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3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7" r:id="rId16"/>
    <p:sldId id="267" r:id="rId17"/>
    <p:sldId id="278" r:id="rId18"/>
    <p:sldId id="279" r:id="rId19"/>
    <p:sldId id="280" r:id="rId20"/>
    <p:sldId id="274" r:id="rId21"/>
    <p:sldId id="275" r:id="rId22"/>
    <p:sldId id="271" r:id="rId23"/>
    <p:sldId id="28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97" autoAdjust="0"/>
  </p:normalViewPr>
  <p:slideViewPr>
    <p:cSldViewPr snapToGrid="0">
      <p:cViewPr>
        <p:scale>
          <a:sx n="70" d="100"/>
          <a:sy n="70" d="100"/>
        </p:scale>
        <p:origin x="95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D86-F44D-40D5-8DAD-91CB4D109E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87996-C0EF-41A5-A6B8-0C02DBC3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87996-C0EF-41A5-A6B8-0C02DBC371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7996-C0EF-41A5-A6B8-0C02DBC371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41-160B-4BA4-B342-00714EA25EE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0BF9-BF28-426E-ACE3-7174C354FC02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FB28-C62E-476A-A6BE-BD6FA6B69351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C5A2-ACC4-4E8B-A504-A16F755E1E44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F24F-3AD8-478F-8066-7C53211783CC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1C0-E7B1-45E6-9CB3-20E4378F0C91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5775-49DA-497C-B422-D221BFFD91E5}" type="datetime1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3683-7A9C-4C49-861D-4C7AD5F39A79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1C6-ECFE-4738-B5C1-FB1067B5B8E7}" type="datetime1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5046-79B3-448F-88F2-869D8D175DE8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BA9-E1EE-4672-9730-A8FFE63A9126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228-AE74-4875-A5DE-EC289C6C4988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image" Target="../media/image19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1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BB08-FA40-4CE1-8F8E-FE0496CA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06" y="1371599"/>
            <a:ext cx="8728364" cy="2171699"/>
          </a:xfrm>
        </p:spPr>
        <p:txBody>
          <a:bodyPr>
            <a:normAutofit/>
          </a:bodyPr>
          <a:lstStyle/>
          <a:p>
            <a:r>
              <a:rPr lang="en-US" sz="4800" b="1" dirty="0"/>
              <a:t>Synthesizing Audio using Generative Adversarial Networks</a:t>
            </a:r>
            <a:br>
              <a:rPr lang="en-US" sz="4800" b="1" dirty="0"/>
            </a:br>
            <a:r>
              <a:rPr lang="en-US" sz="1000" b="1" dirty="0"/>
              <a:t> </a:t>
            </a:r>
            <a:br>
              <a:rPr lang="en-US" sz="4800" b="1" dirty="0"/>
            </a:br>
            <a:r>
              <a:rPr lang="en-US" sz="3200" dirty="0"/>
              <a:t>CMSC727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D3EE2-DF13-4786-AEF0-2B3EB582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7" y="4253634"/>
            <a:ext cx="268605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Bowen </a:t>
            </a:r>
            <a:r>
              <a:rPr lang="en-US" dirty="0" err="1"/>
              <a:t>Zhi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Fan Yang </a:t>
            </a:r>
          </a:p>
          <a:p>
            <a:pPr algn="l"/>
            <a:r>
              <a:rPr lang="en-US" dirty="0"/>
              <a:t>Patrick Owen</a:t>
            </a:r>
          </a:p>
          <a:p>
            <a:pPr algn="l"/>
            <a:r>
              <a:rPr lang="en-US" dirty="0"/>
              <a:t>Nadee Seneviratne </a:t>
            </a:r>
          </a:p>
        </p:txBody>
      </p:sp>
    </p:spTree>
    <p:extLst>
      <p:ext uri="{BB962C8B-B14F-4D97-AF65-F5344CB8AC3E}">
        <p14:creationId xmlns:p14="http://schemas.microsoft.com/office/powerpoint/2010/main" val="37826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>
                <a:solidFill>
                  <a:prstClr val="black"/>
                </a:solidFill>
              </a:rPr>
              <a:t>Short-time Fourier Transform (STFT)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3621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Taking Fourier transformation for short time frames of the audio signal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128 samples </a:t>
            </a:r>
          </a:p>
          <a:p>
            <a:pPr>
              <a:spcAft>
                <a:spcPts val="450"/>
              </a:spcAft>
            </a:pPr>
            <a:r>
              <a:rPr lang="en-US" dirty="0"/>
              <a:t>Zero-pad the boundaries: For complete reconstruction</a:t>
            </a:r>
          </a:p>
          <a:p>
            <a:pPr>
              <a:spcAft>
                <a:spcPts val="450"/>
              </a:spcAft>
            </a:pPr>
            <a:r>
              <a:rPr lang="en-US" dirty="0"/>
              <a:t>This yields </a:t>
            </a:r>
            <a:r>
              <a:rPr lang="en-US" b="1" u="sng" dirty="0"/>
              <a:t>256 complex values </a:t>
            </a:r>
            <a:r>
              <a:rPr lang="en-US" dirty="0"/>
              <a:t>for each of the </a:t>
            </a:r>
            <a:r>
              <a:rPr lang="en-US" b="1" u="sng" dirty="0"/>
              <a:t>129 windows </a:t>
            </a:r>
          </a:p>
          <a:p>
            <a:pPr>
              <a:spcAft>
                <a:spcPts val="450"/>
              </a:spcAft>
            </a:pPr>
            <a:r>
              <a:rPr lang="en-US" dirty="0"/>
              <a:t>Real signal -&gt; Hermitian symmetry -&gt; discard upper 127 frequencies </a:t>
            </a:r>
          </a:p>
          <a:p>
            <a:pPr>
              <a:spcAft>
                <a:spcPts val="450"/>
              </a:spcAft>
            </a:pPr>
            <a:r>
              <a:rPr lang="en-US" dirty="0"/>
              <a:t>Time and frequency dimensions as a 2D spatial grid: a single-channel complex-valued image of shape (129, 129, 1) </a:t>
            </a:r>
          </a:p>
          <a:p>
            <a:pPr>
              <a:spcAft>
                <a:spcPts val="450"/>
              </a:spcAft>
            </a:pPr>
            <a:r>
              <a:rPr lang="en-US" b="1" u="sng" dirty="0"/>
              <a:t>Separate</a:t>
            </a:r>
            <a:r>
              <a:rPr lang="en-US" dirty="0"/>
              <a:t> the </a:t>
            </a:r>
            <a:r>
              <a:rPr lang="en-US" b="1" u="sng" dirty="0"/>
              <a:t>real</a:t>
            </a:r>
            <a:r>
              <a:rPr lang="en-US" dirty="0"/>
              <a:t> and </a:t>
            </a:r>
            <a:r>
              <a:rPr lang="en-US" b="1" u="sng" dirty="0"/>
              <a:t>imaginary</a:t>
            </a:r>
            <a:r>
              <a:rPr lang="en-US" dirty="0"/>
              <a:t> components into individual channels: an equivalent real image of shape (129, 129, 2) </a:t>
            </a:r>
          </a:p>
          <a:p>
            <a:pPr>
              <a:spcAft>
                <a:spcPts val="450"/>
              </a:spcAft>
            </a:pPr>
            <a:r>
              <a:rPr lang="en-US" dirty="0"/>
              <a:t>Final image has shape </a:t>
            </a:r>
            <a:r>
              <a:rPr lang="en-US" b="1" u="sng" dirty="0"/>
              <a:t>(128, 128, 2)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Nyquist Frequency discarded -&gt; 128 Frequencies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To preserve equal spatial dimensions, number of time windows were reduced to 128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582CB-ACC4-47E0-A6AD-3C3DB3C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>
                <a:solidFill>
                  <a:prstClr val="black"/>
                </a:solidFill>
              </a:rPr>
              <a:t>Short-time Discrete Cosine Transform (STDCT)</a:t>
            </a:r>
            <a:endParaRPr lang="en-US" sz="3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 dirty="0"/>
              <a:t>Type-II DCT: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computes the DFT of a signal’s even extension. 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64 samples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still maintains the constant overlap-add property. </a:t>
            </a:r>
          </a:p>
          <a:p>
            <a:pPr>
              <a:spcAft>
                <a:spcPts val="450"/>
              </a:spcAft>
            </a:pPr>
            <a:r>
              <a:rPr lang="en-US" dirty="0"/>
              <a:t>Discard the zero-padded windows at the end to yield a real image of shape </a:t>
            </a:r>
            <a:r>
              <a:rPr lang="en-US" b="1" u="sng" dirty="0"/>
              <a:t>(256, 256, 1)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CDE5D-7B8E-4B82-B994-C8EE517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Proposed GAN Architectures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5933"/>
            <a:ext cx="7886700" cy="47064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Modified </a:t>
            </a:r>
            <a:r>
              <a:rPr lang="en-US" sz="2400" dirty="0" err="1"/>
              <a:t>SpecGAN</a:t>
            </a:r>
            <a:r>
              <a:rPr lang="en-US" sz="2400" dirty="0"/>
              <a:t> generator and discriminator architectures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DFT GAN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operates on STFT representation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generator output and discriminator input have 2 channels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DCT GAN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additional convolutional layer at the end of the generator, beginning of the discriminator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this allows the generator’s output and discriminator’s input to have the correct dimensions for our STDCT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57D37-EBA8-49CC-96B2-1F295D4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Sub-Pixel (SP) Convolution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Alternative to transpose convolutions [1]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As transpose convolutions are prone to producing “checkerboard” artifacts [2]</a:t>
            </a:r>
          </a:p>
          <a:p>
            <a:pPr>
              <a:spcAft>
                <a:spcPts val="450"/>
              </a:spcAft>
            </a:pPr>
            <a:r>
              <a:rPr lang="en-US" dirty="0"/>
              <a:t>Regular convolutions followed by “sub-pixel shuffling” </a:t>
            </a:r>
          </a:p>
          <a:p>
            <a:pPr marL="0" indent="0">
              <a:spcAft>
                <a:spcPts val="450"/>
              </a:spcAft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95661-928A-46DF-8ACD-02F720C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2649179" y="4225945"/>
            <a:ext cx="3845642" cy="15804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188D-F803-43CA-80B1-36147530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603727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Shi et. al, CVPR 2016.</a:t>
            </a:r>
          </a:p>
          <a:p>
            <a:r>
              <a:rPr lang="en-US" sz="1200" dirty="0"/>
              <a:t>[2] Aitken et. al, 2017.</a:t>
            </a:r>
          </a:p>
        </p:txBody>
      </p:sp>
    </p:spTree>
    <p:extLst>
      <p:ext uri="{BB962C8B-B14F-4D97-AF65-F5344CB8AC3E}">
        <p14:creationId xmlns:p14="http://schemas.microsoft.com/office/powerpoint/2010/main" val="26181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4000" dirty="0">
                <a:solidFill>
                  <a:prstClr val="black"/>
                </a:solidFill>
              </a:rPr>
              <a:t>Proposed GAN Architectures (cont.)</a:t>
            </a:r>
            <a:endParaRPr lang="en-US" sz="4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18"/>
            <a:ext cx="7886700" cy="330095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DFT-SP GAN and DCT-SP GAN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Copy the architectures for the DFT and DCT GANs and replace the 5</a:t>
            </a:r>
            <a:r>
              <a:rPr lang="en-US" i="1" dirty="0"/>
              <a:t>×</a:t>
            </a:r>
            <a:r>
              <a:rPr lang="en-US" dirty="0"/>
              <a:t>5 stride-2 transpose convolutions of the generators with </a:t>
            </a:r>
            <a:r>
              <a:rPr lang="en-US" b="1" dirty="0"/>
              <a:t>3</a:t>
            </a:r>
            <a:r>
              <a:rPr lang="en-US" b="1" i="1" dirty="0"/>
              <a:t>×</a:t>
            </a:r>
            <a:r>
              <a:rPr lang="en-US" b="1" dirty="0"/>
              <a:t>3 sub-pixel convolutions</a:t>
            </a:r>
            <a:r>
              <a:rPr lang="en-US" dirty="0"/>
              <a:t>.</a:t>
            </a:r>
          </a:p>
          <a:p>
            <a:pPr lvl="2">
              <a:spcAft>
                <a:spcPts val="450"/>
              </a:spcAft>
            </a:pPr>
            <a:r>
              <a:rPr lang="en-US" dirty="0"/>
              <a:t>Same effective receptive field as the replaced transpose convolutions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AEE9-E9AA-49A8-9D60-8A0EE47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FC39-3E19-47F4-941A-BD878BC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2E32-5216-4231-8B5A-BF0B066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/>
              <a:t>Speech Commands Zero Through Nine (SC09)</a:t>
            </a:r>
          </a:p>
          <a:p>
            <a:r>
              <a:rPr lang="en-US" sz="2000" dirty="0"/>
              <a:t>Introduced by baseline paper [1]</a:t>
            </a:r>
          </a:p>
          <a:p>
            <a:r>
              <a:rPr lang="en-US" sz="2000" dirty="0"/>
              <a:t>1850 recordings of each digit, each recording is one second in length</a:t>
            </a:r>
          </a:p>
          <a:p>
            <a:r>
              <a:rPr lang="en-US" sz="2000" dirty="0"/>
              <a:t>wide variety of alignments, speakers and recording conditions</a:t>
            </a:r>
          </a:p>
          <a:p>
            <a:r>
              <a:rPr lang="en-US" sz="2000" dirty="0"/>
              <a:t>a challenging dataset from a generative perspective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37272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Donahue et. al,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Training Configuration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742464" cy="4810124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400" dirty="0"/>
                  <a:t>Train the GAN models using the Wasserstein loss with gradient penalty (WGAN-GP) [1]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i="1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200" i="1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400" i="1" dirty="0"/>
                  <a:t>G </a:t>
                </a:r>
                <a:r>
                  <a:rPr lang="en-US" sz="4400" dirty="0"/>
                  <a:t>and </a:t>
                </a:r>
                <a:r>
                  <a:rPr lang="en-US" sz="4400" i="1" dirty="0"/>
                  <a:t>D </a:t>
                </a:r>
                <a:r>
                  <a:rPr lang="en-US" sz="4400" dirty="0"/>
                  <a:t>- the functions computed by the generator and the discriminator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=</a:t>
                </a:r>
                <a:r>
                  <a:rPr lang="en-US" sz="4400" i="1" dirty="0"/>
                  <a:t> </a:t>
                </a:r>
                <a:r>
                  <a:rPr lang="en-US" sz="4400" dirty="0"/>
                  <a:t>10 – penalizes large gradients to ensure </a:t>
                </a:r>
                <a:r>
                  <a:rPr lang="en-US" sz="4400" i="1" dirty="0"/>
                  <a:t>D</a:t>
                </a:r>
                <a:r>
                  <a:rPr lang="en-US" sz="4400" dirty="0"/>
                  <a:t> is 1-Lipschits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- latent and data distributions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- a distribution comprised of all convex combinations of samples from </a:t>
                </a:r>
                <a:r>
                  <a:rPr lang="en-US" sz="4400" i="1" dirty="0"/>
                  <a:t>G</a:t>
                </a:r>
                <a:r>
                  <a:rPr lang="en-US" sz="4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4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400" dirty="0"/>
                  <a:t> 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36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600" i="1" dirty="0"/>
                  <a:t> </a:t>
                </a:r>
                <a:r>
                  <a:rPr lang="en-US" sz="3600" dirty="0"/>
                  <a:t>= </a:t>
                </a:r>
                <a:r>
                  <a:rPr lang="en-US" sz="3600" i="1" dirty="0"/>
                  <a:t>α</a:t>
                </a:r>
                <a:r>
                  <a:rPr lang="en-US" sz="3600" b="1" i="1" dirty="0"/>
                  <a:t>x </a:t>
                </a:r>
                <a:r>
                  <a:rPr lang="en-US" sz="3600" dirty="0"/>
                  <a:t>+ (1 </a:t>
                </a:r>
                <a:r>
                  <a:rPr lang="en-US" sz="3600" i="1" dirty="0"/>
                  <a:t>- α</a:t>
                </a:r>
                <a:r>
                  <a:rPr lang="en-US" sz="3600" dirty="0"/>
                  <a:t>)</a:t>
                </a:r>
                <a:r>
                  <a:rPr lang="en-US" sz="3600" i="1" dirty="0"/>
                  <a:t>G</a:t>
                </a:r>
                <a:r>
                  <a:rPr lang="en-US" sz="3600" dirty="0"/>
                  <a:t>(</a:t>
                </a:r>
                <a:r>
                  <a:rPr lang="en-US" sz="3600" b="1" i="1" dirty="0"/>
                  <a:t>z</a:t>
                </a:r>
                <a:r>
                  <a:rPr lang="en-US" sz="3600" dirty="0"/>
                  <a:t>)</a:t>
                </a:r>
                <a:r>
                  <a:rPr lang="en-US" sz="3600" i="1" dirty="0"/>
                  <a:t>; </a:t>
                </a:r>
                <a:r>
                  <a:rPr lang="en-US" sz="3600" b="1" i="1" dirty="0"/>
                  <a:t>x </a:t>
                </a:r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600" i="1" dirty="0"/>
                  <a:t>; </a:t>
                </a:r>
                <a:r>
                  <a:rPr lang="en-US" sz="3600" b="1" i="1" dirty="0"/>
                  <a:t>z </a:t>
                </a:r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3600" i="1" dirty="0"/>
                  <a:t>; α ∼ </a:t>
                </a:r>
                <a:r>
                  <a:rPr lang="en-US" sz="3600" dirty="0"/>
                  <a:t>[0</a:t>
                </a:r>
                <a:r>
                  <a:rPr lang="en-US" sz="3600" i="1" dirty="0"/>
                  <a:t>; </a:t>
                </a:r>
                <a:r>
                  <a:rPr lang="en-US" sz="3600" dirty="0"/>
                  <a:t>1]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742464" cy="4810124"/>
              </a:xfrm>
              <a:blipFill>
                <a:blip r:embed="rId2"/>
                <a:stretch>
                  <a:fillRect l="-1024" t="-1014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14BF3A-19A0-49BD-9394-27466F84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00806" y="3066794"/>
            <a:ext cx="8293894" cy="42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D8513-58E4-4983-B018-F88CB8EA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972" y="2539208"/>
            <a:ext cx="2736056" cy="428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1E8-9413-4648-8365-ADBDA35F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[1]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118117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DAC-D4CD-4579-915F-3971FE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519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Training Configuration (cont.)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5F230-A40E-4B6D-A99A-50C999723844}"/>
              </a:ext>
            </a:extLst>
          </p:cNvPr>
          <p:cNvSpPr txBox="1"/>
          <p:nvPr/>
        </p:nvSpPr>
        <p:spPr>
          <a:xfrm>
            <a:off x="558165" y="1844865"/>
            <a:ext cx="26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Adam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1A4B69-1B44-4F09-ADDB-6BC59D3DCDEF}"/>
                  </a:ext>
                </a:extLst>
              </p:cNvPr>
              <p:cNvSpPr txBox="1"/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l-GR" sz="2000" dirty="0"/>
                  <a:t>= 1e−4,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000" dirty="0"/>
                  <a:t>= 0.5,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000" dirty="0"/>
                  <a:t>= 0.9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51A4B69-1B44-4F09-ADDB-6BC59D3D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C673405-C94D-4BB9-A459-DFB4202B6E05}"/>
              </a:ext>
            </a:extLst>
          </p:cNvPr>
          <p:cNvSpPr txBox="1"/>
          <p:nvPr/>
        </p:nvSpPr>
        <p:spPr>
          <a:xfrm>
            <a:off x="561975" y="2990836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5539D3-F01A-4713-81E4-32E445F3629E}"/>
                  </a:ext>
                </a:extLst>
              </p:cNvPr>
              <p:cNvSpPr txBox="1"/>
              <p:nvPr/>
            </p:nvSpPr>
            <p:spPr>
              <a:xfrm flipH="1">
                <a:off x="1080133" y="3571203"/>
                <a:ext cx="736840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200 epochs for each model, 60 hours on a single NVIDIA P6000 GPU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Baseline models:</a:t>
                </a:r>
              </a:p>
              <a:p>
                <a:r>
                  <a:rPr lang="en-US" sz="2000" dirty="0" err="1"/>
                  <a:t>WaveGAN</a:t>
                </a:r>
                <a:r>
                  <a:rPr lang="en-US" sz="2000" dirty="0"/>
                  <a:t>: 700 epochs,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/>
                  <a:t>4 days</a:t>
                </a:r>
              </a:p>
              <a:p>
                <a:r>
                  <a:rPr lang="en-US" sz="2000" dirty="0" err="1"/>
                  <a:t>SpecGAN</a:t>
                </a:r>
                <a:r>
                  <a:rPr lang="en-US" sz="2000" dirty="0"/>
                  <a:t>: 200 epochs,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/>
                  <a:t>2 days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5539D3-F01A-4713-81E4-32E445F3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0133" y="3571203"/>
                <a:ext cx="7368407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827" t="-2066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B7B8-13DC-4A42-8B62-82C7947A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733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2097C-87ED-43F3-9C0B-AB0E5791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5" y="2065566"/>
            <a:ext cx="7674148" cy="67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8266C-1DF0-4FC2-8EE1-52ED1C511222}"/>
              </a:ext>
            </a:extLst>
          </p:cNvPr>
          <p:cNvSpPr txBox="1"/>
          <p:nvPr/>
        </p:nvSpPr>
        <p:spPr>
          <a:xfrm>
            <a:off x="822960" y="1584752"/>
            <a:ext cx="439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Inception score</a:t>
            </a:r>
            <a:r>
              <a:rPr lang="en-US" sz="2400" dirty="0"/>
              <a:t>[1]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2D3D6-6A47-478D-BCA7-4AFAAB4821E1}"/>
              </a:ext>
            </a:extLst>
          </p:cNvPr>
          <p:cNvSpPr txBox="1"/>
          <p:nvPr/>
        </p:nvSpPr>
        <p:spPr>
          <a:xfrm>
            <a:off x="859970" y="2743667"/>
            <a:ext cx="79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both the quality and the </a:t>
            </a:r>
            <a:r>
              <a:rPr lang="en-US" altLang="zh-CN" dirty="0"/>
              <a:t>cross</a:t>
            </a:r>
            <a:r>
              <a:rPr lang="en-US" dirty="0"/>
              <a:t>-class diversity of the generated audio</a:t>
            </a:r>
            <a:r>
              <a:rPr lang="en-US" altLang="zh-CN" dirty="0"/>
              <a:t>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penalize overfitting and low within-class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D6CCA-C4FC-4757-A25C-93CEFE4F6899}"/>
              </a:ext>
            </a:extLst>
          </p:cNvPr>
          <p:cNvSpPr txBox="1"/>
          <p:nvPr/>
        </p:nvSpPr>
        <p:spPr>
          <a:xfrm>
            <a:off x="822960" y="3550921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Nearest neighbor comparison</a:t>
            </a:r>
            <a:r>
              <a:rPr lang="en-US" sz="2400" dirty="0"/>
              <a:t>[2]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C4CEB-B639-45BF-96C4-45ACA8E146F0}"/>
              </a:ext>
            </a:extLst>
          </p:cNvPr>
          <p:cNvSpPr txBox="1"/>
          <p:nvPr/>
        </p:nvSpPr>
        <p:spPr>
          <a:xfrm>
            <a:off x="735330" y="4575382"/>
            <a:ext cx="36842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/>
              <a:t>measures the average L2 distance of a set of 1K </a:t>
            </a:r>
            <a:r>
              <a:rPr lang="en-US" altLang="zh-CN" sz="1600" dirty="0"/>
              <a:t>generated </a:t>
            </a:r>
            <a:r>
              <a:rPr lang="en-US" sz="1600" dirty="0"/>
              <a:t>examples to their nearest neighbor within the generated set.</a:t>
            </a:r>
          </a:p>
          <a:p>
            <a:r>
              <a:rPr lang="en-US" sz="1600" dirty="0"/>
              <a:t>value close to 0 means no within-class diversity (one sound for each class)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0B730-74F7-46CD-AF96-F27170A3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6" y="4174351"/>
            <a:ext cx="794384" cy="368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1AAAE8-276D-4190-8A75-B5C97D9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84" y="4125705"/>
            <a:ext cx="913253" cy="368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A9099-9523-4EF2-A9C2-40268D80B90D}"/>
              </a:ext>
            </a:extLst>
          </p:cNvPr>
          <p:cNvSpPr txBox="1"/>
          <p:nvPr/>
        </p:nvSpPr>
        <p:spPr>
          <a:xfrm>
            <a:off x="4632960" y="4575382"/>
            <a:ext cx="42176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/>
              <a:t>measures the average L2 distance of a set of 1K </a:t>
            </a:r>
            <a:r>
              <a:rPr lang="en-US" altLang="zh-CN" sz="1600" dirty="0"/>
              <a:t>generated </a:t>
            </a:r>
            <a:r>
              <a:rPr lang="en-US" sz="1600" dirty="0"/>
              <a:t>examples to their nearest neighbor in the real training data.</a:t>
            </a:r>
          </a:p>
          <a:p>
            <a:r>
              <a:rPr lang="en-US" sz="1600" dirty="0"/>
              <a:t>value close to 0 means memorization of training data (overfitting)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06477-BEF4-4D67-92F3-2EB7665AE14D}"/>
              </a:ext>
            </a:extLst>
          </p:cNvPr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[1] </a:t>
            </a:r>
            <a:r>
              <a:rPr lang="en-US" sz="1200" dirty="0" err="1"/>
              <a:t>Salimans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Donahue et. al, 2018</a:t>
            </a:r>
          </a:p>
        </p:txBody>
      </p:sp>
    </p:spTree>
    <p:extLst>
      <p:ext uri="{BB962C8B-B14F-4D97-AF65-F5344CB8AC3E}">
        <p14:creationId xmlns:p14="http://schemas.microsoft.com/office/powerpoint/2010/main" val="383235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2DF2B1-4EE8-4395-A273-A6503C78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459582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AB80-8D9D-4318-B29E-6A268B75C523}"/>
              </a:ext>
            </a:extLst>
          </p:cNvPr>
          <p:cNvSpPr txBox="1"/>
          <p:nvPr/>
        </p:nvSpPr>
        <p:spPr>
          <a:xfrm>
            <a:off x="689610" y="1713785"/>
            <a:ext cx="75971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Qualitative human judgements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Subjects were asked to assess 10 audio samples generated by each of our four models, with respect to three metrics: sound quality, ease of intelligibility, and speaker diversity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control, subjects are also asked to rate 10 randomly-selected audio samples from the SC09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Ratings are on a 0-10 scale, higher is better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3A0B3-A66C-4534-B27E-016C30DCA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</p:spPr>
            <p:txBody>
              <a:bodyPr/>
              <a:lstStyle/>
              <a:p>
                <a:r>
                  <a:rPr lang="en-US" dirty="0"/>
                  <a:t>Unsupervised audio generation</a:t>
                </a:r>
              </a:p>
              <a:p>
                <a:pPr lvl="1"/>
                <a:r>
                  <a:rPr lang="en-US" dirty="0"/>
                  <a:t>Given: audio samples drawn from unknown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Goal: generative model that approximates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33A0B3-A66C-4534-B27E-016C30DCA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  <a:blipFill rotWithShape="1">
                <a:blip r:embed="rId2"/>
                <a:stretch>
                  <a:fillRect l="-127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15543" y="3857640"/>
            <a:ext cx="5712915" cy="2162908"/>
            <a:chOff x="980962" y="3429000"/>
            <a:chExt cx="3684442" cy="12138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AEE69-7C0A-4BE6-869B-0DC69A58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25774" y="3884188"/>
              <a:ext cx="1213834" cy="3034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64A2A5-CBCD-4921-8E9D-8F907C73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5357" y="3609474"/>
              <a:ext cx="1980047" cy="85288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419469-ECF4-4F27-8138-A4729F2634B7}"/>
                </a:ext>
              </a:extLst>
            </p:cNvPr>
            <p:cNvCxnSpPr/>
            <p:nvPr/>
          </p:nvCxnSpPr>
          <p:spPr>
            <a:xfrm>
              <a:off x="1491144" y="4035915"/>
              <a:ext cx="924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4481-9652-4342-8411-4DFFA95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63223"/>
            <a:ext cx="7181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87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68" y="1241900"/>
            <a:ext cx="7051065" cy="438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4388" y="5539050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models improve upon </a:t>
            </a:r>
            <a:r>
              <a:rPr lang="en-US" dirty="0" err="1"/>
              <a:t>SpecGAN</a:t>
            </a:r>
            <a:r>
              <a:rPr lang="en-US" dirty="0"/>
              <a:t>, comparable with </a:t>
            </a:r>
            <a:r>
              <a:rPr lang="en-US" dirty="0" err="1"/>
              <a:t>WaveGAN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training time; better suited for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completely conclusive (N = 11)</a:t>
            </a:r>
          </a:p>
        </p:txBody>
      </p:sp>
    </p:spTree>
    <p:extLst>
      <p:ext uri="{BB962C8B-B14F-4D97-AF65-F5344CB8AC3E}">
        <p14:creationId xmlns:p14="http://schemas.microsoft.com/office/powerpoint/2010/main" val="28803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Demos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1821"/>
          </a:xfrm>
        </p:spPr>
        <p:txBody>
          <a:bodyPr/>
          <a:lstStyle/>
          <a:p>
            <a:r>
              <a:rPr lang="en-US" dirty="0"/>
              <a:t>Examples: “five”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400" dirty="0"/>
          </a:p>
          <a:p>
            <a:r>
              <a:rPr lang="en-US" dirty="0"/>
              <a:t>Failure cases: non-words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Failure cases: noise</a:t>
            </a:r>
          </a:p>
          <a:p>
            <a:endParaRPr lang="en-US" dirty="0"/>
          </a:p>
        </p:txBody>
      </p:sp>
      <p:pic>
        <p:nvPicPr>
          <p:cNvPr id="7" name="5_dctsp.wav" title="DCT-S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5" y="2268415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4369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pic>
        <p:nvPicPr>
          <p:cNvPr id="11" name="5_spec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3" y="2268415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1107" y="28955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pic>
        <p:nvPicPr>
          <p:cNvPr id="13" name="5_wav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2291861"/>
            <a:ext cx="6096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8523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4368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1106" y="4337537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8522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4367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1105" y="5920152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8521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pic>
        <p:nvPicPr>
          <p:cNvPr id="21" name="spurious_dcts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465382" y="3722075"/>
            <a:ext cx="609600" cy="609600"/>
          </a:xfrm>
          <a:prstGeom prst="rect">
            <a:avLst/>
          </a:prstGeom>
        </p:spPr>
      </p:pic>
      <p:pic>
        <p:nvPicPr>
          <p:cNvPr id="22" name="spurious_spec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3716213"/>
            <a:ext cx="609600" cy="609600"/>
          </a:xfrm>
          <a:prstGeom prst="rect">
            <a:avLst/>
          </a:prstGeom>
        </p:spPr>
      </p:pic>
      <p:pic>
        <p:nvPicPr>
          <p:cNvPr id="23" name="spurious_wave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099539" y="3733799"/>
            <a:ext cx="609600" cy="609600"/>
          </a:xfrm>
          <a:prstGeom prst="rect">
            <a:avLst/>
          </a:prstGeom>
        </p:spPr>
      </p:pic>
      <p:pic>
        <p:nvPicPr>
          <p:cNvPr id="24" name="noise_dctsp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2" y="5246075"/>
            <a:ext cx="609600" cy="609600"/>
          </a:xfrm>
          <a:prstGeom prst="rect">
            <a:avLst/>
          </a:prstGeom>
        </p:spPr>
      </p:pic>
      <p:pic>
        <p:nvPicPr>
          <p:cNvPr id="25" name="noise_spec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5246075"/>
            <a:ext cx="609600" cy="609600"/>
          </a:xfrm>
          <a:prstGeom prst="rect">
            <a:avLst/>
          </a:prstGeom>
        </p:spPr>
      </p:pic>
      <p:pic>
        <p:nvPicPr>
          <p:cNvPr id="26" name="noise_wave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5310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4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0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28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13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1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 descr="C:\Users\bowenzhi\Documents\School\College\CMSC727\Project\Report\fig\dctsp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46" y="1615220"/>
            <a:ext cx="55721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154" y="1615220"/>
            <a:ext cx="2215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“Buzzing”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DFT-SP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DCT-SP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Impulses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multiples of window hop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bias?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not remove the buzzing</a:t>
            </a:r>
          </a:p>
        </p:txBody>
      </p:sp>
    </p:spTree>
    <p:extLst>
      <p:ext uri="{BB962C8B-B14F-4D97-AF65-F5344CB8AC3E}">
        <p14:creationId xmlns:p14="http://schemas.microsoft.com/office/powerpoint/2010/main" val="262067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299"/>
            <a:ext cx="7886700" cy="4396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Further investigate cause of buzzing artifact</a:t>
            </a:r>
          </a:p>
          <a:p>
            <a:r>
              <a:rPr lang="en-US" dirty="0"/>
              <a:t>Experiment with more models</a:t>
            </a:r>
          </a:p>
          <a:p>
            <a:pPr lvl="1"/>
            <a:r>
              <a:rPr lang="en-US" dirty="0"/>
              <a:t>Subpixel shuffling with </a:t>
            </a:r>
            <a:r>
              <a:rPr lang="en-US" dirty="0" err="1"/>
              <a:t>WaveGAN</a:t>
            </a:r>
            <a:endParaRPr lang="en-US" dirty="0"/>
          </a:p>
          <a:p>
            <a:r>
              <a:rPr lang="en-US" dirty="0"/>
              <a:t>Train with different kinds of audio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Musical instruments</a:t>
            </a:r>
          </a:p>
          <a:p>
            <a:r>
              <a:rPr lang="en-US" dirty="0"/>
              <a:t>Multi-resolution methods</a:t>
            </a:r>
          </a:p>
          <a:p>
            <a:pPr lvl="1"/>
            <a:r>
              <a:rPr lang="en-US" dirty="0"/>
              <a:t>LAPGAN [1], progressive growth [2]</a:t>
            </a:r>
          </a:p>
          <a:p>
            <a:pPr lvl="1"/>
            <a:r>
              <a:rPr lang="en-US" dirty="0"/>
              <a:t>Higher quality audio</a:t>
            </a:r>
          </a:p>
          <a:p>
            <a:r>
              <a:rPr lang="en-US" dirty="0"/>
              <a:t>Complex neural networks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48F1-A7B0-406A-B553-8011F04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Denton et. al, </a:t>
            </a:r>
            <a:r>
              <a:rPr lang="en-US" sz="1200" i="1" dirty="0"/>
              <a:t>NIPS</a:t>
            </a:r>
            <a:r>
              <a:rPr lang="en-US" sz="1200" dirty="0"/>
              <a:t> 2015.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Karras</a:t>
            </a:r>
            <a:r>
              <a:rPr lang="en-US" sz="1200" dirty="0"/>
              <a:t> et. al,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Trabelsi</a:t>
            </a:r>
            <a:r>
              <a:rPr lang="en-US" sz="1200" dirty="0"/>
              <a:t> et. al, </a:t>
            </a:r>
            <a:r>
              <a:rPr lang="en-US" sz="1200" i="1" dirty="0"/>
              <a:t>ICLR</a:t>
            </a:r>
            <a:r>
              <a:rPr lang="en-US" sz="1200" dirty="0"/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20363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Text-to-speech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Sound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6D85-7243-46E8-AC49-CE1B776D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Generator: maps latent space -&gt; data space</a:t>
            </a:r>
          </a:p>
          <a:p>
            <a:r>
              <a:rPr lang="en-US" dirty="0"/>
              <a:t>Recently used for unsupervised image generation (e.g. DCGAN [1], BEGAN [2])</a:t>
            </a:r>
          </a:p>
          <a:p>
            <a:r>
              <a:rPr lang="en-US" dirty="0"/>
              <a:t>Unsupervised audio generation: relatively unexplored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Brethelot</a:t>
            </a:r>
            <a:r>
              <a:rPr lang="en-US" sz="1200" dirty="0"/>
              <a:t> et. al,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E1270-168D-42A9-8BA8-0C4C0DB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Audio Synthesis</a:t>
            </a:r>
            <a:br>
              <a:rPr lang="en-US" dirty="0"/>
            </a:br>
            <a:r>
              <a:rPr lang="en-US" sz="3100" dirty="0"/>
              <a:t>Donahue et. al, 2018 (</a:t>
            </a:r>
            <a:r>
              <a:rPr lang="en-US" sz="3100" i="1" dirty="0"/>
              <a:t>ICLR</a:t>
            </a:r>
            <a:r>
              <a:rPr lang="en-US" sz="3100" dirty="0"/>
              <a:t> 2019 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pPr lvl="1"/>
            <a:r>
              <a:rPr lang="en-US" dirty="0"/>
              <a:t>5x5 2D convolutions -&gt; 25x1 1D convolutions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00600"/>
            <a:ext cx="8610600" cy="17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6369114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taken from: https://arxiv.org/pdf/1802.04208.pdf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57385-4F03-4B52-A7D8-9B3FE6D3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5417" y="4801914"/>
            <a:ext cx="8033166" cy="1485065"/>
            <a:chOff x="533400" y="4801914"/>
            <a:chExt cx="8033166" cy="1485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1914"/>
              <a:ext cx="3495675" cy="14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01915"/>
              <a:ext cx="3537366" cy="14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4224338" y="5421069"/>
              <a:ext cx="609600" cy="246754"/>
            </a:xfrm>
            <a:prstGeom prst="rightArrow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75827-6D69-42A1-BB6A-79CF22A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pPr lvl="1"/>
            <a:r>
              <a:rPr lang="en-US" dirty="0"/>
              <a:t>spectrograms: time-frequency representation</a:t>
            </a:r>
          </a:p>
          <a:p>
            <a:pPr lvl="2"/>
            <a:r>
              <a:rPr lang="en-US" dirty="0"/>
              <a:t>non-invertible (phase info lost)</a:t>
            </a:r>
          </a:p>
          <a:p>
            <a:pPr lvl="2"/>
            <a:r>
              <a:rPr lang="en-US" dirty="0"/>
              <a:t>approximate inverse: Griffin-Lim [1]</a:t>
            </a:r>
          </a:p>
          <a:p>
            <a:pPr lvl="3"/>
            <a:r>
              <a:rPr lang="en-US" dirty="0"/>
              <a:t>degrades audio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Griffin &amp; Lim, </a:t>
            </a:r>
            <a:r>
              <a:rPr lang="en-US" sz="1200" i="1" dirty="0"/>
              <a:t>IEEE Trans. </a:t>
            </a:r>
            <a:r>
              <a:rPr lang="en-US" sz="1200" i="1" dirty="0" err="1"/>
              <a:t>Acoust</a:t>
            </a:r>
            <a:r>
              <a:rPr lang="en-US" sz="1200" i="1" dirty="0"/>
              <a:t>., Speech, Signal Process.</a:t>
            </a:r>
            <a:r>
              <a:rPr lang="en-US" sz="1200" dirty="0"/>
              <a:t>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3B09-94A3-4A8E-8115-E976757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training methods: WGAN-GP loss [4] works best</a:t>
            </a:r>
          </a:p>
          <a:p>
            <a:pPr lvl="2"/>
            <a:r>
              <a:rPr lang="en-US" dirty="0"/>
              <a:t>compared to traditional GAN [1], LSGAN [2], WGAN [3] losses </a:t>
            </a:r>
          </a:p>
          <a:p>
            <a:pPr lvl="1"/>
            <a:r>
              <a:rPr lang="en-US" dirty="0"/>
              <a:t>quantitative results: </a:t>
            </a:r>
            <a:r>
              <a:rPr lang="en-US" dirty="0" err="1"/>
              <a:t>SpecGAN</a:t>
            </a:r>
            <a:r>
              <a:rPr lang="en-US" dirty="0"/>
              <a:t> &gt; </a:t>
            </a:r>
            <a:r>
              <a:rPr lang="en-US" dirty="0" err="1"/>
              <a:t>WaveGAN</a:t>
            </a:r>
            <a:endParaRPr lang="en-US" dirty="0"/>
          </a:p>
          <a:p>
            <a:pPr lvl="1"/>
            <a:r>
              <a:rPr lang="en-US" dirty="0"/>
              <a:t>qualitative results: </a:t>
            </a:r>
            <a:r>
              <a:rPr lang="en-US" dirty="0" err="1"/>
              <a:t>WaveGAN</a:t>
            </a:r>
            <a:r>
              <a:rPr lang="en-US" dirty="0"/>
              <a:t> &gt; </a:t>
            </a:r>
            <a:r>
              <a:rPr lang="en-US" dirty="0" err="1"/>
              <a:t>SpecGAN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Mao et. al, </a:t>
            </a:r>
            <a:r>
              <a:rPr lang="en-US" sz="1200" i="1" dirty="0"/>
              <a:t>ICCV</a:t>
            </a:r>
            <a:r>
              <a:rPr lang="en-US" sz="1200" dirty="0"/>
              <a:t>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Arjovsky</a:t>
            </a:r>
            <a:r>
              <a:rPr lang="en-US" sz="1200" dirty="0"/>
              <a:t> et. al, </a:t>
            </a:r>
            <a:r>
              <a:rPr lang="en-US" sz="1200" i="1" dirty="0"/>
              <a:t>ICML</a:t>
            </a:r>
            <a:r>
              <a:rPr lang="en-US" sz="1200" dirty="0"/>
              <a:t> 2017.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F7E94-3494-4505-9667-8E7080C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Audio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692"/>
            <a:ext cx="7886700" cy="44536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To address the problem of generating audio clips consisting of 16384</a:t>
            </a:r>
            <a:br>
              <a:rPr lang="en-US" dirty="0"/>
            </a:br>
            <a:r>
              <a:rPr lang="en-US" dirty="0"/>
              <a:t>samples, at a sample rate of 16 kHz.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Representations which helps to retain phase information.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A fixed transformation is applied to all input audio data, and its inverse is applied to the generator output to produce audio signals.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Fourier Transform (STFT)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Discrete Cosine Transform (STDCT)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 Scaling And Normalization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magnitudes of the DFT and DCT outputs are scaled logarithmically both to simulate human auditory perception and to better bound the range of 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Further, the magnitudes of the data are rescaled to [-1,1] on a per-frequency basis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BA6F-040C-4C32-939A-7558E78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1296</Words>
  <Application>Microsoft Office PowerPoint</Application>
  <PresentationFormat>On-screen Show (4:3)</PresentationFormat>
  <Paragraphs>222</Paragraphs>
  <Slides>24</Slides>
  <Notes>2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Synthesizing Audio using Generative Adversarial Networks   CMSC727 Project</vt:lpstr>
      <vt:lpstr>Problem Statement</vt:lpstr>
      <vt:lpstr>Applications</vt:lpstr>
      <vt:lpstr>Generative Adversarial Networks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Audio Representations</vt:lpstr>
      <vt:lpstr>Short-time Fourier Transform (STFT)</vt:lpstr>
      <vt:lpstr>Short-time Discrete Cosine Transform (STDCT)</vt:lpstr>
      <vt:lpstr>Proposed GAN Architectures</vt:lpstr>
      <vt:lpstr>Sub-Pixel (SP) Convolution</vt:lpstr>
      <vt:lpstr>Proposed GAN Architectures (cont.)</vt:lpstr>
      <vt:lpstr>Dataset</vt:lpstr>
      <vt:lpstr>Training Configuration</vt:lpstr>
      <vt:lpstr>Training Configuration (cont.)</vt:lpstr>
      <vt:lpstr>Evaluation Metrics</vt:lpstr>
      <vt:lpstr>Evaluation Metrics</vt:lpstr>
      <vt:lpstr>Quantitative Results</vt:lpstr>
      <vt:lpstr>Qualitative Results</vt:lpstr>
      <vt:lpstr>Sound Demos</vt:lpstr>
      <vt:lpstr>Artifacts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Fan Yang</cp:lastModifiedBy>
  <cp:revision>94</cp:revision>
  <dcterms:created xsi:type="dcterms:W3CDTF">2018-12-02T23:26:11Z</dcterms:created>
  <dcterms:modified xsi:type="dcterms:W3CDTF">2018-12-04T05:36:58Z</dcterms:modified>
</cp:coreProperties>
</file>