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Generative Adversarial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38600"/>
          </a:xfrm>
        </p:spPr>
        <p:txBody>
          <a:bodyPr/>
          <a:lstStyle/>
          <a:p>
            <a:r>
              <a:rPr lang="en-US" dirty="0" smtClean="0"/>
              <a:t>Generator: maps latent space -&gt; data space</a:t>
            </a:r>
          </a:p>
          <a:p>
            <a:r>
              <a:rPr lang="en-US" dirty="0" smtClean="0"/>
              <a:t>Recently used for unsupervised image generation (e.g. DCGAN [1], BEGAN [2])</a:t>
            </a:r>
          </a:p>
          <a:p>
            <a:r>
              <a:rPr lang="en-US" dirty="0" smtClean="0"/>
              <a:t>Unsupervised audio generation: relatively unexplored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167735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[1] Radford et. al, </a:t>
            </a:r>
            <a:r>
              <a:rPr lang="en-US" sz="1200" i="1" dirty="0" smtClean="0"/>
              <a:t>ICLR</a:t>
            </a:r>
            <a:r>
              <a:rPr lang="en-US" sz="1200" dirty="0" smtClean="0"/>
              <a:t> 2016.</a:t>
            </a:r>
          </a:p>
          <a:p>
            <a:r>
              <a:rPr lang="en-US" sz="1200" dirty="0" smtClean="0"/>
              <a:t>[2] </a:t>
            </a:r>
            <a:r>
              <a:rPr lang="en-US" sz="1200" dirty="0" err="1" smtClean="0"/>
              <a:t>Brethelot</a:t>
            </a:r>
            <a:r>
              <a:rPr lang="en-US" sz="1200" dirty="0"/>
              <a:t> </a:t>
            </a:r>
            <a:r>
              <a:rPr lang="en-US" sz="1200" dirty="0" smtClean="0"/>
              <a:t>et. al, 2017.</a:t>
            </a:r>
          </a:p>
        </p:txBody>
      </p:sp>
    </p:spTree>
    <p:extLst>
      <p:ext uri="{BB962C8B-B14F-4D97-AF65-F5344CB8AC3E}">
        <p14:creationId xmlns:p14="http://schemas.microsoft.com/office/powerpoint/2010/main" val="91696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Adversarial Audio Synthesis</a:t>
            </a:r>
            <a:br>
              <a:rPr lang="en-US" dirty="0" smtClean="0"/>
            </a:br>
            <a:r>
              <a:rPr lang="en-US" sz="3100" dirty="0"/>
              <a:t>Donahue et. al, </a:t>
            </a:r>
            <a:r>
              <a:rPr lang="en-US" sz="3100" dirty="0" smtClean="0"/>
              <a:t>2018 (</a:t>
            </a:r>
            <a:r>
              <a:rPr lang="en-US" sz="3100" i="1" dirty="0" smtClean="0"/>
              <a:t>ICLR</a:t>
            </a:r>
            <a:r>
              <a:rPr lang="en-US" sz="3100" dirty="0" smtClean="0"/>
              <a:t> 2019 submission)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Adapt DCGAN architectures to audio</a:t>
            </a:r>
          </a:p>
          <a:p>
            <a:pPr lvl="1"/>
            <a:r>
              <a:rPr lang="en-US" dirty="0" smtClean="0"/>
              <a:t>fixed-size images -&gt; fixed-length audio clips</a:t>
            </a:r>
          </a:p>
          <a:p>
            <a:r>
              <a:rPr lang="en-US" dirty="0" err="1"/>
              <a:t>WaveGAN</a:t>
            </a:r>
            <a:r>
              <a:rPr lang="en-US" dirty="0"/>
              <a:t>: </a:t>
            </a:r>
            <a:r>
              <a:rPr lang="en-US" dirty="0" smtClean="0"/>
              <a:t>DCGAN on raw waveforms</a:t>
            </a:r>
          </a:p>
          <a:p>
            <a:pPr lvl="1"/>
            <a:r>
              <a:rPr lang="en-US" dirty="0" smtClean="0"/>
              <a:t>5x5 2D convolutions -&gt; 25x1 1D convolutions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4800600"/>
            <a:ext cx="8610600" cy="1707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6700" y="6369114"/>
            <a:ext cx="861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Image </a:t>
            </a:r>
            <a:r>
              <a:rPr lang="en-US" sz="1200" i="1" dirty="0"/>
              <a:t>taken </a:t>
            </a:r>
            <a:r>
              <a:rPr lang="en-US" sz="1200" i="1" dirty="0" smtClean="0"/>
              <a:t>from: </a:t>
            </a:r>
            <a:r>
              <a:rPr lang="en-US" sz="1200" i="1" dirty="0"/>
              <a:t>https://arxiv.org/pdf/1802.04208.pdf</a:t>
            </a:r>
          </a:p>
        </p:txBody>
      </p:sp>
    </p:spTree>
    <p:extLst>
      <p:ext uri="{BB962C8B-B14F-4D97-AF65-F5344CB8AC3E}">
        <p14:creationId xmlns:p14="http://schemas.microsoft.com/office/powerpoint/2010/main" val="28845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prstClr val="black"/>
                </a:solidFill>
              </a:rPr>
              <a:t>Adversarial Audio Synthesis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3100" dirty="0">
                <a:solidFill>
                  <a:prstClr val="black"/>
                </a:solidFill>
              </a:rPr>
              <a:t>Donahue et. al, 2018 (</a:t>
            </a:r>
            <a:r>
              <a:rPr lang="en-US" sz="3100" i="1" dirty="0">
                <a:solidFill>
                  <a:prstClr val="black"/>
                </a:solidFill>
              </a:rPr>
              <a:t>ICLR</a:t>
            </a:r>
            <a:r>
              <a:rPr lang="en-US" sz="3100" dirty="0">
                <a:solidFill>
                  <a:prstClr val="black"/>
                </a:solidFill>
              </a:rPr>
              <a:t> 2019 submission)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Adapt DCGAN architectures to audio</a:t>
            </a:r>
          </a:p>
          <a:p>
            <a:pPr lvl="1"/>
            <a:r>
              <a:rPr lang="en-US" dirty="0" smtClean="0"/>
              <a:t>fixed-size images -&gt; fixed-length audio clips</a:t>
            </a:r>
          </a:p>
          <a:p>
            <a:r>
              <a:rPr lang="en-US" dirty="0" err="1" smtClean="0"/>
              <a:t>WaveGAN</a:t>
            </a:r>
            <a:r>
              <a:rPr lang="en-US" dirty="0" smtClean="0"/>
              <a:t>: DCGAN on raw waveforms</a:t>
            </a:r>
          </a:p>
          <a:p>
            <a:r>
              <a:rPr lang="en-US" dirty="0" err="1" smtClean="0"/>
              <a:t>SpecGAN</a:t>
            </a:r>
            <a:r>
              <a:rPr lang="en-US" dirty="0" smtClean="0"/>
              <a:t>: DCGAN on audio spectrograms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55417" y="4801914"/>
            <a:ext cx="8033166" cy="1485065"/>
            <a:chOff x="533400" y="4801914"/>
            <a:chExt cx="8033166" cy="1485065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4801914"/>
              <a:ext cx="3495675" cy="1485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9200" y="4801915"/>
              <a:ext cx="3537366" cy="1485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ight Arrow 4"/>
            <p:cNvSpPr/>
            <p:nvPr/>
          </p:nvSpPr>
          <p:spPr>
            <a:xfrm>
              <a:off x="4224338" y="5421069"/>
              <a:ext cx="609600" cy="246754"/>
            </a:xfrm>
            <a:prstGeom prst="rightArrow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914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prstClr val="black"/>
                </a:solidFill>
              </a:rPr>
              <a:t>Adversarial Audio Synthesis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3100" dirty="0">
                <a:solidFill>
                  <a:prstClr val="black"/>
                </a:solidFill>
              </a:rPr>
              <a:t>Donahue et. al, 2018 (</a:t>
            </a:r>
            <a:r>
              <a:rPr lang="en-US" sz="3100" i="1" dirty="0">
                <a:solidFill>
                  <a:prstClr val="black"/>
                </a:solidFill>
              </a:rPr>
              <a:t>ICLR</a:t>
            </a:r>
            <a:r>
              <a:rPr lang="en-US" sz="3100" dirty="0">
                <a:solidFill>
                  <a:prstClr val="black"/>
                </a:solidFill>
              </a:rPr>
              <a:t> 2019 submission)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Adapt DCGAN architectures to audio</a:t>
            </a:r>
          </a:p>
          <a:p>
            <a:pPr lvl="1"/>
            <a:r>
              <a:rPr lang="en-US" dirty="0" smtClean="0"/>
              <a:t>fixed-size images -&gt; fixed-length audio clips</a:t>
            </a:r>
          </a:p>
          <a:p>
            <a:r>
              <a:rPr lang="en-US" dirty="0" err="1" smtClean="0"/>
              <a:t>WaveGAN</a:t>
            </a:r>
            <a:r>
              <a:rPr lang="en-US" dirty="0" smtClean="0"/>
              <a:t>: DCGAN on raw waveforms</a:t>
            </a:r>
          </a:p>
          <a:p>
            <a:r>
              <a:rPr lang="en-US" dirty="0" err="1" smtClean="0"/>
              <a:t>SpecGAN</a:t>
            </a:r>
            <a:r>
              <a:rPr lang="en-US" dirty="0" smtClean="0"/>
              <a:t>: DCGAN on audio spectrograms</a:t>
            </a:r>
          </a:p>
          <a:p>
            <a:pPr lvl="1"/>
            <a:r>
              <a:rPr lang="en-US" dirty="0" smtClean="0"/>
              <a:t>spectrograms: time-frequency representation</a:t>
            </a:r>
          </a:p>
          <a:p>
            <a:pPr lvl="2"/>
            <a:r>
              <a:rPr lang="en-US" dirty="0" smtClean="0"/>
              <a:t>non-invertible (phase </a:t>
            </a:r>
            <a:r>
              <a:rPr lang="en-US" dirty="0"/>
              <a:t>info lost)</a:t>
            </a:r>
          </a:p>
          <a:p>
            <a:pPr lvl="2"/>
            <a:r>
              <a:rPr lang="en-US" dirty="0" smtClean="0"/>
              <a:t>approximate inverse: Griffin-Lim [1]</a:t>
            </a:r>
          </a:p>
          <a:p>
            <a:pPr lvl="3"/>
            <a:r>
              <a:rPr lang="en-US" dirty="0" smtClean="0"/>
              <a:t>degrades audio quality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6167735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/>
          </a:p>
          <a:p>
            <a:r>
              <a:rPr lang="en-US" sz="1200" dirty="0" smtClean="0"/>
              <a:t>[</a:t>
            </a:r>
            <a:r>
              <a:rPr lang="en-US" sz="1200" dirty="0"/>
              <a:t>1] Griffin &amp; Lim, </a:t>
            </a:r>
            <a:r>
              <a:rPr lang="en-US" sz="1200" i="1" dirty="0"/>
              <a:t>IEEE Trans. </a:t>
            </a:r>
            <a:r>
              <a:rPr lang="en-US" sz="1200" i="1" dirty="0" err="1"/>
              <a:t>Acoust</a:t>
            </a:r>
            <a:r>
              <a:rPr lang="en-US" sz="1200" i="1" dirty="0"/>
              <a:t>., Speech, Signal Process.</a:t>
            </a:r>
            <a:r>
              <a:rPr lang="en-US" sz="1200" dirty="0"/>
              <a:t> 1984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2747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prstClr val="black"/>
                </a:solidFill>
              </a:rPr>
              <a:t>Adversarial Audio Synthesis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3100" dirty="0">
                <a:solidFill>
                  <a:prstClr val="black"/>
                </a:solidFill>
              </a:rPr>
              <a:t>Donahue et. al, 2018 (</a:t>
            </a:r>
            <a:r>
              <a:rPr lang="en-US" sz="3100" i="1" dirty="0">
                <a:solidFill>
                  <a:prstClr val="black"/>
                </a:solidFill>
              </a:rPr>
              <a:t>ICLR</a:t>
            </a:r>
            <a:r>
              <a:rPr lang="en-US" sz="3100" dirty="0">
                <a:solidFill>
                  <a:prstClr val="black"/>
                </a:solidFill>
              </a:rPr>
              <a:t> 2019 submission)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dirty="0" smtClean="0"/>
              <a:t>Adapt </a:t>
            </a:r>
            <a:r>
              <a:rPr lang="en-US" dirty="0"/>
              <a:t>DCGAN architectures to audio</a:t>
            </a:r>
          </a:p>
          <a:p>
            <a:pPr lvl="1"/>
            <a:r>
              <a:rPr lang="en-US" dirty="0"/>
              <a:t>fixed-size images -&gt; fixed-length audio clips</a:t>
            </a:r>
          </a:p>
          <a:p>
            <a:r>
              <a:rPr lang="en-US" dirty="0" err="1"/>
              <a:t>WaveGAN</a:t>
            </a:r>
            <a:r>
              <a:rPr lang="en-US" dirty="0"/>
              <a:t>: DCGAN on raw waveforms</a:t>
            </a:r>
          </a:p>
          <a:p>
            <a:r>
              <a:rPr lang="en-US" dirty="0" err="1"/>
              <a:t>SpecGAN</a:t>
            </a:r>
            <a:r>
              <a:rPr lang="en-US" dirty="0"/>
              <a:t>: DCGAN on audio spectrograms</a:t>
            </a:r>
          </a:p>
          <a:p>
            <a:r>
              <a:rPr lang="en-US" dirty="0"/>
              <a:t>Findings:</a:t>
            </a:r>
          </a:p>
          <a:p>
            <a:pPr lvl="1"/>
            <a:r>
              <a:rPr lang="en-US" dirty="0"/>
              <a:t>training methods: WGAN-GP loss </a:t>
            </a:r>
            <a:r>
              <a:rPr lang="en-US" dirty="0" smtClean="0"/>
              <a:t>[4] </a:t>
            </a:r>
            <a:r>
              <a:rPr lang="en-US" dirty="0"/>
              <a:t>works best</a:t>
            </a:r>
          </a:p>
          <a:p>
            <a:pPr lvl="2"/>
            <a:r>
              <a:rPr lang="en-US" dirty="0"/>
              <a:t>compared to traditional GAN </a:t>
            </a:r>
            <a:r>
              <a:rPr lang="en-US" dirty="0" smtClean="0"/>
              <a:t>[1], </a:t>
            </a:r>
            <a:r>
              <a:rPr lang="en-US" dirty="0"/>
              <a:t>LSGAN </a:t>
            </a:r>
            <a:r>
              <a:rPr lang="en-US" dirty="0" smtClean="0"/>
              <a:t>[2], WGAN [3] </a:t>
            </a:r>
            <a:r>
              <a:rPr lang="en-US" dirty="0"/>
              <a:t>losses </a:t>
            </a:r>
          </a:p>
          <a:p>
            <a:pPr lvl="1"/>
            <a:r>
              <a:rPr lang="en-US" dirty="0"/>
              <a:t>quantitative results: </a:t>
            </a:r>
            <a:r>
              <a:rPr lang="en-US" dirty="0" err="1"/>
              <a:t>SpecGAN</a:t>
            </a:r>
            <a:r>
              <a:rPr lang="en-US" dirty="0"/>
              <a:t> &gt; </a:t>
            </a:r>
            <a:r>
              <a:rPr lang="en-US" dirty="0" err="1"/>
              <a:t>WaveGAN</a:t>
            </a:r>
            <a:endParaRPr lang="en-US" dirty="0"/>
          </a:p>
          <a:p>
            <a:pPr lvl="1"/>
            <a:r>
              <a:rPr lang="en-US" dirty="0"/>
              <a:t>qualitative results: </a:t>
            </a:r>
            <a:r>
              <a:rPr lang="en-US" dirty="0" err="1"/>
              <a:t>WaveGAN</a:t>
            </a:r>
            <a:r>
              <a:rPr lang="en-US" dirty="0"/>
              <a:t> &gt; </a:t>
            </a:r>
            <a:r>
              <a:rPr lang="en-US" dirty="0" err="1" smtClean="0"/>
              <a:t>SpecGAN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80644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[1] </a:t>
            </a:r>
            <a:r>
              <a:rPr lang="en-US" sz="1200" dirty="0"/>
              <a:t>Radford et. al, </a:t>
            </a:r>
            <a:r>
              <a:rPr lang="en-US" sz="1200" i="1" dirty="0"/>
              <a:t>ICLR</a:t>
            </a:r>
            <a:r>
              <a:rPr lang="en-US" sz="1200" dirty="0"/>
              <a:t> 2016.</a:t>
            </a:r>
            <a:endParaRPr lang="en-US" sz="1200" dirty="0" smtClean="0"/>
          </a:p>
          <a:p>
            <a:r>
              <a:rPr lang="en-US" sz="1200" dirty="0" smtClean="0"/>
              <a:t>[2] Mao et. al, </a:t>
            </a:r>
            <a:r>
              <a:rPr lang="en-US" sz="1200" i="1" dirty="0" smtClean="0"/>
              <a:t>ICCV</a:t>
            </a:r>
            <a:r>
              <a:rPr lang="en-US" sz="1200" dirty="0" smtClean="0"/>
              <a:t> 2017.</a:t>
            </a:r>
          </a:p>
          <a:p>
            <a:r>
              <a:rPr lang="en-US" sz="1200" dirty="0" smtClean="0"/>
              <a:t>[3] </a:t>
            </a:r>
            <a:r>
              <a:rPr lang="en-US" sz="1200" dirty="0" err="1" smtClean="0"/>
              <a:t>Arjovsky</a:t>
            </a:r>
            <a:r>
              <a:rPr lang="en-US" sz="1200" dirty="0" smtClean="0"/>
              <a:t> et. al, </a:t>
            </a:r>
            <a:r>
              <a:rPr lang="en-US" sz="1200" i="1" dirty="0" smtClean="0"/>
              <a:t>ICML</a:t>
            </a:r>
            <a:r>
              <a:rPr lang="en-US" sz="1200" dirty="0" smtClean="0"/>
              <a:t> 2017.</a:t>
            </a:r>
          </a:p>
          <a:p>
            <a:r>
              <a:rPr lang="en-US" sz="1200" dirty="0" smtClean="0"/>
              <a:t>[4] </a:t>
            </a:r>
            <a:r>
              <a:rPr lang="en-US" sz="1200" dirty="0" err="1" smtClean="0"/>
              <a:t>Gulrajani</a:t>
            </a:r>
            <a:r>
              <a:rPr lang="en-US" sz="1200" dirty="0" smtClean="0"/>
              <a:t> et. al, </a:t>
            </a:r>
            <a:r>
              <a:rPr lang="en-US" sz="1200" i="1" dirty="0" smtClean="0"/>
              <a:t>NIPS</a:t>
            </a:r>
            <a:r>
              <a:rPr lang="en-US" sz="1200" dirty="0" smtClean="0"/>
              <a:t> 2017.</a:t>
            </a:r>
          </a:p>
        </p:txBody>
      </p:sp>
    </p:spTree>
    <p:extLst>
      <p:ext uri="{BB962C8B-B14F-4D97-AF65-F5344CB8AC3E}">
        <p14:creationId xmlns:p14="http://schemas.microsoft.com/office/powerpoint/2010/main" val="428021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290</Words>
  <Application>Microsoft Office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Generative Adversarial Networks</vt:lpstr>
      <vt:lpstr>Adversarial Audio Synthesis Donahue et. al, 2018 (ICLR 2019 submission)</vt:lpstr>
      <vt:lpstr>Adversarial Audio Synthesis Donahue et. al, 2018 (ICLR 2019 submission)</vt:lpstr>
      <vt:lpstr>Adversarial Audio Synthesis Donahue et. al, 2018 (ICLR 2019 submission)</vt:lpstr>
      <vt:lpstr>Adversarial Audio Synthesis Donahue et. al, 2018 (ICLR 2019 submission)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bowenzhi</dc:creator>
  <cp:lastModifiedBy>bowenzhi</cp:lastModifiedBy>
  <cp:revision>13</cp:revision>
  <dcterms:created xsi:type="dcterms:W3CDTF">2006-08-16T00:00:00Z</dcterms:created>
  <dcterms:modified xsi:type="dcterms:W3CDTF">2018-12-03T18:14:56Z</dcterms:modified>
</cp:coreProperties>
</file>