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73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D86-F44D-40D5-8DAD-91CB4D109E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87996-C0EF-41A5-A6B8-0C02DBC3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41-160B-4BA4-B342-00714EA25EEF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0BF9-BF28-426E-ACE3-7174C354FC02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FB28-C62E-476A-A6BE-BD6FA6B69351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C5A2-ACC4-4E8B-A504-A16F755E1E44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F24F-3AD8-478F-8066-7C53211783CC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1C0-E7B1-45E6-9CB3-20E4378F0C91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5775-49DA-497C-B422-D221BFFD91E5}" type="datetime1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3683-7A9C-4C49-861D-4C7AD5F39A79}" type="datetime1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1C6-ECFE-4738-B5C1-FB1067B5B8E7}" type="datetime1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5046-79B3-448F-88F2-869D8D175DE8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BA9-E1EE-4672-9730-A8FFE63A9126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8228-AE74-4875-A5DE-EC289C6C4988}" type="datetime1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BB08-FA40-4CE1-8F8E-FE0496CA6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8" y="411163"/>
            <a:ext cx="8728364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Synthesizing Audio using Generative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D3EE2-DF13-4786-AEF0-2B3EB582E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273" y="4239347"/>
            <a:ext cx="3290454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Bowen </a:t>
            </a:r>
            <a:r>
              <a:rPr lang="en-US" dirty="0" err="1"/>
              <a:t>Zhi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Fan Yang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Patrick Owen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Nadee Seneviratne </a:t>
            </a:r>
          </a:p>
        </p:txBody>
      </p:sp>
    </p:spTree>
    <p:extLst>
      <p:ext uri="{BB962C8B-B14F-4D97-AF65-F5344CB8AC3E}">
        <p14:creationId xmlns:p14="http://schemas.microsoft.com/office/powerpoint/2010/main" val="378268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2700" b="1" i="1" u="sng" dirty="0"/>
              <a:t>Short-time Fourier Transform (STFT)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36219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450"/>
              </a:spcAft>
            </a:pPr>
            <a:r>
              <a:rPr lang="en-US" dirty="0"/>
              <a:t>Taking Fourier transformation for short time frames of the audio signal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128 samples </a:t>
            </a:r>
          </a:p>
          <a:p>
            <a:pPr>
              <a:spcAft>
                <a:spcPts val="450"/>
              </a:spcAft>
            </a:pPr>
            <a:r>
              <a:rPr lang="en-US" dirty="0"/>
              <a:t>Zero-pad the boundaries: For complete reconstruction</a:t>
            </a:r>
          </a:p>
          <a:p>
            <a:pPr>
              <a:spcAft>
                <a:spcPts val="450"/>
              </a:spcAft>
            </a:pPr>
            <a:r>
              <a:rPr lang="en-US" dirty="0"/>
              <a:t>This yields </a:t>
            </a:r>
            <a:r>
              <a:rPr lang="en-US" b="1" u="sng" dirty="0"/>
              <a:t>256 complex values </a:t>
            </a:r>
            <a:r>
              <a:rPr lang="en-US" dirty="0"/>
              <a:t>for each of the </a:t>
            </a:r>
            <a:r>
              <a:rPr lang="en-US" b="1" u="sng" dirty="0"/>
              <a:t>129 windows </a:t>
            </a:r>
          </a:p>
          <a:p>
            <a:pPr>
              <a:spcAft>
                <a:spcPts val="450"/>
              </a:spcAft>
            </a:pPr>
            <a:r>
              <a:rPr lang="en-US" dirty="0"/>
              <a:t>Real signal -&gt; Hermitian symmetry -&gt; discard upper 127 frequencies </a:t>
            </a:r>
          </a:p>
          <a:p>
            <a:pPr>
              <a:spcAft>
                <a:spcPts val="450"/>
              </a:spcAft>
            </a:pPr>
            <a:r>
              <a:rPr lang="en-US" dirty="0"/>
              <a:t>Time and frequency dimensions as a 2D spatial grid: a single-channel complex-valued image of shape (129, 129, 1) </a:t>
            </a:r>
          </a:p>
          <a:p>
            <a:pPr>
              <a:spcAft>
                <a:spcPts val="450"/>
              </a:spcAft>
            </a:pPr>
            <a:r>
              <a:rPr lang="en-US" b="1" u="sng" dirty="0"/>
              <a:t>Separate</a:t>
            </a:r>
            <a:r>
              <a:rPr lang="en-US" dirty="0"/>
              <a:t> the </a:t>
            </a:r>
            <a:r>
              <a:rPr lang="en-US" b="1" u="sng" dirty="0"/>
              <a:t>real</a:t>
            </a:r>
            <a:r>
              <a:rPr lang="en-US" dirty="0"/>
              <a:t> and </a:t>
            </a:r>
            <a:r>
              <a:rPr lang="en-US" b="1" u="sng" dirty="0"/>
              <a:t>imaginary</a:t>
            </a:r>
            <a:r>
              <a:rPr lang="en-US" dirty="0"/>
              <a:t> components into individual channels: an equivalent real image of shape (129, 129, 2) </a:t>
            </a:r>
          </a:p>
          <a:p>
            <a:pPr>
              <a:spcAft>
                <a:spcPts val="450"/>
              </a:spcAft>
            </a:pPr>
            <a:r>
              <a:rPr lang="en-US" dirty="0"/>
              <a:t>Final image has shape </a:t>
            </a:r>
            <a:r>
              <a:rPr lang="en-US" b="1" u="sng" dirty="0"/>
              <a:t>(128, 128, 2)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Nyquist Frequency discarded -&gt; 128 Frequencies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To preserve equal spatial dimensions, number of time windows were reduced to 128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582CB-ACC4-47E0-A6AD-3C3DB3C1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US" sz="2700" b="1" i="1" u="sng" dirty="0"/>
              <a:t>Short-time Discrete Cosine Transform (STDCT)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US" dirty="0"/>
              <a:t>Type-II DCT –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computes the DFT of a signal’s even extension. 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64 samples –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still maintains the constant overlap-add property. </a:t>
            </a:r>
          </a:p>
          <a:p>
            <a:pPr>
              <a:spcAft>
                <a:spcPts val="450"/>
              </a:spcAft>
            </a:pPr>
            <a:r>
              <a:rPr lang="en-US" dirty="0"/>
              <a:t>Discard the zero-padded windows at the end to yield a real image of shape </a:t>
            </a:r>
            <a:r>
              <a:rPr lang="en-US" b="1" u="sng" dirty="0"/>
              <a:t>(256, 256, 1)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CDE5D-7B8E-4B82-B994-C8EE517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METHOD: </a:t>
            </a:r>
            <a:r>
              <a:rPr lang="en-US" dirty="0"/>
              <a:t>Architectures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83FE-CE02-4528-B3E7-E78E33EEB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543856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spcAft>
                    <a:spcPts val="900"/>
                  </a:spcAft>
                  <a:buNone/>
                </a:pPr>
                <a:r>
                  <a:rPr lang="en-US" sz="4900" b="1" i="1" u="sng" dirty="0">
                    <a:latin typeface="+mj-lt"/>
                  </a:rPr>
                  <a:t>Wasserstein loss with gradient penalty (WGAN-GP)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3300" dirty="0"/>
                  <a:t>Train the GAN models using the Wasserstein loss with gradient penalty (WGAN-GP) </a:t>
                </a:r>
                <a:r>
                  <a:rPr lang="en-US" dirty="0"/>
                  <a:t>(</a:t>
                </a:r>
                <a:r>
                  <a:rPr lang="en-US" dirty="0" err="1"/>
                  <a:t>Gulrajani</a:t>
                </a:r>
                <a:r>
                  <a:rPr lang="en-US" dirty="0"/>
                  <a:t> et al., 2017)</a:t>
                </a:r>
                <a:endParaRPr lang="en-US" sz="3300" dirty="0"/>
              </a:p>
              <a:p>
                <a:pPr>
                  <a:spcAft>
                    <a:spcPts val="900"/>
                  </a:spcAft>
                </a:pPr>
                <a:endParaRPr lang="en-US" sz="3300" dirty="0"/>
              </a:p>
              <a:p>
                <a:pPr>
                  <a:spcAft>
                    <a:spcPts val="900"/>
                  </a:spcAft>
                </a:pPr>
                <a:endParaRPr lang="en-US" sz="3300" dirty="0"/>
              </a:p>
              <a:p>
                <a:pPr>
                  <a:spcAft>
                    <a:spcPts val="900"/>
                  </a:spcAft>
                </a:pPr>
                <a:endParaRPr lang="en-US" sz="3300" i="1" dirty="0"/>
              </a:p>
              <a:p>
                <a:pPr>
                  <a:spcAft>
                    <a:spcPts val="900"/>
                  </a:spcAft>
                </a:pPr>
                <a:r>
                  <a:rPr lang="en-US" sz="3300" i="1" dirty="0"/>
                  <a:t>G </a:t>
                </a:r>
                <a:r>
                  <a:rPr lang="en-US" sz="3300" dirty="0"/>
                  <a:t>and </a:t>
                </a:r>
                <a:r>
                  <a:rPr lang="en-US" sz="3300" i="1" dirty="0"/>
                  <a:t>D </a:t>
                </a:r>
                <a:r>
                  <a:rPr lang="en-US" sz="3300" dirty="0"/>
                  <a:t>- the functions computed by the generator and discriminator,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3300" i="1" dirty="0"/>
                  <a:t>λ &gt; </a:t>
                </a:r>
                <a:r>
                  <a:rPr lang="en-US" sz="3300" dirty="0"/>
                  <a:t>0 - gradient penalty weight.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3300" i="1" dirty="0"/>
                  <a:t> </a:t>
                </a:r>
                <a:r>
                  <a:rPr lang="en-US" sz="33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300" i="1" dirty="0"/>
                  <a:t> </a:t>
                </a:r>
                <a:r>
                  <a:rPr lang="en-US" sz="3300" dirty="0"/>
                  <a:t>- latent and data distributions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300" i="1" dirty="0"/>
                  <a:t> </a:t>
                </a:r>
                <a:r>
                  <a:rPr lang="en-US" sz="3300" dirty="0"/>
                  <a:t>- a distribution comprised of all convex combinations of samples from </a:t>
                </a:r>
                <a:r>
                  <a:rPr lang="en-US" sz="3300" i="1" dirty="0"/>
                  <a:t>G</a:t>
                </a:r>
                <a:r>
                  <a:rPr lang="en-US" sz="3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330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300" dirty="0"/>
                  <a:t> </a:t>
                </a:r>
              </a:p>
              <a:p>
                <a:pPr lvl="1">
                  <a:spcAft>
                    <a:spcPts val="900"/>
                  </a:spcAft>
                </a:pPr>
                <a:r>
                  <a:rPr lang="en-US" sz="2900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9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900" i="1" dirty="0"/>
                  <a:t> </a:t>
                </a:r>
                <a:r>
                  <a:rPr lang="en-US" sz="2900" dirty="0"/>
                  <a:t>= </a:t>
                </a:r>
                <a:r>
                  <a:rPr lang="en-US" sz="2900" i="1" dirty="0"/>
                  <a:t>α</a:t>
                </a:r>
                <a:r>
                  <a:rPr lang="en-US" sz="2900" b="1" i="1" dirty="0"/>
                  <a:t>x </a:t>
                </a:r>
                <a:r>
                  <a:rPr lang="en-US" sz="2900" dirty="0"/>
                  <a:t>+ (1 </a:t>
                </a:r>
                <a:r>
                  <a:rPr lang="en-US" sz="2900" i="1" dirty="0"/>
                  <a:t>- α</a:t>
                </a:r>
                <a:r>
                  <a:rPr lang="en-US" sz="2900" dirty="0"/>
                  <a:t>)</a:t>
                </a:r>
                <a:r>
                  <a:rPr lang="en-US" sz="2900" i="1" dirty="0"/>
                  <a:t>G</a:t>
                </a:r>
                <a:r>
                  <a:rPr lang="en-US" sz="2900" dirty="0"/>
                  <a:t>(</a:t>
                </a:r>
                <a:r>
                  <a:rPr lang="en-US" sz="2900" b="1" i="1" dirty="0"/>
                  <a:t>z</a:t>
                </a:r>
                <a:r>
                  <a:rPr lang="en-US" sz="2900" dirty="0"/>
                  <a:t>)</a:t>
                </a:r>
                <a:r>
                  <a:rPr lang="en-US" sz="2900" i="1" dirty="0"/>
                  <a:t>; </a:t>
                </a:r>
                <a:r>
                  <a:rPr lang="en-US" sz="2900" b="1" i="1" dirty="0"/>
                  <a:t>x </a:t>
                </a:r>
                <a:r>
                  <a:rPr lang="en-US" sz="29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900" i="1" dirty="0"/>
                  <a:t>; </a:t>
                </a:r>
                <a:r>
                  <a:rPr lang="en-US" sz="2900" b="1" i="1" dirty="0"/>
                  <a:t>z </a:t>
                </a:r>
                <a:r>
                  <a:rPr lang="en-US" sz="29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900" i="1" dirty="0"/>
                  <a:t>; α ∼ </a:t>
                </a:r>
                <a:r>
                  <a:rPr lang="en-US" sz="2900" dirty="0"/>
                  <a:t>[0</a:t>
                </a:r>
                <a:r>
                  <a:rPr lang="en-US" sz="2900" i="1" dirty="0"/>
                  <a:t>; </a:t>
                </a:r>
                <a:r>
                  <a:rPr lang="en-US" sz="2900" dirty="0"/>
                  <a:t>1]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83FE-CE02-4528-B3E7-E78E33EEB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543856"/>
              </a:xfrm>
              <a:blipFill>
                <a:blip r:embed="rId2"/>
                <a:stretch>
                  <a:fillRect l="-1082" t="-2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14BF3A-19A0-49BD-9394-27466F84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00806" y="3143664"/>
            <a:ext cx="8293894" cy="428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D8513-58E4-4983-B018-F88CB8EA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972" y="2659622"/>
            <a:ext cx="2736056" cy="4286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1E8-9413-4648-8365-ADBDA35F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2700" b="1" i="1" u="sng" dirty="0"/>
              <a:t>Sub-Pixel (SP) Convolution</a:t>
            </a:r>
            <a:endParaRPr lang="en-US" sz="21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Alternative to transpose convolutions (Shi et al., 2016)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As transpose convolutions are prone to producing “checkerboard” artifacts (</a:t>
            </a:r>
            <a:r>
              <a:rPr lang="en-US" dirty="0" err="1"/>
              <a:t>Odena</a:t>
            </a:r>
            <a:r>
              <a:rPr lang="en-US" dirty="0"/>
              <a:t> et al., 2016)</a:t>
            </a:r>
            <a:br>
              <a:rPr lang="en-US" dirty="0"/>
            </a:br>
            <a:endParaRPr lang="en-US" dirty="0"/>
          </a:p>
          <a:p>
            <a:pPr>
              <a:spcAft>
                <a:spcPts val="450"/>
              </a:spcAft>
            </a:pPr>
            <a:r>
              <a:rPr lang="en-US" dirty="0"/>
              <a:t>Regular convolutions followed by “sub-pixel shuffling” </a:t>
            </a:r>
          </a:p>
          <a:p>
            <a:pPr marL="0" indent="0">
              <a:spcAft>
                <a:spcPts val="450"/>
              </a:spcAft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95661-928A-46DF-8ACD-02F720CAF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"/>
          <a:stretch/>
        </p:blipFill>
        <p:spPr>
          <a:xfrm>
            <a:off x="2649179" y="4508559"/>
            <a:ext cx="3845642" cy="15804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188D-F803-43CA-80B1-36147530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US" sz="2700" b="1" i="1" u="sng" dirty="0"/>
              <a:t>Trained GAN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6395"/>
            <a:ext cx="7886700" cy="3503577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450"/>
              </a:spcAft>
            </a:pPr>
            <a:r>
              <a:rPr lang="en-US" dirty="0"/>
              <a:t>DFT GAN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Generator output and Discriminator input to have 2 channels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Kernel weights are initialized using </a:t>
            </a:r>
            <a:r>
              <a:rPr lang="en-US" b="1" dirty="0"/>
              <a:t>He uniform initialization </a:t>
            </a:r>
            <a:r>
              <a:rPr lang="en-US" dirty="0"/>
              <a:t>for operations directly preceding </a:t>
            </a:r>
            <a:r>
              <a:rPr lang="en-US" dirty="0" err="1"/>
              <a:t>ReLU</a:t>
            </a:r>
            <a:r>
              <a:rPr lang="en-US" dirty="0"/>
              <a:t> or leaky </a:t>
            </a:r>
            <a:r>
              <a:rPr lang="en-US" dirty="0" err="1"/>
              <a:t>ReLU</a:t>
            </a:r>
            <a:r>
              <a:rPr lang="en-US" dirty="0"/>
              <a:t>, and </a:t>
            </a:r>
            <a:r>
              <a:rPr lang="en-US" b="1" dirty="0" err="1"/>
              <a:t>Glorot</a:t>
            </a:r>
            <a:r>
              <a:rPr lang="en-US" b="1" dirty="0"/>
              <a:t> uniform initialization </a:t>
            </a:r>
            <a:r>
              <a:rPr lang="en-US" dirty="0"/>
              <a:t>for all other operations.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All layers also have biases, which are zero-initialized. </a:t>
            </a:r>
          </a:p>
          <a:p>
            <a:pPr>
              <a:spcAft>
                <a:spcPts val="450"/>
              </a:spcAft>
            </a:pPr>
            <a:r>
              <a:rPr lang="en-US" dirty="0"/>
              <a:t>DCT GAN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Transposed convolution layer at the end of the Generator architecture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Transposed convolution layer at the beginning of the Discriminator architecture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This allows the generator’s output and discriminator’s input to have the correct dimensions for our DCT representation 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Weights and biases are initialized as in DFT GAN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57D37-EBA8-49CC-96B2-1F295D4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US" sz="2700" b="1" i="1" u="sng" dirty="0"/>
              <a:t>Trained GAN Models (</a:t>
            </a:r>
            <a:r>
              <a:rPr lang="en-US" sz="2700" b="1" i="1" u="sng" dirty="0" err="1"/>
              <a:t>ctd</a:t>
            </a:r>
            <a:r>
              <a:rPr lang="en-US" sz="2700" b="1" i="1" u="sn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9018"/>
            <a:ext cx="7886700" cy="330095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DFT-SP GAN and DCT-SP GAN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Copy the architectures for the DFT and DCT GANs and replace the 5</a:t>
            </a:r>
            <a:r>
              <a:rPr lang="en-US" i="1" dirty="0"/>
              <a:t>×</a:t>
            </a:r>
            <a:r>
              <a:rPr lang="en-US" dirty="0"/>
              <a:t>5 stride-2 transpose convolutions of the generators with </a:t>
            </a:r>
            <a:r>
              <a:rPr lang="en-US" b="1" dirty="0"/>
              <a:t>3</a:t>
            </a:r>
            <a:r>
              <a:rPr lang="en-US" b="1" i="1" dirty="0"/>
              <a:t>×</a:t>
            </a:r>
            <a:r>
              <a:rPr lang="en-US" b="1" dirty="0"/>
              <a:t>3 sub-pixel convolutions</a:t>
            </a:r>
            <a:r>
              <a:rPr lang="en-US" dirty="0"/>
              <a:t>.</a:t>
            </a:r>
          </a:p>
          <a:p>
            <a:pPr lvl="2">
              <a:spcAft>
                <a:spcPts val="450"/>
              </a:spcAft>
            </a:pPr>
            <a:r>
              <a:rPr lang="en-US" dirty="0"/>
              <a:t>To maintain the same effective receptive field as the replaced transpose convolutions.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8AEE9-E9AA-49A8-9D60-8A0EE47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of results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9B368-BF97-4E97-8BAE-3119E4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more models</a:t>
            </a:r>
          </a:p>
          <a:p>
            <a:pPr lvl="1"/>
            <a:r>
              <a:rPr lang="en-US" dirty="0"/>
              <a:t>Subpixel shuffling with </a:t>
            </a:r>
            <a:r>
              <a:rPr lang="en-US" dirty="0" err="1"/>
              <a:t>WaveGAN</a:t>
            </a:r>
            <a:endParaRPr lang="en-US" dirty="0"/>
          </a:p>
          <a:p>
            <a:r>
              <a:rPr lang="en-US" dirty="0"/>
              <a:t>Train with different kinds of audio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Musical instruments</a:t>
            </a:r>
          </a:p>
          <a:p>
            <a:r>
              <a:rPr lang="en-US" dirty="0"/>
              <a:t>Try </a:t>
            </a:r>
            <a:r>
              <a:rPr lang="en-US"/>
              <a:t>different network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748F1-A7B0-406A-B553-8011F04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audio generation</a:t>
            </a:r>
          </a:p>
          <a:p>
            <a:r>
              <a:rPr lang="en-US" dirty="0"/>
              <a:t>Generative adversarial networks (GANs)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EE69-7C0A-4BE6-869B-0DC69A58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5774" y="3884188"/>
            <a:ext cx="1213834" cy="303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802FE-8AAD-4716-B1DE-2DF9D3AE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77" y="3429000"/>
            <a:ext cx="2020493" cy="1213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4A2A5-CBCD-4921-8E9D-8F907C73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186" y="3609473"/>
            <a:ext cx="1980047" cy="85288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419469-ECF4-4F27-8138-A4729F2634B7}"/>
              </a:ext>
            </a:extLst>
          </p:cNvPr>
          <p:cNvCxnSpPr/>
          <p:nvPr/>
        </p:nvCxnSpPr>
        <p:spPr>
          <a:xfrm>
            <a:off x="1491144" y="4035915"/>
            <a:ext cx="92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1F6113-3DDC-498B-B787-D4EFC717BD28}"/>
              </a:ext>
            </a:extLst>
          </p:cNvPr>
          <p:cNvCxnSpPr/>
          <p:nvPr/>
        </p:nvCxnSpPr>
        <p:spPr>
          <a:xfrm>
            <a:off x="4694688" y="4035915"/>
            <a:ext cx="92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34481-9652-4342-8411-4DFFA95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production</a:t>
            </a:r>
          </a:p>
          <a:p>
            <a:r>
              <a:rPr lang="en-US" dirty="0"/>
              <a:t>Text-to-speech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Sound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A6D85-7243-46E8-AC49-CE1B776D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/>
              <a:t>Generator: maps latent space -&gt; data space</a:t>
            </a:r>
          </a:p>
          <a:p>
            <a:r>
              <a:rPr lang="en-US" dirty="0"/>
              <a:t>Recently used for unsupervised image generation (e.g. DCGAN [1], BEGAN [2])</a:t>
            </a:r>
          </a:p>
          <a:p>
            <a:r>
              <a:rPr lang="en-US" dirty="0"/>
              <a:t>Unsupervised audio generation: relatively unexplored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Brethelot</a:t>
            </a:r>
            <a:r>
              <a:rPr lang="en-US" sz="1200" dirty="0"/>
              <a:t> et. al, 2017.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E1270-168D-42A9-8BA8-0C4C0DB3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Audio Synthesis</a:t>
            </a:r>
            <a:br>
              <a:rPr lang="en-US" dirty="0"/>
            </a:br>
            <a:r>
              <a:rPr lang="en-US" sz="3100" dirty="0"/>
              <a:t>Donahue et. al, 2018 (</a:t>
            </a:r>
            <a:r>
              <a:rPr lang="en-US" sz="3100" i="1" dirty="0"/>
              <a:t>ICLR</a:t>
            </a:r>
            <a:r>
              <a:rPr lang="en-US" sz="3100" dirty="0"/>
              <a:t> 2019 submission)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pPr lvl="1"/>
            <a:r>
              <a:rPr lang="en-US" dirty="0"/>
              <a:t>5x5 2D convolutions -&gt; 25x1 1D convolutions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800600"/>
            <a:ext cx="8610600" cy="17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" y="6369114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taken from: https://arxiv.org/pdf/1802.04208.pdf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57385-4F03-4B52-A7D8-9B3FE6D3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5417" y="4801914"/>
            <a:ext cx="8033166" cy="1485065"/>
            <a:chOff x="533400" y="4801914"/>
            <a:chExt cx="8033166" cy="148506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801914"/>
              <a:ext cx="3495675" cy="148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4801915"/>
              <a:ext cx="3537366" cy="1485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4224338" y="5421069"/>
              <a:ext cx="609600" cy="246754"/>
            </a:xfrm>
            <a:prstGeom prst="rightArrow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75827-6D69-42A1-BB6A-79CF22A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pPr lvl="1"/>
            <a:r>
              <a:rPr lang="en-US" dirty="0"/>
              <a:t>spectrograms: time-frequency representation</a:t>
            </a:r>
          </a:p>
          <a:p>
            <a:pPr lvl="2"/>
            <a:r>
              <a:rPr lang="en-US" dirty="0"/>
              <a:t>non-invertible (phase info lost)</a:t>
            </a:r>
          </a:p>
          <a:p>
            <a:pPr lvl="2"/>
            <a:r>
              <a:rPr lang="en-US" dirty="0"/>
              <a:t>approximate inverse: Griffin-Lim [1]</a:t>
            </a:r>
          </a:p>
          <a:p>
            <a:pPr lvl="3"/>
            <a:r>
              <a:rPr lang="en-US" dirty="0"/>
              <a:t>degrades audio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[1] Griffin &amp; Lim, </a:t>
            </a:r>
            <a:r>
              <a:rPr lang="en-US" sz="1200" i="1" dirty="0"/>
              <a:t>IEEE Trans. </a:t>
            </a:r>
            <a:r>
              <a:rPr lang="en-US" sz="1200" i="1" dirty="0" err="1"/>
              <a:t>Acoust</a:t>
            </a:r>
            <a:r>
              <a:rPr lang="en-US" sz="1200" i="1" dirty="0"/>
              <a:t>., Speech, Signal Process.</a:t>
            </a:r>
            <a:r>
              <a:rPr lang="en-US" sz="1200" dirty="0"/>
              <a:t> 1984.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3B09-94A3-4A8E-8115-E976757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training methods: WGAN-GP loss [4] works best</a:t>
            </a:r>
          </a:p>
          <a:p>
            <a:pPr lvl="2"/>
            <a:r>
              <a:rPr lang="en-US" dirty="0"/>
              <a:t>compared to traditional GAN [1], LSGAN [2], WGAN [3] losses </a:t>
            </a:r>
          </a:p>
          <a:p>
            <a:pPr lvl="1"/>
            <a:r>
              <a:rPr lang="en-US" dirty="0"/>
              <a:t>quantitative results: </a:t>
            </a:r>
            <a:r>
              <a:rPr lang="en-US" dirty="0" err="1"/>
              <a:t>SpecGAN</a:t>
            </a:r>
            <a:r>
              <a:rPr lang="en-US" dirty="0"/>
              <a:t> &gt; </a:t>
            </a:r>
            <a:r>
              <a:rPr lang="en-US" dirty="0" err="1"/>
              <a:t>WaveGAN</a:t>
            </a:r>
            <a:endParaRPr lang="en-US" dirty="0"/>
          </a:p>
          <a:p>
            <a:pPr lvl="1"/>
            <a:r>
              <a:rPr lang="en-US" dirty="0"/>
              <a:t>qualitative results: </a:t>
            </a:r>
            <a:r>
              <a:rPr lang="en-US" dirty="0" err="1"/>
              <a:t>WaveGAN</a:t>
            </a:r>
            <a:r>
              <a:rPr lang="en-US" dirty="0"/>
              <a:t> &gt; </a:t>
            </a:r>
            <a:r>
              <a:rPr lang="en-US" dirty="0" err="1"/>
              <a:t>SpecGAN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Mao et. al, </a:t>
            </a:r>
            <a:r>
              <a:rPr lang="en-US" sz="1200" i="1" dirty="0"/>
              <a:t>ICCV</a:t>
            </a:r>
            <a:r>
              <a:rPr lang="en-US" sz="1200" dirty="0"/>
              <a:t> 2017.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Arjovsky</a:t>
            </a:r>
            <a:r>
              <a:rPr lang="en-US" sz="1200" dirty="0"/>
              <a:t> et. al, </a:t>
            </a:r>
            <a:r>
              <a:rPr lang="en-US" sz="1200" i="1" dirty="0"/>
              <a:t>ICML</a:t>
            </a:r>
            <a:r>
              <a:rPr lang="en-US" sz="1200" dirty="0"/>
              <a:t> 2017.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Gulrajani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2017.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F7E94-3494-4505-9667-8E7080C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METHOD: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692"/>
            <a:ext cx="7886700" cy="445366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900"/>
              </a:spcAft>
            </a:pPr>
            <a:r>
              <a:rPr lang="en-US" dirty="0"/>
              <a:t>To address the problem of generating audio clips consisting of 16384</a:t>
            </a:r>
            <a:br>
              <a:rPr lang="en-US" dirty="0"/>
            </a:br>
            <a:r>
              <a:rPr lang="en-US" dirty="0"/>
              <a:t>samples, at a sample rate of 16 kHz. </a:t>
            </a:r>
          </a:p>
          <a:p>
            <a:pPr>
              <a:spcAft>
                <a:spcPts val="900"/>
              </a:spcAft>
            </a:pPr>
            <a:r>
              <a:rPr lang="en-US" dirty="0"/>
              <a:t>Representations which helps to retain phase information.</a:t>
            </a:r>
          </a:p>
          <a:p>
            <a:pPr>
              <a:spcAft>
                <a:spcPts val="900"/>
              </a:spcAft>
            </a:pPr>
            <a:r>
              <a:rPr lang="en-US" dirty="0"/>
              <a:t>A fixed transformation is applied to all input audio data, and its inverse is applied to the generator output to produce audio signals.</a:t>
            </a:r>
          </a:p>
          <a:p>
            <a:pPr>
              <a:spcAft>
                <a:spcPts val="900"/>
              </a:spcAft>
            </a:pPr>
            <a:r>
              <a:rPr lang="en-US" dirty="0"/>
              <a:t>Short-time Fourier Transform (STFT)</a:t>
            </a:r>
          </a:p>
          <a:p>
            <a:pPr>
              <a:spcAft>
                <a:spcPts val="900"/>
              </a:spcAft>
            </a:pPr>
            <a:r>
              <a:rPr lang="en-US" dirty="0"/>
              <a:t>Short-time Discrete Cosine Transform (STDCT)</a:t>
            </a:r>
          </a:p>
          <a:p>
            <a:r>
              <a:rPr lang="en-US" dirty="0"/>
              <a:t>Data Scaling And Normalization </a:t>
            </a:r>
          </a:p>
          <a:p>
            <a:pPr lvl="1"/>
            <a:r>
              <a:rPr lang="en-US" dirty="0"/>
              <a:t>The magnitudes of the DFT and DCT outputs are scaled logarithmically both to simulate human auditory perception and to better bound the range of values</a:t>
            </a:r>
          </a:p>
          <a:p>
            <a:pPr lvl="1"/>
            <a:r>
              <a:rPr lang="en-US" dirty="0"/>
              <a:t>Further, the magnitudes of the data are rescaled on a per-frequency basis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BA6F-040C-4C32-939A-7558E78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878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Synthesizing Audio using Generative Adversarial Networks</vt:lpstr>
      <vt:lpstr>Problem Statement</vt:lpstr>
      <vt:lpstr>Applications</vt:lpstr>
      <vt:lpstr>Generative Adversarial Networks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METHOD: Representations</vt:lpstr>
      <vt:lpstr>Short-time Fourier Transform (STFT)</vt:lpstr>
      <vt:lpstr>Short-time Discrete Cosine Transform (STDCT)</vt:lpstr>
      <vt:lpstr>METHOD: Architectures</vt:lpstr>
      <vt:lpstr>Sub-Pixel (SP) Convolution</vt:lpstr>
      <vt:lpstr>Trained GAN Models</vt:lpstr>
      <vt:lpstr>Trained GAN Models (ctd)</vt:lpstr>
      <vt:lpstr>Discussion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Nadee Seneviratne</cp:lastModifiedBy>
  <cp:revision>26</cp:revision>
  <dcterms:created xsi:type="dcterms:W3CDTF">2018-12-02T23:26:11Z</dcterms:created>
  <dcterms:modified xsi:type="dcterms:W3CDTF">2018-12-03T21:56:29Z</dcterms:modified>
</cp:coreProperties>
</file>