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FF1AF-842A-4F14-9702-7CDA7872B93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D4FE-D71F-4CDC-B132-8432EDE8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FC39-3E19-47F4-941A-BD878BC0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2E32-5216-4231-8B5A-BF0B0667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dirty="0"/>
              <a:t>Speech Commands Zero Through Nine (SC09)</a:t>
            </a:r>
          </a:p>
          <a:p>
            <a:r>
              <a:rPr lang="en-US" sz="1800" dirty="0"/>
              <a:t>1850 recordings of each digit, each recording is one second in length</a:t>
            </a:r>
          </a:p>
          <a:p>
            <a:r>
              <a:rPr lang="en-US" sz="1800" dirty="0"/>
              <a:t>wide variety of alignments, speakers and recording conditions</a:t>
            </a:r>
          </a:p>
          <a:p>
            <a:r>
              <a:rPr lang="en-US" sz="1800" dirty="0"/>
              <a:t>a challenging dataset from a generative perspective</a:t>
            </a:r>
          </a:p>
        </p:txBody>
      </p:sp>
    </p:spTree>
    <p:extLst>
      <p:ext uri="{BB962C8B-B14F-4D97-AF65-F5344CB8AC3E}">
        <p14:creationId xmlns:p14="http://schemas.microsoft.com/office/powerpoint/2010/main" val="260164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BDAC-D4CD-4579-915F-3971FE6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3944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Training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1CFCE-351C-4062-BEAC-C8E05EA8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48" y="2516108"/>
            <a:ext cx="4892464" cy="370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D62C7E-99CB-4F51-899F-F37641798225}"/>
              </a:ext>
            </a:extLst>
          </p:cNvPr>
          <p:cNvSpPr/>
          <p:nvPr/>
        </p:nvSpPr>
        <p:spPr>
          <a:xfrm>
            <a:off x="1165860" y="2986273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measures distance between natural data distribution and generated data distribution, with gradient penalty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E88D7-7BD4-4F1C-A74A-92B38B4974DD}"/>
              </a:ext>
            </a:extLst>
          </p:cNvPr>
          <p:cNvSpPr txBox="1"/>
          <p:nvPr/>
        </p:nvSpPr>
        <p:spPr>
          <a:xfrm flipH="1">
            <a:off x="643890" y="1996440"/>
            <a:ext cx="26555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WGAN-GP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5F230-A40E-4B6D-A99A-50C999723844}"/>
              </a:ext>
            </a:extLst>
          </p:cNvPr>
          <p:cNvSpPr txBox="1"/>
          <p:nvPr/>
        </p:nvSpPr>
        <p:spPr>
          <a:xfrm>
            <a:off x="670560" y="3638550"/>
            <a:ext cx="2655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Adam Optimizer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A4B69-1B44-4F09-ADDB-6BC59D3DCDEF}"/>
              </a:ext>
            </a:extLst>
          </p:cNvPr>
          <p:cNvSpPr txBox="1"/>
          <p:nvPr/>
        </p:nvSpPr>
        <p:spPr>
          <a:xfrm>
            <a:off x="1192530" y="4015279"/>
            <a:ext cx="278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α= 1e−4,</a:t>
            </a:r>
            <a:r>
              <a:rPr lang="en-US" dirty="0"/>
              <a:t> </a:t>
            </a:r>
            <a:r>
              <a:rPr lang="el-GR" dirty="0"/>
              <a:t>β</a:t>
            </a:r>
            <a:r>
              <a:rPr lang="el-GR" sz="1500" dirty="0"/>
              <a:t>1</a:t>
            </a:r>
            <a:r>
              <a:rPr lang="el-GR" dirty="0"/>
              <a:t>= 0.5,</a:t>
            </a:r>
            <a:r>
              <a:rPr lang="en-US" dirty="0"/>
              <a:t> </a:t>
            </a:r>
            <a:r>
              <a:rPr lang="el-GR" dirty="0"/>
              <a:t>β</a:t>
            </a:r>
            <a:r>
              <a:rPr lang="el-GR" sz="1500" dirty="0"/>
              <a:t>2</a:t>
            </a:r>
            <a:r>
              <a:rPr lang="el-GR" dirty="0"/>
              <a:t>= 0.9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73405-C94D-4BB9-A459-DFB4202B6E05}"/>
              </a:ext>
            </a:extLst>
          </p:cNvPr>
          <p:cNvSpPr txBox="1"/>
          <p:nvPr/>
        </p:nvSpPr>
        <p:spPr>
          <a:xfrm>
            <a:off x="674370" y="4467203"/>
            <a:ext cx="2423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Training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539D3-F01A-4713-81E4-32E445F3629E}"/>
              </a:ext>
            </a:extLst>
          </p:cNvPr>
          <p:cNvSpPr txBox="1"/>
          <p:nvPr/>
        </p:nvSpPr>
        <p:spPr>
          <a:xfrm flipH="1">
            <a:off x="1181100" y="4859619"/>
            <a:ext cx="57683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200 epochs for each model, 60 hours on a single NVIDIA P6000 GPU</a:t>
            </a:r>
          </a:p>
        </p:txBody>
      </p:sp>
    </p:spTree>
    <p:extLst>
      <p:ext uri="{BB962C8B-B14F-4D97-AF65-F5344CB8AC3E}">
        <p14:creationId xmlns:p14="http://schemas.microsoft.com/office/powerpoint/2010/main" val="371144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B7B8-13DC-4A42-8B62-82C7947A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3944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E</a:t>
            </a:r>
            <a:r>
              <a:rPr lang="en-US" dirty="0"/>
              <a:t>valuation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2097C-87ED-43F3-9C0B-AB0E5791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08" y="2426480"/>
            <a:ext cx="4191163" cy="367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8266C-1DF0-4FC2-8EE1-52ED1C511222}"/>
              </a:ext>
            </a:extLst>
          </p:cNvPr>
          <p:cNvSpPr txBox="1"/>
          <p:nvPr/>
        </p:nvSpPr>
        <p:spPr>
          <a:xfrm>
            <a:off x="853440" y="2000250"/>
            <a:ext cx="2030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Inception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2D3D6-6A47-478D-BCA7-4AFAAB4821E1}"/>
              </a:ext>
            </a:extLst>
          </p:cNvPr>
          <p:cNvSpPr txBox="1"/>
          <p:nvPr/>
        </p:nvSpPr>
        <p:spPr>
          <a:xfrm>
            <a:off x="1360007" y="2937510"/>
            <a:ext cx="5867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measures both the quality and the diversity of the generated audios</a:t>
            </a:r>
          </a:p>
          <a:p>
            <a:r>
              <a:rPr lang="en-US" sz="1500" dirty="0"/>
              <a:t>does not penalize overfitting and within-class homogenization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D6CCA-C4FC-4757-A25C-93CEFE4F6899}"/>
              </a:ext>
            </a:extLst>
          </p:cNvPr>
          <p:cNvSpPr txBox="1"/>
          <p:nvPr/>
        </p:nvSpPr>
        <p:spPr>
          <a:xfrm>
            <a:off x="822960" y="3550921"/>
            <a:ext cx="390906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/>
              <a:t>Nearest neighbor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C4CEB-B639-45BF-96C4-45ACA8E146F0}"/>
              </a:ext>
            </a:extLst>
          </p:cNvPr>
          <p:cNvSpPr txBox="1"/>
          <p:nvPr/>
        </p:nvSpPr>
        <p:spPr>
          <a:xfrm>
            <a:off x="735330" y="4403926"/>
            <a:ext cx="3684270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350" dirty="0"/>
              <a:t>measures the average L2 distance of a set of 1K examples to their nearest neighbor within the set.</a:t>
            </a:r>
          </a:p>
          <a:p>
            <a:r>
              <a:rPr lang="en-US" sz="1350" dirty="0"/>
              <a:t>1 means high within-class diversity</a:t>
            </a:r>
          </a:p>
          <a:p>
            <a:r>
              <a:rPr lang="en-US" sz="1350" dirty="0"/>
              <a:t>0 means no within-class diversity (one sound for each class)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30B730-74F7-46CD-AF96-F27170A3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66" y="4002895"/>
            <a:ext cx="794384" cy="3687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1AAAE8-276D-4190-8A75-B5C97D94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84" y="3954249"/>
            <a:ext cx="913253" cy="3687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8A9099-9523-4EF2-A9C2-40268D80B90D}"/>
              </a:ext>
            </a:extLst>
          </p:cNvPr>
          <p:cNvSpPr txBox="1"/>
          <p:nvPr/>
        </p:nvSpPr>
        <p:spPr>
          <a:xfrm>
            <a:off x="4632960" y="4403926"/>
            <a:ext cx="4217670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350" dirty="0"/>
              <a:t>measures the average L2 distance of a set of 1K examples to their nearest neighbor in the real training data.</a:t>
            </a:r>
          </a:p>
          <a:p>
            <a:r>
              <a:rPr lang="en-US" sz="1350" dirty="0"/>
              <a:t>1 means no overfitting </a:t>
            </a:r>
          </a:p>
          <a:p>
            <a:r>
              <a:rPr lang="en-US" sz="1350" dirty="0"/>
              <a:t>0 means utter memorization</a:t>
            </a:r>
          </a:p>
        </p:txBody>
      </p:sp>
    </p:spTree>
    <p:extLst>
      <p:ext uri="{BB962C8B-B14F-4D97-AF65-F5344CB8AC3E}">
        <p14:creationId xmlns:p14="http://schemas.microsoft.com/office/powerpoint/2010/main" val="3080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2DF2B1-4EE8-4395-A273-A6503C78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3944"/>
            <a:ext cx="7886700" cy="994172"/>
          </a:xfrm>
        </p:spPr>
        <p:txBody>
          <a:bodyPr/>
          <a:lstStyle/>
          <a:p>
            <a:pPr algn="ctr"/>
            <a:r>
              <a:rPr lang="en-US" altLang="zh-CN" dirty="0"/>
              <a:t>E</a:t>
            </a:r>
            <a:r>
              <a:rPr lang="en-US" dirty="0"/>
              <a:t>valuation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FAB80-8D9D-4318-B29E-6A268B75C523}"/>
              </a:ext>
            </a:extLst>
          </p:cNvPr>
          <p:cNvSpPr txBox="1"/>
          <p:nvPr/>
        </p:nvSpPr>
        <p:spPr>
          <a:xfrm>
            <a:off x="689610" y="2095500"/>
            <a:ext cx="7246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Subjects were asked to assess 10 audio samples generated by each of our four models, with respect to three metrics: sound quality, ease of intelligibility, and speaker diversity. </a:t>
            </a:r>
          </a:p>
          <a:p>
            <a:endParaRPr lang="en-US" dirty="0"/>
          </a:p>
          <a:p>
            <a:r>
              <a:rPr lang="en-US" dirty="0"/>
              <a:t>As a control, subjects are also asked to rate 10 randomly-selected audio samples from the SC09 test set</a:t>
            </a:r>
          </a:p>
          <a:p>
            <a:endParaRPr lang="en-US" dirty="0"/>
          </a:p>
          <a:p>
            <a:r>
              <a:rPr lang="en-US" dirty="0"/>
              <a:t>Ratings are </a:t>
            </a:r>
            <a:r>
              <a:rPr lang="en-US"/>
              <a:t>on a 0-10 </a:t>
            </a:r>
            <a:r>
              <a:rPr lang="en-US" dirty="0"/>
              <a:t>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238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Set</vt:lpstr>
      <vt:lpstr>Training Configuration</vt:lpstr>
      <vt:lpstr>Evaluation Metrics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Yang</dc:creator>
  <cp:lastModifiedBy>Fan Yang</cp:lastModifiedBy>
  <cp:revision>21</cp:revision>
  <dcterms:created xsi:type="dcterms:W3CDTF">2018-12-03T05:04:32Z</dcterms:created>
  <dcterms:modified xsi:type="dcterms:W3CDTF">2018-12-03T22:27:33Z</dcterms:modified>
</cp:coreProperties>
</file>