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71" r:id="rId5"/>
    <p:sldId id="275" r:id="rId6"/>
    <p:sldId id="267" r:id="rId7"/>
    <p:sldId id="298" r:id="rId8"/>
    <p:sldId id="300" r:id="rId9"/>
    <p:sldId id="297" r:id="rId10"/>
    <p:sldId id="299" r:id="rId11"/>
    <p:sldId id="301" r:id="rId12"/>
    <p:sldId id="285" r:id="rId13"/>
    <p:sldId id="282" r:id="rId14"/>
    <p:sldId id="286" r:id="rId15"/>
    <p:sldId id="284" r:id="rId16"/>
    <p:sldId id="265" r:id="rId17"/>
    <p:sldId id="266" r:id="rId18"/>
    <p:sldId id="276" r:id="rId19"/>
    <p:sldId id="296" r:id="rId20"/>
    <p:sldId id="287" r:id="rId21"/>
    <p:sldId id="288" r:id="rId22"/>
    <p:sldId id="289" r:id="rId23"/>
    <p:sldId id="291" r:id="rId24"/>
    <p:sldId id="290" r:id="rId25"/>
    <p:sldId id="295" r:id="rId26"/>
    <p:sldId id="279" r:id="rId27"/>
    <p:sldId id="280" r:id="rId28"/>
    <p:sldId id="292" r:id="rId29"/>
    <p:sldId id="293" r:id="rId30"/>
    <p:sldId id="294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56"/>
    <a:srgbClr val="0F4DBC"/>
    <a:srgbClr val="C4E86B"/>
    <a:srgbClr val="43B4E4"/>
    <a:srgbClr val="D6005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5" autoAdjust="0"/>
    <p:restoredTop sz="96024" autoAdjust="0"/>
  </p:normalViewPr>
  <p:slideViewPr>
    <p:cSldViewPr snapToGrid="0" snapToObjects="1">
      <p:cViewPr varScale="1">
        <p:scale>
          <a:sx n="140" d="100"/>
          <a:sy n="140" d="100"/>
        </p:scale>
        <p:origin x="55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49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3B4E4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2784-4AD5-9CD0-689124A41761}"/>
              </c:ext>
            </c:extLst>
          </c:dPt>
          <c:dPt>
            <c:idx val="2"/>
            <c:invertIfNegative val="0"/>
            <c:bubble3D val="0"/>
            <c:spPr>
              <a:solidFill>
                <a:srgbClr val="FFC656"/>
              </a:solidFill>
            </c:spPr>
            <c:extLst>
              <c:ext xmlns:c16="http://schemas.microsoft.com/office/drawing/2014/chart" uri="{C3380CC4-5D6E-409C-BE32-E72D297353CC}">
                <c16:uniqueId val="{00000003-2784-4AD5-9CD0-689124A41761}"/>
              </c:ext>
            </c:extLst>
          </c:dPt>
          <c:dPt>
            <c:idx val="3"/>
            <c:invertIfNegative val="0"/>
            <c:bubble3D val="0"/>
            <c:spPr>
              <a:solidFill>
                <a:srgbClr val="C4E86B"/>
              </a:solidFill>
            </c:spPr>
            <c:extLst>
              <c:ext xmlns:c16="http://schemas.microsoft.com/office/drawing/2014/chart" uri="{C3380CC4-5D6E-409C-BE32-E72D297353CC}">
                <c16:uniqueId val="{00000005-2784-4AD5-9CD0-689124A41761}"/>
              </c:ext>
            </c:extLst>
          </c:dPt>
          <c:dPt>
            <c:idx val="4"/>
            <c:invertIfNegative val="0"/>
            <c:bubble3D val="0"/>
            <c:spPr>
              <a:solidFill>
                <a:srgbClr val="D60057"/>
              </a:solidFill>
            </c:spPr>
            <c:extLst>
              <c:ext xmlns:c16="http://schemas.microsoft.com/office/drawing/2014/chart" uri="{C3380CC4-5D6E-409C-BE32-E72D297353CC}">
                <c16:uniqueId val="{00000007-2784-4AD5-9CD0-689124A41761}"/>
              </c:ext>
            </c:extLst>
          </c:dPt>
          <c:dPt>
            <c:idx val="5"/>
            <c:invertIfNegative val="0"/>
            <c:bubble3D val="0"/>
            <c:spPr>
              <a:solidFill>
                <a:srgbClr val="0F4DBC"/>
              </a:solidFill>
            </c:spPr>
            <c:extLst>
              <c:ext xmlns:c16="http://schemas.microsoft.com/office/drawing/2014/chart" uri="{C3380CC4-5D6E-409C-BE32-E72D297353CC}">
                <c16:uniqueId val="{00000009-2784-4AD5-9CD0-689124A41761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784-4AD5-9CD0-689124A41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1309456"/>
        <c:axId val="1491313664"/>
      </c:barChart>
      <c:catAx>
        <c:axId val="1491309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 Narrow"/>
                <a:cs typeface="Arial Narrow"/>
              </a:defRPr>
            </a:pPr>
            <a:endParaRPr lang="en-US"/>
          </a:p>
        </c:txPr>
        <c:crossAx val="1491313664"/>
        <c:crosses val="autoZero"/>
        <c:auto val="1"/>
        <c:lblAlgn val="ctr"/>
        <c:lblOffset val="100"/>
        <c:noMultiLvlLbl val="0"/>
      </c:catAx>
      <c:valAx>
        <c:axId val="1491313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 Narrow"/>
                <a:cs typeface="Arial Narrow"/>
              </a:defRPr>
            </a:pPr>
            <a:endParaRPr lang="en-US"/>
          </a:p>
        </c:txPr>
        <c:crossAx val="1491309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21-41FF-BD9E-BDA07A19A5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21-41FF-BD9E-BDA07A19A5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21-41FF-BD9E-BDA07A19A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3567008"/>
        <c:axId val="1493570816"/>
      </c:lineChart>
      <c:catAx>
        <c:axId val="1493567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 Narrow"/>
                <a:cs typeface="Arial Narrow"/>
              </a:defRPr>
            </a:pPr>
            <a:endParaRPr lang="en-US"/>
          </a:p>
        </c:txPr>
        <c:crossAx val="1493570816"/>
        <c:crosses val="autoZero"/>
        <c:auto val="1"/>
        <c:lblAlgn val="ctr"/>
        <c:lblOffset val="100"/>
        <c:noMultiLvlLbl val="0"/>
      </c:catAx>
      <c:valAx>
        <c:axId val="1493570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 Narrow"/>
                <a:cs typeface="Arial Narrow"/>
              </a:defRPr>
            </a:pPr>
            <a:endParaRPr lang="en-US"/>
          </a:p>
        </c:txPr>
        <c:crossAx val="14935670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87941090697"/>
          <c:y val="0.66103133395565405"/>
          <c:w val="0.114230582288325"/>
          <c:h val="0.227115253176914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63-404A-9B86-9036C9C454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63-404A-9B86-9036C9C454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63-404A-9B86-9036C9C45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9693328"/>
        <c:axId val="1489697504"/>
      </c:barChart>
      <c:catAx>
        <c:axId val="1489693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 Narrow"/>
                <a:cs typeface="Arial Narrow"/>
              </a:defRPr>
            </a:pPr>
            <a:endParaRPr lang="en-US"/>
          </a:p>
        </c:txPr>
        <c:crossAx val="1489697504"/>
        <c:crosses val="autoZero"/>
        <c:auto val="1"/>
        <c:lblAlgn val="ctr"/>
        <c:lblOffset val="100"/>
        <c:noMultiLvlLbl val="0"/>
      </c:catAx>
      <c:valAx>
        <c:axId val="1489697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 Narrow"/>
                <a:cs typeface="Arial Narrow"/>
              </a:defRPr>
            </a:pPr>
            <a:endParaRPr lang="en-US"/>
          </a:p>
        </c:txPr>
        <c:crossAx val="14896933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567682511908197"/>
          <c:y val="0.66657164887030096"/>
          <c:w val="9.8891076115485504E-2"/>
          <c:h val="0.25241524334680698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33D6A-D6AF-F745-B3B4-48A0EA6C550E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16F83-3E77-214A-861B-C98EEABF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473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7B965-7253-364F-9C56-82C096CC734C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2F7FA-07A7-9743-B2E2-4874175CE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64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47767" y="0"/>
            <a:ext cx="9191767" cy="5148038"/>
            <a:chOff x="0" y="2286"/>
            <a:chExt cx="9144000" cy="513892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2286"/>
              <a:ext cx="9144000" cy="51389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Regeneron logo_tag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0678" y="776387"/>
              <a:ext cx="2581370" cy="5261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8867" y="2118903"/>
            <a:ext cx="4267956" cy="477655"/>
          </a:xfrm>
        </p:spPr>
        <p:txBody>
          <a:bodyPr>
            <a:normAutofit/>
          </a:bodyPr>
          <a:lstStyle>
            <a:lvl1pPr>
              <a:defRPr sz="2600" spc="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498867" y="2602659"/>
            <a:ext cx="4268385" cy="334058"/>
          </a:xfrm>
        </p:spPr>
        <p:txBody>
          <a:bodyPr>
            <a:normAutofit/>
          </a:bodyPr>
          <a:lstStyle>
            <a:lvl1pPr marL="0" indent="0">
              <a:buNone/>
              <a:defRPr sz="1700" cap="all" spc="20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rgbClr val="FFFFFF"/>
                </a:solidFill>
              </a:defRPr>
            </a:lvl2pPr>
            <a:lvl3pPr marL="914400" indent="0">
              <a:buNone/>
              <a:defRPr>
                <a:solidFill>
                  <a:srgbClr val="FFFFFF"/>
                </a:solidFill>
              </a:defRPr>
            </a:lvl3pPr>
            <a:lvl4pPr marL="1371600" indent="0">
              <a:buNone/>
              <a:defRPr>
                <a:solidFill>
                  <a:srgbClr val="FFFFFF"/>
                </a:solidFill>
              </a:defRPr>
            </a:lvl4pPr>
            <a:lvl5pPr marL="1828800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98867" y="3203795"/>
            <a:ext cx="3759200" cy="322525"/>
          </a:xfrm>
        </p:spPr>
        <p:txBody>
          <a:bodyPr>
            <a:normAutofit/>
          </a:bodyPr>
          <a:lstStyle>
            <a:lvl1pPr marL="0" indent="0">
              <a:buNone/>
              <a:defRPr sz="1500" cap="all" spc="100">
                <a:solidFill>
                  <a:srgbClr val="D60057"/>
                </a:solidFill>
              </a:defRPr>
            </a:lvl1pPr>
          </a:lstStyle>
          <a:p>
            <a:pPr lvl="0"/>
            <a:r>
              <a:rPr lang="en-US" dirty="0"/>
              <a:t>Presentation subtitle 0.0.00</a:t>
            </a:r>
          </a:p>
        </p:txBody>
      </p:sp>
    </p:spTree>
    <p:extLst>
      <p:ext uri="{BB962C8B-B14F-4D97-AF65-F5344CB8AC3E}">
        <p14:creationId xmlns:p14="http://schemas.microsoft.com/office/powerpoint/2010/main" val="370725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1" y="0"/>
            <a:ext cx="9139277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2790" y="1974436"/>
            <a:ext cx="2723319" cy="240209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3600"/>
              </a:lnSpc>
              <a:defRPr sz="3600" b="0" cap="all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42659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hapt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2" y="0"/>
            <a:ext cx="9144000" cy="51694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2790" y="1974436"/>
            <a:ext cx="2723319" cy="240209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3600"/>
              </a:lnSpc>
              <a:defRPr sz="3600" b="0" cap="all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63390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929" y="0"/>
            <a:ext cx="9144000" cy="516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3190" y="1699935"/>
            <a:ext cx="2723319" cy="149925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3600"/>
              </a:lnSpc>
              <a:defRPr sz="3600" b="0" i="0" cap="all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16468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2" y="0"/>
            <a:ext cx="9144000" cy="51694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9414" y="1280888"/>
            <a:ext cx="2644643" cy="146485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3600"/>
              </a:lnSpc>
              <a:defRPr sz="3600" b="0" cap="all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48457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hapt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5" y="0"/>
            <a:ext cx="9168384" cy="52547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85473" y="3635700"/>
            <a:ext cx="2644643" cy="146485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3600"/>
              </a:lnSpc>
              <a:defRPr sz="3600" b="0" cap="all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111437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210" y="0"/>
            <a:ext cx="9160210" cy="514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190" y="1528857"/>
            <a:ext cx="2723319" cy="16156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3600"/>
              </a:lnSpc>
              <a:defRPr sz="3600" b="0" cap="all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1301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hapter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63" y="0"/>
            <a:ext cx="9174480" cy="52669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190" y="3400806"/>
            <a:ext cx="2723319" cy="16156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3600"/>
              </a:lnSpc>
              <a:defRPr sz="3600" b="0" cap="all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1397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0" y="0"/>
            <a:ext cx="914132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5127" y="1855852"/>
            <a:ext cx="2723381" cy="15489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3600"/>
              </a:lnSpc>
              <a:defRPr sz="3600" b="0" cap="all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550352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hapter 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04" y="-27296"/>
            <a:ext cx="9156192" cy="52425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2501" y="3168149"/>
            <a:ext cx="3498008" cy="15489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3600"/>
              </a:lnSpc>
              <a:defRPr sz="3600" b="0" cap="all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884778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706" y="0"/>
            <a:ext cx="9156192" cy="52547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391" y="3779571"/>
            <a:ext cx="4023009" cy="109643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lnSpc>
                <a:spcPts val="3600"/>
              </a:lnSpc>
              <a:defRPr sz="3600" b="0" cap="all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6312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92768" cy="5170932"/>
            <a:chOff x="0" y="0"/>
            <a:chExt cx="9192768" cy="5170932"/>
          </a:xfrm>
        </p:grpSpPr>
        <p:pic>
          <p:nvPicPr>
            <p:cNvPr id="4" name="Picture 3" descr="Regeneron PPT v2-05.jpg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9192768" cy="5170932"/>
            </a:xfrm>
            <a:prstGeom prst="rect">
              <a:avLst/>
            </a:prstGeom>
          </p:spPr>
        </p:pic>
        <p:pic>
          <p:nvPicPr>
            <p:cNvPr id="8" name="Picture 7" descr="Regeneron logo_tag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8045" y="3614424"/>
              <a:ext cx="3114847" cy="63483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69168" y="1221684"/>
            <a:ext cx="3397079" cy="491443"/>
          </a:xfrm>
        </p:spPr>
        <p:txBody>
          <a:bodyPr/>
          <a:lstStyle>
            <a:lvl1pPr algn="ctr">
              <a:defRPr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47195" y="1723476"/>
            <a:ext cx="4241024" cy="1099851"/>
          </a:xfrm>
        </p:spPr>
        <p:txBody>
          <a:bodyPr>
            <a:noAutofit/>
          </a:bodyPr>
          <a:lstStyle>
            <a:lvl1pPr marL="0" indent="0" algn="ctr">
              <a:lnSpc>
                <a:spcPts val="2100"/>
              </a:lnSpc>
              <a:spcBef>
                <a:spcPct val="20000"/>
              </a:spcBef>
              <a:buNone/>
              <a:defRPr sz="1500" cap="all" spc="100">
                <a:solidFill>
                  <a:srgbClr val="FFFFFF"/>
                </a:solidFill>
              </a:defRPr>
            </a:lvl1pPr>
            <a:lvl2pPr marL="457200" indent="0">
              <a:buNone/>
              <a:defRPr sz="1500" cap="all" spc="100">
                <a:solidFill>
                  <a:srgbClr val="FFFFFF"/>
                </a:solidFill>
              </a:defRPr>
            </a:lvl2pPr>
            <a:lvl3pPr marL="914400" indent="0">
              <a:buNone/>
              <a:defRPr sz="1500" cap="all" spc="100">
                <a:solidFill>
                  <a:srgbClr val="FFFFFF"/>
                </a:solidFill>
              </a:defRPr>
            </a:lvl3pPr>
            <a:lvl4pPr marL="1371600" indent="0">
              <a:buNone/>
              <a:defRPr sz="1500" cap="all" spc="100">
                <a:solidFill>
                  <a:srgbClr val="FFFFFF"/>
                </a:solidFill>
              </a:defRPr>
            </a:lvl4pPr>
            <a:lvl5pPr marL="1828800" indent="0">
              <a:buNone/>
              <a:defRPr sz="1500" cap="all" spc="100">
                <a:solidFill>
                  <a:srgbClr val="FFFFFF"/>
                </a:solidFill>
              </a:defRPr>
            </a:lvl5pPr>
          </a:lstStyle>
          <a:p>
            <a:pPr lvl="0" algn="ctr">
              <a:lnSpc>
                <a:spcPts val="2100"/>
              </a:lnSpc>
              <a:spcBef>
                <a:spcPct val="20000"/>
              </a:spcBef>
            </a:pPr>
            <a:r>
              <a:rPr lang="en-US" sz="1500" cap="all" spc="230" dirty="0" err="1">
                <a:solidFill>
                  <a:schemeClr val="bg1"/>
                </a:solidFill>
                <a:latin typeface="Arial Narrow"/>
                <a:cs typeface="Arial Narrow"/>
              </a:rPr>
              <a:t>Lorem</a:t>
            </a:r>
            <a:r>
              <a:rPr lang="en-US" sz="1500" cap="all" spc="230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1500" cap="all" spc="230" dirty="0" err="1">
                <a:solidFill>
                  <a:schemeClr val="bg1"/>
                </a:solidFill>
                <a:latin typeface="Arial Narrow"/>
                <a:cs typeface="Arial Narrow"/>
              </a:rPr>
              <a:t>ipsum</a:t>
            </a:r>
            <a:r>
              <a:rPr lang="en-US" sz="1500" cap="all" spc="230" dirty="0">
                <a:solidFill>
                  <a:schemeClr val="bg1"/>
                </a:solidFill>
                <a:latin typeface="Arial Narrow"/>
                <a:cs typeface="Arial Narrow"/>
              </a:rPr>
              <a:t> dolor sit </a:t>
            </a:r>
            <a:r>
              <a:rPr lang="en-US" sz="1500" cap="all" spc="230" dirty="0" err="1">
                <a:solidFill>
                  <a:schemeClr val="bg1"/>
                </a:solidFill>
                <a:latin typeface="Arial Narrow"/>
                <a:cs typeface="Arial Narrow"/>
              </a:rPr>
              <a:t>amet</a:t>
            </a:r>
            <a:r>
              <a:rPr lang="en-US" sz="1500" cap="all" spc="230" dirty="0">
                <a:solidFill>
                  <a:schemeClr val="bg1"/>
                </a:solidFill>
                <a:latin typeface="Arial Narrow"/>
                <a:cs typeface="Arial Narrow"/>
              </a:rPr>
              <a:t>, </a:t>
            </a:r>
            <a:r>
              <a:rPr lang="en-US" sz="1500" cap="all" spc="230" dirty="0" err="1">
                <a:solidFill>
                  <a:schemeClr val="bg1"/>
                </a:solidFill>
                <a:latin typeface="Arial Narrow"/>
                <a:cs typeface="Arial Narrow"/>
              </a:rPr>
              <a:t>consectetur</a:t>
            </a:r>
            <a:r>
              <a:rPr lang="en-US" sz="1500" cap="all" spc="230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1500" cap="all" spc="230" dirty="0" err="1">
                <a:solidFill>
                  <a:schemeClr val="bg1"/>
                </a:solidFill>
                <a:latin typeface="Arial Narrow"/>
                <a:cs typeface="Arial Narrow"/>
              </a:rPr>
              <a:t>adipiscing</a:t>
            </a:r>
            <a:r>
              <a:rPr lang="en-US" sz="1500" cap="all" spc="230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1500" cap="all" spc="230" dirty="0" err="1">
                <a:solidFill>
                  <a:schemeClr val="bg1"/>
                </a:solidFill>
                <a:latin typeface="Arial Narrow"/>
                <a:cs typeface="Arial Narrow"/>
              </a:rPr>
              <a:t>elit</a:t>
            </a:r>
            <a:r>
              <a:rPr lang="en-US" sz="1500" cap="all" spc="230" dirty="0">
                <a:solidFill>
                  <a:schemeClr val="bg1"/>
                </a:solidFill>
                <a:latin typeface="Arial Narrow"/>
                <a:cs typeface="Arial Narrow"/>
              </a:rPr>
              <a:t>. </a:t>
            </a:r>
            <a:r>
              <a:rPr lang="en-US" sz="1500" cap="all" spc="230" dirty="0" err="1">
                <a:solidFill>
                  <a:schemeClr val="bg1"/>
                </a:solidFill>
                <a:latin typeface="Arial Narrow"/>
                <a:cs typeface="Arial Narrow"/>
              </a:rPr>
              <a:t>Sus</a:t>
            </a:r>
            <a:r>
              <a:rPr lang="en-US" sz="1500" cap="all" spc="230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1500" cap="all" spc="230" dirty="0" err="1">
                <a:solidFill>
                  <a:schemeClr val="bg1"/>
                </a:solidFill>
                <a:latin typeface="Arial Narrow"/>
                <a:cs typeface="Arial Narrow"/>
              </a:rPr>
              <a:t>pendisse</a:t>
            </a:r>
            <a:r>
              <a:rPr lang="en-US" sz="1500" cap="all" spc="230" dirty="0">
                <a:solidFill>
                  <a:schemeClr val="bg1"/>
                </a:solidFill>
                <a:latin typeface="Arial Narrow"/>
                <a:cs typeface="Arial Narrow"/>
              </a:rPr>
              <a:t> a ante </a:t>
            </a:r>
            <a:r>
              <a:rPr lang="en-US" sz="1500" cap="all" spc="230" dirty="0" err="1">
                <a:solidFill>
                  <a:schemeClr val="bg1"/>
                </a:solidFill>
                <a:latin typeface="Arial Narrow"/>
                <a:cs typeface="Arial Narrow"/>
              </a:rPr>
              <a:t>eget</a:t>
            </a:r>
            <a:r>
              <a:rPr lang="en-US" sz="1500" cap="all" spc="230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1500" cap="all" spc="230" dirty="0" err="1">
                <a:solidFill>
                  <a:schemeClr val="bg1"/>
                </a:solidFill>
                <a:latin typeface="Arial Narrow"/>
                <a:cs typeface="Arial Narrow"/>
              </a:rPr>
              <a:t>orci</a:t>
            </a:r>
            <a:endParaRPr lang="en-US" sz="1500" cap="all" spc="23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48624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Graphic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0" y="0"/>
            <a:ext cx="9162288" cy="516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171" y="694664"/>
            <a:ext cx="3223626" cy="271827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3000"/>
              </a:lnSpc>
              <a:defRPr sz="2400" b="0" cap="all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insert SPOTLIGHT content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g58imag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61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881" y="1313101"/>
            <a:ext cx="2701611" cy="249669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3000"/>
              </a:lnSpc>
              <a:defRPr sz="2400" b="0" cap="all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insert spotlight content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rk Blu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0" y="0"/>
            <a:ext cx="9182100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881" y="1313101"/>
            <a:ext cx="2701611" cy="249669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3000"/>
              </a:lnSpc>
              <a:defRPr sz="2400" b="0" cap="all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insert spotlight content</a:t>
            </a:r>
          </a:p>
        </p:txBody>
      </p:sp>
      <p:pic>
        <p:nvPicPr>
          <p:cNvPr id="6" name="Picture 5" descr="Icon 3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220" y="0"/>
            <a:ext cx="47808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24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adi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ylea Background.jpg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"/>
            <a:ext cx="9175494" cy="51663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822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5264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3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69331" y="0"/>
            <a:ext cx="9330263" cy="5161788"/>
            <a:chOff x="-169331" y="0"/>
            <a:chExt cx="9330263" cy="5161788"/>
          </a:xfrm>
        </p:grpSpPr>
        <p:pic>
          <p:nvPicPr>
            <p:cNvPr id="7" name="Picture 6" descr="Praluent_BG.jpg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69331" y="0"/>
              <a:ext cx="9330263" cy="516178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72"/>
            <a:stretch/>
          </p:blipFill>
          <p:spPr>
            <a:xfrm>
              <a:off x="107302" y="1332587"/>
              <a:ext cx="8889542" cy="3296432"/>
            </a:xfrm>
            <a:prstGeom prst="rect">
              <a:avLst/>
            </a:prstGeom>
          </p:spPr>
        </p:pic>
        <p:pic>
          <p:nvPicPr>
            <p:cNvPr id="6" name="Picture 5" descr="Regeneron logo_tagline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58933" y="2601410"/>
              <a:ext cx="3137910" cy="639536"/>
            </a:xfrm>
            <a:prstGeom prst="rect">
              <a:avLst/>
            </a:prstGeom>
          </p:spPr>
        </p:pic>
      </p:grp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956947" y="3716785"/>
            <a:ext cx="3964755" cy="462948"/>
          </a:xfrm>
        </p:spPr>
        <p:txBody>
          <a:bodyPr>
            <a:noAutofit/>
          </a:bodyPr>
          <a:lstStyle>
            <a:lvl1pPr marL="0" indent="0">
              <a:buNone/>
              <a:defRPr sz="2600" b="1" cap="all" spc="200">
                <a:solidFill>
                  <a:schemeClr val="bg1"/>
                </a:solidFill>
              </a:defRPr>
            </a:lvl1pPr>
            <a:lvl2pPr marL="457200" indent="0">
              <a:buNone/>
              <a:defRPr sz="2600" b="1">
                <a:solidFill>
                  <a:schemeClr val="bg1"/>
                </a:solidFill>
              </a:defRPr>
            </a:lvl2pPr>
            <a:lvl3pPr marL="914400" indent="0">
              <a:buNone/>
              <a:defRPr sz="2600" b="1">
                <a:solidFill>
                  <a:schemeClr val="bg1"/>
                </a:solidFill>
              </a:defRPr>
            </a:lvl3pPr>
            <a:lvl4pPr marL="1371600" indent="0">
              <a:buNone/>
              <a:defRPr sz="2600" b="1">
                <a:solidFill>
                  <a:schemeClr val="bg1"/>
                </a:solidFill>
              </a:defRPr>
            </a:lvl4pPr>
            <a:lvl5pPr marL="18288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956947" y="4191452"/>
            <a:ext cx="3964755" cy="430483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700" cap="all" spc="200">
                <a:solidFill>
                  <a:srgbClr val="FFFFFF"/>
                </a:solidFill>
              </a:defRPr>
            </a:lvl1pPr>
            <a:lvl2pPr marL="457200" indent="0">
              <a:buNone/>
              <a:defRPr sz="2100">
                <a:solidFill>
                  <a:srgbClr val="FFFFFF"/>
                </a:solidFill>
              </a:defRPr>
            </a:lvl2pPr>
            <a:lvl3pPr marL="914400" indent="0">
              <a:buNone/>
              <a:defRPr sz="2100">
                <a:solidFill>
                  <a:srgbClr val="FFFFFF"/>
                </a:solidFill>
              </a:defRPr>
            </a:lvl3pPr>
            <a:lvl4pPr marL="1371600" indent="0">
              <a:buNone/>
              <a:defRPr sz="2100">
                <a:solidFill>
                  <a:srgbClr val="FFFFFF"/>
                </a:solidFill>
              </a:defRPr>
            </a:lvl4pPr>
            <a:lvl5pPr marL="1828800" indent="0">
              <a:buNone/>
              <a:defRPr sz="2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88231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21D6-C975-4E72-A61F-48FF1A3D8C8E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70A6-4919-234B-8CD0-08A13211E8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79" y="944560"/>
            <a:ext cx="8686800" cy="3657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Narrow"/>
                <a:cs typeface="Arial Narrow"/>
              </a:defRPr>
            </a:lvl1pPr>
            <a:lvl2pPr>
              <a:defRPr sz="1400">
                <a:latin typeface="Arial Narrow"/>
                <a:cs typeface="Arial Narrow"/>
              </a:defRPr>
            </a:lvl2pPr>
            <a:lvl3pPr>
              <a:defRPr sz="1400">
                <a:latin typeface="Arial Narrow"/>
                <a:cs typeface="Arial Narrow"/>
              </a:defRPr>
            </a:lvl3pPr>
            <a:lvl4pPr>
              <a:defRPr sz="1400">
                <a:latin typeface="Arial Narrow"/>
                <a:cs typeface="Arial Narrow"/>
              </a:defRPr>
            </a:lvl4pPr>
            <a:lvl5pPr>
              <a:defRPr sz="14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6179" y="104324"/>
            <a:ext cx="8686800" cy="5957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21D6-C975-4E72-A61F-48FF1A3D8C8E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70A6-4919-234B-8CD0-08A13211E8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6179" y="944559"/>
            <a:ext cx="4206240" cy="3657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Narrow"/>
                <a:cs typeface="Arial Narrow"/>
              </a:defRPr>
            </a:lvl1pPr>
            <a:lvl2pPr>
              <a:defRPr sz="1400">
                <a:latin typeface="Arial Narrow"/>
                <a:cs typeface="Arial Narrow"/>
              </a:defRPr>
            </a:lvl2pPr>
            <a:lvl3pPr>
              <a:defRPr sz="1400">
                <a:latin typeface="Arial Narrow"/>
                <a:cs typeface="Arial Narrow"/>
              </a:defRPr>
            </a:lvl3pPr>
            <a:lvl4pPr>
              <a:defRPr sz="1400">
                <a:latin typeface="Arial Narrow"/>
                <a:cs typeface="Arial Narrow"/>
              </a:defRPr>
            </a:lvl4pPr>
            <a:lvl5pPr>
              <a:defRPr sz="14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709467" y="944559"/>
            <a:ext cx="4206240" cy="3657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Narrow"/>
                <a:cs typeface="Arial Narrow"/>
              </a:defRPr>
            </a:lvl1pPr>
            <a:lvl2pPr>
              <a:defRPr sz="1400">
                <a:latin typeface="Arial Narrow"/>
                <a:cs typeface="Arial Narrow"/>
              </a:defRPr>
            </a:lvl2pPr>
            <a:lvl3pPr>
              <a:defRPr sz="1400">
                <a:latin typeface="Arial Narrow"/>
                <a:cs typeface="Arial Narrow"/>
              </a:defRPr>
            </a:lvl3pPr>
            <a:lvl4pPr>
              <a:defRPr sz="1400">
                <a:latin typeface="Arial Narrow"/>
                <a:cs typeface="Arial Narrow"/>
              </a:defRPr>
            </a:lvl4pPr>
            <a:lvl5pPr>
              <a:defRPr sz="14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907" y="104324"/>
            <a:ext cx="8686800" cy="5957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03921D6-C975-4E72-A61F-48FF1A3D8C8E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C70A6-4919-234B-8CD0-08A13211E8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>
          <a:xfrm>
            <a:off x="226179" y="929515"/>
            <a:ext cx="8686800" cy="365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179" y="104324"/>
            <a:ext cx="8686800" cy="5957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03921D6-C975-4E72-A61F-48FF1A3D8C8E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2CC70A6-4919-234B-8CD0-08A13211E8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" y="0"/>
            <a:ext cx="9144000" cy="51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Regeneron logo_tag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9835" y="3878279"/>
            <a:ext cx="1688533" cy="219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994" y="990150"/>
            <a:ext cx="3042584" cy="242047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3800"/>
              </a:lnSpc>
              <a:defRPr sz="3600" b="0" cap="all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0474" y="607831"/>
            <a:ext cx="4533618" cy="108162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3600"/>
              </a:lnSpc>
              <a:defRPr sz="3600" b="0" cap="all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815387"/>
            <a:ext cx="9144000" cy="4333335"/>
            <a:chOff x="0" y="815387"/>
            <a:chExt cx="9144000" cy="4333335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4691522"/>
              <a:ext cx="9144000" cy="457200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 userDrawn="1"/>
          </p:nvCxnSpPr>
          <p:spPr>
            <a:xfrm>
              <a:off x="0" y="815387"/>
              <a:ext cx="9144000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2" name="Picture 11" descr="Regeneron logo_tagline.png"/>
            <p:cNvPicPr>
              <a:picLocks noChangeAspect="1"/>
            </p:cNvPicPr>
            <p:nvPr userDrawn="1"/>
          </p:nvPicPr>
          <p:blipFill>
            <a:blip r:embed="rId28" cstate="email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33003" y="4831469"/>
              <a:ext cx="1547824" cy="201168"/>
            </a:xfrm>
            <a:prstGeom prst="rect">
              <a:avLst/>
            </a:prstGeom>
          </p:spPr>
        </p:pic>
      </p:grp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226179" y="104324"/>
            <a:ext cx="8686800" cy="595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33003" y="941696"/>
            <a:ext cx="86868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08601" y="4780999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503921D6-C975-4E72-A61F-48FF1A3D8C8E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502554" y="4780999"/>
            <a:ext cx="42680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02CC70A6-4919-234B-8CD0-08A13211E8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31024" y="4780999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5" r:id="rId3"/>
    <p:sldLayoutId id="2147483649" r:id="rId4"/>
    <p:sldLayoutId id="2147483650" r:id="rId5"/>
    <p:sldLayoutId id="2147483658" r:id="rId6"/>
    <p:sldLayoutId id="2147483667" r:id="rId7"/>
    <p:sldLayoutId id="2147483651" r:id="rId8"/>
    <p:sldLayoutId id="2147483659" r:id="rId9"/>
    <p:sldLayoutId id="2147483662" r:id="rId10"/>
    <p:sldLayoutId id="2147483674" r:id="rId11"/>
    <p:sldLayoutId id="2147483663" r:id="rId12"/>
    <p:sldLayoutId id="2147483664" r:id="rId13"/>
    <p:sldLayoutId id="2147483677" r:id="rId14"/>
    <p:sldLayoutId id="2147483665" r:id="rId15"/>
    <p:sldLayoutId id="2147483679" r:id="rId16"/>
    <p:sldLayoutId id="2147483666" r:id="rId17"/>
    <p:sldLayoutId id="2147483678" r:id="rId18"/>
    <p:sldLayoutId id="2147483676" r:id="rId19"/>
    <p:sldLayoutId id="2147483654" r:id="rId20"/>
    <p:sldLayoutId id="2147483660" r:id="rId21"/>
    <p:sldLayoutId id="2147483661" r:id="rId22"/>
    <p:sldLayoutId id="2147483655" r:id="rId23"/>
    <p:sldLayoutId id="2147483669" r:id="rId24"/>
    <p:sldLayoutId id="2147483668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b="1" kern="1200" cap="all">
          <a:solidFill>
            <a:srgbClr val="D60057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R2810-ONC-1423/1540 Lessons Learned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PCD-DSP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16963" y="4789488"/>
            <a:ext cx="427037" cy="274637"/>
          </a:xfrm>
        </p:spPr>
        <p:txBody>
          <a:bodyPr/>
          <a:lstStyle/>
          <a:p>
            <a:fld id="{02CC70A6-4919-234B-8CD0-08A13211E8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6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column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16AE760-88C3-0342-808C-98557EA1C9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/>
          <p:cNvSpPr>
            <a:spLocks noGrp="1"/>
          </p:cNvSpPr>
          <p:nvPr>
            <p:ph type="chart" sz="quarter" idx="1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6AE760-88C3-0342-808C-98557EA1C92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Placeholder 11"/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1948326835"/>
              </p:ext>
            </p:extLst>
          </p:nvPr>
        </p:nvGraphicFramePr>
        <p:xfrm>
          <a:off x="225425" y="930275"/>
          <a:ext cx="8686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6AE760-88C3-0342-808C-98557EA1C92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2202" y="1235897"/>
            <a:ext cx="124799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spc="300" dirty="0">
                <a:solidFill>
                  <a:schemeClr val="accent2"/>
                </a:solidFill>
                <a:latin typeface="Arial Narrow"/>
                <a:cs typeface="Arial Narrow"/>
              </a:rPr>
              <a:t>00% </a:t>
            </a:r>
          </a:p>
          <a:p>
            <a:r>
              <a:rPr lang="en-US" sz="1200" dirty="0" err="1">
                <a:latin typeface="Arial Narrow"/>
                <a:cs typeface="Arial Narrow"/>
              </a:rPr>
              <a:t>Lorum</a:t>
            </a:r>
            <a:r>
              <a:rPr lang="en-US" sz="1200" dirty="0">
                <a:latin typeface="Arial Narrow"/>
                <a:cs typeface="Arial Narrow"/>
              </a:rPr>
              <a:t> </a:t>
            </a:r>
            <a:r>
              <a:rPr lang="en-US" sz="1200" dirty="0" err="1">
                <a:latin typeface="Arial Narrow"/>
                <a:cs typeface="Arial Narrow"/>
              </a:rPr>
              <a:t>ipsum</a:t>
            </a:r>
            <a:r>
              <a:rPr lang="en-US" sz="1200" dirty="0">
                <a:latin typeface="Arial Narrow"/>
                <a:cs typeface="Arial Narrow"/>
              </a:rPr>
              <a:t> </a:t>
            </a:r>
            <a:br>
              <a:rPr lang="en-US" sz="1200" dirty="0">
                <a:latin typeface="Arial Narrow"/>
                <a:cs typeface="Arial Narrow"/>
              </a:rPr>
            </a:br>
            <a:r>
              <a:rPr lang="en-US" sz="1200" dirty="0">
                <a:latin typeface="Arial Narrow"/>
                <a:cs typeface="Arial Narrow"/>
              </a:rPr>
              <a:t>dolor sit et </a:t>
            </a:r>
            <a:r>
              <a:rPr lang="en-US" sz="1200" dirty="0" err="1">
                <a:latin typeface="Arial Narrow"/>
                <a:cs typeface="Arial Narrow"/>
              </a:rPr>
              <a:t>amet</a:t>
            </a:r>
            <a:endParaRPr lang="en-US" sz="1200" dirty="0">
              <a:latin typeface="Arial Narrow"/>
              <a:cs typeface="Arial Narrow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04452" y="1438894"/>
            <a:ext cx="381360" cy="279313"/>
            <a:chOff x="7383832" y="2039861"/>
            <a:chExt cx="381360" cy="279313"/>
          </a:xfrm>
        </p:grpSpPr>
        <p:sp>
          <p:nvSpPr>
            <p:cNvPr id="6" name="Freeform 5"/>
            <p:cNvSpPr/>
            <p:nvPr/>
          </p:nvSpPr>
          <p:spPr>
            <a:xfrm rot="8100000">
              <a:off x="7383832" y="2039861"/>
              <a:ext cx="274320" cy="274320"/>
            </a:xfrm>
            <a:custGeom>
              <a:avLst/>
              <a:gdLst>
                <a:gd name="connsiteX0" fmla="*/ 0 w 566981"/>
                <a:gd name="connsiteY0" fmla="*/ 566933 h 566933"/>
                <a:gd name="connsiteX1" fmla="*/ 566981 w 566981"/>
                <a:gd name="connsiteY1" fmla="*/ 555594 h 566933"/>
                <a:gd name="connsiteX2" fmla="*/ 555642 w 566981"/>
                <a:gd name="connsiteY2" fmla="*/ 0 h 56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6981" h="566933">
                  <a:moveTo>
                    <a:pt x="0" y="566933"/>
                  </a:moveTo>
                  <a:lnTo>
                    <a:pt x="566981" y="555594"/>
                  </a:lnTo>
                  <a:lnTo>
                    <a:pt x="555642" y="0"/>
                  </a:lnTo>
                </a:path>
              </a:pathLst>
            </a:custGeom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 rot="8100000">
              <a:off x="7490872" y="2044854"/>
              <a:ext cx="274320" cy="274320"/>
            </a:xfrm>
            <a:custGeom>
              <a:avLst/>
              <a:gdLst>
                <a:gd name="connsiteX0" fmla="*/ 0 w 566981"/>
                <a:gd name="connsiteY0" fmla="*/ 566933 h 566933"/>
                <a:gd name="connsiteX1" fmla="*/ 566981 w 566981"/>
                <a:gd name="connsiteY1" fmla="*/ 555594 h 566933"/>
                <a:gd name="connsiteX2" fmla="*/ 555642 w 566981"/>
                <a:gd name="connsiteY2" fmla="*/ 0 h 56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6981" h="566933">
                  <a:moveTo>
                    <a:pt x="0" y="566933"/>
                  </a:moveTo>
                  <a:lnTo>
                    <a:pt x="566981" y="555594"/>
                  </a:lnTo>
                  <a:lnTo>
                    <a:pt x="555642" y="0"/>
                  </a:lnTo>
                </a:path>
              </a:pathLst>
            </a:custGeom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41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Placeholder 3"/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513369095"/>
              </p:ext>
            </p:extLst>
          </p:nvPr>
        </p:nvGraphicFramePr>
        <p:xfrm>
          <a:off x="225425" y="930275"/>
          <a:ext cx="8686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6AE760-88C3-0342-808C-98557EA1C92E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6449004" y="2293976"/>
            <a:ext cx="775081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604081" y="2078436"/>
            <a:ext cx="464925" cy="320040"/>
            <a:chOff x="6604081" y="2169148"/>
            <a:chExt cx="464925" cy="3200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676523" y="2169148"/>
              <a:ext cx="320040" cy="32004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04081" y="2213752"/>
              <a:ext cx="4649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20%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Placeholder 3"/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524505475"/>
              </p:ext>
            </p:extLst>
          </p:nvPr>
        </p:nvGraphicFramePr>
        <p:xfrm>
          <a:off x="225425" y="930275"/>
          <a:ext cx="8686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6AE760-88C3-0342-808C-98557EA1C92E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357989" y="2372576"/>
            <a:ext cx="731273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1645452" y="2448777"/>
            <a:ext cx="883672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855619" y="2236430"/>
            <a:ext cx="464925" cy="320040"/>
            <a:chOff x="1855619" y="2327142"/>
            <a:chExt cx="464925" cy="3200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928061" y="2327142"/>
              <a:ext cx="320040" cy="320040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55619" y="2371746"/>
              <a:ext cx="4649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20%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81901" y="2113320"/>
            <a:ext cx="464925" cy="320040"/>
            <a:chOff x="1490368" y="2204032"/>
            <a:chExt cx="464925" cy="320040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1562810" y="2204032"/>
              <a:ext cx="320040" cy="320040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90368" y="2248636"/>
              <a:ext cx="46492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20%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8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86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1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4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6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Preclinical Development</a:t>
            </a:r>
          </a:p>
        </p:txBody>
      </p:sp>
    </p:spTree>
    <p:extLst>
      <p:ext uri="{BB962C8B-B14F-4D97-AF65-F5344CB8AC3E}">
        <p14:creationId xmlns:p14="http://schemas.microsoft.com/office/powerpoint/2010/main" val="359195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5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98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 slide option for pages with a small amount of content or an important point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4792663"/>
            <a:ext cx="609600" cy="273050"/>
          </a:xfrm>
        </p:spPr>
        <p:txBody>
          <a:bodyPr/>
          <a:lstStyle/>
          <a:p>
            <a:fld id="{F16AE760-88C3-0342-808C-98557EA1C92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7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 slide option for pages with a small amount of content or an important point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4792663"/>
            <a:ext cx="609600" cy="273050"/>
          </a:xfrm>
        </p:spPr>
        <p:txBody>
          <a:bodyPr/>
          <a:lstStyle/>
          <a:p>
            <a:fld id="{F16AE760-88C3-0342-808C-98557EA1C92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48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 slide option for pages with a small amount of content or an important point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4792663"/>
            <a:ext cx="609600" cy="273050"/>
          </a:xfrm>
        </p:spPr>
        <p:txBody>
          <a:bodyPr/>
          <a:lstStyle/>
          <a:p>
            <a:fld id="{F16AE760-88C3-0342-808C-98557EA1C92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31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4792663"/>
            <a:ext cx="609600" cy="273050"/>
          </a:xfrm>
        </p:spPr>
        <p:txBody>
          <a:bodyPr/>
          <a:lstStyle/>
          <a:p>
            <a:fld id="{F16AE760-88C3-0342-808C-98557EA1C92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65171" y="2181781"/>
            <a:ext cx="2701611" cy="24966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200" b="1" kern="1200" cap="all">
                <a:solidFill>
                  <a:srgbClr val="D60057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Graphic slide option for pages with a small amount of content or an important 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778191" y="798751"/>
            <a:ext cx="2701611" cy="24966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200" b="1" kern="1200" cap="all">
                <a:solidFill>
                  <a:srgbClr val="D60057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Graphic slide option for pages with a small amount of content or an important point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1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4792663"/>
            <a:ext cx="609600" cy="273050"/>
          </a:xfrm>
        </p:spPr>
        <p:txBody>
          <a:bodyPr/>
          <a:lstStyle/>
          <a:p>
            <a:fld id="{F16AE760-88C3-0342-808C-98557EA1C92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65171" y="2181781"/>
            <a:ext cx="2701611" cy="24966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200" b="1" kern="1200" cap="all">
                <a:solidFill>
                  <a:srgbClr val="D60057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BLANK PAGE – DARK GRADIENT BACKGROUND</a:t>
            </a:r>
          </a:p>
        </p:txBody>
      </p:sp>
    </p:spTree>
    <p:extLst>
      <p:ext uri="{BB962C8B-B14F-4D97-AF65-F5344CB8AC3E}">
        <p14:creationId xmlns:p14="http://schemas.microsoft.com/office/powerpoint/2010/main" val="1825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body text should be Arial Narrow, 16 </a:t>
            </a:r>
            <a:r>
              <a:rPr lang="en-US" dirty="0" err="1"/>
              <a:t>pt</a:t>
            </a:r>
            <a:r>
              <a:rPr lang="en-US" dirty="0"/>
              <a:t> regular weight font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PCD Lessons Learned:  1423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E760-88C3-0342-808C-98557EA1C92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2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body text should be Arial Narrow, 16 </a:t>
            </a:r>
            <a:r>
              <a:rPr lang="en-US" dirty="0" err="1"/>
              <a:t>pt</a:t>
            </a:r>
            <a:r>
              <a:rPr lang="en-US" dirty="0"/>
              <a:t> regular weight font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PCD Lessons Learned:  1540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E760-88C3-0342-808C-98557EA1C92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8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Safety &amp; Pharmacometrics</a:t>
            </a:r>
          </a:p>
        </p:txBody>
      </p:sp>
    </p:spTree>
    <p:extLst>
      <p:ext uri="{BB962C8B-B14F-4D97-AF65-F5344CB8AC3E}">
        <p14:creationId xmlns:p14="http://schemas.microsoft.com/office/powerpoint/2010/main" val="403082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body text should be Arial Narrow, 16 </a:t>
            </a:r>
            <a:r>
              <a:rPr lang="en-US" dirty="0" err="1"/>
              <a:t>pt</a:t>
            </a:r>
            <a:r>
              <a:rPr lang="en-US" dirty="0"/>
              <a:t> regular weight font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 Lessons Learned:  1423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E760-88C3-0342-808C-98557EA1C92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4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body text should be Arial Narrow, 16 </a:t>
            </a:r>
            <a:r>
              <a:rPr lang="en-US" dirty="0" err="1"/>
              <a:t>pt</a:t>
            </a:r>
            <a:r>
              <a:rPr lang="en-US" dirty="0"/>
              <a:t> regular weight font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 Lessons Learned:  1540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E760-88C3-0342-808C-98557EA1C92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1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BACK-UP slides</a:t>
            </a:r>
          </a:p>
        </p:txBody>
      </p:sp>
    </p:spTree>
    <p:extLst>
      <p:ext uri="{BB962C8B-B14F-4D97-AF65-F5344CB8AC3E}">
        <p14:creationId xmlns:p14="http://schemas.microsoft.com/office/powerpoint/2010/main" val="1849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primary colors should be black for text, rubine for headlines and callouts</a:t>
            </a:r>
          </a:p>
          <a:p>
            <a:r>
              <a:rPr lang="en-US"/>
              <a:t>Secondary colors of marigold, light blue, lime and metal may be used as accents and for charts</a:t>
            </a:r>
          </a:p>
          <a:p>
            <a:r>
              <a:rPr lang="en-US"/>
              <a:t>Specific color breakouts are as follows:</a:t>
            </a:r>
          </a:p>
          <a:p>
            <a:pPr lvl="1"/>
            <a:r>
              <a:rPr lang="en-US"/>
              <a:t>Regeneron Blue: R15 G77 B188</a:t>
            </a:r>
          </a:p>
          <a:p>
            <a:pPr lvl="1"/>
            <a:r>
              <a:rPr lang="en-US"/>
              <a:t>Rubine: R214 G0 B87</a:t>
            </a:r>
          </a:p>
          <a:p>
            <a:pPr lvl="1"/>
            <a:r>
              <a:rPr lang="en-US"/>
              <a:t>Marigold: R255 G198 B86</a:t>
            </a:r>
          </a:p>
          <a:p>
            <a:pPr lvl="1"/>
            <a:r>
              <a:rPr lang="en-US"/>
              <a:t>Light blue: R67 G180 B228</a:t>
            </a:r>
          </a:p>
          <a:p>
            <a:pPr lvl="1"/>
            <a:r>
              <a:rPr lang="en-US"/>
              <a:t>Lime: R196 G232 B107</a:t>
            </a:r>
          </a:p>
          <a:p>
            <a:pPr lvl="1"/>
            <a:r>
              <a:rPr lang="en-US"/>
              <a:t>Metal: R92 G102 B112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TEXT PAGE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E760-88C3-0342-808C-98557EA1C92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674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Design">
  <a:themeElements>
    <a:clrScheme name="Custom 2">
      <a:dk1>
        <a:sysClr val="windowText" lastClr="000000"/>
      </a:dk1>
      <a:lt1>
        <a:sysClr val="window" lastClr="FFFFFF"/>
      </a:lt1>
      <a:dk2>
        <a:srgbClr val="5C6670"/>
      </a:dk2>
      <a:lt2>
        <a:srgbClr val="B8B09C"/>
      </a:lt2>
      <a:accent1>
        <a:srgbClr val="0F4DBC"/>
      </a:accent1>
      <a:accent2>
        <a:srgbClr val="D60057"/>
      </a:accent2>
      <a:accent3>
        <a:srgbClr val="FFC656"/>
      </a:accent3>
      <a:accent4>
        <a:srgbClr val="C4E86B"/>
      </a:accent4>
      <a:accent5>
        <a:srgbClr val="43B4E4"/>
      </a:accent5>
      <a:accent6>
        <a:srgbClr val="1F355E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rgbClr val="D60057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>
            <a:latin typeface="Arial Narrow"/>
            <a:cs typeface="Arial Narrow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43F303F5842B43ADAB8B4CF84C6E20" ma:contentTypeVersion="8" ma:contentTypeDescription="Create a new document." ma:contentTypeScope="" ma:versionID="e5fe610dbb424959e012b599fd8dfff9">
  <xsd:schema xmlns:xsd="http://www.w3.org/2001/XMLSchema" xmlns:xs="http://www.w3.org/2001/XMLSchema" xmlns:p="http://schemas.microsoft.com/office/2006/metadata/properties" xmlns:ns1="http://schemas.microsoft.com/sharepoint/v3" xmlns:ns2="417b4377-6c1c-4904-95b7-f71346d04d6f" xmlns:ns3="0ac980f4-a3fb-4a60-b3e6-3ecc6626fe17" targetNamespace="http://schemas.microsoft.com/office/2006/metadata/properties" ma:root="true" ma:fieldsID="d9ee12cf194d7a29c000dc998d9ccc40" ns1:_="" ns2:_="" ns3:_="">
    <xsd:import namespace="http://schemas.microsoft.com/sharepoint/v3"/>
    <xsd:import namespace="417b4377-6c1c-4904-95b7-f71346d04d6f"/>
    <xsd:import namespace="0ac980f4-a3fb-4a60-b3e6-3ecc6626fe17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4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5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b4377-6c1c-4904-95b7-f71346d04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980f4-a3fb-4a60-b3e6-3ecc6626fe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52EC4-6277-4113-9025-69470A856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38746-FC4E-4127-ACD7-DA411FE678A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0ac980f4-a3fb-4a60-b3e6-3ecc6626fe17"/>
    <ds:schemaRef ds:uri="417b4377-6c1c-4904-95b7-f71346d04d6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53D177E-97B8-4150-900C-D623A5337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17b4377-6c1c-4904-95b7-f71346d04d6f"/>
    <ds:schemaRef ds:uri="0ac980f4-a3fb-4a60-b3e6-3ecc6626fe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290</Words>
  <Application>Microsoft Office PowerPoint</Application>
  <PresentationFormat>On-screen Show (16:9)</PresentationFormat>
  <Paragraphs>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Arial Narrow</vt:lpstr>
      <vt:lpstr>Calibri</vt:lpstr>
      <vt:lpstr>Master Design</vt:lpstr>
      <vt:lpstr>R2810-ONC-1423/1540 Lessons Learned</vt:lpstr>
      <vt:lpstr>Preclinical Development</vt:lpstr>
      <vt:lpstr>PCD Lessons Learned:  1423</vt:lpstr>
      <vt:lpstr>PCD Lessons Learned:  1540</vt:lpstr>
      <vt:lpstr>Drug Safety &amp; Pharmacometrics</vt:lpstr>
      <vt:lpstr>DSP Lessons Learned:  1423</vt:lpstr>
      <vt:lpstr>DSP Lessons Learned:  1540</vt:lpstr>
      <vt:lpstr>BACK-UP slides</vt:lpstr>
      <vt:lpstr>MAIN TEXT PAGE EXAMPLE</vt:lpstr>
      <vt:lpstr>Two column example</vt:lpstr>
      <vt:lpstr>CHART EXAMPLE</vt:lpstr>
      <vt:lpstr>CHArt example</vt:lpstr>
      <vt:lpstr>Chart example</vt:lpstr>
      <vt:lpstr>Chart example</vt:lpstr>
      <vt:lpstr>Breaker page</vt:lpstr>
      <vt:lpstr>PowerPoint Presentation</vt:lpstr>
      <vt:lpstr>BREAKER PAGE</vt:lpstr>
      <vt:lpstr>BREAKER PAGE</vt:lpstr>
      <vt:lpstr>BREAKER PAGE</vt:lpstr>
      <vt:lpstr>BREAKER PAGE</vt:lpstr>
      <vt:lpstr>BREAKER PAGE</vt:lpstr>
      <vt:lpstr>PowerPoint Presentation</vt:lpstr>
      <vt:lpstr>Graphic slide option for pages with a small amount of content or an important point</vt:lpstr>
      <vt:lpstr>Graphic slide option for pages with a small amount of content or an important point</vt:lpstr>
      <vt:lpstr>Graphic slide option for pages with a small amount of content or an important point</vt:lpstr>
      <vt:lpstr>PowerPoint Presentation</vt:lpstr>
      <vt:lpstr>PowerPoint Presentation</vt:lpstr>
    </vt:vector>
  </TitlesOfParts>
  <Company>Regeneron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Kate Hopp</dc:creator>
  <cp:lastModifiedBy>Feng Yang</cp:lastModifiedBy>
  <cp:revision>138</cp:revision>
  <dcterms:created xsi:type="dcterms:W3CDTF">2016-05-12T16:06:28Z</dcterms:created>
  <dcterms:modified xsi:type="dcterms:W3CDTF">2019-03-14T17:20:58Z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0x010100A043F303F5842B43ADAB8B4CF84C6E20</vt:lpwstr>
  </property>
  <property fmtid="{D5CDD505-2E9C-101B-9397-08002B2CF9AE}" pid="3" name="Order">
    <vt:r8>600</vt:r8>
  </property>
</Properties>
</file>