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309" r:id="rId6"/>
    <p:sldId id="260" r:id="rId7"/>
    <p:sldId id="266" r:id="rId8"/>
    <p:sldId id="268" r:id="rId9"/>
    <p:sldId id="267" r:id="rId10"/>
    <p:sldId id="269" r:id="rId11"/>
    <p:sldId id="310" r:id="rId12"/>
    <p:sldId id="262" r:id="rId13"/>
    <p:sldId id="263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yan Syarafa" initials="SS" lastIdx="1" clrIdx="0">
    <p:extLst>
      <p:ext uri="{19B8F6BF-5375-455C-9EA6-DF929625EA0E}">
        <p15:presenceInfo xmlns:p15="http://schemas.microsoft.com/office/powerpoint/2012/main" userId="4ea35a892a06aa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5T13:24:57.82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1157-862F-45CD-AC32-C5FDC82DB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D" sz="6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Forecasting </a:t>
            </a:r>
            <a:r>
              <a:rPr lang="en-ID" sz="6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penjualan</a:t>
            </a:r>
            <a:r>
              <a:rPr lang="en-ID" sz="6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6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mingguan</a:t>
            </a:r>
            <a:r>
              <a:rPr lang="en-ID" sz="6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PT ABCD</a:t>
            </a:r>
            <a:br>
              <a:rPr lang="en-ID" sz="6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353704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6DFC-4CA1-4340-848A-EE91D3F7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Keseluruhan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CEB0-2144-4B6A-BE62-4B5EEA88A9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5191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Penjualan</a:t>
            </a:r>
            <a:r>
              <a:rPr lang="en-US" dirty="0"/>
              <a:t> year on year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40B8C-846C-4053-B536-6C65D7BF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08" y="2356931"/>
            <a:ext cx="10394707" cy="29994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168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6DFC-4CA1-4340-848A-EE91D3F7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Keseluruhan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CEB0-2144-4B6A-BE62-4B5EEA88A9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5191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mingguan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DBBB4-E1AB-401B-9AC8-9568360C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29" y="2441170"/>
            <a:ext cx="7182236" cy="3064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72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7710-D681-4362-8709-C3E01382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Kode </a:t>
            </a:r>
            <a:r>
              <a:rPr lang="en-US" dirty="0" err="1"/>
              <a:t>toko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3F9B-0DFE-4C40-B68B-CD258EE27B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643266"/>
            <a:ext cx="10394707" cy="88986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143 </a:t>
            </a:r>
            <a:r>
              <a:rPr lang="en-US" dirty="0" err="1"/>
              <a:t>minggu</a:t>
            </a:r>
            <a:endParaRPr lang="en-US" dirty="0"/>
          </a:p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25CAD5-F29F-4EC1-B930-8290A3B53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23" y="2088200"/>
            <a:ext cx="10331237" cy="3240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783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E836-EBC7-4435-B121-BB9E9C22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</a:t>
            </a:r>
            <a:r>
              <a:rPr lang="en-US" dirty="0" err="1"/>
              <a:t>toko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FFED8-2B5F-440B-8841-4A10C7BB9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519" y="2229884"/>
            <a:ext cx="7332300" cy="2804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EB893A-AC7A-405C-9804-22097E27D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68" y="2217527"/>
            <a:ext cx="2939803" cy="2804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04C364-7B62-451C-BD57-477B6914D9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587148"/>
            <a:ext cx="10394707" cy="5191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pada </a:t>
            </a:r>
            <a:r>
              <a:rPr lang="en-US" dirty="0" err="1"/>
              <a:t>toko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361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D015-933C-4A84-8196-BF7BE6E5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Kode </a:t>
            </a:r>
            <a:r>
              <a:rPr lang="en-US" dirty="0" err="1"/>
              <a:t>toko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74ED-5B6A-449B-A649-FC053AD68A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547290"/>
            <a:ext cx="10394707" cy="58095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(</a:t>
            </a:r>
            <a:r>
              <a:rPr lang="en-US" dirty="0" err="1"/>
              <a:t>Kerugian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A4698-6450-47C0-8ED9-081FA618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56" y="2128240"/>
            <a:ext cx="9980506" cy="3004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08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250F-80A2-44BA-A988-E8382E14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Kode </a:t>
            </a:r>
            <a:r>
              <a:rPr lang="en-US" dirty="0" err="1"/>
              <a:t>toko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A0D3-2E29-484B-9557-EFC55BC2E8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90538"/>
            <a:ext cx="10394707" cy="49445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Tren</a:t>
            </a:r>
            <a:r>
              <a:rPr lang="en-US" dirty="0"/>
              <a:t>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mingguan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898D3-B546-4A73-89F8-7F510F56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84" y="2124596"/>
            <a:ext cx="10528232" cy="31428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66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22D-F45F-4A35-8708-BE407C8F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toko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E66A-AB1B-4166-8D40-26E6E52FA3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596717"/>
            <a:ext cx="10394707" cy="48209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mingguan</a:t>
            </a:r>
            <a:r>
              <a:rPr lang="en-US" dirty="0"/>
              <a:t> dan </a:t>
            </a: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pendapatan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A9C1F-9BA0-44E5-9DB4-2CF73046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0" y="2418775"/>
            <a:ext cx="2534851" cy="2360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E1FE5C-EF68-4D9D-9E71-CA79762A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32" y="2418775"/>
            <a:ext cx="7548651" cy="2360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286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3594-13DA-4023-8C08-E0D1A4DD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toko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0500-87B3-4749-BE78-349C8DBEA4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584360"/>
            <a:ext cx="10394707" cy="50680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Rataan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mingguan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ECBF9-6B49-4D4C-AC0E-1CE5BCD4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2" y="2262057"/>
            <a:ext cx="9846562" cy="2514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6718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13F3-F9D7-4DBA-AF6A-1051ABCC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toko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1A93-65CC-4787-87D6-E96F42ED0C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Penjualan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T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ipe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mendominasi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daripada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toko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T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ipe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B. Hal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bisa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saja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bergantung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lokasi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toko-toko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berada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dan juga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keterangan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kategori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barang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dijual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oleh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perusahaan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membuktikan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asumsi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tentunya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perlu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fitur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/data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tambahan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mengenai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keterangan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barang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dijual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dan juga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lokasi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toko-toko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serta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kondisi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1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environment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mengenai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masing-masing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lokasinya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 algn="l">
              <a:buNone/>
            </a:pP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rata-rata, toko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T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ipe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 juga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penjualan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jauh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tinggi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dibandingkan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toko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T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ipe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B.</a:t>
            </a:r>
          </a:p>
          <a:p>
            <a:pPr marL="0" indent="0">
              <a:buNone/>
            </a:pPr>
            <a:endParaRPr lang="en-ID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93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411E-C5AD-489D-A795-A5957BBE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toko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FAA0-BCE5-426B-9E43-16C173B9E8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633787"/>
            <a:ext cx="10394707" cy="4079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rataan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mingguan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6D60C-D7ED-4B9F-B6D3-3168C81E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75" y="2435327"/>
            <a:ext cx="10563515" cy="2856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52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ABDD-6AB0-4294-A86E-753F020B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1813-CCD6-492B-B16A-FD17EE5A1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Salah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satu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perusahaan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besar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ritel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multinasional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amerika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berkantor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pusat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bentonville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PT ABCD,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mengoperasikan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jaringan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hypermarket, department store,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diskon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dan toko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grosir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PT ABCD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banyak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toko di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seluruh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dunia dan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merupakan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perusahaan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ritel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terbesar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berdasarkan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pendapatan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 algn="l">
              <a:buNone/>
            </a:pP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PT ABCD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5 toko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besar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tersebar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beberapa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benua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di mana di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setiap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store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terdapat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banyak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department store, dan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anda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mendapatkan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toko-toko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Selain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data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mingguan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harga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bahan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bakar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libur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suhu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dan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beberapa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fitur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lainnya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juga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kumpulan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data. Fitur-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fitur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dianggap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berpengaruh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pengingkatan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penurunan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sales week.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3843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9D1F-7932-475C-BAB0-140D2193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toko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C7A3-F931-41FD-8E90-1D8314EBD4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65825"/>
            <a:ext cx="10394707" cy="54388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Tren</a:t>
            </a:r>
            <a:r>
              <a:rPr lang="en-US" dirty="0"/>
              <a:t> pada masing-masing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toko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5499A-83DB-4623-AB58-C4A71566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0" y="2321956"/>
            <a:ext cx="10175788" cy="2933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435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5DA3-F448-4221-BC2F-BFD4698D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toko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2AFB-F39C-4A34-84A9-B01D77699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627609"/>
            <a:ext cx="10394707" cy="4203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Penjualan</a:t>
            </a:r>
            <a:r>
              <a:rPr lang="en-US" dirty="0"/>
              <a:t> year on year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AEED6-8A49-41FA-9CD5-3EBA892B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99" y="2084992"/>
            <a:ext cx="10308209" cy="3389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8720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237C85-0EB4-43DA-9632-946CCA9B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engineering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85BA40-CC2D-4978-A16C-18E9298DD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tipe</a:t>
            </a:r>
            <a:r>
              <a:rPr lang="en-US" dirty="0"/>
              <a:t> a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F6B999-D6D6-47B7-9125-7421EB4835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  <a:p>
            <a:pPr algn="ctr"/>
            <a:r>
              <a:rPr lang="en-US" dirty="0"/>
              <a:t>Train test split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A1874B-8300-4C3E-B305-525FCD8A7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tipe</a:t>
            </a:r>
            <a:r>
              <a:rPr lang="en-US" dirty="0"/>
              <a:t> b</a:t>
            </a:r>
            <a:endParaRPr lang="en-ID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69C2A4-02E2-4831-8FF8-4F273D9ECA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ctr"/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  <a:p>
            <a:pPr algn="ctr"/>
            <a:r>
              <a:rPr lang="en-US" dirty="0"/>
              <a:t>Train test split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455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96647F-63C0-4167-A3B3-3BBA89E4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tipe</a:t>
            </a:r>
            <a:r>
              <a:rPr lang="en-US" dirty="0"/>
              <a:t> a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11DC0B-A5FD-4074-AF93-CAA176E6C3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2070502"/>
            <a:ext cx="5087938" cy="3298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00912FF-7B83-417C-84B3-7025F73DBDF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600" b="1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Weekly_sales</a:t>
            </a:r>
            <a:r>
              <a:rPr lang="en-ID" sz="1600" b="1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variabel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utama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dijadikan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target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peramalan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adanya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1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heatmap plot 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yang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menunjukkan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korelasi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antar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variabel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numerik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pada toko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bertipe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 di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samping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keseluruhan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variabel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angka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korelasi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rendah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terhadap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weekly_sales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Oleh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variabel-variabel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dianggap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1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sz="1600" b="1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1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berpengaruh</a:t>
            </a:r>
            <a:r>
              <a:rPr lang="en-ID" sz="1600" b="1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terhadap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perubahan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variabel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target (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weekly_sales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).</a:t>
            </a:r>
            <a:endParaRPr lang="en-ID" sz="1600" cap="none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DB063A2-78EB-4A75-8758-F8DC67E38383}"/>
              </a:ext>
            </a:extLst>
          </p:cNvPr>
          <p:cNvSpPr txBox="1">
            <a:spLocks/>
          </p:cNvSpPr>
          <p:nvPr/>
        </p:nvSpPr>
        <p:spPr>
          <a:xfrm>
            <a:off x="686888" y="1536909"/>
            <a:ext cx="10394707" cy="420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562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F889-5A29-4F9A-88FD-B94B4FEC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tipe</a:t>
            </a:r>
            <a:r>
              <a:rPr lang="en-US" dirty="0"/>
              <a:t> a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D76F6-7087-41D1-B79B-FBBDF19792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519881"/>
            <a:ext cx="10394707" cy="2100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Train test split</a:t>
            </a:r>
          </a:p>
          <a:p>
            <a:pPr marL="0" indent="0">
              <a:buNone/>
            </a:pP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Karakter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 training dan testing data:</a:t>
            </a:r>
          </a:p>
          <a:p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Train data,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memiliki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panjang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 130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minggu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pertama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,</a:t>
            </a:r>
          </a:p>
          <a:p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Test data,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memiliki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 Panjang 13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minggu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setelah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 train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37386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DBBF-B684-4DA0-B8AF-DCF02B3B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tipe</a:t>
            </a:r>
            <a:r>
              <a:rPr lang="en-US" dirty="0"/>
              <a:t> b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3D696F-B254-4CA4-ACC8-66760A594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99918" y="2063750"/>
            <a:ext cx="5059701" cy="3311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1DD91-ABAD-4B49-819E-B04F94C00FA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hubungan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fitur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weekly_sales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atas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maka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terlihata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seluruh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fitur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numerik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lainnya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korelasi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sangat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lemah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mendekati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0). Oleh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fitur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membangun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model forecasting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hanyalah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fitur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weekly_sales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sendiri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en-ID" sz="1800" cap="non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037D3E-D2ED-4FE1-AFDD-BFD105AE99F1}"/>
              </a:ext>
            </a:extLst>
          </p:cNvPr>
          <p:cNvSpPr txBox="1">
            <a:spLocks/>
          </p:cNvSpPr>
          <p:nvPr/>
        </p:nvSpPr>
        <p:spPr>
          <a:xfrm>
            <a:off x="686888" y="1536909"/>
            <a:ext cx="10394707" cy="420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459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0EB3-B102-4545-B0A7-2E424CF1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tipe</a:t>
            </a:r>
            <a:r>
              <a:rPr lang="en-US" dirty="0"/>
              <a:t> b</a:t>
            </a:r>
            <a:endParaRPr lang="en-ID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AF413D-5FE1-45B9-8D4B-1F52070F32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519881"/>
            <a:ext cx="10394707" cy="2100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Train test split</a:t>
            </a:r>
          </a:p>
          <a:p>
            <a:pPr marL="0" indent="0">
              <a:buNone/>
            </a:pP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Karakter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 training dan testing data:</a:t>
            </a:r>
          </a:p>
          <a:p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Train data,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memiliki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panjang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 130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minggu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pertama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,</a:t>
            </a:r>
          </a:p>
          <a:p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Test data,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memiliki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 Panjang 13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minggu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setelah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 train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4385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5851-F753-4D69-BC46-1385471F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Pemodelan</a:t>
            </a:r>
            <a:r>
              <a:rPr lang="en-US" dirty="0"/>
              <a:t> forecasting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902C5-CC3A-4191-96B4-2BA8DF91B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a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89A09-64A5-43C6-B9C2-34C4C87955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/>
              <a:t>Arima</a:t>
            </a:r>
          </a:p>
          <a:p>
            <a:pPr algn="ctr"/>
            <a:r>
              <a:rPr lang="en-US" dirty="0"/>
              <a:t>Holt-winter exponential smoothing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BB0B3-F707-4A94-BFF6-8E0ED2806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Tipe</a:t>
            </a:r>
            <a:r>
              <a:rPr lang="en-US" dirty="0"/>
              <a:t> tok0 b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A23D0D-DB3A-44AD-BC67-AE24131EA3C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ctr"/>
            <a:r>
              <a:rPr lang="en-US" dirty="0"/>
              <a:t>Arima</a:t>
            </a:r>
          </a:p>
          <a:p>
            <a:pPr algn="ctr"/>
            <a:r>
              <a:rPr lang="en-US" dirty="0"/>
              <a:t>Holt-winter exponential smoothing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82553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a: </a:t>
            </a:r>
            <a:r>
              <a:rPr lang="en-US" dirty="0" err="1"/>
              <a:t>arima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33B935-E2B3-4235-8C27-34CDECB816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96717"/>
            <a:ext cx="10394707" cy="48209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Tren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2BA321-811C-4518-8D14-07964CF57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2" y="2190026"/>
            <a:ext cx="10394707" cy="3185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40536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a: </a:t>
            </a:r>
            <a:r>
              <a:rPr lang="en-US" dirty="0" err="1"/>
              <a:t>arima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33B935-E2B3-4235-8C27-34CDECB816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Dekomposisi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1276F-225A-484A-91A9-647CAE797BB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Konfigurasi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dekomposisi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data:</a:t>
            </a:r>
          </a:p>
          <a:p>
            <a:r>
              <a:rPr lang="en-ID" sz="1800" cap="none" dirty="0">
                <a:solidFill>
                  <a:srgbClr val="212121"/>
                </a:solidFill>
                <a:latin typeface="Roboto" panose="02000000000000000000" pitchFamily="2" charset="0"/>
              </a:rPr>
              <a:t>Data: </a:t>
            </a:r>
            <a:r>
              <a:rPr lang="en-ID" sz="1800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dataframe</a:t>
            </a:r>
            <a:r>
              <a:rPr lang="en-ID" sz="1800" cap="none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sz="1800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agregasi</a:t>
            </a:r>
            <a:r>
              <a:rPr lang="en-ID" sz="1800" cap="none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sz="1800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penjualan</a:t>
            </a:r>
            <a:r>
              <a:rPr lang="en-ID" sz="1800" cap="none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sz="1800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Tipe</a:t>
            </a:r>
            <a:r>
              <a:rPr lang="en-ID" sz="1800" cap="none" dirty="0">
                <a:solidFill>
                  <a:srgbClr val="212121"/>
                </a:solidFill>
                <a:latin typeface="Roboto" panose="02000000000000000000" pitchFamily="2" charset="0"/>
              </a:rPr>
              <a:t> A</a:t>
            </a:r>
          </a:p>
          <a:p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Model: additive</a:t>
            </a:r>
          </a:p>
          <a:p>
            <a:pPr marL="0" indent="0">
              <a:buNone/>
            </a:pPr>
            <a:endParaRPr lang="en-ID" sz="18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41F7C3-E8C9-47D2-B63D-2A429045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31" y="2588137"/>
            <a:ext cx="4267796" cy="2734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727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5026-88A4-4302-BE58-D92F1A2F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48DDE-27B9-49F7-9C35-0797F2D461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PT ABCD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menjalankan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beberapa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acara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penurunan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harga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promosi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sepanjang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tahun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Penurunan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harga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mendahului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libur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terkemuka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empat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terbesar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antaranya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super bowl,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buruh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thanksgiving, dan natal.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adanya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peningkatan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penjualan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 algn="l">
              <a:buNone/>
            </a:pP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Kini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PT ABCD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ingin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prediksi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beberapa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minggu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depan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apakah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penjualannya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turun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naik,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melihat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agregat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seluruh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store</a:t>
            </a:r>
          </a:p>
          <a:p>
            <a:endParaRPr lang="en-ID" cap="none" dirty="0"/>
          </a:p>
        </p:txBody>
      </p:sp>
    </p:spTree>
    <p:extLst>
      <p:ext uri="{BB962C8B-B14F-4D97-AF65-F5344CB8AC3E}">
        <p14:creationId xmlns:p14="http://schemas.microsoft.com/office/powerpoint/2010/main" val="749313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a: </a:t>
            </a:r>
            <a:r>
              <a:rPr lang="en-US" dirty="0" err="1"/>
              <a:t>arima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33B935-E2B3-4235-8C27-34CDECB816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Cek </a:t>
            </a:r>
            <a:r>
              <a:rPr lang="en-US" dirty="0" err="1"/>
              <a:t>stasioner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1276F-225A-484A-91A9-647CAE797BB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Kesimpulan uji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stasioner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Terbukti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kuat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menolak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b="0" i="1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null hypothesis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</a:p>
          <a:p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tolak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b="0" i="1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null hypothesis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dan</a:t>
            </a:r>
          </a:p>
          <a:p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telah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stasioner</a:t>
            </a:r>
            <a:endParaRPr lang="en-ID" sz="1800" b="0" i="0" cap="none" dirty="0">
              <a:solidFill>
                <a:srgbClr val="21212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ID" sz="1800" cap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E1241-AB25-4806-8750-6DCF25BB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71" y="2798803"/>
            <a:ext cx="3840819" cy="2003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0566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a: </a:t>
            </a:r>
            <a:r>
              <a:rPr lang="en-US" dirty="0" err="1"/>
              <a:t>arima</a:t>
            </a:r>
            <a:endParaRPr lang="en-ID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105FBCB-8A34-4B49-AC1D-E333C22DE051}"/>
              </a:ext>
            </a:extLst>
          </p:cNvPr>
          <p:cNvSpPr txBox="1">
            <a:spLocks/>
          </p:cNvSpPr>
          <p:nvPr/>
        </p:nvSpPr>
        <p:spPr>
          <a:xfrm>
            <a:off x="685801" y="1596717"/>
            <a:ext cx="10394707" cy="482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Memilih</a:t>
            </a:r>
            <a:r>
              <a:rPr lang="en-US" dirty="0"/>
              <a:t> order </a:t>
            </a:r>
            <a:r>
              <a:rPr lang="en-US" dirty="0" err="1"/>
              <a:t>arima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plot </a:t>
            </a:r>
            <a:r>
              <a:rPr lang="en-US" dirty="0" err="1"/>
              <a:t>acf</a:t>
            </a:r>
            <a:r>
              <a:rPr lang="en-US" dirty="0"/>
              <a:t> dan </a:t>
            </a:r>
            <a:r>
              <a:rPr lang="en-US" dirty="0" err="1"/>
              <a:t>pacf</a:t>
            </a:r>
            <a:endParaRPr lang="en-ID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7138780-370B-43A4-ABD7-E8CFA890D82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41759" y="2026691"/>
            <a:ext cx="3677163" cy="2619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BF8CD6-E9EC-4821-A3C1-A1ED969C0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63" y="2078813"/>
            <a:ext cx="3848637" cy="2619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1A9941-3A7A-4D07-8D47-F335BA048395}"/>
              </a:ext>
            </a:extLst>
          </p:cNvPr>
          <p:cNvSpPr txBox="1">
            <a:spLocks/>
          </p:cNvSpPr>
          <p:nvPr/>
        </p:nvSpPr>
        <p:spPr>
          <a:xfrm>
            <a:off x="779528" y="5020235"/>
            <a:ext cx="10394707" cy="482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i="1" cap="non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the PACF displays a sharp cutoff while the ACF decays more slowly (</a:t>
            </a:r>
            <a:r>
              <a:rPr lang="en-US" b="0" i="1" cap="non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i.E.</a:t>
            </a:r>
            <a:r>
              <a:rPr lang="en-US" b="0" i="1" cap="non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Has significant spikes at higher lags), we say that the </a:t>
            </a:r>
            <a:r>
              <a:rPr lang="en-US" b="0" i="1" cap="non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stationarized</a:t>
            </a:r>
            <a:r>
              <a:rPr lang="en-US" b="0" i="1" cap="non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series displays an "AR signature," meaning that the autocorrelation pattern can be explained more easily by adding AR terms than by adding MA terms. (Duke University)</a:t>
            </a:r>
            <a:endParaRPr lang="en-ID" i="1" cap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42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a: </a:t>
            </a:r>
            <a:r>
              <a:rPr lang="en-US" dirty="0" err="1"/>
              <a:t>arima</a:t>
            </a:r>
            <a:endParaRPr lang="en-ID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105FBCB-8A34-4B49-AC1D-E333C22DE051}"/>
              </a:ext>
            </a:extLst>
          </p:cNvPr>
          <p:cNvSpPr txBox="1">
            <a:spLocks/>
          </p:cNvSpPr>
          <p:nvPr/>
        </p:nvSpPr>
        <p:spPr>
          <a:xfrm>
            <a:off x="685801" y="1596717"/>
            <a:ext cx="10394707" cy="482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Memilih</a:t>
            </a:r>
            <a:r>
              <a:rPr lang="en-US" dirty="0"/>
              <a:t> order </a:t>
            </a:r>
            <a:r>
              <a:rPr lang="en-US" dirty="0" err="1"/>
              <a:t>arima</a:t>
            </a:r>
            <a:r>
              <a:rPr lang="en-US" dirty="0"/>
              <a:t> </a:t>
            </a:r>
            <a:r>
              <a:rPr lang="en-US"/>
              <a:t>dengan </a:t>
            </a:r>
            <a:r>
              <a:rPr lang="en-US" dirty="0"/>
              <a:t>auto </a:t>
            </a:r>
            <a:r>
              <a:rPr lang="en-US" dirty="0" err="1"/>
              <a:t>arima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AE7B4D-B186-4FBA-BA7B-67CDB6A33B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541467" y="2078813"/>
            <a:ext cx="4423543" cy="3311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598E526-7BCD-4E3F-B455-93D05A31EF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616" y="2079149"/>
            <a:ext cx="5086538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Rekomendasi</a:t>
            </a:r>
            <a:r>
              <a:rPr lang="en-ID" sz="1800" cap="none" dirty="0">
                <a:solidFill>
                  <a:srgbClr val="212121"/>
                </a:solidFill>
                <a:latin typeface="Roboto" panose="02000000000000000000" pitchFamily="2" charset="0"/>
              </a:rPr>
              <a:t>: order ARIMA</a:t>
            </a:r>
            <a:r>
              <a:rPr lang="en-ID" sz="1600" b="0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(1,0,0) </a:t>
            </a:r>
            <a:r>
              <a:rPr lang="en-ID" sz="1600" b="0" cap="none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ID" sz="1600" b="0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b="0" cap="none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nilai</a:t>
            </a:r>
            <a:r>
              <a:rPr lang="en-ID" sz="1600" b="0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b="0" cap="none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evaluasi</a:t>
            </a:r>
            <a:r>
              <a:rPr lang="en-ID" sz="1600" b="0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i="1" cap="none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ID" sz="1600" b="0" i="1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kaike </a:t>
            </a:r>
            <a:r>
              <a:rPr lang="en-ID" sz="1600" i="1" cap="none" dirty="0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ID" sz="1600" b="0" i="1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nformation </a:t>
            </a:r>
            <a:r>
              <a:rPr lang="en-ID" sz="1600" i="1" cap="none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ID" sz="1600" b="0" i="1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riterion </a:t>
            </a:r>
            <a:r>
              <a:rPr lang="en-ID" sz="1600" b="0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paling </a:t>
            </a:r>
            <a:r>
              <a:rPr lang="en-ID" sz="1600" b="0" cap="none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rendah</a:t>
            </a:r>
            <a:r>
              <a:rPr lang="en-ID" sz="1600" b="0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600" b="0" cap="none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yaitu</a:t>
            </a:r>
            <a:r>
              <a:rPr lang="en-ID" sz="1600" b="0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2666.327</a:t>
            </a:r>
            <a:endParaRPr lang="en-ID" sz="1600" b="0" cap="none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ID" sz="1800" b="0" i="0" cap="none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3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a: </a:t>
            </a:r>
            <a:r>
              <a:rPr lang="en-US" dirty="0" err="1"/>
              <a:t>arima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33B935-E2B3-4235-8C27-34CDECB816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96717"/>
            <a:ext cx="10394707" cy="482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Model forecasting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a pada test data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CB648-2AAC-49C2-A052-152D2399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86" y="2248745"/>
            <a:ext cx="10108954" cy="2879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034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a: </a:t>
            </a:r>
            <a:r>
              <a:rPr lang="en-US" dirty="0" err="1"/>
              <a:t>arima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33B935-E2B3-4235-8C27-34CDECB816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96717"/>
            <a:ext cx="10394707" cy="482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Forecasting </a:t>
            </a:r>
            <a:r>
              <a:rPr lang="en-US" dirty="0" err="1"/>
              <a:t>untuk</a:t>
            </a:r>
            <a:r>
              <a:rPr lang="en-US" dirty="0"/>
              <a:t> 13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berikutnya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985BD-EBE1-4977-A845-43D6FF8B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72" y="2238131"/>
            <a:ext cx="10624638" cy="2103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790DD-5899-461A-92CD-E2EBA27E6222}"/>
              </a:ext>
            </a:extLst>
          </p:cNvPr>
          <p:cNvSpPr txBox="1"/>
          <p:nvPr/>
        </p:nvSpPr>
        <p:spPr>
          <a:xfrm>
            <a:off x="968071" y="4522619"/>
            <a:ext cx="101955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232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Anything without a predictor or a seasonal component is going to flat-line eventually. The data shows seasonality, the Expert Modeler (EM) cannot tell that because the data is defined as weekly data with no periodicity.</a:t>
            </a:r>
          </a:p>
          <a:p>
            <a:r>
              <a:rPr lang="en-US" sz="1400" dirty="0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n-US" sz="1100" i="1" dirty="0">
                <a:solidFill>
                  <a:srgbClr val="3232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(https://www.ibm.com/support/pages/time-series-forecast-appears-flat)</a:t>
            </a:r>
            <a:endParaRPr lang="en-ID" sz="1100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078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a: holt-winter 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81D5-EF7E-4BC2-BC89-C8A2B4D9BF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C86AAA2-766E-4069-8A3A-7DB1519BBFCB}"/>
              </a:ext>
            </a:extLst>
          </p:cNvPr>
          <p:cNvSpPr txBox="1">
            <a:spLocks/>
          </p:cNvSpPr>
          <p:nvPr/>
        </p:nvSpPr>
        <p:spPr>
          <a:xfrm>
            <a:off x="685800" y="1581300"/>
            <a:ext cx="10394707" cy="48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Tren data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E67C80-D9F8-4E0F-82A4-857663734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1" y="2100467"/>
            <a:ext cx="10394707" cy="3185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6730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a: holt-winter 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81D5-EF7E-4BC2-BC89-C8A2B4D9BF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Konfigurasi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Data: Train Data,</a:t>
            </a:r>
          </a:p>
          <a:p>
            <a:pPr marL="0" indent="0">
              <a:buNone/>
            </a:pP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Trend: Additive,</a:t>
            </a:r>
          </a:p>
          <a:p>
            <a:pPr marL="0" indent="0">
              <a:buNone/>
            </a:pP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Seasonal: Additive,</a:t>
            </a:r>
          </a:p>
          <a:p>
            <a:pPr marL="0" indent="0">
              <a:buNone/>
            </a:pP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Seasonal Periods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: 52</a:t>
            </a:r>
          </a:p>
          <a:p>
            <a:pPr marL="0" indent="0">
              <a:buNone/>
            </a:pP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Forecast for: 13 Weeks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C86AAA2-766E-4069-8A3A-7DB1519BBFCB}"/>
              </a:ext>
            </a:extLst>
          </p:cNvPr>
          <p:cNvSpPr txBox="1">
            <a:spLocks/>
          </p:cNvSpPr>
          <p:nvPr/>
        </p:nvSpPr>
        <p:spPr>
          <a:xfrm>
            <a:off x="685800" y="1581300"/>
            <a:ext cx="10394707" cy="48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 forecasting </a:t>
            </a:r>
            <a:r>
              <a:rPr lang="en-US" dirty="0" err="1"/>
              <a:t>menggunakan</a:t>
            </a:r>
            <a:r>
              <a:rPr lang="en-US" dirty="0"/>
              <a:t> holt-winter exponential </a:t>
            </a:r>
            <a:r>
              <a:rPr lang="en-US" dirty="0" err="1"/>
              <a:t>smooting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315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a: holt-winter es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134DFB-96FD-4B79-8DED-75FF307035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84654" y="2158216"/>
            <a:ext cx="10394950" cy="3118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C86AAA2-766E-4069-8A3A-7DB1519BBFCB}"/>
              </a:ext>
            </a:extLst>
          </p:cNvPr>
          <p:cNvSpPr txBox="1">
            <a:spLocks/>
          </p:cNvSpPr>
          <p:nvPr/>
        </p:nvSpPr>
        <p:spPr>
          <a:xfrm>
            <a:off x="685800" y="1581300"/>
            <a:ext cx="10394707" cy="48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Forecast pada test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629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a: holt-winter es</a:t>
            </a:r>
            <a:endParaRPr lang="en-ID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C86AAA2-766E-4069-8A3A-7DB1519BBFCB}"/>
              </a:ext>
            </a:extLst>
          </p:cNvPr>
          <p:cNvSpPr txBox="1">
            <a:spLocks/>
          </p:cNvSpPr>
          <p:nvPr/>
        </p:nvSpPr>
        <p:spPr>
          <a:xfrm>
            <a:off x="685800" y="1581300"/>
            <a:ext cx="10394707" cy="48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Forecast pada 13 weeks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2679AA-98F7-479A-9E96-3443DB528E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2298" y="2269220"/>
            <a:ext cx="10394950" cy="2900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6615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B: </a:t>
            </a:r>
            <a:r>
              <a:rPr lang="en-US" dirty="0" err="1"/>
              <a:t>arima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33B935-E2B3-4235-8C27-34CDECB816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96717"/>
            <a:ext cx="10394707" cy="48209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Tren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CC28D-C882-4C81-8D60-D301337DF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3" y="2079493"/>
            <a:ext cx="9872599" cy="3181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815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AFAB-7A4B-4AC3-8D81-0861F611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Skema </a:t>
            </a:r>
            <a:r>
              <a:rPr lang="en-US" dirty="0" err="1"/>
              <a:t>pengolahan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225F-F706-4E07-AAF0-5D19466DE9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680411"/>
            <a:ext cx="10394707" cy="4014536"/>
          </a:xfrm>
        </p:spPr>
        <p:txBody>
          <a:bodyPr/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Pre-Exploratory data analysis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 err="1"/>
              <a:t>pemodelan</a:t>
            </a:r>
            <a:endParaRPr lang="en-US" dirty="0"/>
          </a:p>
          <a:p>
            <a:r>
              <a:rPr lang="en-US" dirty="0"/>
              <a:t>Models evaluation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0993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b: </a:t>
            </a:r>
            <a:r>
              <a:rPr lang="en-US" dirty="0" err="1"/>
              <a:t>arima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33B935-E2B3-4235-8C27-34CDECB816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Dekomposisi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1276F-225A-484A-91A9-647CAE797BB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Konfigurasi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dekomposisi</a:t>
            </a:r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data:</a:t>
            </a:r>
          </a:p>
          <a:p>
            <a:r>
              <a:rPr lang="en-ID" sz="1800" cap="none" dirty="0">
                <a:solidFill>
                  <a:srgbClr val="212121"/>
                </a:solidFill>
                <a:latin typeface="Roboto" panose="02000000000000000000" pitchFamily="2" charset="0"/>
              </a:rPr>
              <a:t>Data: </a:t>
            </a:r>
            <a:r>
              <a:rPr lang="en-ID" sz="1800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dataframe</a:t>
            </a:r>
            <a:r>
              <a:rPr lang="en-ID" sz="1800" cap="none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sz="1800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agregasi</a:t>
            </a:r>
            <a:r>
              <a:rPr lang="en-ID" sz="1800" cap="none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sz="1800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penjualan</a:t>
            </a:r>
            <a:r>
              <a:rPr lang="en-ID" sz="1800" cap="none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sz="1800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Tipe</a:t>
            </a:r>
            <a:r>
              <a:rPr lang="en-ID" sz="1800" cap="none" dirty="0">
                <a:solidFill>
                  <a:srgbClr val="212121"/>
                </a:solidFill>
                <a:latin typeface="Roboto" panose="02000000000000000000" pitchFamily="2" charset="0"/>
              </a:rPr>
              <a:t> B</a:t>
            </a:r>
          </a:p>
          <a:p>
            <a:r>
              <a:rPr lang="en-ID" sz="18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Model: additive</a:t>
            </a:r>
          </a:p>
          <a:p>
            <a:pPr marL="0" indent="0">
              <a:buNone/>
            </a:pPr>
            <a:endParaRPr lang="en-ID" sz="18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38705-1318-4365-A447-54B601FF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9" y="2506814"/>
            <a:ext cx="4296375" cy="2734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39866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b: </a:t>
            </a:r>
            <a:r>
              <a:rPr lang="en-US" dirty="0" err="1"/>
              <a:t>arima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33B935-E2B3-4235-8C27-34CDECB816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Cek </a:t>
            </a:r>
            <a:r>
              <a:rPr lang="en-US" dirty="0" err="1"/>
              <a:t>stasioner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1276F-225A-484A-91A9-647CAE797BB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Kesimpulan uji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stasioner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Terbukti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kuat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menolak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b="0" i="1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null hypothesis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</a:p>
          <a:p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tolak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b="0" i="1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null hypothesis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dan</a:t>
            </a:r>
          </a:p>
          <a:p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telah</a:t>
            </a:r>
            <a:r>
              <a:rPr lang="en-ID" sz="1600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stasioner</a:t>
            </a:r>
            <a:endParaRPr lang="en-ID" sz="1800" b="0" i="0" cap="none" dirty="0">
              <a:solidFill>
                <a:srgbClr val="21212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ID" sz="1800" cap="non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E72BD-934B-4815-9ECE-C3D588B9E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49" y="2617604"/>
            <a:ext cx="4646412" cy="2189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654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b: </a:t>
            </a:r>
            <a:r>
              <a:rPr lang="en-US" dirty="0" err="1"/>
              <a:t>arima</a:t>
            </a:r>
            <a:endParaRPr lang="en-ID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105FBCB-8A34-4B49-AC1D-E333C22DE051}"/>
              </a:ext>
            </a:extLst>
          </p:cNvPr>
          <p:cNvSpPr txBox="1">
            <a:spLocks/>
          </p:cNvSpPr>
          <p:nvPr/>
        </p:nvSpPr>
        <p:spPr>
          <a:xfrm>
            <a:off x="685801" y="1596717"/>
            <a:ext cx="10394707" cy="482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Memilih</a:t>
            </a:r>
            <a:r>
              <a:rPr lang="en-US" dirty="0"/>
              <a:t> order </a:t>
            </a:r>
            <a:r>
              <a:rPr lang="en-US" dirty="0" err="1"/>
              <a:t>arima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plot </a:t>
            </a:r>
            <a:r>
              <a:rPr lang="en-US" dirty="0" err="1"/>
              <a:t>acf</a:t>
            </a:r>
            <a:r>
              <a:rPr lang="en-US" dirty="0"/>
              <a:t> dan </a:t>
            </a:r>
            <a:r>
              <a:rPr lang="en-US" dirty="0" err="1"/>
              <a:t>pacf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942DB-B3AD-4E95-AC35-465E4A5E72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2135" y="2447747"/>
            <a:ext cx="3715268" cy="2543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3E0E5-49A2-4072-8BB2-B2EB277B7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7748"/>
            <a:ext cx="3648584" cy="2543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611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b: </a:t>
            </a:r>
            <a:r>
              <a:rPr lang="en-US" dirty="0" err="1"/>
              <a:t>arima</a:t>
            </a:r>
            <a:endParaRPr lang="en-ID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105FBCB-8A34-4B49-AC1D-E333C22DE051}"/>
              </a:ext>
            </a:extLst>
          </p:cNvPr>
          <p:cNvSpPr txBox="1">
            <a:spLocks/>
          </p:cNvSpPr>
          <p:nvPr/>
        </p:nvSpPr>
        <p:spPr>
          <a:xfrm>
            <a:off x="685801" y="1596717"/>
            <a:ext cx="10394707" cy="482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Memilih</a:t>
            </a:r>
            <a:r>
              <a:rPr lang="en-US" dirty="0"/>
              <a:t> order </a:t>
            </a:r>
            <a:r>
              <a:rPr lang="en-US" dirty="0" err="1"/>
              <a:t>arima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grid search (auto </a:t>
            </a:r>
            <a:r>
              <a:rPr lang="en-US" dirty="0" err="1"/>
              <a:t>arima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598E526-7BCD-4E3F-B455-93D05A31EF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616" y="2079149"/>
            <a:ext cx="5086538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cap="none" dirty="0" err="1">
                <a:solidFill>
                  <a:srgbClr val="212121"/>
                </a:solidFill>
                <a:latin typeface="Roboto" panose="02000000000000000000" pitchFamily="2" charset="0"/>
              </a:rPr>
              <a:t>Rekomendasi</a:t>
            </a:r>
            <a:r>
              <a:rPr lang="en-ID" sz="1800" cap="none" dirty="0">
                <a:solidFill>
                  <a:srgbClr val="212121"/>
                </a:solidFill>
                <a:latin typeface="Roboto" panose="02000000000000000000" pitchFamily="2" charset="0"/>
              </a:rPr>
              <a:t>: order ARIMA</a:t>
            </a:r>
            <a:r>
              <a:rPr lang="en-ID" sz="1600" b="0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(1,1,2) </a:t>
            </a:r>
            <a:r>
              <a:rPr lang="en-ID" sz="1600" b="0" cap="none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ID" sz="1600" b="0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b="0" cap="none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nilai</a:t>
            </a:r>
            <a:r>
              <a:rPr lang="en-ID" sz="1600" b="0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b="0" cap="none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evaluasi</a:t>
            </a:r>
            <a:r>
              <a:rPr lang="en-ID" sz="1600" b="0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i="1" cap="none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ID" sz="1600" b="0" i="1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kaike </a:t>
            </a:r>
            <a:r>
              <a:rPr lang="en-ID" sz="1600" i="1" cap="none" dirty="0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ID" sz="1600" b="0" i="1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nformation </a:t>
            </a:r>
            <a:r>
              <a:rPr lang="en-ID" sz="1600" i="1" cap="none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ID" sz="1600" b="0" i="1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riterion </a:t>
            </a:r>
            <a:r>
              <a:rPr lang="en-ID" sz="1600" b="0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paling </a:t>
            </a:r>
            <a:r>
              <a:rPr lang="en-ID" sz="1600" b="0" cap="none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rendah</a:t>
            </a:r>
            <a:r>
              <a:rPr lang="en-ID" sz="1600" b="0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600" b="0" cap="none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yaitu</a:t>
            </a:r>
            <a:r>
              <a:rPr lang="en-ID" sz="1600" b="0" cap="non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2196.207</a:t>
            </a:r>
            <a:endParaRPr lang="en-ID" sz="1600" b="0" i="0" cap="none" dirty="0">
              <a:solidFill>
                <a:srgbClr val="21212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CB7E2-00EA-4B4D-AD7E-166EF17B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80" y="1970506"/>
            <a:ext cx="4296243" cy="35284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3501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b: </a:t>
            </a:r>
            <a:r>
              <a:rPr lang="en-US" dirty="0" err="1"/>
              <a:t>arima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33B935-E2B3-4235-8C27-34CDECB816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96717"/>
            <a:ext cx="10394707" cy="482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Model forecasting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a pada test data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B45A8-4D31-494A-BEDB-748C2D3A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5" y="2078813"/>
            <a:ext cx="10027507" cy="3319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0800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b: </a:t>
            </a:r>
            <a:r>
              <a:rPr lang="en-US" dirty="0" err="1"/>
              <a:t>arima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33B935-E2B3-4235-8C27-34CDECB816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96717"/>
            <a:ext cx="10394707" cy="482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Forecasting </a:t>
            </a:r>
            <a:r>
              <a:rPr lang="en-US" dirty="0" err="1"/>
              <a:t>untuk</a:t>
            </a:r>
            <a:r>
              <a:rPr lang="en-US" dirty="0"/>
              <a:t> 13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berikutnya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C82B8-30DD-4900-B04A-EB224F47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45" y="2211254"/>
            <a:ext cx="9941336" cy="3050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5346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b: holt-winter es</a:t>
            </a:r>
            <a:endParaRPr lang="en-ID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C86AAA2-766E-4069-8A3A-7DB1519BBFCB}"/>
              </a:ext>
            </a:extLst>
          </p:cNvPr>
          <p:cNvSpPr txBox="1">
            <a:spLocks/>
          </p:cNvSpPr>
          <p:nvPr/>
        </p:nvSpPr>
        <p:spPr>
          <a:xfrm>
            <a:off x="685800" y="1581300"/>
            <a:ext cx="10394707" cy="48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Tren data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A1CDD0-920C-4311-9A04-BEBC8C1241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5702" y="2063750"/>
            <a:ext cx="10275146" cy="3311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8603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b: holt-winter 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81D5-EF7E-4BC2-BC89-C8A2B4D9BF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cap="non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Konfigurasi</a:t>
            </a: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Data: Train Data,</a:t>
            </a:r>
          </a:p>
          <a:p>
            <a:pPr marL="0" indent="0">
              <a:buNone/>
            </a:pP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Trend: Additive,</a:t>
            </a:r>
          </a:p>
          <a:p>
            <a:pPr marL="0" indent="0">
              <a:buNone/>
            </a:pP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Seasonal: Additive,</a:t>
            </a:r>
          </a:p>
          <a:p>
            <a:pPr marL="0" indent="0">
              <a:buNone/>
            </a:pP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Seasonal Periods</a:t>
            </a:r>
            <a:r>
              <a:rPr lang="en-ID" cap="none" dirty="0">
                <a:solidFill>
                  <a:srgbClr val="212121"/>
                </a:solidFill>
                <a:latin typeface="Roboto" panose="02000000000000000000" pitchFamily="2" charset="0"/>
              </a:rPr>
              <a:t>: 52</a:t>
            </a:r>
          </a:p>
          <a:p>
            <a:pPr marL="0" indent="0">
              <a:buNone/>
            </a:pPr>
            <a:r>
              <a:rPr lang="en-ID" b="0" i="0" cap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Forecast for: 13 Weeks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C86AAA2-766E-4069-8A3A-7DB1519BBFCB}"/>
              </a:ext>
            </a:extLst>
          </p:cNvPr>
          <p:cNvSpPr txBox="1">
            <a:spLocks/>
          </p:cNvSpPr>
          <p:nvPr/>
        </p:nvSpPr>
        <p:spPr>
          <a:xfrm>
            <a:off x="685800" y="1581300"/>
            <a:ext cx="10394707" cy="48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 forecasting </a:t>
            </a:r>
            <a:r>
              <a:rPr lang="en-US" dirty="0" err="1"/>
              <a:t>menggunakan</a:t>
            </a:r>
            <a:r>
              <a:rPr lang="en-US" dirty="0"/>
              <a:t> holt-winter exponential smoothing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27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b: holt-winter es</a:t>
            </a:r>
            <a:endParaRPr lang="en-ID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C86AAA2-766E-4069-8A3A-7DB1519BBFCB}"/>
              </a:ext>
            </a:extLst>
          </p:cNvPr>
          <p:cNvSpPr txBox="1">
            <a:spLocks/>
          </p:cNvSpPr>
          <p:nvPr/>
        </p:nvSpPr>
        <p:spPr>
          <a:xfrm>
            <a:off x="685800" y="1581300"/>
            <a:ext cx="10394707" cy="48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Forecast pada test data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1D3156-52F7-43D1-B4CA-8AEEA4DA04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7011" y="2158216"/>
            <a:ext cx="10394950" cy="3118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2314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074ED-9243-4100-B8E8-BD8E498B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tipe</a:t>
            </a:r>
            <a:r>
              <a:rPr lang="en-US" dirty="0"/>
              <a:t> a: holt-winter es</a:t>
            </a:r>
            <a:endParaRPr lang="en-ID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C86AAA2-766E-4069-8A3A-7DB1519BBFCB}"/>
              </a:ext>
            </a:extLst>
          </p:cNvPr>
          <p:cNvSpPr txBox="1">
            <a:spLocks/>
          </p:cNvSpPr>
          <p:nvPr/>
        </p:nvSpPr>
        <p:spPr>
          <a:xfrm>
            <a:off x="685800" y="1581300"/>
            <a:ext cx="10394707" cy="48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Forecast pada 13 weeks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A4A94-1D90-45CF-A7DB-40679910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45" y="2063396"/>
            <a:ext cx="10227891" cy="3197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752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1F64-6E39-48B9-91E9-45FF628E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577F3-6A7C-480A-94C7-E3546DBC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9" y="1837765"/>
            <a:ext cx="8678486" cy="3210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7564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9CEF-020C-4B1E-B982-DCBEE54F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 evaluation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D0862-C580-4A44-8B17-EBE65B0B9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arima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429BB-D44C-4329-8864-AB5E9ADC48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 err="1"/>
              <a:t>mape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50F12-754D-4BA2-A55D-80A55EE11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Holt-winter </a:t>
            </a:r>
            <a:r>
              <a:rPr lang="en-US" dirty="0" err="1"/>
              <a:t>eS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872DC7-4929-4D84-8CD3-50F84BC596A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ctr"/>
            <a:r>
              <a:rPr lang="en-US" dirty="0" err="1"/>
              <a:t>mape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8357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7317-C6C5-4D1A-86B7-78461CA9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 evaluation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64027-4442-4A1D-9F07-E27FE486C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Tipe</a:t>
            </a:r>
            <a:r>
              <a:rPr lang="en-US" dirty="0"/>
              <a:t> a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B2789-BCC6-4D41-935E-347E9C4B9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arima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(1,0,0) = 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2.488970%</a:t>
            </a:r>
          </a:p>
          <a:p>
            <a:pPr marL="0" indent="0">
              <a:buNone/>
            </a:pPr>
            <a:r>
              <a:rPr lang="en-ID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Holt-winter es = 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2.536129%</a:t>
            </a:r>
            <a:endParaRPr lang="en-ID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6C7C5-1C73-4015-92D8-31ADCC5A3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Tipe</a:t>
            </a:r>
            <a:r>
              <a:rPr lang="en-US" dirty="0"/>
              <a:t> b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BB486-249A-49C6-A7DD-38CB1318699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arima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(1,1,2) = 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99.411607%</a:t>
            </a:r>
          </a:p>
          <a:p>
            <a:pPr marL="0" indent="0">
              <a:buNone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arima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(1,0,2) = 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2.976144%</a:t>
            </a:r>
          </a:p>
          <a:p>
            <a:pPr marL="0" indent="0">
              <a:buNone/>
            </a:pPr>
            <a:r>
              <a:rPr lang="en-ID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Holt-winter es = 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4.817621%</a:t>
            </a:r>
            <a:endParaRPr lang="en-ID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07963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AB26FC-A9B0-4558-84B5-DA196D2F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14D645-B069-44D8-9EE0-29C76E6786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a (1, 2, 4)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mingguan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  <a:p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pada </a:t>
            </a: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hari-hari</a:t>
            </a:r>
            <a:r>
              <a:rPr lang="en-US" dirty="0"/>
              <a:t> </a:t>
            </a:r>
            <a:r>
              <a:rPr lang="en-US" dirty="0" err="1"/>
              <a:t>libur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r>
              <a:rPr lang="en-US" dirty="0"/>
              <a:t>Pada model </a:t>
            </a:r>
            <a:r>
              <a:rPr lang="en-US" dirty="0" err="1"/>
              <a:t>arima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mape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model holt-winter exponential smoothing</a:t>
            </a:r>
          </a:p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mape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b, </a:t>
            </a:r>
            <a:r>
              <a:rPr lang="en-US" dirty="0" err="1"/>
              <a:t>arima</a:t>
            </a:r>
            <a:r>
              <a:rPr lang="en-US" dirty="0"/>
              <a:t>(1, 0, 2)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mape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model </a:t>
            </a:r>
            <a:r>
              <a:rPr lang="en-US" dirty="0" err="1"/>
              <a:t>selainnya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2247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AF16-9366-458F-9E42-23908300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4410-EA11-4A47-AF31-EADA3A1D9F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Jika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mape</a:t>
            </a:r>
            <a:r>
              <a:rPr lang="en-US" dirty="0"/>
              <a:t>, model </a:t>
            </a:r>
            <a:r>
              <a:rPr lang="en-US" dirty="0" err="1"/>
              <a:t>arima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holt-winter es. Akan </a:t>
            </a: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arima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forecast di </a:t>
            </a:r>
            <a:r>
              <a:rPr lang="en-US" dirty="0" err="1"/>
              <a:t>sekitar</a:t>
            </a:r>
            <a:r>
              <a:rPr lang="en-US" dirty="0"/>
              <a:t> rata-rata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data </a:t>
            </a:r>
            <a:r>
              <a:rPr lang="en-US" dirty="0" err="1"/>
              <a:t>sebelumnya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sarima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direkomendasikan</a:t>
            </a:r>
            <a:r>
              <a:rPr lang="en-US" dirty="0"/>
              <a:t> </a:t>
            </a:r>
            <a:r>
              <a:rPr lang="en-US" dirty="0" err="1"/>
              <a:t>lagi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257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9524-0AAC-4C17-B01A-E550C0C2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C712-5E95-4EEB-ABA7-26233CBFFF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kesesuaian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  <a:p>
            <a:r>
              <a:rPr lang="en-US" dirty="0" err="1"/>
              <a:t>Konsistensi</a:t>
            </a:r>
            <a:r>
              <a:rPr lang="en-US" dirty="0"/>
              <a:t> </a:t>
            </a:r>
            <a:r>
              <a:rPr lang="en-US" dirty="0" err="1"/>
              <a:t>penanggalan</a:t>
            </a:r>
            <a:endParaRPr lang="en-US" dirty="0"/>
          </a:p>
          <a:p>
            <a:r>
              <a:rPr lang="en-US" dirty="0" err="1"/>
              <a:t>pengecekan</a:t>
            </a:r>
            <a:r>
              <a:rPr lang="en-US" dirty="0"/>
              <a:t> missing values dan </a:t>
            </a:r>
            <a:r>
              <a:rPr lang="en-US" dirty="0" err="1"/>
              <a:t>redundan</a:t>
            </a:r>
            <a:endParaRPr lang="en-US" dirty="0"/>
          </a:p>
          <a:p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date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866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ABB1-1549-47C4-9192-224A9541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Pre-Exploratory data analysis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7B3FE-5541-45BD-9A68-B260EEED48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Pengelompokkan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Jenis-Jenis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Variabel</a:t>
            </a:r>
            <a:endParaRPr lang="en-ID" dirty="0">
              <a:solidFill>
                <a:srgbClr val="212121"/>
              </a:solidFill>
              <a:latin typeface="+mj-lt"/>
            </a:endParaRPr>
          </a:p>
          <a:p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Hubungan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antar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Jenis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Variabel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terhadap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main variable: weekly sales)</a:t>
            </a:r>
          </a:p>
          <a:p>
            <a:pPr marL="0" indent="0" algn="l">
              <a:buNone/>
            </a:pPr>
            <a:endParaRPr lang="en-ID" b="0" i="0" dirty="0">
              <a:solidFill>
                <a:srgbClr val="21212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929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794F-C0F1-413D-B50B-6960FA68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D9619-84D7-4ACD-BE13-67D1DC0A5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Seluruh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A94D77-CC32-4AE0-BBE9-22D06861B8BB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Histori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mingguan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143 </a:t>
            </a:r>
            <a:r>
              <a:rPr lang="en-US" dirty="0" err="1"/>
              <a:t>minggu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         (year on year)</a:t>
            </a:r>
          </a:p>
          <a:p>
            <a:pPr algn="l"/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F70FA-D944-4902-88F5-2B8ABD61B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Kode </a:t>
            </a:r>
            <a:r>
              <a:rPr lang="en-US" dirty="0" err="1"/>
              <a:t>toko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C18C36-C31A-4C68-BA3B-B9852D8C87B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143 </a:t>
            </a:r>
            <a:r>
              <a:rPr lang="en-US" dirty="0" err="1"/>
              <a:t>minggu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mingguan</a:t>
            </a:r>
            <a:r>
              <a:rPr lang="en-US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mingguan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3 </a:t>
            </a:r>
            <a:r>
              <a:rPr lang="en-US" dirty="0" err="1"/>
              <a:t>tahun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Tren</a:t>
            </a:r>
            <a:r>
              <a:rPr lang="en-US" dirty="0"/>
              <a:t>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mingguan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A0025F-3C16-43E0-B067-63B2BAFB90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toko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318E93-EBFE-4CF7-90A5-57819689A1E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143 </a:t>
            </a:r>
            <a:r>
              <a:rPr lang="en-US" dirty="0" err="1"/>
              <a:t>minggu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mingguan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a dan </a:t>
            </a:r>
            <a:r>
              <a:rPr lang="en-US" dirty="0" err="1"/>
              <a:t>tipe</a:t>
            </a:r>
            <a:r>
              <a:rPr lang="en-US" dirty="0"/>
              <a:t> 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Rata-rata </a:t>
            </a:r>
            <a:r>
              <a:rPr lang="en-US" dirty="0" err="1"/>
              <a:t>penjualan</a:t>
            </a:r>
            <a:r>
              <a:rPr lang="en-US" dirty="0"/>
              <a:t> (year on year)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Tren</a:t>
            </a:r>
            <a:r>
              <a:rPr lang="en-US" dirty="0"/>
              <a:t>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mingguan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2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DA50-7A1E-465C-9B27-CBD32421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Keseluruhan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DAE78C-DACE-48BD-9603-217304C5A0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55623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143 </a:t>
            </a:r>
            <a:r>
              <a:rPr lang="en-US" dirty="0" err="1"/>
              <a:t>minggu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5B7614-527A-4022-90B4-EF383FE4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26" y="2394001"/>
            <a:ext cx="10412167" cy="3052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60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1929</TotalTime>
  <Words>1333</Words>
  <Application>Microsoft Office PowerPoint</Application>
  <PresentationFormat>Widescreen</PresentationFormat>
  <Paragraphs>190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Impact</vt:lpstr>
      <vt:lpstr>Roboto</vt:lpstr>
      <vt:lpstr>Times New Roman</vt:lpstr>
      <vt:lpstr>Main Event</vt:lpstr>
      <vt:lpstr>Forecasting penjualan mingguan PT ABCD </vt:lpstr>
      <vt:lpstr>Studi kasus</vt:lpstr>
      <vt:lpstr>tujuan</vt:lpstr>
      <vt:lpstr>Skema pengolahan</vt:lpstr>
      <vt:lpstr>Data overview</vt:lpstr>
      <vt:lpstr>Data preprocessing</vt:lpstr>
      <vt:lpstr>Pre-Exploratory data analysis</vt:lpstr>
      <vt:lpstr>Exploratory data analysis</vt:lpstr>
      <vt:lpstr>Keseluruhan data</vt:lpstr>
      <vt:lpstr>Keseluruhan data</vt:lpstr>
      <vt:lpstr>Keseluruhan data</vt:lpstr>
      <vt:lpstr>Kode toko</vt:lpstr>
      <vt:lpstr>Kode toko</vt:lpstr>
      <vt:lpstr>Kode toko</vt:lpstr>
      <vt:lpstr>Kode toko</vt:lpstr>
      <vt:lpstr>Tipe toko</vt:lpstr>
      <vt:lpstr>Tipe toko</vt:lpstr>
      <vt:lpstr>Tipe toko</vt:lpstr>
      <vt:lpstr>Tipe toko</vt:lpstr>
      <vt:lpstr>Tipe toko</vt:lpstr>
      <vt:lpstr>Tipe toko</vt:lpstr>
      <vt:lpstr>Features engineering</vt:lpstr>
      <vt:lpstr>Model tipe a</vt:lpstr>
      <vt:lpstr>Model tipe a</vt:lpstr>
      <vt:lpstr>Model tipe b</vt:lpstr>
      <vt:lpstr>Model tipe b</vt:lpstr>
      <vt:lpstr>Pemodelan forecasting</vt:lpstr>
      <vt:lpstr>Forecasting tipe a: arima</vt:lpstr>
      <vt:lpstr>Forecasting tipe a: arima</vt:lpstr>
      <vt:lpstr>Forecasting tipe a: arima</vt:lpstr>
      <vt:lpstr>Forecasting tipe a: arima</vt:lpstr>
      <vt:lpstr>Forecasting tipe a: arima</vt:lpstr>
      <vt:lpstr>Forecasting tipe a: arima</vt:lpstr>
      <vt:lpstr>Forecasting tipe a: arima</vt:lpstr>
      <vt:lpstr>Forecasting tipe a: holt-winter es</vt:lpstr>
      <vt:lpstr>Forecasting tipe a: holt-winter es</vt:lpstr>
      <vt:lpstr>Forecasting tipe a: holt-winter es</vt:lpstr>
      <vt:lpstr>Forecasting tipe a: holt-winter es</vt:lpstr>
      <vt:lpstr>Forecasting tipe B: arima</vt:lpstr>
      <vt:lpstr>Forecasting tipe b: arima</vt:lpstr>
      <vt:lpstr>Forecasting tipe b: arima</vt:lpstr>
      <vt:lpstr>Forecasting tipe b: arima</vt:lpstr>
      <vt:lpstr>Forecasting tipe b: arima</vt:lpstr>
      <vt:lpstr>Forecasting tipe b: arima</vt:lpstr>
      <vt:lpstr>Forecasting tipe b: arima</vt:lpstr>
      <vt:lpstr>Forecasting tipe b: holt-winter es</vt:lpstr>
      <vt:lpstr>Forecasting tipe b: holt-winter es</vt:lpstr>
      <vt:lpstr>Forecasting tipe b: holt-winter es</vt:lpstr>
      <vt:lpstr>Forecasting tipe a: holt-winter es</vt:lpstr>
      <vt:lpstr>Models evaluation</vt:lpstr>
      <vt:lpstr>Models evaluation</vt:lpstr>
      <vt:lpstr>kesimpulan</vt:lpstr>
      <vt:lpstr>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penjualan mingguan PT ABCD </dc:title>
  <dc:creator>Sofyan Syarafa</dc:creator>
  <cp:lastModifiedBy>Sofyan Syarafa</cp:lastModifiedBy>
  <cp:revision>21</cp:revision>
  <dcterms:created xsi:type="dcterms:W3CDTF">2021-11-30T06:11:42Z</dcterms:created>
  <dcterms:modified xsi:type="dcterms:W3CDTF">2021-12-07T15:27:12Z</dcterms:modified>
</cp:coreProperties>
</file>