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60"/>
  </p:normalViewPr>
  <p:slideViewPr>
    <p:cSldViewPr snapToGrid="0">
      <p:cViewPr varScale="1">
        <p:scale>
          <a:sx n="123" d="100"/>
          <a:sy n="123" d="100"/>
        </p:scale>
        <p:origin x="25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11/22/22</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222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11/22/22</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36851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11/22/22</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84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11/22/22</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3216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11/22/22</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3217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11/22/22</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6738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11/22/22</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5204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11/22/22</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108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11/22/22</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6034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11/22/22</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697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11/22/22</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0439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11/22/22</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02519203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D7EC86-7CB9-431D-8AC3-8AAF0440B1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D4B9777F-B610-419B-9193-80306388F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Arc">
            <a:extLst>
              <a:ext uri="{FF2B5EF4-FFF2-40B4-BE49-F238E27FC236}">
                <a16:creationId xmlns:a16="http://schemas.microsoft.com/office/drawing/2014/main" id="{311F016A-A753-449B-9EA6-322199B71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27715">
            <a:off x="1108520" y="775849"/>
            <a:ext cx="2987899" cy="2987899"/>
          </a:xfrm>
          <a:prstGeom prst="arc">
            <a:avLst>
              <a:gd name="adj1" fmla="val 16200000"/>
              <a:gd name="adj2" fmla="val 2287352"/>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238C16-E86E-E300-4C7A-F009F399EB3B}"/>
              </a:ext>
            </a:extLst>
          </p:cNvPr>
          <p:cNvSpPr>
            <a:spLocks noGrp="1"/>
          </p:cNvSpPr>
          <p:nvPr>
            <p:ph type="ctrTitle"/>
          </p:nvPr>
        </p:nvSpPr>
        <p:spPr>
          <a:xfrm>
            <a:off x="186872" y="1886857"/>
            <a:ext cx="5360025" cy="2387600"/>
          </a:xfrm>
        </p:spPr>
        <p:txBody>
          <a:bodyPr>
            <a:normAutofit/>
          </a:bodyPr>
          <a:lstStyle/>
          <a:p>
            <a:pPr algn="l"/>
            <a:r>
              <a:rPr lang="en-US" sz="4000" b="1" dirty="0"/>
              <a:t>Pizza Orders Analysis</a:t>
            </a:r>
            <a:br>
              <a:rPr lang="en-US" sz="4000" b="1" dirty="0"/>
            </a:br>
            <a:r>
              <a:rPr lang="en-US" sz="4000" b="1" dirty="0"/>
              <a:t>Executive Report</a:t>
            </a:r>
          </a:p>
        </p:txBody>
      </p:sp>
      <p:sp>
        <p:nvSpPr>
          <p:cNvPr id="3" name="Subtitle 2">
            <a:extLst>
              <a:ext uri="{FF2B5EF4-FFF2-40B4-BE49-F238E27FC236}">
                <a16:creationId xmlns:a16="http://schemas.microsoft.com/office/drawing/2014/main" id="{36CDED6D-79E3-F16E-B478-F9EFE5B000E8}"/>
              </a:ext>
            </a:extLst>
          </p:cNvPr>
          <p:cNvSpPr>
            <a:spLocks noGrp="1"/>
          </p:cNvSpPr>
          <p:nvPr>
            <p:ph type="subTitle" idx="1"/>
          </p:nvPr>
        </p:nvSpPr>
        <p:spPr>
          <a:xfrm>
            <a:off x="483957" y="4613625"/>
            <a:ext cx="1780858" cy="972176"/>
          </a:xfrm>
        </p:spPr>
        <p:txBody>
          <a:bodyPr>
            <a:normAutofit/>
          </a:bodyPr>
          <a:lstStyle/>
          <a:p>
            <a:pPr algn="l"/>
            <a:r>
              <a:rPr lang="en-US" sz="1800" dirty="0"/>
              <a:t>Faezeh </a:t>
            </a:r>
            <a:r>
              <a:rPr lang="en-US" sz="1800" dirty="0" err="1"/>
              <a:t>Yazdi</a:t>
            </a:r>
            <a:endParaRPr lang="en-US" sz="1800" dirty="0"/>
          </a:p>
          <a:p>
            <a:pPr algn="l"/>
            <a:r>
              <a:rPr lang="en-US" sz="1800" dirty="0"/>
              <a:t>Nov 2022</a:t>
            </a:r>
          </a:p>
        </p:txBody>
      </p:sp>
      <p:pic>
        <p:nvPicPr>
          <p:cNvPr id="4" name="Picture 3" descr="An abstract genetic concept">
            <a:extLst>
              <a:ext uri="{FF2B5EF4-FFF2-40B4-BE49-F238E27FC236}">
                <a16:creationId xmlns:a16="http://schemas.microsoft.com/office/drawing/2014/main" id="{DFCE2422-40E8-7749-7C10-7ABE8B8A3722}"/>
              </a:ext>
            </a:extLst>
          </p:cNvPr>
          <p:cNvPicPr>
            <a:picLocks noChangeAspect="1"/>
          </p:cNvPicPr>
          <p:nvPr/>
        </p:nvPicPr>
        <p:blipFill rotWithShape="1">
          <a:blip r:embed="rId2"/>
          <a:srcRect l="5411" r="418"/>
          <a:stretch/>
        </p:blipFill>
        <p:spPr>
          <a:xfrm>
            <a:off x="5733768" y="-1"/>
            <a:ext cx="6458232" cy="6858001"/>
          </a:xfrm>
          <a:custGeom>
            <a:avLst/>
            <a:gdLst/>
            <a:ahLst/>
            <a:cxnLst/>
            <a:rect l="l" t="t" r="r" b="b"/>
            <a:pathLst>
              <a:path w="6458232" h="6858001">
                <a:moveTo>
                  <a:pt x="2209000" y="0"/>
                </a:moveTo>
                <a:lnTo>
                  <a:pt x="6458232" y="0"/>
                </a:lnTo>
                <a:lnTo>
                  <a:pt x="6458232" y="6858001"/>
                </a:lnTo>
                <a:lnTo>
                  <a:pt x="651045" y="6858001"/>
                </a:lnTo>
                <a:lnTo>
                  <a:pt x="635146" y="6830200"/>
                </a:lnTo>
                <a:cubicBezTo>
                  <a:pt x="230085" y="6080469"/>
                  <a:pt x="0" y="5221296"/>
                  <a:pt x="0" y="4308089"/>
                </a:cubicBezTo>
                <a:cubicBezTo>
                  <a:pt x="0" y="2572997"/>
                  <a:pt x="830606" y="1032965"/>
                  <a:pt x="2113832" y="68046"/>
                </a:cubicBezTo>
                <a:close/>
              </a:path>
            </a:pathLst>
          </a:custGeom>
        </p:spPr>
      </p:pic>
      <p:sp>
        <p:nvSpPr>
          <p:cNvPr id="15" name="!!Rectangle">
            <a:extLst>
              <a:ext uri="{FF2B5EF4-FFF2-40B4-BE49-F238E27FC236}">
                <a16:creationId xmlns:a16="http://schemas.microsoft.com/office/drawing/2014/main" id="{95106A28-883A-4993-BF9E-C403B81A8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94269" y="4274457"/>
            <a:ext cx="825256" cy="82525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7" name="!!Oval">
            <a:extLst>
              <a:ext uri="{FF2B5EF4-FFF2-40B4-BE49-F238E27FC236}">
                <a16:creationId xmlns:a16="http://schemas.microsoft.com/office/drawing/2014/main" id="{F5AE4E4F-9F4C-43ED-8299-9BD63B74E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742" y="5649686"/>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222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F9233-BD50-50F2-FD06-F3C7B08368CA}"/>
              </a:ext>
            </a:extLst>
          </p:cNvPr>
          <p:cNvSpPr>
            <a:spLocks noGrp="1"/>
          </p:cNvSpPr>
          <p:nvPr>
            <p:ph type="title"/>
          </p:nvPr>
        </p:nvSpPr>
        <p:spPr/>
        <p:txBody>
          <a:bodyPr/>
          <a:lstStyle/>
          <a:p>
            <a:r>
              <a:rPr lang="en-US" dirty="0"/>
              <a:t>Executive Summery</a:t>
            </a:r>
          </a:p>
        </p:txBody>
      </p:sp>
      <p:sp>
        <p:nvSpPr>
          <p:cNvPr id="3" name="Content Placeholder 2">
            <a:extLst>
              <a:ext uri="{FF2B5EF4-FFF2-40B4-BE49-F238E27FC236}">
                <a16:creationId xmlns:a16="http://schemas.microsoft.com/office/drawing/2014/main" id="{D3D8022A-6D16-6E34-EBF8-DF2D4307D76D}"/>
              </a:ext>
            </a:extLst>
          </p:cNvPr>
          <p:cNvSpPr>
            <a:spLocks noGrp="1"/>
          </p:cNvSpPr>
          <p:nvPr>
            <p:ph idx="1"/>
          </p:nvPr>
        </p:nvSpPr>
        <p:spPr>
          <a:xfrm>
            <a:off x="838200" y="1825625"/>
            <a:ext cx="10515600" cy="4544002"/>
          </a:xfrm>
        </p:spPr>
        <p:txBody>
          <a:bodyPr>
            <a:normAutofit fontScale="92500" lnSpcReduction="20000"/>
          </a:bodyPr>
          <a:lstStyle/>
          <a:p>
            <a:pPr marL="0" indent="0">
              <a:buNone/>
            </a:pPr>
            <a:r>
              <a:rPr lang="en-CA" dirty="0">
                <a:solidFill>
                  <a:srgbClr val="24292F"/>
                </a:solidFill>
                <a:latin typeface="ui-monospace"/>
              </a:rPr>
              <a:t>In this analysis </a:t>
            </a:r>
            <a:r>
              <a:rPr lang="en-CA" b="0" i="0" dirty="0">
                <a:solidFill>
                  <a:srgbClr val="24292F"/>
                </a:solidFill>
                <a:effectLst/>
                <a:latin typeface="ui-monospace"/>
              </a:rPr>
              <a:t>21351 </a:t>
            </a:r>
            <a:r>
              <a:rPr lang="en-CA" dirty="0">
                <a:solidFill>
                  <a:srgbClr val="24292F"/>
                </a:solidFill>
                <a:latin typeface="ui-monospace"/>
              </a:rPr>
              <a:t>pizza order in year of 2015 have investigated and the key insights and recommendations are as below:</a:t>
            </a:r>
          </a:p>
          <a:p>
            <a:pPr marL="0" indent="0">
              <a:buNone/>
            </a:pPr>
            <a:endParaRPr lang="en-CA" dirty="0">
              <a:solidFill>
                <a:srgbClr val="24292F"/>
              </a:solidFill>
              <a:latin typeface="ui-monospace"/>
            </a:endParaRPr>
          </a:p>
          <a:p>
            <a:pPr>
              <a:buFont typeface="Wingdings" pitchFamily="2" charset="2"/>
              <a:buChar char="Ø"/>
            </a:pPr>
            <a:r>
              <a:rPr lang="en-CA" sz="2000" dirty="0">
                <a:solidFill>
                  <a:srgbClr val="24292F"/>
                </a:solidFill>
                <a:latin typeface="ui-monospace"/>
              </a:rPr>
              <a:t> The total number of orders in this year is 21K with average basket size of 2.3 pizza that is equal to 38.3 dollar.</a:t>
            </a:r>
          </a:p>
          <a:p>
            <a:pPr lvl="1">
              <a:buFont typeface="Wingdings" pitchFamily="2" charset="2"/>
              <a:buChar char="Ø"/>
            </a:pPr>
            <a:r>
              <a:rPr lang="en-CA" sz="1800" dirty="0">
                <a:solidFill>
                  <a:srgbClr val="24292F"/>
                </a:solidFill>
                <a:latin typeface="ui-monospace"/>
              </a:rPr>
              <a:t>This can consider for marketing campaigns to set the threshold for a little more than average in order to motivate customers buy more.</a:t>
            </a:r>
          </a:p>
          <a:p>
            <a:pPr marL="457200" lvl="1" indent="0">
              <a:buNone/>
            </a:pPr>
            <a:endParaRPr lang="en-CA" sz="1800" dirty="0">
              <a:solidFill>
                <a:srgbClr val="24292F"/>
              </a:solidFill>
              <a:latin typeface="ui-monospace"/>
            </a:endParaRPr>
          </a:p>
          <a:p>
            <a:pPr>
              <a:buFont typeface="Wingdings" pitchFamily="2" charset="2"/>
              <a:buChar char="Ø"/>
            </a:pPr>
            <a:r>
              <a:rPr lang="en-CA" sz="2000" dirty="0">
                <a:solidFill>
                  <a:srgbClr val="24292F"/>
                </a:solidFill>
                <a:latin typeface="ui-monospace"/>
              </a:rPr>
              <a:t> </a:t>
            </a:r>
            <a:r>
              <a:rPr lang="en-US" sz="2000" dirty="0">
                <a:solidFill>
                  <a:srgbClr val="24292F"/>
                </a:solidFill>
                <a:latin typeface="ui-monospace"/>
              </a:rPr>
              <a:t>Distribution of orders in different month of year shows that in warm months, from March to August, orders increase drastically.</a:t>
            </a:r>
          </a:p>
          <a:p>
            <a:pPr lvl="1">
              <a:buFont typeface="Wingdings" pitchFamily="2" charset="2"/>
              <a:buChar char="Ø"/>
            </a:pPr>
            <a:r>
              <a:rPr lang="en-US" dirty="0">
                <a:solidFill>
                  <a:srgbClr val="24292F"/>
                </a:solidFill>
                <a:latin typeface="ui-monospace"/>
              </a:rPr>
              <a:t>This can be a good opportunity to find root causes(for example cold pizza due to delivery) and, if possible, by solving them increase orders in other months.</a:t>
            </a:r>
          </a:p>
          <a:p>
            <a:pPr marL="457200" lvl="1" indent="0">
              <a:buNone/>
            </a:pPr>
            <a:endParaRPr lang="en-US" dirty="0">
              <a:solidFill>
                <a:srgbClr val="24292F"/>
              </a:solidFill>
              <a:latin typeface="ui-monospace"/>
            </a:endParaRPr>
          </a:p>
          <a:p>
            <a:pPr>
              <a:buFont typeface="Wingdings" pitchFamily="2" charset="2"/>
              <a:buChar char="Ø"/>
            </a:pPr>
            <a:r>
              <a:rPr lang="en-US" sz="2000" dirty="0">
                <a:solidFill>
                  <a:srgbClr val="24292F"/>
                </a:solidFill>
                <a:latin typeface="ui-monospace"/>
              </a:rPr>
              <a:t>Distribution of orders in different months shows that Friday have orders more than average and Sundays and Fridays less than it.</a:t>
            </a:r>
          </a:p>
          <a:p>
            <a:pPr lvl="1">
              <a:buFont typeface="Wingdings" pitchFamily="2" charset="2"/>
              <a:buChar char="Ø"/>
            </a:pPr>
            <a:r>
              <a:rPr lang="en-US" dirty="0">
                <a:solidFill>
                  <a:srgbClr val="24292F"/>
                </a:solidFill>
                <a:latin typeface="ui-monospace"/>
              </a:rPr>
              <a:t>This insight can be used in planning marketing events and also operation preparations for example less staffs for Sundays and Mondays.</a:t>
            </a:r>
          </a:p>
          <a:p>
            <a:pPr lvl="1"/>
            <a:endParaRPr lang="en-US" dirty="0">
              <a:solidFill>
                <a:srgbClr val="24292F"/>
              </a:solidFill>
              <a:latin typeface="ui-monospace"/>
            </a:endParaRPr>
          </a:p>
          <a:p>
            <a:pPr lvl="1"/>
            <a:endParaRPr lang="en-US" dirty="0">
              <a:solidFill>
                <a:srgbClr val="24292F"/>
              </a:solidFill>
              <a:latin typeface="ui-monospace"/>
            </a:endParaRPr>
          </a:p>
          <a:p>
            <a:pPr>
              <a:buFont typeface="Wingdings" pitchFamily="2" charset="2"/>
              <a:buChar char="Ø"/>
            </a:pPr>
            <a:endParaRPr lang="en-CA" dirty="0">
              <a:solidFill>
                <a:srgbClr val="24292F"/>
              </a:solidFill>
              <a:latin typeface="ui-monospace"/>
            </a:endParaRPr>
          </a:p>
          <a:p>
            <a:endParaRPr lang="en-US" dirty="0"/>
          </a:p>
        </p:txBody>
      </p:sp>
    </p:spTree>
    <p:extLst>
      <p:ext uri="{BB962C8B-B14F-4D97-AF65-F5344CB8AC3E}">
        <p14:creationId xmlns:p14="http://schemas.microsoft.com/office/powerpoint/2010/main" val="4134711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46533-97F9-D828-B21A-26C75FE8E461}"/>
              </a:ext>
            </a:extLst>
          </p:cNvPr>
          <p:cNvSpPr>
            <a:spLocks noGrp="1"/>
          </p:cNvSpPr>
          <p:nvPr>
            <p:ph type="title"/>
          </p:nvPr>
        </p:nvSpPr>
        <p:spPr/>
        <p:txBody>
          <a:bodyPr/>
          <a:lstStyle/>
          <a:p>
            <a:r>
              <a:rPr lang="en-US" dirty="0"/>
              <a:t>Insights and Recommendations</a:t>
            </a:r>
          </a:p>
        </p:txBody>
      </p:sp>
      <p:sp>
        <p:nvSpPr>
          <p:cNvPr id="3" name="Content Placeholder 2">
            <a:extLst>
              <a:ext uri="{FF2B5EF4-FFF2-40B4-BE49-F238E27FC236}">
                <a16:creationId xmlns:a16="http://schemas.microsoft.com/office/drawing/2014/main" id="{6891D550-F896-ED40-CE3A-1EDC5A94540E}"/>
              </a:ext>
            </a:extLst>
          </p:cNvPr>
          <p:cNvSpPr>
            <a:spLocks noGrp="1"/>
          </p:cNvSpPr>
          <p:nvPr>
            <p:ph idx="1"/>
          </p:nvPr>
        </p:nvSpPr>
        <p:spPr/>
        <p:txBody>
          <a:bodyPr>
            <a:normAutofit/>
          </a:bodyPr>
          <a:lstStyle/>
          <a:p>
            <a:pPr>
              <a:buFont typeface="Wingdings" pitchFamily="2" charset="2"/>
              <a:buChar char="Ø"/>
            </a:pPr>
            <a:r>
              <a:rPr lang="en-CA" sz="2000" dirty="0">
                <a:solidFill>
                  <a:srgbClr val="24292F"/>
                </a:solidFill>
                <a:latin typeface="ui-monospace"/>
              </a:rPr>
              <a:t>Most favorite pizza category is classic that have 30% of total number of sold pizzas.</a:t>
            </a:r>
          </a:p>
          <a:p>
            <a:pPr lvl="1">
              <a:buFont typeface="Wingdings" pitchFamily="2" charset="2"/>
              <a:buChar char="Ø"/>
            </a:pPr>
            <a:r>
              <a:rPr lang="en-CA" sz="1800" dirty="0">
                <a:solidFill>
                  <a:srgbClr val="24292F"/>
                </a:solidFill>
                <a:latin typeface="ui-monospace"/>
              </a:rPr>
              <a:t>This can be interpreted in an opportunity to add new types in this category, concentrate on its quality, and use this insight for designing marketing activity. For example, adding discounts to other types instead of this category than can be sold already.</a:t>
            </a:r>
          </a:p>
          <a:p>
            <a:pPr marL="457200" lvl="1" indent="0">
              <a:buNone/>
            </a:pPr>
            <a:endParaRPr lang="en-CA" sz="1800" dirty="0">
              <a:solidFill>
                <a:srgbClr val="24292F"/>
              </a:solidFill>
              <a:latin typeface="ui-monospace"/>
            </a:endParaRPr>
          </a:p>
          <a:p>
            <a:pPr>
              <a:buFont typeface="Wingdings" pitchFamily="2" charset="2"/>
              <a:buChar char="Ø"/>
            </a:pPr>
            <a:r>
              <a:rPr lang="en-CA" sz="2000" dirty="0">
                <a:solidFill>
                  <a:srgbClr val="24292F"/>
                </a:solidFill>
                <a:latin typeface="ui-monospace"/>
              </a:rPr>
              <a:t>There are some special types of pizza that have orders far less than average such as: The Brie </a:t>
            </a:r>
            <a:r>
              <a:rPr lang="en-CA" sz="2000" dirty="0" err="1">
                <a:solidFill>
                  <a:srgbClr val="24292F"/>
                </a:solidFill>
                <a:latin typeface="ui-monospace"/>
              </a:rPr>
              <a:t>Carre</a:t>
            </a:r>
            <a:r>
              <a:rPr lang="en-CA" sz="2000" dirty="0">
                <a:solidFill>
                  <a:srgbClr val="24292F"/>
                </a:solidFill>
                <a:latin typeface="ui-monospace"/>
              </a:rPr>
              <a:t>, Mediterranean, Calabrese Pizzas</a:t>
            </a:r>
          </a:p>
          <a:p>
            <a:pPr lvl="1">
              <a:buFont typeface="Wingdings" pitchFamily="2" charset="2"/>
              <a:buChar char="Ø"/>
            </a:pPr>
            <a:r>
              <a:rPr lang="en-CA" sz="1800" dirty="0">
                <a:solidFill>
                  <a:srgbClr val="24292F"/>
                </a:solidFill>
                <a:latin typeface="ui-monospace"/>
              </a:rPr>
              <a:t>It is recommended that by omitting these types, save recourses like energy for materials shopping.</a:t>
            </a:r>
          </a:p>
          <a:p>
            <a:pPr marL="457200" lvl="1" indent="0">
              <a:buNone/>
            </a:pPr>
            <a:endParaRPr lang="en-CA" sz="1800" dirty="0">
              <a:solidFill>
                <a:srgbClr val="24292F"/>
              </a:solidFill>
              <a:latin typeface="ui-monospace"/>
            </a:endParaRPr>
          </a:p>
          <a:p>
            <a:pPr>
              <a:buFont typeface="Wingdings" pitchFamily="2" charset="2"/>
              <a:buChar char="Ø"/>
            </a:pPr>
            <a:r>
              <a:rPr lang="en-CA" sz="2000" dirty="0">
                <a:solidFill>
                  <a:srgbClr val="24292F"/>
                </a:solidFill>
                <a:latin typeface="ui-monospace"/>
              </a:rPr>
              <a:t>There is no big difference in demand of small, medium, and large pizza. However, orders of the Greek pizza which is the only pizza that offers xl and </a:t>
            </a:r>
            <a:r>
              <a:rPr lang="en-CA" sz="2000" dirty="0" err="1">
                <a:solidFill>
                  <a:srgbClr val="24292F"/>
                </a:solidFill>
                <a:latin typeface="ui-monospace"/>
              </a:rPr>
              <a:t>xxl</a:t>
            </a:r>
            <a:r>
              <a:rPr lang="en-CA" sz="2000" dirty="0">
                <a:solidFill>
                  <a:srgbClr val="24292F"/>
                </a:solidFill>
                <a:latin typeface="ui-monospace"/>
              </a:rPr>
              <a:t> sizes shows a tendency for xl pizzas.</a:t>
            </a:r>
          </a:p>
          <a:p>
            <a:pPr lvl="1">
              <a:buFont typeface="Wingdings" pitchFamily="2" charset="2"/>
              <a:buChar char="Ø"/>
            </a:pPr>
            <a:r>
              <a:rPr lang="en-CA" sz="1800" dirty="0">
                <a:solidFill>
                  <a:srgbClr val="24292F"/>
                </a:solidFill>
                <a:latin typeface="ui-monospace"/>
              </a:rPr>
              <a:t>Therefore, it would be recommended to offer more xl size pizza for other types.</a:t>
            </a:r>
          </a:p>
          <a:p>
            <a:pPr>
              <a:buFont typeface="Wingdings" pitchFamily="2" charset="2"/>
              <a:buChar char="Ø"/>
            </a:pPr>
            <a:endParaRPr lang="en-US" dirty="0"/>
          </a:p>
        </p:txBody>
      </p:sp>
    </p:spTree>
    <p:extLst>
      <p:ext uri="{BB962C8B-B14F-4D97-AF65-F5344CB8AC3E}">
        <p14:creationId xmlns:p14="http://schemas.microsoft.com/office/powerpoint/2010/main" val="3675801993"/>
      </p:ext>
    </p:extLst>
  </p:cSld>
  <p:clrMapOvr>
    <a:masterClrMapping/>
  </p:clrMapOvr>
</p:sld>
</file>

<file path=ppt/theme/theme1.xml><?xml version="1.0" encoding="utf-8"?>
<a:theme xmlns:a="http://schemas.openxmlformats.org/drawingml/2006/main" name="ShapesVTI">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96</TotalTime>
  <Words>350</Words>
  <Application>Microsoft Macintosh PowerPoint</Application>
  <PresentationFormat>Widescreen</PresentationFormat>
  <Paragraphs>25</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Century Gothic</vt:lpstr>
      <vt:lpstr>ui-monospace</vt:lpstr>
      <vt:lpstr>Wingdings</vt:lpstr>
      <vt:lpstr>ShapesVTI</vt:lpstr>
      <vt:lpstr>Pizza Orders Analysis Executive Report</vt:lpstr>
      <vt:lpstr>Executive Summery</vt:lpstr>
      <vt:lpstr>Insights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Pizza Orders Analysis Executive Report</dc:title>
  <dc:creator>faeze y</dc:creator>
  <cp:lastModifiedBy>faeze y</cp:lastModifiedBy>
  <cp:revision>2</cp:revision>
  <dcterms:created xsi:type="dcterms:W3CDTF">2022-11-22T15:45:44Z</dcterms:created>
  <dcterms:modified xsi:type="dcterms:W3CDTF">2022-11-22T17:21:57Z</dcterms:modified>
</cp:coreProperties>
</file>