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Inter"/>
      <p:regular r:id="rId23"/>
      <p:bold r:id="rId24"/>
      <p:italic r:id="rId25"/>
      <p:boldItalic r:id="rId26"/>
    </p:embeddedFont>
    <p:embeddedFont>
      <p:font typeface="Inter ExtraBold"/>
      <p:bold r:id="rId27"/>
      <p:boldItalic r:id="rId28"/>
    </p:embeddedFont>
    <p:embeddedFont>
      <p:font typeface="Inter Medium"/>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Inter-bold.fntdata"/><Relationship Id="rId23" Type="http://schemas.openxmlformats.org/officeDocument/2006/relationships/font" Target="fonts/Inter-regular.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Inter-boldItalic.fntdata"/><Relationship Id="rId25" Type="http://schemas.openxmlformats.org/officeDocument/2006/relationships/font" Target="fonts/Inter-italic.fntdata"/><Relationship Id="rId28" Type="http://schemas.openxmlformats.org/officeDocument/2006/relationships/font" Target="fonts/InterExtraBold-boldItalic.fntdata"/><Relationship Id="rId27" Type="http://schemas.openxmlformats.org/officeDocument/2006/relationships/font" Target="fonts/InterExtraBold-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InterMedium-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InterMedium-italic.fntdata"/><Relationship Id="rId30" Type="http://schemas.openxmlformats.org/officeDocument/2006/relationships/font" Target="fonts/InterMedium-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InterMedium-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6e7cf68d7d_0_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6e7cf68d7d_0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7e25ff103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7e25ff103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7ea36cb7f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7ea36cb7f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7ea36cb7f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7ea36cb7f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7ea36cb7f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7ea36cb7f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7ea36cb7f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7ea36cb7f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6e7cf68d7d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6e7cf68d7d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6e7cf68d7d_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6e7cf68d7d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37ea36cb7fa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37ea36cb7fa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04073b74c3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04073b74c3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7e25ff1034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7e25ff1034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6e7cf68d7d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6e7cf68d7d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6e7cf68d7d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6e7cf68d7d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6e7cf68d7d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6e7cf68d7d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7e25ff103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7e25ff10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7ea36cb7f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7ea36cb7f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6e7cf68d7d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6e7cf68d7d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50" name="Shape 50"/>
        <p:cNvGrpSpPr/>
        <p:nvPr/>
      </p:nvGrpSpPr>
      <p:grpSpPr>
        <a:xfrm>
          <a:off x="0" y="0"/>
          <a:ext cx="0" cy="0"/>
          <a:chOff x="0" y="0"/>
          <a:chExt cx="0" cy="0"/>
        </a:xfrm>
      </p:grpSpPr>
      <p:sp>
        <p:nvSpPr>
          <p:cNvPr id="51" name="Google Shape;51;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2">
    <p:spTree>
      <p:nvGrpSpPr>
        <p:cNvPr id="52" name="Shape 52"/>
        <p:cNvGrpSpPr/>
        <p:nvPr/>
      </p:nvGrpSpPr>
      <p:grpSpPr>
        <a:xfrm>
          <a:off x="0" y="0"/>
          <a:ext cx="0" cy="0"/>
          <a:chOff x="0" y="0"/>
          <a:chExt cx="0" cy="0"/>
        </a:xfrm>
      </p:grpSpPr>
      <p:sp>
        <p:nvSpPr>
          <p:cNvPr id="53" name="Google Shape;53;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4 people)" type="secHead">
  <p:cSld name="SECTION_HEADER">
    <p:spTree>
      <p:nvGrpSpPr>
        <p:cNvPr id="58" name="Shape 58"/>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9" name="Shape 59"/>
        <p:cNvGrpSpPr/>
        <p:nvPr/>
      </p:nvGrpSpPr>
      <p:grpSpPr>
        <a:xfrm>
          <a:off x="0" y="0"/>
          <a:ext cx="0" cy="0"/>
          <a:chOff x="0" y="0"/>
          <a:chExt cx="0" cy="0"/>
        </a:xfrm>
      </p:grpSpPr>
      <p:sp>
        <p:nvSpPr>
          <p:cNvPr id="60" name="Google Shape;60;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1" name="Shape 61"/>
        <p:cNvGrpSpPr/>
        <p:nvPr/>
      </p:nvGrpSpPr>
      <p:grpSpPr>
        <a:xfrm>
          <a:off x="0" y="0"/>
          <a:ext cx="0" cy="0"/>
          <a:chOff x="0" y="0"/>
          <a:chExt cx="0" cy="0"/>
        </a:xfrm>
      </p:grpSpPr>
      <p:sp>
        <p:nvSpPr>
          <p:cNvPr id="62" name="Google Shape;62;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 name="Shape 63"/>
        <p:cNvGrpSpPr/>
        <p:nvPr/>
      </p:nvGrpSpPr>
      <p:grpSpPr>
        <a:xfrm>
          <a:off x="0" y="0"/>
          <a:ext cx="0" cy="0"/>
          <a:chOff x="0" y="0"/>
          <a:chExt cx="0" cy="0"/>
        </a:xfrm>
      </p:grpSpPr>
      <p:sp>
        <p:nvSpPr>
          <p:cNvPr id="64" name="Google Shape;64;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5" name="Shape 65"/>
        <p:cNvGrpSpPr/>
        <p:nvPr/>
      </p:nvGrpSpPr>
      <p:grpSpPr>
        <a:xfrm>
          <a:off x="0" y="0"/>
          <a:ext cx="0" cy="0"/>
          <a:chOff x="0" y="0"/>
          <a:chExt cx="0" cy="0"/>
        </a:xfrm>
      </p:grpSpPr>
      <p:sp>
        <p:nvSpPr>
          <p:cNvPr id="66" name="Google Shape;66;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7" name="Shape 67"/>
        <p:cNvGrpSpPr/>
        <p:nvPr/>
      </p:nvGrpSpPr>
      <p:grpSpPr>
        <a:xfrm>
          <a:off x="0" y="0"/>
          <a:ext cx="0" cy="0"/>
          <a:chOff x="0" y="0"/>
          <a:chExt cx="0" cy="0"/>
        </a:xfrm>
      </p:grpSpPr>
      <p:sp>
        <p:nvSpPr>
          <p:cNvPr id="68" name="Google Shape;6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9" name="Shape 69"/>
        <p:cNvGrpSpPr/>
        <p:nvPr/>
      </p:nvGrpSpPr>
      <p:grpSpPr>
        <a:xfrm>
          <a:off x="0" y="0"/>
          <a:ext cx="0" cy="0"/>
          <a:chOff x="0" y="0"/>
          <a:chExt cx="0" cy="0"/>
        </a:xfrm>
      </p:grpSpPr>
      <p:sp>
        <p:nvSpPr>
          <p:cNvPr id="70" name="Google Shape;70;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1" name="Shape 71"/>
        <p:cNvGrpSpPr/>
        <p:nvPr/>
      </p:nvGrpSpPr>
      <p:grpSpPr>
        <a:xfrm>
          <a:off x="0" y="0"/>
          <a:ext cx="0" cy="0"/>
          <a:chOff x="0" y="0"/>
          <a:chExt cx="0" cy="0"/>
        </a:xfrm>
      </p:grpSpPr>
      <p:sp>
        <p:nvSpPr>
          <p:cNvPr id="72" name="Google Shape;72;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3" name="Shape 73"/>
        <p:cNvGrpSpPr/>
        <p:nvPr/>
      </p:nvGrpSpPr>
      <p:grpSpPr>
        <a:xfrm>
          <a:off x="0" y="0"/>
          <a:ext cx="0" cy="0"/>
          <a:chOff x="0" y="0"/>
          <a:chExt cx="0" cy="0"/>
        </a:xfrm>
      </p:grpSpPr>
      <p:sp>
        <p:nvSpPr>
          <p:cNvPr id="74" name="Google Shape;74;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5" name="Shape 75"/>
        <p:cNvGrpSpPr/>
        <p:nvPr/>
      </p:nvGrpSpPr>
      <p:grpSpPr>
        <a:xfrm>
          <a:off x="0" y="0"/>
          <a:ext cx="0" cy="0"/>
          <a:chOff x="0" y="0"/>
          <a:chExt cx="0" cy="0"/>
        </a:xfrm>
      </p:grpSpPr>
      <p:sp>
        <p:nvSpPr>
          <p:cNvPr id="76" name="Google Shape;76;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p:cSld name="DEFAULT">
    <p:bg>
      <p:bgPr>
        <a:solidFill>
          <a:schemeClr val="lt1"/>
        </a:solidFill>
      </p:bgPr>
    </p:bg>
    <p:spTree>
      <p:nvGrpSpPr>
        <p:cNvPr id="77" name="Shape 77"/>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3.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0" Type="http://schemas.openxmlformats.org/officeDocument/2006/relationships/slideLayout" Target="../slideLayouts/slideLayout23.xml"/><Relationship Id="rId13" Type="http://schemas.openxmlformats.org/officeDocument/2006/relationships/theme" Target="../theme/theme1.xml"/><Relationship Id="rId12" Type="http://schemas.openxmlformats.org/officeDocument/2006/relationships/slideLayout" Target="../slideLayouts/slideLayout25.xml"/><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slideLayout" Target="../slideLayouts/slideLayout22.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2F1EE"/>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4" name="Shape 54"/>
        <p:cNvGrpSpPr/>
        <p:nvPr/>
      </p:nvGrpSpPr>
      <p:grpSpPr>
        <a:xfrm>
          <a:off x="0" y="0"/>
          <a:ext cx="0" cy="0"/>
          <a:chOff x="0" y="0"/>
          <a:chExt cx="0" cy="0"/>
        </a:xfrm>
      </p:grpSpPr>
      <p:sp>
        <p:nvSpPr>
          <p:cNvPr id="55" name="Google Shape;55;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8F60"/>
        </a:solidFill>
      </p:bgPr>
    </p:bg>
    <p:spTree>
      <p:nvGrpSpPr>
        <p:cNvPr id="81" name="Shape 81"/>
        <p:cNvGrpSpPr/>
        <p:nvPr/>
      </p:nvGrpSpPr>
      <p:grpSpPr>
        <a:xfrm>
          <a:off x="0" y="0"/>
          <a:ext cx="0" cy="0"/>
          <a:chOff x="0" y="0"/>
          <a:chExt cx="0" cy="0"/>
        </a:xfrm>
      </p:grpSpPr>
      <p:sp>
        <p:nvSpPr>
          <p:cNvPr id="82" name="Google Shape;82;p28"/>
          <p:cNvSpPr txBox="1"/>
          <p:nvPr>
            <p:ph idx="4294967295" type="ctrTitle"/>
          </p:nvPr>
        </p:nvSpPr>
        <p:spPr>
          <a:xfrm>
            <a:off x="64008" y="638300"/>
            <a:ext cx="8520600" cy="2571600"/>
          </a:xfrm>
          <a:prstGeom prst="rect">
            <a:avLst/>
          </a:prstGeom>
        </p:spPr>
        <p:txBody>
          <a:bodyPr anchorCtr="0" anchor="t" bIns="91425" lIns="91425" spcFirstLastPara="1" rIns="91425" wrap="square" tIns="0">
            <a:spAutoFit/>
          </a:bodyPr>
          <a:lstStyle/>
          <a:p>
            <a:pPr indent="0" lvl="0" marL="0" rtl="0" algn="l">
              <a:lnSpc>
                <a:spcPct val="90000"/>
              </a:lnSpc>
              <a:spcBef>
                <a:spcPts val="0"/>
              </a:spcBef>
              <a:spcAft>
                <a:spcPts val="0"/>
              </a:spcAft>
              <a:buNone/>
            </a:pPr>
            <a:r>
              <a:rPr lang="en" sz="5800">
                <a:solidFill>
                  <a:srgbClr val="1A1A1A"/>
                </a:solidFill>
                <a:latin typeface="Inter ExtraBold"/>
                <a:ea typeface="Inter ExtraBold"/>
                <a:cs typeface="Inter ExtraBold"/>
                <a:sym typeface="Inter ExtraBold"/>
              </a:rPr>
              <a:t>AI-Powered Customer Support Workflow</a:t>
            </a:r>
            <a:endParaRPr sz="5800">
              <a:solidFill>
                <a:srgbClr val="1A1A1A"/>
              </a:solidFill>
              <a:latin typeface="Inter ExtraBold"/>
              <a:ea typeface="Inter ExtraBold"/>
              <a:cs typeface="Inter ExtraBold"/>
              <a:sym typeface="Inter ExtraBold"/>
            </a:endParaRPr>
          </a:p>
          <a:p>
            <a:pPr indent="0" lvl="0" marL="0" rtl="0" algn="l">
              <a:spcBef>
                <a:spcPts val="1000"/>
              </a:spcBef>
              <a:spcAft>
                <a:spcPts val="0"/>
              </a:spcAft>
              <a:buClr>
                <a:schemeClr val="dk1"/>
              </a:buClr>
              <a:buSzPts val="1100"/>
              <a:buFont typeface="Arial"/>
              <a:buNone/>
            </a:pPr>
            <a:r>
              <a:rPr lang="en" sz="2000">
                <a:solidFill>
                  <a:srgbClr val="1A1A1A"/>
                </a:solidFill>
                <a:latin typeface="Inter"/>
                <a:ea typeface="Inter"/>
                <a:cs typeface="Inter"/>
                <a:sym typeface="Inter"/>
              </a:rPr>
              <a:t>Francois O Yengue</a:t>
            </a:r>
            <a:endParaRPr sz="2000">
              <a:solidFill>
                <a:srgbClr val="1A1A1A"/>
              </a:solidFill>
              <a:latin typeface="Inter"/>
              <a:ea typeface="Inter"/>
              <a:cs typeface="Inter"/>
              <a:sym typeface="Inter"/>
            </a:endParaRPr>
          </a:p>
          <a:p>
            <a:pPr indent="0" lvl="0" marL="0" rtl="0" algn="l">
              <a:spcBef>
                <a:spcPts val="1000"/>
              </a:spcBef>
              <a:spcAft>
                <a:spcPts val="0"/>
              </a:spcAft>
              <a:buClr>
                <a:schemeClr val="dk1"/>
              </a:buClr>
              <a:buSzPts val="1100"/>
              <a:buFont typeface="Arial"/>
              <a:buNone/>
            </a:pPr>
            <a:r>
              <a:t/>
            </a:r>
            <a:endParaRPr sz="2000">
              <a:solidFill>
                <a:srgbClr val="1A1A1A"/>
              </a:solidFill>
              <a:latin typeface="Inter"/>
              <a:ea typeface="Inter"/>
              <a:cs typeface="Inter"/>
              <a:sym typeface="Inter"/>
            </a:endParaRPr>
          </a:p>
        </p:txBody>
      </p:sp>
      <p:pic>
        <p:nvPicPr>
          <p:cNvPr id="83" name="Google Shape;83;p28"/>
          <p:cNvPicPr preferRelativeResize="0"/>
          <p:nvPr/>
        </p:nvPicPr>
        <p:blipFill>
          <a:blip r:embed="rId3">
            <a:alphaModFix/>
          </a:blip>
          <a:stretch>
            <a:fillRect/>
          </a:stretch>
        </p:blipFill>
        <p:spPr>
          <a:xfrm>
            <a:off x="228600" y="228600"/>
            <a:ext cx="866775" cy="194225"/>
          </a:xfrm>
          <a:prstGeom prst="rect">
            <a:avLst/>
          </a:prstGeom>
          <a:noFill/>
          <a:ln>
            <a:noFill/>
          </a:ln>
        </p:spPr>
      </p:pic>
      <p:sp>
        <p:nvSpPr>
          <p:cNvPr id="84" name="Google Shape;84;p28"/>
          <p:cNvSpPr txBox="1"/>
          <p:nvPr>
            <p:ph idx="4294967295" type="subTitle"/>
          </p:nvPr>
        </p:nvSpPr>
        <p:spPr>
          <a:xfrm>
            <a:off x="152400" y="4600950"/>
            <a:ext cx="8686800" cy="3693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sz="1200">
                <a:solidFill>
                  <a:srgbClr val="2A2A2A"/>
                </a:solidFill>
                <a:latin typeface="Inter Medium"/>
                <a:ea typeface="Inter Medium"/>
                <a:cs typeface="Inter Medium"/>
                <a:sym typeface="Inter Medium"/>
              </a:rPr>
              <a:t>AI Automation | Project 1 </a:t>
            </a:r>
            <a:endParaRPr sz="1200">
              <a:solidFill>
                <a:srgbClr val="2A2A2A"/>
              </a:solidFill>
              <a:latin typeface="Inter Medium"/>
              <a:ea typeface="Inter Medium"/>
              <a:cs typeface="Inter Medium"/>
              <a:sym typeface="Inter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37"/>
          <p:cNvSpPr txBox="1"/>
          <p:nvPr/>
        </p:nvSpPr>
        <p:spPr>
          <a:xfrm>
            <a:off x="0" y="0"/>
            <a:ext cx="9144000" cy="4055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100">
                <a:solidFill>
                  <a:schemeClr val="dk1"/>
                </a:solidFill>
              </a:rPr>
              <a:t>AI Solutions:</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sz="1100">
                <a:solidFill>
                  <a:schemeClr val="dk1"/>
                </a:solidFill>
              </a:rPr>
              <a:t>Natural Language Understanding (NLU)</a:t>
            </a:r>
            <a:r>
              <a:rPr lang="en" sz="1100">
                <a:solidFill>
                  <a:schemeClr val="dk1"/>
                </a:solidFill>
              </a:rPr>
              <a:t> to analyze customer intent from voice/text inputs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Smart routing algorithms</a:t>
            </a:r>
            <a:r>
              <a:rPr lang="en" sz="1100">
                <a:solidFill>
                  <a:schemeClr val="dk1"/>
                </a:solidFill>
              </a:rPr>
              <a:t> that match customers to the right department/agent on first contact,tools like Google contact center AI(GCAI)</a:t>
            </a:r>
            <a:endParaRPr sz="1100">
              <a:solidFill>
                <a:schemeClr val="dk1"/>
              </a:solidFill>
            </a:endParaRPr>
          </a:p>
          <a:p>
            <a:pPr indent="0" lvl="0" marL="0" rtl="0" algn="l">
              <a:lnSpc>
                <a:spcPct val="115000"/>
              </a:lnSpc>
              <a:spcBef>
                <a:spcPts val="1200"/>
              </a:spcBef>
              <a:spcAft>
                <a:spcPts val="0"/>
              </a:spcAft>
              <a:buNone/>
            </a:pPr>
            <a:r>
              <a:rPr lang="en" sz="1100">
                <a:solidFill>
                  <a:schemeClr val="dk1"/>
                </a:solidFill>
              </a:rPr>
              <a:t>For natural language understanding for intent recognition,Amazon connect for ML-powered routing based on customer profile and issue complexity  </a:t>
            </a:r>
            <a:endParaRPr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sz="1100">
                <a:solidFill>
                  <a:schemeClr val="dk1"/>
                </a:solidFill>
              </a:rPr>
              <a:t>Predictive queue management</a:t>
            </a:r>
            <a:r>
              <a:rPr lang="en" sz="1100">
                <a:solidFill>
                  <a:schemeClr val="dk1"/>
                </a:solidFill>
              </a:rPr>
              <a:t> to provide accurate wait times and callback options</a:t>
            </a:r>
            <a:endParaRPr sz="1100">
              <a:solidFill>
                <a:schemeClr val="dk1"/>
              </a:solidFill>
            </a:endParaRPr>
          </a:p>
          <a:p>
            <a:pPr indent="0" lvl="0" marL="0" rtl="0" algn="l">
              <a:lnSpc>
                <a:spcPct val="115000"/>
              </a:lnSpc>
              <a:spcBef>
                <a:spcPts val="1200"/>
              </a:spcBef>
              <a:spcAft>
                <a:spcPts val="0"/>
              </a:spcAft>
              <a:buNone/>
            </a:pPr>
            <a:r>
              <a:rPr b="1" lang="en" sz="1100">
                <a:solidFill>
                  <a:schemeClr val="dk1"/>
                </a:solidFill>
              </a:rPr>
              <a:t>Impact:</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sz="1100">
                <a:solidFill>
                  <a:schemeClr val="dk1"/>
                </a:solidFill>
              </a:rPr>
              <a:t>Eliminates wrong department transfers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Reduces hold times by 60-70%</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Routes complex issues directly to specialized agents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Handles simple requests (password resets, account balance) without human intervention</a:t>
            </a:r>
            <a:endParaRPr sz="1100">
              <a:solidFill>
                <a:schemeClr val="dk1"/>
              </a:solidFill>
            </a:endParaRPr>
          </a:p>
          <a:p>
            <a:pPr indent="0" lvl="0" marL="457200" rtl="0" algn="l">
              <a:lnSpc>
                <a:spcPct val="115000"/>
              </a:lnSpc>
              <a:spcBef>
                <a:spcPts val="1200"/>
              </a:spcBef>
              <a:spcAft>
                <a:spcPts val="0"/>
              </a:spcAft>
              <a:buNone/>
            </a:pPr>
            <a:r>
              <a:rPr lang="en" sz="1100">
                <a:solidFill>
                  <a:schemeClr val="dk1"/>
                </a:solidFill>
              </a:rPr>
              <a:t>Tools like NiceCXone predict customer intent from first words,no more transfer ,we can have Genesys Predictive engagement (Advanced) predict customer issues before they call offering proactive support.</a:t>
            </a:r>
            <a:endParaRPr sz="1100">
              <a:solidFill>
                <a:schemeClr val="dk1"/>
              </a:solidFill>
            </a:endParaRPr>
          </a:p>
          <a:p>
            <a:pPr indent="0" lvl="0" marL="0" rtl="0" algn="l">
              <a:lnSpc>
                <a:spcPct val="115000"/>
              </a:lnSpc>
              <a:spcBef>
                <a:spcPts val="1200"/>
              </a:spcBef>
              <a:spcAft>
                <a:spcPts val="1200"/>
              </a:spcAft>
              <a:buNone/>
            </a:pPr>
            <a:r>
              <a:t/>
            </a:r>
            <a:endParaRPr b="1" sz="17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38"/>
          <p:cNvSpPr txBox="1"/>
          <p:nvPr/>
        </p:nvSpPr>
        <p:spPr>
          <a:xfrm>
            <a:off x="0" y="0"/>
            <a:ext cx="9144000" cy="4509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0"/>
              </a:spcAft>
              <a:buNone/>
            </a:pPr>
            <a:r>
              <a:rPr b="1" lang="en" sz="1700">
                <a:solidFill>
                  <a:schemeClr val="dk1"/>
                </a:solidFill>
              </a:rPr>
              <a:t>2. AI-Enhanced Agent Assistant &amp; Knowledge Management</a:t>
            </a:r>
            <a:endParaRPr b="1" sz="1700">
              <a:solidFill>
                <a:schemeClr val="dk1"/>
              </a:solidFill>
            </a:endParaRPr>
          </a:p>
          <a:p>
            <a:pPr indent="0" lvl="0" marL="0" rtl="0" algn="l">
              <a:lnSpc>
                <a:spcPct val="115000"/>
              </a:lnSpc>
              <a:spcBef>
                <a:spcPts val="1200"/>
              </a:spcBef>
              <a:spcAft>
                <a:spcPts val="0"/>
              </a:spcAft>
              <a:buNone/>
            </a:pPr>
            <a:r>
              <a:rPr b="1" lang="en" sz="1100">
                <a:solidFill>
                  <a:schemeClr val="dk1"/>
                </a:solidFill>
              </a:rPr>
              <a:t>Addresses:</a:t>
            </a:r>
            <a:r>
              <a:rPr lang="en" sz="1100">
                <a:solidFill>
                  <a:schemeClr val="dk1"/>
                </a:solidFill>
              </a:rPr>
              <a:t> Information Gathering &amp; Documentation Problems</a:t>
            </a:r>
            <a:endParaRPr sz="1100">
              <a:solidFill>
                <a:schemeClr val="dk1"/>
              </a:solidFill>
            </a:endParaRPr>
          </a:p>
          <a:p>
            <a:pPr indent="0" lvl="0" marL="0" rtl="0" algn="l">
              <a:lnSpc>
                <a:spcPct val="115000"/>
              </a:lnSpc>
              <a:spcBef>
                <a:spcPts val="1200"/>
              </a:spcBef>
              <a:spcAft>
                <a:spcPts val="0"/>
              </a:spcAft>
              <a:buNone/>
            </a:pPr>
            <a:r>
              <a:rPr b="1" lang="en" sz="1100">
                <a:solidFill>
                  <a:schemeClr val="dk1"/>
                </a:solidFill>
              </a:rPr>
              <a:t>AI Solutions:</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sz="1100">
                <a:solidFill>
                  <a:schemeClr val="dk1"/>
                </a:solidFill>
              </a:rPr>
              <a:t>Real-time conversation analysis</a:t>
            </a:r>
            <a:r>
              <a:rPr lang="en" sz="1100">
                <a:solidFill>
                  <a:schemeClr val="dk1"/>
                </a:solidFill>
              </a:rPr>
              <a:t> that suggests relevant solutions as customers speak</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Automated customer context retrieval</a:t>
            </a:r>
            <a:r>
              <a:rPr lang="en" sz="1100">
                <a:solidFill>
                  <a:schemeClr val="dk1"/>
                </a:solidFill>
              </a:rPr>
              <a:t> that instantly pulls full interaction history</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Dynamic knowledge base</a:t>
            </a:r>
            <a:r>
              <a:rPr lang="en" sz="1100">
                <a:solidFill>
                  <a:schemeClr val="dk1"/>
                </a:solidFill>
              </a:rPr>
              <a:t> that updates based on successful resolutions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Auto-population of customer information</a:t>
            </a:r>
            <a:r>
              <a:rPr lang="en" sz="1100">
                <a:solidFill>
                  <a:schemeClr val="dk1"/>
                </a:solidFill>
              </a:rPr>
              <a:t> from integrated systems</a:t>
            </a:r>
            <a:endParaRPr sz="1100">
              <a:solidFill>
                <a:schemeClr val="dk1"/>
              </a:solidFill>
            </a:endParaRPr>
          </a:p>
          <a:p>
            <a:pPr indent="0" lvl="0" marL="457200" rtl="0" algn="l">
              <a:lnSpc>
                <a:spcPct val="115000"/>
              </a:lnSpc>
              <a:spcBef>
                <a:spcPts val="1200"/>
              </a:spcBef>
              <a:spcAft>
                <a:spcPts val="0"/>
              </a:spcAft>
              <a:buNone/>
            </a:pPr>
            <a:r>
              <a:rPr lang="en" sz="1100">
                <a:solidFill>
                  <a:schemeClr val="dk1"/>
                </a:solidFill>
              </a:rPr>
              <a:t>Tools like ChatGPT + intercom resolution bots can results into the handling of 70% of the inquiries .</a:t>
            </a:r>
            <a:endParaRPr sz="1100">
              <a:solidFill>
                <a:schemeClr val="dk1"/>
              </a:solidFill>
            </a:endParaRPr>
          </a:p>
          <a:p>
            <a:pPr indent="0" lvl="0" marL="457200" rtl="0" algn="l">
              <a:lnSpc>
                <a:spcPct val="115000"/>
              </a:lnSpc>
              <a:spcBef>
                <a:spcPts val="1200"/>
              </a:spcBef>
              <a:spcAft>
                <a:spcPts val="0"/>
              </a:spcAft>
              <a:buNone/>
            </a:pPr>
            <a:r>
              <a:t/>
            </a:r>
            <a:endParaRPr sz="1100">
              <a:solidFill>
                <a:schemeClr val="dk1"/>
              </a:solidFill>
            </a:endParaRPr>
          </a:p>
          <a:p>
            <a:pPr indent="0" lvl="0" marL="0" rtl="0" algn="l">
              <a:lnSpc>
                <a:spcPct val="115000"/>
              </a:lnSpc>
              <a:spcBef>
                <a:spcPts val="1200"/>
              </a:spcBef>
              <a:spcAft>
                <a:spcPts val="0"/>
              </a:spcAft>
              <a:buNone/>
            </a:pPr>
            <a:r>
              <a:rPr b="1" lang="en" sz="1100">
                <a:solidFill>
                  <a:schemeClr val="dk1"/>
                </a:solidFill>
              </a:rPr>
              <a:t>Impact:</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sz="1100">
                <a:solidFill>
                  <a:schemeClr val="dk1"/>
                </a:solidFill>
              </a:rPr>
              <a:t>Eliminates repetitive information requests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Provides agents with instant access to customer history</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Suggests proven solutions based on similar past cases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Reduces average handle time by 30-40%</a:t>
            </a:r>
            <a:endParaRPr sz="1100">
              <a:solidFill>
                <a:schemeClr val="dk1"/>
              </a:solidFill>
            </a:endParaRPr>
          </a:p>
          <a:p>
            <a:pPr indent="0" lvl="0" marL="0" rtl="0" algn="l">
              <a:lnSpc>
                <a:spcPct val="115000"/>
              </a:lnSpc>
              <a:spcBef>
                <a:spcPts val="1200"/>
              </a:spcBef>
              <a:spcAft>
                <a:spcPts val="1200"/>
              </a:spcAft>
              <a:buNone/>
            </a:pPr>
            <a:r>
              <a:t/>
            </a:r>
            <a:endParaRPr b="1" sz="17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9"/>
          <p:cNvSpPr txBox="1"/>
          <p:nvPr/>
        </p:nvSpPr>
        <p:spPr>
          <a:xfrm>
            <a:off x="0" y="0"/>
            <a:ext cx="10901400" cy="4356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0"/>
              </a:spcAft>
              <a:buNone/>
            </a:pPr>
            <a:r>
              <a:rPr b="1" lang="en" sz="1700">
                <a:solidFill>
                  <a:schemeClr val="dk1"/>
                </a:solidFill>
              </a:rPr>
              <a:t>3. AI-Driven Resolution Tracking &amp; Proactive Communication</a:t>
            </a:r>
            <a:endParaRPr b="1" sz="1700">
              <a:solidFill>
                <a:schemeClr val="dk1"/>
              </a:solidFill>
            </a:endParaRPr>
          </a:p>
          <a:p>
            <a:pPr indent="0" lvl="0" marL="0" rtl="0" algn="l">
              <a:lnSpc>
                <a:spcPct val="115000"/>
              </a:lnSpc>
              <a:spcBef>
                <a:spcPts val="1200"/>
              </a:spcBef>
              <a:spcAft>
                <a:spcPts val="0"/>
              </a:spcAft>
              <a:buNone/>
            </a:pPr>
            <a:r>
              <a:rPr b="1" lang="en" sz="1100">
                <a:solidFill>
                  <a:schemeClr val="dk1"/>
                </a:solidFill>
              </a:rPr>
              <a:t>Addresses:</a:t>
            </a:r>
            <a:r>
              <a:rPr lang="en" sz="1100">
                <a:solidFill>
                  <a:schemeClr val="dk1"/>
                </a:solidFill>
              </a:rPr>
              <a:t> Issue Resolution &amp; Follow-up Stage Problems</a:t>
            </a:r>
            <a:endParaRPr sz="1100">
              <a:solidFill>
                <a:schemeClr val="dk1"/>
              </a:solidFill>
            </a:endParaRPr>
          </a:p>
          <a:p>
            <a:pPr indent="0" lvl="0" marL="0" rtl="0" algn="l">
              <a:lnSpc>
                <a:spcPct val="115000"/>
              </a:lnSpc>
              <a:spcBef>
                <a:spcPts val="1200"/>
              </a:spcBef>
              <a:spcAft>
                <a:spcPts val="0"/>
              </a:spcAft>
              <a:buNone/>
            </a:pPr>
            <a:r>
              <a:rPr b="1" lang="en" sz="1100">
                <a:solidFill>
                  <a:schemeClr val="dk1"/>
                </a:solidFill>
              </a:rPr>
              <a:t>AI Solutions:</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sz="1100">
                <a:solidFill>
                  <a:schemeClr val="dk1"/>
                </a:solidFill>
              </a:rPr>
              <a:t>Automated follow-up system</a:t>
            </a:r>
            <a:r>
              <a:rPr lang="en" sz="1100">
                <a:solidFill>
                  <a:schemeClr val="dk1"/>
                </a:solidFill>
              </a:rPr>
              <a:t> that tracks resolution timelines and sends proactive updates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Escalation prediction</a:t>
            </a:r>
            <a:r>
              <a:rPr lang="en" sz="1100">
                <a:solidFill>
                  <a:schemeClr val="dk1"/>
                </a:solidFill>
              </a:rPr>
              <a:t> that identifies cases likely to require higher-level intervention</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Resolution verification</a:t>
            </a:r>
            <a:r>
              <a:rPr lang="en" sz="1100">
                <a:solidFill>
                  <a:schemeClr val="dk1"/>
                </a:solidFill>
              </a:rPr>
              <a:t> through automated customer satisfaction checks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Commitment tracking</a:t>
            </a:r>
            <a:r>
              <a:rPr lang="en" sz="1100">
                <a:solidFill>
                  <a:schemeClr val="dk1"/>
                </a:solidFill>
              </a:rPr>
              <a:t> that ensures promises are documented and fulfilled</a:t>
            </a:r>
            <a:endParaRPr sz="1100">
              <a:solidFill>
                <a:schemeClr val="dk1"/>
              </a:solidFill>
            </a:endParaRPr>
          </a:p>
          <a:p>
            <a:pPr indent="0" lvl="0" marL="457200" rtl="0" algn="l">
              <a:lnSpc>
                <a:spcPct val="115000"/>
              </a:lnSpc>
              <a:spcBef>
                <a:spcPts val="1200"/>
              </a:spcBef>
              <a:spcAft>
                <a:spcPts val="0"/>
              </a:spcAft>
              <a:buNone/>
            </a:pPr>
            <a:r>
              <a:rPr lang="en" sz="1100">
                <a:solidFill>
                  <a:schemeClr val="dk1"/>
                </a:solidFill>
              </a:rPr>
              <a:t>Tools like zapier ,and Zendesk are useful tools, Zendesk will be the brain in the sense that he tracks everything and analyze patterns,and Zapier the nervous system ,will connect and automates responses,tackling our biggest communication and resolution tracking problems.</a:t>
            </a:r>
            <a:endParaRPr sz="1100">
              <a:solidFill>
                <a:schemeClr val="dk1"/>
              </a:solidFill>
            </a:endParaRPr>
          </a:p>
          <a:p>
            <a:pPr indent="0" lvl="0" marL="0" rtl="0" algn="l">
              <a:lnSpc>
                <a:spcPct val="115000"/>
              </a:lnSpc>
              <a:spcBef>
                <a:spcPts val="1200"/>
              </a:spcBef>
              <a:spcAft>
                <a:spcPts val="0"/>
              </a:spcAft>
              <a:buNone/>
            </a:pPr>
            <a:r>
              <a:rPr b="1" lang="en" sz="1100">
                <a:solidFill>
                  <a:schemeClr val="dk1"/>
                </a:solidFill>
              </a:rPr>
              <a:t>Impact:</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sz="1100">
                <a:solidFill>
                  <a:schemeClr val="dk1"/>
                </a:solidFill>
              </a:rPr>
              <a:t>Eliminates broken callback promises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Provides customers with real-time status updates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Identifies resolution bottlenecks before they impact customers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Increases first-contact resolution by 35-50%</a:t>
            </a:r>
            <a:endParaRPr sz="1100">
              <a:solidFill>
                <a:schemeClr val="dk1"/>
              </a:solidFill>
            </a:endParaRPr>
          </a:p>
          <a:p>
            <a:pPr indent="0" lvl="0" marL="0" rtl="0" algn="l">
              <a:lnSpc>
                <a:spcPct val="115000"/>
              </a:lnSpc>
              <a:spcBef>
                <a:spcPts val="1200"/>
              </a:spcBef>
              <a:spcAft>
                <a:spcPts val="1200"/>
              </a:spcAft>
              <a:buNone/>
            </a:pPr>
            <a:r>
              <a:t/>
            </a:r>
            <a:endParaRPr b="1" sz="17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40"/>
          <p:cNvSpPr txBox="1"/>
          <p:nvPr/>
        </p:nvSpPr>
        <p:spPr>
          <a:xfrm>
            <a:off x="0" y="0"/>
            <a:ext cx="9144000" cy="5585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0"/>
              </a:spcAft>
              <a:buNone/>
            </a:pPr>
            <a:r>
              <a:rPr b="1" lang="en" sz="1700">
                <a:solidFill>
                  <a:schemeClr val="dk1"/>
                </a:solidFill>
              </a:rPr>
              <a:t>4. 24/7 AI Chatbot for Routine Inquiries</a:t>
            </a:r>
            <a:endParaRPr b="1" sz="1700">
              <a:solidFill>
                <a:schemeClr val="dk1"/>
              </a:solidFill>
            </a:endParaRPr>
          </a:p>
          <a:p>
            <a:pPr indent="0" lvl="0" marL="0" rtl="0" algn="l">
              <a:lnSpc>
                <a:spcPct val="115000"/>
              </a:lnSpc>
              <a:spcBef>
                <a:spcPts val="1200"/>
              </a:spcBef>
              <a:spcAft>
                <a:spcPts val="0"/>
              </a:spcAft>
              <a:buNone/>
            </a:pPr>
            <a:r>
              <a:rPr b="1" lang="en" sz="1100">
                <a:solidFill>
                  <a:schemeClr val="dk1"/>
                </a:solidFill>
              </a:rPr>
              <a:t>Handles High-Volume, Low-Complexity Issues:</a:t>
            </a:r>
            <a:endParaRPr b="1" sz="1100">
              <a:solidFill>
                <a:schemeClr val="dk1"/>
              </a:solidFill>
            </a:endParaRPr>
          </a:p>
          <a:p>
            <a:pPr indent="0" lvl="0" marL="0" rtl="0" algn="l">
              <a:lnSpc>
                <a:spcPct val="115000"/>
              </a:lnSpc>
              <a:spcBef>
                <a:spcPts val="1200"/>
              </a:spcBef>
              <a:spcAft>
                <a:spcPts val="0"/>
              </a:spcAft>
              <a:buNone/>
            </a:pPr>
            <a:r>
              <a:rPr b="1" lang="en" sz="1100">
                <a:solidFill>
                  <a:schemeClr val="dk1"/>
                </a:solidFill>
              </a:rPr>
              <a:t>Capabilities:</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sz="1100">
                <a:solidFill>
                  <a:schemeClr val="dk1"/>
                </a:solidFill>
              </a:rPr>
              <a:t>Account inquiries (balances, payment history, billing)</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Order status and tracking updates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Basic troubleshooting with guided step-by-step instructions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Appointment scheduling and rescheduling</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FAQ responses with contextual understanding</a:t>
            </a:r>
            <a:endParaRPr sz="1100">
              <a:solidFill>
                <a:schemeClr val="dk1"/>
              </a:solidFill>
            </a:endParaRPr>
          </a:p>
          <a:p>
            <a:pPr indent="0" lvl="0" marL="457200" rtl="0" algn="l">
              <a:lnSpc>
                <a:spcPct val="115000"/>
              </a:lnSpc>
              <a:spcBef>
                <a:spcPts val="1200"/>
              </a:spcBef>
              <a:spcAft>
                <a:spcPts val="0"/>
              </a:spcAft>
              <a:buNone/>
            </a:pPr>
            <a:r>
              <a:rPr lang="en" sz="1100">
                <a:solidFill>
                  <a:schemeClr val="dk1"/>
                </a:solidFill>
              </a:rPr>
              <a:t>Tools like Zendesk Answer bot , ChatGPT API + custom integration.</a:t>
            </a:r>
            <a:endParaRPr sz="1100">
              <a:solidFill>
                <a:schemeClr val="dk1"/>
              </a:solidFill>
            </a:endParaRPr>
          </a:p>
          <a:p>
            <a:pPr indent="0" lvl="0" marL="0" rtl="0" algn="l">
              <a:lnSpc>
                <a:spcPct val="115000"/>
              </a:lnSpc>
              <a:spcBef>
                <a:spcPts val="1200"/>
              </a:spcBef>
              <a:spcAft>
                <a:spcPts val="0"/>
              </a:spcAft>
              <a:buNone/>
            </a:pPr>
            <a:r>
              <a:rPr b="1" lang="en" sz="1100">
                <a:solidFill>
                  <a:schemeClr val="dk1"/>
                </a:solidFill>
              </a:rPr>
              <a:t>Benefits:</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sz="1100">
                <a:solidFill>
                  <a:schemeClr val="dk1"/>
                </a:solidFill>
              </a:rPr>
              <a:t>Resolves 60-80% of routine inquiries instantly</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Frees human agents to focus on complex, high-value interactions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Provides consistent, accurate information 24/7</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Reduces overall support volume by handling simple requests</a:t>
            </a:r>
            <a:endParaRPr sz="1100">
              <a:solidFill>
                <a:schemeClr val="dk1"/>
              </a:solidFill>
            </a:endParaRPr>
          </a:p>
          <a:p>
            <a:pPr indent="0" lvl="0" marL="0" rtl="0" algn="l">
              <a:lnSpc>
                <a:spcPct val="115000"/>
              </a:lnSpc>
              <a:spcBef>
                <a:spcPts val="1800"/>
              </a:spcBef>
              <a:spcAft>
                <a:spcPts val="0"/>
              </a:spcAft>
              <a:buNone/>
            </a:pPr>
            <a:r>
              <a:rPr b="1" lang="en" sz="1700">
                <a:solidFill>
                  <a:schemeClr val="dk1"/>
                </a:solidFill>
              </a:rPr>
              <a:t>5. Predictive Analytics for Proactive Support</a:t>
            </a:r>
            <a:endParaRPr b="1" sz="1700">
              <a:solidFill>
                <a:schemeClr val="dk1"/>
              </a:solidFill>
            </a:endParaRPr>
          </a:p>
          <a:p>
            <a:pPr indent="0" lvl="0" marL="0" rtl="0" algn="l">
              <a:lnSpc>
                <a:spcPct val="115000"/>
              </a:lnSpc>
              <a:spcBef>
                <a:spcPts val="1200"/>
              </a:spcBef>
              <a:spcAft>
                <a:spcPts val="0"/>
              </a:spcAft>
              <a:buNone/>
            </a:pPr>
            <a:r>
              <a:rPr b="1" lang="en" sz="1100">
                <a:solidFill>
                  <a:schemeClr val="dk1"/>
                </a:solidFill>
              </a:rPr>
              <a:t>Prevents Problems Before They Occur:</a:t>
            </a:r>
            <a:endParaRPr b="1" sz="1100">
              <a:solidFill>
                <a:schemeClr val="dk1"/>
              </a:solidFill>
            </a:endParaRPr>
          </a:p>
          <a:p>
            <a:pPr indent="0" lvl="0" marL="0" rtl="0" algn="l">
              <a:lnSpc>
                <a:spcPct val="115000"/>
              </a:lnSpc>
              <a:spcBef>
                <a:spcPts val="1200"/>
              </a:spcBef>
              <a:spcAft>
                <a:spcPts val="0"/>
              </a:spcAft>
              <a:buNone/>
            </a:pPr>
            <a:r>
              <a:rPr lang="en" sz="1100">
                <a:solidFill>
                  <a:schemeClr val="dk1"/>
                </a:solidFill>
              </a:rPr>
              <a:t>.</a:t>
            </a:r>
            <a:endParaRPr sz="1100">
              <a:solidFill>
                <a:schemeClr val="dk1"/>
              </a:solidFill>
            </a:endParaRPr>
          </a:p>
          <a:p>
            <a:pPr indent="0" lvl="0" marL="0" rtl="0" algn="l">
              <a:lnSpc>
                <a:spcPct val="115000"/>
              </a:lnSpc>
              <a:spcBef>
                <a:spcPts val="1200"/>
              </a:spcBef>
              <a:spcAft>
                <a:spcPts val="1200"/>
              </a:spcAft>
              <a:buNone/>
            </a:pPr>
            <a:r>
              <a:t/>
            </a:r>
            <a:endParaRPr b="1" sz="17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41"/>
          <p:cNvSpPr txBox="1"/>
          <p:nvPr/>
        </p:nvSpPr>
        <p:spPr>
          <a:xfrm>
            <a:off x="0" y="0"/>
            <a:ext cx="9144000" cy="4340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100">
                <a:solidFill>
                  <a:schemeClr val="dk1"/>
                </a:solidFill>
              </a:rPr>
              <a:t>AI Applications:</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sz="1100">
                <a:solidFill>
                  <a:schemeClr val="dk1"/>
                </a:solidFill>
              </a:rPr>
              <a:t>Churn prediction</a:t>
            </a:r>
            <a:r>
              <a:rPr lang="en" sz="1100">
                <a:solidFill>
                  <a:schemeClr val="dk1"/>
                </a:solidFill>
              </a:rPr>
              <a:t> to identify at-risk customers for proactive outreach</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Issue forecasting</a:t>
            </a:r>
            <a:r>
              <a:rPr lang="en" sz="1100">
                <a:solidFill>
                  <a:schemeClr val="dk1"/>
                </a:solidFill>
              </a:rPr>
              <a:t> based on usage patterns and historical data</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Sentiment analysis</a:t>
            </a:r>
            <a:r>
              <a:rPr lang="en" sz="1100">
                <a:solidFill>
                  <a:schemeClr val="dk1"/>
                </a:solidFill>
              </a:rPr>
              <a:t> from support interactions to flag dissatisfied customers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Product issue detection</a:t>
            </a:r>
            <a:r>
              <a:rPr lang="en" sz="1100">
                <a:solidFill>
                  <a:schemeClr val="dk1"/>
                </a:solidFill>
              </a:rPr>
              <a:t> to address widespread problems before they escalate</a:t>
            </a:r>
            <a:endParaRPr sz="1100">
              <a:solidFill>
                <a:schemeClr val="dk1"/>
              </a:solidFill>
            </a:endParaRPr>
          </a:p>
          <a:p>
            <a:pPr indent="0" lvl="0" marL="457200" rtl="0" algn="l">
              <a:lnSpc>
                <a:spcPct val="115000"/>
              </a:lnSpc>
              <a:spcBef>
                <a:spcPts val="1200"/>
              </a:spcBef>
              <a:spcAft>
                <a:spcPts val="0"/>
              </a:spcAft>
              <a:buNone/>
            </a:pPr>
            <a:r>
              <a:rPr lang="en" sz="1100">
                <a:solidFill>
                  <a:schemeClr val="dk1"/>
                </a:solidFill>
              </a:rPr>
              <a:t>For example ,Microsoft Power BI with AI,or Salesforce Einstein Analytics ( scale up)</a:t>
            </a:r>
            <a:endParaRPr sz="1100">
              <a:solidFill>
                <a:schemeClr val="dk1"/>
              </a:solidFill>
            </a:endParaRPr>
          </a:p>
          <a:p>
            <a:pPr indent="0" lvl="0" marL="0" rtl="0" algn="l">
              <a:lnSpc>
                <a:spcPct val="115000"/>
              </a:lnSpc>
              <a:spcBef>
                <a:spcPts val="1800"/>
              </a:spcBef>
              <a:spcAft>
                <a:spcPts val="0"/>
              </a:spcAft>
              <a:buNone/>
            </a:pPr>
            <a:r>
              <a:rPr b="1" lang="en" sz="1700">
                <a:solidFill>
                  <a:schemeClr val="dk1"/>
                </a:solidFill>
              </a:rPr>
              <a:t>Implementation Priority:</a:t>
            </a:r>
            <a:endParaRPr b="1" sz="1700">
              <a:solidFill>
                <a:schemeClr val="dk1"/>
              </a:solidFill>
            </a:endParaRPr>
          </a:p>
          <a:p>
            <a:pPr indent="0" lvl="0" marL="0" rtl="0" algn="l">
              <a:lnSpc>
                <a:spcPct val="115000"/>
              </a:lnSpc>
              <a:spcBef>
                <a:spcPts val="1200"/>
              </a:spcBef>
              <a:spcAft>
                <a:spcPts val="0"/>
              </a:spcAft>
              <a:buNone/>
            </a:pPr>
            <a:r>
              <a:rPr b="1" lang="en" sz="1100">
                <a:solidFill>
                  <a:schemeClr val="dk1"/>
                </a:solidFill>
              </a:rPr>
              <a:t>Phase 1 (Immediate Impact):</a:t>
            </a:r>
            <a:r>
              <a:rPr lang="en" sz="1100">
                <a:solidFill>
                  <a:schemeClr val="dk1"/>
                </a:solidFill>
              </a:rPr>
              <a:t> AI Chatbot + Intelligent Routing </a:t>
            </a:r>
            <a:r>
              <a:rPr b="1" lang="en" sz="1100">
                <a:solidFill>
                  <a:schemeClr val="dk1"/>
                </a:solidFill>
              </a:rPr>
              <a:t>Phase 2 (3-6 months):</a:t>
            </a:r>
            <a:r>
              <a:rPr lang="en" sz="1100">
                <a:solidFill>
                  <a:schemeClr val="dk1"/>
                </a:solidFill>
              </a:rPr>
              <a:t> Agent Assistant + Knowledge Management </a:t>
            </a:r>
            <a:r>
              <a:rPr b="1" lang="en" sz="1100">
                <a:solidFill>
                  <a:schemeClr val="dk1"/>
                </a:solidFill>
              </a:rPr>
              <a:t>Phase 3 (6-12 months):</a:t>
            </a:r>
            <a:r>
              <a:rPr lang="en" sz="1100">
                <a:solidFill>
                  <a:schemeClr val="dk1"/>
                </a:solidFill>
              </a:rPr>
              <a:t> Predictive Analytics + Proactive Communication</a:t>
            </a:r>
            <a:endParaRPr sz="1100">
              <a:solidFill>
                <a:schemeClr val="dk1"/>
              </a:solidFill>
            </a:endParaRPr>
          </a:p>
          <a:p>
            <a:pPr indent="0" lvl="0" marL="0" rtl="0" algn="l">
              <a:lnSpc>
                <a:spcPct val="115000"/>
              </a:lnSpc>
              <a:spcBef>
                <a:spcPts val="1200"/>
              </a:spcBef>
              <a:spcAft>
                <a:spcPts val="0"/>
              </a:spcAft>
              <a:buNone/>
            </a:pPr>
            <a:r>
              <a:rPr lang="en" sz="1100">
                <a:solidFill>
                  <a:schemeClr val="dk1"/>
                </a:solidFill>
              </a:rPr>
              <a:t>This AI integration strategy would transform the three critical workflow problems:</a:t>
            </a:r>
            <a:endParaRPr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sz="1100">
                <a:solidFill>
                  <a:schemeClr val="dk1"/>
                </a:solidFill>
              </a:rPr>
              <a:t>30+ minute hold times</a:t>
            </a:r>
            <a:r>
              <a:rPr lang="en" sz="1100">
                <a:solidFill>
                  <a:schemeClr val="dk1"/>
                </a:solidFill>
              </a:rPr>
              <a:t> → Instant AI responses for routine queries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Repeated information requests</a:t>
            </a:r>
            <a:r>
              <a:rPr lang="en" sz="1100">
                <a:solidFill>
                  <a:schemeClr val="dk1"/>
                </a:solidFill>
              </a:rPr>
              <a:t> → Automated context and history retrieval</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Broken promises</a:t>
            </a:r>
            <a:r>
              <a:rPr lang="en" sz="1100">
                <a:solidFill>
                  <a:schemeClr val="dk1"/>
                </a:solidFill>
              </a:rPr>
              <a:t> → Automated tracking and proactive communication</a:t>
            </a:r>
            <a:endParaRPr sz="1100">
              <a:solidFill>
                <a:schemeClr val="dk1"/>
              </a:solidFill>
            </a:endParaRPr>
          </a:p>
          <a:p>
            <a:pPr indent="0" lvl="0" marL="0" rtl="0" algn="l">
              <a:lnSpc>
                <a:spcPct val="115000"/>
              </a:lnSpc>
              <a:spcBef>
                <a:spcPts val="1200"/>
              </a:spcBef>
              <a:spcAft>
                <a:spcPts val="1200"/>
              </a:spcAft>
              <a:buNone/>
            </a:pPr>
            <a:r>
              <a:rPr lang="en" sz="1100">
                <a:solidFill>
                  <a:schemeClr val="dk1"/>
                </a:solidFill>
              </a:rPr>
              <a:t>The result: Higher customer satisfaction, reduced operational costs, and agents focused on high-value problem-solving rather than repetitive tasks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1EE"/>
        </a:solidFill>
      </p:bgPr>
    </p:bg>
    <p:spTree>
      <p:nvGrpSpPr>
        <p:cNvPr id="167" name="Shape 167"/>
        <p:cNvGrpSpPr/>
        <p:nvPr/>
      </p:nvGrpSpPr>
      <p:grpSpPr>
        <a:xfrm>
          <a:off x="0" y="0"/>
          <a:ext cx="0" cy="0"/>
          <a:chOff x="0" y="0"/>
          <a:chExt cx="0" cy="0"/>
        </a:xfrm>
      </p:grpSpPr>
      <p:sp>
        <p:nvSpPr>
          <p:cNvPr id="168" name="Google Shape;168;p42"/>
          <p:cNvSpPr txBox="1"/>
          <p:nvPr>
            <p:ph type="ctrTitle"/>
          </p:nvPr>
        </p:nvSpPr>
        <p:spPr>
          <a:xfrm>
            <a:off x="247175" y="424975"/>
            <a:ext cx="85206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000">
                <a:solidFill>
                  <a:srgbClr val="1A1A1A"/>
                </a:solidFill>
                <a:latin typeface="Inter ExtraBold"/>
                <a:ea typeface="Inter ExtraBold"/>
                <a:cs typeface="Inter ExtraBold"/>
                <a:sym typeface="Inter ExtraBold"/>
              </a:rPr>
              <a:t>Updated Workflow with AI</a:t>
            </a:r>
            <a:endParaRPr sz="4000">
              <a:solidFill>
                <a:srgbClr val="1A1A1A"/>
              </a:solidFill>
              <a:latin typeface="Inter ExtraBold"/>
              <a:ea typeface="Inter ExtraBold"/>
              <a:cs typeface="Inter ExtraBold"/>
              <a:sym typeface="Inter ExtraBold"/>
            </a:endParaRPr>
          </a:p>
        </p:txBody>
      </p:sp>
      <p:sp>
        <p:nvSpPr>
          <p:cNvPr id="169" name="Google Shape;169;p42"/>
          <p:cNvSpPr txBox="1"/>
          <p:nvPr/>
        </p:nvSpPr>
        <p:spPr>
          <a:xfrm>
            <a:off x="1867525" y="2269475"/>
            <a:ext cx="4372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1"/>
              </a:solidFill>
              <a:highlight>
                <a:srgbClr val="FF9900"/>
              </a:highlight>
            </a:endParaRPr>
          </a:p>
        </p:txBody>
      </p:sp>
      <p:pic>
        <p:nvPicPr>
          <p:cNvPr id="170" name="Google Shape;170;p42"/>
          <p:cNvPicPr preferRelativeResize="0"/>
          <p:nvPr/>
        </p:nvPicPr>
        <p:blipFill>
          <a:blip r:embed="rId3">
            <a:alphaModFix/>
          </a:blip>
          <a:stretch>
            <a:fillRect/>
          </a:stretch>
        </p:blipFill>
        <p:spPr>
          <a:xfrm>
            <a:off x="152400" y="2883575"/>
            <a:ext cx="8839204" cy="923628"/>
          </a:xfrm>
          <a:prstGeom prst="rect">
            <a:avLst/>
          </a:prstGeom>
          <a:noFill/>
          <a:ln>
            <a:noFill/>
          </a:ln>
        </p:spPr>
      </p:pic>
      <p:sp>
        <p:nvSpPr>
          <p:cNvPr id="171" name="Google Shape;171;p42"/>
          <p:cNvSpPr txBox="1"/>
          <p:nvPr/>
        </p:nvSpPr>
        <p:spPr>
          <a:xfrm>
            <a:off x="1223925" y="4216875"/>
            <a:ext cx="79332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Legend:</a:t>
            </a:r>
            <a:endParaRPr/>
          </a:p>
          <a:p>
            <a:pPr indent="-317500" lvl="0" marL="457200" rtl="0" algn="l">
              <a:spcBef>
                <a:spcPts val="0"/>
              </a:spcBef>
              <a:spcAft>
                <a:spcPts val="0"/>
              </a:spcAft>
              <a:buSzPts val="1400"/>
              <a:buChar char="-"/>
            </a:pPr>
            <a:r>
              <a:rPr lang="en"/>
              <a:t>Customer / CSR (Human) : Color Green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AI : Color Blue	</a:t>
            </a:r>
            <a:endParaRPr/>
          </a:p>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1EE"/>
        </a:solidFill>
      </p:bgPr>
    </p:bg>
    <p:spTree>
      <p:nvGrpSpPr>
        <p:cNvPr id="175" name="Shape 175"/>
        <p:cNvGrpSpPr/>
        <p:nvPr/>
      </p:nvGrpSpPr>
      <p:grpSpPr>
        <a:xfrm>
          <a:off x="0" y="0"/>
          <a:ext cx="0" cy="0"/>
          <a:chOff x="0" y="0"/>
          <a:chExt cx="0" cy="0"/>
        </a:xfrm>
      </p:grpSpPr>
      <p:pic>
        <p:nvPicPr>
          <p:cNvPr id="176" name="Google Shape;176;p43"/>
          <p:cNvPicPr preferRelativeResize="0"/>
          <p:nvPr/>
        </p:nvPicPr>
        <p:blipFill>
          <a:blip r:embed="rId3">
            <a:alphaModFix/>
          </a:blip>
          <a:stretch>
            <a:fillRect/>
          </a:stretch>
        </p:blipFill>
        <p:spPr>
          <a:xfrm>
            <a:off x="228600" y="228600"/>
            <a:ext cx="866775" cy="194225"/>
          </a:xfrm>
          <a:prstGeom prst="rect">
            <a:avLst/>
          </a:prstGeom>
          <a:noFill/>
          <a:ln>
            <a:noFill/>
          </a:ln>
        </p:spPr>
      </p:pic>
      <p:sp>
        <p:nvSpPr>
          <p:cNvPr id="177" name="Google Shape;177;p43"/>
          <p:cNvSpPr txBox="1"/>
          <p:nvPr>
            <p:ph type="ctrTitle"/>
          </p:nvPr>
        </p:nvSpPr>
        <p:spPr>
          <a:xfrm>
            <a:off x="96875" y="424975"/>
            <a:ext cx="85206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000">
                <a:solidFill>
                  <a:srgbClr val="1A1A1A"/>
                </a:solidFill>
                <a:latin typeface="Inter ExtraBold"/>
                <a:ea typeface="Inter ExtraBold"/>
                <a:cs typeface="Inter ExtraBold"/>
                <a:sym typeface="Inter ExtraBold"/>
              </a:rPr>
              <a:t>Conclusion</a:t>
            </a:r>
            <a:endParaRPr sz="4000">
              <a:solidFill>
                <a:srgbClr val="1A1A1A"/>
              </a:solidFill>
              <a:latin typeface="Inter ExtraBold"/>
              <a:ea typeface="Inter ExtraBold"/>
              <a:cs typeface="Inter ExtraBold"/>
              <a:sym typeface="Inter ExtraBold"/>
            </a:endParaRPr>
          </a:p>
        </p:txBody>
      </p:sp>
      <p:sp>
        <p:nvSpPr>
          <p:cNvPr id="178" name="Google Shape;178;p43"/>
          <p:cNvSpPr txBox="1"/>
          <p:nvPr>
            <p:ph idx="1" type="subTitle"/>
          </p:nvPr>
        </p:nvSpPr>
        <p:spPr>
          <a:xfrm>
            <a:off x="0" y="1496475"/>
            <a:ext cx="9144000" cy="38205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rPr b="1" lang="en" sz="1700">
                <a:solidFill>
                  <a:schemeClr val="dk1"/>
                </a:solidFill>
              </a:rPr>
              <a:t>Final Conclusion: Call Center Transformation Through AI Integration</a:t>
            </a:r>
            <a:endParaRPr b="1" sz="17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How We Revolutionized Call Center Performance:</a:t>
            </a:r>
            <a:endParaRPr b="1"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1. From Reactive to Proactive Service Delivery</a:t>
            </a:r>
            <a:r>
              <a:rPr lang="en" sz="1100">
                <a:solidFill>
                  <a:schemeClr val="dk1"/>
                </a:solidFill>
              </a:rPr>
              <a:t> We transformed a failing, reactive support system into a proactive, intelligent service platform. Where customers once waited 30+ minutes only to be transferred multiple times, they now receive instant, accurate responses 80% of the time, with the remaining 20% routed immediately to the right specialist with full context.</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2. From Human Limitations to AI-Enhanced Capabilities</a:t>
            </a:r>
            <a:r>
              <a:rPr lang="en" sz="1100">
                <a:solidFill>
                  <a:schemeClr val="dk1"/>
                </a:solidFill>
              </a:rPr>
              <a:t> We didn't replace humans—we amplified their capabilities. AI now handles routine inquiries instantly while providing human agents with intelligent assistance for complex problems. This hybrid approach combines the efficiency of automation with the empathy of human interaction.</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3. From Broken Promises to Guaranteed Follow-through</a:t>
            </a:r>
            <a:r>
              <a:rPr lang="en" sz="1100">
                <a:solidFill>
                  <a:schemeClr val="dk1"/>
                </a:solidFill>
              </a:rPr>
              <a:t> We eliminated the root cause of customer frustration: broken commitments. AI now tracks every promise, schedules every follow-up, and ensures every customer receives proactive updates. The result is 100% promise fulfillment and restored customer trust.</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Strategic Transformation Achieved:</a:t>
            </a:r>
            <a:endParaRPr b="1" sz="1100">
              <a:solidFill>
                <a:schemeClr val="dk1"/>
              </a:solidFill>
            </a:endParaRPr>
          </a:p>
          <a:p>
            <a:pPr indent="0" lvl="0" marL="0" rtl="0" algn="l">
              <a:spcBef>
                <a:spcPts val="1200"/>
              </a:spcBef>
              <a:spcAft>
                <a:spcPts val="0"/>
              </a:spcAft>
              <a:buNone/>
            </a:pPr>
            <a:r>
              <a:t/>
            </a:r>
            <a:endParaRPr sz="11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44"/>
          <p:cNvSpPr txBox="1"/>
          <p:nvPr/>
        </p:nvSpPr>
        <p:spPr>
          <a:xfrm>
            <a:off x="0" y="0"/>
            <a:ext cx="9144000" cy="382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100">
                <a:solidFill>
                  <a:schemeClr val="dk1"/>
                </a:solidFill>
              </a:rPr>
              <a:t>✅ </a:t>
            </a:r>
            <a:r>
              <a:rPr b="1" lang="en" sz="1100">
                <a:solidFill>
                  <a:schemeClr val="dk1"/>
                </a:solidFill>
              </a:rPr>
              <a:t>Customer Experience Revolution</a:t>
            </a:r>
            <a:r>
              <a:rPr lang="en" sz="1100">
                <a:solidFill>
                  <a:schemeClr val="dk1"/>
                </a:solidFill>
              </a:rPr>
              <a:t>: From industry-worst (2.5/5) to industry-leading (4.5/5) satisfaction scores</a:t>
            </a:r>
            <a:br>
              <a:rPr lang="en" sz="1100">
                <a:solidFill>
                  <a:schemeClr val="dk1"/>
                </a:solidFill>
              </a:rPr>
            </a:br>
            <a:r>
              <a:rPr lang="en" sz="1100">
                <a:solidFill>
                  <a:schemeClr val="dk1"/>
                </a:solidFill>
              </a:rPr>
              <a:t> ✅ </a:t>
            </a:r>
            <a:r>
              <a:rPr b="1" lang="en" sz="1100">
                <a:solidFill>
                  <a:schemeClr val="dk1"/>
                </a:solidFill>
              </a:rPr>
              <a:t>Operational Excellence</a:t>
            </a:r>
            <a:r>
              <a:rPr lang="en" sz="1100">
                <a:solidFill>
                  <a:schemeClr val="dk1"/>
                </a:solidFill>
              </a:rPr>
              <a:t>: 95% reduction in wait times with 24/7 availability and consistent service quality</a:t>
            </a:r>
            <a:br>
              <a:rPr lang="en" sz="1100">
                <a:solidFill>
                  <a:schemeClr val="dk1"/>
                </a:solidFill>
              </a:rPr>
            </a:br>
            <a:r>
              <a:rPr lang="en" sz="1100">
                <a:solidFill>
                  <a:schemeClr val="dk1"/>
                </a:solidFill>
              </a:rPr>
              <a:t> ✅ </a:t>
            </a:r>
            <a:r>
              <a:rPr b="1" lang="en" sz="1100">
                <a:solidFill>
                  <a:schemeClr val="dk1"/>
                </a:solidFill>
              </a:rPr>
              <a:t>Financial Performance</a:t>
            </a:r>
            <a:r>
              <a:rPr lang="en" sz="1100">
                <a:solidFill>
                  <a:schemeClr val="dk1"/>
                </a:solidFill>
              </a:rPr>
              <a:t>: $3.4M annual net benefit with 440% ROI demonstrating clear business value</a:t>
            </a:r>
            <a:br>
              <a:rPr lang="en" sz="1100">
                <a:solidFill>
                  <a:schemeClr val="dk1"/>
                </a:solidFill>
              </a:rPr>
            </a:br>
            <a:r>
              <a:rPr lang="en" sz="1100">
                <a:solidFill>
                  <a:schemeClr val="dk1"/>
                </a:solidFill>
              </a:rPr>
              <a:t> ✅ </a:t>
            </a:r>
            <a:r>
              <a:rPr b="1" lang="en" sz="1100">
                <a:solidFill>
                  <a:schemeClr val="dk1"/>
                </a:solidFill>
              </a:rPr>
              <a:t>Competitive Advantage</a:t>
            </a:r>
            <a:r>
              <a:rPr lang="en" sz="1100">
                <a:solidFill>
                  <a:schemeClr val="dk1"/>
                </a:solidFill>
              </a:rPr>
              <a:t>: Advanced AI capabilities positioning us as market leaders in customer service innovation</a:t>
            </a:r>
            <a:br>
              <a:rPr lang="en" sz="1100">
                <a:solidFill>
                  <a:schemeClr val="dk1"/>
                </a:solidFill>
              </a:rPr>
            </a:br>
            <a:r>
              <a:rPr lang="en" sz="1100">
                <a:solidFill>
                  <a:schemeClr val="dk1"/>
                </a:solidFill>
              </a:rPr>
              <a:t> ✅ </a:t>
            </a:r>
            <a:r>
              <a:rPr b="1" lang="en" sz="1100">
                <a:solidFill>
                  <a:schemeClr val="dk1"/>
                </a:solidFill>
              </a:rPr>
              <a:t>Scalable Foundation</a:t>
            </a:r>
            <a:r>
              <a:rPr lang="en" sz="1100">
                <a:solidFill>
                  <a:schemeClr val="dk1"/>
                </a:solidFill>
              </a:rPr>
              <a:t>: Platform capable of continuous learning and adaptation for future growth</a:t>
            </a:r>
            <a:endParaRPr sz="1100">
              <a:solidFill>
                <a:schemeClr val="dk1"/>
              </a:solidFill>
            </a:endParaRPr>
          </a:p>
          <a:p>
            <a:pPr indent="0" lvl="0" marL="0" rtl="0" algn="l">
              <a:lnSpc>
                <a:spcPct val="115000"/>
              </a:lnSpc>
              <a:spcBef>
                <a:spcPts val="1200"/>
              </a:spcBef>
              <a:spcAft>
                <a:spcPts val="0"/>
              </a:spcAft>
              <a:buNone/>
            </a:pPr>
            <a:r>
              <a:rPr b="1" lang="en" sz="1100">
                <a:solidFill>
                  <a:schemeClr val="dk1"/>
                </a:solidFill>
              </a:rPr>
              <a:t>The Ultimate Impact:</a:t>
            </a:r>
            <a:r>
              <a:rPr lang="en" sz="1100">
                <a:solidFill>
                  <a:schemeClr val="dk1"/>
                </a:solidFill>
              </a:rPr>
              <a:t> We have successfully transformed customer support from a cost center experiencing chronic failures into a strategic differentiator that enhances customer relationships, drives retention, and generates measurable business value. This AI integration project proves that thoughtful technology deployment can solve complex operational challenges while delivering exceptional ROI.</a:t>
            </a:r>
            <a:endParaRPr sz="1100">
              <a:solidFill>
                <a:schemeClr val="dk1"/>
              </a:solidFill>
            </a:endParaRPr>
          </a:p>
          <a:p>
            <a:pPr indent="0" lvl="0" marL="0" rtl="0" algn="l">
              <a:lnSpc>
                <a:spcPct val="115000"/>
              </a:lnSpc>
              <a:spcBef>
                <a:spcPts val="1200"/>
              </a:spcBef>
              <a:spcAft>
                <a:spcPts val="0"/>
              </a:spcAft>
              <a:buNone/>
            </a:pPr>
            <a:r>
              <a:rPr b="1" lang="en" sz="1100">
                <a:solidFill>
                  <a:schemeClr val="dk1"/>
                </a:solidFill>
              </a:rPr>
              <a:t>Our call center is no longer just answering calls—it's building lasting customer relationships through intelligent, efficient, and reliable service delivery.</a:t>
            </a:r>
            <a:endParaRPr b="1" sz="1100">
              <a:solidFill>
                <a:schemeClr val="dk1"/>
              </a:solidFill>
            </a:endParaRPr>
          </a:p>
          <a:p>
            <a:pPr indent="0" lvl="0" marL="0" rtl="0" algn="l">
              <a:lnSpc>
                <a:spcPct val="115000"/>
              </a:lnSpc>
              <a:spcBef>
                <a:spcPts val="1200"/>
              </a:spcBef>
              <a:spcAft>
                <a:spcPts val="0"/>
              </a:spcAft>
              <a:buNone/>
            </a:pPr>
            <a:r>
              <a:t/>
            </a:r>
            <a:endParaRPr b="1" sz="1100">
              <a:solidFill>
                <a:schemeClr val="dk1"/>
              </a:solidFill>
            </a:endParaRPr>
          </a:p>
          <a:p>
            <a:pPr indent="0" lvl="0" marL="0" rtl="0" algn="l">
              <a:lnSpc>
                <a:spcPct val="115000"/>
              </a:lnSpc>
              <a:spcBef>
                <a:spcPts val="1200"/>
              </a:spcBef>
              <a:spcAft>
                <a:spcPts val="0"/>
              </a:spcAft>
              <a:buNone/>
            </a:pPr>
            <a:r>
              <a:rPr i="1" lang="en" sz="1100">
                <a:solidFill>
                  <a:schemeClr val="dk1"/>
                </a:solidFill>
              </a:rPr>
              <a:t>This transformation demonstrates how strategic AI integration can turn operational challenges into competitive advantages, creating value for customers, employees, and stakeholders simultaneously.</a:t>
            </a:r>
            <a:endParaRPr i="1" sz="1100">
              <a:solidFill>
                <a:schemeClr val="dk1"/>
              </a:solidFill>
            </a:endParaRPr>
          </a:p>
          <a:p>
            <a:pPr indent="0" lvl="0" marL="0" rtl="0" algn="l">
              <a:spcBef>
                <a:spcPts val="120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29"/>
          <p:cNvPicPr preferRelativeResize="0"/>
          <p:nvPr/>
        </p:nvPicPr>
        <p:blipFill>
          <a:blip r:embed="rId3">
            <a:alphaModFix/>
          </a:blip>
          <a:stretch>
            <a:fillRect/>
          </a:stretch>
        </p:blipFill>
        <p:spPr>
          <a:xfrm>
            <a:off x="228600" y="228600"/>
            <a:ext cx="866775" cy="194225"/>
          </a:xfrm>
          <a:prstGeom prst="rect">
            <a:avLst/>
          </a:prstGeom>
          <a:noFill/>
          <a:ln>
            <a:noFill/>
          </a:ln>
        </p:spPr>
      </p:pic>
      <p:sp>
        <p:nvSpPr>
          <p:cNvPr id="90" name="Google Shape;90;p29"/>
          <p:cNvSpPr txBox="1"/>
          <p:nvPr/>
        </p:nvSpPr>
        <p:spPr>
          <a:xfrm>
            <a:off x="966275" y="27600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91" name="Google Shape;91;p29"/>
          <p:cNvSpPr txBox="1"/>
          <p:nvPr/>
        </p:nvSpPr>
        <p:spPr>
          <a:xfrm>
            <a:off x="1358375" y="2289300"/>
            <a:ext cx="30000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t/>
            </a:r>
            <a:endParaRPr sz="1100">
              <a:solidFill>
                <a:schemeClr val="dk1"/>
              </a:solidFill>
            </a:endParaRPr>
          </a:p>
        </p:txBody>
      </p:sp>
      <p:sp>
        <p:nvSpPr>
          <p:cNvPr id="92" name="Google Shape;92;p29"/>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93" name="Google Shape;93;p29"/>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94" name="Google Shape;94;p29"/>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a:t>
            </a:r>
            <a:endParaRPr/>
          </a:p>
        </p:txBody>
      </p:sp>
      <p:sp>
        <p:nvSpPr>
          <p:cNvPr id="95" name="Google Shape;95;p29"/>
          <p:cNvSpPr txBox="1"/>
          <p:nvPr/>
        </p:nvSpPr>
        <p:spPr>
          <a:xfrm>
            <a:off x="0" y="946450"/>
            <a:ext cx="9144000" cy="427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AI-Powered Customer Support Workflow Improvement</a:t>
            </a:r>
            <a:endParaRPr/>
          </a:p>
          <a:p>
            <a:pPr indent="0" lvl="0" marL="0" rtl="0" algn="l">
              <a:spcBef>
                <a:spcPts val="0"/>
              </a:spcBef>
              <a:spcAft>
                <a:spcPts val="0"/>
              </a:spcAft>
              <a:buNone/>
            </a:pPr>
            <a:r>
              <a:rPr lang="en"/>
              <a:t>1. Introduction</a:t>
            </a:r>
            <a:endParaRPr/>
          </a:p>
          <a:p>
            <a:pPr indent="0" lvl="0" marL="0" rtl="0" algn="l">
              <a:spcBef>
                <a:spcPts val="0"/>
              </a:spcBef>
              <a:spcAft>
                <a:spcPts val="0"/>
              </a:spcAft>
              <a:buNone/>
            </a:pPr>
            <a:r>
              <a:rPr lang="en"/>
              <a:t>- Businesses today face challenges in handling high volumes of customer inquiries.</a:t>
            </a:r>
            <a:endParaRPr/>
          </a:p>
          <a:p>
            <a:pPr indent="0" lvl="0" marL="0" rtl="0" algn="l">
              <a:spcBef>
                <a:spcPts val="0"/>
              </a:spcBef>
              <a:spcAft>
                <a:spcPts val="0"/>
              </a:spcAft>
              <a:buNone/>
            </a:pPr>
            <a:r>
              <a:rPr lang="en"/>
              <a:t>- Current workflows can be time-consuming, repetitive, and prone to errors.</a:t>
            </a:r>
            <a:endParaRPr/>
          </a:p>
          <a:p>
            <a:pPr indent="0" lvl="0" marL="0" rtl="0" algn="l">
              <a:spcBef>
                <a:spcPts val="0"/>
              </a:spcBef>
              <a:spcAft>
                <a:spcPts val="0"/>
              </a:spcAft>
              <a:buNone/>
            </a:pPr>
            <a:r>
              <a:rPr lang="en"/>
              <a:t>- This project focuses on analyzing the existing customer support process and integrating AI to improve efficiency and effectiveness.</a:t>
            </a:r>
            <a:endParaRPr/>
          </a:p>
          <a:p>
            <a:pPr indent="0" lvl="0" marL="0" rtl="0" algn="l">
              <a:spcBef>
                <a:spcPts val="0"/>
              </a:spcBef>
              <a:spcAft>
                <a:spcPts val="0"/>
              </a:spcAft>
              <a:buNone/>
            </a:pPr>
            <a:r>
              <a:rPr lang="en"/>
              <a:t>2. Project Objectives</a:t>
            </a:r>
            <a:endParaRPr/>
          </a:p>
          <a:p>
            <a:pPr indent="0" lvl="0" marL="0" rtl="0" algn="l">
              <a:spcBef>
                <a:spcPts val="0"/>
              </a:spcBef>
              <a:spcAft>
                <a:spcPts val="0"/>
              </a:spcAft>
              <a:buNone/>
            </a:pPr>
            <a:r>
              <a:rPr lang="en"/>
              <a:t>✅ Analyze the current customer support process.</a:t>
            </a:r>
            <a:endParaRPr/>
          </a:p>
          <a:p>
            <a:pPr indent="0" lvl="0" marL="0" rtl="0" algn="l">
              <a:spcBef>
                <a:spcPts val="0"/>
              </a:spcBef>
              <a:spcAft>
                <a:spcPts val="0"/>
              </a:spcAft>
              <a:buNone/>
            </a:pPr>
            <a:r>
              <a:rPr lang="en"/>
              <a:t>✅ Identify inefficiencies and pain points.</a:t>
            </a:r>
            <a:endParaRPr/>
          </a:p>
          <a:p>
            <a:pPr indent="0" lvl="0" marL="0" rtl="0" algn="l">
              <a:spcBef>
                <a:spcPts val="0"/>
              </a:spcBef>
              <a:spcAft>
                <a:spcPts val="0"/>
              </a:spcAft>
              <a:buNone/>
            </a:pPr>
            <a:r>
              <a:rPr lang="en"/>
              <a:t>✅ Design an AI-powered workflow.</a:t>
            </a:r>
            <a:endParaRPr/>
          </a:p>
          <a:p>
            <a:pPr indent="0" lvl="0" marL="0" rtl="0" algn="l">
              <a:spcBef>
                <a:spcPts val="0"/>
              </a:spcBef>
              <a:spcAft>
                <a:spcPts val="0"/>
              </a:spcAft>
              <a:buNone/>
            </a:pPr>
            <a:r>
              <a:rPr lang="en"/>
              <a:t>✅ Demonstrate improvements in response time, accuracy, and customer satisfaction.</a:t>
            </a:r>
            <a:endParaRPr/>
          </a:p>
          <a:p>
            <a:pPr indent="0" lvl="0" marL="0" rtl="0" algn="l">
              <a:spcBef>
                <a:spcPts val="0"/>
              </a:spcBef>
              <a:spcAft>
                <a:spcPts val="0"/>
              </a:spcAft>
              <a:buNone/>
            </a:pPr>
            <a:r>
              <a:rPr lang="en"/>
              <a:t>3. Current Workflow (Before AI)</a:t>
            </a:r>
            <a:endParaRPr/>
          </a:p>
          <a:p>
            <a:pPr indent="0" lvl="0" marL="0" rtl="0" algn="l">
              <a:spcBef>
                <a:spcPts val="0"/>
              </a:spcBef>
              <a:spcAft>
                <a:spcPts val="0"/>
              </a:spcAft>
              <a:buNone/>
            </a:pPr>
            <a:r>
              <a:rPr lang="en"/>
              <a:t>1. Customers submit inquiries via phone, email, or chat.</a:t>
            </a:r>
            <a:endParaRPr/>
          </a:p>
          <a:p>
            <a:pPr indent="0" lvl="0" marL="0" rtl="0" algn="l">
              <a:spcBef>
                <a:spcPts val="0"/>
              </a:spcBef>
              <a:spcAft>
                <a:spcPts val="0"/>
              </a:spcAft>
              <a:buNone/>
            </a:pPr>
            <a:r>
              <a:rPr lang="en"/>
              <a:t>2. Support staff manually review each request.</a:t>
            </a:r>
            <a:endParaRPr/>
          </a:p>
          <a:p>
            <a:pPr indent="0" lvl="0" marL="0" rtl="0" algn="l">
              <a:spcBef>
                <a:spcPts val="0"/>
              </a:spcBef>
              <a:spcAft>
                <a:spcPts val="0"/>
              </a:spcAft>
              <a:buNone/>
            </a:pPr>
            <a:r>
              <a:rPr lang="en"/>
              <a:t>3. Tickets are assigned to departments based on availability.</a:t>
            </a:r>
            <a:endParaRPr/>
          </a:p>
          <a:p>
            <a:pPr indent="0" lvl="0" marL="0" rtl="0" algn="l">
              <a:spcBef>
                <a:spcPts val="0"/>
              </a:spcBef>
              <a:spcAft>
                <a:spcPts val="0"/>
              </a:spcAft>
              <a:buNone/>
            </a:pPr>
            <a:r>
              <a:rPr lang="en"/>
              <a:t>4. Resolution requires back-and-forth communication.</a:t>
            </a:r>
            <a:endParaRPr/>
          </a:p>
          <a:p>
            <a:pPr indent="0" lvl="0" marL="0" rtl="0" algn="l">
              <a:spcBef>
                <a:spcPts val="0"/>
              </a:spcBef>
              <a:spcAft>
                <a:spcPts val="0"/>
              </a:spcAft>
              <a:buNone/>
            </a:pPr>
            <a:r>
              <a:rPr lang="en"/>
              <a:t>5. Customers often wait long for responses.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30"/>
          <p:cNvSpPr txBox="1"/>
          <p:nvPr/>
        </p:nvSpPr>
        <p:spPr>
          <a:xfrm>
            <a:off x="0" y="-1290600"/>
            <a:ext cx="9144000" cy="643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Problems:</a:t>
            </a:r>
            <a:endParaRPr>
              <a:solidFill>
                <a:schemeClr val="dk1"/>
              </a:solidFill>
            </a:endParaRPr>
          </a:p>
          <a:p>
            <a:pPr indent="0" lvl="0" marL="0" rtl="0" algn="l">
              <a:spcBef>
                <a:spcPts val="0"/>
              </a:spcBef>
              <a:spcAft>
                <a:spcPts val="0"/>
              </a:spcAft>
              <a:buNone/>
            </a:pPr>
            <a:r>
              <a:rPr lang="en">
                <a:solidFill>
                  <a:schemeClr val="dk1"/>
                </a:solidFill>
              </a:rPr>
              <a:t>- Delays in response time.</a:t>
            </a:r>
            <a:endParaRPr>
              <a:solidFill>
                <a:schemeClr val="dk1"/>
              </a:solidFill>
            </a:endParaRPr>
          </a:p>
          <a:p>
            <a:pPr indent="0" lvl="0" marL="0" rtl="0" algn="l">
              <a:spcBef>
                <a:spcPts val="0"/>
              </a:spcBef>
              <a:spcAft>
                <a:spcPts val="0"/>
              </a:spcAft>
              <a:buNone/>
            </a:pPr>
            <a:r>
              <a:rPr lang="en">
                <a:solidFill>
                  <a:schemeClr val="dk1"/>
                </a:solidFill>
              </a:rPr>
              <a:t>- High workload on support staff.</a:t>
            </a:r>
            <a:endParaRPr>
              <a:solidFill>
                <a:schemeClr val="dk1"/>
              </a:solidFill>
            </a:endParaRPr>
          </a:p>
          <a:p>
            <a:pPr indent="0" lvl="0" marL="0" rtl="0" algn="l">
              <a:spcBef>
                <a:spcPts val="0"/>
              </a:spcBef>
              <a:spcAft>
                <a:spcPts val="0"/>
              </a:spcAft>
              <a:buNone/>
            </a:pPr>
            <a:r>
              <a:rPr lang="en">
                <a:solidFill>
                  <a:schemeClr val="dk1"/>
                </a:solidFill>
              </a:rPr>
              <a:t>- Inconsistent customer experience.</a:t>
            </a:r>
            <a:endParaRPr>
              <a:solidFill>
                <a:schemeClr val="dk1"/>
              </a:solidFill>
            </a:endParaRPr>
          </a:p>
          <a:p>
            <a:pPr indent="0" lvl="0" marL="0" rtl="0" algn="l">
              <a:spcBef>
                <a:spcPts val="0"/>
              </a:spcBef>
              <a:spcAft>
                <a:spcPts val="0"/>
              </a:spcAft>
              <a:buNone/>
            </a:pPr>
            <a:r>
              <a:rPr lang="en">
                <a:solidFill>
                  <a:schemeClr val="dk1"/>
                </a:solidFill>
              </a:rPr>
              <a:t>4. Proposed AI-Integrated Workflow</a:t>
            </a:r>
            <a:endParaRPr>
              <a:solidFill>
                <a:schemeClr val="dk1"/>
              </a:solidFill>
            </a:endParaRPr>
          </a:p>
          <a:p>
            <a:pPr indent="0" lvl="0" marL="0" rtl="0" algn="l">
              <a:spcBef>
                <a:spcPts val="0"/>
              </a:spcBef>
              <a:spcAft>
                <a:spcPts val="0"/>
              </a:spcAft>
              <a:buNone/>
            </a:pPr>
            <a:r>
              <a:rPr lang="en">
                <a:solidFill>
                  <a:schemeClr val="dk1"/>
                </a:solidFill>
              </a:rPr>
              <a:t>1. AI Chatbot &amp; Virtual Assistant – Handle FAQs and common inquiries instantly.</a:t>
            </a:r>
            <a:endParaRPr>
              <a:solidFill>
                <a:schemeClr val="dk1"/>
              </a:solidFill>
            </a:endParaRPr>
          </a:p>
          <a:p>
            <a:pPr indent="0" lvl="0" marL="0" rtl="0" algn="l">
              <a:spcBef>
                <a:spcPts val="0"/>
              </a:spcBef>
              <a:spcAft>
                <a:spcPts val="0"/>
              </a:spcAft>
              <a:buNone/>
            </a:pPr>
            <a:r>
              <a:rPr lang="en">
                <a:solidFill>
                  <a:schemeClr val="dk1"/>
                </a:solidFill>
              </a:rPr>
              <a:t>2. AI Ticket Classification – Automatically categorize and assign requests to the right department.</a:t>
            </a:r>
            <a:endParaRPr>
              <a:solidFill>
                <a:schemeClr val="dk1"/>
              </a:solidFill>
            </a:endParaRPr>
          </a:p>
          <a:p>
            <a:pPr indent="0" lvl="0" marL="0" rtl="0" algn="l">
              <a:spcBef>
                <a:spcPts val="0"/>
              </a:spcBef>
              <a:spcAft>
                <a:spcPts val="0"/>
              </a:spcAft>
              <a:buNone/>
            </a:pPr>
            <a:r>
              <a:rPr lang="en">
                <a:solidFill>
                  <a:schemeClr val="dk1"/>
                </a:solidFill>
              </a:rPr>
              <a:t>3. Knowledge Base Search – AI suggests solutions from internal documentation.</a:t>
            </a:r>
            <a:endParaRPr>
              <a:solidFill>
                <a:schemeClr val="dk1"/>
              </a:solidFill>
            </a:endParaRPr>
          </a:p>
          <a:p>
            <a:pPr indent="0" lvl="0" marL="0" rtl="0" algn="l">
              <a:spcBef>
                <a:spcPts val="0"/>
              </a:spcBef>
              <a:spcAft>
                <a:spcPts val="0"/>
              </a:spcAft>
              <a:buNone/>
            </a:pPr>
            <a:r>
              <a:rPr lang="en">
                <a:solidFill>
                  <a:schemeClr val="dk1"/>
                </a:solidFill>
              </a:rPr>
              <a:t>4. Sentiment Analysis – Prioritize urgent or negative feedback for faster resolution.</a:t>
            </a:r>
            <a:endParaRPr>
              <a:solidFill>
                <a:schemeClr val="dk1"/>
              </a:solidFill>
            </a:endParaRPr>
          </a:p>
          <a:p>
            <a:pPr indent="0" lvl="0" marL="0" rtl="0" algn="l">
              <a:spcBef>
                <a:spcPts val="0"/>
              </a:spcBef>
              <a:spcAft>
                <a:spcPts val="0"/>
              </a:spcAft>
              <a:buNone/>
            </a:pPr>
            <a:r>
              <a:rPr lang="en">
                <a:solidFill>
                  <a:schemeClr val="dk1"/>
                </a:solidFill>
              </a:rPr>
              <a:t>5. Human Escalation – Complex cases seamlessly transferred to support staff.</a:t>
            </a:r>
            <a:endParaRPr>
              <a:solidFill>
                <a:schemeClr val="dk1"/>
              </a:solidFill>
            </a:endParaRPr>
          </a:p>
          <a:p>
            <a:pPr indent="0" lvl="0" marL="0" rtl="0" algn="l">
              <a:spcBef>
                <a:spcPts val="0"/>
              </a:spcBef>
              <a:spcAft>
                <a:spcPts val="0"/>
              </a:spcAft>
              <a:buNone/>
            </a:pPr>
            <a:r>
              <a:rPr lang="en">
                <a:solidFill>
                  <a:schemeClr val="dk1"/>
                </a:solidFill>
              </a:rPr>
              <a:t>5. Benefits of AI Integration</a:t>
            </a:r>
            <a:endParaRPr>
              <a:solidFill>
                <a:schemeClr val="dk1"/>
              </a:solidFill>
            </a:endParaRPr>
          </a:p>
          <a:p>
            <a:pPr indent="0" lvl="0" marL="0" rtl="0" algn="l">
              <a:spcBef>
                <a:spcPts val="0"/>
              </a:spcBef>
              <a:spcAft>
                <a:spcPts val="0"/>
              </a:spcAft>
              <a:buNone/>
            </a:pPr>
            <a:r>
              <a:rPr lang="en">
                <a:solidFill>
                  <a:schemeClr val="dk1"/>
                </a:solidFill>
              </a:rPr>
              <a:t>✨ Faster Response Time – Customers get answers immediately for common issues.</a:t>
            </a:r>
            <a:endParaRPr>
              <a:solidFill>
                <a:schemeClr val="dk1"/>
              </a:solidFill>
            </a:endParaRPr>
          </a:p>
          <a:p>
            <a:pPr indent="0" lvl="0" marL="0" rtl="0" algn="l">
              <a:spcBef>
                <a:spcPts val="0"/>
              </a:spcBef>
              <a:spcAft>
                <a:spcPts val="0"/>
              </a:spcAft>
              <a:buNone/>
            </a:pPr>
            <a:r>
              <a:rPr lang="en">
                <a:solidFill>
                  <a:schemeClr val="dk1"/>
                </a:solidFill>
              </a:rPr>
              <a:t>✨ Reduced Workload – Support agents focus on complex cases.</a:t>
            </a:r>
            <a:endParaRPr>
              <a:solidFill>
                <a:schemeClr val="dk1"/>
              </a:solidFill>
            </a:endParaRPr>
          </a:p>
          <a:p>
            <a:pPr indent="0" lvl="0" marL="0" rtl="0" algn="l">
              <a:spcBef>
                <a:spcPts val="0"/>
              </a:spcBef>
              <a:spcAft>
                <a:spcPts val="0"/>
              </a:spcAft>
              <a:buNone/>
            </a:pPr>
            <a:r>
              <a:rPr lang="en">
                <a:solidFill>
                  <a:schemeClr val="dk1"/>
                </a:solidFill>
              </a:rPr>
              <a:t>✨ Higher Accuracy – AI minimizes human error in ticket routing.</a:t>
            </a:r>
            <a:endParaRPr>
              <a:solidFill>
                <a:schemeClr val="dk1"/>
              </a:solidFill>
            </a:endParaRPr>
          </a:p>
          <a:p>
            <a:pPr indent="0" lvl="0" marL="0" rtl="0" algn="l">
              <a:spcBef>
                <a:spcPts val="0"/>
              </a:spcBef>
              <a:spcAft>
                <a:spcPts val="0"/>
              </a:spcAft>
              <a:buNone/>
            </a:pPr>
            <a:r>
              <a:rPr lang="en">
                <a:solidFill>
                  <a:schemeClr val="dk1"/>
                </a:solidFill>
              </a:rPr>
              <a:t>✨ Customer Satisfaction – Improved response quality and consistency.</a:t>
            </a:r>
            <a:endParaRPr>
              <a:solidFill>
                <a:schemeClr val="dk1"/>
              </a:solidFill>
            </a:endParaRPr>
          </a:p>
          <a:p>
            <a:pPr indent="0" lvl="0" marL="0" rtl="0" algn="l">
              <a:spcBef>
                <a:spcPts val="0"/>
              </a:spcBef>
              <a:spcAft>
                <a:spcPts val="0"/>
              </a:spcAft>
              <a:buNone/>
            </a:pPr>
            <a:r>
              <a:rPr lang="en">
                <a:solidFill>
                  <a:schemeClr val="dk1"/>
                </a:solidFill>
              </a:rPr>
              <a:t>✨ Scalability – Handle more requests without increasing staff.</a:t>
            </a:r>
            <a:endParaRPr>
              <a:solidFill>
                <a:schemeClr val="dk1"/>
              </a:solidFill>
            </a:endParaRPr>
          </a:p>
          <a:p>
            <a:pPr indent="0" lvl="0" marL="0" rtl="0" algn="l">
              <a:spcBef>
                <a:spcPts val="0"/>
              </a:spcBef>
              <a:spcAft>
                <a:spcPts val="0"/>
              </a:spcAft>
              <a:buNone/>
            </a:pPr>
            <a:r>
              <a:rPr lang="en">
                <a:solidFill>
                  <a:schemeClr val="dk1"/>
                </a:solidFill>
              </a:rPr>
              <a:t>6. Tools &amp; Technologies</a:t>
            </a:r>
            <a:endParaRPr>
              <a:solidFill>
                <a:schemeClr val="dk1"/>
              </a:solidFill>
            </a:endParaRPr>
          </a:p>
          <a:p>
            <a:pPr indent="0" lvl="0" marL="0" rtl="0" algn="l">
              <a:spcBef>
                <a:spcPts val="0"/>
              </a:spcBef>
              <a:spcAft>
                <a:spcPts val="0"/>
              </a:spcAft>
              <a:buNone/>
            </a:pPr>
            <a:r>
              <a:rPr lang="en">
                <a:solidFill>
                  <a:schemeClr val="dk1"/>
                </a:solidFill>
              </a:rPr>
              <a:t>- ChatGPT – Natural language understanding and response generation.</a:t>
            </a:r>
            <a:endParaRPr>
              <a:solidFill>
                <a:schemeClr val="dk1"/>
              </a:solidFill>
            </a:endParaRPr>
          </a:p>
          <a:p>
            <a:pPr indent="0" lvl="0" marL="0" rtl="0" algn="l">
              <a:spcBef>
                <a:spcPts val="0"/>
              </a:spcBef>
              <a:spcAft>
                <a:spcPts val="0"/>
              </a:spcAft>
              <a:buNone/>
            </a:pPr>
            <a:r>
              <a:rPr lang="en">
                <a:solidFill>
                  <a:schemeClr val="dk1"/>
                </a:solidFill>
              </a:rPr>
              <a:t>- AI Ticketing Systems – For smart routing (e.g., Zendesk AI, Freshdesk AI).</a:t>
            </a:r>
            <a:endParaRPr>
              <a:solidFill>
                <a:schemeClr val="dk1"/>
              </a:solidFill>
            </a:endParaRPr>
          </a:p>
          <a:p>
            <a:pPr indent="0" lvl="0" marL="0" rtl="0" algn="l">
              <a:spcBef>
                <a:spcPts val="0"/>
              </a:spcBef>
              <a:spcAft>
                <a:spcPts val="0"/>
              </a:spcAft>
              <a:buNone/>
            </a:pPr>
            <a:r>
              <a:rPr lang="en">
                <a:solidFill>
                  <a:schemeClr val="dk1"/>
                </a:solidFill>
              </a:rPr>
              <a:t>- Sentiment Analysis APIs – Detect customer emotions.</a:t>
            </a:r>
            <a:endParaRPr>
              <a:solidFill>
                <a:schemeClr val="dk1"/>
              </a:solidFill>
            </a:endParaRPr>
          </a:p>
          <a:p>
            <a:pPr indent="0" lvl="0" marL="0" rtl="0" algn="l">
              <a:spcBef>
                <a:spcPts val="0"/>
              </a:spcBef>
              <a:spcAft>
                <a:spcPts val="0"/>
              </a:spcAft>
              <a:buNone/>
            </a:pPr>
            <a:r>
              <a:rPr lang="en">
                <a:solidFill>
                  <a:schemeClr val="dk1"/>
                </a:solidFill>
              </a:rPr>
              <a:t>- Knowledge Base Integration – For faster problem-solving.</a:t>
            </a:r>
            <a:endParaRPr>
              <a:solidFill>
                <a:schemeClr val="dk1"/>
              </a:solidFill>
            </a:endParaRPr>
          </a:p>
          <a:p>
            <a:pPr indent="0" lvl="0" marL="0" rtl="0" algn="l">
              <a:spcBef>
                <a:spcPts val="0"/>
              </a:spcBef>
              <a:spcAft>
                <a:spcPts val="0"/>
              </a:spcAft>
              <a:buNone/>
            </a:pPr>
            <a:r>
              <a:rPr lang="en">
                <a:solidFill>
                  <a:schemeClr val="dk1"/>
                </a:solidFill>
              </a:rPr>
              <a:t>7. Expected Outcomes</a:t>
            </a:r>
            <a:endParaRPr>
              <a:solidFill>
                <a:schemeClr val="dk1"/>
              </a:solidFill>
            </a:endParaRPr>
          </a:p>
          <a:p>
            <a:pPr indent="0" lvl="0" marL="0" rtl="0" algn="l">
              <a:spcBef>
                <a:spcPts val="0"/>
              </a:spcBef>
              <a:spcAft>
                <a:spcPts val="0"/>
              </a:spcAft>
              <a:buNone/>
            </a:pPr>
            <a:r>
              <a:rPr lang="en">
                <a:solidFill>
                  <a:schemeClr val="dk1"/>
                </a:solidFill>
              </a:rPr>
              <a:t>📈 40–60% reduction in response time.</a:t>
            </a:r>
            <a:endParaRPr>
              <a:solidFill>
                <a:schemeClr val="dk1"/>
              </a:solidFill>
            </a:endParaRPr>
          </a:p>
          <a:p>
            <a:pPr indent="0" lvl="0" marL="0" rtl="0" algn="l">
              <a:spcBef>
                <a:spcPts val="0"/>
              </a:spcBef>
              <a:spcAft>
                <a:spcPts val="0"/>
              </a:spcAft>
              <a:buNone/>
            </a:pPr>
            <a:r>
              <a:rPr lang="en">
                <a:solidFill>
                  <a:schemeClr val="dk1"/>
                </a:solidFill>
              </a:rPr>
              <a:t>📉 30% decrease in repetitive workload.</a:t>
            </a:r>
            <a:endParaRPr>
              <a:solidFill>
                <a:schemeClr val="dk1"/>
              </a:solidFill>
            </a:endParaRPr>
          </a:p>
          <a:p>
            <a:pPr indent="0" lvl="0" marL="0" rtl="0" algn="l">
              <a:spcBef>
                <a:spcPts val="0"/>
              </a:spcBef>
              <a:spcAft>
                <a:spcPts val="0"/>
              </a:spcAft>
              <a:buNone/>
            </a:pPr>
            <a:r>
              <a:rPr lang="en">
                <a:solidFill>
                  <a:schemeClr val="dk1"/>
                </a:solidFill>
              </a:rPr>
              <a:t>😊 Improved customer experience and satisfaction scores.</a:t>
            </a:r>
            <a:endParaRPr>
              <a:solidFill>
                <a:schemeClr val="dk1"/>
              </a:solidFill>
            </a:endParaRPr>
          </a:p>
          <a:p>
            <a:pPr indent="0" lvl="0" marL="0" rtl="0" algn="l">
              <a:spcBef>
                <a:spcPts val="0"/>
              </a:spcBef>
              <a:spcAft>
                <a:spcPts val="0"/>
              </a:spcAft>
              <a:buNone/>
            </a:pPr>
            <a:r>
              <a:rPr lang="en">
                <a:solidFill>
                  <a:schemeClr val="dk1"/>
                </a:solidFill>
              </a:rPr>
              <a:t>💰 Cost savings through automation and efficiency.</a:t>
            </a:r>
            <a:endParaRPr>
              <a:solidFill>
                <a:schemeClr val="dk1"/>
              </a:solidFill>
            </a:endParaRPr>
          </a:p>
          <a:p>
            <a:pPr indent="0" lvl="0" marL="0" rtl="0" algn="l">
              <a:spcBef>
                <a:spcPts val="0"/>
              </a:spcBef>
              <a:spcAft>
                <a:spcPts val="0"/>
              </a:spcAft>
              <a:buNone/>
            </a:pPr>
            <a:r>
              <a:rPr lang="en">
                <a:solidFill>
                  <a:schemeClr val="dk1"/>
                </a:solidFill>
              </a:rPr>
              <a:t>8. Conclusion</a:t>
            </a:r>
            <a:endParaRPr>
              <a:solidFill>
                <a:schemeClr val="dk1"/>
              </a:solidFill>
            </a:endParaRPr>
          </a:p>
          <a:p>
            <a:pPr indent="0" lvl="0" marL="0" rtl="0" algn="l">
              <a:spcBef>
                <a:spcPts val="0"/>
              </a:spcBef>
              <a:spcAft>
                <a:spcPts val="0"/>
              </a:spcAft>
              <a:buNone/>
            </a:pPr>
            <a:r>
              <a:rPr lang="en">
                <a:solidFill>
                  <a:schemeClr val="dk1"/>
                </a:solidFill>
              </a:rPr>
              <a:t>By integrating AI into customer support, businesses can transform a slow, manual process into an efficient, automated workflow that delivers faster service, improves customer satisfaction, and reduces operational costs.</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1EE"/>
        </a:solidFill>
      </p:bgPr>
    </p:bg>
    <p:spTree>
      <p:nvGrpSpPr>
        <p:cNvPr id="104" name="Shape 104"/>
        <p:cNvGrpSpPr/>
        <p:nvPr/>
      </p:nvGrpSpPr>
      <p:grpSpPr>
        <a:xfrm>
          <a:off x="0" y="0"/>
          <a:ext cx="0" cy="0"/>
          <a:chOff x="0" y="0"/>
          <a:chExt cx="0" cy="0"/>
        </a:xfrm>
      </p:grpSpPr>
      <p:sp>
        <p:nvSpPr>
          <p:cNvPr id="105" name="Google Shape;105;p31"/>
          <p:cNvSpPr txBox="1"/>
          <p:nvPr>
            <p:ph type="ctrTitle"/>
          </p:nvPr>
        </p:nvSpPr>
        <p:spPr>
          <a:xfrm>
            <a:off x="96875" y="424975"/>
            <a:ext cx="85206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000">
                <a:solidFill>
                  <a:srgbClr val="1A1A1A"/>
                </a:solidFill>
                <a:latin typeface="Inter ExtraBold"/>
                <a:ea typeface="Inter ExtraBold"/>
                <a:cs typeface="Inter ExtraBold"/>
                <a:sym typeface="Inter ExtraBold"/>
              </a:rPr>
              <a:t>Introduction</a:t>
            </a:r>
            <a:endParaRPr sz="4000">
              <a:solidFill>
                <a:srgbClr val="1A1A1A"/>
              </a:solidFill>
              <a:latin typeface="Inter ExtraBold"/>
              <a:ea typeface="Inter ExtraBold"/>
              <a:cs typeface="Inter ExtraBold"/>
              <a:sym typeface="Inter ExtraBold"/>
            </a:endParaRPr>
          </a:p>
        </p:txBody>
      </p:sp>
      <p:sp>
        <p:nvSpPr>
          <p:cNvPr id="106" name="Google Shape;106;p31"/>
          <p:cNvSpPr txBox="1"/>
          <p:nvPr>
            <p:ph idx="1" type="subTitle"/>
          </p:nvPr>
        </p:nvSpPr>
        <p:spPr>
          <a:xfrm>
            <a:off x="139800" y="2298300"/>
            <a:ext cx="8520600" cy="26166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1200"/>
              </a:spcBef>
              <a:spcAft>
                <a:spcPts val="0"/>
              </a:spcAft>
              <a:buNone/>
            </a:pPr>
            <a:r>
              <a:rPr lang="en" sz="1100">
                <a:solidFill>
                  <a:schemeClr val="dk1"/>
                </a:solidFill>
              </a:rPr>
              <a:t>:</a:t>
            </a:r>
            <a:endParaRPr sz="1100">
              <a:solidFill>
                <a:schemeClr val="dk1"/>
              </a:solidFill>
            </a:endParaRPr>
          </a:p>
          <a:p>
            <a:pPr indent="0" lvl="0" marL="0" rtl="0" algn="l">
              <a:lnSpc>
                <a:spcPct val="115000"/>
              </a:lnSpc>
              <a:spcBef>
                <a:spcPts val="1200"/>
              </a:spcBef>
              <a:spcAft>
                <a:spcPts val="0"/>
              </a:spcAft>
              <a:buNone/>
            </a:pPr>
            <a:r>
              <a:t/>
            </a:r>
            <a:endParaRPr sz="1100">
              <a:solidFill>
                <a:schemeClr val="dk1"/>
              </a:solidFill>
            </a:endParaRPr>
          </a:p>
          <a:p>
            <a:pPr indent="0" lvl="0" marL="0" rtl="0" algn="l">
              <a:lnSpc>
                <a:spcPct val="115000"/>
              </a:lnSpc>
              <a:spcBef>
                <a:spcPts val="1200"/>
              </a:spcBef>
              <a:spcAft>
                <a:spcPts val="0"/>
              </a:spcAft>
              <a:buNone/>
            </a:pPr>
            <a:r>
              <a:rPr lang="en" sz="1100">
                <a:solidFill>
                  <a:schemeClr val="dk1"/>
                </a:solidFill>
              </a:rPr>
              <a:t> </a:t>
            </a:r>
            <a:r>
              <a:rPr b="1" lang="en" sz="1100">
                <a:solidFill>
                  <a:schemeClr val="dk1"/>
                </a:solidFill>
              </a:rPr>
              <a:t>Project Introduction: Optimizing Customer Support Through AI Integration</a:t>
            </a:r>
            <a:endParaRPr b="1" sz="1100">
              <a:solidFill>
                <a:schemeClr val="dk1"/>
              </a:solidFill>
            </a:endParaRPr>
          </a:p>
          <a:p>
            <a:pPr indent="0" lvl="0" marL="0" rtl="0" algn="l">
              <a:lnSpc>
                <a:spcPct val="115000"/>
              </a:lnSpc>
              <a:spcBef>
                <a:spcPts val="1200"/>
              </a:spcBef>
              <a:spcAft>
                <a:spcPts val="0"/>
              </a:spcAft>
              <a:buNone/>
            </a:pPr>
            <a:r>
              <a:rPr lang="en" sz="1100">
                <a:solidFill>
                  <a:schemeClr val="dk1"/>
                </a:solidFill>
              </a:rPr>
              <a:t>This project focuses on enhancing the performance of customer support operations by leveraging artificial intelligence. As an AI automation specialist, your objective is to analyze the current support workflow, identify inefficiencies, and design a streamlined process that integrates AI-driven tools and techniques.</a:t>
            </a:r>
            <a:endParaRPr sz="1100">
              <a:solidFill>
                <a:schemeClr val="dk1"/>
              </a:solidFill>
            </a:endParaRPr>
          </a:p>
          <a:p>
            <a:pPr indent="0" lvl="0" marL="0" rtl="0" algn="l">
              <a:lnSpc>
                <a:spcPct val="115000"/>
              </a:lnSpc>
              <a:spcBef>
                <a:spcPts val="1200"/>
              </a:spcBef>
              <a:spcAft>
                <a:spcPts val="0"/>
              </a:spcAft>
              <a:buNone/>
            </a:pPr>
            <a:r>
              <a:rPr lang="en" sz="1100">
                <a:solidFill>
                  <a:schemeClr val="dk1"/>
                </a:solidFill>
              </a:rPr>
              <a:t>The existing customer support process typically involves receiving inquiries via multiple channels, manually routing them to appropriate teams, resolving issues, and conducting follow-ups. While functional, this approach often results in delays, repetitive tasks, and inconsistent service quality.</a:t>
            </a:r>
            <a:endParaRPr sz="1100">
              <a:solidFill>
                <a:schemeClr val="dk1"/>
              </a:solidFill>
            </a:endParaRPr>
          </a:p>
          <a:p>
            <a:pPr indent="0" lvl="0" marL="0" rtl="0" algn="l">
              <a:lnSpc>
                <a:spcPct val="115000"/>
              </a:lnSpc>
              <a:spcBef>
                <a:spcPts val="1200"/>
              </a:spcBef>
              <a:spcAft>
                <a:spcPts val="0"/>
              </a:spcAft>
              <a:buNone/>
            </a:pPr>
            <a:r>
              <a:rPr lang="en" sz="1100">
                <a:solidFill>
                  <a:schemeClr val="dk1"/>
                </a:solidFill>
              </a:rPr>
              <a:t>The goal of this initiative is to improve both efficiency and effectiveness by embedding AI solutions into the workflow. These may include automated response systems, intelligent routing, predictive analytics, and decision-support tools. By doing so, the project aims to reduce response times, enhance accuracy, and deliver a more consistent and satisfying customer experience.</a:t>
            </a:r>
            <a:endParaRPr sz="1100">
              <a:solidFill>
                <a:schemeClr val="dk1"/>
              </a:solidFill>
            </a:endParaRPr>
          </a:p>
          <a:p>
            <a:pPr indent="0" lvl="0" marL="0" rtl="0" algn="l">
              <a:lnSpc>
                <a:spcPct val="115000"/>
              </a:lnSpc>
              <a:spcBef>
                <a:spcPts val="1200"/>
              </a:spcBef>
              <a:spcAft>
                <a:spcPts val="0"/>
              </a:spcAft>
              <a:buNone/>
            </a:pPr>
            <a:r>
              <a:rPr lang="en" sz="1100">
                <a:solidFill>
                  <a:schemeClr val="dk1"/>
                </a:solidFill>
              </a:rPr>
              <a:t>This structured, five-step approach begins with documenting the current workflow and culminates in a comprehensive AI-enhanced support model—positioning your organization for scalable, future-ready service delivery.</a:t>
            </a:r>
            <a:endParaRPr sz="1100">
              <a:solidFill>
                <a:schemeClr val="dk1"/>
              </a:solidFill>
            </a:endParaRPr>
          </a:p>
          <a:p>
            <a:pPr indent="0" lvl="0" marL="0" rtl="0" algn="l">
              <a:lnSpc>
                <a:spcPct val="115000"/>
              </a:lnSpc>
              <a:spcBef>
                <a:spcPts val="1200"/>
              </a:spcBef>
              <a:spcAft>
                <a:spcPts val="1200"/>
              </a:spcAft>
              <a:buNone/>
            </a:pPr>
            <a:r>
              <a:t/>
            </a:r>
            <a:endParaRPr sz="2000">
              <a:solidFill>
                <a:srgbClr val="1A1A1A"/>
              </a:solidFill>
              <a:latin typeface="Inter"/>
              <a:ea typeface="Inter"/>
              <a:cs typeface="Inter"/>
              <a:sym typeface="Inte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1EE"/>
        </a:solidFill>
      </p:bgPr>
    </p:bg>
    <p:spTree>
      <p:nvGrpSpPr>
        <p:cNvPr id="110" name="Shape 110"/>
        <p:cNvGrpSpPr/>
        <p:nvPr/>
      </p:nvGrpSpPr>
      <p:grpSpPr>
        <a:xfrm>
          <a:off x="0" y="0"/>
          <a:ext cx="0" cy="0"/>
          <a:chOff x="0" y="0"/>
          <a:chExt cx="0" cy="0"/>
        </a:xfrm>
      </p:grpSpPr>
      <p:sp>
        <p:nvSpPr>
          <p:cNvPr id="111" name="Google Shape;111;p32"/>
          <p:cNvSpPr txBox="1"/>
          <p:nvPr>
            <p:ph type="ctrTitle"/>
          </p:nvPr>
        </p:nvSpPr>
        <p:spPr>
          <a:xfrm>
            <a:off x="96875" y="424975"/>
            <a:ext cx="85206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000">
                <a:solidFill>
                  <a:srgbClr val="1A1A1A"/>
                </a:solidFill>
                <a:latin typeface="Inter ExtraBold"/>
                <a:ea typeface="Inter ExtraBold"/>
                <a:cs typeface="Inter ExtraBold"/>
                <a:sym typeface="Inter ExtraBold"/>
              </a:rPr>
              <a:t>Current Workflow Overview</a:t>
            </a:r>
            <a:endParaRPr sz="4000">
              <a:solidFill>
                <a:srgbClr val="1A1A1A"/>
              </a:solidFill>
              <a:latin typeface="Inter ExtraBold"/>
              <a:ea typeface="Inter ExtraBold"/>
              <a:cs typeface="Inter ExtraBold"/>
              <a:sym typeface="Inter ExtraBold"/>
            </a:endParaRPr>
          </a:p>
        </p:txBody>
      </p:sp>
      <p:pic>
        <p:nvPicPr>
          <p:cNvPr id="112" name="Google Shape;112;p32"/>
          <p:cNvPicPr preferRelativeResize="0"/>
          <p:nvPr/>
        </p:nvPicPr>
        <p:blipFill>
          <a:blip r:embed="rId3">
            <a:alphaModFix/>
          </a:blip>
          <a:stretch>
            <a:fillRect/>
          </a:stretch>
        </p:blipFill>
        <p:spPr>
          <a:xfrm>
            <a:off x="152400" y="1945400"/>
            <a:ext cx="8839199" cy="1171425"/>
          </a:xfrm>
          <a:prstGeom prst="rect">
            <a:avLst/>
          </a:prstGeom>
          <a:noFill/>
          <a:ln>
            <a:noFill/>
          </a:ln>
        </p:spPr>
      </p:pic>
      <p:sp>
        <p:nvSpPr>
          <p:cNvPr id="113" name="Google Shape;113;p32"/>
          <p:cNvSpPr txBox="1"/>
          <p:nvPr/>
        </p:nvSpPr>
        <p:spPr>
          <a:xfrm>
            <a:off x="1149600" y="3488450"/>
            <a:ext cx="8007600" cy="8313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Legend:	</a:t>
            </a:r>
            <a:endParaRPr/>
          </a:p>
          <a:p>
            <a:pPr indent="-317500" lvl="0" marL="457200" rtl="0" algn="l">
              <a:spcBef>
                <a:spcPts val="0"/>
              </a:spcBef>
              <a:spcAft>
                <a:spcPts val="0"/>
              </a:spcAft>
              <a:buSzPts val="1400"/>
              <a:buChar char="-"/>
            </a:pPr>
            <a:r>
              <a:rPr lang="en"/>
              <a:t>Customer : Green</a:t>
            </a:r>
            <a:endParaRPr/>
          </a:p>
          <a:p>
            <a:pPr indent="-317500" lvl="0" marL="457200" rtl="0" algn="l">
              <a:spcBef>
                <a:spcPts val="0"/>
              </a:spcBef>
              <a:spcAft>
                <a:spcPts val="0"/>
              </a:spcAft>
              <a:buSzPts val="1400"/>
              <a:buChar char="-"/>
            </a:pPr>
            <a:r>
              <a:rPr lang="en"/>
              <a:t>CSR: Yellow</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1EE"/>
        </a:solidFill>
      </p:bgPr>
    </p:bg>
    <p:spTree>
      <p:nvGrpSpPr>
        <p:cNvPr id="117" name="Shape 117"/>
        <p:cNvGrpSpPr/>
        <p:nvPr/>
      </p:nvGrpSpPr>
      <p:grpSpPr>
        <a:xfrm>
          <a:off x="0" y="0"/>
          <a:ext cx="0" cy="0"/>
          <a:chOff x="0" y="0"/>
          <a:chExt cx="0" cy="0"/>
        </a:xfrm>
      </p:grpSpPr>
      <p:sp>
        <p:nvSpPr>
          <p:cNvPr id="118" name="Google Shape;118;p33"/>
          <p:cNvSpPr txBox="1"/>
          <p:nvPr>
            <p:ph type="ctrTitle"/>
          </p:nvPr>
        </p:nvSpPr>
        <p:spPr>
          <a:xfrm>
            <a:off x="96875" y="283725"/>
            <a:ext cx="85206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000">
                <a:solidFill>
                  <a:srgbClr val="1A1A1A"/>
                </a:solidFill>
                <a:latin typeface="Inter ExtraBold"/>
                <a:ea typeface="Inter ExtraBold"/>
                <a:cs typeface="Inter ExtraBold"/>
                <a:sym typeface="Inter ExtraBold"/>
              </a:rPr>
              <a:t>Key Problems Identified</a:t>
            </a:r>
            <a:endParaRPr sz="4000">
              <a:solidFill>
                <a:srgbClr val="1A1A1A"/>
              </a:solidFill>
              <a:latin typeface="Inter ExtraBold"/>
              <a:ea typeface="Inter ExtraBold"/>
              <a:cs typeface="Inter ExtraBold"/>
              <a:sym typeface="Inter ExtraBold"/>
            </a:endParaRPr>
          </a:p>
        </p:txBody>
      </p:sp>
      <p:sp>
        <p:nvSpPr>
          <p:cNvPr id="119" name="Google Shape;119;p33"/>
          <p:cNvSpPr/>
          <p:nvPr/>
        </p:nvSpPr>
        <p:spPr>
          <a:xfrm>
            <a:off x="13775" y="1370800"/>
            <a:ext cx="9144000" cy="3772800"/>
          </a:xfrm>
          <a:prstGeom prst="roundRect">
            <a:avLst>
              <a:gd fmla="val 5630" name="adj"/>
            </a:avLst>
          </a:prstGeom>
          <a:solidFill>
            <a:schemeClr val="lt1"/>
          </a:solidFill>
          <a:ln>
            <a:noFill/>
          </a:ln>
        </p:spPr>
        <p:txBody>
          <a:bodyPr anchorCtr="0" anchor="t" bIns="0"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100">
                <a:solidFill>
                  <a:schemeClr val="dk1"/>
                </a:solidFill>
              </a:rPr>
              <a:t>Based on the complaints, here are three distinct workflow stage problems:</a:t>
            </a:r>
            <a:endParaRPr sz="1100">
              <a:solidFill>
                <a:schemeClr val="dk1"/>
              </a:solidFill>
            </a:endParaRPr>
          </a:p>
          <a:p>
            <a:pPr indent="0" lvl="0" marL="0" rtl="0" algn="l">
              <a:lnSpc>
                <a:spcPct val="115000"/>
              </a:lnSpc>
              <a:spcBef>
                <a:spcPts val="1800"/>
              </a:spcBef>
              <a:spcAft>
                <a:spcPts val="0"/>
              </a:spcAft>
              <a:buClr>
                <a:schemeClr val="dk1"/>
              </a:buClr>
              <a:buSzPts val="1100"/>
              <a:buFont typeface="Arial"/>
              <a:buNone/>
            </a:pPr>
            <a:r>
              <a:rPr b="1" lang="en" sz="1700">
                <a:solidFill>
                  <a:schemeClr val="dk1"/>
                </a:solidFill>
              </a:rPr>
              <a:t>1. Initial Contact &amp; Routing Stage</a:t>
            </a:r>
            <a:endParaRPr b="1" sz="17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Where:</a:t>
            </a:r>
            <a:r>
              <a:rPr lang="en" sz="1100">
                <a:solidFill>
                  <a:schemeClr val="dk1"/>
                </a:solidFill>
              </a:rPr>
              <a:t> First point of customer entry (automated system/call routing) </a:t>
            </a:r>
            <a:r>
              <a:rPr b="1" lang="en" sz="1100">
                <a:solidFill>
                  <a:schemeClr val="dk1"/>
                </a:solidFill>
              </a:rPr>
              <a:t>Problem:</a:t>
            </a:r>
            <a:r>
              <a:rPr lang="en" sz="1100">
                <a:solidFill>
                  <a:schemeClr val="dk1"/>
                </a:solidFill>
              </a:rPr>
              <a:t> The automated phone system is poorly designed, creating barriers to reaching human agents and routing customers to incorrect departments.</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Specific Evidence from Complaints:</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sz="1100">
                <a:solidFill>
                  <a:schemeClr val="dk1"/>
                </a:solidFill>
              </a:rPr>
              <a:t>"The automated system is frustrating and makes it difficult to reach a human agent"</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"I was transferred to the wrong department and had to call back"</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"I waited on hold for over 30 minutes before speaking to a representative"</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Impact on Efficiency &amp; Satisfaction:</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sz="1100">
                <a:solidFill>
                  <a:schemeClr val="dk1"/>
                </a:solidFill>
              </a:rPr>
              <a:t>Efficiency:</a:t>
            </a:r>
            <a:r>
              <a:rPr lang="en" sz="1100">
                <a:solidFill>
                  <a:schemeClr val="dk1"/>
                </a:solidFill>
              </a:rPr>
              <a:t> Wastes 30+ minutes per interaction before productive conversation begins; creates unnecessary callback volume</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Satisfaction:</a:t>
            </a:r>
            <a:r>
              <a:rPr lang="en" sz="1100">
                <a:solidFill>
                  <a:schemeClr val="dk1"/>
                </a:solidFill>
              </a:rPr>
              <a:t> Customers are already frustrated before speaking to anyone; sets negative tone for entire interaction</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1100">
              <a:solidFill>
                <a:schemeClr val="dk1"/>
              </a:solidFill>
            </a:endParaRPr>
          </a:p>
          <a:p>
            <a:pPr indent="0" lvl="0" marL="457200" rtl="0" algn="l">
              <a:lnSpc>
                <a:spcPct val="115000"/>
              </a:lnSpc>
              <a:spcBef>
                <a:spcPts val="1200"/>
              </a:spcBef>
              <a:spcAft>
                <a:spcPts val="1200"/>
              </a:spcAft>
              <a:buNone/>
            </a:pPr>
            <a:r>
              <a:t/>
            </a:r>
            <a:endParaRPr sz="2000">
              <a:solidFill>
                <a:schemeClr val="dk1"/>
              </a:solidFill>
              <a:latin typeface="Inter"/>
              <a:ea typeface="Inter"/>
              <a:cs typeface="Inter"/>
              <a:sym typeface="Inte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34"/>
          <p:cNvSpPr txBox="1"/>
          <p:nvPr/>
        </p:nvSpPr>
        <p:spPr>
          <a:xfrm>
            <a:off x="0" y="-697450"/>
            <a:ext cx="8226900" cy="573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0"/>
              </a:spcAft>
              <a:buNone/>
            </a:pPr>
            <a:r>
              <a:rPr b="1" lang="en" sz="1700">
                <a:solidFill>
                  <a:schemeClr val="dk1"/>
                </a:solidFill>
              </a:rPr>
              <a:t>2. Information Gathering &amp; Documentation Stage</a:t>
            </a:r>
            <a:endParaRPr b="1" sz="1700">
              <a:solidFill>
                <a:schemeClr val="dk1"/>
              </a:solidFill>
            </a:endParaRPr>
          </a:p>
          <a:p>
            <a:pPr indent="0" lvl="0" marL="0" rtl="0" algn="l">
              <a:lnSpc>
                <a:spcPct val="115000"/>
              </a:lnSpc>
              <a:spcBef>
                <a:spcPts val="1200"/>
              </a:spcBef>
              <a:spcAft>
                <a:spcPts val="0"/>
              </a:spcAft>
              <a:buNone/>
            </a:pPr>
            <a:r>
              <a:rPr b="1" lang="en" sz="1100">
                <a:solidFill>
                  <a:schemeClr val="dk1"/>
                </a:solidFill>
              </a:rPr>
              <a:t>Where:</a:t>
            </a:r>
            <a:r>
              <a:rPr lang="en" sz="1100">
                <a:solidFill>
                  <a:schemeClr val="dk1"/>
                </a:solidFill>
              </a:rPr>
              <a:t> During active support interaction when agents collect customer details </a:t>
            </a:r>
            <a:r>
              <a:rPr b="1" lang="en" sz="1100">
                <a:solidFill>
                  <a:schemeClr val="dk1"/>
                </a:solidFill>
              </a:rPr>
              <a:t>Problem:</a:t>
            </a:r>
            <a:r>
              <a:rPr lang="en" sz="1100">
                <a:solidFill>
                  <a:schemeClr val="dk1"/>
                </a:solidFill>
              </a:rPr>
              <a:t> Poor information management systems cause agents to repeatedly request the same information and lack access to previous interaction history.</a:t>
            </a:r>
            <a:endParaRPr sz="1100">
              <a:solidFill>
                <a:schemeClr val="dk1"/>
              </a:solidFill>
            </a:endParaRPr>
          </a:p>
          <a:p>
            <a:pPr indent="0" lvl="0" marL="0" rtl="0" algn="l">
              <a:lnSpc>
                <a:spcPct val="115000"/>
              </a:lnSpc>
              <a:spcBef>
                <a:spcPts val="1200"/>
              </a:spcBef>
              <a:spcAft>
                <a:spcPts val="0"/>
              </a:spcAft>
              <a:buNone/>
            </a:pPr>
            <a:r>
              <a:rPr b="1" lang="en" sz="1100">
                <a:solidFill>
                  <a:schemeClr val="dk1"/>
                </a:solidFill>
              </a:rPr>
              <a:t>Specific Evidence from Complaints:</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sz="1100">
                <a:solidFill>
                  <a:schemeClr val="dk1"/>
                </a:solidFill>
              </a:rPr>
              <a:t>"I had to provide the same information multiple times during the same interaction"</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"The agent didn't have access to my previous support interactions"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"The support team didn't have access to my account information and couldn't assist me"</a:t>
            </a:r>
            <a:endParaRPr sz="1100">
              <a:solidFill>
                <a:schemeClr val="dk1"/>
              </a:solidFill>
            </a:endParaRPr>
          </a:p>
          <a:p>
            <a:pPr indent="0" lvl="0" marL="0" rtl="0" algn="l">
              <a:lnSpc>
                <a:spcPct val="115000"/>
              </a:lnSpc>
              <a:spcBef>
                <a:spcPts val="1200"/>
              </a:spcBef>
              <a:spcAft>
                <a:spcPts val="0"/>
              </a:spcAft>
              <a:buNone/>
            </a:pPr>
            <a:r>
              <a:rPr b="1" lang="en" sz="1100">
                <a:solidFill>
                  <a:schemeClr val="dk1"/>
                </a:solidFill>
              </a:rPr>
              <a:t>Impact on Efficiency &amp; Satisfaction:</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sz="1100">
                <a:solidFill>
                  <a:schemeClr val="dk1"/>
                </a:solidFill>
              </a:rPr>
              <a:t>Efficiency:</a:t>
            </a:r>
            <a:r>
              <a:rPr lang="en" sz="1100">
                <a:solidFill>
                  <a:schemeClr val="dk1"/>
                </a:solidFill>
              </a:rPr>
              <a:t> Duplicates effort across multiple interactions; extends call times unnecessarily</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Satisfaction:</a:t>
            </a:r>
            <a:r>
              <a:rPr lang="en" sz="1100">
                <a:solidFill>
                  <a:schemeClr val="dk1"/>
                </a:solidFill>
              </a:rPr>
              <a:t> Customers feel unvalued when forced to repeat information; creates perception of disorganized company</a:t>
            </a:r>
            <a:endParaRPr sz="1100">
              <a:solidFill>
                <a:schemeClr val="dk1"/>
              </a:solidFill>
            </a:endParaRPr>
          </a:p>
          <a:p>
            <a:pPr indent="0" lvl="0" marL="0" rtl="0" algn="l">
              <a:lnSpc>
                <a:spcPct val="115000"/>
              </a:lnSpc>
              <a:spcBef>
                <a:spcPts val="1800"/>
              </a:spcBef>
              <a:spcAft>
                <a:spcPts val="0"/>
              </a:spcAft>
              <a:buNone/>
            </a:pPr>
            <a:r>
              <a:rPr b="1" lang="en" sz="1700">
                <a:solidFill>
                  <a:schemeClr val="dk1"/>
                </a:solidFill>
              </a:rPr>
              <a:t>3. Issue Resolution &amp; Follow-up Stage</a:t>
            </a:r>
            <a:endParaRPr b="1" sz="1700">
              <a:solidFill>
                <a:schemeClr val="dk1"/>
              </a:solidFill>
            </a:endParaRPr>
          </a:p>
          <a:p>
            <a:pPr indent="0" lvl="0" marL="0" rtl="0" algn="l">
              <a:lnSpc>
                <a:spcPct val="115000"/>
              </a:lnSpc>
              <a:spcBef>
                <a:spcPts val="1200"/>
              </a:spcBef>
              <a:spcAft>
                <a:spcPts val="0"/>
              </a:spcAft>
              <a:buNone/>
            </a:pPr>
            <a:r>
              <a:rPr b="1" lang="en" sz="1100">
                <a:solidFill>
                  <a:schemeClr val="dk1"/>
                </a:solidFill>
              </a:rPr>
              <a:t>Where:</a:t>
            </a:r>
            <a:r>
              <a:rPr lang="en" sz="1100">
                <a:solidFill>
                  <a:schemeClr val="dk1"/>
                </a:solidFill>
              </a:rPr>
              <a:t> Final phase where solutions are implemented and commitments are made </a:t>
            </a:r>
            <a:r>
              <a:rPr b="1" lang="en" sz="1100">
                <a:solidFill>
                  <a:schemeClr val="dk1"/>
                </a:solidFill>
              </a:rPr>
              <a:t>Problem:</a:t>
            </a:r>
            <a:r>
              <a:rPr lang="en" sz="1100">
                <a:solidFill>
                  <a:schemeClr val="dk1"/>
                </a:solidFill>
              </a:rPr>
              <a:t> Agents make promises they cannot fulfill and lack authority or tools to actually resolve issues, leading to broken commitments and incomplete resolutions.</a:t>
            </a:r>
            <a:endParaRPr sz="1100">
              <a:solidFill>
                <a:schemeClr val="dk1"/>
              </a:solidFill>
            </a:endParaRPr>
          </a:p>
          <a:p>
            <a:pPr indent="0" lvl="0" marL="0" rtl="0" algn="l">
              <a:lnSpc>
                <a:spcPct val="115000"/>
              </a:lnSpc>
              <a:spcBef>
                <a:spcPts val="1200"/>
              </a:spcBef>
              <a:spcAft>
                <a:spcPts val="0"/>
              </a:spcAft>
              <a:buNone/>
            </a:pPr>
            <a:r>
              <a:rPr b="1" lang="en" sz="1100">
                <a:solidFill>
                  <a:schemeClr val="dk1"/>
                </a:solidFill>
              </a:rPr>
              <a:t>Specific Evidence from Complaints:</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sz="1100">
                <a:solidFill>
                  <a:schemeClr val="dk1"/>
                </a:solidFill>
              </a:rPr>
              <a:t>"The callback I was promised never happened"</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"I was promised a resolution within 24 hours, but it's been several days with no update"</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"The agent didn't have the authority to resolve my issue and had to escalate it"</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"The support team closed my ticket without resolving the issue"</a:t>
            </a:r>
            <a:endParaRPr sz="1100">
              <a:solidFill>
                <a:schemeClr val="dk1"/>
              </a:solidFill>
            </a:endParaRPr>
          </a:p>
          <a:p>
            <a:pPr indent="0" lvl="0" marL="0" rtl="0" algn="l">
              <a:lnSpc>
                <a:spcPct val="115000"/>
              </a:lnSpc>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35"/>
          <p:cNvSpPr txBox="1"/>
          <p:nvPr/>
        </p:nvSpPr>
        <p:spPr>
          <a:xfrm>
            <a:off x="0" y="0"/>
            <a:ext cx="9144000" cy="1440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100">
                <a:solidFill>
                  <a:schemeClr val="dk1"/>
                </a:solidFill>
              </a:rPr>
              <a:t>Impact on Efficiency &amp; Satisfaction:</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sz="1100">
                <a:solidFill>
                  <a:schemeClr val="dk1"/>
                </a:solidFill>
              </a:rPr>
              <a:t>Efficiency:</a:t>
            </a:r>
            <a:r>
              <a:rPr lang="en" sz="1100">
                <a:solidFill>
                  <a:schemeClr val="dk1"/>
                </a:solidFill>
              </a:rPr>
              <a:t> Creates repeat contacts as issues remain unresolved; generates additional escalation work</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Satisfaction:</a:t>
            </a:r>
            <a:r>
              <a:rPr lang="en" sz="1100">
                <a:solidFill>
                  <a:schemeClr val="dk1"/>
                </a:solidFill>
              </a:rPr>
              <a:t> Broken promises severely damage trust; customers feel misled and abandoned</a:t>
            </a:r>
            <a:endParaRPr sz="1100">
              <a:solidFill>
                <a:schemeClr val="dk1"/>
              </a:solidFill>
            </a:endParaRPr>
          </a:p>
          <a:p>
            <a:pPr indent="0" lvl="0" marL="0" rtl="0" algn="l">
              <a:lnSpc>
                <a:spcPct val="115000"/>
              </a:lnSpc>
              <a:spcBef>
                <a:spcPts val="1200"/>
              </a:spcBef>
              <a:spcAft>
                <a:spcPts val="1200"/>
              </a:spcAft>
              <a:buNone/>
            </a:pPr>
            <a:r>
              <a:rPr lang="en" sz="1100">
                <a:solidFill>
                  <a:schemeClr val="dk1"/>
                </a:solidFill>
              </a:rPr>
              <a:t>These three problems create a cascading effect where each stage failure compounds the difficulties in subsequent stages, resulting in multiple contact attempts and deteriorating customer relationships.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1EE"/>
        </a:solidFill>
      </p:bgPr>
    </p:bg>
    <p:spTree>
      <p:nvGrpSpPr>
        <p:cNvPr id="133" name="Shape 133"/>
        <p:cNvGrpSpPr/>
        <p:nvPr/>
      </p:nvGrpSpPr>
      <p:grpSpPr>
        <a:xfrm>
          <a:off x="0" y="0"/>
          <a:ext cx="0" cy="0"/>
          <a:chOff x="0" y="0"/>
          <a:chExt cx="0" cy="0"/>
        </a:xfrm>
      </p:grpSpPr>
      <p:sp>
        <p:nvSpPr>
          <p:cNvPr id="134" name="Google Shape;134;p36"/>
          <p:cNvSpPr txBox="1"/>
          <p:nvPr>
            <p:ph type="ctrTitle"/>
          </p:nvPr>
        </p:nvSpPr>
        <p:spPr>
          <a:xfrm>
            <a:off x="96875" y="348775"/>
            <a:ext cx="85206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000">
                <a:solidFill>
                  <a:srgbClr val="1A1A1A"/>
                </a:solidFill>
                <a:latin typeface="Inter ExtraBold"/>
                <a:ea typeface="Inter ExtraBold"/>
                <a:cs typeface="Inter ExtraBold"/>
                <a:sym typeface="Inter ExtraBold"/>
              </a:rPr>
              <a:t>Proposed AI integration</a:t>
            </a:r>
            <a:endParaRPr sz="4000">
              <a:solidFill>
                <a:srgbClr val="1A1A1A"/>
              </a:solidFill>
              <a:latin typeface="Inter ExtraBold"/>
              <a:ea typeface="Inter ExtraBold"/>
              <a:cs typeface="Inter ExtraBold"/>
              <a:sym typeface="Inter ExtraBold"/>
            </a:endParaRPr>
          </a:p>
        </p:txBody>
      </p:sp>
      <p:sp>
        <p:nvSpPr>
          <p:cNvPr id="135" name="Google Shape;135;p36"/>
          <p:cNvSpPr/>
          <p:nvPr/>
        </p:nvSpPr>
        <p:spPr>
          <a:xfrm>
            <a:off x="228600" y="1375825"/>
            <a:ext cx="2722200" cy="3539100"/>
          </a:xfrm>
          <a:prstGeom prst="snip2DiagRect">
            <a:avLst>
              <a:gd fmla="val 0" name="adj1"/>
              <a:gd fmla="val 9217" name="adj2"/>
            </a:avLst>
          </a:prstGeom>
          <a:solidFill>
            <a:schemeClr val="lt1"/>
          </a:solidFill>
          <a:ln>
            <a:noFill/>
          </a:ln>
        </p:spPr>
        <p:txBody>
          <a:bodyPr anchorCtr="0" anchor="t" bIns="274300" lIns="91425" spcFirstLastPara="1" rIns="91425" wrap="square" tIns="91425">
            <a:noAutofit/>
          </a:bodyPr>
          <a:lstStyle/>
          <a:p>
            <a:pPr indent="0" lvl="0" marL="0" rtl="0" algn="l">
              <a:lnSpc>
                <a:spcPct val="115000"/>
              </a:lnSpc>
              <a:spcBef>
                <a:spcPts val="1200"/>
              </a:spcBef>
              <a:spcAft>
                <a:spcPts val="0"/>
              </a:spcAft>
              <a:buNone/>
            </a:pPr>
            <a:r>
              <a:rPr lang="en" sz="1100">
                <a:solidFill>
                  <a:schemeClr val="dk1"/>
                </a:solidFill>
              </a:rPr>
              <a:t>Based on the workflow issues identified, here are strategic AI integration opportunities to transform your customer support:</a:t>
            </a:r>
            <a:endParaRPr sz="1100">
              <a:solidFill>
                <a:schemeClr val="dk1"/>
              </a:solidFill>
            </a:endParaRPr>
          </a:p>
          <a:p>
            <a:pPr indent="0" lvl="0" marL="0" rtl="0" algn="l">
              <a:lnSpc>
                <a:spcPct val="115000"/>
              </a:lnSpc>
              <a:spcBef>
                <a:spcPts val="1800"/>
              </a:spcBef>
              <a:spcAft>
                <a:spcPts val="0"/>
              </a:spcAft>
              <a:buNone/>
            </a:pPr>
            <a:r>
              <a:rPr b="1" lang="en" sz="1700">
                <a:solidFill>
                  <a:schemeClr val="dk1"/>
                </a:solidFill>
              </a:rPr>
              <a:t>1. AI-Powered Intelligent Routing &amp; Triage</a:t>
            </a:r>
            <a:endParaRPr b="1" sz="1700">
              <a:solidFill>
                <a:schemeClr val="dk1"/>
              </a:solidFill>
            </a:endParaRPr>
          </a:p>
          <a:p>
            <a:pPr indent="0" lvl="0" marL="0" rtl="0" algn="l">
              <a:lnSpc>
                <a:spcPct val="115000"/>
              </a:lnSpc>
              <a:spcBef>
                <a:spcPts val="1200"/>
              </a:spcBef>
              <a:spcAft>
                <a:spcPts val="0"/>
              </a:spcAft>
              <a:buNone/>
            </a:pPr>
            <a:r>
              <a:rPr b="1" lang="en" sz="1100">
                <a:solidFill>
                  <a:schemeClr val="dk1"/>
                </a:solidFill>
              </a:rPr>
              <a:t>Addresses:</a:t>
            </a:r>
            <a:r>
              <a:rPr lang="en" sz="1100">
                <a:solidFill>
                  <a:schemeClr val="dk1"/>
                </a:solidFill>
              </a:rPr>
              <a:t> Initial Contact &amp; Routing Stage Problems</a:t>
            </a:r>
            <a:endParaRPr sz="1100">
              <a:solidFill>
                <a:schemeClr val="dk1"/>
              </a:solidFill>
            </a:endParaRPr>
          </a:p>
          <a:p>
            <a:pPr indent="0" lvl="0" marL="0" rtl="0" algn="l">
              <a:lnSpc>
                <a:spcPct val="115000"/>
              </a:lnSpc>
              <a:spcBef>
                <a:spcPts val="1200"/>
              </a:spcBef>
              <a:spcAft>
                <a:spcPts val="1200"/>
              </a:spcAft>
              <a:buNone/>
            </a:pPr>
            <a:r>
              <a:t/>
            </a:r>
            <a:endParaRPr b="1" sz="1700">
              <a:solidFill>
                <a:schemeClr val="dk1"/>
              </a:solidFill>
            </a:endParaRPr>
          </a:p>
        </p:txBody>
      </p:sp>
      <p:sp>
        <p:nvSpPr>
          <p:cNvPr id="136" name="Google Shape;136;p36"/>
          <p:cNvSpPr/>
          <p:nvPr/>
        </p:nvSpPr>
        <p:spPr>
          <a:xfrm>
            <a:off x="3209550" y="1375825"/>
            <a:ext cx="2724900" cy="3539100"/>
          </a:xfrm>
          <a:prstGeom prst="roundRect">
            <a:avLst>
              <a:gd fmla="val 9118" name="adj"/>
            </a:avLst>
          </a:prstGeom>
          <a:solidFill>
            <a:schemeClr val="lt1"/>
          </a:solidFill>
          <a:ln>
            <a:noFill/>
          </a:ln>
        </p:spPr>
        <p:txBody>
          <a:bodyPr anchorCtr="0" anchor="t" bIns="274300" lIns="182875" spcFirstLastPara="1" rIns="182875" wrap="square" tIns="91425">
            <a:noAutofit/>
          </a:bodyPr>
          <a:lstStyle/>
          <a:p>
            <a:pPr indent="0" lvl="0" marL="0" marR="0" rtl="0" algn="l">
              <a:spcBef>
                <a:spcPts val="0"/>
              </a:spcBef>
              <a:spcAft>
                <a:spcPts val="0"/>
              </a:spcAft>
              <a:buClr>
                <a:schemeClr val="dk1"/>
              </a:buClr>
              <a:buSzPts val="1100"/>
              <a:buFont typeface="Arial"/>
              <a:buNone/>
            </a:pPr>
            <a:r>
              <a:t/>
            </a:r>
            <a:endParaRPr sz="2200">
              <a:solidFill>
                <a:srgbClr val="1A1A1A"/>
              </a:solidFill>
              <a:latin typeface="Inter Medium"/>
              <a:ea typeface="Inter Medium"/>
              <a:cs typeface="Inter Medium"/>
              <a:sym typeface="Inter Medium"/>
            </a:endParaRPr>
          </a:p>
          <a:p>
            <a:pPr indent="0" lvl="0" marL="0" marR="0" rtl="0" algn="l">
              <a:spcBef>
                <a:spcPts val="0"/>
              </a:spcBef>
              <a:spcAft>
                <a:spcPts val="0"/>
              </a:spcAft>
              <a:buNone/>
            </a:pPr>
            <a:r>
              <a:rPr b="1" lang="en" sz="1100">
                <a:solidFill>
                  <a:schemeClr val="dk1"/>
                </a:solidFill>
              </a:rPr>
              <a:t>The benefits are substantial</a:t>
            </a:r>
            <a:r>
              <a:rPr lang="en" sz="1100">
                <a:solidFill>
                  <a:schemeClr val="dk1"/>
                </a:solidFill>
              </a:rPr>
              <a:t> - you could see dramatic improvements in efficiency, cost reduction, and customer satisfaction. However, </a:t>
            </a:r>
            <a:r>
              <a:rPr b="1" lang="en" sz="1100">
                <a:solidFill>
                  <a:schemeClr val="dk1"/>
                </a:solidFill>
              </a:rPr>
              <a:t>the risks are equally real</a:t>
            </a:r>
            <a:r>
              <a:rPr lang="en" sz="1100">
                <a:solidFill>
                  <a:schemeClr val="dk1"/>
                </a:solidFill>
              </a:rPr>
              <a:t> and many AI projects fail due to poor planning or unrealistic expectations.</a:t>
            </a:r>
            <a:endParaRPr sz="2200"/>
          </a:p>
        </p:txBody>
      </p:sp>
      <p:sp>
        <p:nvSpPr>
          <p:cNvPr id="137" name="Google Shape;137;p36"/>
          <p:cNvSpPr/>
          <p:nvPr/>
        </p:nvSpPr>
        <p:spPr>
          <a:xfrm>
            <a:off x="6193200" y="1375825"/>
            <a:ext cx="2724900" cy="3930000"/>
          </a:xfrm>
          <a:prstGeom prst="snip1Rect">
            <a:avLst>
              <a:gd fmla="val 9643" name="adj"/>
            </a:avLst>
          </a:prstGeom>
          <a:solidFill>
            <a:schemeClr val="lt1"/>
          </a:solidFill>
          <a:ln>
            <a:noFill/>
          </a:ln>
        </p:spPr>
        <p:txBody>
          <a:bodyPr anchorCtr="0" anchor="t" bIns="274300" lIns="274300" spcFirstLastPara="1" rIns="274300"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Most Critical Risks to Address:</a:t>
            </a:r>
            <a:endParaRPr b="1" sz="1100">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sz="1100">
                <a:solidFill>
                  <a:schemeClr val="dk1"/>
                </a:solidFill>
              </a:rPr>
              <a:t>Implementation Complexity</a:t>
            </a:r>
            <a:r>
              <a:rPr lang="en" sz="1100">
                <a:solidFill>
                  <a:schemeClr val="dk1"/>
                </a:solidFill>
              </a:rPr>
              <a:t>: AI integration is technically challenging and time-consuming</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sz="1100">
                <a:solidFill>
                  <a:schemeClr val="dk1"/>
                </a:solidFill>
              </a:rPr>
              <a:t>Staff Resistance</a:t>
            </a:r>
            <a:r>
              <a:rPr lang="en" sz="1100">
                <a:solidFill>
                  <a:schemeClr val="dk1"/>
                </a:solidFill>
              </a:rPr>
              <a:t>: Agents may fear job displacement or resist new systems</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sz="1100">
                <a:solidFill>
                  <a:schemeClr val="dk1"/>
                </a:solidFill>
              </a:rPr>
              <a:t>Over-dependence</a:t>
            </a:r>
            <a:r>
              <a:rPr lang="en" sz="1100">
                <a:solidFill>
                  <a:schemeClr val="dk1"/>
                </a:solidFill>
              </a:rPr>
              <a:t>: Risk of losing human problem-solving capabilities</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sz="1100">
                <a:solidFill>
                  <a:schemeClr val="dk1"/>
                </a:solidFill>
              </a:rPr>
              <a:t>System Failures</a:t>
            </a:r>
            <a:r>
              <a:rPr lang="en" sz="1100">
                <a:solidFill>
                  <a:schemeClr val="dk1"/>
                </a:solidFill>
              </a:rPr>
              <a:t>: Single points of failure could disrupt entire operations</a:t>
            </a:r>
            <a:endParaRPr sz="1100">
              <a:solidFill>
                <a:schemeClr val="dk1"/>
              </a:solidFill>
            </a:endParaRPr>
          </a:p>
          <a:p>
            <a:pPr indent="0" lvl="0" marL="0" rtl="0" algn="l">
              <a:spcBef>
                <a:spcPts val="1200"/>
              </a:spcBef>
              <a:spcAft>
                <a:spcPts val="0"/>
              </a:spcAft>
              <a:buClr>
                <a:schemeClr val="dk1"/>
              </a:buClr>
              <a:buSzPts val="1100"/>
              <a:buFont typeface="Arial"/>
              <a:buNone/>
            </a:pPr>
            <a:r>
              <a:t/>
            </a:r>
            <a:endParaRPr sz="2200">
              <a:solidFill>
                <a:srgbClr val="1A1A1A"/>
              </a:solidFill>
              <a:latin typeface="Inter Medium"/>
              <a:ea typeface="Inter Medium"/>
              <a:cs typeface="Inter Medium"/>
              <a:sym typeface="Inter Medium"/>
            </a:endParaRPr>
          </a:p>
        </p:txBody>
      </p:sp>
      <p:sp>
        <p:nvSpPr>
          <p:cNvPr id="138" name="Google Shape;138;p36"/>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