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Inter"/>
      <p:regular r:id="rId23"/>
      <p:bold r:id="rId24"/>
      <p:italic r:id="rId25"/>
      <p:boldItalic r:id="rId26"/>
    </p:embeddedFont>
    <p:embeddedFont>
      <p:font typeface="Inter ExtraBold"/>
      <p:bold r:id="rId27"/>
      <p:boldItalic r:id="rId28"/>
    </p:embeddedFont>
    <p:embeddedFont>
      <p:font typeface="Inter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ter-bold.fntdata"/><Relationship Id="rId23" Type="http://schemas.openxmlformats.org/officeDocument/2006/relationships/font" Target="fonts/Inter-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Inter-boldItalic.fntdata"/><Relationship Id="rId25" Type="http://schemas.openxmlformats.org/officeDocument/2006/relationships/font" Target="fonts/Inter-italic.fntdata"/><Relationship Id="rId28" Type="http://schemas.openxmlformats.org/officeDocument/2006/relationships/font" Target="fonts/InterExtraBold-boldItalic.fntdata"/><Relationship Id="rId27" Type="http://schemas.openxmlformats.org/officeDocument/2006/relationships/font" Target="fonts/InterExtraBold-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nter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Medium-italic.fntdata"/><Relationship Id="rId30" Type="http://schemas.openxmlformats.org/officeDocument/2006/relationships/font" Target="fonts/Inter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Inter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7cf68d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7cf68d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6e7cf68d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6e7cf68d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e7cf68d7d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e7cf68d7d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e7cf68d7d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e7cf68d7d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e7cf68d7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6e7cf68d7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e7cf68d7d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e7cf68d7d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6e7cf68d7d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e7cf68d7d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e7cf68d7d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6e7cf68d7d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e7cf68d7d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e7cf68d7d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04073b74c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04073b74c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e7cf68d7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e7cf68d7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e7cf68d7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e7cf68d7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6e7cf68d7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6e7cf68d7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e7cf68d7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e7cf68d7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e7cf68d7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e7cf68d7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e7cf68d7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e7cf68d7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6e7cf68d7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6e7cf68d7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2" name="Shape 52"/>
        <p:cNvGrpSpPr/>
        <p:nvPr/>
      </p:nvGrpSpPr>
      <p:grpSpPr>
        <a:xfrm>
          <a:off x="0" y="0"/>
          <a:ext cx="0" cy="0"/>
          <a:chOff x="0" y="0"/>
          <a:chExt cx="0" cy="0"/>
        </a:xfrm>
      </p:grpSpPr>
      <p:sp>
        <p:nvSpPr>
          <p:cNvPr id="53" name="Google Shape;5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people)" type="secHead">
  <p:cSld name="SECTION_HEADER">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77" name="Shape 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3.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1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7.pn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81" name="Shape 81"/>
        <p:cNvGrpSpPr/>
        <p:nvPr/>
      </p:nvGrpSpPr>
      <p:grpSpPr>
        <a:xfrm>
          <a:off x="0" y="0"/>
          <a:ext cx="0" cy="0"/>
          <a:chOff x="0" y="0"/>
          <a:chExt cx="0" cy="0"/>
        </a:xfrm>
      </p:grpSpPr>
      <p:sp>
        <p:nvSpPr>
          <p:cNvPr id="82" name="Google Shape;82;p28"/>
          <p:cNvSpPr txBox="1"/>
          <p:nvPr>
            <p:ph idx="4294967295" type="ctrTitle"/>
          </p:nvPr>
        </p:nvSpPr>
        <p:spPr>
          <a:xfrm>
            <a:off x="64008" y="638300"/>
            <a:ext cx="8520600" cy="2571600"/>
          </a:xfrm>
          <a:prstGeom prst="rect">
            <a:avLst/>
          </a:prstGeom>
        </p:spPr>
        <p:txBody>
          <a:bodyPr anchorCtr="0" anchor="t" bIns="91425" lIns="91425" spcFirstLastPara="1" rIns="91425" wrap="square" tIns="0">
            <a:spAutoFit/>
          </a:bodyPr>
          <a:lstStyle/>
          <a:p>
            <a:pPr indent="0" lvl="0" marL="0" rtl="0" algn="l">
              <a:lnSpc>
                <a:spcPct val="90000"/>
              </a:lnSpc>
              <a:spcBef>
                <a:spcPts val="0"/>
              </a:spcBef>
              <a:spcAft>
                <a:spcPts val="0"/>
              </a:spcAft>
              <a:buNone/>
            </a:pPr>
            <a:r>
              <a:rPr lang="en" sz="5800">
                <a:solidFill>
                  <a:srgbClr val="1A1A1A"/>
                </a:solidFill>
                <a:latin typeface="Inter ExtraBold"/>
                <a:ea typeface="Inter ExtraBold"/>
                <a:cs typeface="Inter ExtraBold"/>
                <a:sym typeface="Inter ExtraBold"/>
              </a:rPr>
              <a:t>AI-Powered Customer Support Workflow</a:t>
            </a:r>
            <a:endParaRPr sz="5800">
              <a:solidFill>
                <a:srgbClr val="1A1A1A"/>
              </a:solidFill>
              <a:latin typeface="Inter ExtraBold"/>
              <a:ea typeface="Inter ExtraBold"/>
              <a:cs typeface="Inter ExtraBold"/>
              <a:sym typeface="Inter ExtraBold"/>
            </a:endParaRPr>
          </a:p>
          <a:p>
            <a:pPr indent="0" lvl="0" marL="0" rtl="0" algn="l">
              <a:spcBef>
                <a:spcPts val="1000"/>
              </a:spcBef>
              <a:spcAft>
                <a:spcPts val="0"/>
              </a:spcAft>
              <a:buClr>
                <a:schemeClr val="dk1"/>
              </a:buClr>
              <a:buSzPts val="1100"/>
              <a:buFont typeface="Arial"/>
              <a:buNone/>
            </a:pPr>
            <a:r>
              <a:rPr lang="en" sz="2000">
                <a:solidFill>
                  <a:srgbClr val="1A1A1A"/>
                </a:solidFill>
                <a:latin typeface="Inter"/>
                <a:ea typeface="Inter"/>
                <a:cs typeface="Inter"/>
                <a:sym typeface="Inter"/>
              </a:rPr>
              <a:t>Francois O Yengue</a:t>
            </a:r>
            <a:endParaRPr sz="2000">
              <a:solidFill>
                <a:srgbClr val="1A1A1A"/>
              </a:solidFill>
              <a:latin typeface="Inter"/>
              <a:ea typeface="Inter"/>
              <a:cs typeface="Inter"/>
              <a:sym typeface="Inter"/>
            </a:endParaRPr>
          </a:p>
          <a:p>
            <a:pPr indent="0" lvl="0" marL="0" rtl="0" algn="l">
              <a:spcBef>
                <a:spcPts val="1000"/>
              </a:spcBef>
              <a:spcAft>
                <a:spcPts val="0"/>
              </a:spcAft>
              <a:buClr>
                <a:schemeClr val="dk1"/>
              </a:buClr>
              <a:buSzPts val="1100"/>
              <a:buFont typeface="Arial"/>
              <a:buNone/>
            </a:pPr>
            <a:r>
              <a:t/>
            </a:r>
            <a:endParaRPr sz="2000">
              <a:solidFill>
                <a:srgbClr val="1A1A1A"/>
              </a:solidFill>
              <a:latin typeface="Inter"/>
              <a:ea typeface="Inter"/>
              <a:cs typeface="Inter"/>
              <a:sym typeface="Inter"/>
            </a:endParaRPr>
          </a:p>
        </p:txBody>
      </p:sp>
      <p:pic>
        <p:nvPicPr>
          <p:cNvPr id="83" name="Google Shape;83;p28"/>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84" name="Google Shape;84;p28"/>
          <p:cNvSpPr txBox="1"/>
          <p:nvPr>
            <p:ph idx="4294967295" type="subTitle"/>
          </p:nvPr>
        </p:nvSpPr>
        <p:spPr>
          <a:xfrm>
            <a:off x="152400" y="4600950"/>
            <a:ext cx="8686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2A2A2A"/>
                </a:solidFill>
                <a:latin typeface="Inter Medium"/>
                <a:ea typeface="Inter Medium"/>
                <a:cs typeface="Inter Medium"/>
                <a:sym typeface="Inter Medium"/>
              </a:rPr>
              <a:t>AI Automation | Project 1 </a:t>
            </a:r>
            <a:endParaRPr sz="1200">
              <a:solidFill>
                <a:srgbClr val="2A2A2A"/>
              </a:solidFill>
              <a:latin typeface="Inter Medium"/>
              <a:ea typeface="Inter Medium"/>
              <a:cs typeface="Inter Medium"/>
              <a:sym typeface="Inter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53" name="Shape 153"/>
        <p:cNvGrpSpPr/>
        <p:nvPr/>
      </p:nvGrpSpPr>
      <p:grpSpPr>
        <a:xfrm>
          <a:off x="0" y="0"/>
          <a:ext cx="0" cy="0"/>
          <a:chOff x="0" y="0"/>
          <a:chExt cx="0" cy="0"/>
        </a:xfrm>
      </p:grpSpPr>
      <p:sp>
        <p:nvSpPr>
          <p:cNvPr id="154" name="Google Shape;154;p37"/>
          <p:cNvSpPr txBox="1"/>
          <p:nvPr>
            <p:ph type="ctrTitle"/>
          </p:nvPr>
        </p:nvSpPr>
        <p:spPr>
          <a:xfrm>
            <a:off x="311713" y="1938075"/>
            <a:ext cx="85206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800">
                <a:solidFill>
                  <a:srgbClr val="1A1A1A"/>
                </a:solidFill>
                <a:latin typeface="Inter ExtraBold"/>
                <a:ea typeface="Inter ExtraBold"/>
                <a:cs typeface="Inter ExtraBold"/>
                <a:sym typeface="Inter ExtraBold"/>
              </a:rPr>
              <a:t>Additional assets ↓</a:t>
            </a:r>
            <a:endParaRPr sz="4800">
              <a:solidFill>
                <a:srgbClr val="1A1A1A"/>
              </a:solidFill>
              <a:latin typeface="Inter ExtraBold"/>
              <a:ea typeface="Inter ExtraBold"/>
              <a:cs typeface="Inter ExtraBold"/>
              <a:sym typeface="Inter Extra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58" name="Shape 158"/>
        <p:cNvGrpSpPr/>
        <p:nvPr/>
      </p:nvGrpSpPr>
      <p:grpSpPr>
        <a:xfrm>
          <a:off x="0" y="0"/>
          <a:ext cx="0" cy="0"/>
          <a:chOff x="0" y="0"/>
          <a:chExt cx="0" cy="0"/>
        </a:xfrm>
      </p:grpSpPr>
      <p:sp>
        <p:nvSpPr>
          <p:cNvPr id="159" name="Google Shape;159;p38"/>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Slide title</a:t>
            </a:r>
            <a:endParaRPr sz="4000">
              <a:solidFill>
                <a:srgbClr val="1A1A1A"/>
              </a:solidFill>
              <a:latin typeface="Inter ExtraBold"/>
              <a:ea typeface="Inter ExtraBold"/>
              <a:cs typeface="Inter ExtraBold"/>
              <a:sym typeface="Inter ExtraBold"/>
            </a:endParaRPr>
          </a:p>
        </p:txBody>
      </p:sp>
      <p:sp>
        <p:nvSpPr>
          <p:cNvPr id="160" name="Google Shape;160;p38"/>
          <p:cNvSpPr/>
          <p:nvPr/>
        </p:nvSpPr>
        <p:spPr>
          <a:xfrm>
            <a:off x="228600" y="1490700"/>
            <a:ext cx="42408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0"/>
              </a:spcAft>
              <a:buNone/>
            </a:pPr>
            <a:r>
              <a:rPr lang="en">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solidFill>
                <a:srgbClr val="1A1A1A"/>
              </a:solidFill>
              <a:latin typeface="Inter"/>
              <a:ea typeface="Inter"/>
              <a:cs typeface="Inter"/>
              <a:sym typeface="Inter"/>
            </a:endParaRPr>
          </a:p>
          <a:p>
            <a:pPr indent="0" lvl="0" marL="0" rtl="0" algn="ctr">
              <a:spcBef>
                <a:spcPts val="1200"/>
              </a:spcBef>
              <a:spcAft>
                <a:spcPts val="0"/>
              </a:spcAft>
              <a:buNone/>
            </a:pPr>
            <a:r>
              <a:t/>
            </a:r>
            <a:endParaRPr/>
          </a:p>
        </p:txBody>
      </p:sp>
      <p:sp>
        <p:nvSpPr>
          <p:cNvPr id="161" name="Google Shape;161;p38"/>
          <p:cNvSpPr/>
          <p:nvPr/>
        </p:nvSpPr>
        <p:spPr>
          <a:xfrm>
            <a:off x="4674600" y="1490700"/>
            <a:ext cx="42408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0"/>
              </a:spcAft>
              <a:buNone/>
            </a:pPr>
            <a:r>
              <a:rPr lang="en">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endParaRPr>
              <a:solidFill>
                <a:srgbClr val="1A1A1A"/>
              </a:solidFill>
              <a:latin typeface="Inter"/>
              <a:ea typeface="Inter"/>
              <a:cs typeface="Inter"/>
              <a:sym typeface="Inter"/>
            </a:endParaRPr>
          </a:p>
          <a:p>
            <a:pPr indent="0" lvl="0" marL="0" rtl="0" algn="ctr">
              <a:spcBef>
                <a:spcPts val="120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65" name="Shape 165"/>
        <p:cNvGrpSpPr/>
        <p:nvPr/>
      </p:nvGrpSpPr>
      <p:grpSpPr>
        <a:xfrm>
          <a:off x="0" y="0"/>
          <a:ext cx="0" cy="0"/>
          <a:chOff x="0" y="0"/>
          <a:chExt cx="0" cy="0"/>
        </a:xfrm>
      </p:grpSpPr>
      <p:sp>
        <p:nvSpPr>
          <p:cNvPr id="166" name="Google Shape;166;p39"/>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Slide title</a:t>
            </a:r>
            <a:endParaRPr sz="4000">
              <a:solidFill>
                <a:srgbClr val="1A1A1A"/>
              </a:solidFill>
              <a:latin typeface="Inter ExtraBold"/>
              <a:ea typeface="Inter ExtraBold"/>
              <a:cs typeface="Inter ExtraBold"/>
              <a:sym typeface="Inter ExtraBold"/>
            </a:endParaRPr>
          </a:p>
        </p:txBody>
      </p:sp>
      <p:sp>
        <p:nvSpPr>
          <p:cNvPr id="167" name="Google Shape;167;p39"/>
          <p:cNvSpPr/>
          <p:nvPr/>
        </p:nvSpPr>
        <p:spPr>
          <a:xfrm>
            <a:off x="228600" y="1490700"/>
            <a:ext cx="27798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a:solidFill>
                <a:srgbClr val="1A1A1A"/>
              </a:solidFill>
            </a:endParaRPr>
          </a:p>
        </p:txBody>
      </p:sp>
      <p:sp>
        <p:nvSpPr>
          <p:cNvPr id="168" name="Google Shape;168;p39"/>
          <p:cNvSpPr/>
          <p:nvPr/>
        </p:nvSpPr>
        <p:spPr>
          <a:xfrm>
            <a:off x="3182100" y="1490700"/>
            <a:ext cx="27798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a:solidFill>
                <a:srgbClr val="1A1A1A"/>
              </a:solidFill>
            </a:endParaRPr>
          </a:p>
        </p:txBody>
      </p:sp>
      <p:sp>
        <p:nvSpPr>
          <p:cNvPr id="169" name="Google Shape;169;p39"/>
          <p:cNvSpPr/>
          <p:nvPr/>
        </p:nvSpPr>
        <p:spPr>
          <a:xfrm>
            <a:off x="6135600" y="1490700"/>
            <a:ext cx="27798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a:solidFill>
                <a:srgbClr val="1A1A1A"/>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73" name="Shape 173"/>
        <p:cNvGrpSpPr/>
        <p:nvPr/>
      </p:nvGrpSpPr>
      <p:grpSpPr>
        <a:xfrm>
          <a:off x="0" y="0"/>
          <a:ext cx="0" cy="0"/>
          <a:chOff x="0" y="0"/>
          <a:chExt cx="0" cy="0"/>
        </a:xfrm>
      </p:grpSpPr>
      <p:sp>
        <p:nvSpPr>
          <p:cNvPr id="174" name="Google Shape;174;p40"/>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Slide title</a:t>
            </a:r>
            <a:endParaRPr sz="4000">
              <a:solidFill>
                <a:srgbClr val="1A1A1A"/>
              </a:solidFill>
              <a:latin typeface="Inter ExtraBold"/>
              <a:ea typeface="Inter ExtraBold"/>
              <a:cs typeface="Inter ExtraBold"/>
              <a:sym typeface="Inter ExtraBold"/>
            </a:endParaRPr>
          </a:p>
        </p:txBody>
      </p:sp>
      <p:sp>
        <p:nvSpPr>
          <p:cNvPr id="175" name="Google Shape;175;p40"/>
          <p:cNvSpPr/>
          <p:nvPr/>
        </p:nvSpPr>
        <p:spPr>
          <a:xfrm>
            <a:off x="228600" y="1490700"/>
            <a:ext cx="20847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sz="1200">
              <a:solidFill>
                <a:srgbClr val="1A1A1A"/>
              </a:solidFill>
              <a:latin typeface="Inter"/>
              <a:ea typeface="Inter"/>
              <a:cs typeface="Inter"/>
              <a:sym typeface="Inter"/>
            </a:endParaRPr>
          </a:p>
        </p:txBody>
      </p:sp>
      <p:sp>
        <p:nvSpPr>
          <p:cNvPr id="176" name="Google Shape;176;p40"/>
          <p:cNvSpPr/>
          <p:nvPr/>
        </p:nvSpPr>
        <p:spPr>
          <a:xfrm>
            <a:off x="2446100" y="1490700"/>
            <a:ext cx="20847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sz="1200">
              <a:solidFill>
                <a:srgbClr val="1A1A1A"/>
              </a:solidFill>
            </a:endParaRPr>
          </a:p>
        </p:txBody>
      </p:sp>
      <p:sp>
        <p:nvSpPr>
          <p:cNvPr id="177" name="Google Shape;177;p40"/>
          <p:cNvSpPr/>
          <p:nvPr/>
        </p:nvSpPr>
        <p:spPr>
          <a:xfrm>
            <a:off x="4638400" y="1490700"/>
            <a:ext cx="20847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sz="1200">
              <a:solidFill>
                <a:srgbClr val="1A1A1A"/>
              </a:solidFill>
            </a:endParaRPr>
          </a:p>
        </p:txBody>
      </p:sp>
      <p:sp>
        <p:nvSpPr>
          <p:cNvPr id="178" name="Google Shape;178;p40"/>
          <p:cNvSpPr/>
          <p:nvPr/>
        </p:nvSpPr>
        <p:spPr>
          <a:xfrm>
            <a:off x="6830700" y="1490700"/>
            <a:ext cx="2084700" cy="3424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rgbClr val="1A1A1A"/>
                </a:solidFill>
                <a:latin typeface="Inter"/>
                <a:ea typeface="Inter"/>
                <a:cs typeface="Inter"/>
                <a:sym typeface="Inter"/>
              </a:rPr>
              <a:t>Card title</a:t>
            </a:r>
            <a:endParaRPr b="1" sz="1600">
              <a:solidFill>
                <a:srgbClr val="1A1A1A"/>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 nostrud exercitation ullamco laboris nisi ut aliquip ex ea commodo consequat. </a:t>
            </a:r>
            <a:endParaRPr sz="1200">
              <a:solidFill>
                <a:srgbClr val="1A1A1A"/>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82" name="Shape 182"/>
        <p:cNvGrpSpPr/>
        <p:nvPr/>
      </p:nvGrpSpPr>
      <p:grpSpPr>
        <a:xfrm>
          <a:off x="0" y="0"/>
          <a:ext cx="0" cy="0"/>
          <a:chOff x="0" y="0"/>
          <a:chExt cx="0" cy="0"/>
        </a:xfrm>
      </p:grpSpPr>
      <p:sp>
        <p:nvSpPr>
          <p:cNvPr id="183" name="Google Shape;183;p41"/>
          <p:cNvSpPr/>
          <p:nvPr/>
        </p:nvSpPr>
        <p:spPr>
          <a:xfrm>
            <a:off x="228600" y="1262100"/>
            <a:ext cx="2779800" cy="1720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Inter"/>
                <a:ea typeface="Inter"/>
                <a:cs typeface="Inter"/>
                <a:sym typeface="Inter"/>
              </a:rPr>
              <a:t>Card title</a:t>
            </a:r>
            <a:endParaRPr b="1" sz="160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a:t>
            </a:r>
            <a:endParaRPr sz="1200">
              <a:solidFill>
                <a:srgbClr val="1A1A1A"/>
              </a:solidFill>
            </a:endParaRPr>
          </a:p>
        </p:txBody>
      </p:sp>
      <p:sp>
        <p:nvSpPr>
          <p:cNvPr id="184" name="Google Shape;184;p41"/>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Slide title</a:t>
            </a:r>
            <a:endParaRPr sz="4000">
              <a:solidFill>
                <a:srgbClr val="1A1A1A"/>
              </a:solidFill>
              <a:latin typeface="Inter ExtraBold"/>
              <a:ea typeface="Inter ExtraBold"/>
              <a:cs typeface="Inter ExtraBold"/>
              <a:sym typeface="Inter ExtraBold"/>
            </a:endParaRPr>
          </a:p>
        </p:txBody>
      </p:sp>
      <p:sp>
        <p:nvSpPr>
          <p:cNvPr id="185" name="Google Shape;185;p41"/>
          <p:cNvSpPr/>
          <p:nvPr/>
        </p:nvSpPr>
        <p:spPr>
          <a:xfrm>
            <a:off x="3182100" y="1262100"/>
            <a:ext cx="2779800" cy="1720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Inter"/>
                <a:ea typeface="Inter"/>
                <a:cs typeface="Inter"/>
                <a:sym typeface="Inter"/>
              </a:rPr>
              <a:t>Card title</a:t>
            </a:r>
            <a:endParaRPr b="1" sz="160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a:t>
            </a:r>
            <a:endParaRPr sz="1200">
              <a:solidFill>
                <a:srgbClr val="1A1A1A"/>
              </a:solidFill>
            </a:endParaRPr>
          </a:p>
        </p:txBody>
      </p:sp>
      <p:sp>
        <p:nvSpPr>
          <p:cNvPr id="186" name="Google Shape;186;p41"/>
          <p:cNvSpPr/>
          <p:nvPr/>
        </p:nvSpPr>
        <p:spPr>
          <a:xfrm>
            <a:off x="6135600" y="1262100"/>
            <a:ext cx="2779800" cy="17202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Inter"/>
                <a:ea typeface="Inter"/>
                <a:cs typeface="Inter"/>
                <a:sym typeface="Inter"/>
              </a:rPr>
              <a:t>Card title</a:t>
            </a:r>
            <a:endParaRPr b="1" sz="160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a:t>
            </a:r>
            <a:endParaRPr sz="1200">
              <a:solidFill>
                <a:srgbClr val="1A1A1A"/>
              </a:solidFill>
            </a:endParaRPr>
          </a:p>
        </p:txBody>
      </p:sp>
      <p:sp>
        <p:nvSpPr>
          <p:cNvPr id="187" name="Google Shape;187;p41"/>
          <p:cNvSpPr/>
          <p:nvPr/>
        </p:nvSpPr>
        <p:spPr>
          <a:xfrm>
            <a:off x="228600" y="3150575"/>
            <a:ext cx="4268400" cy="17646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Inter"/>
                <a:ea typeface="Inter"/>
                <a:cs typeface="Inter"/>
                <a:sym typeface="Inter"/>
              </a:rPr>
              <a:t>Card title</a:t>
            </a:r>
            <a:endParaRPr b="1" sz="160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a:t>
            </a:r>
            <a:endParaRPr sz="1200">
              <a:solidFill>
                <a:srgbClr val="1A1A1A"/>
              </a:solidFill>
            </a:endParaRPr>
          </a:p>
        </p:txBody>
      </p:sp>
      <p:sp>
        <p:nvSpPr>
          <p:cNvPr id="188" name="Google Shape;188;p41"/>
          <p:cNvSpPr/>
          <p:nvPr/>
        </p:nvSpPr>
        <p:spPr>
          <a:xfrm>
            <a:off x="4647000" y="3150575"/>
            <a:ext cx="4268400" cy="17646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0"/>
              </a:spcBef>
              <a:spcAft>
                <a:spcPts val="0"/>
              </a:spcAft>
              <a:buNone/>
            </a:pPr>
            <a:r>
              <a:rPr b="1" lang="en" sz="1600">
                <a:solidFill>
                  <a:schemeClr val="dk1"/>
                </a:solidFill>
                <a:latin typeface="Inter"/>
                <a:ea typeface="Inter"/>
                <a:cs typeface="Inter"/>
                <a:sym typeface="Inter"/>
              </a:rPr>
              <a:t>Card title</a:t>
            </a:r>
            <a:endParaRPr b="1" sz="1600">
              <a:solidFill>
                <a:schemeClr val="dk1"/>
              </a:solidFill>
              <a:latin typeface="Inter"/>
              <a:ea typeface="Inter"/>
              <a:cs typeface="Inter"/>
              <a:sym typeface="Inter"/>
            </a:endParaRPr>
          </a:p>
          <a:p>
            <a:pPr indent="0" lvl="0" marL="0" rtl="0" algn="l">
              <a:lnSpc>
                <a:spcPct val="115000"/>
              </a:lnSpc>
              <a:spcBef>
                <a:spcPts val="1200"/>
              </a:spcBef>
              <a:spcAft>
                <a:spcPts val="1200"/>
              </a:spcAft>
              <a:buNone/>
            </a:pPr>
            <a:r>
              <a:rPr lang="en" sz="1200">
                <a:solidFill>
                  <a:srgbClr val="1A1A1A"/>
                </a:solidFill>
                <a:latin typeface="Inter"/>
                <a:ea typeface="Inter"/>
                <a:cs typeface="Inter"/>
                <a:sym typeface="Inter"/>
              </a:rPr>
              <a:t>Lorem ipsum dolor sit amet, consectetur adipiscing elit, sed do eiusmod tempor incididunt ut labore et dolore magna aliqua. Ut enim ad minim veniam, quis</a:t>
            </a:r>
            <a:endParaRPr sz="1200">
              <a:solidFill>
                <a:srgbClr val="1A1A1A"/>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192" name="Shape 192"/>
        <p:cNvGrpSpPr/>
        <p:nvPr/>
      </p:nvGrpSpPr>
      <p:grpSpPr>
        <a:xfrm>
          <a:off x="0" y="0"/>
          <a:ext cx="0" cy="0"/>
          <a:chOff x="0" y="0"/>
          <a:chExt cx="0" cy="0"/>
        </a:xfrm>
      </p:grpSpPr>
      <p:sp>
        <p:nvSpPr>
          <p:cNvPr id="193" name="Google Shape;193;p42"/>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Accent slide</a:t>
            </a:r>
            <a:endParaRPr sz="4000">
              <a:solidFill>
                <a:srgbClr val="1A1A1A"/>
              </a:solidFill>
              <a:latin typeface="Inter ExtraBold"/>
              <a:ea typeface="Inter ExtraBold"/>
              <a:cs typeface="Inter ExtraBold"/>
              <a:sym typeface="Inter ExtraBold"/>
            </a:endParaRPr>
          </a:p>
        </p:txBody>
      </p:sp>
      <p:sp>
        <p:nvSpPr>
          <p:cNvPr id="194" name="Google Shape;194;p42"/>
          <p:cNvSpPr/>
          <p:nvPr/>
        </p:nvSpPr>
        <p:spPr>
          <a:xfrm>
            <a:off x="228600" y="1375825"/>
            <a:ext cx="4223400" cy="3539100"/>
          </a:xfrm>
          <a:prstGeom prst="snip2DiagRect">
            <a:avLst>
              <a:gd fmla="val 0" name="adj1"/>
              <a:gd fmla="val 16667" name="adj2"/>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1A1A1A"/>
                </a:solidFill>
                <a:latin typeface="Inter Medium"/>
                <a:ea typeface="Inter Medium"/>
                <a:cs typeface="Inter Medium"/>
                <a:sym typeface="Inter Medium"/>
              </a:rPr>
              <a:t>Text</a:t>
            </a:r>
            <a:endParaRPr sz="2400">
              <a:solidFill>
                <a:srgbClr val="1A1A1A"/>
              </a:solidFill>
              <a:latin typeface="Inter Medium"/>
              <a:ea typeface="Inter Medium"/>
              <a:cs typeface="Inter Medium"/>
              <a:sym typeface="Inter Medium"/>
            </a:endParaRPr>
          </a:p>
        </p:txBody>
      </p:sp>
      <p:sp>
        <p:nvSpPr>
          <p:cNvPr id="195" name="Google Shape;195;p42"/>
          <p:cNvSpPr/>
          <p:nvPr/>
        </p:nvSpPr>
        <p:spPr>
          <a:xfrm>
            <a:off x="4741800" y="1375825"/>
            <a:ext cx="4173600" cy="3539100"/>
          </a:xfrm>
          <a:prstGeom prst="roundRect">
            <a:avLst>
              <a:gd fmla="val 7021" name="adj"/>
            </a:avLst>
          </a:prstGeom>
          <a:solidFill>
            <a:schemeClr val="lt1"/>
          </a:solidFill>
          <a:ln>
            <a:noFill/>
          </a:ln>
        </p:spPr>
        <p:txBody>
          <a:bodyPr anchorCtr="0" anchor="t" bIns="274300" lIns="274300" spcFirstLastPara="1" rIns="274300" wrap="square" tIns="274300">
            <a:noAutofit/>
          </a:bodyPr>
          <a:lstStyle/>
          <a:p>
            <a:pPr indent="0" lvl="0" marL="0" rtl="0" algn="l">
              <a:spcBef>
                <a:spcPts val="0"/>
              </a:spcBef>
              <a:spcAft>
                <a:spcPts val="0"/>
              </a:spcAft>
              <a:buClr>
                <a:schemeClr val="dk1"/>
              </a:buClr>
              <a:buSzPts val="1100"/>
              <a:buFont typeface="Arial"/>
              <a:buNone/>
            </a:pPr>
            <a:r>
              <a:rPr lang="en" sz="2400">
                <a:solidFill>
                  <a:srgbClr val="1A1A1A"/>
                </a:solidFill>
                <a:latin typeface="Inter Medium"/>
                <a:ea typeface="Inter Medium"/>
                <a:cs typeface="Inter Medium"/>
                <a:sym typeface="Inter Medium"/>
              </a:rPr>
              <a:t>Text</a:t>
            </a:r>
            <a:endParaRPr sz="2400">
              <a:solidFill>
                <a:srgbClr val="1A1A1A"/>
              </a:solidFill>
              <a:latin typeface="Inter Medium"/>
              <a:ea typeface="Inter Medium"/>
              <a:cs typeface="Inter Medium"/>
              <a:sym typeface="Inter Medium"/>
            </a:endParaRPr>
          </a:p>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9DF1"/>
        </a:solidFill>
      </p:bgPr>
    </p:bg>
    <p:spTree>
      <p:nvGrpSpPr>
        <p:cNvPr id="199" name="Shape 199"/>
        <p:cNvGrpSpPr/>
        <p:nvPr/>
      </p:nvGrpSpPr>
      <p:grpSpPr>
        <a:xfrm>
          <a:off x="0" y="0"/>
          <a:ext cx="0" cy="0"/>
          <a:chOff x="0" y="0"/>
          <a:chExt cx="0" cy="0"/>
        </a:xfrm>
      </p:grpSpPr>
      <p:sp>
        <p:nvSpPr>
          <p:cNvPr id="200" name="Google Shape;200;p43"/>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Accent slide</a:t>
            </a:r>
            <a:endParaRPr sz="4000">
              <a:solidFill>
                <a:srgbClr val="1A1A1A"/>
              </a:solidFill>
              <a:latin typeface="Inter ExtraBold"/>
              <a:ea typeface="Inter ExtraBold"/>
              <a:cs typeface="Inter ExtraBold"/>
              <a:sym typeface="Inter ExtraBold"/>
            </a:endParaRPr>
          </a:p>
        </p:txBody>
      </p:sp>
      <p:sp>
        <p:nvSpPr>
          <p:cNvPr id="201" name="Google Shape;201;p43"/>
          <p:cNvSpPr/>
          <p:nvPr/>
        </p:nvSpPr>
        <p:spPr>
          <a:xfrm>
            <a:off x="228600" y="1375825"/>
            <a:ext cx="2722200" cy="3539100"/>
          </a:xfrm>
          <a:prstGeom prst="snip2DiagRect">
            <a:avLst>
              <a:gd fmla="val 0" name="adj1"/>
              <a:gd fmla="val 9217" name="adj2"/>
            </a:avLst>
          </a:prstGeom>
          <a:solidFill>
            <a:schemeClr val="lt1"/>
          </a:solidFill>
          <a:ln>
            <a:noFill/>
          </a:ln>
        </p:spPr>
        <p:txBody>
          <a:bodyPr anchorCtr="0" anchor="t" bIns="274300" lIns="91425" spcFirstLastPara="1" rIns="91425" wrap="square" tIns="91425">
            <a:noAutofit/>
          </a:bodyPr>
          <a:lstStyle/>
          <a:p>
            <a:pPr indent="0" lvl="0" marL="0" rtl="0" algn="l">
              <a:spcBef>
                <a:spcPts val="0"/>
              </a:spcBef>
              <a:spcAft>
                <a:spcPts val="0"/>
              </a:spcAft>
              <a:buNone/>
            </a:pPr>
            <a:r>
              <a:rPr lang="en" sz="2200">
                <a:solidFill>
                  <a:srgbClr val="1A1A1A"/>
                </a:solidFill>
                <a:latin typeface="Inter Medium"/>
                <a:ea typeface="Inter Medium"/>
                <a:cs typeface="Inter Medium"/>
                <a:sym typeface="Inter Medium"/>
              </a:rPr>
              <a:t>Text</a:t>
            </a:r>
            <a:endParaRPr sz="2200">
              <a:solidFill>
                <a:srgbClr val="1A1A1A"/>
              </a:solidFill>
              <a:latin typeface="Inter Medium"/>
              <a:ea typeface="Inter Medium"/>
              <a:cs typeface="Inter Medium"/>
              <a:sym typeface="Inter Medium"/>
            </a:endParaRPr>
          </a:p>
        </p:txBody>
      </p:sp>
      <p:sp>
        <p:nvSpPr>
          <p:cNvPr id="202" name="Google Shape;202;p43"/>
          <p:cNvSpPr/>
          <p:nvPr/>
        </p:nvSpPr>
        <p:spPr>
          <a:xfrm>
            <a:off x="3209550" y="1375825"/>
            <a:ext cx="2724900" cy="3539100"/>
          </a:xfrm>
          <a:prstGeom prst="roundRect">
            <a:avLst>
              <a:gd fmla="val 9118" name="adj"/>
            </a:avLst>
          </a:prstGeom>
          <a:solidFill>
            <a:schemeClr val="lt1"/>
          </a:solidFill>
          <a:ln>
            <a:noFill/>
          </a:ln>
        </p:spPr>
        <p:txBody>
          <a:bodyPr anchorCtr="0" anchor="t" bIns="274300" lIns="182875" spcFirstLastPara="1" rIns="182875" wrap="square" tIns="91425">
            <a:noAutofit/>
          </a:bodyPr>
          <a:lstStyle/>
          <a:p>
            <a:pPr indent="0" lvl="0" marL="0" rtl="0" algn="l">
              <a:spcBef>
                <a:spcPts val="0"/>
              </a:spcBef>
              <a:spcAft>
                <a:spcPts val="0"/>
              </a:spcAft>
              <a:buClr>
                <a:schemeClr val="dk1"/>
              </a:buClr>
              <a:buSzPts val="1100"/>
              <a:buFont typeface="Arial"/>
              <a:buNone/>
            </a:pPr>
            <a:r>
              <a:rPr lang="en" sz="2200">
                <a:solidFill>
                  <a:srgbClr val="1A1A1A"/>
                </a:solidFill>
                <a:latin typeface="Inter Medium"/>
                <a:ea typeface="Inter Medium"/>
                <a:cs typeface="Inter Medium"/>
                <a:sym typeface="Inter Medium"/>
              </a:rPr>
              <a:t>Text</a:t>
            </a:r>
            <a:endParaRPr sz="2200">
              <a:solidFill>
                <a:srgbClr val="1A1A1A"/>
              </a:solidFill>
              <a:latin typeface="Inter Medium"/>
              <a:ea typeface="Inter Medium"/>
              <a:cs typeface="Inter Medium"/>
              <a:sym typeface="Inter Medium"/>
            </a:endParaRPr>
          </a:p>
          <a:p>
            <a:pPr indent="0" lvl="0" marL="0" marR="0" rtl="0" algn="l">
              <a:spcBef>
                <a:spcPts val="0"/>
              </a:spcBef>
              <a:spcAft>
                <a:spcPts val="0"/>
              </a:spcAft>
              <a:buClr>
                <a:schemeClr val="dk1"/>
              </a:buClr>
              <a:buSzPts val="1100"/>
              <a:buFont typeface="Arial"/>
              <a:buNone/>
            </a:pPr>
            <a:r>
              <a:t/>
            </a:r>
            <a:endParaRPr sz="2200">
              <a:solidFill>
                <a:srgbClr val="1A1A1A"/>
              </a:solidFill>
              <a:latin typeface="Inter Medium"/>
              <a:ea typeface="Inter Medium"/>
              <a:cs typeface="Inter Medium"/>
              <a:sym typeface="Inter Medium"/>
            </a:endParaRPr>
          </a:p>
          <a:p>
            <a:pPr indent="0" lvl="0" marL="0" marR="0" rtl="0" algn="l">
              <a:spcBef>
                <a:spcPts val="0"/>
              </a:spcBef>
              <a:spcAft>
                <a:spcPts val="0"/>
              </a:spcAft>
              <a:buNone/>
            </a:pPr>
            <a:r>
              <a:t/>
            </a:r>
            <a:endParaRPr sz="2200"/>
          </a:p>
        </p:txBody>
      </p:sp>
      <p:sp>
        <p:nvSpPr>
          <p:cNvPr id="203" name="Google Shape;203;p43"/>
          <p:cNvSpPr/>
          <p:nvPr/>
        </p:nvSpPr>
        <p:spPr>
          <a:xfrm>
            <a:off x="6193200" y="1375825"/>
            <a:ext cx="2724900" cy="3517800"/>
          </a:xfrm>
          <a:prstGeom prst="snip1Rect">
            <a:avLst>
              <a:gd fmla="val 9643" name="adj"/>
            </a:avLst>
          </a:prstGeom>
          <a:solidFill>
            <a:schemeClr val="lt1"/>
          </a:solidFill>
          <a:ln>
            <a:noFill/>
          </a:ln>
        </p:spPr>
        <p:txBody>
          <a:bodyPr anchorCtr="0" anchor="t" bIns="274300" lIns="274300" spcFirstLastPara="1" rIns="274300" wrap="square" tIns="91425">
            <a:noAutofit/>
          </a:bodyPr>
          <a:lstStyle/>
          <a:p>
            <a:pPr indent="0" lvl="0" marL="0" rtl="0" algn="l">
              <a:spcBef>
                <a:spcPts val="0"/>
              </a:spcBef>
              <a:spcAft>
                <a:spcPts val="0"/>
              </a:spcAft>
              <a:buClr>
                <a:schemeClr val="dk1"/>
              </a:buClr>
              <a:buSzPts val="1100"/>
              <a:buFont typeface="Arial"/>
              <a:buNone/>
            </a:pPr>
            <a:r>
              <a:rPr lang="en" sz="2200">
                <a:solidFill>
                  <a:srgbClr val="1A1A1A"/>
                </a:solidFill>
                <a:latin typeface="Inter Medium"/>
                <a:ea typeface="Inter Medium"/>
                <a:cs typeface="Inter Medium"/>
                <a:sym typeface="Inter Medium"/>
              </a:rPr>
              <a:t>Text</a:t>
            </a:r>
            <a:endParaRPr sz="2200">
              <a:solidFill>
                <a:srgbClr val="1A1A1A"/>
              </a:solidFill>
              <a:latin typeface="Inter Medium"/>
              <a:ea typeface="Inter Medium"/>
              <a:cs typeface="Inter Medium"/>
              <a:sym typeface="Inter Medium"/>
            </a:endParaRPr>
          </a:p>
          <a:p>
            <a:pPr indent="0" lvl="0" marL="0" rtl="0" algn="l">
              <a:spcBef>
                <a:spcPts val="0"/>
              </a:spcBef>
              <a:spcAft>
                <a:spcPts val="0"/>
              </a:spcAft>
              <a:buClr>
                <a:schemeClr val="dk1"/>
              </a:buClr>
              <a:buSzPts val="1100"/>
              <a:buFont typeface="Arial"/>
              <a:buNone/>
            </a:pPr>
            <a:r>
              <a:t/>
            </a:r>
            <a:endParaRPr sz="2200">
              <a:solidFill>
                <a:srgbClr val="1A1A1A"/>
              </a:solidFill>
              <a:latin typeface="Inter Medium"/>
              <a:ea typeface="Inter Medium"/>
              <a:cs typeface="Inter Medium"/>
              <a:sym typeface="Inter Medium"/>
            </a:endParaRPr>
          </a:p>
          <a:p>
            <a:pPr indent="0" lvl="0" marL="0" rtl="0" algn="l">
              <a:spcBef>
                <a:spcPts val="0"/>
              </a:spcBef>
              <a:spcAft>
                <a:spcPts val="0"/>
              </a:spcAft>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5BD82"/>
        </a:solidFill>
      </p:bgPr>
    </p:bg>
    <p:spTree>
      <p:nvGrpSpPr>
        <p:cNvPr id="207" name="Shape 207"/>
        <p:cNvGrpSpPr/>
        <p:nvPr/>
      </p:nvGrpSpPr>
      <p:grpSpPr>
        <a:xfrm>
          <a:off x="0" y="0"/>
          <a:ext cx="0" cy="0"/>
          <a:chOff x="0" y="0"/>
          <a:chExt cx="0" cy="0"/>
        </a:xfrm>
      </p:grpSpPr>
      <p:sp>
        <p:nvSpPr>
          <p:cNvPr id="208" name="Google Shape;208;p44"/>
          <p:cNvSpPr/>
          <p:nvPr/>
        </p:nvSpPr>
        <p:spPr>
          <a:xfrm>
            <a:off x="228600" y="1952425"/>
            <a:ext cx="2724900" cy="2962500"/>
          </a:xfrm>
          <a:prstGeom prst="roundRect">
            <a:avLst>
              <a:gd fmla="val 9118" name="adj"/>
            </a:avLst>
          </a:prstGeom>
          <a:solidFill>
            <a:schemeClr val="lt1"/>
          </a:solidFill>
          <a:ln>
            <a:noFill/>
          </a:ln>
        </p:spPr>
        <p:txBody>
          <a:bodyPr anchorCtr="0" anchor="b" bIns="274300" lIns="182875" spcFirstLastPara="1" rIns="182875" wrap="square" tIns="91425">
            <a:noAutofit/>
          </a:bodyPr>
          <a:lstStyle/>
          <a:p>
            <a:pPr indent="0" lvl="0" marL="0" marR="0" rtl="0" algn="l">
              <a:spcBef>
                <a:spcPts val="0"/>
              </a:spcBef>
              <a:spcAft>
                <a:spcPts val="0"/>
              </a:spcAft>
              <a:buNone/>
            </a:pPr>
            <a:r>
              <a:rPr lang="en" sz="1800">
                <a:solidFill>
                  <a:srgbClr val="1A1A1A"/>
                </a:solidFill>
                <a:latin typeface="Inter Medium"/>
                <a:ea typeface="Inter Medium"/>
                <a:cs typeface="Inter Medium"/>
                <a:sym typeface="Inter Medium"/>
              </a:rPr>
              <a:t>Text</a:t>
            </a:r>
            <a:endParaRPr sz="1800"/>
          </a:p>
        </p:txBody>
      </p:sp>
      <p:sp>
        <p:nvSpPr>
          <p:cNvPr id="209" name="Google Shape;209;p44"/>
          <p:cNvSpPr/>
          <p:nvPr/>
        </p:nvSpPr>
        <p:spPr>
          <a:xfrm>
            <a:off x="3209550" y="1952425"/>
            <a:ext cx="2724900" cy="2962500"/>
          </a:xfrm>
          <a:prstGeom prst="roundRect">
            <a:avLst>
              <a:gd fmla="val 9118" name="adj"/>
            </a:avLst>
          </a:prstGeom>
          <a:solidFill>
            <a:schemeClr val="lt1"/>
          </a:solidFill>
          <a:ln>
            <a:noFill/>
          </a:ln>
        </p:spPr>
        <p:txBody>
          <a:bodyPr anchorCtr="0" anchor="b" bIns="274300" lIns="182875" spcFirstLastPara="1" rIns="182875" wrap="square" tIns="91425">
            <a:noAutofit/>
          </a:bodyPr>
          <a:lstStyle/>
          <a:p>
            <a:pPr indent="0" lvl="0" marL="0" marR="0" rtl="0" algn="l">
              <a:spcBef>
                <a:spcPts val="0"/>
              </a:spcBef>
              <a:spcAft>
                <a:spcPts val="0"/>
              </a:spcAft>
              <a:buNone/>
            </a:pPr>
            <a:r>
              <a:rPr lang="en" sz="1800">
                <a:solidFill>
                  <a:srgbClr val="1A1A1A"/>
                </a:solidFill>
                <a:latin typeface="Inter Medium"/>
                <a:ea typeface="Inter Medium"/>
                <a:cs typeface="Inter Medium"/>
                <a:sym typeface="Inter Medium"/>
              </a:rPr>
              <a:t>Text</a:t>
            </a:r>
            <a:endParaRPr sz="1800"/>
          </a:p>
        </p:txBody>
      </p:sp>
      <p:sp>
        <p:nvSpPr>
          <p:cNvPr id="210" name="Google Shape;210;p44"/>
          <p:cNvSpPr/>
          <p:nvPr/>
        </p:nvSpPr>
        <p:spPr>
          <a:xfrm>
            <a:off x="6190500" y="1952425"/>
            <a:ext cx="2724900" cy="2962500"/>
          </a:xfrm>
          <a:prstGeom prst="roundRect">
            <a:avLst>
              <a:gd fmla="val 9118" name="adj"/>
            </a:avLst>
          </a:prstGeom>
          <a:solidFill>
            <a:schemeClr val="lt1"/>
          </a:solidFill>
          <a:ln>
            <a:noFill/>
          </a:ln>
        </p:spPr>
        <p:txBody>
          <a:bodyPr anchorCtr="0" anchor="b" bIns="274300" lIns="182875" spcFirstLastPara="1" rIns="182875" wrap="square" tIns="91425">
            <a:noAutofit/>
          </a:bodyPr>
          <a:lstStyle/>
          <a:p>
            <a:pPr indent="0" lvl="0" marL="0" marR="0" rtl="0" algn="l">
              <a:spcBef>
                <a:spcPts val="0"/>
              </a:spcBef>
              <a:spcAft>
                <a:spcPts val="0"/>
              </a:spcAft>
              <a:buNone/>
            </a:pPr>
            <a:r>
              <a:rPr lang="en" sz="1800">
                <a:solidFill>
                  <a:srgbClr val="1A1A1A"/>
                </a:solidFill>
                <a:latin typeface="Inter Medium"/>
                <a:ea typeface="Inter Medium"/>
                <a:cs typeface="Inter Medium"/>
                <a:sym typeface="Inter Medium"/>
              </a:rPr>
              <a:t>Text</a:t>
            </a:r>
            <a:endParaRPr sz="1800"/>
          </a:p>
        </p:txBody>
      </p:sp>
      <p:sp>
        <p:nvSpPr>
          <p:cNvPr id="211" name="Google Shape;211;p44"/>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Accent slide</a:t>
            </a:r>
            <a:endParaRPr sz="4000">
              <a:solidFill>
                <a:srgbClr val="1A1A1A"/>
              </a:solidFill>
              <a:latin typeface="Inter ExtraBold"/>
              <a:ea typeface="Inter ExtraBold"/>
              <a:cs typeface="Inter ExtraBold"/>
              <a:sym typeface="Inter ExtraBold"/>
            </a:endParaRPr>
          </a:p>
        </p:txBody>
      </p:sp>
      <p:pic>
        <p:nvPicPr>
          <p:cNvPr id="212" name="Google Shape;212;p44" title="1.png"/>
          <p:cNvPicPr preferRelativeResize="0"/>
          <p:nvPr/>
        </p:nvPicPr>
        <p:blipFill>
          <a:blip r:embed="rId3">
            <a:alphaModFix/>
          </a:blip>
          <a:stretch>
            <a:fillRect/>
          </a:stretch>
        </p:blipFill>
        <p:spPr>
          <a:xfrm>
            <a:off x="482950" y="2162375"/>
            <a:ext cx="239100" cy="615825"/>
          </a:xfrm>
          <a:prstGeom prst="rect">
            <a:avLst/>
          </a:prstGeom>
          <a:noFill/>
          <a:ln>
            <a:noFill/>
          </a:ln>
        </p:spPr>
      </p:pic>
      <p:pic>
        <p:nvPicPr>
          <p:cNvPr id="213" name="Google Shape;213;p44" title="2.png"/>
          <p:cNvPicPr preferRelativeResize="0"/>
          <p:nvPr/>
        </p:nvPicPr>
        <p:blipFill>
          <a:blip r:embed="rId4">
            <a:alphaModFix/>
          </a:blip>
          <a:stretch>
            <a:fillRect/>
          </a:stretch>
        </p:blipFill>
        <p:spPr>
          <a:xfrm>
            <a:off x="3462825" y="2153398"/>
            <a:ext cx="499665" cy="615825"/>
          </a:xfrm>
          <a:prstGeom prst="rect">
            <a:avLst/>
          </a:prstGeom>
          <a:noFill/>
          <a:ln>
            <a:noFill/>
          </a:ln>
        </p:spPr>
      </p:pic>
      <p:pic>
        <p:nvPicPr>
          <p:cNvPr id="214" name="Google Shape;214;p44" title="3.png"/>
          <p:cNvPicPr preferRelativeResize="0"/>
          <p:nvPr/>
        </p:nvPicPr>
        <p:blipFill>
          <a:blip r:embed="rId5">
            <a:alphaModFix/>
          </a:blip>
          <a:stretch>
            <a:fillRect/>
          </a:stretch>
        </p:blipFill>
        <p:spPr>
          <a:xfrm>
            <a:off x="6429350" y="2171350"/>
            <a:ext cx="499675" cy="5978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29"/>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90" name="Google Shape;90;p29"/>
          <p:cNvSpPr txBox="1"/>
          <p:nvPr/>
        </p:nvSpPr>
        <p:spPr>
          <a:xfrm>
            <a:off x="966275" y="27600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1" name="Google Shape;91;p29"/>
          <p:cNvSpPr txBox="1"/>
          <p:nvPr/>
        </p:nvSpPr>
        <p:spPr>
          <a:xfrm>
            <a:off x="1358375" y="228930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92" name="Google Shape;92;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3" name="Google Shape;93;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4" name="Google Shape;94;p2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endParaRPr/>
          </a:p>
        </p:txBody>
      </p:sp>
      <p:sp>
        <p:nvSpPr>
          <p:cNvPr id="95" name="Google Shape;95;p29"/>
          <p:cNvSpPr txBox="1"/>
          <p:nvPr/>
        </p:nvSpPr>
        <p:spPr>
          <a:xfrm>
            <a:off x="0" y="492125"/>
            <a:ext cx="7880400" cy="1074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AI-Powered Customer Support Workflow Improvement</a:t>
            </a:r>
            <a:endParaRPr/>
          </a:p>
          <a:p>
            <a:pPr indent="0" lvl="0" marL="0" rtl="0" algn="l">
              <a:spcBef>
                <a:spcPts val="0"/>
              </a:spcBef>
              <a:spcAft>
                <a:spcPts val="0"/>
              </a:spcAft>
              <a:buNone/>
            </a:pPr>
            <a:r>
              <a:rPr lang="en"/>
              <a:t>1. Introduction</a:t>
            </a:r>
            <a:endParaRPr/>
          </a:p>
          <a:p>
            <a:pPr indent="0" lvl="0" marL="0" rtl="0" algn="l">
              <a:spcBef>
                <a:spcPts val="0"/>
              </a:spcBef>
              <a:spcAft>
                <a:spcPts val="0"/>
              </a:spcAft>
              <a:buNone/>
            </a:pPr>
            <a:r>
              <a:rPr lang="en"/>
              <a:t>- Businesses today face challenges in handling high volumes of customer inquiries.</a:t>
            </a:r>
            <a:endParaRPr/>
          </a:p>
          <a:p>
            <a:pPr indent="0" lvl="0" marL="0" rtl="0" algn="l">
              <a:spcBef>
                <a:spcPts val="0"/>
              </a:spcBef>
              <a:spcAft>
                <a:spcPts val="0"/>
              </a:spcAft>
              <a:buNone/>
            </a:pPr>
            <a:r>
              <a:rPr lang="en"/>
              <a:t>- Current workflows can be time-consuming, repetitive, and prone to errors.</a:t>
            </a:r>
            <a:endParaRPr/>
          </a:p>
          <a:p>
            <a:pPr indent="0" lvl="0" marL="0" rtl="0" algn="l">
              <a:spcBef>
                <a:spcPts val="0"/>
              </a:spcBef>
              <a:spcAft>
                <a:spcPts val="0"/>
              </a:spcAft>
              <a:buNone/>
            </a:pPr>
            <a:r>
              <a:rPr lang="en"/>
              <a:t>- This project focuses on analyzing the existing customer support process and integrating AI to improve efficiency and effectiveness.</a:t>
            </a:r>
            <a:endParaRPr/>
          </a:p>
          <a:p>
            <a:pPr indent="0" lvl="0" marL="0" rtl="0" algn="l">
              <a:spcBef>
                <a:spcPts val="0"/>
              </a:spcBef>
              <a:spcAft>
                <a:spcPts val="0"/>
              </a:spcAft>
              <a:buNone/>
            </a:pPr>
            <a:r>
              <a:rPr lang="en"/>
              <a:t>2. Project Objectives</a:t>
            </a:r>
            <a:endParaRPr/>
          </a:p>
          <a:p>
            <a:pPr indent="0" lvl="0" marL="0" rtl="0" algn="l">
              <a:spcBef>
                <a:spcPts val="0"/>
              </a:spcBef>
              <a:spcAft>
                <a:spcPts val="0"/>
              </a:spcAft>
              <a:buNone/>
            </a:pPr>
            <a:r>
              <a:rPr lang="en"/>
              <a:t>✅ Analyze the current customer support process.</a:t>
            </a:r>
            <a:endParaRPr/>
          </a:p>
          <a:p>
            <a:pPr indent="0" lvl="0" marL="0" rtl="0" algn="l">
              <a:spcBef>
                <a:spcPts val="0"/>
              </a:spcBef>
              <a:spcAft>
                <a:spcPts val="0"/>
              </a:spcAft>
              <a:buNone/>
            </a:pPr>
            <a:r>
              <a:rPr lang="en"/>
              <a:t>✅ Identify inefficiencies and pain points.</a:t>
            </a:r>
            <a:endParaRPr/>
          </a:p>
          <a:p>
            <a:pPr indent="0" lvl="0" marL="0" rtl="0" algn="l">
              <a:spcBef>
                <a:spcPts val="0"/>
              </a:spcBef>
              <a:spcAft>
                <a:spcPts val="0"/>
              </a:spcAft>
              <a:buNone/>
            </a:pPr>
            <a:r>
              <a:rPr lang="en"/>
              <a:t>✅ Design an AI-powered workflow.</a:t>
            </a:r>
            <a:endParaRPr/>
          </a:p>
          <a:p>
            <a:pPr indent="0" lvl="0" marL="0" rtl="0" algn="l">
              <a:spcBef>
                <a:spcPts val="0"/>
              </a:spcBef>
              <a:spcAft>
                <a:spcPts val="0"/>
              </a:spcAft>
              <a:buNone/>
            </a:pPr>
            <a:r>
              <a:rPr lang="en"/>
              <a:t>✅ Demonstrate improvements in response time, accuracy, and customer satisfaction.</a:t>
            </a:r>
            <a:endParaRPr/>
          </a:p>
          <a:p>
            <a:pPr indent="0" lvl="0" marL="0" rtl="0" algn="l">
              <a:spcBef>
                <a:spcPts val="0"/>
              </a:spcBef>
              <a:spcAft>
                <a:spcPts val="0"/>
              </a:spcAft>
              <a:buNone/>
            </a:pPr>
            <a:r>
              <a:rPr lang="en"/>
              <a:t>3. Current Workflow (Before AI)</a:t>
            </a:r>
            <a:endParaRPr/>
          </a:p>
          <a:p>
            <a:pPr indent="0" lvl="0" marL="0" rtl="0" algn="l">
              <a:spcBef>
                <a:spcPts val="0"/>
              </a:spcBef>
              <a:spcAft>
                <a:spcPts val="0"/>
              </a:spcAft>
              <a:buNone/>
            </a:pPr>
            <a:r>
              <a:rPr lang="en"/>
              <a:t>1. Customers submit inquiries via phone, email, or chat.</a:t>
            </a:r>
            <a:endParaRPr/>
          </a:p>
          <a:p>
            <a:pPr indent="0" lvl="0" marL="0" rtl="0" algn="l">
              <a:spcBef>
                <a:spcPts val="0"/>
              </a:spcBef>
              <a:spcAft>
                <a:spcPts val="0"/>
              </a:spcAft>
              <a:buNone/>
            </a:pPr>
            <a:r>
              <a:rPr lang="en"/>
              <a:t>2. Support staff manually review each request.</a:t>
            </a:r>
            <a:endParaRPr/>
          </a:p>
          <a:p>
            <a:pPr indent="0" lvl="0" marL="0" rtl="0" algn="l">
              <a:spcBef>
                <a:spcPts val="0"/>
              </a:spcBef>
              <a:spcAft>
                <a:spcPts val="0"/>
              </a:spcAft>
              <a:buNone/>
            </a:pPr>
            <a:r>
              <a:rPr lang="en"/>
              <a:t>3. Tickets are assigned to departments based on availability.</a:t>
            </a:r>
            <a:endParaRPr/>
          </a:p>
          <a:p>
            <a:pPr indent="0" lvl="0" marL="0" rtl="0" algn="l">
              <a:spcBef>
                <a:spcPts val="0"/>
              </a:spcBef>
              <a:spcAft>
                <a:spcPts val="0"/>
              </a:spcAft>
              <a:buNone/>
            </a:pPr>
            <a:r>
              <a:rPr lang="en"/>
              <a:t>4. Resolution requires back-and-forth communication.</a:t>
            </a:r>
            <a:endParaRPr/>
          </a:p>
          <a:p>
            <a:pPr indent="0" lvl="0" marL="0" rtl="0" algn="l">
              <a:spcBef>
                <a:spcPts val="0"/>
              </a:spcBef>
              <a:spcAft>
                <a:spcPts val="0"/>
              </a:spcAft>
              <a:buNone/>
            </a:pPr>
            <a:r>
              <a:rPr lang="en"/>
              <a:t>5. Customers often wait long for responses.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Problems:</a:t>
            </a:r>
            <a:endParaRPr/>
          </a:p>
          <a:p>
            <a:pPr indent="0" lvl="0" marL="0" rtl="0" algn="l">
              <a:spcBef>
                <a:spcPts val="0"/>
              </a:spcBef>
              <a:spcAft>
                <a:spcPts val="0"/>
              </a:spcAft>
              <a:buNone/>
            </a:pPr>
            <a:r>
              <a:rPr lang="en"/>
              <a:t>- Delays in response time.</a:t>
            </a:r>
            <a:endParaRPr/>
          </a:p>
          <a:p>
            <a:pPr indent="0" lvl="0" marL="0" rtl="0" algn="l">
              <a:spcBef>
                <a:spcPts val="0"/>
              </a:spcBef>
              <a:spcAft>
                <a:spcPts val="0"/>
              </a:spcAft>
              <a:buNone/>
            </a:pPr>
            <a:r>
              <a:rPr lang="en"/>
              <a:t>- High workload on support staff.</a:t>
            </a:r>
            <a:endParaRPr/>
          </a:p>
          <a:p>
            <a:pPr indent="0" lvl="0" marL="0" rtl="0" algn="l">
              <a:spcBef>
                <a:spcPts val="0"/>
              </a:spcBef>
              <a:spcAft>
                <a:spcPts val="0"/>
              </a:spcAft>
              <a:buNone/>
            </a:pPr>
            <a:r>
              <a:rPr lang="en"/>
              <a:t>- Inconsistent customer experience.</a:t>
            </a:r>
            <a:endParaRPr/>
          </a:p>
          <a:p>
            <a:pPr indent="0" lvl="0" marL="0" rtl="0" algn="l">
              <a:spcBef>
                <a:spcPts val="0"/>
              </a:spcBef>
              <a:spcAft>
                <a:spcPts val="0"/>
              </a:spcAft>
              <a:buNone/>
            </a:pPr>
            <a:r>
              <a:rPr lang="en"/>
              <a:t>4. Proposed AI-Integrated Workflow</a:t>
            </a:r>
            <a:endParaRPr/>
          </a:p>
          <a:p>
            <a:pPr indent="0" lvl="0" marL="0" rtl="0" algn="l">
              <a:spcBef>
                <a:spcPts val="0"/>
              </a:spcBef>
              <a:spcAft>
                <a:spcPts val="0"/>
              </a:spcAft>
              <a:buNone/>
            </a:pPr>
            <a:r>
              <a:rPr lang="en"/>
              <a:t>1. AI Chatbot &amp; Virtual Assistant – Handle FAQs and common inquiries instantly.</a:t>
            </a:r>
            <a:endParaRPr/>
          </a:p>
          <a:p>
            <a:pPr indent="0" lvl="0" marL="0" rtl="0" algn="l">
              <a:spcBef>
                <a:spcPts val="0"/>
              </a:spcBef>
              <a:spcAft>
                <a:spcPts val="0"/>
              </a:spcAft>
              <a:buNone/>
            </a:pPr>
            <a:r>
              <a:rPr lang="en"/>
              <a:t>2. AI Ticket Classification – Automatically categorize and assign requests to the right department.</a:t>
            </a:r>
            <a:endParaRPr/>
          </a:p>
          <a:p>
            <a:pPr indent="0" lvl="0" marL="0" rtl="0" algn="l">
              <a:spcBef>
                <a:spcPts val="0"/>
              </a:spcBef>
              <a:spcAft>
                <a:spcPts val="0"/>
              </a:spcAft>
              <a:buNone/>
            </a:pPr>
            <a:r>
              <a:rPr lang="en"/>
              <a:t>3. Knowledge Base Search – AI suggests solutions from internal documentation.</a:t>
            </a:r>
            <a:endParaRPr/>
          </a:p>
          <a:p>
            <a:pPr indent="0" lvl="0" marL="0" rtl="0" algn="l">
              <a:spcBef>
                <a:spcPts val="0"/>
              </a:spcBef>
              <a:spcAft>
                <a:spcPts val="0"/>
              </a:spcAft>
              <a:buNone/>
            </a:pPr>
            <a:r>
              <a:rPr lang="en"/>
              <a:t>4. Sentiment Analysis – Prioritize urgent or negative feedback for faster resolution.</a:t>
            </a:r>
            <a:endParaRPr/>
          </a:p>
          <a:p>
            <a:pPr indent="0" lvl="0" marL="0" rtl="0" algn="l">
              <a:spcBef>
                <a:spcPts val="0"/>
              </a:spcBef>
              <a:spcAft>
                <a:spcPts val="0"/>
              </a:spcAft>
              <a:buNone/>
            </a:pPr>
            <a:r>
              <a:rPr lang="en"/>
              <a:t>5. Human Escalation – Complex cases seamlessly transferred to support staff.</a:t>
            </a:r>
            <a:endParaRPr/>
          </a:p>
          <a:p>
            <a:pPr indent="0" lvl="0" marL="0" rtl="0" algn="l">
              <a:spcBef>
                <a:spcPts val="0"/>
              </a:spcBef>
              <a:spcAft>
                <a:spcPts val="0"/>
              </a:spcAft>
              <a:buNone/>
            </a:pPr>
            <a:r>
              <a:rPr lang="en"/>
              <a:t>5. Benefits of AI Integration</a:t>
            </a:r>
            <a:endParaRPr/>
          </a:p>
          <a:p>
            <a:pPr indent="0" lvl="0" marL="0" rtl="0" algn="l">
              <a:spcBef>
                <a:spcPts val="0"/>
              </a:spcBef>
              <a:spcAft>
                <a:spcPts val="0"/>
              </a:spcAft>
              <a:buNone/>
            </a:pPr>
            <a:r>
              <a:rPr lang="en"/>
              <a:t>✨ Faster Response Time – Customers get answers immediately for common issues.</a:t>
            </a:r>
            <a:endParaRPr/>
          </a:p>
          <a:p>
            <a:pPr indent="0" lvl="0" marL="0" rtl="0" algn="l">
              <a:spcBef>
                <a:spcPts val="0"/>
              </a:spcBef>
              <a:spcAft>
                <a:spcPts val="0"/>
              </a:spcAft>
              <a:buNone/>
            </a:pPr>
            <a:r>
              <a:rPr lang="en"/>
              <a:t>✨ Reduced Workload – Support agents focus on complex cases.</a:t>
            </a:r>
            <a:endParaRPr/>
          </a:p>
          <a:p>
            <a:pPr indent="0" lvl="0" marL="0" rtl="0" algn="l">
              <a:spcBef>
                <a:spcPts val="0"/>
              </a:spcBef>
              <a:spcAft>
                <a:spcPts val="0"/>
              </a:spcAft>
              <a:buNone/>
            </a:pPr>
            <a:r>
              <a:rPr lang="en"/>
              <a:t>✨ Higher Accuracy – AI minimizes human error in ticket routing.</a:t>
            </a:r>
            <a:endParaRPr/>
          </a:p>
          <a:p>
            <a:pPr indent="0" lvl="0" marL="0" rtl="0" algn="l">
              <a:spcBef>
                <a:spcPts val="0"/>
              </a:spcBef>
              <a:spcAft>
                <a:spcPts val="0"/>
              </a:spcAft>
              <a:buNone/>
            </a:pPr>
            <a:r>
              <a:rPr lang="en"/>
              <a:t>✨ Customer Satisfaction – Improved response quality and consistency.</a:t>
            </a:r>
            <a:endParaRPr/>
          </a:p>
          <a:p>
            <a:pPr indent="0" lvl="0" marL="0" rtl="0" algn="l">
              <a:spcBef>
                <a:spcPts val="0"/>
              </a:spcBef>
              <a:spcAft>
                <a:spcPts val="0"/>
              </a:spcAft>
              <a:buNone/>
            </a:pPr>
            <a:r>
              <a:rPr lang="en"/>
              <a:t>✨ Scalability – Handle more requests without increasing staff.</a:t>
            </a:r>
            <a:endParaRPr/>
          </a:p>
          <a:p>
            <a:pPr indent="0" lvl="0" marL="0" rtl="0" algn="l">
              <a:spcBef>
                <a:spcPts val="0"/>
              </a:spcBef>
              <a:spcAft>
                <a:spcPts val="0"/>
              </a:spcAft>
              <a:buNone/>
            </a:pPr>
            <a:r>
              <a:rPr lang="en"/>
              <a:t>6. Tools &amp; Technologies</a:t>
            </a:r>
            <a:endParaRPr/>
          </a:p>
          <a:p>
            <a:pPr indent="0" lvl="0" marL="0" rtl="0" algn="l">
              <a:spcBef>
                <a:spcPts val="0"/>
              </a:spcBef>
              <a:spcAft>
                <a:spcPts val="0"/>
              </a:spcAft>
              <a:buNone/>
            </a:pPr>
            <a:r>
              <a:rPr lang="en"/>
              <a:t>- ChatGPT – Natural language understanding and response generation.</a:t>
            </a:r>
            <a:endParaRPr/>
          </a:p>
          <a:p>
            <a:pPr indent="0" lvl="0" marL="0" rtl="0" algn="l">
              <a:spcBef>
                <a:spcPts val="0"/>
              </a:spcBef>
              <a:spcAft>
                <a:spcPts val="0"/>
              </a:spcAft>
              <a:buNone/>
            </a:pPr>
            <a:r>
              <a:rPr lang="en"/>
              <a:t>- AI Ticketing Systems – For smart routing (e.g., Zendesk AI, Freshdesk AI).</a:t>
            </a:r>
            <a:endParaRPr/>
          </a:p>
          <a:p>
            <a:pPr indent="0" lvl="0" marL="0" rtl="0" algn="l">
              <a:spcBef>
                <a:spcPts val="0"/>
              </a:spcBef>
              <a:spcAft>
                <a:spcPts val="0"/>
              </a:spcAft>
              <a:buNone/>
            </a:pPr>
            <a:r>
              <a:rPr lang="en"/>
              <a:t>- Sentiment Analysis APIs – Detect customer emotions.</a:t>
            </a:r>
            <a:endParaRPr/>
          </a:p>
          <a:p>
            <a:pPr indent="0" lvl="0" marL="0" rtl="0" algn="l">
              <a:spcBef>
                <a:spcPts val="0"/>
              </a:spcBef>
              <a:spcAft>
                <a:spcPts val="0"/>
              </a:spcAft>
              <a:buNone/>
            </a:pPr>
            <a:r>
              <a:rPr lang="en"/>
              <a:t>- Knowledge Base Integration – For faster problem-solving.</a:t>
            </a:r>
            <a:endParaRPr/>
          </a:p>
          <a:p>
            <a:pPr indent="0" lvl="0" marL="0" rtl="0" algn="l">
              <a:spcBef>
                <a:spcPts val="0"/>
              </a:spcBef>
              <a:spcAft>
                <a:spcPts val="0"/>
              </a:spcAft>
              <a:buNone/>
            </a:pPr>
            <a:r>
              <a:rPr lang="en"/>
              <a:t>7. Expected Outcomes</a:t>
            </a:r>
            <a:endParaRPr/>
          </a:p>
          <a:p>
            <a:pPr indent="0" lvl="0" marL="0" rtl="0" algn="l">
              <a:spcBef>
                <a:spcPts val="0"/>
              </a:spcBef>
              <a:spcAft>
                <a:spcPts val="0"/>
              </a:spcAft>
              <a:buNone/>
            </a:pPr>
            <a:r>
              <a:rPr lang="en"/>
              <a:t>📈 40–60% reduction in response time.</a:t>
            </a:r>
            <a:endParaRPr/>
          </a:p>
          <a:p>
            <a:pPr indent="0" lvl="0" marL="0" rtl="0" algn="l">
              <a:spcBef>
                <a:spcPts val="0"/>
              </a:spcBef>
              <a:spcAft>
                <a:spcPts val="0"/>
              </a:spcAft>
              <a:buNone/>
            </a:pPr>
            <a:r>
              <a:rPr lang="en"/>
              <a:t>📉 30% decrease in repetitive workload.</a:t>
            </a:r>
            <a:endParaRPr/>
          </a:p>
          <a:p>
            <a:pPr indent="0" lvl="0" marL="0" rtl="0" algn="l">
              <a:spcBef>
                <a:spcPts val="0"/>
              </a:spcBef>
              <a:spcAft>
                <a:spcPts val="0"/>
              </a:spcAft>
              <a:buNone/>
            </a:pPr>
            <a:r>
              <a:rPr lang="en"/>
              <a:t>😊 Improved customer experience and satisfaction scores.</a:t>
            </a:r>
            <a:endParaRPr/>
          </a:p>
          <a:p>
            <a:pPr indent="0" lvl="0" marL="0" rtl="0" algn="l">
              <a:spcBef>
                <a:spcPts val="0"/>
              </a:spcBef>
              <a:spcAft>
                <a:spcPts val="0"/>
              </a:spcAft>
              <a:buNone/>
            </a:pPr>
            <a:r>
              <a:rPr lang="en"/>
              <a:t>💰 Cost savings through automation and efficiency.</a:t>
            </a:r>
            <a:endParaRPr/>
          </a:p>
          <a:p>
            <a:pPr indent="0" lvl="0" marL="0" rtl="0" algn="l">
              <a:spcBef>
                <a:spcPts val="0"/>
              </a:spcBef>
              <a:spcAft>
                <a:spcPts val="0"/>
              </a:spcAft>
              <a:buNone/>
            </a:pPr>
            <a:r>
              <a:rPr lang="en"/>
              <a:t>8. Conclusion</a:t>
            </a:r>
            <a:endParaRPr/>
          </a:p>
          <a:p>
            <a:pPr indent="0" lvl="0" marL="0" rtl="0" algn="l">
              <a:spcBef>
                <a:spcPts val="0"/>
              </a:spcBef>
              <a:spcAft>
                <a:spcPts val="0"/>
              </a:spcAft>
              <a:buNone/>
            </a:pPr>
            <a:r>
              <a:rPr lang="en"/>
              <a:t>By integrating AI into customer support, businesses can transform a slow, manual process into an efficient, automated workflow that delivers faster service, improves customer satisfaction, and reduces operational costs.</a:t>
            </a:r>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99" name="Shape 99"/>
        <p:cNvGrpSpPr/>
        <p:nvPr/>
      </p:nvGrpSpPr>
      <p:grpSpPr>
        <a:xfrm>
          <a:off x="0" y="0"/>
          <a:ext cx="0" cy="0"/>
          <a:chOff x="0" y="0"/>
          <a:chExt cx="0" cy="0"/>
        </a:xfrm>
      </p:grpSpPr>
      <p:sp>
        <p:nvSpPr>
          <p:cNvPr id="100" name="Google Shape;100;p30"/>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Introduction</a:t>
            </a:r>
            <a:endParaRPr sz="4000">
              <a:solidFill>
                <a:srgbClr val="1A1A1A"/>
              </a:solidFill>
              <a:latin typeface="Inter ExtraBold"/>
              <a:ea typeface="Inter ExtraBold"/>
              <a:cs typeface="Inter ExtraBold"/>
              <a:sym typeface="Inter ExtraBold"/>
            </a:endParaRPr>
          </a:p>
        </p:txBody>
      </p:sp>
      <p:sp>
        <p:nvSpPr>
          <p:cNvPr id="101" name="Google Shape;101;p30"/>
          <p:cNvSpPr txBox="1"/>
          <p:nvPr>
            <p:ph idx="1" type="subTitle"/>
          </p:nvPr>
        </p:nvSpPr>
        <p:spPr>
          <a:xfrm>
            <a:off x="139800" y="2298300"/>
            <a:ext cx="8520600" cy="2616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1"/>
                </a:solidFill>
              </a:rPr>
              <a:t>:</a:t>
            </a:r>
            <a:endParaRPr sz="1100">
              <a:solidFill>
                <a:schemeClr val="dk1"/>
              </a:solidFill>
            </a:endParaRPr>
          </a:p>
          <a:p>
            <a:pPr indent="0" lvl="0" marL="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 </a:t>
            </a:r>
            <a:r>
              <a:rPr b="1" lang="en" sz="1100">
                <a:solidFill>
                  <a:schemeClr val="dk1"/>
                </a:solidFill>
              </a:rPr>
              <a:t>Project Introduction: Optimizing Customer Support Through AI Integration</a:t>
            </a:r>
            <a:endParaRPr b="1" sz="1100">
              <a:solidFill>
                <a:schemeClr val="dk1"/>
              </a:solidFill>
            </a:endParaRPr>
          </a:p>
          <a:p>
            <a:pPr indent="0" lvl="0" marL="0" rtl="0" algn="l">
              <a:lnSpc>
                <a:spcPct val="115000"/>
              </a:lnSpc>
              <a:spcBef>
                <a:spcPts val="1200"/>
              </a:spcBef>
              <a:spcAft>
                <a:spcPts val="0"/>
              </a:spcAft>
              <a:buNone/>
            </a:pPr>
            <a:r>
              <a:rPr lang="en" sz="1100">
                <a:solidFill>
                  <a:schemeClr val="dk1"/>
                </a:solidFill>
              </a:rPr>
              <a:t>This project focuses on enhancing the performance of customer support operations by leveraging artificial intelligence. As an AI automation specialist, your objective is to analyze the current support workflow, identify inefficiencies, and design a streamlined process that integrates AI-driven tools and techniques.</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 existing customer support process typically involves receiving inquiries via multiple channels, manually routing them to appropriate teams, resolving issues, and conducting follow-ups. While functional, this approach often results in delays, repetitive tasks, and inconsistent service quality.</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 goal of this initiative is to improve both efficiency and effectiveness by embedding AI solutions into the workflow. These may include automated response systems, intelligent routing, predictive analytics, and decision-support tools. By doing so, the project aims to reduce response times, enhance accuracy, and deliver a more consistent and satisfying customer experience.</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This structured, five-step approach begins with documenting the current workflow and culminates in a comprehensive AI-enhanced support model—positioning your organization for scalable, future-ready service delivery.</a:t>
            </a:r>
            <a:endParaRPr sz="1100">
              <a:solidFill>
                <a:schemeClr val="dk1"/>
              </a:solidFill>
            </a:endParaRPr>
          </a:p>
          <a:p>
            <a:pPr indent="0" lvl="0" marL="0" rtl="0" algn="l">
              <a:lnSpc>
                <a:spcPct val="115000"/>
              </a:lnSpc>
              <a:spcBef>
                <a:spcPts val="1200"/>
              </a:spcBef>
              <a:spcAft>
                <a:spcPts val="1200"/>
              </a:spcAft>
              <a:buNone/>
            </a:pPr>
            <a:r>
              <a:t/>
            </a:r>
            <a:endParaRPr sz="2000">
              <a:solidFill>
                <a:srgbClr val="1A1A1A"/>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05" name="Shape 105"/>
        <p:cNvGrpSpPr/>
        <p:nvPr/>
      </p:nvGrpSpPr>
      <p:grpSpPr>
        <a:xfrm>
          <a:off x="0" y="0"/>
          <a:ext cx="0" cy="0"/>
          <a:chOff x="0" y="0"/>
          <a:chExt cx="0" cy="0"/>
        </a:xfrm>
      </p:grpSpPr>
      <p:sp>
        <p:nvSpPr>
          <p:cNvPr id="106" name="Google Shape;106;p31"/>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Current Workflow Overview</a:t>
            </a:r>
            <a:endParaRPr sz="4000">
              <a:solidFill>
                <a:srgbClr val="1A1A1A"/>
              </a:solidFill>
              <a:latin typeface="Inter ExtraBold"/>
              <a:ea typeface="Inter ExtraBold"/>
              <a:cs typeface="Inter ExtraBold"/>
              <a:sym typeface="Inter ExtraBold"/>
            </a:endParaRPr>
          </a:p>
        </p:txBody>
      </p:sp>
      <p:sp>
        <p:nvSpPr>
          <p:cNvPr id="107" name="Google Shape;107;p31"/>
          <p:cNvSpPr txBox="1"/>
          <p:nvPr/>
        </p:nvSpPr>
        <p:spPr>
          <a:xfrm>
            <a:off x="247175" y="1331300"/>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pic>
        <p:nvPicPr>
          <p:cNvPr id="108" name="Google Shape;108;p31" title="original - Frame 1.jpg"/>
          <p:cNvPicPr preferRelativeResize="0"/>
          <p:nvPr/>
        </p:nvPicPr>
        <p:blipFill>
          <a:blip r:embed="rId3">
            <a:alphaModFix/>
          </a:blip>
          <a:stretch>
            <a:fillRect/>
          </a:stretch>
        </p:blipFill>
        <p:spPr>
          <a:xfrm>
            <a:off x="152400" y="1945400"/>
            <a:ext cx="8839204" cy="129048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12" name="Shape 112"/>
        <p:cNvGrpSpPr/>
        <p:nvPr/>
      </p:nvGrpSpPr>
      <p:grpSpPr>
        <a:xfrm>
          <a:off x="0" y="0"/>
          <a:ext cx="0" cy="0"/>
          <a:chOff x="0" y="0"/>
          <a:chExt cx="0" cy="0"/>
        </a:xfrm>
      </p:grpSpPr>
      <p:sp>
        <p:nvSpPr>
          <p:cNvPr id="113" name="Google Shape;113;p32"/>
          <p:cNvSpPr txBox="1"/>
          <p:nvPr>
            <p:ph type="ctrTitle"/>
          </p:nvPr>
        </p:nvSpPr>
        <p:spPr>
          <a:xfrm>
            <a:off x="96875" y="28372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Key Problems Identified</a:t>
            </a:r>
            <a:endParaRPr sz="4000">
              <a:solidFill>
                <a:srgbClr val="1A1A1A"/>
              </a:solidFill>
              <a:latin typeface="Inter ExtraBold"/>
              <a:ea typeface="Inter ExtraBold"/>
              <a:cs typeface="Inter ExtraBold"/>
              <a:sym typeface="Inter ExtraBold"/>
            </a:endParaRPr>
          </a:p>
        </p:txBody>
      </p:sp>
      <p:sp>
        <p:nvSpPr>
          <p:cNvPr id="114" name="Google Shape;114;p32"/>
          <p:cNvSpPr/>
          <p:nvPr/>
        </p:nvSpPr>
        <p:spPr>
          <a:xfrm>
            <a:off x="213734" y="1210509"/>
            <a:ext cx="8686800" cy="3689400"/>
          </a:xfrm>
          <a:prstGeom prst="roundRect">
            <a:avLst>
              <a:gd fmla="val 5630" name="adj"/>
            </a:avLst>
          </a:prstGeom>
          <a:solidFill>
            <a:schemeClr val="lt1"/>
          </a:solidFill>
          <a:ln>
            <a:noFill/>
          </a:ln>
        </p:spPr>
        <p:txBody>
          <a:bodyPr anchorCtr="0" anchor="t" bIns="0"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Based on the complaints, here are three distinct workflow stage problems:</a:t>
            </a:r>
            <a:endParaRPr sz="11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1. Initial Contact &amp; Routing Stage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Where:</a:t>
            </a:r>
            <a:r>
              <a:rPr lang="en" sz="1100">
                <a:solidFill>
                  <a:schemeClr val="dk1"/>
                </a:solidFill>
              </a:rPr>
              <a:t> First point of customer entry (automated system/call routing) </a:t>
            </a:r>
            <a:r>
              <a:rPr b="1" lang="en" sz="1100">
                <a:solidFill>
                  <a:schemeClr val="dk1"/>
                </a:solidFill>
              </a:rPr>
              <a:t>Problem:</a:t>
            </a:r>
            <a:r>
              <a:rPr lang="en" sz="1100">
                <a:solidFill>
                  <a:schemeClr val="dk1"/>
                </a:solidFill>
              </a:rPr>
              <a:t> The automated phone system is poorly designed, creating barriers to reaching human agents and routing customers to incorrect departments.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Specific Evidence from Complaints: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automated system is frustrating and makes it difficult to reach a human agent"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 was transferred to the wrong department and had to call back"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 waited on hold for over 30 minutes before speaking to a representative"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Impact on Efficiency &amp; Satisfaction: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Wastes 30+ minutes per interaction before productive conversation begins; creates unnecessary callback volume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Satisfaction:</a:t>
            </a:r>
            <a:r>
              <a:rPr lang="en" sz="1100">
                <a:solidFill>
                  <a:schemeClr val="dk1"/>
                </a:solidFill>
              </a:rPr>
              <a:t> Customers are already frustrated before speaking to anyone; sets negative tone for entire interaction</a:t>
            </a:r>
            <a:endParaRPr sz="11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2. Information Gathering &amp; Documentation Stage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Where:</a:t>
            </a:r>
            <a:r>
              <a:rPr lang="en" sz="1100">
                <a:solidFill>
                  <a:schemeClr val="dk1"/>
                </a:solidFill>
              </a:rPr>
              <a:t> During active support interaction when agents collect customer details </a:t>
            </a:r>
            <a:r>
              <a:rPr b="1" lang="en" sz="1100">
                <a:solidFill>
                  <a:schemeClr val="dk1"/>
                </a:solidFill>
              </a:rPr>
              <a:t>Problem:</a:t>
            </a:r>
            <a:r>
              <a:rPr lang="en" sz="1100">
                <a:solidFill>
                  <a:schemeClr val="dk1"/>
                </a:solidFill>
              </a:rPr>
              <a:t> Poor information management systems cause agents to repeatedly request the same information and lack access to previous interaction history.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Specific Evidence from Complaints: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"I had to provide the same information multiple times during the same interaction"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agent didn't have access to my previous support interactions"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support team didn't have access to my account information and couldn't assist me"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Impact on Efficiency &amp; Satisfaction: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Duplicates effort across multiple interactions; extends call times unnecessarily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Satisfaction:</a:t>
            </a:r>
            <a:r>
              <a:rPr lang="en" sz="1100">
                <a:solidFill>
                  <a:schemeClr val="dk1"/>
                </a:solidFill>
              </a:rPr>
              <a:t> Customers feel unvalued when forced to repeat information; creates perception of disorganized company</a:t>
            </a:r>
            <a:endParaRPr sz="1100">
              <a:solidFill>
                <a:schemeClr val="dk1"/>
              </a:solidFill>
            </a:endParaRPr>
          </a:p>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3. Issue Resolution &amp; Follow-up Stage</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Where:</a:t>
            </a:r>
            <a:r>
              <a:rPr lang="en" sz="1100">
                <a:solidFill>
                  <a:schemeClr val="dk1"/>
                </a:solidFill>
              </a:rPr>
              <a:t> Final phase where solutions are implemented and commitments are made </a:t>
            </a:r>
            <a:r>
              <a:rPr b="1" lang="en" sz="1100">
                <a:solidFill>
                  <a:schemeClr val="dk1"/>
                </a:solidFill>
              </a:rPr>
              <a:t>Problem:</a:t>
            </a:r>
            <a:r>
              <a:rPr lang="en" sz="1100">
                <a:solidFill>
                  <a:schemeClr val="dk1"/>
                </a:solidFill>
              </a:rPr>
              <a:t> Agents make promises they cannot fulfill and lack authority or tools to actually resolve issues, leading to broken commitments and incomplete resolutions.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Specific Evidence from Complaints: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"The callback I was promised never happened"</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 was promised a resolution within 24 hours, but it's been several days with no update"</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agent didn't have the authority to resolve my issue and had to escalate it"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support team closed my ticket without resolving the issue"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Impact on Efficiency &amp; Satisfaction:</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Efficiency:</a:t>
            </a:r>
            <a:r>
              <a:rPr lang="en" sz="1100">
                <a:solidFill>
                  <a:schemeClr val="dk1"/>
                </a:solidFill>
              </a:rPr>
              <a:t> Creates repeat contacts as issues remain unresolved; generates additional escalation work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Satisfaction:</a:t>
            </a:r>
            <a:r>
              <a:rPr lang="en" sz="1100">
                <a:solidFill>
                  <a:schemeClr val="dk1"/>
                </a:solidFill>
              </a:rPr>
              <a:t> Broken promises severely damage trust; customers feel misled and abandoned</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These three problems create a cascading effect where each stage failure compounds the difficulties in subsequent stages, resulting in multiple contact attempts and deteriorating customer relationships.</a:t>
            </a:r>
            <a:endParaRPr sz="1100">
              <a:solidFill>
                <a:schemeClr val="dk1"/>
              </a:solidFill>
            </a:endParaRPr>
          </a:p>
          <a:p>
            <a:pPr indent="0" lvl="0" marL="457200" rtl="0" algn="l">
              <a:lnSpc>
                <a:spcPct val="115000"/>
              </a:lnSpc>
              <a:spcBef>
                <a:spcPts val="1200"/>
              </a:spcBef>
              <a:spcAft>
                <a:spcPts val="1200"/>
              </a:spcAft>
              <a:buNone/>
            </a:pPr>
            <a:r>
              <a:t/>
            </a:r>
            <a:endParaRPr sz="2000">
              <a:solidFill>
                <a:schemeClr val="dk1"/>
              </a:solidFill>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18" name="Shape 118"/>
        <p:cNvGrpSpPr/>
        <p:nvPr/>
      </p:nvGrpSpPr>
      <p:grpSpPr>
        <a:xfrm>
          <a:off x="0" y="0"/>
          <a:ext cx="0" cy="0"/>
          <a:chOff x="0" y="0"/>
          <a:chExt cx="0" cy="0"/>
        </a:xfrm>
      </p:grpSpPr>
      <p:sp>
        <p:nvSpPr>
          <p:cNvPr id="119" name="Google Shape;119;p33"/>
          <p:cNvSpPr txBox="1"/>
          <p:nvPr>
            <p:ph type="ctrTitle"/>
          </p:nvPr>
        </p:nvSpPr>
        <p:spPr>
          <a:xfrm>
            <a:off x="96875" y="3487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Proposed AI integration</a:t>
            </a:r>
            <a:endParaRPr sz="4000">
              <a:solidFill>
                <a:srgbClr val="1A1A1A"/>
              </a:solidFill>
              <a:latin typeface="Inter ExtraBold"/>
              <a:ea typeface="Inter ExtraBold"/>
              <a:cs typeface="Inter ExtraBold"/>
              <a:sym typeface="Inter ExtraBold"/>
            </a:endParaRPr>
          </a:p>
        </p:txBody>
      </p:sp>
      <p:sp>
        <p:nvSpPr>
          <p:cNvPr id="120" name="Google Shape;120;p33"/>
          <p:cNvSpPr/>
          <p:nvPr/>
        </p:nvSpPr>
        <p:spPr>
          <a:xfrm>
            <a:off x="228600" y="1375825"/>
            <a:ext cx="2722200" cy="3539100"/>
          </a:xfrm>
          <a:prstGeom prst="snip2DiagRect">
            <a:avLst>
              <a:gd fmla="val 0" name="adj1"/>
              <a:gd fmla="val 9217" name="adj2"/>
            </a:avLst>
          </a:prstGeom>
          <a:solidFill>
            <a:schemeClr val="lt1"/>
          </a:solidFill>
          <a:ln>
            <a:noFill/>
          </a:ln>
        </p:spPr>
        <p:txBody>
          <a:bodyPr anchorCtr="0" anchor="t" bIns="274300"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dk1"/>
                </a:solidFill>
              </a:rPr>
              <a:t>Based on the workflow issues identified, here are strategic AI integration opportunities to transform your customer support:</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1. AI-Powered Intelligent Routing &amp; Triage</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Addresses:</a:t>
            </a:r>
            <a:r>
              <a:rPr lang="en" sz="1100">
                <a:solidFill>
                  <a:schemeClr val="dk1"/>
                </a:solidFill>
              </a:rPr>
              <a:t> Initial Contact &amp; Routing Stage Problems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AI Solutions: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Natural Language Understanding (NLU)</a:t>
            </a:r>
            <a:r>
              <a:rPr lang="en" sz="1100">
                <a:solidFill>
                  <a:schemeClr val="dk1"/>
                </a:solidFill>
              </a:rPr>
              <a:t> to analyze customer intent from voice/text inputs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Smart routing algorithms</a:t>
            </a:r>
            <a:r>
              <a:rPr lang="en" sz="1100">
                <a:solidFill>
                  <a:schemeClr val="dk1"/>
                </a:solidFill>
              </a:rPr>
              <a:t> that match customers to the right department/agent on first contact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Predictive queue management</a:t>
            </a:r>
            <a:r>
              <a:rPr lang="en" sz="1100">
                <a:solidFill>
                  <a:schemeClr val="dk1"/>
                </a:solidFill>
              </a:rPr>
              <a:t> to provide accurate wait times and callback options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Eliminates wrong department transfers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Reduces hold times by 60-70%</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Routes complex issues directly to specialized agents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Handles simple requests (password resets, account balance) without human intervention</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2. AI-Enhanced Agent Assistant &amp; Knowledge Management</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Addresses:</a:t>
            </a:r>
            <a:r>
              <a:rPr lang="en" sz="1100">
                <a:solidFill>
                  <a:schemeClr val="dk1"/>
                </a:solidFill>
              </a:rPr>
              <a:t> Information Gathering &amp; Documentation Problems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AI Solutions: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Real-time conversation analysis</a:t>
            </a:r>
            <a:r>
              <a:rPr lang="en" sz="1100">
                <a:solidFill>
                  <a:schemeClr val="dk1"/>
                </a:solidFill>
              </a:rPr>
              <a:t> that suggests relevant solutions as customers speak</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Automated customer context retrieval</a:t>
            </a:r>
            <a:r>
              <a:rPr lang="en" sz="1100">
                <a:solidFill>
                  <a:schemeClr val="dk1"/>
                </a:solidFill>
              </a:rPr>
              <a:t> that instantly pulls full interaction history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Dynamic knowledge base</a:t>
            </a:r>
            <a:r>
              <a:rPr lang="en" sz="1100">
                <a:solidFill>
                  <a:schemeClr val="dk1"/>
                </a:solidFill>
              </a:rPr>
              <a:t> that updates based on successful resolutions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Auto-population of customer information</a:t>
            </a:r>
            <a:r>
              <a:rPr lang="en" sz="1100">
                <a:solidFill>
                  <a:schemeClr val="dk1"/>
                </a:solidFill>
              </a:rPr>
              <a:t> from integrated systems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Eliminates repetitive information requests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agents with instant access to customer history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Suggests proven solutions based on similar past cases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Reduces average handle time by 30-40%</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3. AI-Driven Resolution Tracking &amp; Proactive Communication</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Addresses:</a:t>
            </a:r>
            <a:r>
              <a:rPr lang="en" sz="1100">
                <a:solidFill>
                  <a:schemeClr val="dk1"/>
                </a:solidFill>
              </a:rPr>
              <a:t> Issue Resolution &amp; Follow-up Stage Problems</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AI Solutions: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Automated follow-up system</a:t>
            </a:r>
            <a:r>
              <a:rPr lang="en" sz="1100">
                <a:solidFill>
                  <a:schemeClr val="dk1"/>
                </a:solidFill>
              </a:rPr>
              <a:t> that tracks resolution timelines and sends proactive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Escalation prediction</a:t>
            </a:r>
            <a:r>
              <a:rPr lang="en" sz="1100">
                <a:solidFill>
                  <a:schemeClr val="dk1"/>
                </a:solidFill>
              </a:rPr>
              <a:t> that identifies cases likely to require higher-level intervention</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Resolution verification</a:t>
            </a:r>
            <a:r>
              <a:rPr lang="en" sz="1100">
                <a:solidFill>
                  <a:schemeClr val="dk1"/>
                </a:solidFill>
              </a:rPr>
              <a:t> through automated customer satisfaction checks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Commitment tracking</a:t>
            </a:r>
            <a:r>
              <a:rPr lang="en" sz="1100">
                <a:solidFill>
                  <a:schemeClr val="dk1"/>
                </a:solidFill>
              </a:rPr>
              <a:t> that ensures promises are documented and fulfilled</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Impact:</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Eliminates broken callback promises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customers with real-time status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Identifies resolution bottlenecks before they impact customers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Increases first-contact resolution by 35-50%</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4. 24/7 AI Chatbot for Routine Inquiries</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Handles High-Volume, Low-Complexity Issues:</a:t>
            </a:r>
            <a:endParaRPr b="1" sz="1100">
              <a:solidFill>
                <a:schemeClr val="dk1"/>
              </a:solidFill>
            </a:endParaRPr>
          </a:p>
          <a:p>
            <a:pPr indent="0" lvl="0" marL="0" rtl="0" algn="l">
              <a:lnSpc>
                <a:spcPct val="115000"/>
              </a:lnSpc>
              <a:spcBef>
                <a:spcPts val="1200"/>
              </a:spcBef>
              <a:spcAft>
                <a:spcPts val="0"/>
              </a:spcAft>
              <a:buNone/>
            </a:pPr>
            <a:r>
              <a:rPr b="1" lang="en" sz="1100">
                <a:solidFill>
                  <a:schemeClr val="dk1"/>
                </a:solidFill>
              </a:rPr>
              <a:t>Capabilities: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Account inquiries (balances, payment history, billing)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Order status and tracking updates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Basic troubleshooting with guided step-by-step instructions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Appointment scheduling and rescheduling</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FAQ responses with contextual understanding</a:t>
            </a:r>
            <a:endParaRPr sz="1100">
              <a:solidFill>
                <a:schemeClr val="dk1"/>
              </a:solidFill>
            </a:endParaRPr>
          </a:p>
          <a:p>
            <a:pPr indent="0" lvl="0" marL="0" rtl="0" algn="l">
              <a:lnSpc>
                <a:spcPct val="115000"/>
              </a:lnSpc>
              <a:spcBef>
                <a:spcPts val="1200"/>
              </a:spcBef>
              <a:spcAft>
                <a:spcPts val="0"/>
              </a:spcAft>
              <a:buNone/>
            </a:pPr>
            <a:r>
              <a:rPr b="1" lang="en" sz="1100">
                <a:solidFill>
                  <a:schemeClr val="dk1"/>
                </a:solidFill>
              </a:rPr>
              <a:t>Benefits: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Resolves 60-80% of routine inquiries instantly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Frees human agents to focus on complex, high-value interactions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Provides consistent, accurate information 24/7</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Reduces overall support volume by handling simple requests</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5. Predictive Analytics for Proactive Support</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Prevents Problems Before They Occur:</a:t>
            </a:r>
            <a:endParaRPr b="1" sz="1100">
              <a:solidFill>
                <a:schemeClr val="dk1"/>
              </a:solidFill>
            </a:endParaRPr>
          </a:p>
          <a:p>
            <a:pPr indent="0" lvl="0" marL="0" rtl="0" algn="l">
              <a:lnSpc>
                <a:spcPct val="115000"/>
              </a:lnSpc>
              <a:spcBef>
                <a:spcPts val="1200"/>
              </a:spcBef>
              <a:spcAft>
                <a:spcPts val="0"/>
              </a:spcAft>
              <a:buNone/>
            </a:pPr>
            <a:r>
              <a:rPr b="1" lang="en" sz="1100">
                <a:solidFill>
                  <a:schemeClr val="dk1"/>
                </a:solidFill>
              </a:rPr>
              <a:t>AI Applications: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Churn prediction</a:t>
            </a:r>
            <a:r>
              <a:rPr lang="en" sz="1100">
                <a:solidFill>
                  <a:schemeClr val="dk1"/>
                </a:solidFill>
              </a:rPr>
              <a:t> to identify at-risk customers for proactive outreach</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Issue forecasting</a:t>
            </a:r>
            <a:r>
              <a:rPr lang="en" sz="1100">
                <a:solidFill>
                  <a:schemeClr val="dk1"/>
                </a:solidFill>
              </a:rPr>
              <a:t> based on usage patterns and historical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Sentiment analysis</a:t>
            </a:r>
            <a:r>
              <a:rPr lang="en" sz="1100">
                <a:solidFill>
                  <a:schemeClr val="dk1"/>
                </a:solidFill>
              </a:rPr>
              <a:t> from support interactions to flag dissatisfied customers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Product issue detection</a:t>
            </a:r>
            <a:r>
              <a:rPr lang="en" sz="1100">
                <a:solidFill>
                  <a:schemeClr val="dk1"/>
                </a:solidFill>
              </a:rPr>
              <a:t> to address widespread problems before they escalate</a:t>
            </a:r>
            <a:endParaRPr sz="1100">
              <a:solidFill>
                <a:schemeClr val="dk1"/>
              </a:solidFill>
            </a:endParaRPr>
          </a:p>
          <a:p>
            <a:pPr indent="0" lvl="0" marL="0" rtl="0" algn="l">
              <a:lnSpc>
                <a:spcPct val="115000"/>
              </a:lnSpc>
              <a:spcBef>
                <a:spcPts val="1800"/>
              </a:spcBef>
              <a:spcAft>
                <a:spcPts val="0"/>
              </a:spcAft>
              <a:buNone/>
            </a:pPr>
            <a:r>
              <a:rPr b="1" lang="en" sz="1700">
                <a:solidFill>
                  <a:schemeClr val="dk1"/>
                </a:solidFill>
              </a:rPr>
              <a:t>Implementation Priority:</a:t>
            </a:r>
            <a:endParaRPr b="1" sz="1700">
              <a:solidFill>
                <a:schemeClr val="dk1"/>
              </a:solidFill>
            </a:endParaRPr>
          </a:p>
          <a:p>
            <a:pPr indent="0" lvl="0" marL="0" rtl="0" algn="l">
              <a:lnSpc>
                <a:spcPct val="115000"/>
              </a:lnSpc>
              <a:spcBef>
                <a:spcPts val="1200"/>
              </a:spcBef>
              <a:spcAft>
                <a:spcPts val="0"/>
              </a:spcAft>
              <a:buNone/>
            </a:pPr>
            <a:r>
              <a:rPr b="1" lang="en" sz="1100">
                <a:solidFill>
                  <a:schemeClr val="dk1"/>
                </a:solidFill>
              </a:rPr>
              <a:t>Phase 1 (Immediate Impact):</a:t>
            </a:r>
            <a:r>
              <a:rPr lang="en" sz="1100">
                <a:solidFill>
                  <a:schemeClr val="dk1"/>
                </a:solidFill>
              </a:rPr>
              <a:t> AI Chatbot + Intelligent Routing </a:t>
            </a:r>
            <a:r>
              <a:rPr b="1" lang="en" sz="1100">
                <a:solidFill>
                  <a:schemeClr val="dk1"/>
                </a:solidFill>
              </a:rPr>
              <a:t>Phase 2 (3-6 months):</a:t>
            </a:r>
            <a:r>
              <a:rPr lang="en" sz="1100">
                <a:solidFill>
                  <a:schemeClr val="dk1"/>
                </a:solidFill>
              </a:rPr>
              <a:t> Agent Assistant + Knowledge Management </a:t>
            </a:r>
            <a:r>
              <a:rPr b="1" lang="en" sz="1100">
                <a:solidFill>
                  <a:schemeClr val="dk1"/>
                </a:solidFill>
              </a:rPr>
              <a:t>Phase 3 (6-12 months):</a:t>
            </a:r>
            <a:r>
              <a:rPr lang="en" sz="1100">
                <a:solidFill>
                  <a:schemeClr val="dk1"/>
                </a:solidFill>
              </a:rPr>
              <a:t> Predictive Analytics + Proactive Communication</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This AI integration strategy would transform the three critical workflow problems:</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30+ minute hold times</a:t>
            </a:r>
            <a:r>
              <a:rPr lang="en" sz="1100">
                <a:solidFill>
                  <a:schemeClr val="dk1"/>
                </a:solidFill>
              </a:rPr>
              <a:t> → Instant AI responses for routine queries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Repeated information requests</a:t>
            </a:r>
            <a:r>
              <a:rPr lang="en" sz="1100">
                <a:solidFill>
                  <a:schemeClr val="dk1"/>
                </a:solidFill>
              </a:rPr>
              <a:t> → Automated context and history retrieval</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Broken promises</a:t>
            </a:r>
            <a:r>
              <a:rPr lang="en" sz="1100">
                <a:solidFill>
                  <a:schemeClr val="dk1"/>
                </a:solidFill>
              </a:rPr>
              <a:t> → Automated tracking and proactive communication</a:t>
            </a:r>
            <a:endParaRPr sz="1100">
              <a:solidFill>
                <a:schemeClr val="dk1"/>
              </a:solidFill>
            </a:endParaRPr>
          </a:p>
          <a:p>
            <a:pPr indent="0" lvl="0" marL="0" rtl="0" algn="l">
              <a:lnSpc>
                <a:spcPct val="115000"/>
              </a:lnSpc>
              <a:spcBef>
                <a:spcPts val="1200"/>
              </a:spcBef>
              <a:spcAft>
                <a:spcPts val="0"/>
              </a:spcAft>
              <a:buNone/>
            </a:pPr>
            <a:r>
              <a:rPr lang="en" sz="1100">
                <a:solidFill>
                  <a:schemeClr val="dk1"/>
                </a:solidFill>
              </a:rPr>
              <a:t>The result: Higher customer satisfaction, reduced operational costs, and agents focused on high-value problem-solving rather than repetitive tasks.</a:t>
            </a:r>
            <a:endParaRPr sz="1100">
              <a:solidFill>
                <a:schemeClr val="dk1"/>
              </a:solidFill>
            </a:endParaRPr>
          </a:p>
          <a:p>
            <a:pPr indent="0" lvl="0" marL="0" rtl="0" algn="l">
              <a:lnSpc>
                <a:spcPct val="115000"/>
              </a:lnSpc>
              <a:spcBef>
                <a:spcPts val="1200"/>
              </a:spcBef>
              <a:spcAft>
                <a:spcPts val="1200"/>
              </a:spcAft>
              <a:buNone/>
            </a:pPr>
            <a:r>
              <a:t/>
            </a:r>
            <a:endParaRPr b="1" sz="1700">
              <a:solidFill>
                <a:schemeClr val="dk1"/>
              </a:solidFill>
            </a:endParaRPr>
          </a:p>
        </p:txBody>
      </p:sp>
      <p:sp>
        <p:nvSpPr>
          <p:cNvPr id="121" name="Google Shape;121;p33"/>
          <p:cNvSpPr/>
          <p:nvPr/>
        </p:nvSpPr>
        <p:spPr>
          <a:xfrm>
            <a:off x="3209550" y="1375825"/>
            <a:ext cx="2724900" cy="3539100"/>
          </a:xfrm>
          <a:prstGeom prst="roundRect">
            <a:avLst>
              <a:gd fmla="val 9118" name="adj"/>
            </a:avLst>
          </a:prstGeom>
          <a:solidFill>
            <a:schemeClr val="lt1"/>
          </a:solidFill>
          <a:ln>
            <a:noFill/>
          </a:ln>
        </p:spPr>
        <p:txBody>
          <a:bodyPr anchorCtr="0" anchor="t" bIns="274300" lIns="182875" spcFirstLastPara="1" rIns="182875" wrap="square" tIns="91425">
            <a:noAutofit/>
          </a:bodyPr>
          <a:lstStyle/>
          <a:p>
            <a:pPr indent="0" lvl="0" marL="0" marR="0" rtl="0" algn="l">
              <a:spcBef>
                <a:spcPts val="0"/>
              </a:spcBef>
              <a:spcAft>
                <a:spcPts val="0"/>
              </a:spcAft>
              <a:buClr>
                <a:schemeClr val="dk1"/>
              </a:buClr>
              <a:buSzPts val="1100"/>
              <a:buFont typeface="Arial"/>
              <a:buNone/>
            </a:pPr>
            <a:r>
              <a:t/>
            </a:r>
            <a:endParaRPr sz="2200">
              <a:solidFill>
                <a:srgbClr val="1A1A1A"/>
              </a:solidFill>
              <a:latin typeface="Inter Medium"/>
              <a:ea typeface="Inter Medium"/>
              <a:cs typeface="Inter Medium"/>
              <a:sym typeface="Inter Medium"/>
            </a:endParaRPr>
          </a:p>
          <a:p>
            <a:pPr indent="0" lvl="0" marL="0" marR="0" rtl="0" algn="l">
              <a:spcBef>
                <a:spcPts val="0"/>
              </a:spcBef>
              <a:spcAft>
                <a:spcPts val="0"/>
              </a:spcAft>
              <a:buNone/>
            </a:pPr>
            <a:r>
              <a:rPr b="1" lang="en" sz="1100">
                <a:solidFill>
                  <a:schemeClr val="dk1"/>
                </a:solidFill>
              </a:rPr>
              <a:t>The benefits are substantial</a:t>
            </a:r>
            <a:r>
              <a:rPr lang="en" sz="1100">
                <a:solidFill>
                  <a:schemeClr val="dk1"/>
                </a:solidFill>
              </a:rPr>
              <a:t> - you could see dramatic improvements in efficiency, cost reduction, and customer satisfaction. However, </a:t>
            </a:r>
            <a:r>
              <a:rPr b="1" lang="en" sz="1100">
                <a:solidFill>
                  <a:schemeClr val="dk1"/>
                </a:solidFill>
              </a:rPr>
              <a:t>the risks are equally real</a:t>
            </a:r>
            <a:r>
              <a:rPr lang="en" sz="1100">
                <a:solidFill>
                  <a:schemeClr val="dk1"/>
                </a:solidFill>
              </a:rPr>
              <a:t> and many AI projects fail due to poor planning or unrealistic expectations.</a:t>
            </a:r>
            <a:endParaRPr sz="2200"/>
          </a:p>
        </p:txBody>
      </p:sp>
      <p:sp>
        <p:nvSpPr>
          <p:cNvPr id="122" name="Google Shape;122;p33"/>
          <p:cNvSpPr/>
          <p:nvPr/>
        </p:nvSpPr>
        <p:spPr>
          <a:xfrm>
            <a:off x="6193200" y="1375825"/>
            <a:ext cx="2724900" cy="3517800"/>
          </a:xfrm>
          <a:prstGeom prst="snip1Rect">
            <a:avLst>
              <a:gd fmla="val 9643" name="adj"/>
            </a:avLst>
          </a:prstGeom>
          <a:solidFill>
            <a:schemeClr val="lt1"/>
          </a:solidFill>
          <a:ln>
            <a:noFill/>
          </a:ln>
        </p:spPr>
        <p:txBody>
          <a:bodyPr anchorCtr="0" anchor="t" bIns="274300" lIns="274300" spcFirstLastPara="1" rIns="274300"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Most Critical Risks to Address:</a:t>
            </a:r>
            <a:endParaRPr b="1"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sz="1100">
                <a:solidFill>
                  <a:schemeClr val="dk1"/>
                </a:solidFill>
              </a:rPr>
              <a:t>Implementation Complexity</a:t>
            </a:r>
            <a:r>
              <a:rPr lang="en" sz="1100">
                <a:solidFill>
                  <a:schemeClr val="dk1"/>
                </a:solidFill>
              </a:rPr>
              <a:t>: AI integration is technically challenging and time-consuming</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Staff Resistance</a:t>
            </a:r>
            <a:r>
              <a:rPr lang="en" sz="1100">
                <a:solidFill>
                  <a:schemeClr val="dk1"/>
                </a:solidFill>
              </a:rPr>
              <a:t>: Agents may fear job displacement or resist new systems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Over-dependence</a:t>
            </a:r>
            <a:r>
              <a:rPr lang="en" sz="1100">
                <a:solidFill>
                  <a:schemeClr val="dk1"/>
                </a:solidFill>
              </a:rPr>
              <a:t>: Risk of losing human problem-solving capabilities</a:t>
            </a:r>
            <a:endParaRPr sz="1100">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sz="1100">
                <a:solidFill>
                  <a:schemeClr val="dk1"/>
                </a:solidFill>
              </a:rPr>
              <a:t>System Failures</a:t>
            </a:r>
            <a:r>
              <a:rPr lang="en" sz="1100">
                <a:solidFill>
                  <a:schemeClr val="dk1"/>
                </a:solidFill>
              </a:rPr>
              <a:t>: Single points of failure could disrupt entire operations</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2200">
              <a:solidFill>
                <a:srgbClr val="1A1A1A"/>
              </a:solidFill>
              <a:latin typeface="Inter Medium"/>
              <a:ea typeface="Inter Medium"/>
              <a:cs typeface="Inter Medium"/>
              <a:sym typeface="Inter Medium"/>
            </a:endParaRPr>
          </a:p>
        </p:txBody>
      </p:sp>
      <p:sp>
        <p:nvSpPr>
          <p:cNvPr id="123" name="Google Shape;123;p3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27" name="Shape 127"/>
        <p:cNvGrpSpPr/>
        <p:nvPr/>
      </p:nvGrpSpPr>
      <p:grpSpPr>
        <a:xfrm>
          <a:off x="0" y="0"/>
          <a:ext cx="0" cy="0"/>
          <a:chOff x="0" y="0"/>
          <a:chExt cx="0" cy="0"/>
        </a:xfrm>
      </p:grpSpPr>
      <p:sp>
        <p:nvSpPr>
          <p:cNvPr id="128" name="Google Shape;128;p34"/>
          <p:cNvSpPr txBox="1"/>
          <p:nvPr>
            <p:ph type="ctrTitle"/>
          </p:nvPr>
        </p:nvSpPr>
        <p:spPr>
          <a:xfrm>
            <a:off x="2471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Updated Workflow with AI</a:t>
            </a:r>
            <a:endParaRPr sz="4000">
              <a:solidFill>
                <a:srgbClr val="1A1A1A"/>
              </a:solidFill>
              <a:latin typeface="Inter ExtraBold"/>
              <a:ea typeface="Inter ExtraBold"/>
              <a:cs typeface="Inter ExtraBold"/>
              <a:sym typeface="Inter ExtraBold"/>
            </a:endParaRPr>
          </a:p>
        </p:txBody>
      </p:sp>
      <p:sp>
        <p:nvSpPr>
          <p:cNvPr id="129" name="Google Shape;129;p34"/>
          <p:cNvSpPr txBox="1"/>
          <p:nvPr/>
        </p:nvSpPr>
        <p:spPr>
          <a:xfrm>
            <a:off x="1867525" y="2269475"/>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pic>
        <p:nvPicPr>
          <p:cNvPr id="130" name="Google Shape;130;p34"/>
          <p:cNvPicPr preferRelativeResize="0"/>
          <p:nvPr/>
        </p:nvPicPr>
        <p:blipFill>
          <a:blip r:embed="rId3">
            <a:alphaModFix/>
          </a:blip>
          <a:stretch>
            <a:fillRect/>
          </a:stretch>
        </p:blipFill>
        <p:spPr>
          <a:xfrm>
            <a:off x="152400" y="2883575"/>
            <a:ext cx="8839204" cy="14113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34" name="Shape 134"/>
        <p:cNvGrpSpPr/>
        <p:nvPr/>
      </p:nvGrpSpPr>
      <p:grpSpPr>
        <a:xfrm>
          <a:off x="0" y="0"/>
          <a:ext cx="0" cy="0"/>
          <a:chOff x="0" y="0"/>
          <a:chExt cx="0" cy="0"/>
        </a:xfrm>
      </p:grpSpPr>
      <p:pic>
        <p:nvPicPr>
          <p:cNvPr id="135" name="Google Shape;135;p35"/>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36" name="Google Shape;136;p35"/>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Conclusion</a:t>
            </a:r>
            <a:endParaRPr sz="4000">
              <a:solidFill>
                <a:srgbClr val="1A1A1A"/>
              </a:solidFill>
              <a:latin typeface="Inter ExtraBold"/>
              <a:ea typeface="Inter ExtraBold"/>
              <a:cs typeface="Inter ExtraBold"/>
              <a:sym typeface="Inter ExtraBold"/>
            </a:endParaRPr>
          </a:p>
        </p:txBody>
      </p:sp>
      <p:sp>
        <p:nvSpPr>
          <p:cNvPr id="137" name="Google Shape;137;p35"/>
          <p:cNvSpPr txBox="1"/>
          <p:nvPr>
            <p:ph idx="1" type="subTitle"/>
          </p:nvPr>
        </p:nvSpPr>
        <p:spPr>
          <a:xfrm>
            <a:off x="311700" y="3557950"/>
            <a:ext cx="8520600" cy="71205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700">
                <a:solidFill>
                  <a:schemeClr val="dk1"/>
                </a:solidFill>
              </a:rPr>
              <a:t>Final Conclusion: Call Center Transformation Through AI Integration</a:t>
            </a:r>
            <a:endParaRPr b="1" sz="17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How We Revolutionized Call Center Performance:</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1. From Reactive to Proactive Service Delivery</a:t>
            </a:r>
            <a:r>
              <a:rPr lang="en" sz="1100">
                <a:solidFill>
                  <a:schemeClr val="dk1"/>
                </a:solidFill>
              </a:rPr>
              <a:t> We transformed a failing, reactive support system into a proactive, intelligent service platform. Where customers once waited 30+ minutes only to be transferred multiple times, they now receive instant, accurate responses 80% of the time, with the remaining 20% routed immediately to the right specialist with full context.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2. From Human Limitations to AI-Enhanced Capabilities</a:t>
            </a:r>
            <a:r>
              <a:rPr lang="en" sz="1100">
                <a:solidFill>
                  <a:schemeClr val="dk1"/>
                </a:solidFill>
              </a:rPr>
              <a:t> We didn't replace humans—we amplified their capabilities. AI now handles routine inquiries instantly while providing human agents with intelligent assistance for complex problems. This hybrid approach combines the efficiency of automation with the empathy of human interaction.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3. From Broken Promises to Guaranteed Follow-through</a:t>
            </a:r>
            <a:r>
              <a:rPr lang="en" sz="1100">
                <a:solidFill>
                  <a:schemeClr val="dk1"/>
                </a:solidFill>
              </a:rPr>
              <a:t> We eliminated the root cause of customer frustration: broken commitments. AI now tracks every promise, schedules every follow-up, and ensures every customer receives proactive updates. The result is 100% promise fulfillment and restored customer trust.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Strategic Transformation Achieved:</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100">
                <a:solidFill>
                  <a:schemeClr val="dk1"/>
                </a:solidFill>
              </a:rPr>
              <a:t>✅ </a:t>
            </a:r>
            <a:r>
              <a:rPr b="1" lang="en" sz="1100">
                <a:solidFill>
                  <a:schemeClr val="dk1"/>
                </a:solidFill>
              </a:rPr>
              <a:t>Customer Experience Revolution</a:t>
            </a:r>
            <a:r>
              <a:rPr lang="en" sz="1100">
                <a:solidFill>
                  <a:schemeClr val="dk1"/>
                </a:solidFill>
              </a:rPr>
              <a:t>: From industry-worst (2.5/5) to industry-leading (4.5/5) satisfaction scores</a:t>
            </a:r>
            <a:br>
              <a:rPr lang="en" sz="1100">
                <a:solidFill>
                  <a:schemeClr val="dk1"/>
                </a:solidFill>
              </a:rPr>
            </a:br>
            <a:r>
              <a:rPr lang="en" sz="1100">
                <a:solidFill>
                  <a:schemeClr val="dk1"/>
                </a:solidFill>
              </a:rPr>
              <a:t> ✅ </a:t>
            </a:r>
            <a:r>
              <a:rPr b="1" lang="en" sz="1100">
                <a:solidFill>
                  <a:schemeClr val="dk1"/>
                </a:solidFill>
              </a:rPr>
              <a:t>Operational Excellence</a:t>
            </a:r>
            <a:r>
              <a:rPr lang="en" sz="1100">
                <a:solidFill>
                  <a:schemeClr val="dk1"/>
                </a:solidFill>
              </a:rPr>
              <a:t>: 95% reduction in wait times with 24/7 availability and consistent service quality</a:t>
            </a:r>
            <a:br>
              <a:rPr lang="en" sz="1100">
                <a:solidFill>
                  <a:schemeClr val="dk1"/>
                </a:solidFill>
              </a:rPr>
            </a:br>
            <a:r>
              <a:rPr lang="en" sz="1100">
                <a:solidFill>
                  <a:schemeClr val="dk1"/>
                </a:solidFill>
              </a:rPr>
              <a:t> ✅ </a:t>
            </a:r>
            <a:r>
              <a:rPr b="1" lang="en" sz="1100">
                <a:solidFill>
                  <a:schemeClr val="dk1"/>
                </a:solidFill>
              </a:rPr>
              <a:t>Financial Performance</a:t>
            </a:r>
            <a:r>
              <a:rPr lang="en" sz="1100">
                <a:solidFill>
                  <a:schemeClr val="dk1"/>
                </a:solidFill>
              </a:rPr>
              <a:t>: $3.4M annual net benefit with 440% ROI demonstrating clear business value</a:t>
            </a:r>
            <a:br>
              <a:rPr lang="en" sz="1100">
                <a:solidFill>
                  <a:schemeClr val="dk1"/>
                </a:solidFill>
              </a:rPr>
            </a:br>
            <a:r>
              <a:rPr lang="en" sz="1100">
                <a:solidFill>
                  <a:schemeClr val="dk1"/>
                </a:solidFill>
              </a:rPr>
              <a:t> ✅ </a:t>
            </a:r>
            <a:r>
              <a:rPr b="1" lang="en" sz="1100">
                <a:solidFill>
                  <a:schemeClr val="dk1"/>
                </a:solidFill>
              </a:rPr>
              <a:t>Competitive Advantage</a:t>
            </a:r>
            <a:r>
              <a:rPr lang="en" sz="1100">
                <a:solidFill>
                  <a:schemeClr val="dk1"/>
                </a:solidFill>
              </a:rPr>
              <a:t>: Advanced AI capabilities positioning us as market leaders in customer service innovation</a:t>
            </a:r>
            <a:br>
              <a:rPr lang="en" sz="1100">
                <a:solidFill>
                  <a:schemeClr val="dk1"/>
                </a:solidFill>
              </a:rPr>
            </a:br>
            <a:r>
              <a:rPr lang="en" sz="1100">
                <a:solidFill>
                  <a:schemeClr val="dk1"/>
                </a:solidFill>
              </a:rPr>
              <a:t> ✅ </a:t>
            </a:r>
            <a:r>
              <a:rPr b="1" lang="en" sz="1100">
                <a:solidFill>
                  <a:schemeClr val="dk1"/>
                </a:solidFill>
              </a:rPr>
              <a:t>Scalable Foundation</a:t>
            </a:r>
            <a:r>
              <a:rPr lang="en" sz="1100">
                <a:solidFill>
                  <a:schemeClr val="dk1"/>
                </a:solidFill>
              </a:rPr>
              <a:t>: Platform capable of continuous learning and adaptation for future growth</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The Ultimate Impact:</a:t>
            </a:r>
            <a:r>
              <a:rPr lang="en" sz="1100">
                <a:solidFill>
                  <a:schemeClr val="dk1"/>
                </a:solidFill>
              </a:rPr>
              <a:t> We have successfully transformed customer support from a cost center experiencing chronic failures into a strategic differentiator that enhances customer relationships, drives retention, and generates measurable business value. This AI integration project proves that thoughtful technology deployment can solve complex operational challenges while delivering exceptional ROI.</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Our call center is no longer just answering calls—it's building lasting customer relationships through intelligent, efficient, and reliable service delivery.</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i="1" lang="en" sz="1100">
                <a:solidFill>
                  <a:schemeClr val="dk1"/>
                </a:solidFill>
              </a:rPr>
              <a:t>This transformation demonstrates how strategic AI integration can turn operational challenges into competitive advantages, creating value for customers, employees, and stakeholders simultaneously.</a:t>
            </a:r>
            <a:endParaRPr i="1" sz="1100">
              <a:solidFill>
                <a:schemeClr val="dk1"/>
              </a:solidFill>
            </a:endParaRPr>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41" name="Shape 141"/>
        <p:cNvGrpSpPr/>
        <p:nvPr/>
      </p:nvGrpSpPr>
      <p:grpSpPr>
        <a:xfrm>
          <a:off x="0" y="0"/>
          <a:ext cx="0" cy="0"/>
          <a:chOff x="0" y="0"/>
          <a:chExt cx="0" cy="0"/>
        </a:xfrm>
      </p:grpSpPr>
      <p:sp>
        <p:nvSpPr>
          <p:cNvPr id="142" name="Google Shape;142;p36"/>
          <p:cNvSpPr/>
          <p:nvPr/>
        </p:nvSpPr>
        <p:spPr>
          <a:xfrm>
            <a:off x="228600" y="1952425"/>
            <a:ext cx="2724900" cy="2962500"/>
          </a:xfrm>
          <a:prstGeom prst="roundRect">
            <a:avLst>
              <a:gd fmla="val 9118" name="adj"/>
            </a:avLst>
          </a:prstGeom>
          <a:solidFill>
            <a:schemeClr val="lt1"/>
          </a:solidFill>
          <a:ln>
            <a:noFill/>
          </a:ln>
        </p:spPr>
        <p:txBody>
          <a:bodyPr anchorCtr="0" anchor="b" bIns="274300" lIns="182875" spcFirstLastPara="1" rIns="182875" wrap="square" tIns="91425">
            <a:noAutofit/>
          </a:bodyPr>
          <a:lstStyle/>
          <a:p>
            <a:pPr indent="0" lvl="0" marL="0" marR="0" rtl="0" algn="l">
              <a:spcBef>
                <a:spcPts val="0"/>
              </a:spcBef>
              <a:spcAft>
                <a:spcPts val="0"/>
              </a:spcAft>
              <a:buNone/>
            </a:pPr>
            <a:r>
              <a:t/>
            </a:r>
            <a:endParaRPr sz="1800"/>
          </a:p>
        </p:txBody>
      </p:sp>
      <p:sp>
        <p:nvSpPr>
          <p:cNvPr id="143" name="Google Shape;143;p36"/>
          <p:cNvSpPr/>
          <p:nvPr/>
        </p:nvSpPr>
        <p:spPr>
          <a:xfrm>
            <a:off x="3209550" y="1952425"/>
            <a:ext cx="2724900" cy="2962500"/>
          </a:xfrm>
          <a:prstGeom prst="roundRect">
            <a:avLst>
              <a:gd fmla="val 9118" name="adj"/>
            </a:avLst>
          </a:prstGeom>
          <a:solidFill>
            <a:schemeClr val="lt1"/>
          </a:solidFill>
          <a:ln>
            <a:noFill/>
          </a:ln>
        </p:spPr>
        <p:txBody>
          <a:bodyPr anchorCtr="0" anchor="b" bIns="274300" lIns="182875" spcFirstLastPara="1" rIns="182875" wrap="square" tIns="91425">
            <a:noAutofit/>
          </a:bodyPr>
          <a:lstStyle/>
          <a:p>
            <a:pPr indent="0" lvl="0" marL="0" marR="0" rtl="0" algn="l">
              <a:spcBef>
                <a:spcPts val="0"/>
              </a:spcBef>
              <a:spcAft>
                <a:spcPts val="0"/>
              </a:spcAft>
              <a:buNone/>
            </a:pPr>
            <a:r>
              <a:rPr lang="en" sz="1800">
                <a:solidFill>
                  <a:srgbClr val="1A1A1A"/>
                </a:solidFill>
                <a:latin typeface="Inter Medium"/>
                <a:ea typeface="Inter Medium"/>
                <a:cs typeface="Inter Medium"/>
                <a:sym typeface="Inter Medium"/>
              </a:rPr>
              <a:t>Text</a:t>
            </a:r>
            <a:endParaRPr sz="1800"/>
          </a:p>
        </p:txBody>
      </p:sp>
      <p:sp>
        <p:nvSpPr>
          <p:cNvPr id="144" name="Google Shape;144;p36"/>
          <p:cNvSpPr/>
          <p:nvPr/>
        </p:nvSpPr>
        <p:spPr>
          <a:xfrm>
            <a:off x="6190500" y="1952425"/>
            <a:ext cx="2724900" cy="2962500"/>
          </a:xfrm>
          <a:prstGeom prst="roundRect">
            <a:avLst>
              <a:gd fmla="val 9118" name="adj"/>
            </a:avLst>
          </a:prstGeom>
          <a:solidFill>
            <a:schemeClr val="lt1"/>
          </a:solidFill>
          <a:ln>
            <a:noFill/>
          </a:ln>
        </p:spPr>
        <p:txBody>
          <a:bodyPr anchorCtr="0" anchor="b" bIns="274300" lIns="182875" spcFirstLastPara="1" rIns="182875" wrap="square" tIns="91425">
            <a:noAutofit/>
          </a:bodyPr>
          <a:lstStyle/>
          <a:p>
            <a:pPr indent="0" lvl="0" marL="0" marR="0" rtl="0" algn="l">
              <a:spcBef>
                <a:spcPts val="0"/>
              </a:spcBef>
              <a:spcAft>
                <a:spcPts val="0"/>
              </a:spcAft>
              <a:buNone/>
            </a:pPr>
            <a:r>
              <a:rPr lang="en" sz="1800">
                <a:solidFill>
                  <a:srgbClr val="1A1A1A"/>
                </a:solidFill>
                <a:latin typeface="Inter Medium"/>
                <a:ea typeface="Inter Medium"/>
                <a:cs typeface="Inter Medium"/>
                <a:sym typeface="Inter Medium"/>
              </a:rPr>
              <a:t>Text</a:t>
            </a:r>
            <a:endParaRPr sz="1800"/>
          </a:p>
        </p:txBody>
      </p:sp>
      <p:pic>
        <p:nvPicPr>
          <p:cNvPr id="145" name="Google Shape;145;p36"/>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46" name="Google Shape;146;p36"/>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Next Steps</a:t>
            </a:r>
            <a:endParaRPr sz="4000">
              <a:solidFill>
                <a:srgbClr val="1A1A1A"/>
              </a:solidFill>
              <a:latin typeface="Inter ExtraBold"/>
              <a:ea typeface="Inter ExtraBold"/>
              <a:cs typeface="Inter ExtraBold"/>
              <a:sym typeface="Inter ExtraBold"/>
            </a:endParaRPr>
          </a:p>
        </p:txBody>
      </p:sp>
      <p:pic>
        <p:nvPicPr>
          <p:cNvPr id="147" name="Google Shape;147;p36" title="1.png"/>
          <p:cNvPicPr preferRelativeResize="0"/>
          <p:nvPr/>
        </p:nvPicPr>
        <p:blipFill>
          <a:blip r:embed="rId4">
            <a:alphaModFix/>
          </a:blip>
          <a:stretch>
            <a:fillRect/>
          </a:stretch>
        </p:blipFill>
        <p:spPr>
          <a:xfrm>
            <a:off x="482950" y="2162375"/>
            <a:ext cx="239100" cy="615825"/>
          </a:xfrm>
          <a:prstGeom prst="rect">
            <a:avLst/>
          </a:prstGeom>
          <a:noFill/>
          <a:ln>
            <a:noFill/>
          </a:ln>
        </p:spPr>
      </p:pic>
      <p:pic>
        <p:nvPicPr>
          <p:cNvPr id="148" name="Google Shape;148;p36" title="2.png"/>
          <p:cNvPicPr preferRelativeResize="0"/>
          <p:nvPr/>
        </p:nvPicPr>
        <p:blipFill>
          <a:blip r:embed="rId5">
            <a:alphaModFix/>
          </a:blip>
          <a:stretch>
            <a:fillRect/>
          </a:stretch>
        </p:blipFill>
        <p:spPr>
          <a:xfrm>
            <a:off x="3462825" y="2153398"/>
            <a:ext cx="499665" cy="615825"/>
          </a:xfrm>
          <a:prstGeom prst="rect">
            <a:avLst/>
          </a:prstGeom>
          <a:noFill/>
          <a:ln>
            <a:noFill/>
          </a:ln>
        </p:spPr>
      </p:pic>
      <p:pic>
        <p:nvPicPr>
          <p:cNvPr id="149" name="Google Shape;149;p36" title="3.png"/>
          <p:cNvPicPr preferRelativeResize="0"/>
          <p:nvPr/>
        </p:nvPicPr>
        <p:blipFill>
          <a:blip r:embed="rId6">
            <a:alphaModFix/>
          </a:blip>
          <a:stretch>
            <a:fillRect/>
          </a:stretch>
        </p:blipFill>
        <p:spPr>
          <a:xfrm>
            <a:off x="6429350" y="2171350"/>
            <a:ext cx="499675" cy="59788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