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FBC-BF47-4280-B7E7-17C04DA47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2830B-D699-4A96-B6D0-C0E6F4B8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326F-68A7-4957-9880-E1E9C426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7012-B243-4CE5-9529-F5621A05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6B2D-3758-42AB-86A0-50BF33E4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4D5-46EC-4915-A131-084F240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C9107-8C89-4ED7-BA0E-4628DEE1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7E5B-8912-4884-8492-85094677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283C-6622-49DE-8A5C-CDCDDE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6409-62D8-41F2-A342-A0F9FF04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C115-25AB-4F83-BBEB-A89E305EE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7D184-1406-4F50-9215-994E8099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6DFF-1032-4F9B-A407-F019AC90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B7D9-0E6C-4545-A451-8D85C1C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E0B7-8E09-4841-A9C0-7FD2507C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E38-2263-4AD0-B8EF-87143B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D254-9C1B-4C42-A838-DF7D2138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DC9F-AC24-46B2-B52E-77F3CECC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4CA1-D981-4761-9CD1-86BAFD3F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804A-E62C-492C-A635-520732A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4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7932-8FAE-4E25-9647-AEBD287A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D346-2FB2-428E-8DAC-8B467C4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8598-BE08-4E01-8808-AF81D2C8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74ED-211E-4962-B4E3-5462DDBA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D408-3BE5-4F12-B548-CAF8ED94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CAA6-BDF7-400B-9F12-0A0A409D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E07E-F39C-4B5A-8D6E-D27CA26E0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FE4-A116-49FA-819B-5F372040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ABE12-9E86-4C2B-B977-47B91FAE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C375-9424-4629-BBB8-8970609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3F711-0C68-469C-8665-70A6EC0D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5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734-8142-42D9-B3DA-BF56649A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61FF-FE1D-4E20-A284-B3F758C5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0FD2-B38A-4E36-A5D2-89B0C377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78103-ED8A-406B-876B-AE485A479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1C836-3051-4178-BE61-D853C81D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7F85-0A5B-475B-B871-D0C68CB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A5FF-B481-49CD-8B27-3DEE5D67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C335C-2C58-4D73-BD4E-8FCF1AC7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A85-4FE5-404C-B124-6522774C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F3016-D884-47F2-9290-5818E200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A8F78-93B3-4EF5-9A8E-0BA30082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49702-AAD8-47C5-8F92-9F8AD48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9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D2619-2B6A-4F83-BA30-A0211D9C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118F2-12CF-48A1-8F6F-9EFE7D80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A184A-8CE9-4EE6-9736-5C2566B3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8C89-9691-4537-81AE-2831779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63F-B3B4-4231-81BC-18C3A6FF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6CCE-5FE5-4917-B0E1-0658BA47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FF2B5-E8F6-4C67-9DFE-88436EFA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7FE7-C65F-4898-ABE1-74F114CF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E5A7-8DEC-41C0-A954-4F0CF836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64C-237C-4401-8021-BE1747A4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1E1D0-3180-41CB-BD3E-ED9E337C8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2D669-5FA0-4027-9B3F-D51B3544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DE79-9A36-4A5F-9625-351A13CD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81D3-7102-4C8D-8815-772F1B64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4A95-6D7A-4CF7-8475-69BF8902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2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C12BB-4BF8-4500-8919-43977050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C7B8-9528-4C43-B96C-235DB8D6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2D98-8DA0-439C-8D96-5E6E83D5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671B-DCC4-4CF7-A1F0-5D2F2E0A843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C3F5-0FAC-4E21-849C-2DEDFBC17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0E8D-B8AB-4498-9716-B104E3E6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E647-0FDB-4B7D-8285-CD1A98231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2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, pie chart&#10;&#10;Description automatically generated">
            <a:extLst>
              <a:ext uri="{FF2B5EF4-FFF2-40B4-BE49-F238E27FC236}">
                <a16:creationId xmlns:a16="http://schemas.microsoft.com/office/drawing/2014/main" id="{8DF619AA-665E-48EB-862F-438D9989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754" y="34498"/>
            <a:ext cx="1221166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8FB8F-68B0-4EAF-A569-258D673BA269}"/>
              </a:ext>
            </a:extLst>
          </p:cNvPr>
          <p:cNvSpPr txBox="1"/>
          <p:nvPr/>
        </p:nvSpPr>
        <p:spPr>
          <a:xfrm>
            <a:off x="6964680" y="82296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</a:t>
            </a:r>
            <a:r>
              <a:rPr lang="en-US" altLang="zh-CN" dirty="0" err="1">
                <a:solidFill>
                  <a:srgbClr val="FF0000"/>
                </a:solidFill>
              </a:rPr>
              <a:t>user_id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D88F7-E14C-45CA-B39D-7FF4190EE1A7}"/>
              </a:ext>
            </a:extLst>
          </p:cNvPr>
          <p:cNvSpPr txBox="1"/>
          <p:nvPr/>
        </p:nvSpPr>
        <p:spPr>
          <a:xfrm>
            <a:off x="6217920" y="2132632"/>
            <a:ext cx="597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当日工时</a:t>
            </a:r>
            <a:r>
              <a:rPr lang="en-US" altLang="zh-CN" dirty="0">
                <a:solidFill>
                  <a:srgbClr val="FF0000"/>
                </a:solidFill>
              </a:rPr>
              <a:t>(last activity end time - first </a:t>
            </a:r>
            <a:r>
              <a:rPr lang="en-US" altLang="zh-CN" dirty="0" err="1">
                <a:solidFill>
                  <a:srgbClr val="FF0000"/>
                </a:solidFill>
              </a:rPr>
              <a:t>actitvity</a:t>
            </a:r>
            <a:r>
              <a:rPr lang="en-US" altLang="zh-CN" dirty="0">
                <a:solidFill>
                  <a:srgbClr val="FF0000"/>
                </a:solidFill>
              </a:rPr>
              <a:t> start time)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8FA0D-C9EA-4AB5-9E2F-1ED437BB4BBA}"/>
              </a:ext>
            </a:extLst>
          </p:cNvPr>
          <p:cNvSpPr txBox="1"/>
          <p:nvPr/>
        </p:nvSpPr>
        <p:spPr>
          <a:xfrm>
            <a:off x="0" y="2644170"/>
            <a:ext cx="481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操作工作耗时占比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activity end time -  </a:t>
            </a:r>
            <a:r>
              <a:rPr lang="en-US" altLang="zh-CN" dirty="0" err="1">
                <a:solidFill>
                  <a:srgbClr val="FF0000"/>
                </a:solidFill>
              </a:rPr>
              <a:t>actitvity</a:t>
            </a:r>
            <a:r>
              <a:rPr lang="en-US" altLang="zh-CN" dirty="0">
                <a:solidFill>
                  <a:srgbClr val="FF0000"/>
                </a:solidFill>
              </a:rPr>
              <a:t> start time , </a:t>
            </a:r>
            <a:r>
              <a:rPr lang="zh-CN" altLang="en-US" dirty="0">
                <a:solidFill>
                  <a:srgbClr val="FF0000"/>
                </a:solidFill>
              </a:rPr>
              <a:t>面积越大则该活动涉及耗时越多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50B7D-786E-46DD-8E77-D89522138A78}"/>
              </a:ext>
            </a:extLst>
          </p:cNvPr>
          <p:cNvSpPr txBox="1"/>
          <p:nvPr/>
        </p:nvSpPr>
        <p:spPr>
          <a:xfrm>
            <a:off x="-131754" y="6177171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操作类型对应</a:t>
            </a:r>
            <a:r>
              <a:rPr lang="en-US" altLang="zh-CN" dirty="0">
                <a:solidFill>
                  <a:srgbClr val="FF0000"/>
                </a:solidFill>
              </a:rPr>
              <a:t>distinct </a:t>
            </a:r>
            <a:r>
              <a:rPr lang="en-US" altLang="zh-CN" dirty="0" err="1">
                <a:solidFill>
                  <a:srgbClr val="FF0000"/>
                </a:solidFill>
              </a:rPr>
              <a:t>lpn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数量占比</a:t>
            </a:r>
            <a:r>
              <a:rPr lang="en-US" altLang="zh-CN" dirty="0">
                <a:solidFill>
                  <a:srgbClr val="FF0000"/>
                </a:solidFill>
              </a:rPr>
              <a:t>,  </a:t>
            </a:r>
            <a:r>
              <a:rPr lang="zh-CN" altLang="en-US" dirty="0">
                <a:solidFill>
                  <a:srgbClr val="FF0000"/>
                </a:solidFill>
              </a:rPr>
              <a:t>面积越大则该活动涉及</a:t>
            </a:r>
            <a:r>
              <a:rPr lang="en-US" altLang="zh-CN" dirty="0" err="1">
                <a:solidFill>
                  <a:srgbClr val="FF0000"/>
                </a:solidFill>
              </a:rPr>
              <a:t>lpn</a:t>
            </a:r>
            <a:r>
              <a:rPr lang="zh-CN" altLang="en-US" dirty="0">
                <a:solidFill>
                  <a:srgbClr val="FF0000"/>
                </a:solidFill>
              </a:rPr>
              <a:t>越多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128D8-C485-4A31-B160-CC06372BF376}"/>
              </a:ext>
            </a:extLst>
          </p:cNvPr>
          <p:cNvSpPr txBox="1"/>
          <p:nvPr/>
        </p:nvSpPr>
        <p:spPr>
          <a:xfrm>
            <a:off x="6105831" y="5968194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操作类型对应</a:t>
            </a:r>
            <a:r>
              <a:rPr lang="en-US" altLang="zh-CN" dirty="0">
                <a:solidFill>
                  <a:srgbClr val="FF0000"/>
                </a:solidFill>
              </a:rPr>
              <a:t>qty</a:t>
            </a:r>
            <a:r>
              <a:rPr lang="zh-CN" altLang="en-US" dirty="0">
                <a:solidFill>
                  <a:srgbClr val="FF0000"/>
                </a:solidFill>
              </a:rPr>
              <a:t>占比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面积越大则该活动涉及</a:t>
            </a:r>
            <a:r>
              <a:rPr lang="en-US" altLang="zh-CN" dirty="0">
                <a:solidFill>
                  <a:srgbClr val="FF0000"/>
                </a:solidFill>
              </a:rPr>
              <a:t>qty</a:t>
            </a:r>
            <a:r>
              <a:rPr lang="zh-CN" altLang="en-US" dirty="0">
                <a:solidFill>
                  <a:srgbClr val="FF0000"/>
                </a:solidFill>
              </a:rPr>
              <a:t>越多</a:t>
            </a:r>
          </a:p>
        </p:txBody>
      </p:sp>
    </p:spTree>
    <p:extLst>
      <p:ext uri="{BB962C8B-B14F-4D97-AF65-F5344CB8AC3E}">
        <p14:creationId xmlns:p14="http://schemas.microsoft.com/office/powerpoint/2010/main" val="19602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ECE15A-7B4B-46AB-8032-63ED031A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79"/>
            <a:ext cx="12192000" cy="6842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5EA87-1CC9-4483-8AF9-9EC266C17A8E}"/>
              </a:ext>
            </a:extLst>
          </p:cNvPr>
          <p:cNvSpPr txBox="1"/>
          <p:nvPr/>
        </p:nvSpPr>
        <p:spPr>
          <a:xfrm>
            <a:off x="4029173" y="1715017"/>
            <a:ext cx="504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操作工操作过程追踪</a:t>
            </a:r>
            <a:r>
              <a:rPr lang="en-US" altLang="zh-CN" dirty="0">
                <a:solidFill>
                  <a:srgbClr val="FF0000"/>
                </a:solidFill>
              </a:rPr>
              <a:t>, activity tracking </a:t>
            </a:r>
            <a:r>
              <a:rPr lang="zh-CN" altLang="en-US" dirty="0">
                <a:solidFill>
                  <a:srgbClr val="FF0000"/>
                </a:solidFill>
              </a:rPr>
              <a:t>精确到分钟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EFDA-4C83-4B09-A4C3-6AB179851F96}"/>
              </a:ext>
            </a:extLst>
          </p:cNvPr>
          <p:cNvSpPr txBox="1"/>
          <p:nvPr/>
        </p:nvSpPr>
        <p:spPr>
          <a:xfrm>
            <a:off x="7222975" y="3804072"/>
            <a:ext cx="504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操作工空闲时间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Activity </a:t>
            </a:r>
            <a:r>
              <a:rPr lang="zh-CN" altLang="en-US" dirty="0">
                <a:solidFill>
                  <a:srgbClr val="FF0000"/>
                </a:solidFill>
              </a:rPr>
              <a:t>结束时间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空闲的时间到秒钟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上一个</a:t>
            </a:r>
            <a:r>
              <a:rPr lang="en-US" altLang="zh-CN" dirty="0">
                <a:solidFill>
                  <a:srgbClr val="FF0000"/>
                </a:solidFill>
              </a:rPr>
              <a:t>activity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3132CDB7-6DA6-4956-86E8-FCD40F42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8276"/>
            <a:ext cx="12164709" cy="707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3E564B-E627-4BCA-8111-EFAA7C036A23}"/>
              </a:ext>
            </a:extLst>
          </p:cNvPr>
          <p:cNvSpPr txBox="1"/>
          <p:nvPr/>
        </p:nvSpPr>
        <p:spPr>
          <a:xfrm>
            <a:off x="9723120" y="4480560"/>
            <a:ext cx="202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各操作工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user_id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当日总工时一览</a:t>
            </a:r>
          </a:p>
        </p:txBody>
      </p:sp>
    </p:spTree>
    <p:extLst>
      <p:ext uri="{BB962C8B-B14F-4D97-AF65-F5344CB8AC3E}">
        <p14:creationId xmlns:p14="http://schemas.microsoft.com/office/powerpoint/2010/main" val="13541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340C886-8A34-4BE0-B365-6D49625D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02843-335A-4C3D-9256-AA2C752AA6CE}"/>
              </a:ext>
            </a:extLst>
          </p:cNvPr>
          <p:cNvSpPr txBox="1"/>
          <p:nvPr/>
        </p:nvSpPr>
        <p:spPr>
          <a:xfrm>
            <a:off x="624997" y="146791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各操作项耗时的集中分布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“</a:t>
            </a:r>
            <a:r>
              <a:rPr lang="zh-CN" altLang="en-US" dirty="0">
                <a:solidFill>
                  <a:srgbClr val="FFFF00"/>
                </a:solidFill>
              </a:rPr>
              <a:t>十秒以内的所有操作活动中</a:t>
            </a:r>
            <a:r>
              <a:rPr lang="en-US" altLang="zh-CN" dirty="0">
                <a:solidFill>
                  <a:srgbClr val="FFFF00"/>
                </a:solidFill>
              </a:rPr>
              <a:t>, packing</a:t>
            </a:r>
            <a:r>
              <a:rPr lang="zh-CN" altLang="en-US" dirty="0">
                <a:solidFill>
                  <a:srgbClr val="FFFF00"/>
                </a:solidFill>
              </a:rPr>
              <a:t>占比最大</a:t>
            </a:r>
            <a:r>
              <a:rPr lang="en-US" altLang="zh-CN" dirty="0">
                <a:solidFill>
                  <a:srgbClr val="FFFF00"/>
                </a:solidFill>
              </a:rPr>
              <a:t>, shipping</a:t>
            </a:r>
            <a:r>
              <a:rPr lang="zh-CN" altLang="en-US" dirty="0">
                <a:solidFill>
                  <a:srgbClr val="FFFF00"/>
                </a:solidFill>
              </a:rPr>
              <a:t>占比第二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可以选择单个操作工看</a:t>
            </a:r>
            <a:r>
              <a:rPr lang="en-US" altLang="zh-CN" dirty="0">
                <a:solidFill>
                  <a:srgbClr val="FFFF00"/>
                </a:solidFill>
              </a:rPr>
              <a:t>)”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27032B3-35EB-4F44-B078-386EB3DB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7" y="0"/>
            <a:ext cx="127362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0F411-9471-4BA1-9847-849897447ADF}"/>
              </a:ext>
            </a:extLst>
          </p:cNvPr>
          <p:cNvSpPr txBox="1"/>
          <p:nvPr/>
        </p:nvSpPr>
        <p:spPr>
          <a:xfrm>
            <a:off x="6096000" y="792480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66641F-93D9-41A7-B9CE-6FC2B055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146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0F411-9471-4BA1-9847-849897447ADF}"/>
              </a:ext>
            </a:extLst>
          </p:cNvPr>
          <p:cNvSpPr txBox="1"/>
          <p:nvPr/>
        </p:nvSpPr>
        <p:spPr>
          <a:xfrm>
            <a:off x="1287432" y="367421"/>
            <a:ext cx="581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Statistical causal inference among activity type , qty and the inner time gap (</a:t>
            </a:r>
            <a:r>
              <a:rPr lang="en-US" altLang="zh-CN" dirty="0" err="1">
                <a:solidFill>
                  <a:srgbClr val="FF0000"/>
                </a:solidFill>
              </a:rPr>
              <a:t>act_end_time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en-US" altLang="zh-CN" dirty="0" err="1">
                <a:solidFill>
                  <a:srgbClr val="FF0000"/>
                </a:solidFill>
              </a:rPr>
              <a:t>act_start_time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显示各项工作带来的时间消费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横向比较获得效率排名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Siming Yan (SF-DHL CN)</dc:creator>
  <cp:lastModifiedBy>Siming Yan (SF-DHL CN)</cp:lastModifiedBy>
  <cp:revision>8</cp:revision>
  <dcterms:created xsi:type="dcterms:W3CDTF">2021-10-20T05:42:53Z</dcterms:created>
  <dcterms:modified xsi:type="dcterms:W3CDTF">2021-11-09T07:03:55Z</dcterms:modified>
</cp:coreProperties>
</file>