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71" r:id="rId5"/>
    <p:sldId id="258" r:id="rId6"/>
    <p:sldId id="282" r:id="rId7"/>
    <p:sldId id="328" r:id="rId8"/>
    <p:sldId id="293" r:id="rId9"/>
    <p:sldId id="337" r:id="rId10"/>
    <p:sldId id="307" r:id="rId11"/>
    <p:sldId id="338" r:id="rId12"/>
    <p:sldId id="297" r:id="rId13"/>
    <p:sldId id="304" r:id="rId14"/>
    <p:sldId id="308" r:id="rId15"/>
    <p:sldId id="335" r:id="rId16"/>
    <p:sldId id="29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10303"/>
    <a:srgbClr val="31C2DF"/>
    <a:srgbClr val="82B0CC"/>
    <a:srgbClr val="4D8FB7"/>
    <a:srgbClr val="666666"/>
    <a:srgbClr val="8E8E8E"/>
    <a:srgbClr val="E2E9E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876" y="-96"/>
      </p:cViewPr>
      <p:guideLst>
        <p:guide orient="horz" pos="216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88247"/>
            <a:ext cx="9655728" cy="76835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“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智能演讲起草系统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”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第一次汇报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950086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汇报人：范杨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帆小组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项目概况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06500" y="1248410"/>
            <a:ext cx="58172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项目管理方法：阶段管理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1、需求分析和概要设计文档的编写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2、项目开发阶段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3、项目测试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4、项目验收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项目管理工具：Github</a:t>
            </a:r>
            <a:endParaRPr lang="zh-CN" altLang="en-US" sz="200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项目概况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3030" y="2103120"/>
            <a:ext cx="736346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14865"/>
                </a:solidFill>
              </a:rPr>
              <a:t>开发模型：敏捷开发</a:t>
            </a:r>
            <a:r>
              <a:rPr lang="zh-CN" altLang="en-US" sz="2000">
                <a:solidFill>
                  <a:srgbClr val="314865"/>
                </a:solidFill>
              </a:rPr>
              <a:t>模型</a:t>
            </a:r>
            <a:endParaRPr lang="zh-CN" altLang="en-US" sz="2400">
              <a:solidFill>
                <a:srgbClr val="314865"/>
              </a:solidFill>
            </a:endParaRPr>
          </a:p>
          <a:p>
            <a:endParaRPr lang="zh-CN" altLang="en-US" sz="2400">
              <a:solidFill>
                <a:srgbClr val="314865"/>
              </a:solidFill>
            </a:endParaRPr>
          </a:p>
          <a:p>
            <a:endParaRPr lang="zh-CN" altLang="en-US" sz="24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开发环境：</a:t>
            </a:r>
            <a:r>
              <a:rPr lang="en-US" altLang="zh-CN" sz="2000">
                <a:solidFill>
                  <a:srgbClr val="314865"/>
                </a:solidFill>
              </a:rPr>
              <a:t>Intellij IDEA</a:t>
            </a:r>
            <a:r>
              <a:rPr lang="zh-CN" altLang="en-US" sz="2000">
                <a:solidFill>
                  <a:srgbClr val="314865"/>
                </a:solidFill>
              </a:rPr>
              <a:t>、</a:t>
            </a:r>
            <a:r>
              <a:rPr lang="en-US" altLang="zh-CN" sz="2000">
                <a:solidFill>
                  <a:srgbClr val="314865"/>
                </a:solidFill>
              </a:rPr>
              <a:t>PyCharm</a:t>
            </a:r>
            <a:r>
              <a:rPr lang="zh-CN" altLang="en-US" sz="2000">
                <a:solidFill>
                  <a:srgbClr val="314865"/>
                </a:solidFill>
              </a:rPr>
              <a:t>、</a:t>
            </a:r>
            <a:r>
              <a:rPr lang="en-US" altLang="zh-CN" sz="2000">
                <a:solidFill>
                  <a:srgbClr val="314865"/>
                </a:solidFill>
              </a:rPr>
              <a:t>MySQL</a:t>
            </a:r>
            <a:endParaRPr lang="en-US" altLang="zh-CN" sz="2000">
              <a:solidFill>
                <a:srgbClr val="314865"/>
              </a:solidFill>
            </a:endParaRPr>
          </a:p>
          <a:p>
            <a:endParaRPr lang="en-US" altLang="zh-CN" sz="2000">
              <a:solidFill>
                <a:srgbClr val="314865"/>
              </a:solidFill>
            </a:endParaRPr>
          </a:p>
          <a:p>
            <a:endParaRPr lang="en-US" altLang="zh-CN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开发架构：</a:t>
            </a:r>
            <a:r>
              <a:rPr lang="en-US" altLang="zh-CN" sz="2000">
                <a:solidFill>
                  <a:srgbClr val="314865"/>
                </a:solidFill>
              </a:rPr>
              <a:t>B/S</a:t>
            </a:r>
            <a:r>
              <a:rPr lang="zh-CN" altLang="en-US" sz="2000">
                <a:solidFill>
                  <a:srgbClr val="314865"/>
                </a:solidFill>
              </a:rPr>
              <a:t>架构</a:t>
            </a:r>
            <a:endParaRPr lang="zh-CN" altLang="en-US" sz="2000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3090324"/>
            <a:ext cx="718659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44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成果</a:t>
            </a:r>
            <a:r>
              <a:rPr lang="zh-CN" altLang="en-US" sz="44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展示</a:t>
            </a:r>
            <a:endParaRPr lang="zh-CN" altLang="en-US" sz="44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6" grpId="0" animBg="1"/>
      <p:bldP spid="32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790700"/>
            <a:ext cx="9189720" cy="34283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成果展示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76835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谢谢观看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汇报人：范杨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帆小组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29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日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 bldLvl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  <a:endParaRPr lang="zh-CN" altLang="en-US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1817181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小组成员分工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00056" y="290669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进度计划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00056" y="399620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项目概况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00056" y="508571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成果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展示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3050" y="1741668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43050" y="2831997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3050" y="3922326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3050" y="5012655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  <p:bldP spid="22" grpId="0"/>
      <p:bldP spid="12" grpId="0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3053494"/>
            <a:ext cx="718659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小组成员分工</a:t>
            </a:r>
            <a:endParaRPr lang="zh-CN" altLang="en-US" sz="44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6" grpId="0" animBg="1"/>
      <p:bldP spid="32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小组成员分工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6830" y="1694815"/>
            <a:ext cx="4733290" cy="3054985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8910" y="1722120"/>
            <a:ext cx="5976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范杨帆（组长）：会议纪要、后端编码，文档提交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王连宁：后端编码、数据库设计与实现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彭堂智：前端编码、文档编写</a:t>
            </a:r>
            <a:r>
              <a:rPr lang="zh-CN" altLang="en-US">
                <a:solidFill>
                  <a:srgbClr val="314865"/>
                </a:solidFill>
              </a:rPr>
              <a:t>、测试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敬甲男：前端</a:t>
            </a:r>
            <a:r>
              <a:rPr lang="zh-CN" altLang="en-US">
                <a:solidFill>
                  <a:srgbClr val="314865"/>
                </a:solidFill>
              </a:rPr>
              <a:t>编码、</a:t>
            </a:r>
            <a:r>
              <a:rPr lang="zh-CN" altLang="en-US">
                <a:solidFill>
                  <a:srgbClr val="314865"/>
                </a:solidFill>
                <a:sym typeface="+mn-ea"/>
              </a:rPr>
              <a:t>训练模型（自然语言处理</a:t>
            </a:r>
            <a:r>
              <a:rPr lang="zh-CN" altLang="en-US">
                <a:solidFill>
                  <a:srgbClr val="314865"/>
                </a:solidFill>
                <a:sym typeface="+mn-ea"/>
              </a:rPr>
              <a:t>）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李家葶：数据爬取、文档编写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陈有贤：测试</a:t>
            </a:r>
            <a:r>
              <a:rPr lang="zh-CN" altLang="en-US">
                <a:solidFill>
                  <a:srgbClr val="314865"/>
                </a:solidFill>
                <a:sym typeface="+mn-ea"/>
              </a:rPr>
              <a:t>、</a:t>
            </a:r>
            <a:r>
              <a:rPr lang="zh-CN" altLang="en-US">
                <a:solidFill>
                  <a:srgbClr val="314865"/>
                </a:solidFill>
                <a:sym typeface="+mn-ea"/>
              </a:rPr>
              <a:t>财务预算及管理</a:t>
            </a:r>
            <a:endParaRPr lang="zh-CN" altLang="en-US">
              <a:solidFill>
                <a:srgbClr val="31486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14865"/>
                </a:solidFill>
              </a:rPr>
              <a:t>许廷轩：文档管理</a:t>
            </a:r>
            <a:r>
              <a:rPr lang="zh-CN" altLang="en-US">
                <a:solidFill>
                  <a:srgbClr val="314865"/>
                </a:solidFill>
              </a:rPr>
              <a:t>，</a:t>
            </a:r>
            <a:r>
              <a:rPr lang="zh-CN" altLang="en-US">
                <a:solidFill>
                  <a:srgbClr val="314865"/>
                </a:solidFill>
                <a:sym typeface="+mn-ea"/>
              </a:rPr>
              <a:t>训练模型（文本特征提取）</a:t>
            </a:r>
            <a:endParaRPr lang="zh-CN" altLang="en-US">
              <a:solidFill>
                <a:srgbClr val="314865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3090324"/>
            <a:ext cx="7186590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44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进度计划</a:t>
            </a:r>
            <a:endParaRPr lang="zh-CN" altLang="en-US" sz="44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6" grpId="0" animBg="1"/>
      <p:bldP spid="32" grpId="0"/>
      <p:bldP spid="24" grpId="0" bldLvl="0" animBg="1"/>
      <p:bldP spid="2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40"/>
          <p:cNvSpPr/>
          <p:nvPr/>
        </p:nvSpPr>
        <p:spPr bwMode="auto">
          <a:xfrm>
            <a:off x="2078038" y="1530351"/>
            <a:ext cx="2346325" cy="1181100"/>
          </a:xfrm>
          <a:custGeom>
            <a:avLst/>
            <a:gdLst>
              <a:gd name="T0" fmla="*/ 1091 w 1091"/>
              <a:gd name="T1" fmla="*/ 491 h 550"/>
              <a:gd name="T2" fmla="*/ 1032 w 1091"/>
              <a:gd name="T3" fmla="*/ 550 h 550"/>
              <a:gd name="T4" fmla="*/ 973 w 1091"/>
              <a:gd name="T5" fmla="*/ 491 h 550"/>
              <a:gd name="T6" fmla="*/ 1008 w 1091"/>
              <a:gd name="T7" fmla="*/ 491 h 550"/>
              <a:gd name="T8" fmla="*/ 527 w 1091"/>
              <a:gd name="T9" fmla="*/ 44 h 550"/>
              <a:gd name="T10" fmla="*/ 44 w 1091"/>
              <a:gd name="T11" fmla="*/ 527 h 550"/>
              <a:gd name="T12" fmla="*/ 44 w 1091"/>
              <a:gd name="T13" fmla="*/ 527 h 550"/>
              <a:gd name="T14" fmla="*/ 0 w 1091"/>
              <a:gd name="T15" fmla="*/ 527 h 550"/>
              <a:gd name="T16" fmla="*/ 0 w 1091"/>
              <a:gd name="T17" fmla="*/ 527 h 550"/>
              <a:gd name="T18" fmla="*/ 527 w 1091"/>
              <a:gd name="T19" fmla="*/ 0 h 550"/>
              <a:gd name="T20" fmla="*/ 1052 w 1091"/>
              <a:gd name="T21" fmla="*/ 491 h 550"/>
              <a:gd name="T22" fmla="*/ 1091 w 1091"/>
              <a:gd name="T23" fmla="*/ 491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1" h="550">
                <a:moveTo>
                  <a:pt x="1091" y="491"/>
                </a:moveTo>
                <a:cubicBezTo>
                  <a:pt x="1032" y="550"/>
                  <a:pt x="1032" y="550"/>
                  <a:pt x="1032" y="550"/>
                </a:cubicBezTo>
                <a:cubicBezTo>
                  <a:pt x="973" y="491"/>
                  <a:pt x="973" y="491"/>
                  <a:pt x="973" y="491"/>
                </a:cubicBezTo>
                <a:cubicBezTo>
                  <a:pt x="1008" y="491"/>
                  <a:pt x="1008" y="491"/>
                  <a:pt x="1008" y="491"/>
                </a:cubicBezTo>
                <a:cubicBezTo>
                  <a:pt x="990" y="241"/>
                  <a:pt x="781" y="44"/>
                  <a:pt x="527" y="44"/>
                </a:cubicBezTo>
                <a:cubicBezTo>
                  <a:pt x="260" y="44"/>
                  <a:pt x="44" y="261"/>
                  <a:pt x="44" y="527"/>
                </a:cubicBezTo>
                <a:cubicBezTo>
                  <a:pt x="44" y="527"/>
                  <a:pt x="44" y="527"/>
                  <a:pt x="44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236"/>
                  <a:pt x="236" y="0"/>
                  <a:pt x="527" y="0"/>
                </a:cubicBezTo>
                <a:cubicBezTo>
                  <a:pt x="805" y="0"/>
                  <a:pt x="1034" y="217"/>
                  <a:pt x="1052" y="491"/>
                </a:cubicBezTo>
                <a:lnTo>
                  <a:pt x="1091" y="491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3" name="Freeform 41"/>
          <p:cNvSpPr/>
          <p:nvPr/>
        </p:nvSpPr>
        <p:spPr bwMode="auto">
          <a:xfrm>
            <a:off x="4357688" y="4579939"/>
            <a:ext cx="2346325" cy="1177925"/>
          </a:xfrm>
          <a:custGeom>
            <a:avLst/>
            <a:gdLst>
              <a:gd name="T0" fmla="*/ 1090 w 1090"/>
              <a:gd name="T1" fmla="*/ 59 h 549"/>
              <a:gd name="T2" fmla="*/ 1031 w 1090"/>
              <a:gd name="T3" fmla="*/ 0 h 549"/>
              <a:gd name="T4" fmla="*/ 972 w 1090"/>
              <a:gd name="T5" fmla="*/ 59 h 549"/>
              <a:gd name="T6" fmla="*/ 1008 w 1090"/>
              <a:gd name="T7" fmla="*/ 59 h 549"/>
              <a:gd name="T8" fmla="*/ 526 w 1090"/>
              <a:gd name="T9" fmla="*/ 506 h 549"/>
              <a:gd name="T10" fmla="*/ 43 w 1090"/>
              <a:gd name="T11" fmla="*/ 23 h 549"/>
              <a:gd name="T12" fmla="*/ 43 w 1090"/>
              <a:gd name="T13" fmla="*/ 23 h 549"/>
              <a:gd name="T14" fmla="*/ 0 w 1090"/>
              <a:gd name="T15" fmla="*/ 23 h 549"/>
              <a:gd name="T16" fmla="*/ 0 w 1090"/>
              <a:gd name="T17" fmla="*/ 23 h 549"/>
              <a:gd name="T18" fmla="*/ 526 w 1090"/>
              <a:gd name="T19" fmla="*/ 549 h 549"/>
              <a:gd name="T20" fmla="*/ 1052 w 1090"/>
              <a:gd name="T21" fmla="*/ 59 h 549"/>
              <a:gd name="T22" fmla="*/ 1090 w 1090"/>
              <a:gd name="T23" fmla="*/ 5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0" h="549">
                <a:moveTo>
                  <a:pt x="1090" y="59"/>
                </a:moveTo>
                <a:cubicBezTo>
                  <a:pt x="1031" y="0"/>
                  <a:pt x="1031" y="0"/>
                  <a:pt x="1031" y="0"/>
                </a:cubicBezTo>
                <a:cubicBezTo>
                  <a:pt x="972" y="59"/>
                  <a:pt x="972" y="59"/>
                  <a:pt x="972" y="59"/>
                </a:cubicBezTo>
                <a:cubicBezTo>
                  <a:pt x="1008" y="59"/>
                  <a:pt x="1008" y="59"/>
                  <a:pt x="1008" y="59"/>
                </a:cubicBezTo>
                <a:cubicBezTo>
                  <a:pt x="989" y="308"/>
                  <a:pt x="781" y="506"/>
                  <a:pt x="526" y="506"/>
                </a:cubicBezTo>
                <a:cubicBezTo>
                  <a:pt x="260" y="506"/>
                  <a:pt x="43" y="289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13"/>
                  <a:pt x="236" y="549"/>
                  <a:pt x="526" y="549"/>
                </a:cubicBezTo>
                <a:cubicBezTo>
                  <a:pt x="805" y="549"/>
                  <a:pt x="1033" y="332"/>
                  <a:pt x="1052" y="59"/>
                </a:cubicBezTo>
                <a:lnTo>
                  <a:pt x="1090" y="59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solidFill>
                <a:schemeClr val="bg2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4" name="Freeform 42"/>
          <p:cNvSpPr/>
          <p:nvPr/>
        </p:nvSpPr>
        <p:spPr bwMode="auto">
          <a:xfrm>
            <a:off x="6704013" y="1549401"/>
            <a:ext cx="2346325" cy="1181100"/>
          </a:xfrm>
          <a:custGeom>
            <a:avLst/>
            <a:gdLst>
              <a:gd name="T0" fmla="*/ 1091 w 1091"/>
              <a:gd name="T1" fmla="*/ 491 h 550"/>
              <a:gd name="T2" fmla="*/ 1032 w 1091"/>
              <a:gd name="T3" fmla="*/ 550 h 550"/>
              <a:gd name="T4" fmla="*/ 973 w 1091"/>
              <a:gd name="T5" fmla="*/ 491 h 550"/>
              <a:gd name="T6" fmla="*/ 1009 w 1091"/>
              <a:gd name="T7" fmla="*/ 491 h 550"/>
              <a:gd name="T8" fmla="*/ 527 w 1091"/>
              <a:gd name="T9" fmla="*/ 44 h 550"/>
              <a:gd name="T10" fmla="*/ 44 w 1091"/>
              <a:gd name="T11" fmla="*/ 527 h 550"/>
              <a:gd name="T12" fmla="*/ 44 w 1091"/>
              <a:gd name="T13" fmla="*/ 527 h 550"/>
              <a:gd name="T14" fmla="*/ 0 w 1091"/>
              <a:gd name="T15" fmla="*/ 527 h 550"/>
              <a:gd name="T16" fmla="*/ 0 w 1091"/>
              <a:gd name="T17" fmla="*/ 527 h 550"/>
              <a:gd name="T18" fmla="*/ 527 w 1091"/>
              <a:gd name="T19" fmla="*/ 0 h 550"/>
              <a:gd name="T20" fmla="*/ 1053 w 1091"/>
              <a:gd name="T21" fmla="*/ 491 h 550"/>
              <a:gd name="T22" fmla="*/ 1091 w 1091"/>
              <a:gd name="T23" fmla="*/ 491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1" h="550">
                <a:moveTo>
                  <a:pt x="1091" y="491"/>
                </a:moveTo>
                <a:cubicBezTo>
                  <a:pt x="1032" y="550"/>
                  <a:pt x="1032" y="550"/>
                  <a:pt x="1032" y="550"/>
                </a:cubicBezTo>
                <a:cubicBezTo>
                  <a:pt x="973" y="491"/>
                  <a:pt x="973" y="491"/>
                  <a:pt x="973" y="491"/>
                </a:cubicBezTo>
                <a:cubicBezTo>
                  <a:pt x="1009" y="491"/>
                  <a:pt x="1009" y="491"/>
                  <a:pt x="1009" y="491"/>
                </a:cubicBezTo>
                <a:cubicBezTo>
                  <a:pt x="990" y="241"/>
                  <a:pt x="781" y="44"/>
                  <a:pt x="527" y="44"/>
                </a:cubicBezTo>
                <a:cubicBezTo>
                  <a:pt x="261" y="44"/>
                  <a:pt x="44" y="261"/>
                  <a:pt x="44" y="527"/>
                </a:cubicBezTo>
                <a:cubicBezTo>
                  <a:pt x="44" y="527"/>
                  <a:pt x="44" y="527"/>
                  <a:pt x="44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236"/>
                  <a:pt x="237" y="0"/>
                  <a:pt x="527" y="0"/>
                </a:cubicBezTo>
                <a:cubicBezTo>
                  <a:pt x="805" y="0"/>
                  <a:pt x="1034" y="217"/>
                  <a:pt x="1053" y="491"/>
                </a:cubicBezTo>
                <a:lnTo>
                  <a:pt x="1091" y="491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019175" y="2481264"/>
            <a:ext cx="2058988" cy="2085975"/>
            <a:chOff x="1581150" y="2481264"/>
            <a:chExt cx="2058988" cy="2085975"/>
          </a:xfrm>
        </p:grpSpPr>
        <p:sp>
          <p:nvSpPr>
            <p:cNvPr id="106" name="Freeform 32"/>
            <p:cNvSpPr>
              <a:spLocks noEditPoints="1"/>
            </p:cNvSpPr>
            <p:nvPr/>
          </p:nvSpPr>
          <p:spPr bwMode="auto">
            <a:xfrm>
              <a:off x="15811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7" name="Freeform 33"/>
            <p:cNvSpPr/>
            <p:nvPr/>
          </p:nvSpPr>
          <p:spPr bwMode="auto">
            <a:xfrm>
              <a:off x="1781175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8" name="Title 20"/>
            <p:cNvSpPr txBox="1"/>
            <p:nvPr/>
          </p:nvSpPr>
          <p:spPr bwMode="auto">
            <a:xfrm>
              <a:off x="1781213" y="3261508"/>
              <a:ext cx="1374065" cy="996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小组分工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概要设计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9" name="Title 20"/>
            <p:cNvSpPr txBox="1"/>
            <p:nvPr/>
          </p:nvSpPr>
          <p:spPr bwMode="auto">
            <a:xfrm>
              <a:off x="1842294" y="2628450"/>
              <a:ext cx="1697831" cy="32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8.26-8.27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321050" y="2713039"/>
            <a:ext cx="2082801" cy="2039937"/>
            <a:chOff x="3883025" y="2713039"/>
            <a:chExt cx="2082801" cy="2039937"/>
          </a:xfrm>
        </p:grpSpPr>
        <p:sp>
          <p:nvSpPr>
            <p:cNvPr id="111" name="Freeform 34"/>
            <p:cNvSpPr/>
            <p:nvPr/>
          </p:nvSpPr>
          <p:spPr bwMode="auto">
            <a:xfrm>
              <a:off x="4106863" y="4133851"/>
              <a:ext cx="1858963" cy="619125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2" name="Freeform 37"/>
            <p:cNvSpPr>
              <a:spLocks noEditPoints="1"/>
            </p:cNvSpPr>
            <p:nvPr/>
          </p:nvSpPr>
          <p:spPr bwMode="auto">
            <a:xfrm>
              <a:off x="3883025" y="2713039"/>
              <a:ext cx="1858963" cy="1854200"/>
            </a:xfrm>
            <a:custGeom>
              <a:avLst/>
              <a:gdLst>
                <a:gd name="T0" fmla="*/ 680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80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80 w 864"/>
                <a:gd name="T17" fmla="*/ 48 h 864"/>
                <a:gd name="T18" fmla="*/ 680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80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80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80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80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80" y="48"/>
                    <a:pt x="680" y="48"/>
                    <a:pt x="680" y="48"/>
                  </a:cubicBezTo>
                  <a:close/>
                  <a:moveTo>
                    <a:pt x="680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4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4" y="864"/>
                    <a:pt x="185" y="864"/>
                  </a:cubicBezTo>
                  <a:cubicBezTo>
                    <a:pt x="680" y="864"/>
                    <a:pt x="680" y="864"/>
                    <a:pt x="680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80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3" name="Title 20"/>
            <p:cNvSpPr txBox="1"/>
            <p:nvPr/>
          </p:nvSpPr>
          <p:spPr bwMode="auto">
            <a:xfrm>
              <a:off x="4187428" y="4277571"/>
              <a:ext cx="1697831" cy="32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8.28-9.6</a:t>
              </a:r>
              <a:endParaRPr lang="en-US" sz="18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4" name="Title 20"/>
            <p:cNvSpPr txBox="1"/>
            <p:nvPr/>
          </p:nvSpPr>
          <p:spPr bwMode="auto">
            <a:xfrm>
              <a:off x="4107218" y="3099271"/>
              <a:ext cx="1374065" cy="922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设计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编码</a:t>
              </a:r>
              <a:endParaRPr lang="zh-CN" altLang="en-US" sz="14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建立模型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626100" y="2481264"/>
            <a:ext cx="2066926" cy="2085975"/>
            <a:chOff x="6188075" y="2481264"/>
            <a:chExt cx="2066926" cy="2085975"/>
          </a:xfrm>
        </p:grpSpPr>
        <p:sp>
          <p:nvSpPr>
            <p:cNvPr id="116" name="Freeform 35"/>
            <p:cNvSpPr/>
            <p:nvPr/>
          </p:nvSpPr>
          <p:spPr bwMode="auto">
            <a:xfrm>
              <a:off x="6396038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6188075" y="2628450"/>
              <a:ext cx="1986359" cy="1938789"/>
              <a:chOff x="6188075" y="2628450"/>
              <a:chExt cx="1986359" cy="1938789"/>
            </a:xfrm>
          </p:grpSpPr>
          <p:sp>
            <p:nvSpPr>
              <p:cNvPr id="118" name="Freeform 38"/>
              <p:cNvSpPr>
                <a:spLocks noEditPoints="1"/>
              </p:cNvSpPr>
              <p:nvPr/>
            </p:nvSpPr>
            <p:spPr bwMode="auto">
              <a:xfrm>
                <a:off x="6188075" y="2713039"/>
                <a:ext cx="1858963" cy="1854200"/>
              </a:xfrm>
              <a:custGeom>
                <a:avLst/>
                <a:gdLst>
                  <a:gd name="T0" fmla="*/ 679 w 864"/>
                  <a:gd name="T1" fmla="*/ 48 h 864"/>
                  <a:gd name="T2" fmla="*/ 816 w 864"/>
                  <a:gd name="T3" fmla="*/ 185 h 864"/>
                  <a:gd name="T4" fmla="*/ 816 w 864"/>
                  <a:gd name="T5" fmla="*/ 680 h 864"/>
                  <a:gd name="T6" fmla="*/ 679 w 864"/>
                  <a:gd name="T7" fmla="*/ 816 h 864"/>
                  <a:gd name="T8" fmla="*/ 185 w 864"/>
                  <a:gd name="T9" fmla="*/ 816 h 864"/>
                  <a:gd name="T10" fmla="*/ 48 w 864"/>
                  <a:gd name="T11" fmla="*/ 680 h 864"/>
                  <a:gd name="T12" fmla="*/ 48 w 864"/>
                  <a:gd name="T13" fmla="*/ 185 h 864"/>
                  <a:gd name="T14" fmla="*/ 185 w 864"/>
                  <a:gd name="T15" fmla="*/ 48 h 864"/>
                  <a:gd name="T16" fmla="*/ 679 w 864"/>
                  <a:gd name="T17" fmla="*/ 48 h 864"/>
                  <a:gd name="T18" fmla="*/ 679 w 864"/>
                  <a:gd name="T19" fmla="*/ 0 h 864"/>
                  <a:gd name="T20" fmla="*/ 185 w 864"/>
                  <a:gd name="T21" fmla="*/ 0 h 864"/>
                  <a:gd name="T22" fmla="*/ 0 w 864"/>
                  <a:gd name="T23" fmla="*/ 185 h 864"/>
                  <a:gd name="T24" fmla="*/ 0 w 864"/>
                  <a:gd name="T25" fmla="*/ 680 h 864"/>
                  <a:gd name="T26" fmla="*/ 185 w 864"/>
                  <a:gd name="T27" fmla="*/ 864 h 864"/>
                  <a:gd name="T28" fmla="*/ 679 w 864"/>
                  <a:gd name="T29" fmla="*/ 864 h 864"/>
                  <a:gd name="T30" fmla="*/ 864 w 864"/>
                  <a:gd name="T31" fmla="*/ 680 h 864"/>
                  <a:gd name="T32" fmla="*/ 864 w 864"/>
                  <a:gd name="T33" fmla="*/ 185 h 864"/>
                  <a:gd name="T34" fmla="*/ 679 w 864"/>
                  <a:gd name="T35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4" h="864">
                    <a:moveTo>
                      <a:pt x="679" y="48"/>
                    </a:moveTo>
                    <a:cubicBezTo>
                      <a:pt x="754" y="48"/>
                      <a:pt x="816" y="110"/>
                      <a:pt x="816" y="185"/>
                    </a:cubicBezTo>
                    <a:cubicBezTo>
                      <a:pt x="816" y="680"/>
                      <a:pt x="816" y="680"/>
                      <a:pt x="816" y="680"/>
                    </a:cubicBezTo>
                    <a:cubicBezTo>
                      <a:pt x="816" y="755"/>
                      <a:pt x="754" y="816"/>
                      <a:pt x="679" y="816"/>
                    </a:cubicBezTo>
                    <a:cubicBezTo>
                      <a:pt x="185" y="816"/>
                      <a:pt x="185" y="816"/>
                      <a:pt x="185" y="816"/>
                    </a:cubicBezTo>
                    <a:cubicBezTo>
                      <a:pt x="109" y="816"/>
                      <a:pt x="48" y="755"/>
                      <a:pt x="48" y="680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48" y="110"/>
                      <a:pt x="109" y="48"/>
                      <a:pt x="185" y="48"/>
                    </a:cubicBezTo>
                    <a:cubicBezTo>
                      <a:pt x="679" y="48"/>
                      <a:pt x="679" y="48"/>
                      <a:pt x="679" y="48"/>
                    </a:cubicBezTo>
                    <a:close/>
                    <a:moveTo>
                      <a:pt x="679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83" y="0"/>
                      <a:pt x="0" y="84"/>
                      <a:pt x="0" y="185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781"/>
                      <a:pt x="83" y="864"/>
                      <a:pt x="185" y="864"/>
                    </a:cubicBezTo>
                    <a:cubicBezTo>
                      <a:pt x="679" y="864"/>
                      <a:pt x="679" y="864"/>
                      <a:pt x="679" y="864"/>
                    </a:cubicBezTo>
                    <a:cubicBezTo>
                      <a:pt x="781" y="864"/>
                      <a:pt x="864" y="781"/>
                      <a:pt x="864" y="680"/>
                    </a:cubicBezTo>
                    <a:cubicBezTo>
                      <a:pt x="864" y="185"/>
                      <a:pt x="864" y="185"/>
                      <a:pt x="864" y="185"/>
                    </a:cubicBezTo>
                    <a:cubicBezTo>
                      <a:pt x="864" y="84"/>
                      <a:pt x="781" y="0"/>
                      <a:pt x="679" y="0"/>
                    </a:cubicBezTo>
                    <a:close/>
                  </a:path>
                </a:pathLst>
              </a:custGeom>
              <a:solidFill>
                <a:srgbClr val="31486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9" name="Title 20"/>
              <p:cNvSpPr txBox="1"/>
              <p:nvPr/>
            </p:nvSpPr>
            <p:spPr bwMode="auto">
              <a:xfrm>
                <a:off x="6476603" y="2628450"/>
                <a:ext cx="1697831" cy="322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8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9.7-9.10</a:t>
                </a:r>
                <a:endParaRPr lang="en-US" sz="18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0" name="Title 20"/>
              <p:cNvSpPr txBox="1"/>
              <p:nvPr/>
            </p:nvSpPr>
            <p:spPr bwMode="auto">
              <a:xfrm>
                <a:off x="6430523" y="3427096"/>
                <a:ext cx="1374065" cy="664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rIns="0" bIns="0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800" b="0" dirty="0">
                    <a:solidFill>
                      <a:srgbClr val="314865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测试 </a:t>
                </a:r>
                <a:endPara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b="0" dirty="0">
                    <a:solidFill>
                      <a:srgbClr val="314865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验收</a:t>
                </a:r>
                <a:endPara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7927975" y="2713039"/>
            <a:ext cx="2122488" cy="2101850"/>
            <a:chOff x="8489950" y="2713039"/>
            <a:chExt cx="2122488" cy="2101850"/>
          </a:xfrm>
        </p:grpSpPr>
        <p:sp>
          <p:nvSpPr>
            <p:cNvPr id="122" name="Freeform 36"/>
            <p:cNvSpPr/>
            <p:nvPr/>
          </p:nvSpPr>
          <p:spPr bwMode="auto">
            <a:xfrm>
              <a:off x="8753475" y="4195764"/>
              <a:ext cx="1858963" cy="619125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4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4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3" name="Freeform 39"/>
            <p:cNvSpPr>
              <a:spLocks noEditPoints="1"/>
            </p:cNvSpPr>
            <p:nvPr/>
          </p:nvSpPr>
          <p:spPr bwMode="auto">
            <a:xfrm>
              <a:off x="84899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4" name="Title 20"/>
            <p:cNvSpPr txBox="1"/>
            <p:nvPr/>
          </p:nvSpPr>
          <p:spPr bwMode="auto">
            <a:xfrm>
              <a:off x="8765778" y="4343743"/>
              <a:ext cx="1697831" cy="32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9.11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5" name="Title 20"/>
            <p:cNvSpPr txBox="1"/>
            <p:nvPr/>
          </p:nvSpPr>
          <p:spPr bwMode="auto">
            <a:xfrm>
              <a:off x="8753475" y="3125774"/>
              <a:ext cx="1374065" cy="664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800" b="0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文档收集与整理</a:t>
              </a:r>
              <a:endParaRPr lang="zh-CN" altLang="en-US" sz="1800" b="0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进度计划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2" grpId="0" bldLvl="0" animBg="1"/>
      <p:bldP spid="103" grpId="0" bldLvl="0" animBg="1"/>
      <p:bldP spid="10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进度计划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998220"/>
            <a:ext cx="11457940" cy="3763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4954905"/>
            <a:ext cx="1925320" cy="1118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30" y="4954905"/>
            <a:ext cx="1884045" cy="111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3034444"/>
            <a:ext cx="7587283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44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项目概况</a:t>
            </a:r>
            <a:endParaRPr lang="zh-CN" altLang="en-US" sz="44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6" grpId="0" animBg="1"/>
      <p:bldP spid="32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项目概况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73250" y="850265"/>
            <a:ext cx="797052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14865"/>
                </a:solidFill>
              </a:rPr>
              <a:t>项目功能</a:t>
            </a:r>
            <a:r>
              <a:rPr lang="zh-CN" altLang="en-US" sz="2000">
                <a:solidFill>
                  <a:srgbClr val="314865"/>
                </a:solidFill>
              </a:rPr>
              <a:t>需求：</a:t>
            </a:r>
            <a:endParaRPr lang="zh-CN" altLang="en-US" sz="2000">
              <a:solidFill>
                <a:srgbClr val="314865"/>
              </a:solidFill>
            </a:endParaRPr>
          </a:p>
          <a:p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r>
              <a:rPr lang="en-US" altLang="zh-CN" sz="2000">
                <a:solidFill>
                  <a:srgbClr val="314865"/>
                </a:solidFill>
              </a:rPr>
              <a:t>1. </a:t>
            </a:r>
            <a:r>
              <a:rPr lang="zh-CN" altLang="en-US" sz="2000">
                <a:solidFill>
                  <a:srgbClr val="314865"/>
                </a:solidFill>
              </a:rPr>
              <a:t>登录注册功能：用户通过用户名和密码进行登录/注册操作。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en-US" altLang="zh-CN" sz="2000">
                <a:solidFill>
                  <a:srgbClr val="314865"/>
                </a:solidFill>
              </a:rPr>
              <a:t>  2. </a:t>
            </a:r>
            <a:r>
              <a:rPr lang="zh-CN" altLang="en-US" sz="2000">
                <a:solidFill>
                  <a:srgbClr val="314865"/>
                </a:solidFill>
              </a:rPr>
              <a:t>数据提交功能：用户通话该界面进行数据提交，如主题，结构，时间，地名，人名等。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  </a:t>
            </a:r>
            <a:r>
              <a:rPr lang="en-US" altLang="zh-CN" sz="2000">
                <a:solidFill>
                  <a:srgbClr val="314865"/>
                </a:solidFill>
              </a:rPr>
              <a:t>3. </a:t>
            </a:r>
            <a:r>
              <a:rPr lang="zh-CN" altLang="en-US" sz="2000">
                <a:solidFill>
                  <a:srgbClr val="314865"/>
                </a:solidFill>
              </a:rPr>
              <a:t>演讲稿获取功能：用户提交数据后，通过演讲稿获取功能获取相应的演讲稿。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  </a:t>
            </a:r>
            <a:r>
              <a:rPr lang="en-US" altLang="zh-CN" sz="2000">
                <a:solidFill>
                  <a:srgbClr val="314865"/>
                </a:solidFill>
              </a:rPr>
              <a:t>4. </a:t>
            </a:r>
            <a:r>
              <a:rPr lang="zh-CN" altLang="en-US" sz="2000">
                <a:solidFill>
                  <a:srgbClr val="314865"/>
                </a:solidFill>
              </a:rPr>
              <a:t>演讲稿编辑功能：用户获得演讲稿后，可以对  演讲稿进行编辑和优化。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  </a:t>
            </a:r>
            <a:r>
              <a:rPr lang="en-US" altLang="zh-CN" sz="2000">
                <a:solidFill>
                  <a:srgbClr val="314865"/>
                </a:solidFill>
              </a:rPr>
              <a:t>5. </a:t>
            </a:r>
            <a:r>
              <a:rPr lang="zh-CN" altLang="en-US" sz="2000">
                <a:solidFill>
                  <a:srgbClr val="314865"/>
                </a:solidFill>
              </a:rPr>
              <a:t>用户喜好记录：通过智能学习得到每个用户的喜好，更加利于演讲稿的起草。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</a:t>
            </a:r>
            <a:endParaRPr lang="zh-CN" altLang="en-US" sz="2000">
              <a:solidFill>
                <a:srgbClr val="314865"/>
              </a:solidFill>
            </a:endParaRPr>
          </a:p>
          <a:p>
            <a:r>
              <a:rPr lang="zh-CN" altLang="en-US" sz="2000">
                <a:solidFill>
                  <a:srgbClr val="314865"/>
                </a:solidFill>
              </a:rPr>
              <a:t>  </a:t>
            </a:r>
            <a:r>
              <a:rPr lang="en-US" altLang="zh-CN" sz="2000">
                <a:solidFill>
                  <a:srgbClr val="314865"/>
                </a:solidFill>
              </a:rPr>
              <a:t>6. </a:t>
            </a:r>
            <a:r>
              <a:rPr lang="zh-CN" altLang="en-US" sz="2000">
                <a:solidFill>
                  <a:srgbClr val="314865"/>
                </a:solidFill>
              </a:rPr>
              <a:t>意见反馈功能：用户提交一些意见和建议。</a:t>
            </a:r>
            <a:endParaRPr lang="zh-CN" altLang="en-US" sz="2000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p="http://schemas.openxmlformats.org/presentationml/2006/main">
  <p:tag name="ISPRING_PRESENTATION_TITLE" val="2017工作总结与2018工作规划PPT模板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自定义</PresentationFormat>
  <Paragraphs>120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Calibri</vt:lpstr>
      <vt:lpstr>Times New Roman</vt:lpstr>
      <vt:lpstr>MS PGothic</vt:lpstr>
      <vt:lpstr>Arial Unicode MS</vt:lpstr>
      <vt:lpstr>Franklin Gothic Medium</vt:lpstr>
      <vt:lpstr>Franklin Gothic Book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2017工作总结与2018工作规划PPT模板</dc:title>
  <dc:creator>carrie_xie</dc:creator>
  <cp:lastModifiedBy>生的平凡，死的光荣。</cp:lastModifiedBy>
  <cp:revision>95</cp:revision>
  <dcterms:created xsi:type="dcterms:W3CDTF">2013-07-01T03:05:00Z</dcterms:created>
  <dcterms:modified xsi:type="dcterms:W3CDTF">2019-08-31T13:38:34Z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