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3" r:id="rId3"/>
    <p:sldId id="265" r:id="rId4"/>
    <p:sldId id="264" r:id="rId5"/>
    <p:sldId id="271" r:id="rId6"/>
    <p:sldId id="268" r:id="rId7"/>
    <p:sldId id="259" r:id="rId8"/>
    <p:sldId id="269" r:id="rId9"/>
    <p:sldId id="26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7F39-8A2B-487D-BA4E-128E1E7FE49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B4CE5-DC1A-41B0-9103-F93FCFFB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B4CE5-DC1A-41B0-9103-F93FCFFBC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24C005-5E6C-45CC-B09F-E1DDD35B273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nri380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07/978-1-4939-7095-7_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38/nri380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007/978-1-4939-7095-7_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1-4939-7095-7_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ainting&#10;&#10;Description automatically generated">
            <a:extLst>
              <a:ext uri="{FF2B5EF4-FFF2-40B4-BE49-F238E27FC236}">
                <a16:creationId xmlns:a16="http://schemas.microsoft.com/office/drawing/2014/main" id="{59A0BFBF-7FF1-6401-0118-1F8CE5054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1999" b="-1"/>
          <a:stretch/>
        </p:blipFill>
        <p:spPr>
          <a:xfrm>
            <a:off x="20" y="975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9EF8A-E2BC-D5DC-4F33-29DD1FC74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Germinal Center Dark/Light Zone Migrations for B Cell Affinity Maturation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F7289-450E-258D-2E52-BFDF41958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Peter Fyffe</a:t>
            </a:r>
          </a:p>
        </p:txBody>
      </p:sp>
    </p:spTree>
    <p:extLst>
      <p:ext uri="{BB962C8B-B14F-4D97-AF65-F5344CB8AC3E}">
        <p14:creationId xmlns:p14="http://schemas.microsoft.com/office/powerpoint/2010/main" val="165431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06DD-CA0B-0B76-E0FF-F798F744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C0F0-853B-0976-B75D-67B34113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27274"/>
            <a:ext cx="7290055" cy="4382086"/>
          </a:xfrm>
        </p:spPr>
        <p:txBody>
          <a:bodyPr>
            <a:normAutofit fontScale="92500" lnSpcReduction="10000"/>
          </a:bodyPr>
          <a:lstStyle/>
          <a:p>
            <a:pPr marL="465138" indent="-465138">
              <a:buNone/>
            </a:pPr>
            <a:r>
              <a:rPr lang="en-US" sz="2400" b="1" dirty="0"/>
              <a:t>Biological Background:</a:t>
            </a:r>
          </a:p>
          <a:p>
            <a:pPr marL="465138" indent="-465138">
              <a:buNone/>
            </a:pPr>
            <a:r>
              <a:rPr lang="en-US" sz="2400" dirty="0"/>
              <a:t>De Silva NS, Klein U. Dynamics of B cells in germinal </a:t>
            </a:r>
            <a:r>
              <a:rPr lang="en-US" sz="2400" dirty="0" err="1"/>
              <a:t>centres</a:t>
            </a:r>
            <a:r>
              <a:rPr lang="en-US" sz="2400" dirty="0"/>
              <a:t>. Nat Rev Immunol. 2015 Mar;15(3):137-48. </a:t>
            </a:r>
            <a:r>
              <a:rPr lang="en-US" sz="2400" dirty="0" err="1"/>
              <a:t>doi</a:t>
            </a:r>
            <a:r>
              <a:rPr lang="en-US" sz="2400" dirty="0"/>
              <a:t>: 10.1038/nri3804. </a:t>
            </a:r>
            <a:r>
              <a:rPr lang="en-US" sz="2400" dirty="0" err="1"/>
              <a:t>Epub</a:t>
            </a:r>
            <a:r>
              <a:rPr lang="en-US" sz="2400" dirty="0"/>
              <a:t> 2015 Feb 6. PMID: 25656706; PMCID: PMC4399774.</a:t>
            </a:r>
          </a:p>
          <a:p>
            <a:pPr marL="465138" indent="-465138">
              <a:buNone/>
            </a:pPr>
            <a:r>
              <a:rPr lang="en-US" sz="2400" dirty="0"/>
              <a:t>Merino </a:t>
            </a:r>
            <a:r>
              <a:rPr lang="en-US" sz="2400" dirty="0" err="1"/>
              <a:t>Tejero</a:t>
            </a:r>
            <a:r>
              <a:rPr lang="en-US" sz="2400" dirty="0"/>
              <a:t> E, </a:t>
            </a:r>
            <a:r>
              <a:rPr lang="en-US" sz="2400" dirty="0" err="1"/>
              <a:t>Lashgari</a:t>
            </a:r>
            <a:r>
              <a:rPr lang="en-US" sz="2400" dirty="0"/>
              <a:t> D, García-</a:t>
            </a:r>
            <a:r>
              <a:rPr lang="en-US" sz="2400" dirty="0" err="1"/>
              <a:t>Valiente</a:t>
            </a:r>
            <a:r>
              <a:rPr lang="en-US" sz="2400" dirty="0"/>
              <a:t> R, Gao X, </a:t>
            </a:r>
            <a:r>
              <a:rPr lang="en-US" sz="2400" dirty="0" err="1"/>
              <a:t>Crauste</a:t>
            </a:r>
            <a:r>
              <a:rPr lang="en-US" sz="2400" dirty="0"/>
              <a:t> F, Robert PA, Meyer-Hermann M, Martínez MR, van Ham SM, </a:t>
            </a:r>
            <a:r>
              <a:rPr lang="en-US" sz="2400" dirty="0" err="1"/>
              <a:t>Guikema</a:t>
            </a:r>
            <a:r>
              <a:rPr lang="en-US" sz="2400" dirty="0"/>
              <a:t> JEJ, </a:t>
            </a:r>
            <a:r>
              <a:rPr lang="en-US" sz="2400" dirty="0" err="1"/>
              <a:t>Hoefsloot</a:t>
            </a:r>
            <a:r>
              <a:rPr lang="en-US" sz="2400" dirty="0"/>
              <a:t> H, van </a:t>
            </a:r>
            <a:r>
              <a:rPr lang="en-US" sz="2400" dirty="0" err="1"/>
              <a:t>Kampen</a:t>
            </a:r>
            <a:r>
              <a:rPr lang="en-US" sz="2400" dirty="0"/>
              <a:t> AHC. Multiscale Modeling of Germinal Center Recapitulates the Temporal Transition From Memory B Cells to Plasma Cells Differentiation as Regulated by Antigen Affinity-Based </a:t>
            </a:r>
            <a:r>
              <a:rPr lang="en-US" sz="2400" dirty="0" err="1"/>
              <a:t>Tfh</a:t>
            </a:r>
            <a:r>
              <a:rPr lang="en-US" sz="2400" dirty="0"/>
              <a:t> Cell Help. Front Immunol. 2021 Feb 5;11:620716. </a:t>
            </a:r>
            <a:r>
              <a:rPr lang="en-US" sz="2400" dirty="0" err="1"/>
              <a:t>doi</a:t>
            </a:r>
            <a:r>
              <a:rPr lang="en-US" sz="2400" dirty="0"/>
              <a:t>: 10.3389/fimmu.2020.620716. PMID: 33613551; PMCID: PMC7892951.</a:t>
            </a:r>
          </a:p>
          <a:p>
            <a:pPr marL="465138" indent="-465138">
              <a:buNone/>
            </a:pPr>
            <a:endParaRPr lang="en-US" sz="2400" dirty="0"/>
          </a:p>
          <a:p>
            <a:pPr marL="465138" indent="-465138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6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F2782B-EBC5-A32A-5AF2-8C336C7A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6" y="197883"/>
            <a:ext cx="8587685" cy="64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613BF-C418-E082-D8A0-028573B11398}"/>
              </a:ext>
            </a:extLst>
          </p:cNvPr>
          <p:cNvSpPr txBox="1"/>
          <p:nvPr/>
        </p:nvSpPr>
        <p:spPr>
          <a:xfrm>
            <a:off x="-1" y="6444119"/>
            <a:ext cx="4934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Silva 2015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https://doi.org/10.1038/nri3804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83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ell&#10;&#10;Description automatically generated">
            <a:extLst>
              <a:ext uri="{FF2B5EF4-FFF2-40B4-BE49-F238E27FC236}">
                <a16:creationId xmlns:a16="http://schemas.microsoft.com/office/drawing/2014/main" id="{23E2F2FC-1D00-C641-5437-49928CA1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" y="653034"/>
            <a:ext cx="8941255" cy="5212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2D344-CF15-035E-18BF-79D15C707838}"/>
              </a:ext>
            </a:extLst>
          </p:cNvPr>
          <p:cNvSpPr txBox="1"/>
          <p:nvPr/>
        </p:nvSpPr>
        <p:spPr>
          <a:xfrm>
            <a:off x="58054" y="6444119"/>
            <a:ext cx="699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2017 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https://doi.org/10.1007/978-1-4939-7095-7_22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506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613BF-C418-E082-D8A0-028573B11398}"/>
              </a:ext>
            </a:extLst>
          </p:cNvPr>
          <p:cNvSpPr txBox="1"/>
          <p:nvPr/>
        </p:nvSpPr>
        <p:spPr>
          <a:xfrm>
            <a:off x="-1" y="6444119"/>
            <a:ext cx="5254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Silva 2015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https://doi.org/10.1038/nri3804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A1012-DDDC-B6ED-CDB7-9FC4C48BB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/>
          <a:stretch/>
        </p:blipFill>
        <p:spPr bwMode="auto">
          <a:xfrm>
            <a:off x="72569" y="254456"/>
            <a:ext cx="8998860" cy="608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39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6C72-F17D-5E28-B879-F3B9565E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5BD21-FBB8-3242-5025-4DC31A8FD795}"/>
              </a:ext>
            </a:extLst>
          </p:cNvPr>
          <p:cNvSpPr txBox="1"/>
          <p:nvPr/>
        </p:nvSpPr>
        <p:spPr>
          <a:xfrm>
            <a:off x="58054" y="6444119"/>
            <a:ext cx="699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2017 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https://doi.org/10.1007/978-1-4939-7095-7_22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387B6C-396B-32D2-6264-B50FD1339173}"/>
                  </a:ext>
                </a:extLst>
              </p:cNvPr>
              <p:cNvSpPr txBox="1"/>
              <p:nvPr/>
            </p:nvSpPr>
            <p:spPr>
              <a:xfrm>
                <a:off x="644577" y="2084832"/>
                <a:ext cx="8169639" cy="649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𝑇𝐶𝑅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𝐵𝐶𝑅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𝐻𝑎𝑚𝑚𝑖𝑛𝑔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𝑇𝐶𝑅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𝐵𝐶𝑅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387B6C-396B-32D2-6264-B50FD133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7" y="2084832"/>
                <a:ext cx="8169639" cy="649986"/>
              </a:xfrm>
              <a:prstGeom prst="rect">
                <a:avLst/>
              </a:prstGeom>
              <a:blipFill>
                <a:blip r:embed="rId3"/>
                <a:stretch>
                  <a:fillRect l="-75" b="-17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66AE-6CDB-9518-006F-ACF36F3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040B-A731-AAB6-CCF0-D1C2B7C6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/>
          </a:bodyPr>
          <a:lstStyle/>
          <a:p>
            <a:r>
              <a:rPr lang="en-US" sz="2400" dirty="0"/>
              <a:t>It is well-known that T</a:t>
            </a:r>
            <a:r>
              <a:rPr lang="en-US" sz="2400" baseline="-25000" dirty="0"/>
              <a:t>FH</a:t>
            </a:r>
            <a:r>
              <a:rPr lang="en-US" sz="2400" dirty="0"/>
              <a:t> cell help determines the B cell’s affinity</a:t>
            </a:r>
          </a:p>
          <a:p>
            <a:r>
              <a:rPr lang="en-US" sz="2400" dirty="0"/>
              <a:t>At the same time, the amount of antigen a B cell collects from an FDC is determined by its antibody affinity</a:t>
            </a:r>
          </a:p>
          <a:p>
            <a:r>
              <a:rPr lang="en-US" sz="2400" dirty="0"/>
              <a:t>Thus, for a high-affinity B cell, the number of antigen copies its daughter cells have is higher</a:t>
            </a:r>
          </a:p>
          <a:p>
            <a:r>
              <a:rPr lang="en-US" sz="2400" dirty="0"/>
              <a:t>B cells with no antigen remaining (due to asymmetric division) die via apoptosis, which culls the low-affinity cells</a:t>
            </a:r>
          </a:p>
        </p:txBody>
      </p:sp>
    </p:spTree>
    <p:extLst>
      <p:ext uri="{BB962C8B-B14F-4D97-AF65-F5344CB8AC3E}">
        <p14:creationId xmlns:p14="http://schemas.microsoft.com/office/powerpoint/2010/main" val="219168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66AE-6CDB-9518-006F-ACF36F3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040B-A731-AAB6-CCF0-D1C2B7C6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/>
          </a:bodyPr>
          <a:lstStyle/>
          <a:p>
            <a:r>
              <a:rPr lang="en-US" sz="2400" dirty="0"/>
              <a:t>1. How many plasma cells are output?</a:t>
            </a:r>
          </a:p>
          <a:p>
            <a:r>
              <a:rPr lang="en-US" sz="2400" dirty="0"/>
              <a:t>2. Is the apoptosis rate directly correlated with the overall time needed to get a plasma cell?</a:t>
            </a:r>
          </a:p>
          <a:p>
            <a:r>
              <a:rPr lang="en-US" sz="2400" dirty="0"/>
              <a:t>3. Can I match the growth of average affinity to </a:t>
            </a:r>
            <a:r>
              <a:rPr lang="en-US" sz="2400"/>
              <a:t>existing models?</a:t>
            </a:r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Spatial modeling allows for competing for T</a:t>
            </a:r>
            <a:r>
              <a:rPr lang="en-US" sz="2400" baseline="-25000" dirty="0"/>
              <a:t>FH</a:t>
            </a:r>
            <a:r>
              <a:rPr lang="en-US" sz="2400" dirty="0"/>
              <a:t> cell help</a:t>
            </a:r>
          </a:p>
          <a:p>
            <a:pPr lvl="1"/>
            <a:r>
              <a:rPr lang="en-US" sz="1800" dirty="0"/>
              <a:t>Only a few B cells can interact with a T</a:t>
            </a:r>
            <a:r>
              <a:rPr lang="en-US" sz="1800" baseline="-25000" dirty="0"/>
              <a:t>FH</a:t>
            </a:r>
            <a:r>
              <a:rPr lang="en-US" sz="1800" dirty="0"/>
              <a:t> cell at a time</a:t>
            </a:r>
          </a:p>
        </p:txBody>
      </p:sp>
    </p:spTree>
    <p:extLst>
      <p:ext uri="{BB962C8B-B14F-4D97-AF65-F5344CB8AC3E}">
        <p14:creationId xmlns:p14="http://schemas.microsoft.com/office/powerpoint/2010/main" val="103561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34FB99-6A9C-B6B6-AFE8-05925015BA6D}"/>
              </a:ext>
            </a:extLst>
          </p:cNvPr>
          <p:cNvSpPr/>
          <p:nvPr/>
        </p:nvSpPr>
        <p:spPr>
          <a:xfrm>
            <a:off x="768095" y="4239625"/>
            <a:ext cx="7290055" cy="220614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A66AE-6CDB-9518-006F-ACF36F3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of the B Cell Types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915525-7236-5011-FA6B-958085925CB9}"/>
              </a:ext>
            </a:extLst>
          </p:cNvPr>
          <p:cNvSpPr/>
          <p:nvPr/>
        </p:nvSpPr>
        <p:spPr>
          <a:xfrm>
            <a:off x="768095" y="1860493"/>
            <a:ext cx="7290055" cy="220614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 descr="Explosion">
            <a:extLst>
              <a:ext uri="{FF2B5EF4-FFF2-40B4-BE49-F238E27FC236}">
                <a16:creationId xmlns:a16="http://schemas.microsoft.com/office/drawing/2014/main" id="{92CFD43E-46AF-81E5-BAF0-B99F0E55CF6D}"/>
              </a:ext>
            </a:extLst>
          </p:cNvPr>
          <p:cNvSpPr/>
          <p:nvPr/>
        </p:nvSpPr>
        <p:spPr>
          <a:xfrm>
            <a:off x="1127151" y="2607911"/>
            <a:ext cx="652829" cy="65282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3BB05B-5D08-1A95-1252-46B20BC3986B}"/>
              </a:ext>
            </a:extLst>
          </p:cNvPr>
          <p:cNvGrpSpPr/>
          <p:nvPr/>
        </p:nvGrpSpPr>
        <p:grpSpPr>
          <a:xfrm>
            <a:off x="2139036" y="2253633"/>
            <a:ext cx="5808818" cy="1387499"/>
            <a:chOff x="1370941" y="595379"/>
            <a:chExt cx="5808818" cy="13874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56354F-759C-8F8D-A6D0-BAE90FDCAC76}"/>
                </a:ext>
              </a:extLst>
            </p:cNvPr>
            <p:cNvSpPr/>
            <p:nvPr/>
          </p:nvSpPr>
          <p:spPr>
            <a:xfrm>
              <a:off x="1370941" y="595379"/>
              <a:ext cx="5808818" cy="13874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D2F2E7-B91A-AF13-664F-AF7803EDCEEF}"/>
                </a:ext>
              </a:extLst>
            </p:cNvPr>
            <p:cNvSpPr txBox="1"/>
            <p:nvPr/>
          </p:nvSpPr>
          <p:spPr>
            <a:xfrm>
              <a:off x="1370941" y="595379"/>
              <a:ext cx="5808818" cy="1387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844" tIns="146844" rIns="146844" bIns="146844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 err="1"/>
                <a:t>Centroblast</a:t>
              </a:r>
              <a:r>
                <a:rPr lang="en-US" sz="2000" b="1" kern="1200" dirty="0"/>
                <a:t>:</a:t>
              </a:r>
              <a:r>
                <a:rPr lang="en-US" sz="2000" kern="1200" dirty="0"/>
                <a:t> 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Divide 2-6 times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Asymmetric division: lose some antigen each time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Become a centrocyte when division limit is reached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Dark zone</a:t>
              </a:r>
            </a:p>
          </p:txBody>
        </p:sp>
      </p:grpSp>
      <p:sp>
        <p:nvSpPr>
          <p:cNvPr id="11" name="Rectangle 10" descr="DNA">
            <a:extLst>
              <a:ext uri="{FF2B5EF4-FFF2-40B4-BE49-F238E27FC236}">
                <a16:creationId xmlns:a16="http://schemas.microsoft.com/office/drawing/2014/main" id="{98EBFD7E-690C-64AD-8DE2-2201E3B56E51}"/>
              </a:ext>
            </a:extLst>
          </p:cNvPr>
          <p:cNvSpPr/>
          <p:nvPr/>
        </p:nvSpPr>
        <p:spPr>
          <a:xfrm>
            <a:off x="1127151" y="4924277"/>
            <a:ext cx="663854" cy="66385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091F9-17A4-B8D4-36B3-7678C302FE03}"/>
              </a:ext>
            </a:extLst>
          </p:cNvPr>
          <p:cNvGrpSpPr/>
          <p:nvPr/>
        </p:nvGrpSpPr>
        <p:grpSpPr>
          <a:xfrm>
            <a:off x="2114825" y="4679929"/>
            <a:ext cx="5895960" cy="1207008"/>
            <a:chOff x="1394094" y="1408176"/>
            <a:chExt cx="5895960" cy="1207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06C623-E96B-E06A-A84E-145413EA6BA3}"/>
                </a:ext>
              </a:extLst>
            </p:cNvPr>
            <p:cNvSpPr/>
            <p:nvPr/>
          </p:nvSpPr>
          <p:spPr>
            <a:xfrm>
              <a:off x="1394094" y="1408176"/>
              <a:ext cx="5895960" cy="12070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FFCDDB-C434-E5DE-A07E-22E0387C0A53}"/>
                </a:ext>
              </a:extLst>
            </p:cNvPr>
            <p:cNvSpPr txBox="1"/>
            <p:nvPr/>
          </p:nvSpPr>
          <p:spPr>
            <a:xfrm>
              <a:off x="1394094" y="1408176"/>
              <a:ext cx="5895960" cy="1207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742" tIns="127742" rIns="127742" bIns="127742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Centrocyte:</a:t>
              </a:r>
              <a:r>
                <a:rPr lang="en-US" sz="2000" kern="1200" dirty="0"/>
                <a:t> </a:t>
              </a:r>
            </a:p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N</a:t>
              </a:r>
              <a:r>
                <a:rPr lang="en-US" sz="2000" kern="1200" dirty="0"/>
                <a:t>on-dividing</a:t>
              </a:r>
            </a:p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Wait for T</a:t>
              </a:r>
              <a:r>
                <a:rPr lang="en-US" sz="2000" baseline="-25000" dirty="0"/>
                <a:t>FH</a:t>
              </a:r>
              <a:r>
                <a:rPr lang="en-US" sz="2000" dirty="0"/>
                <a:t> survival signals to be recycled as </a:t>
              </a:r>
              <a:r>
                <a:rPr lang="en-US" sz="2000" dirty="0" err="1"/>
                <a:t>centroblast</a:t>
              </a:r>
              <a:endParaRPr lang="en-US" sz="2000" kern="1200" dirty="0"/>
            </a:p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Light zone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72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06DD-CA0B-0B76-E0FF-F798F744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C0F0-853B-0976-B75D-67B34113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69477"/>
            <a:ext cx="7290055" cy="4339883"/>
          </a:xfrm>
        </p:spPr>
        <p:txBody>
          <a:bodyPr>
            <a:normAutofit fontScale="92500"/>
          </a:bodyPr>
          <a:lstStyle/>
          <a:p>
            <a:pPr marL="465138" indent="-465138">
              <a:buNone/>
            </a:pPr>
            <a:r>
              <a:rPr lang="en-US" sz="2400" b="1" dirty="0"/>
              <a:t>Primary Reference:</a:t>
            </a:r>
          </a:p>
          <a:p>
            <a:pPr marL="465138" indent="-465138">
              <a:buNone/>
            </a:pPr>
            <a:r>
              <a:rPr lang="en-US" sz="2400" dirty="0"/>
              <a:t>Robert, P.A., Rastogi, A., Binder, S.C., Meyer-Hermann, M. (2017). How to Simulate a Germinal Center. In: </a:t>
            </a:r>
            <a:r>
              <a:rPr lang="en-US" sz="2400" dirty="0" err="1"/>
              <a:t>Calado</a:t>
            </a:r>
            <a:r>
              <a:rPr lang="en-US" sz="2400" dirty="0"/>
              <a:t>, D. (eds) Germinal Centers. Methods in Molecular Biology, vol 1623. Humana Press, New York, NY. </a:t>
            </a:r>
            <a:r>
              <a:rPr lang="en-US" sz="2400" dirty="0">
                <a:hlinkClick r:id="rId2"/>
              </a:rPr>
              <a:t>https://doi.org/10.1007/978-1-4939-7095-7_22</a:t>
            </a:r>
            <a:endParaRPr lang="en-US" sz="2400" dirty="0"/>
          </a:p>
          <a:p>
            <a:pPr marL="465138" indent="-465138">
              <a:buNone/>
            </a:pPr>
            <a:r>
              <a:rPr lang="en-US" sz="2400" b="1" dirty="0"/>
              <a:t>LEDA Theory:</a:t>
            </a:r>
          </a:p>
          <a:p>
            <a:pPr marL="465138" indent="-465138">
              <a:buNone/>
            </a:pPr>
            <a:r>
              <a:rPr lang="en-US" sz="2400" dirty="0"/>
              <a:t>Meyer-Hermann M, Mohr E, Pelletier N, Zhang Y, Victora GD, </a:t>
            </a:r>
            <a:r>
              <a:rPr lang="en-US" sz="2400" dirty="0" err="1"/>
              <a:t>Toellner</a:t>
            </a:r>
            <a:r>
              <a:rPr lang="en-US" sz="2400" dirty="0"/>
              <a:t> KM. A theory of germinal center B cell selection, division, and exit. Cell Rep. 2012 Jul 26;2(1):162-74. </a:t>
            </a:r>
            <a:r>
              <a:rPr lang="en-US" sz="2400" dirty="0" err="1"/>
              <a:t>doi</a:t>
            </a:r>
            <a:r>
              <a:rPr lang="en-US" sz="2400" dirty="0"/>
              <a:t>: 10.1016/j.celrep.2012.05.010. </a:t>
            </a:r>
            <a:r>
              <a:rPr lang="en-US" sz="2400" dirty="0" err="1"/>
              <a:t>Epub</a:t>
            </a:r>
            <a:r>
              <a:rPr lang="en-US" sz="2400" dirty="0"/>
              <a:t> 2012 Jun 28. PMID: 22840406.</a:t>
            </a:r>
          </a:p>
          <a:p>
            <a:pPr marL="465138" indent="-465138">
              <a:buNone/>
            </a:pPr>
            <a:endParaRPr lang="en-US" sz="2400" dirty="0"/>
          </a:p>
          <a:p>
            <a:pPr marL="465138" indent="-465138">
              <a:buNone/>
            </a:pPr>
            <a:endParaRPr lang="en-US" sz="2400" dirty="0"/>
          </a:p>
          <a:p>
            <a:pPr marL="465138" indent="-465138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474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525</Words>
  <Application>Microsoft Office PowerPoint</Application>
  <PresentationFormat>On-screen Show (4:3)</PresentationFormat>
  <Paragraphs>41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Germinal Center Dark/Light Zone Migrations for B Cell Affinity Maturation</vt:lpstr>
      <vt:lpstr>PowerPoint Presentation</vt:lpstr>
      <vt:lpstr>PowerPoint Presentation</vt:lpstr>
      <vt:lpstr>PowerPoint Presentation</vt:lpstr>
      <vt:lpstr>Affinity Algorithm</vt:lpstr>
      <vt:lpstr>Hypothesis</vt:lpstr>
      <vt:lpstr>Modeling Goals</vt:lpstr>
      <vt:lpstr>Two of the B Cell Types</vt:lpstr>
      <vt:lpstr>WORKS Cited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William Fennell</dc:creator>
  <cp:lastModifiedBy>Pete Fyffe</cp:lastModifiedBy>
  <cp:revision>25</cp:revision>
  <dcterms:created xsi:type="dcterms:W3CDTF">2022-07-01T04:31:28Z</dcterms:created>
  <dcterms:modified xsi:type="dcterms:W3CDTF">2023-08-10T16:59:44Z</dcterms:modified>
</cp:coreProperties>
</file>