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63" r:id="rId3"/>
    <p:sldId id="284" r:id="rId4"/>
    <p:sldId id="268" r:id="rId5"/>
    <p:sldId id="288" r:id="rId6"/>
    <p:sldId id="289" r:id="rId7"/>
    <p:sldId id="274" r:id="rId8"/>
    <p:sldId id="276" r:id="rId9"/>
    <p:sldId id="271" r:id="rId10"/>
    <p:sldId id="277" r:id="rId11"/>
    <p:sldId id="278" r:id="rId12"/>
    <p:sldId id="279" r:id="rId13"/>
    <p:sldId id="280" r:id="rId14"/>
    <p:sldId id="281" r:id="rId15"/>
    <p:sldId id="290" r:id="rId16"/>
    <p:sldId id="282" r:id="rId17"/>
    <p:sldId id="286" r:id="rId18"/>
    <p:sldId id="291" r:id="rId19"/>
    <p:sldId id="285" r:id="rId20"/>
    <p:sldId id="265" r:id="rId21"/>
    <p:sldId id="264" r:id="rId22"/>
    <p:sldId id="259" r:id="rId23"/>
    <p:sldId id="269" r:id="rId24"/>
    <p:sldId id="261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7F39-8A2B-487D-BA4E-128E1E7FE4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B4CE5-DC1A-41B0-9103-F93FCFFB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B4CE5-DC1A-41B0-9103-F93FCFFBCC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24C005-5E6C-45CC-B09F-E1DDD35B273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52288C-5537-432D-AB06-C4C25875A4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0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1-4939-7095-7_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1-4939-7095-7_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nri380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07/978-1-4939-7095-7_2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38/nri3804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1-4939-7095-7_2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1-4939-7095-7_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nri380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oi.org/10.1007/978-1-4939-7095-7_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ainting&#10;&#10;Description automatically generated">
            <a:extLst>
              <a:ext uri="{FF2B5EF4-FFF2-40B4-BE49-F238E27FC236}">
                <a16:creationId xmlns:a16="http://schemas.microsoft.com/office/drawing/2014/main" id="{59A0BFBF-7FF1-6401-0118-1F8CE5054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1999" b="-1"/>
          <a:stretch/>
        </p:blipFill>
        <p:spPr>
          <a:xfrm>
            <a:off x="20" y="975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9EF8A-E2BC-D5DC-4F33-29DD1FC74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Germinal Center Dark/Light Zone Migrations for B Cell Affinity Maturation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F7289-450E-258D-2E52-BFDF41958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Peter Fyffe</a:t>
            </a:r>
          </a:p>
        </p:txBody>
      </p:sp>
    </p:spTree>
    <p:extLst>
      <p:ext uri="{BB962C8B-B14F-4D97-AF65-F5344CB8AC3E}">
        <p14:creationId xmlns:p14="http://schemas.microsoft.com/office/powerpoint/2010/main" val="165431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5FABC-81B6-049D-F430-7DB93F8B527C}"/>
              </a:ext>
            </a:extLst>
          </p:cNvPr>
          <p:cNvSpPr txBox="1">
            <a:spLocks/>
          </p:cNvSpPr>
          <p:nvPr/>
        </p:nvSpPr>
        <p:spPr>
          <a:xfrm>
            <a:off x="477603" y="640080"/>
            <a:ext cx="2533575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3800" spc="200" dirty="0"/>
              <a:t>2</a:t>
            </a:r>
            <a:r>
              <a:rPr lang="en-US" sz="3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: Affinity Field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3765314"/>
            <a:ext cx="24003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725D073-D4C1-57B1-142C-18FB94429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6" r="3736"/>
          <a:stretch/>
        </p:blipFill>
        <p:spPr>
          <a:xfrm>
            <a:off x="3491238" y="716974"/>
            <a:ext cx="5172702" cy="5425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093608-6CE3-C424-A22A-D4A3BFD35387}"/>
              </a:ext>
            </a:extLst>
          </p:cNvPr>
          <p:cNvSpPr txBox="1">
            <a:spLocks/>
          </p:cNvSpPr>
          <p:nvPr/>
        </p:nvSpPr>
        <p:spPr>
          <a:xfrm>
            <a:off x="477603" y="1883196"/>
            <a:ext cx="2533575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Day 1, 2:21pm</a:t>
            </a:r>
          </a:p>
        </p:txBody>
      </p:sp>
    </p:spTree>
    <p:extLst>
      <p:ext uri="{BB962C8B-B14F-4D97-AF65-F5344CB8AC3E}">
        <p14:creationId xmlns:p14="http://schemas.microsoft.com/office/powerpoint/2010/main" val="290555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D5FABC-81B6-049D-F430-7DB93F8B527C}"/>
              </a:ext>
            </a:extLst>
          </p:cNvPr>
          <p:cNvSpPr txBox="1">
            <a:spLocks/>
          </p:cNvSpPr>
          <p:nvPr/>
        </p:nvSpPr>
        <p:spPr>
          <a:xfrm>
            <a:off x="342900" y="4960137"/>
            <a:ext cx="5829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Affinity HISTOGRAM</a:t>
            </a:r>
          </a:p>
          <a:p>
            <a:pPr algn="r">
              <a:spcAft>
                <a:spcPts val="600"/>
              </a:spcAft>
            </a:pPr>
            <a:r>
              <a:rPr lang="en-US" sz="3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Day 1, 3:32pm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C8DE60-DCF5-6B20-F74A-AB6549E82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" t="12314" r="-2" b="-2"/>
          <a:stretch/>
        </p:blipFill>
        <p:spPr>
          <a:xfrm>
            <a:off x="0" y="434823"/>
            <a:ext cx="9141714" cy="38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FABC-81B6-049D-F430-7DB93F8B527C}"/>
              </a:ext>
            </a:extLst>
          </p:cNvPr>
          <p:cNvSpPr txBox="1">
            <a:spLocks/>
          </p:cNvSpPr>
          <p:nvPr/>
        </p:nvSpPr>
        <p:spPr>
          <a:xfrm>
            <a:off x="342900" y="4960137"/>
            <a:ext cx="5829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Affinity HISTOGRAM</a:t>
            </a:r>
          </a:p>
          <a:p>
            <a:pPr algn="r">
              <a:spcAft>
                <a:spcPts val="600"/>
              </a:spcAft>
            </a:pPr>
            <a:r>
              <a:rPr lang="en-US" sz="3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Day 1, 3:32pm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C8DE60-DCF5-6B20-F74A-AB6549E82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" t="12314" r="-2" b="-2"/>
          <a:stretch/>
        </p:blipFill>
        <p:spPr>
          <a:xfrm>
            <a:off x="0" y="434823"/>
            <a:ext cx="9141714" cy="38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D5FABC-81B6-049D-F430-7DB93F8B527C}"/>
              </a:ext>
            </a:extLst>
          </p:cNvPr>
          <p:cNvSpPr txBox="1">
            <a:spLocks/>
          </p:cNvSpPr>
          <p:nvPr/>
        </p:nvSpPr>
        <p:spPr>
          <a:xfrm>
            <a:off x="342900" y="4960137"/>
            <a:ext cx="5829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AFTer 11,000 MCS</a:t>
            </a:r>
          </a:p>
          <a:p>
            <a:pPr algn="r">
              <a:spcAft>
                <a:spcPts val="600"/>
              </a:spcAft>
            </a:pPr>
            <a:r>
              <a:rPr lang="en-US" sz="3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Day 1, 8:58pm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D65803-817C-44B0-BAF1-BE4C20F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5FABC-81B6-049D-F430-7DB93F8B527C}"/>
              </a:ext>
            </a:extLst>
          </p:cNvPr>
          <p:cNvSpPr txBox="1">
            <a:spLocks/>
          </p:cNvSpPr>
          <p:nvPr/>
        </p:nvSpPr>
        <p:spPr>
          <a:xfrm>
            <a:off x="768096" y="4432131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50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5000" dirty="0">
                <a:solidFill>
                  <a:srgbClr val="FFFFFF"/>
                </a:solidFill>
              </a:rPr>
              <a:t>Average Affinity over 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8093608-6CE3-C424-A22A-D4A3BFD35387}"/>
              </a:ext>
            </a:extLst>
          </p:cNvPr>
          <p:cNvSpPr txBox="1">
            <a:spLocks/>
          </p:cNvSpPr>
          <p:nvPr/>
        </p:nvSpPr>
        <p:spPr>
          <a:xfrm>
            <a:off x="477603" y="1883196"/>
            <a:ext cx="2533575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3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28BBD9A9-6E8F-154C-4E1E-890E893D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12112"/>
          <a:stretch/>
        </p:blipFill>
        <p:spPr>
          <a:xfrm>
            <a:off x="808408" y="382058"/>
            <a:ext cx="7524898" cy="3982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9A9C3-1DEE-CEA9-8665-2F9D35E187E4}"/>
              </a:ext>
            </a:extLst>
          </p:cNvPr>
          <p:cNvSpPr txBox="1"/>
          <p:nvPr/>
        </p:nvSpPr>
        <p:spPr>
          <a:xfrm>
            <a:off x="-1102003" y="5798070"/>
            <a:ext cx="3560318" cy="44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352044">
              <a:spcAft>
                <a:spcPts val="600"/>
              </a:spcAft>
            </a:pPr>
            <a:r>
              <a:rPr lang="en-US" sz="2310" kern="1200" cap="all" spc="15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Day 2, 3:36pm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1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5FABC-81B6-049D-F430-7DB93F8B527C}"/>
              </a:ext>
            </a:extLst>
          </p:cNvPr>
          <p:cNvSpPr txBox="1">
            <a:spLocks/>
          </p:cNvSpPr>
          <p:nvPr/>
        </p:nvSpPr>
        <p:spPr>
          <a:xfrm>
            <a:off x="768096" y="4432131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50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5000" dirty="0">
                <a:solidFill>
                  <a:srgbClr val="FFFFFF"/>
                </a:solidFill>
              </a:rPr>
              <a:t>Average Affinity over 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8093608-6CE3-C424-A22A-D4A3BFD35387}"/>
              </a:ext>
            </a:extLst>
          </p:cNvPr>
          <p:cNvSpPr txBox="1">
            <a:spLocks/>
          </p:cNvSpPr>
          <p:nvPr/>
        </p:nvSpPr>
        <p:spPr>
          <a:xfrm>
            <a:off x="477603" y="1883196"/>
            <a:ext cx="2533575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3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9A9C3-1DEE-CEA9-8665-2F9D35E187E4}"/>
              </a:ext>
            </a:extLst>
          </p:cNvPr>
          <p:cNvSpPr txBox="1"/>
          <p:nvPr/>
        </p:nvSpPr>
        <p:spPr>
          <a:xfrm>
            <a:off x="-1102003" y="5798070"/>
            <a:ext cx="3560318" cy="44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352044">
              <a:spcAft>
                <a:spcPts val="600"/>
              </a:spcAft>
            </a:pPr>
            <a:r>
              <a:rPr lang="en-US" sz="2310" kern="1200" cap="all" spc="15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Day 2, </a:t>
            </a:r>
            <a:r>
              <a:rPr lang="en-US" sz="2310" cap="all" spc="15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4:55</a:t>
            </a:r>
            <a:r>
              <a:rPr lang="en-US" sz="2310" kern="1200" cap="all" spc="15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pm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996349-1388-65EC-5D69-D207CC94E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" y="535737"/>
            <a:ext cx="9144000" cy="32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EBFC-31C4-3858-9514-EECB91E1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02898"/>
            <a:ext cx="7290054" cy="1228594"/>
          </a:xfrm>
        </p:spPr>
        <p:txBody>
          <a:bodyPr/>
          <a:lstStyle/>
          <a:p>
            <a:r>
              <a:rPr lang="en-US" dirty="0"/>
              <a:t>Parameters: GENERAL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A8592A-F5AC-EC5E-3C11-6CD6D51C3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199935"/>
              </p:ext>
            </p:extLst>
          </p:nvPr>
        </p:nvGraphicFramePr>
        <p:xfrm>
          <a:off x="927100" y="2031492"/>
          <a:ext cx="7289799" cy="372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222109955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39831961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785863292"/>
                    </a:ext>
                  </a:extLst>
                </a:gridCol>
              </a:tblGrid>
              <a:tr h="41144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Literature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91681"/>
                  </a:ext>
                </a:extLst>
              </a:tr>
              <a:tr h="405804">
                <a:tc>
                  <a:txBody>
                    <a:bodyPr/>
                    <a:lstStyle/>
                    <a:p>
                      <a:r>
                        <a:rPr lang="en-US" sz="2000" dirty="0"/>
                        <a:t>B cell division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13755"/>
                  </a:ext>
                </a:extLst>
              </a:tr>
              <a:tr h="405804">
                <a:tc>
                  <a:txBody>
                    <a:bodyPr/>
                    <a:lstStyle/>
                    <a:p>
                      <a:r>
                        <a:rPr lang="en-US" sz="2000" dirty="0"/>
                        <a:t>Max B cell divisions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Dependent on antigen held; max ~6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91544"/>
                  </a:ext>
                </a:extLst>
              </a:tr>
              <a:tr h="710158">
                <a:tc>
                  <a:txBody>
                    <a:bodyPr/>
                    <a:lstStyle/>
                    <a:p>
                      <a:r>
                        <a:rPr lang="en-US" sz="2000" dirty="0"/>
                        <a:t>T cell max interaction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23993"/>
                  </a:ext>
                </a:extLst>
              </a:tr>
              <a:tr h="411441">
                <a:tc>
                  <a:txBody>
                    <a:bodyPr/>
                    <a:lstStyle/>
                    <a:p>
                      <a:r>
                        <a:rPr lang="en-US" sz="2000" dirty="0"/>
                        <a:t>T cell min survival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2184"/>
                  </a:ext>
                </a:extLst>
              </a:tr>
              <a:tr h="135268">
                <a:tc>
                  <a:txBody>
                    <a:bodyPr/>
                    <a:lstStyle/>
                    <a:p>
                      <a:r>
                        <a:rPr lang="en-US" sz="2000" dirty="0"/>
                        <a:t>B cell persistence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46713"/>
                  </a:ext>
                </a:extLst>
              </a:tr>
              <a:tr h="230492">
                <a:tc>
                  <a:txBody>
                    <a:bodyPr/>
                    <a:lstStyle/>
                    <a:p>
                      <a:r>
                        <a:rPr lang="en-US" sz="2000" dirty="0"/>
                        <a:t>B cell motility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0.18 </a:t>
                      </a:r>
                      <a:r>
                        <a:rPr lang="el-GR" sz="2000" dirty="0"/>
                        <a:t>μ</a:t>
                      </a:r>
                      <a:r>
                        <a:rPr lang="en-US" sz="2000" dirty="0"/>
                        <a:t>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17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0886D3-E27F-0866-B425-E27ED044B992}"/>
              </a:ext>
            </a:extLst>
          </p:cNvPr>
          <p:cNvSpPr txBox="1"/>
          <p:nvPr/>
        </p:nvSpPr>
        <p:spPr>
          <a:xfrm>
            <a:off x="2951156" y="31778"/>
            <a:ext cx="6995887" cy="33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2017 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https://doi.org/10.1007/978-1-4939-7095-7_22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172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EBFC-31C4-3858-9514-EECB91E1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1" y="759618"/>
            <a:ext cx="7290054" cy="1228594"/>
          </a:xfrm>
        </p:spPr>
        <p:txBody>
          <a:bodyPr/>
          <a:lstStyle/>
          <a:p>
            <a:r>
              <a:rPr lang="en-US" dirty="0"/>
              <a:t>Parameters: ANTIGEN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A8592A-F5AC-EC5E-3C11-6CD6D51C3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704405"/>
              </p:ext>
            </p:extLst>
          </p:nvPr>
        </p:nvGraphicFramePr>
        <p:xfrm>
          <a:off x="927100" y="2095483"/>
          <a:ext cx="728979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222109955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39831961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785863292"/>
                    </a:ext>
                  </a:extLst>
                </a:gridCol>
              </a:tblGrid>
              <a:tr h="41144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Literature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91681"/>
                  </a:ext>
                </a:extLst>
              </a:tr>
              <a:tr h="405804">
                <a:tc>
                  <a:txBody>
                    <a:bodyPr/>
                    <a:lstStyle/>
                    <a:p>
                      <a:r>
                        <a:rPr lang="en-US" sz="2200" dirty="0"/>
                        <a:t>Max antigen retained upon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98582"/>
                  </a:ext>
                </a:extLst>
              </a:tr>
              <a:tr h="405804">
                <a:tc>
                  <a:txBody>
                    <a:bodyPr/>
                    <a:lstStyle/>
                    <a:p>
                      <a:r>
                        <a:rPr lang="en-US" sz="2200" dirty="0"/>
                        <a:t>Chance to divide asymmetrically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8237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2200" dirty="0"/>
                        <a:t>FDC Antigen Held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3000…</a:t>
                      </a:r>
                      <a:r>
                        <a:rPr lang="en-US" sz="2200" dirty="0" err="1"/>
                        <a:t>ish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373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2200" dirty="0"/>
                        <a:t>FDC Collection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0.075h to</a:t>
                      </a:r>
                    </a:p>
                    <a:p>
                      <a:r>
                        <a:rPr lang="en-US" sz="2200" dirty="0"/>
                        <a:t>0.225h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0.7h 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3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0886D3-E27F-0866-B425-E27ED044B992}"/>
              </a:ext>
            </a:extLst>
          </p:cNvPr>
          <p:cNvSpPr txBox="1"/>
          <p:nvPr/>
        </p:nvSpPr>
        <p:spPr>
          <a:xfrm>
            <a:off x="194872" y="6202132"/>
            <a:ext cx="8949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[1]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2017 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https://doi.org/10.1007/978-1-4939-7095-7_22</a:t>
            </a:r>
            <a:endParaRPr lang="pt-BR" sz="1800" b="0" i="0" u="sng" strike="noStrike" dirty="0">
              <a:solidFill>
                <a:srgbClr val="0097A7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[2] Merino Tejero 2021  </a:t>
            </a:r>
            <a:r>
              <a:rPr lang="pt-BR" u="sng" dirty="0">
                <a:solidFill>
                  <a:srgbClr val="0097A7"/>
                </a:solidFill>
                <a:latin typeface="Arial" panose="020B0604020202020204" pitchFamily="34" charset="0"/>
              </a:rPr>
              <a:t>https://www.ncbi.nlm.nih.gov/pmc/articles/PMC7892951/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054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6C72-F17D-5E28-B879-F3B9565E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2B0F8-E071-E0D5-96CE-769FCF7F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1589"/>
            <a:ext cx="9144000" cy="25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9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7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F2782B-EBC5-A32A-5AF2-8C336C7A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6" y="197883"/>
            <a:ext cx="8587685" cy="64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613BF-C418-E082-D8A0-028573B11398}"/>
              </a:ext>
            </a:extLst>
          </p:cNvPr>
          <p:cNvSpPr txBox="1"/>
          <p:nvPr/>
        </p:nvSpPr>
        <p:spPr>
          <a:xfrm>
            <a:off x="-1" y="6444119"/>
            <a:ext cx="4934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Silva 2015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https://doi.org/10.1038/nri3804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839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ell&#10;&#10;Description automatically generated">
            <a:extLst>
              <a:ext uri="{FF2B5EF4-FFF2-40B4-BE49-F238E27FC236}">
                <a16:creationId xmlns:a16="http://schemas.microsoft.com/office/drawing/2014/main" id="{23E2F2FC-1D00-C641-5437-49928CA1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" y="653034"/>
            <a:ext cx="8941255" cy="5212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2D344-CF15-035E-18BF-79D15C707838}"/>
              </a:ext>
            </a:extLst>
          </p:cNvPr>
          <p:cNvSpPr txBox="1"/>
          <p:nvPr/>
        </p:nvSpPr>
        <p:spPr>
          <a:xfrm>
            <a:off x="58054" y="6444119"/>
            <a:ext cx="699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2017 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https://doi.org/10.1007/978-1-4939-7095-7_22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506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613BF-C418-E082-D8A0-028573B11398}"/>
              </a:ext>
            </a:extLst>
          </p:cNvPr>
          <p:cNvSpPr txBox="1"/>
          <p:nvPr/>
        </p:nvSpPr>
        <p:spPr>
          <a:xfrm>
            <a:off x="-1" y="6444119"/>
            <a:ext cx="5254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Silva 2015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https://doi.org/10.1038/nri3804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A1012-DDDC-B6ED-CDB7-9FC4C48BB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/>
          <a:stretch/>
        </p:blipFill>
        <p:spPr bwMode="auto">
          <a:xfrm>
            <a:off x="72569" y="254456"/>
            <a:ext cx="8998860" cy="608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39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66AE-6CDB-9518-006F-ACF36F3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040B-A731-AAB6-CCF0-D1C2B7C6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/>
          </a:bodyPr>
          <a:lstStyle/>
          <a:p>
            <a:r>
              <a:rPr lang="en-US" sz="2400" dirty="0"/>
              <a:t>1. How many plasma cells are output?</a:t>
            </a:r>
          </a:p>
          <a:p>
            <a:r>
              <a:rPr lang="en-US" sz="2400" dirty="0"/>
              <a:t>2. Is the apoptosis rate directly correlated with the overall time needed to get a plasma cell?</a:t>
            </a:r>
          </a:p>
          <a:p>
            <a:r>
              <a:rPr lang="en-US" sz="2400" dirty="0"/>
              <a:t>3. Can I match the growth of average affinity to </a:t>
            </a:r>
            <a:r>
              <a:rPr lang="en-US" sz="2400"/>
              <a:t>existing models?</a:t>
            </a:r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Spatial modeling allows for competing for T</a:t>
            </a:r>
            <a:r>
              <a:rPr lang="en-US" sz="2400" baseline="-25000" dirty="0"/>
              <a:t>FH</a:t>
            </a:r>
            <a:r>
              <a:rPr lang="en-US" sz="2400" dirty="0"/>
              <a:t> cell help</a:t>
            </a:r>
          </a:p>
          <a:p>
            <a:pPr lvl="1"/>
            <a:r>
              <a:rPr lang="en-US" sz="1800" dirty="0"/>
              <a:t>Only a few B cells can interact with a T</a:t>
            </a:r>
            <a:r>
              <a:rPr lang="en-US" sz="1800" baseline="-25000" dirty="0"/>
              <a:t>FH</a:t>
            </a:r>
            <a:r>
              <a:rPr lang="en-US" sz="1800" dirty="0"/>
              <a:t> cell at a time</a:t>
            </a:r>
          </a:p>
        </p:txBody>
      </p:sp>
    </p:spTree>
    <p:extLst>
      <p:ext uri="{BB962C8B-B14F-4D97-AF65-F5344CB8AC3E}">
        <p14:creationId xmlns:p14="http://schemas.microsoft.com/office/powerpoint/2010/main" val="103561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34FB99-6A9C-B6B6-AFE8-05925015BA6D}"/>
              </a:ext>
            </a:extLst>
          </p:cNvPr>
          <p:cNvSpPr/>
          <p:nvPr/>
        </p:nvSpPr>
        <p:spPr>
          <a:xfrm>
            <a:off x="768095" y="4239625"/>
            <a:ext cx="7290055" cy="220614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A66AE-6CDB-9518-006F-ACF36F3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of the B Cell Types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915525-7236-5011-FA6B-958085925CB9}"/>
              </a:ext>
            </a:extLst>
          </p:cNvPr>
          <p:cNvSpPr/>
          <p:nvPr/>
        </p:nvSpPr>
        <p:spPr>
          <a:xfrm>
            <a:off x="768095" y="1860493"/>
            <a:ext cx="7290055" cy="220614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 descr="Explosion">
            <a:extLst>
              <a:ext uri="{FF2B5EF4-FFF2-40B4-BE49-F238E27FC236}">
                <a16:creationId xmlns:a16="http://schemas.microsoft.com/office/drawing/2014/main" id="{92CFD43E-46AF-81E5-BAF0-B99F0E55CF6D}"/>
              </a:ext>
            </a:extLst>
          </p:cNvPr>
          <p:cNvSpPr/>
          <p:nvPr/>
        </p:nvSpPr>
        <p:spPr>
          <a:xfrm>
            <a:off x="1127151" y="2607911"/>
            <a:ext cx="652829" cy="65282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3BB05B-5D08-1A95-1252-46B20BC3986B}"/>
              </a:ext>
            </a:extLst>
          </p:cNvPr>
          <p:cNvGrpSpPr/>
          <p:nvPr/>
        </p:nvGrpSpPr>
        <p:grpSpPr>
          <a:xfrm>
            <a:off x="2139036" y="2253633"/>
            <a:ext cx="5808818" cy="1387499"/>
            <a:chOff x="1370941" y="595379"/>
            <a:chExt cx="5808818" cy="13874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56354F-759C-8F8D-A6D0-BAE90FDCAC76}"/>
                </a:ext>
              </a:extLst>
            </p:cNvPr>
            <p:cNvSpPr/>
            <p:nvPr/>
          </p:nvSpPr>
          <p:spPr>
            <a:xfrm>
              <a:off x="1370941" y="595379"/>
              <a:ext cx="5808818" cy="13874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D2F2E7-B91A-AF13-664F-AF7803EDCEEF}"/>
                </a:ext>
              </a:extLst>
            </p:cNvPr>
            <p:cNvSpPr txBox="1"/>
            <p:nvPr/>
          </p:nvSpPr>
          <p:spPr>
            <a:xfrm>
              <a:off x="1370941" y="595379"/>
              <a:ext cx="5808818" cy="1387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844" tIns="146844" rIns="146844" bIns="146844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 err="1"/>
                <a:t>Centroblast</a:t>
              </a:r>
              <a:r>
                <a:rPr lang="en-US" sz="2000" b="1" kern="1200" dirty="0"/>
                <a:t>:</a:t>
              </a:r>
              <a:r>
                <a:rPr lang="en-US" sz="2000" kern="1200" dirty="0"/>
                <a:t> 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Divide 2-6 times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Asymmetric division: lose some antigen each time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Become a centrocyte when division limit is reached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Dark zone</a:t>
              </a:r>
            </a:p>
          </p:txBody>
        </p:sp>
      </p:grpSp>
      <p:sp>
        <p:nvSpPr>
          <p:cNvPr id="11" name="Rectangle 10" descr="DNA">
            <a:extLst>
              <a:ext uri="{FF2B5EF4-FFF2-40B4-BE49-F238E27FC236}">
                <a16:creationId xmlns:a16="http://schemas.microsoft.com/office/drawing/2014/main" id="{98EBFD7E-690C-64AD-8DE2-2201E3B56E51}"/>
              </a:ext>
            </a:extLst>
          </p:cNvPr>
          <p:cNvSpPr/>
          <p:nvPr/>
        </p:nvSpPr>
        <p:spPr>
          <a:xfrm>
            <a:off x="1127151" y="4924277"/>
            <a:ext cx="663854" cy="66385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091F9-17A4-B8D4-36B3-7678C302FE03}"/>
              </a:ext>
            </a:extLst>
          </p:cNvPr>
          <p:cNvGrpSpPr/>
          <p:nvPr/>
        </p:nvGrpSpPr>
        <p:grpSpPr>
          <a:xfrm>
            <a:off x="2114825" y="4679929"/>
            <a:ext cx="5895960" cy="1207008"/>
            <a:chOff x="1394094" y="1408176"/>
            <a:chExt cx="5895960" cy="1207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06C623-E96B-E06A-A84E-145413EA6BA3}"/>
                </a:ext>
              </a:extLst>
            </p:cNvPr>
            <p:cNvSpPr/>
            <p:nvPr/>
          </p:nvSpPr>
          <p:spPr>
            <a:xfrm>
              <a:off x="1394094" y="1408176"/>
              <a:ext cx="5895960" cy="12070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FFCDDB-C434-E5DE-A07E-22E0387C0A53}"/>
                </a:ext>
              </a:extLst>
            </p:cNvPr>
            <p:cNvSpPr txBox="1"/>
            <p:nvPr/>
          </p:nvSpPr>
          <p:spPr>
            <a:xfrm>
              <a:off x="1394094" y="1408176"/>
              <a:ext cx="5895960" cy="1207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742" tIns="127742" rIns="127742" bIns="127742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Centrocyte:</a:t>
              </a:r>
              <a:r>
                <a:rPr lang="en-US" sz="2000" kern="1200" dirty="0"/>
                <a:t> </a:t>
              </a:r>
            </a:p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N</a:t>
              </a:r>
              <a:r>
                <a:rPr lang="en-US" sz="2000" kern="1200" dirty="0"/>
                <a:t>on-dividing</a:t>
              </a:r>
            </a:p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Wait for T</a:t>
              </a:r>
              <a:r>
                <a:rPr lang="en-US" sz="2000" baseline="-25000" dirty="0"/>
                <a:t>FH</a:t>
              </a:r>
              <a:r>
                <a:rPr lang="en-US" sz="2000" dirty="0"/>
                <a:t> survival signals to be recycled as </a:t>
              </a:r>
              <a:r>
                <a:rPr lang="en-US" sz="2000" dirty="0" err="1"/>
                <a:t>centroblast</a:t>
              </a:r>
              <a:endParaRPr lang="en-US" sz="2000" kern="1200" dirty="0"/>
            </a:p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Light zone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728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13D4DA-651C-39CE-C044-ED76B1D83322}"/>
              </a:ext>
            </a:extLst>
          </p:cNvPr>
          <p:cNvSpPr/>
          <p:nvPr/>
        </p:nvSpPr>
        <p:spPr>
          <a:xfrm>
            <a:off x="3704095" y="-433952"/>
            <a:ext cx="5160936" cy="17113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B06DD-CA0B-0B76-E0FF-F798F744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C0F0-853B-0976-B75D-67B34113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69477"/>
            <a:ext cx="7290055" cy="4339883"/>
          </a:xfrm>
        </p:spPr>
        <p:txBody>
          <a:bodyPr>
            <a:normAutofit fontScale="92500"/>
          </a:bodyPr>
          <a:lstStyle/>
          <a:p>
            <a:pPr marL="465138" indent="-465138">
              <a:buNone/>
            </a:pPr>
            <a:r>
              <a:rPr lang="en-US" sz="2400" b="1" dirty="0"/>
              <a:t>Primary Reference:</a:t>
            </a:r>
          </a:p>
          <a:p>
            <a:pPr marL="465138" indent="-465138">
              <a:buNone/>
            </a:pPr>
            <a:r>
              <a:rPr lang="en-US" sz="2400" dirty="0"/>
              <a:t>Robert, P.A., Rastogi, A., Binder, S.C., Meyer-Hermann, M. (2017). How to Simulate a Germinal Center. In: </a:t>
            </a:r>
            <a:r>
              <a:rPr lang="en-US" sz="2400" dirty="0" err="1"/>
              <a:t>Calado</a:t>
            </a:r>
            <a:r>
              <a:rPr lang="en-US" sz="2400" dirty="0"/>
              <a:t>, D. (eds) Germinal Centers. Methods in Molecular Biology, vol 1623. Humana Press, New York, NY. </a:t>
            </a:r>
            <a:r>
              <a:rPr lang="en-US" sz="2400" dirty="0">
                <a:hlinkClick r:id="rId2"/>
              </a:rPr>
              <a:t>https://doi.org/10.1007/978-1-4939-7095-7_22</a:t>
            </a:r>
            <a:endParaRPr lang="en-US" sz="2400" dirty="0"/>
          </a:p>
          <a:p>
            <a:pPr marL="465138" indent="-465138">
              <a:buNone/>
            </a:pPr>
            <a:r>
              <a:rPr lang="en-US" sz="2400" b="1" dirty="0"/>
              <a:t>LEDA Theory:</a:t>
            </a:r>
          </a:p>
          <a:p>
            <a:pPr marL="465138" indent="-465138">
              <a:buNone/>
            </a:pPr>
            <a:r>
              <a:rPr lang="en-US" sz="2400" dirty="0"/>
              <a:t>Meyer-Hermann M, Mohr E, Pelletier N, Zhang Y, Victora GD, </a:t>
            </a:r>
            <a:r>
              <a:rPr lang="en-US" sz="2400" dirty="0" err="1"/>
              <a:t>Toellner</a:t>
            </a:r>
            <a:r>
              <a:rPr lang="en-US" sz="2400" dirty="0"/>
              <a:t> KM. A theory of germinal center B cell selection, division, and exit. Cell Rep. 2012 Jul 26;2(1):162-74. </a:t>
            </a:r>
            <a:r>
              <a:rPr lang="en-US" sz="2400" dirty="0" err="1"/>
              <a:t>doi</a:t>
            </a:r>
            <a:r>
              <a:rPr lang="en-US" sz="2400" dirty="0"/>
              <a:t>: 10.1016/j.celrep.2012.05.010. </a:t>
            </a:r>
            <a:r>
              <a:rPr lang="en-US" sz="2400" dirty="0" err="1"/>
              <a:t>Epub</a:t>
            </a:r>
            <a:r>
              <a:rPr lang="en-US" sz="2400" dirty="0"/>
              <a:t> 2012 Jun 28. PMID: 22840406.</a:t>
            </a:r>
          </a:p>
          <a:p>
            <a:pPr marL="465138" indent="-465138">
              <a:buNone/>
            </a:pPr>
            <a:endParaRPr lang="en-US" sz="2400" dirty="0"/>
          </a:p>
          <a:p>
            <a:pPr marL="465138" indent="-465138">
              <a:buNone/>
            </a:pPr>
            <a:endParaRPr lang="en-US" sz="2400" dirty="0"/>
          </a:p>
          <a:p>
            <a:pPr marL="465138" indent="-465138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BEB95-09F5-B64D-7168-4CE9D79A0324}"/>
              </a:ext>
            </a:extLst>
          </p:cNvPr>
          <p:cNvSpPr txBox="1">
            <a:spLocks/>
          </p:cNvSpPr>
          <p:nvPr/>
        </p:nvSpPr>
        <p:spPr>
          <a:xfrm>
            <a:off x="3989038" y="128524"/>
            <a:ext cx="4591050" cy="91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cap="none" dirty="0">
                <a:latin typeface="+mn-lt"/>
              </a:rPr>
              <a:t>Get the source code:</a:t>
            </a:r>
            <a:r>
              <a:rPr lang="en-US" sz="2400" cap="none" dirty="0">
                <a:latin typeface="+mn-lt"/>
              </a:rPr>
              <a:t> </a:t>
            </a:r>
          </a:p>
          <a:p>
            <a:pPr algn="ctr"/>
            <a:r>
              <a:rPr lang="en-US" sz="2400" cap="none" dirty="0">
                <a:latin typeface="+mn-lt"/>
              </a:rPr>
              <a:t>https://github.com/fyffep/cc3d-antigen-migration/tree/main</a:t>
            </a:r>
          </a:p>
        </p:txBody>
      </p:sp>
    </p:spTree>
    <p:extLst>
      <p:ext uri="{BB962C8B-B14F-4D97-AF65-F5344CB8AC3E}">
        <p14:creationId xmlns:p14="http://schemas.microsoft.com/office/powerpoint/2010/main" val="310347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06DD-CA0B-0B76-E0FF-F798F744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C0F0-853B-0976-B75D-67B34113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27274"/>
            <a:ext cx="7290055" cy="4382086"/>
          </a:xfrm>
        </p:spPr>
        <p:txBody>
          <a:bodyPr>
            <a:normAutofit fontScale="92500" lnSpcReduction="10000"/>
          </a:bodyPr>
          <a:lstStyle/>
          <a:p>
            <a:pPr marL="465138" indent="-465138">
              <a:buNone/>
            </a:pPr>
            <a:r>
              <a:rPr lang="en-US" sz="2400" b="1" dirty="0"/>
              <a:t>Biological Background:</a:t>
            </a:r>
          </a:p>
          <a:p>
            <a:pPr marL="465138" indent="-465138">
              <a:buNone/>
            </a:pPr>
            <a:r>
              <a:rPr lang="en-US" sz="2400" dirty="0"/>
              <a:t>De Silva NS, Klein U. Dynamics of B cells in germinal </a:t>
            </a:r>
            <a:r>
              <a:rPr lang="en-US" sz="2400" dirty="0" err="1"/>
              <a:t>centres</a:t>
            </a:r>
            <a:r>
              <a:rPr lang="en-US" sz="2400" dirty="0"/>
              <a:t>. Nat Rev Immunol. 2015 Mar;15(3):137-48. </a:t>
            </a:r>
            <a:r>
              <a:rPr lang="en-US" sz="2400" dirty="0" err="1"/>
              <a:t>doi</a:t>
            </a:r>
            <a:r>
              <a:rPr lang="en-US" sz="2400" dirty="0"/>
              <a:t>: 10.1038/nri3804. </a:t>
            </a:r>
            <a:r>
              <a:rPr lang="en-US" sz="2400" dirty="0" err="1"/>
              <a:t>Epub</a:t>
            </a:r>
            <a:r>
              <a:rPr lang="en-US" sz="2400" dirty="0"/>
              <a:t> 2015 Feb 6. PMID: 25656706; PMCID: PMC4399774.</a:t>
            </a:r>
          </a:p>
          <a:p>
            <a:pPr marL="465138" indent="-465138">
              <a:buNone/>
            </a:pPr>
            <a:r>
              <a:rPr lang="en-US" sz="2400" dirty="0"/>
              <a:t>Merino </a:t>
            </a:r>
            <a:r>
              <a:rPr lang="en-US" sz="2400" dirty="0" err="1"/>
              <a:t>Tejero</a:t>
            </a:r>
            <a:r>
              <a:rPr lang="en-US" sz="2400" dirty="0"/>
              <a:t> E, </a:t>
            </a:r>
            <a:r>
              <a:rPr lang="en-US" sz="2400" dirty="0" err="1"/>
              <a:t>Lashgari</a:t>
            </a:r>
            <a:r>
              <a:rPr lang="en-US" sz="2400" dirty="0"/>
              <a:t> D, García-</a:t>
            </a:r>
            <a:r>
              <a:rPr lang="en-US" sz="2400" dirty="0" err="1"/>
              <a:t>Valiente</a:t>
            </a:r>
            <a:r>
              <a:rPr lang="en-US" sz="2400" dirty="0"/>
              <a:t> R, Gao X, </a:t>
            </a:r>
            <a:r>
              <a:rPr lang="en-US" sz="2400" dirty="0" err="1"/>
              <a:t>Crauste</a:t>
            </a:r>
            <a:r>
              <a:rPr lang="en-US" sz="2400" dirty="0"/>
              <a:t> F, Robert PA, Meyer-Hermann M, Martínez MR, van Ham SM, </a:t>
            </a:r>
            <a:r>
              <a:rPr lang="en-US" sz="2400" dirty="0" err="1"/>
              <a:t>Guikema</a:t>
            </a:r>
            <a:r>
              <a:rPr lang="en-US" sz="2400" dirty="0"/>
              <a:t> JEJ, </a:t>
            </a:r>
            <a:r>
              <a:rPr lang="en-US" sz="2400" dirty="0" err="1"/>
              <a:t>Hoefsloot</a:t>
            </a:r>
            <a:r>
              <a:rPr lang="en-US" sz="2400" dirty="0"/>
              <a:t> H, van </a:t>
            </a:r>
            <a:r>
              <a:rPr lang="en-US" sz="2400" dirty="0" err="1"/>
              <a:t>Kampen</a:t>
            </a:r>
            <a:r>
              <a:rPr lang="en-US" sz="2400" dirty="0"/>
              <a:t> AHC. Multiscale Modeling of Germinal Center Recapitulates the Temporal Transition From Memory B Cells to Plasma Cells Differentiation as Regulated by Antigen Affinity-Based </a:t>
            </a:r>
            <a:r>
              <a:rPr lang="en-US" sz="2400" dirty="0" err="1"/>
              <a:t>Tfh</a:t>
            </a:r>
            <a:r>
              <a:rPr lang="en-US" sz="2400" dirty="0"/>
              <a:t> Cell Help. Front Immunol. 2021 Feb 5;11:620716. </a:t>
            </a:r>
            <a:r>
              <a:rPr lang="en-US" sz="2400" dirty="0" err="1"/>
              <a:t>doi</a:t>
            </a:r>
            <a:r>
              <a:rPr lang="en-US" sz="2400" dirty="0"/>
              <a:t>: 10.3389/fimmu.2020.620716. PMID: 33613551; PMCID: PMC7892951.</a:t>
            </a:r>
          </a:p>
          <a:p>
            <a:pPr marL="465138" indent="-465138">
              <a:buNone/>
            </a:pPr>
            <a:endParaRPr lang="en-US" sz="2400" dirty="0"/>
          </a:p>
          <a:p>
            <a:pPr marL="465138" indent="-465138">
              <a:buNone/>
            </a:pP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C6EC4-DA17-FD70-248C-A3AD4C0538AA}"/>
              </a:ext>
            </a:extLst>
          </p:cNvPr>
          <p:cNvSpPr/>
          <p:nvPr/>
        </p:nvSpPr>
        <p:spPr>
          <a:xfrm>
            <a:off x="3704095" y="-433952"/>
            <a:ext cx="5160936" cy="17113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45FD96-E14D-61F1-08F9-A7DC3513416F}"/>
              </a:ext>
            </a:extLst>
          </p:cNvPr>
          <p:cNvSpPr txBox="1">
            <a:spLocks/>
          </p:cNvSpPr>
          <p:nvPr/>
        </p:nvSpPr>
        <p:spPr>
          <a:xfrm>
            <a:off x="3989038" y="128524"/>
            <a:ext cx="4591050" cy="91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cap="none" dirty="0">
                <a:latin typeface="+mn-lt"/>
              </a:rPr>
              <a:t>Get the source code:</a:t>
            </a:r>
            <a:r>
              <a:rPr lang="en-US" sz="2400" cap="none" dirty="0">
                <a:latin typeface="+mn-lt"/>
              </a:rPr>
              <a:t> </a:t>
            </a:r>
          </a:p>
          <a:p>
            <a:pPr algn="ctr"/>
            <a:r>
              <a:rPr lang="en-US" sz="2400" cap="none" dirty="0">
                <a:latin typeface="+mn-lt"/>
              </a:rPr>
              <a:t>https://github.com/fyffep/cc3d-antigen-migration/tree/main</a:t>
            </a:r>
          </a:p>
        </p:txBody>
      </p:sp>
    </p:spTree>
    <p:extLst>
      <p:ext uri="{BB962C8B-B14F-4D97-AF65-F5344CB8AC3E}">
        <p14:creationId xmlns:p14="http://schemas.microsoft.com/office/powerpoint/2010/main" val="21366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EBFC-31C4-3858-9514-EECB91E1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66" y="735118"/>
            <a:ext cx="7290054" cy="1228594"/>
          </a:xfrm>
        </p:spPr>
        <p:txBody>
          <a:bodyPr/>
          <a:lstStyle/>
          <a:p>
            <a:r>
              <a:rPr lang="en-US" dirty="0"/>
              <a:t>Parameters: Number of Cells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A8592A-F5AC-EC5E-3C11-6CD6D51C3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265722"/>
              </p:ext>
            </p:extLst>
          </p:nvPr>
        </p:nvGraphicFramePr>
        <p:xfrm>
          <a:off x="927100" y="2608680"/>
          <a:ext cx="72897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222109955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39831961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785863292"/>
                    </a:ext>
                  </a:extLst>
                </a:gridCol>
              </a:tblGrid>
              <a:tr h="41144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Literature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91681"/>
                  </a:ext>
                </a:extLst>
              </a:tr>
              <a:tr h="405804">
                <a:tc>
                  <a:txBody>
                    <a:bodyPr/>
                    <a:lstStyle/>
                    <a:p>
                      <a:r>
                        <a:rPr lang="en-US" sz="2400" dirty="0"/>
                        <a:t>Initial no. </a:t>
                      </a:r>
                      <a:r>
                        <a:rPr lang="en-US" sz="2400" dirty="0" err="1"/>
                        <a:t>Centroblasts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13755"/>
                  </a:ext>
                </a:extLst>
              </a:tr>
              <a:tr h="405804">
                <a:tc>
                  <a:txBody>
                    <a:bodyPr/>
                    <a:lstStyle/>
                    <a:p>
                      <a:r>
                        <a:rPr lang="en-US" sz="2400" dirty="0"/>
                        <a:t>Initial no. Dendritic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91544"/>
                  </a:ext>
                </a:extLst>
              </a:tr>
              <a:tr h="355079">
                <a:tc>
                  <a:txBody>
                    <a:bodyPr/>
                    <a:lstStyle/>
                    <a:p>
                      <a:r>
                        <a:rPr lang="en-US" sz="2400" dirty="0"/>
                        <a:t>Initial no. TFH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23993"/>
                  </a:ext>
                </a:extLst>
              </a:tr>
              <a:tr h="355079">
                <a:tc>
                  <a:txBody>
                    <a:bodyPr/>
                    <a:lstStyle/>
                    <a:p>
                      <a:r>
                        <a:rPr lang="en-US" sz="2400" dirty="0"/>
                        <a:t>Initial no. Stromal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205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0886D3-E27F-0866-B425-E27ED044B992}"/>
              </a:ext>
            </a:extLst>
          </p:cNvPr>
          <p:cNvSpPr txBox="1"/>
          <p:nvPr/>
        </p:nvSpPr>
        <p:spPr>
          <a:xfrm>
            <a:off x="2951156" y="31778"/>
            <a:ext cx="6995887" cy="33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2017 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https://doi.org/10.1007/978-1-4939-7095-7_22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403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66AE-6CDB-9518-006F-ACF36F3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040B-A731-AAB6-CCF0-D1C2B7C6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/>
          </a:bodyPr>
          <a:lstStyle/>
          <a:p>
            <a:r>
              <a:rPr lang="en-US" sz="2400" dirty="0"/>
              <a:t>It is well-known that T</a:t>
            </a:r>
            <a:r>
              <a:rPr lang="en-US" sz="2400" baseline="-25000" dirty="0"/>
              <a:t>FH</a:t>
            </a:r>
            <a:r>
              <a:rPr lang="en-US" sz="2400" dirty="0"/>
              <a:t> cell help determines the B cell’s affinity</a:t>
            </a:r>
          </a:p>
          <a:p>
            <a:r>
              <a:rPr lang="en-US" sz="2400" dirty="0"/>
              <a:t>At the same time, the amount of antigen a B cell collects from an FDC is determined by its antibody affinity</a:t>
            </a:r>
          </a:p>
          <a:p>
            <a:r>
              <a:rPr lang="en-US" sz="2400" dirty="0"/>
              <a:t>Thus, for a high-affinity B cell, the number of antigen copies its daughter cells have is higher</a:t>
            </a:r>
          </a:p>
          <a:p>
            <a:r>
              <a:rPr lang="en-US" sz="2400" dirty="0"/>
              <a:t>B cells with no antigen remaining (due to asymmetric division) die via apoptosis, which culls the low-affinity cells</a:t>
            </a:r>
          </a:p>
        </p:txBody>
      </p:sp>
    </p:spTree>
    <p:extLst>
      <p:ext uri="{BB962C8B-B14F-4D97-AF65-F5344CB8AC3E}">
        <p14:creationId xmlns:p14="http://schemas.microsoft.com/office/powerpoint/2010/main" val="219168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9D5F-E3B7-BDF8-D018-5CC966AA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Affinity-Dependent Antigen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8E70-0E3F-9BD3-EDDE-F462A7C6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 FDC should give out a limited number of antigen at a time to a centrocyte’s MHC II receptor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dendrite should reach out to give centrocytes in its vicinity more antigen.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/>
              <a:t>Future work: Compute distance between CC and dendritic cell so that contact is not needed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Antigen collected cannot exceed 3000 (amount held by FDC)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B cell collects 1600 * Affinity% per </a:t>
            </a:r>
            <a:r>
              <a:rPr lang="en-US" sz="1800" dirty="0" err="1"/>
              <a:t>MCSFuture</a:t>
            </a:r>
            <a:r>
              <a:rPr lang="en-US" sz="1800" dirty="0"/>
              <a:t> work: Compute distance between CC and dendritic cell so that contact is not needed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7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9D5F-E3B7-BDF8-D018-5CC966AA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Follicular Helper Cell Interaction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8E70-0E3F-9BD3-EDDE-F462A7C6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33965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As soon as a B cell touches a TFH cell, </a:t>
            </a:r>
          </a:p>
          <a:p>
            <a:pPr marL="0" indent="0">
              <a:buNone/>
            </a:pPr>
            <a:r>
              <a:rPr lang="en-US" sz="2800" dirty="0"/>
              <a:t>the clock starts ticking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For every neighbor B cell (centrocyte):</a:t>
            </a:r>
          </a:p>
          <a:p>
            <a:pPr marL="509588" lvl="1" indent="-225425">
              <a:buFont typeface="Wingdings" panose="05000000000000000000" pitchFamily="2" charset="2"/>
              <a:buChar char="Ø"/>
            </a:pPr>
            <a:r>
              <a:rPr lang="en-US" sz="2400" dirty="0"/>
              <a:t> If affinity == 100%, become a plasma cell</a:t>
            </a:r>
          </a:p>
          <a:p>
            <a:pPr marL="509588" lvl="1" indent="-225425">
              <a:buFont typeface="Wingdings" panose="05000000000000000000" pitchFamily="2" charset="2"/>
              <a:buChar char="Ø"/>
            </a:pPr>
            <a:r>
              <a:rPr lang="en-US" sz="2400" dirty="0"/>
              <a:t> Give a “reward point” (survival signal) to the highest affinity B cells</a:t>
            </a:r>
          </a:p>
          <a:p>
            <a:pPr marL="225425" lvl="1" indent="-225425">
              <a:buFont typeface="Arial" panose="020B0604020202020204" pitchFamily="34" charset="0"/>
              <a:buChar char="•"/>
            </a:pPr>
            <a:r>
              <a:rPr lang="en-US" sz="2800" dirty="0"/>
              <a:t>For</a:t>
            </a:r>
            <a:r>
              <a:rPr lang="en-US" sz="2400" dirty="0"/>
              <a:t> every neighbor B cell (centrocyte):</a:t>
            </a:r>
          </a:p>
          <a:p>
            <a:pPr marL="465138" lvl="1" indent="-180975">
              <a:buFont typeface="Wingdings" panose="05000000000000000000" pitchFamily="2" charset="2"/>
              <a:buChar char="Ø"/>
            </a:pPr>
            <a:r>
              <a:rPr lang="en-US" sz="2400" dirty="0"/>
              <a:t> If survival signal is sufficient, become </a:t>
            </a:r>
            <a:r>
              <a:rPr lang="en-US" sz="2400" dirty="0" err="1"/>
              <a:t>centroblast</a:t>
            </a:r>
            <a:r>
              <a:rPr lang="en-US" sz="2400" dirty="0"/>
              <a:t> and return to dark zone</a:t>
            </a:r>
          </a:p>
          <a:p>
            <a:pPr marL="465138" lvl="1" indent="-180975">
              <a:buFont typeface="Wingdings" panose="05000000000000000000" pitchFamily="2" charset="2"/>
              <a:buChar char="Ø"/>
            </a:pPr>
            <a:r>
              <a:rPr lang="en-US" sz="2400" dirty="0"/>
              <a:t> If insufficient, apoptosis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Reality: a B cell can undergo apoptosis if it fails to reach the FDC or TFH at all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43A243-4E33-4B22-CABE-31CFCFC40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4" r="20518" b="42378"/>
          <a:stretch/>
        </p:blipFill>
        <p:spPr bwMode="auto">
          <a:xfrm>
            <a:off x="6715592" y="0"/>
            <a:ext cx="2428408" cy="35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EF059-5756-A4B2-9B24-789BEAAA415E}"/>
              </a:ext>
            </a:extLst>
          </p:cNvPr>
          <p:cNvSpPr txBox="1"/>
          <p:nvPr/>
        </p:nvSpPr>
        <p:spPr>
          <a:xfrm>
            <a:off x="4931766" y="6488266"/>
            <a:ext cx="5254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Silva 2015 </a:t>
            </a:r>
            <a:r>
              <a:rPr lang="pt-BR" sz="16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https://doi.org/10.1038/nri3804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477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5FABC-81B6-049D-F430-7DB93F8B527C}"/>
              </a:ext>
            </a:extLst>
          </p:cNvPr>
          <p:cNvSpPr txBox="1">
            <a:spLocks/>
          </p:cNvSpPr>
          <p:nvPr/>
        </p:nvSpPr>
        <p:spPr>
          <a:xfrm>
            <a:off x="768096" y="585216"/>
            <a:ext cx="283431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PERFORMANCE PRIORITY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7E47-A0D2-883E-23C7-5C6AADE6300A}"/>
              </a:ext>
            </a:extLst>
          </p:cNvPr>
          <p:cNvSpPr txBox="1">
            <a:spLocks/>
          </p:cNvSpPr>
          <p:nvPr/>
        </p:nvSpPr>
        <p:spPr>
          <a:xfrm>
            <a:off x="768096" y="2286000"/>
            <a:ext cx="2843784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Stromal Cells – secrete CXCL12</a:t>
            </a:r>
          </a:p>
          <a:p>
            <a:r>
              <a:rPr lang="en-US" sz="3200" dirty="0">
                <a:solidFill>
                  <a:srgbClr val="FFFFFF"/>
                </a:solidFill>
              </a:rPr>
              <a:t>FDCs – secrete CXCL13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i="1" dirty="0">
                <a:solidFill>
                  <a:srgbClr val="FFFFFF"/>
                </a:solidFill>
              </a:rPr>
              <a:t>REMOVED</a:t>
            </a:r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06753C4-6C31-2A2D-C9BE-39930F18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9014"/>
            <a:ext cx="4091940" cy="40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2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D5FABC-81B6-049D-F430-7DB93F8B527C}"/>
              </a:ext>
            </a:extLst>
          </p:cNvPr>
          <p:cNvSpPr txBox="1">
            <a:spLocks/>
          </p:cNvSpPr>
          <p:nvPr/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Step 1: Faster Gradients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18E3F902-C677-15B7-B4FA-750242CD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895627"/>
            <a:ext cx="3474939" cy="361067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69A6A1-369D-6592-CE35-A0C867EACD8A}"/>
              </a:ext>
            </a:extLst>
          </p:cNvPr>
          <p:cNvSpPr txBox="1">
            <a:spLocks/>
          </p:cNvSpPr>
          <p:nvPr/>
        </p:nvSpPr>
        <p:spPr>
          <a:xfrm>
            <a:off x="1300734" y="5728155"/>
            <a:ext cx="2409661" cy="54617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810" indent="-76810" algn="ctr" defTabSz="768096">
              <a:spcBef>
                <a:spcPts val="1008"/>
              </a:spcBef>
              <a:spcAft>
                <a:spcPts val="168"/>
              </a:spcAft>
            </a:pP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CXCL12</a:t>
            </a:r>
            <a:endParaRPr lang="en-US" sz="3200" i="1"/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FBA80D9-CE53-2A1F-4CF6-489F8C91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29" y="1873822"/>
            <a:ext cx="3297521" cy="36163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C5612C-43AC-7DA7-F285-0457A5C421D1}"/>
              </a:ext>
            </a:extLst>
          </p:cNvPr>
          <p:cNvSpPr txBox="1">
            <a:spLocks/>
          </p:cNvSpPr>
          <p:nvPr/>
        </p:nvSpPr>
        <p:spPr>
          <a:xfrm>
            <a:off x="5195344" y="5723933"/>
            <a:ext cx="2409661" cy="54617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810" indent="-76810" algn="ctr" defTabSz="768096">
              <a:spcBef>
                <a:spcPts val="1008"/>
              </a:spcBef>
              <a:spcAft>
                <a:spcPts val="168"/>
              </a:spcAft>
            </a:pPr>
            <a:r>
              <a:rPr lang="en-US" sz="26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CXCL13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32008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6C72-F17D-5E28-B879-F3B9565E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5BD21-FBB8-3242-5025-4DC31A8FD795}"/>
              </a:ext>
            </a:extLst>
          </p:cNvPr>
          <p:cNvSpPr txBox="1"/>
          <p:nvPr/>
        </p:nvSpPr>
        <p:spPr>
          <a:xfrm>
            <a:off x="58054" y="6444119"/>
            <a:ext cx="699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2017  </a:t>
            </a:r>
            <a:r>
              <a:rPr lang="pt-BR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https://doi.org/10.1007/978-1-4939-7095-7_22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387B6C-396B-32D2-6264-B50FD1339173}"/>
                  </a:ext>
                </a:extLst>
              </p:cNvPr>
              <p:cNvSpPr txBox="1"/>
              <p:nvPr/>
            </p:nvSpPr>
            <p:spPr>
              <a:xfrm>
                <a:off x="644577" y="2084832"/>
                <a:ext cx="8169639" cy="649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𝑇𝐶𝑅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𝐵𝐶𝑅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𝐻𝑎𝑚𝑚𝑖𝑛𝑔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𝑇𝐶𝑅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𝐵𝐶𝑅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387B6C-396B-32D2-6264-B50FD1339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7" y="2084832"/>
                <a:ext cx="8169639" cy="649986"/>
              </a:xfrm>
              <a:prstGeom prst="rect">
                <a:avLst/>
              </a:prstGeom>
              <a:blipFill>
                <a:blip r:embed="rId3"/>
                <a:stretch>
                  <a:fillRect l="-75" b="-17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07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1019</Words>
  <Application>Microsoft Office PowerPoint</Application>
  <PresentationFormat>On-screen Show (4:3)</PresentationFormat>
  <Paragraphs>142</Paragraphs>
  <Slides>25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Germinal Center Dark/Light Zone Migrations for B Cell Affinity Maturation</vt:lpstr>
      <vt:lpstr>PowerPoint Presentation</vt:lpstr>
      <vt:lpstr>Parameters: Number of Cells</vt:lpstr>
      <vt:lpstr>Hypothesis</vt:lpstr>
      <vt:lpstr>Affinity-Dependent Antigen Collection</vt:lpstr>
      <vt:lpstr>T Follicular Helper Cell Interaction Phase</vt:lpstr>
      <vt:lpstr>PowerPoint Presentation</vt:lpstr>
      <vt:lpstr>PowerPoint Presentation</vt:lpstr>
      <vt:lpstr>Affinity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Parameters: GENERAL</vt:lpstr>
      <vt:lpstr>Parameters: ANTIGEN</vt:lpstr>
      <vt:lpstr>Future Work</vt:lpstr>
      <vt:lpstr>PowerPoint Presentation</vt:lpstr>
      <vt:lpstr>PowerPoint Presentation</vt:lpstr>
      <vt:lpstr>PowerPoint Presentation</vt:lpstr>
      <vt:lpstr>Modeling Goals</vt:lpstr>
      <vt:lpstr>Two of the B Cell Types</vt:lpstr>
      <vt:lpstr>WORKS Cited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William Fennell</dc:creator>
  <cp:lastModifiedBy>Fyffe, Peter</cp:lastModifiedBy>
  <cp:revision>39</cp:revision>
  <dcterms:created xsi:type="dcterms:W3CDTF">2022-07-01T04:31:28Z</dcterms:created>
  <dcterms:modified xsi:type="dcterms:W3CDTF">2024-07-27T17:39:49Z</dcterms:modified>
</cp:coreProperties>
</file>