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78" r:id="rId3"/>
    <p:sldId id="343" r:id="rId4"/>
    <p:sldId id="344" r:id="rId5"/>
    <p:sldId id="379" r:id="rId6"/>
    <p:sldId id="380" r:id="rId7"/>
    <p:sldId id="381" r:id="rId8"/>
    <p:sldId id="382" r:id="rId9"/>
    <p:sldId id="383" r:id="rId10"/>
    <p:sldId id="384" r:id="rId11"/>
    <p:sldId id="386" r:id="rId12"/>
    <p:sldId id="387" r:id="rId13"/>
    <p:sldId id="389" r:id="rId14"/>
    <p:sldId id="390" r:id="rId15"/>
    <p:sldId id="391" r:id="rId16"/>
    <p:sldId id="392" r:id="rId17"/>
    <p:sldId id="393" r:id="rId18"/>
    <p:sldId id="394" r:id="rId19"/>
    <p:sldId id="395" r:id="rId20"/>
    <p:sldId id="396" r:id="rId21"/>
    <p:sldId id="398" r:id="rId22"/>
    <p:sldId id="399" r:id="rId23"/>
    <p:sldId id="400" r:id="rId24"/>
    <p:sldId id="401" r:id="rId25"/>
    <p:sldId id="370" r:id="rId26"/>
  </p:sldIdLst>
  <p:sldSz cx="9144000" cy="5143500" type="screen16x9"/>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1"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55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38" d="100"/>
          <a:sy n="138" d="100"/>
        </p:scale>
        <p:origin x="332" y="68"/>
      </p:cViewPr>
      <p:guideLst>
        <p:guide orient="horz" pos="1571"/>
        <p:guide pos="2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28575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965200"/>
            <a:ext cx="9144000" cy="3213100"/>
          </a:xfrm>
          <a:prstGeom prst="rect">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6272212" y="0"/>
            <a:ext cx="2871787"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287893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67879" y="171450"/>
            <a:ext cx="8808243" cy="4800600"/>
          </a:xfrm>
          <a:prstGeom prst="rect">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6272212" y="0"/>
            <a:ext cx="2871787"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287893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67879" y="171450"/>
            <a:ext cx="8808243" cy="4800600"/>
          </a:xfrm>
          <a:prstGeom prst="rect">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2"/>
          <p:cNvSpPr>
            <a:spLocks noGrp="1"/>
          </p:cNvSpPr>
          <p:nvPr>
            <p:ph type="pic" sz="quarter" idx="10"/>
          </p:nvPr>
        </p:nvSpPr>
        <p:spPr>
          <a:xfrm>
            <a:off x="193964" y="1036839"/>
            <a:ext cx="8756072" cy="1662546"/>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6272212" y="0"/>
            <a:ext cx="2871787"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287893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67879" y="171450"/>
            <a:ext cx="8808243" cy="4800600"/>
          </a:xfrm>
          <a:prstGeom prst="rect">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2"/>
          <p:cNvSpPr>
            <a:spLocks noGrp="1"/>
          </p:cNvSpPr>
          <p:nvPr>
            <p:ph type="pic" sz="quarter" idx="10"/>
          </p:nvPr>
        </p:nvSpPr>
        <p:spPr>
          <a:xfrm>
            <a:off x="283293" y="1239142"/>
            <a:ext cx="2041573" cy="1598327"/>
          </a:xfrm>
        </p:spPr>
        <p:txBody>
          <a:bodyPr/>
          <a:lstStyle/>
          <a:p>
            <a:endParaRPr lang="zh-CN" altLang="en-US"/>
          </a:p>
        </p:txBody>
      </p:sp>
      <p:sp>
        <p:nvSpPr>
          <p:cNvPr id="7" name="图片占位符 2"/>
          <p:cNvSpPr>
            <a:spLocks noGrp="1"/>
          </p:cNvSpPr>
          <p:nvPr>
            <p:ph type="pic" sz="quarter" idx="11"/>
          </p:nvPr>
        </p:nvSpPr>
        <p:spPr>
          <a:xfrm>
            <a:off x="2452643" y="1239142"/>
            <a:ext cx="2041573" cy="1598327"/>
          </a:xfrm>
        </p:spPr>
        <p:txBody>
          <a:bodyPr/>
          <a:lstStyle/>
          <a:p>
            <a:endParaRPr lang="zh-CN" altLang="en-US"/>
          </a:p>
        </p:txBody>
      </p:sp>
      <p:sp>
        <p:nvSpPr>
          <p:cNvPr id="8" name="图片占位符 2"/>
          <p:cNvSpPr>
            <a:spLocks noGrp="1"/>
          </p:cNvSpPr>
          <p:nvPr>
            <p:ph type="pic" sz="quarter" idx="12"/>
          </p:nvPr>
        </p:nvSpPr>
        <p:spPr>
          <a:xfrm>
            <a:off x="4621993" y="1239142"/>
            <a:ext cx="2041573" cy="1598327"/>
          </a:xfrm>
        </p:spPr>
        <p:txBody>
          <a:bodyPr/>
          <a:lstStyle/>
          <a:p>
            <a:endParaRPr lang="zh-CN" altLang="en-US"/>
          </a:p>
        </p:txBody>
      </p:sp>
      <p:sp>
        <p:nvSpPr>
          <p:cNvPr id="9" name="图片占位符 2"/>
          <p:cNvSpPr>
            <a:spLocks noGrp="1"/>
          </p:cNvSpPr>
          <p:nvPr>
            <p:ph type="pic" sz="quarter" idx="13"/>
          </p:nvPr>
        </p:nvSpPr>
        <p:spPr>
          <a:xfrm>
            <a:off x="6791343" y="1239142"/>
            <a:ext cx="2041573" cy="1598327"/>
          </a:xfrm>
        </p:spPr>
        <p:txBody>
          <a:bodyPr/>
          <a:lstStyle/>
          <a:p>
            <a:endParaRPr lang="zh-CN" altLang="en-US"/>
          </a:p>
        </p:txBody>
      </p:sp>
      <p:sp>
        <p:nvSpPr>
          <p:cNvPr id="10" name="矩形 9"/>
          <p:cNvSpPr/>
          <p:nvPr userDrawn="1"/>
        </p:nvSpPr>
        <p:spPr>
          <a:xfrm>
            <a:off x="279745" y="2918470"/>
            <a:ext cx="2067530" cy="1464995"/>
          </a:xfrm>
          <a:prstGeom prst="rect">
            <a:avLst/>
          </a:pr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2448930" y="2918470"/>
            <a:ext cx="2067530" cy="1464995"/>
          </a:xfrm>
          <a:prstGeom prst="rect">
            <a:avLst/>
          </a:pr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nvSpPr>
        <p:spPr>
          <a:xfrm>
            <a:off x="4618115" y="2918470"/>
            <a:ext cx="2067530" cy="1464995"/>
          </a:xfrm>
          <a:prstGeom prst="rect">
            <a:avLst/>
          </a:pr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6787299" y="2918470"/>
            <a:ext cx="2067530" cy="1464995"/>
          </a:xfrm>
          <a:prstGeom prst="rect">
            <a:avLst/>
          </a:pr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6272212" y="0"/>
            <a:ext cx="2871787"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287893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67879" y="171450"/>
            <a:ext cx="8808243" cy="4800600"/>
          </a:xfrm>
          <a:prstGeom prst="rect">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2"/>
          <p:cNvSpPr>
            <a:spLocks noGrp="1"/>
          </p:cNvSpPr>
          <p:nvPr>
            <p:ph type="pic" sz="quarter" idx="10"/>
          </p:nvPr>
        </p:nvSpPr>
        <p:spPr>
          <a:xfrm>
            <a:off x="166255" y="1036839"/>
            <a:ext cx="4405745" cy="1662546"/>
          </a:xfrm>
        </p:spPr>
        <p:txBody>
          <a:bodyPr/>
          <a:lstStyle/>
          <a:p>
            <a:endParaRPr lang="zh-CN" altLang="en-US"/>
          </a:p>
        </p:txBody>
      </p:sp>
      <p:sp>
        <p:nvSpPr>
          <p:cNvPr id="8" name="矩形 7"/>
          <p:cNvSpPr/>
          <p:nvPr userDrawn="1"/>
        </p:nvSpPr>
        <p:spPr>
          <a:xfrm>
            <a:off x="4572000" y="1028743"/>
            <a:ext cx="4412673" cy="1678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28702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498475"/>
            <a:ext cx="9144000" cy="4146550"/>
          </a:xfrm>
          <a:prstGeom prst="rect">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F87CF-3569-4A6D-ABE9-80B564D3AFB4}" type="datetimeFigureOut">
              <a:rPr lang="zh-CN" altLang="en-US" smtClean="0"/>
              <a:t>2024/1/3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431EDE2-ED55-47B1-BF0C-0EF98048EB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3F87CF-3569-4A6D-ABE9-80B564D3AFB4}" type="datetimeFigureOut">
              <a:rPr lang="zh-CN" altLang="en-US" smtClean="0"/>
              <a:t>2024/1/3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31EDE2-ED55-47B1-BF0C-0EF98048EB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3.xml"/><Relationship Id="rId7" Type="http://schemas.openxmlformats.org/officeDocument/2006/relationships/image" Target="../media/image7.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3052702" y="4260215"/>
            <a:ext cx="2807078" cy="923330"/>
            <a:chOff x="2833040" y="2823236"/>
            <a:chExt cx="3634440" cy="1196893"/>
          </a:xfrm>
        </p:grpSpPr>
        <p:sp>
          <p:nvSpPr>
            <p:cNvPr id="20" name="矩形 19"/>
            <p:cNvSpPr/>
            <p:nvPr/>
          </p:nvSpPr>
          <p:spPr>
            <a:xfrm>
              <a:off x="2833040" y="2823236"/>
              <a:ext cx="1647818" cy="1015751"/>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小组成员：李梓粱</a:t>
              </a:r>
            </a:p>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张靖哲</a:t>
              </a:r>
            </a:p>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胡　蝶</a:t>
              </a:r>
            </a:p>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田羽希　　　　　</a:t>
              </a:r>
            </a:p>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高帅</a:t>
              </a:r>
            </a:p>
          </p:txBody>
        </p:sp>
        <p:sp>
          <p:nvSpPr>
            <p:cNvPr id="34" name="矩形 33"/>
            <p:cNvSpPr/>
            <p:nvPr/>
          </p:nvSpPr>
          <p:spPr>
            <a:xfrm>
              <a:off x="4819661" y="2823236"/>
              <a:ext cx="1647819" cy="1196893"/>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学号：21009200953</a:t>
              </a:r>
            </a:p>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21009200835</a:t>
              </a:r>
            </a:p>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21009201048</a:t>
              </a:r>
            </a:p>
            <a:p>
              <a:pPr marL="0" marR="0" lvl="0" indent="0" algn="r" defTabSz="457200" rtl="0" eaLnBrk="1" fontAlgn="auto" latinLnBrk="0" hangingPunct="1">
                <a:lnSpc>
                  <a:spcPct val="100000"/>
                </a:lnSpc>
                <a:spcBef>
                  <a:spcPts val="0"/>
                </a:spcBef>
                <a:spcAft>
                  <a:spcPts val="0"/>
                </a:spcAft>
                <a:buClrTx/>
                <a:buSzTx/>
                <a:buFontTx/>
                <a:buNone/>
                <a:defRPr/>
              </a:pPr>
              <a:r>
                <a:rPr lang="zh-CN" altLang="en-US" sz="90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2100920</a:t>
              </a:r>
              <a:r>
                <a:rPr lang="en-US" altLang="zh-CN" sz="90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0879</a:t>
              </a:r>
              <a:endParaRPr lang="zh-CN" altLang="en-US" sz="90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a:p>
              <a:pPr marL="0" marR="0" lvl="0" indent="0" algn="r" defTabSz="457200" rtl="0" eaLnBrk="1" fontAlgn="auto" latinLnBrk="0" hangingPunct="1">
                <a:lnSpc>
                  <a:spcPct val="100000"/>
                </a:lnSpc>
                <a:spcBef>
                  <a:spcPts val="0"/>
                </a:spcBef>
                <a:spcAft>
                  <a:spcPts val="0"/>
                </a:spcAft>
                <a:buClrTx/>
                <a:buSzTx/>
                <a:buFontTx/>
                <a:buNone/>
                <a:defRPr/>
              </a:pPr>
              <a:r>
                <a:rPr lang="zh-CN" altLang="en-US" sz="90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2100920</a:t>
              </a:r>
              <a:r>
                <a:rPr lang="en-US" altLang="zh-CN" sz="900" noProof="0">
                  <a:ln>
                    <a:noFill/>
                  </a:ln>
                  <a:solidFill>
                    <a:schemeClr val="bg1"/>
                  </a:solidFill>
                  <a:effectLst/>
                  <a:uLnTx/>
                  <a:uFillTx/>
                  <a:latin typeface="微软雅黑" panose="020B0503020204020204" pitchFamily="34" charset="-122"/>
                  <a:ea typeface="微软雅黑" panose="020B0503020204020204" pitchFamily="34" charset="-122"/>
                  <a:sym typeface="+mn-ea"/>
                </a:rPr>
                <a:t>1207</a:t>
              </a:r>
            </a:p>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88" name="组合 87"/>
          <p:cNvGrpSpPr/>
          <p:nvPr/>
        </p:nvGrpSpPr>
        <p:grpSpPr>
          <a:xfrm>
            <a:off x="1188085" y="2109470"/>
            <a:ext cx="6767830" cy="1097915"/>
            <a:chOff x="1871" y="2938"/>
            <a:chExt cx="10658" cy="1729"/>
          </a:xfrm>
        </p:grpSpPr>
        <p:sp>
          <p:nvSpPr>
            <p:cNvPr id="22" name="矩形 21"/>
            <p:cNvSpPr/>
            <p:nvPr/>
          </p:nvSpPr>
          <p:spPr bwMode="auto">
            <a:xfrm>
              <a:off x="1871" y="2938"/>
              <a:ext cx="10658" cy="1307"/>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基于LSTM对股价的预测</a:t>
              </a:r>
            </a:p>
          </p:txBody>
        </p:sp>
        <p:sp>
          <p:nvSpPr>
            <p:cNvPr id="23" name="矩形 22"/>
            <p:cNvSpPr/>
            <p:nvPr/>
          </p:nvSpPr>
          <p:spPr>
            <a:xfrm>
              <a:off x="3485" y="4197"/>
              <a:ext cx="7429" cy="471"/>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en-US" altLang="zh-CN" sz="900" b="0" i="0" u="none" strike="noStrike" kern="1200" cap="none" spc="0" normalizeH="0" baseline="0" noProof="0">
                  <a:ln>
                    <a:noFill/>
                  </a:ln>
                  <a:solidFill>
                    <a:prstClr val="black">
                      <a:lumMod val="50000"/>
                      <a:lumOff val="50000"/>
                    </a:prstClr>
                  </a:solidFill>
                  <a:effectLst/>
                  <a:uLnTx/>
                  <a:uFillTx/>
                  <a:latin typeface="Calibri Light" panose="020F0302020204030204"/>
                  <a:ea typeface="微软雅黑 Light" panose="020B0502040204020203" charset="-122"/>
                  <a:cs typeface="+mn-cs"/>
                </a:rPr>
                <a:t>BASED ON THE LSTM FORECAST FOR STOCK PRICES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4099560" y="401063"/>
            <a:ext cx="944880"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忘记门</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0020" y="973455"/>
            <a:ext cx="8822055" cy="304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5" descr="IMG_256"/>
          <p:cNvPicPr>
            <a:picLocks noChangeAspect="1"/>
          </p:cNvPicPr>
          <p:nvPr>
            <p:custDataLst>
              <p:tags r:id="rId1"/>
            </p:custDataLst>
          </p:nvPr>
        </p:nvPicPr>
        <p:blipFill>
          <a:blip r:embed="rId5">
            <a:clrChange>
              <a:clrFrom>
                <a:srgbClr val="000000">
                  <a:alpha val="0"/>
                </a:srgbClr>
              </a:clrFrom>
              <a:clrTo>
                <a:srgbClr val="000000">
                  <a:alpha val="0"/>
                  <a:alpha val="0"/>
                </a:srgbClr>
              </a:clrTo>
            </a:clrChange>
          </a:blip>
          <a:srcRect r="35606"/>
          <a:stretch>
            <a:fillRect/>
          </a:stretch>
        </p:blipFill>
        <p:spPr>
          <a:xfrm>
            <a:off x="2872740" y="1139190"/>
            <a:ext cx="3400425" cy="2713355"/>
          </a:xfrm>
          <a:prstGeom prst="rect">
            <a:avLst/>
          </a:prstGeom>
          <a:noFill/>
          <a:ln w="9525">
            <a:noFill/>
          </a:ln>
        </p:spPr>
      </p:pic>
      <p:pic>
        <p:nvPicPr>
          <p:cNvPr id="2" name="图片 5" descr="IMG_256"/>
          <p:cNvPicPr>
            <a:picLocks noChangeAspect="1"/>
          </p:cNvPicPr>
          <p:nvPr>
            <p:custDataLst>
              <p:tags r:id="rId2"/>
            </p:custDataLst>
          </p:nvPr>
        </p:nvPicPr>
        <p:blipFill>
          <a:blip r:embed="rId5">
            <a:clrChange>
              <a:clrFrom>
                <a:srgbClr val="000000">
                  <a:alpha val="0"/>
                </a:srgbClr>
              </a:clrFrom>
              <a:clrTo>
                <a:srgbClr val="000000">
                  <a:alpha val="0"/>
                  <a:alpha val="0"/>
                </a:srgbClr>
              </a:clrTo>
            </a:clrChange>
          </a:blip>
          <a:srcRect l="68543" t="47882" b="31009"/>
          <a:stretch>
            <a:fillRect/>
          </a:stretch>
        </p:blipFill>
        <p:spPr>
          <a:xfrm>
            <a:off x="3836035" y="3903345"/>
            <a:ext cx="1661160" cy="572770"/>
          </a:xfrm>
          <a:prstGeom prst="rect">
            <a:avLst/>
          </a:prstGeom>
          <a:noFill/>
          <a:ln w="9525">
            <a:noFill/>
          </a:ln>
        </p:spPr>
      </p:pic>
      <p:sp>
        <p:nvSpPr>
          <p:cNvPr id="6" name="圆角矩形 5"/>
          <p:cNvSpPr/>
          <p:nvPr/>
        </p:nvSpPr>
        <p:spPr>
          <a:xfrm>
            <a:off x="160020" y="1222375"/>
            <a:ext cx="2515870" cy="2630170"/>
          </a:xfrm>
          <a:prstGeom prst="roundRect">
            <a:avLst/>
          </a:prstGeom>
          <a:ln w="28575">
            <a:solidFill>
              <a:schemeClr val="bg1"/>
            </a:solidFill>
          </a:ln>
        </p:spPr>
        <p:style>
          <a:lnRef idx="2">
            <a:schemeClr val="accent1"/>
          </a:lnRef>
          <a:fillRef idx="0">
            <a:srgbClr val="FFFFFF"/>
          </a:fillRef>
          <a:effectRef idx="0">
            <a:srgbClr val="FFFFFF"/>
          </a:effectRef>
          <a:fontRef idx="minor">
            <a:schemeClr val="dk1"/>
          </a:fontRef>
        </p:style>
        <p:txBody>
          <a:bodyPr rtlCol="0" anchor="ctr"/>
          <a:lstStyle/>
          <a:p>
            <a:pPr algn="l"/>
            <a:r>
              <a:rPr lang="en-US" altLang="zh-CN" sz="1200">
                <a:solidFill>
                  <a:schemeClr val="bg1"/>
                </a:solidFill>
              </a:rPr>
              <a:t>      </a:t>
            </a:r>
            <a:r>
              <a:rPr lang="en-US" altLang="zh-CN" sz="1600">
                <a:solidFill>
                  <a:schemeClr val="bg1"/>
                </a:solidFill>
              </a:rPr>
              <a:t>   </a:t>
            </a:r>
            <a:r>
              <a:rPr lang="zh-CN" altLang="en-US" sz="1600">
                <a:solidFill>
                  <a:schemeClr val="bg1"/>
                </a:solidFill>
              </a:rPr>
              <a:t>图所示为忘记门的操作，忘记门决定模型会从细胞状态中丢弃什么信息。</a:t>
            </a:r>
          </a:p>
          <a:p>
            <a:pPr algn="l"/>
            <a:r>
              <a:rPr lang="en-US" altLang="zh-CN" sz="1600">
                <a:solidFill>
                  <a:schemeClr val="bg1"/>
                </a:solidFill>
              </a:rPr>
              <a:t>         </a:t>
            </a:r>
            <a:r>
              <a:rPr lang="zh-CN" altLang="en-US" sz="1600">
                <a:solidFill>
                  <a:schemeClr val="bg1"/>
                </a:solidFill>
              </a:rPr>
              <a:t>忘记门会读取前一序列模型的输出和当前模型的输入来控制细胞状态中的每个数是否保留。</a:t>
            </a:r>
          </a:p>
        </p:txBody>
      </p:sp>
      <p:sp>
        <p:nvSpPr>
          <p:cNvPr id="7" name="圆角矩形 6"/>
          <p:cNvSpPr/>
          <p:nvPr>
            <p:custDataLst>
              <p:tags r:id="rId3"/>
            </p:custDataLst>
          </p:nvPr>
        </p:nvSpPr>
        <p:spPr>
          <a:xfrm>
            <a:off x="6469380" y="1223010"/>
            <a:ext cx="2512695" cy="2629535"/>
          </a:xfrm>
          <a:prstGeom prst="roundRect">
            <a:avLst/>
          </a:prstGeom>
          <a:ln w="28575">
            <a:solidFill>
              <a:schemeClr val="bg1"/>
            </a:solidFill>
          </a:ln>
        </p:spPr>
        <p:style>
          <a:lnRef idx="2">
            <a:schemeClr val="accent1"/>
          </a:lnRef>
          <a:fillRef idx="0">
            <a:srgbClr val="FFFFFF"/>
          </a:fillRef>
          <a:effectRef idx="0">
            <a:srgbClr val="FFFFFF"/>
          </a:effectRef>
          <a:fontRef idx="minor">
            <a:schemeClr val="dk1"/>
          </a:fontRef>
        </p:style>
        <p:txBody>
          <a:bodyPr rtlCol="0" anchor="ctr"/>
          <a:lstStyle/>
          <a:p>
            <a:pPr algn="l"/>
            <a:r>
              <a:rPr lang="en-US" altLang="zh-CN" sz="1200">
                <a:solidFill>
                  <a:schemeClr val="bg1"/>
                </a:solidFill>
              </a:rPr>
              <a:t>         </a:t>
            </a:r>
            <a:r>
              <a:rPr lang="zh-CN" altLang="en-US" sz="1400">
                <a:solidFill>
                  <a:schemeClr val="bg1"/>
                </a:solidFill>
              </a:rPr>
              <a:t>例如:在一个语言模型的例子中，假设细胞状态会包含当前主语的性别，于是根据这个状态便可以选择正确的代词。当我们看到新的主语时，应该把新的主语在记忆中更新。忘记们的功能就是先去记忆中找到一千那个旧的主语(并没有真正执行忘记的操作，只是找到而已。</a:t>
            </a:r>
          </a:p>
        </p:txBody>
      </p:sp>
      <p:sp>
        <p:nvSpPr>
          <p:cNvPr id="8" name="文本框 7"/>
          <p:cNvSpPr txBox="1"/>
          <p:nvPr/>
        </p:nvSpPr>
        <p:spPr>
          <a:xfrm>
            <a:off x="969645" y="4399915"/>
            <a:ext cx="7393940" cy="521970"/>
          </a:xfrm>
          <a:prstGeom prst="rect">
            <a:avLst/>
          </a:prstGeom>
          <a:noFill/>
        </p:spPr>
        <p:txBody>
          <a:bodyPr wrap="square" rtlCol="0">
            <a:spAutoFit/>
          </a:bodyPr>
          <a:lstStyle/>
          <a:p>
            <a:pPr algn="ctr"/>
            <a:r>
              <a:rPr lang="zh-CN" altLang="en-US" sz="1400" b="1">
                <a:solidFill>
                  <a:srgbClr val="42556C"/>
                </a:solidFill>
                <a:latin typeface="+mn-ea"/>
                <a:cs typeface="+mn-ea"/>
              </a:rPr>
              <a:t>在上图的LSTM的忘记门中，代表忘记门的输出，α代表激活函数，代表忘记门的权重，代表当前模型的输入，代表前一个序列模型的输出，代表忘记门的偏置。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4099560" y="401063"/>
            <a:ext cx="944880"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输入门</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0020" y="973455"/>
            <a:ext cx="8822055" cy="304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873760" y="4191000"/>
            <a:ext cx="7393940" cy="521970"/>
          </a:xfrm>
          <a:prstGeom prst="rect">
            <a:avLst/>
          </a:prstGeom>
          <a:noFill/>
        </p:spPr>
        <p:txBody>
          <a:bodyPr wrap="square" rtlCol="0">
            <a:spAutoFit/>
          </a:bodyPr>
          <a:lstStyle/>
          <a:p>
            <a:pPr algn="ctr"/>
            <a:r>
              <a:rPr lang="zh-CN" altLang="en-US" sz="1400">
                <a:solidFill>
                  <a:srgbClr val="42556C"/>
                </a:solidFill>
                <a:latin typeface="+mn-ea"/>
                <a:cs typeface="+mn-ea"/>
              </a:rPr>
              <a:t>右图LSTM输入门的更新图中，代表忘记门的输出结果， 代表忘记门的输出结果，代表前一个序列模型的细胞状态，代表要更新的细胞状态，代表使用tanh所创建的新细胞状态。</a:t>
            </a:r>
          </a:p>
        </p:txBody>
      </p:sp>
      <p:pic>
        <p:nvPicPr>
          <p:cNvPr id="9" name="图片 6" descr="IMG_256"/>
          <p:cNvPicPr>
            <a:picLocks noChangeAspect="1"/>
          </p:cNvPicPr>
          <p:nvPr>
            <p:custDataLst>
              <p:tags r:id="rId1"/>
            </p:custDataLst>
          </p:nvPr>
        </p:nvPicPr>
        <p:blipFill>
          <a:blip r:embed="rId7"/>
          <a:srcRect r="45628"/>
          <a:stretch>
            <a:fillRect/>
          </a:stretch>
        </p:blipFill>
        <p:spPr>
          <a:xfrm>
            <a:off x="227330" y="1037908"/>
            <a:ext cx="2961640" cy="2374265"/>
          </a:xfrm>
          <a:prstGeom prst="rect">
            <a:avLst/>
          </a:prstGeom>
          <a:noFill/>
          <a:ln w="9525">
            <a:noFill/>
          </a:ln>
        </p:spPr>
      </p:pic>
      <p:pic>
        <p:nvPicPr>
          <p:cNvPr id="10" name="图片 10" descr="IMG_256"/>
          <p:cNvPicPr>
            <a:picLocks noChangeAspect="1"/>
          </p:cNvPicPr>
          <p:nvPr>
            <p:custDataLst>
              <p:tags r:id="rId2"/>
            </p:custDataLst>
          </p:nvPr>
        </p:nvPicPr>
        <p:blipFill>
          <a:blip r:embed="rId7"/>
          <a:srcRect l="63779" t="38914" r="7239" b="39904"/>
          <a:stretch>
            <a:fillRect/>
          </a:stretch>
        </p:blipFill>
        <p:spPr>
          <a:xfrm>
            <a:off x="969645" y="3521710"/>
            <a:ext cx="1578610" cy="502920"/>
          </a:xfrm>
          <a:prstGeom prst="rect">
            <a:avLst/>
          </a:prstGeom>
          <a:noFill/>
          <a:ln w="9525">
            <a:noFill/>
          </a:ln>
        </p:spPr>
      </p:pic>
      <p:pic>
        <p:nvPicPr>
          <p:cNvPr id="11" name="图片 11" descr="IMG_256"/>
          <p:cNvPicPr>
            <a:picLocks noChangeAspect="1"/>
          </p:cNvPicPr>
          <p:nvPr>
            <p:custDataLst>
              <p:tags r:id="rId3"/>
            </p:custDataLst>
          </p:nvPr>
        </p:nvPicPr>
        <p:blipFill>
          <a:blip r:embed="rId8"/>
          <a:srcRect r="32490"/>
          <a:stretch>
            <a:fillRect/>
          </a:stretch>
        </p:blipFill>
        <p:spPr>
          <a:xfrm>
            <a:off x="5879465" y="1038225"/>
            <a:ext cx="3001010" cy="2407285"/>
          </a:xfrm>
          <a:prstGeom prst="rect">
            <a:avLst/>
          </a:prstGeom>
          <a:noFill/>
          <a:ln w="9525">
            <a:noFill/>
          </a:ln>
        </p:spPr>
      </p:pic>
      <p:pic>
        <p:nvPicPr>
          <p:cNvPr id="12" name="图片 7" descr="IMG_256"/>
          <p:cNvPicPr>
            <a:picLocks noChangeAspect="1"/>
          </p:cNvPicPr>
          <p:nvPr>
            <p:custDataLst>
              <p:tags r:id="rId4"/>
            </p:custDataLst>
          </p:nvPr>
        </p:nvPicPr>
        <p:blipFill>
          <a:blip r:embed="rId8"/>
          <a:srcRect l="70567" t="40370" r="3485" b="50102"/>
          <a:stretch>
            <a:fillRect/>
          </a:stretch>
        </p:blipFill>
        <p:spPr>
          <a:xfrm>
            <a:off x="6812915" y="3756660"/>
            <a:ext cx="1347470" cy="267970"/>
          </a:xfrm>
          <a:prstGeom prst="rect">
            <a:avLst/>
          </a:prstGeom>
          <a:noFill/>
          <a:ln w="9525">
            <a:noFill/>
          </a:ln>
        </p:spPr>
      </p:pic>
      <p:sp>
        <p:nvSpPr>
          <p:cNvPr id="13" name="圆角矩形 12"/>
          <p:cNvSpPr/>
          <p:nvPr>
            <p:custDataLst>
              <p:tags r:id="rId5"/>
            </p:custDataLst>
          </p:nvPr>
        </p:nvSpPr>
        <p:spPr>
          <a:xfrm>
            <a:off x="3312795" y="973455"/>
            <a:ext cx="2515870" cy="3044190"/>
          </a:xfrm>
          <a:prstGeom prst="roundRect">
            <a:avLst/>
          </a:prstGeom>
          <a:ln w="28575">
            <a:solidFill>
              <a:schemeClr val="bg1"/>
            </a:solidFill>
          </a:ln>
        </p:spPr>
        <p:style>
          <a:lnRef idx="2">
            <a:schemeClr val="accent1"/>
          </a:lnRef>
          <a:fillRef idx="0">
            <a:srgbClr val="FFFFFF"/>
          </a:fillRef>
          <a:effectRef idx="0">
            <a:srgbClr val="FFFFFF"/>
          </a:effectRef>
          <a:fontRef idx="minor">
            <a:schemeClr val="dk1"/>
          </a:fontRef>
        </p:style>
        <p:txBody>
          <a:bodyPr rtlCol="0" anchor="ctr"/>
          <a:lstStyle/>
          <a:p>
            <a:pPr algn="l"/>
            <a:r>
              <a:rPr lang="en-US" altLang="zh-CN" sz="800">
                <a:solidFill>
                  <a:schemeClr val="bg1"/>
                </a:solidFill>
              </a:rPr>
              <a:t>      </a:t>
            </a:r>
            <a:r>
              <a:rPr lang="en-US" altLang="zh-CN" sz="1000">
                <a:solidFill>
                  <a:schemeClr val="bg1"/>
                </a:solidFill>
              </a:rPr>
              <a:t>     </a:t>
            </a:r>
            <a:r>
              <a:rPr sz="1000">
                <a:solidFill>
                  <a:schemeClr val="bg1"/>
                </a:solidFill>
              </a:rPr>
              <a:t>输入门可以分为两部分功能，一部分是找到那些需要更新的细胞状态。另一部分是把需要更新的信息更新到细胞状态里</a:t>
            </a:r>
          </a:p>
          <a:p>
            <a:pPr algn="l"/>
            <a:r>
              <a:rPr lang="en-US" sz="1000">
                <a:solidFill>
                  <a:schemeClr val="bg1"/>
                </a:solidFill>
              </a:rPr>
              <a:t>         </a:t>
            </a:r>
            <a:r>
              <a:rPr sz="1000">
                <a:solidFill>
                  <a:schemeClr val="bg1"/>
                </a:solidFill>
              </a:rPr>
              <a:t>在</a:t>
            </a:r>
            <a:r>
              <a:rPr lang="zh-CN" sz="1000">
                <a:solidFill>
                  <a:schemeClr val="bg1"/>
                </a:solidFill>
              </a:rPr>
              <a:t>左边</a:t>
            </a:r>
            <a:r>
              <a:rPr sz="1000">
                <a:solidFill>
                  <a:schemeClr val="bg1"/>
                </a:solidFill>
              </a:rPr>
              <a:t>输入门的结构中，代表要更新的细胞状态，α代表激活函数，代表当前模型的输入，代表前一个序列模型的输出，代表计算的权重，代表计算的偏置，代表使用tanh所创建的新细胞状态，代表计算的权重，代表计算的偏置。</a:t>
            </a:r>
          </a:p>
          <a:p>
            <a:pPr algn="l"/>
            <a:r>
              <a:rPr lang="en-US" sz="1000">
                <a:solidFill>
                  <a:schemeClr val="bg1"/>
                </a:solidFill>
              </a:rPr>
              <a:t>        </a:t>
            </a:r>
            <a:r>
              <a:rPr sz="1000">
                <a:solidFill>
                  <a:schemeClr val="bg1"/>
                </a:solidFill>
              </a:rPr>
              <a:t>忘记门找到了需要忘掉的信息后，在将它与旧状态相乘，丢弃确定需要丢弃的信息。(如果需要丢弃对应位置权重设置为0)，然后，将结果加上 * 使细胞状态获得新的信息。这样就完成了细胞状态的更新，如</a:t>
            </a:r>
            <a:r>
              <a:rPr lang="zh-CN" sz="1000">
                <a:solidFill>
                  <a:schemeClr val="bg1"/>
                </a:solidFill>
              </a:rPr>
              <a:t>右图</a:t>
            </a:r>
            <a:r>
              <a:rPr sz="1000">
                <a:solidFill>
                  <a:schemeClr val="bg1"/>
                </a:solidFill>
              </a:rPr>
              <a:t>输入门的更新图所示。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4099560" y="401063"/>
            <a:ext cx="944880"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输出门</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0020" y="973455"/>
            <a:ext cx="8822055" cy="30441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圆角矩形 5"/>
          <p:cNvSpPr/>
          <p:nvPr/>
        </p:nvSpPr>
        <p:spPr>
          <a:xfrm>
            <a:off x="160020" y="1222375"/>
            <a:ext cx="2703830" cy="2630170"/>
          </a:xfrm>
          <a:prstGeom prst="roundRect">
            <a:avLst/>
          </a:prstGeom>
          <a:ln w="28575">
            <a:solidFill>
              <a:schemeClr val="bg1"/>
            </a:solidFill>
          </a:ln>
        </p:spPr>
        <p:style>
          <a:lnRef idx="2">
            <a:schemeClr val="accent1"/>
          </a:lnRef>
          <a:fillRef idx="0">
            <a:srgbClr val="FFFFFF"/>
          </a:fillRef>
          <a:effectRef idx="0">
            <a:srgbClr val="FFFFFF"/>
          </a:effectRef>
          <a:fontRef idx="minor">
            <a:schemeClr val="dk1"/>
          </a:fontRef>
        </p:style>
        <p:txBody>
          <a:bodyPr rtlCol="0" anchor="ctr"/>
          <a:lstStyle/>
          <a:p>
            <a:pPr algn="l"/>
            <a:r>
              <a:rPr lang="en-US" altLang="zh-CN" sz="900">
                <a:solidFill>
                  <a:schemeClr val="bg1"/>
                </a:solidFill>
              </a:rPr>
              <a:t>      </a:t>
            </a:r>
            <a:r>
              <a:rPr lang="en-US" altLang="zh-CN" sz="1200">
                <a:solidFill>
                  <a:schemeClr val="bg1"/>
                </a:solidFill>
              </a:rPr>
              <a:t> </a:t>
            </a:r>
            <a:r>
              <a:rPr sz="1200">
                <a:solidFill>
                  <a:schemeClr val="bg1"/>
                </a:solidFill>
              </a:rPr>
              <a:t>如下图LSTM的输出门结构图所示，在输出门中，通过一个激活函数层(实际使用的是Sigmoid激活函数)来确定哪个部分的信息将输出，接着把细胞状态通过tanh进行处理(得到一个在-1~1的值)，并将它和Sigmoid门的输出相乘，得出最终想要输出的那个部分，例如，在语言模型中，假设已经输入了一个代词，便会计算出需要输出一个与该代词相关的信息(词向量)</a:t>
            </a:r>
          </a:p>
        </p:txBody>
      </p:sp>
      <p:sp>
        <p:nvSpPr>
          <p:cNvPr id="7" name="圆角矩形 6"/>
          <p:cNvSpPr/>
          <p:nvPr>
            <p:custDataLst>
              <p:tags r:id="rId1"/>
            </p:custDataLst>
          </p:nvPr>
        </p:nvSpPr>
        <p:spPr>
          <a:xfrm>
            <a:off x="6469380" y="1223010"/>
            <a:ext cx="2512695" cy="2629535"/>
          </a:xfrm>
          <a:prstGeom prst="roundRect">
            <a:avLst/>
          </a:prstGeom>
          <a:ln w="28575">
            <a:solidFill>
              <a:schemeClr val="bg1"/>
            </a:solidFill>
          </a:ln>
        </p:spPr>
        <p:style>
          <a:lnRef idx="2">
            <a:schemeClr val="accent1"/>
          </a:lnRef>
          <a:fillRef idx="0">
            <a:srgbClr val="FFFFFF"/>
          </a:fillRef>
          <a:effectRef idx="0">
            <a:srgbClr val="FFFFFF"/>
          </a:effectRef>
          <a:fontRef idx="minor">
            <a:schemeClr val="dk1"/>
          </a:fontRef>
        </p:style>
        <p:txBody>
          <a:bodyPr rtlCol="0" anchor="ctr"/>
          <a:lstStyle/>
          <a:p>
            <a:pPr algn="l"/>
            <a:r>
              <a:rPr lang="en-US" altLang="zh-CN" sz="1200">
                <a:solidFill>
                  <a:schemeClr val="bg1"/>
                </a:solidFill>
              </a:rPr>
              <a:t>         </a:t>
            </a:r>
            <a:r>
              <a:rPr lang="zh-CN" altLang="en-US" sz="1400">
                <a:solidFill>
                  <a:schemeClr val="bg1"/>
                </a:solidFill>
              </a:rPr>
              <a:t>在LSTM的输出门结构图中，代表要输出的信息，α代表激活函数，代表计算 的权重，代表计算的偏置，代表更新后的细胞状态，代表当前序列模型的输出结果。</a:t>
            </a:r>
          </a:p>
        </p:txBody>
      </p:sp>
      <p:pic>
        <p:nvPicPr>
          <p:cNvPr id="12" name="图片 12" descr="IMG_256"/>
          <p:cNvPicPr>
            <a:picLocks noChangeAspect="1"/>
          </p:cNvPicPr>
          <p:nvPr>
            <p:custDataLst>
              <p:tags r:id="rId2"/>
            </p:custDataLst>
          </p:nvPr>
        </p:nvPicPr>
        <p:blipFill>
          <a:blip r:embed="rId5"/>
          <a:srcRect r="40734"/>
          <a:stretch>
            <a:fillRect/>
          </a:stretch>
        </p:blipFill>
        <p:spPr>
          <a:xfrm>
            <a:off x="3122295" y="1135063"/>
            <a:ext cx="3088640" cy="2482215"/>
          </a:xfrm>
          <a:prstGeom prst="rect">
            <a:avLst/>
          </a:prstGeom>
          <a:noFill/>
          <a:ln w="9525">
            <a:noFill/>
          </a:ln>
        </p:spPr>
      </p:pic>
      <p:pic>
        <p:nvPicPr>
          <p:cNvPr id="9" name="图片 8" descr="IMG_256"/>
          <p:cNvPicPr>
            <a:picLocks noChangeAspect="1"/>
          </p:cNvPicPr>
          <p:nvPr>
            <p:custDataLst>
              <p:tags r:id="rId3"/>
            </p:custDataLst>
          </p:nvPr>
        </p:nvPicPr>
        <p:blipFill>
          <a:blip r:embed="rId5"/>
          <a:srcRect l="64140" t="40087" r="3826" b="38450"/>
          <a:stretch>
            <a:fillRect/>
          </a:stretch>
        </p:blipFill>
        <p:spPr>
          <a:xfrm>
            <a:off x="3831908" y="4190683"/>
            <a:ext cx="1669415" cy="5327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3743642" y="450593"/>
            <a:ext cx="1656715"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LSTM的变体</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63550" y="972185"/>
            <a:ext cx="2599690" cy="3984625"/>
            <a:chOff x="730" y="1531"/>
            <a:chExt cx="4094" cy="6275"/>
          </a:xfrm>
        </p:grpSpPr>
        <p:grpSp>
          <p:nvGrpSpPr>
            <p:cNvPr id="5" name="组合 4"/>
            <p:cNvGrpSpPr/>
            <p:nvPr/>
          </p:nvGrpSpPr>
          <p:grpSpPr>
            <a:xfrm>
              <a:off x="740" y="1531"/>
              <a:ext cx="3769" cy="4790"/>
              <a:chOff x="748" y="1339"/>
              <a:chExt cx="3772" cy="3863"/>
            </a:xfrm>
          </p:grpSpPr>
          <p:sp>
            <p:nvSpPr>
              <p:cNvPr id="9" name="矩形: 圆顶角 8"/>
              <p:cNvSpPr/>
              <p:nvPr/>
            </p:nvSpPr>
            <p:spPr>
              <a:xfrm>
                <a:off x="748" y="1339"/>
                <a:ext cx="3772" cy="3863"/>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矩形 28"/>
              <p:cNvSpPr/>
              <p:nvPr/>
            </p:nvSpPr>
            <p:spPr>
              <a:xfrm>
                <a:off x="785" y="1738"/>
                <a:ext cx="3678" cy="3442"/>
              </a:xfrm>
              <a:prstGeom prst="rect">
                <a:avLst/>
              </a:prstGeom>
            </p:spPr>
            <p:txBody>
              <a:bodyPr wrap="square">
                <a:noAutofit/>
              </a:bodyPr>
              <a:lstStyle/>
              <a:p>
                <a:pPr>
                  <a:lnSpc>
                    <a:spcPct val="150000"/>
                  </a:lnSpc>
                  <a:defRPr/>
                </a:pPr>
                <a:r>
                  <a:rPr kumimoji="0" lang="en-US" altLang="zh-CN" sz="1050" b="0" i="0" u="none" strike="noStrike" kern="1200" cap="none" spc="0" normalizeH="0" baseline="0" noProof="0">
                    <a:ln>
                      <a:noFill/>
                    </a:ln>
                    <a:solidFill>
                      <a:prstClr val="black">
                        <a:lumMod val="75000"/>
                        <a:lumOff val="25000"/>
                      </a:prstClr>
                    </a:solidFill>
                    <a:effectLst/>
                    <a:uLnTx/>
                    <a:uFillTx/>
                    <a:latin typeface="Calibri Light" panose="020F0302020204030204"/>
                    <a:ea typeface="微软雅黑 Light" panose="020B0502040204020203" charset="-122"/>
                    <a:cs typeface="+mn-cs"/>
                  </a:rPr>
                  <a:t>        只有忘记门的JANET)单元也是LSTM单元的一个变种，发布于2018年。该单元结构源于一个大胆的猜测——当LSTM只有忘记门时会如何？实验表明，只有忘记门的网络性能居然优于标准LSTM单元。同样，该优化方式也可以被用于其他RNN结构。如果大家想了解更多LSTM的变体，可以查看一下其他相关资料例如该论文。</a:t>
                </a:r>
              </a:p>
            </p:txBody>
          </p:sp>
        </p:grpSp>
        <p:grpSp>
          <p:nvGrpSpPr>
            <p:cNvPr id="4" name="组合 3"/>
            <p:cNvGrpSpPr/>
            <p:nvPr/>
          </p:nvGrpSpPr>
          <p:grpSpPr>
            <a:xfrm>
              <a:off x="730" y="6294"/>
              <a:ext cx="4094" cy="1512"/>
              <a:chOff x="748" y="4882"/>
              <a:chExt cx="4083" cy="1512"/>
            </a:xfrm>
          </p:grpSpPr>
          <p:sp>
            <p:nvSpPr>
              <p:cNvPr id="10" name="任意多边形: 形状 9"/>
              <p:cNvSpPr/>
              <p:nvPr/>
            </p:nvSpPr>
            <p:spPr>
              <a:xfrm>
                <a:off x="748" y="4882"/>
                <a:ext cx="3772" cy="1211"/>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11" y="5074"/>
                <a:ext cx="1320" cy="1320"/>
              </a:xfrm>
              <a:prstGeom prst="ellipse">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8" name="矩形 27"/>
              <p:cNvSpPr/>
              <p:nvPr/>
            </p:nvSpPr>
            <p:spPr bwMode="auto">
              <a:xfrm>
                <a:off x="1052" y="5009"/>
                <a:ext cx="2208" cy="91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只有忘记门的</a:t>
                </a: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LSTM单元</a:t>
                </a:r>
              </a:p>
            </p:txBody>
          </p:sp>
          <p:grpSp>
            <p:nvGrpSpPr>
              <p:cNvPr id="20" name="组合 19"/>
              <p:cNvGrpSpPr/>
              <p:nvPr/>
            </p:nvGrpSpPr>
            <p:grpSpPr>
              <a:xfrm>
                <a:off x="3848" y="5401"/>
                <a:ext cx="700" cy="703"/>
                <a:chOff x="5394325" y="2859088"/>
                <a:chExt cx="358775" cy="360362"/>
              </a:xfrm>
              <a:solidFill>
                <a:schemeClr val="accent1"/>
              </a:solidFill>
            </p:grpSpPr>
            <p:sp>
              <p:nvSpPr>
                <p:cNvPr id="2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2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grpSp>
      </p:grpSp>
      <p:grpSp>
        <p:nvGrpSpPr>
          <p:cNvPr id="18" name="组合 17"/>
          <p:cNvGrpSpPr/>
          <p:nvPr/>
        </p:nvGrpSpPr>
        <p:grpSpPr>
          <a:xfrm>
            <a:off x="3373755" y="972185"/>
            <a:ext cx="2602230" cy="4004945"/>
            <a:chOff x="5141" y="1531"/>
            <a:chExt cx="4098" cy="6307"/>
          </a:xfrm>
        </p:grpSpPr>
        <p:sp>
          <p:nvSpPr>
            <p:cNvPr id="12" name="矩形: 圆顶角 11"/>
            <p:cNvSpPr/>
            <p:nvPr/>
          </p:nvSpPr>
          <p:spPr>
            <a:xfrm>
              <a:off x="5158" y="1531"/>
              <a:ext cx="3772" cy="480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矩形 34"/>
            <p:cNvSpPr/>
            <p:nvPr/>
          </p:nvSpPr>
          <p:spPr>
            <a:xfrm>
              <a:off x="5205" y="1596"/>
              <a:ext cx="3678" cy="4724"/>
            </a:xfrm>
            <a:prstGeom prst="rect">
              <a:avLst/>
            </a:prstGeom>
          </p:spPr>
          <p:txBody>
            <a:bodyPr wrap="square">
              <a:spAutoFit/>
            </a:bodyPr>
            <a:lstStyle/>
            <a:p>
              <a:pPr>
                <a:lnSpc>
                  <a:spcPct val="150000"/>
                </a:lnSpc>
                <a:defRPr/>
              </a:pPr>
              <a:r>
                <a:rPr kumimoji="0" lang="en-US" altLang="zh-CN" sz="1050" b="0" i="0" u="none" strike="noStrike" kern="1200" cap="none" spc="0" normalizeH="0" baseline="0" noProof="0">
                  <a:ln>
                    <a:noFill/>
                  </a:ln>
                  <a:solidFill>
                    <a:prstClr val="black">
                      <a:lumMod val="75000"/>
                      <a:lumOff val="25000"/>
                    </a:prstClr>
                  </a:solidFill>
                  <a:effectLst/>
                  <a:uLnTx/>
                  <a:uFillTx/>
                  <a:latin typeface="Calibri Light" panose="020F0302020204030204"/>
                  <a:ea typeface="微软雅黑 Light" panose="020B0502040204020203" charset="-122"/>
                  <a:cs typeface="+mn-cs"/>
                </a:rPr>
                <a:t>	独立循环单元是一种新型的循环神经网络结构单元结构，发布于2018年其效果和速度均优于LSTM的单元。IndRNN单元不但可以有效解决传统RNN模型存在的梯度爆炸和梯度小时问题，而且能够更好地学习样本中的长期依赖关系。</a:t>
              </a:r>
            </a:p>
            <a:p>
              <a:pPr>
                <a:lnSpc>
                  <a:spcPct val="150000"/>
                </a:lnSpc>
                <a:defRPr/>
              </a:pPr>
              <a:r>
                <a:rPr kumimoji="0" lang="en-US" altLang="zh-CN" sz="1050" b="0" i="0" u="none" strike="noStrike" kern="1200" cap="none" spc="0" normalizeH="0" baseline="0" noProof="0">
                  <a:ln>
                    <a:noFill/>
                  </a:ln>
                  <a:solidFill>
                    <a:prstClr val="black">
                      <a:lumMod val="75000"/>
                      <a:lumOff val="25000"/>
                    </a:prstClr>
                  </a:solidFill>
                  <a:effectLst/>
                  <a:uLnTx/>
                  <a:uFillTx/>
                  <a:latin typeface="Calibri Light" panose="020F0302020204030204"/>
                  <a:ea typeface="微软雅黑 Light" panose="020B0502040204020203" charset="-122"/>
                  <a:cs typeface="+mn-cs"/>
                </a:rPr>
                <a:t>在搭建模型时：可以用堆叠、残差、全连接的方式使用IndRNN单元，搭建更深的网络结构；将IndRNN单元配合ReLU等非饱和激活函数一起使用，会使模型表现出更好的鲁棒性</a:t>
              </a:r>
            </a:p>
          </p:txBody>
        </p:sp>
        <p:grpSp>
          <p:nvGrpSpPr>
            <p:cNvPr id="6" name="组合 5"/>
            <p:cNvGrpSpPr/>
            <p:nvPr/>
          </p:nvGrpSpPr>
          <p:grpSpPr>
            <a:xfrm>
              <a:off x="5141" y="6326"/>
              <a:ext cx="4099" cy="1512"/>
              <a:chOff x="5158" y="4882"/>
              <a:chExt cx="4083" cy="1512"/>
            </a:xfrm>
          </p:grpSpPr>
          <p:sp>
            <p:nvSpPr>
              <p:cNvPr id="13" name="任意多边形: 形状 12"/>
              <p:cNvSpPr/>
              <p:nvPr/>
            </p:nvSpPr>
            <p:spPr>
              <a:xfrm>
                <a:off x="5158" y="4882"/>
                <a:ext cx="3772" cy="1211"/>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21" y="5074"/>
                <a:ext cx="1320" cy="1320"/>
              </a:xfrm>
              <a:prstGeom prst="ellipse">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2" name="矩形 31"/>
              <p:cNvSpPr/>
              <p:nvPr/>
            </p:nvSpPr>
            <p:spPr bwMode="auto">
              <a:xfrm>
                <a:off x="5359" y="5202"/>
                <a:ext cx="2230" cy="5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研究成果展示</a:t>
                </a:r>
              </a:p>
            </p:txBody>
          </p:sp>
          <p:grpSp>
            <p:nvGrpSpPr>
              <p:cNvPr id="27" name="组合 26"/>
              <p:cNvGrpSpPr/>
              <p:nvPr/>
            </p:nvGrpSpPr>
            <p:grpSpPr>
              <a:xfrm>
                <a:off x="8231" y="5384"/>
                <a:ext cx="701" cy="701"/>
                <a:chOff x="5394312" y="2141343"/>
                <a:chExt cx="359165" cy="359165"/>
              </a:xfrm>
              <a:solidFill>
                <a:schemeClr val="accent1"/>
              </a:solidFill>
            </p:grpSpPr>
            <p:sp>
              <p:nvSpPr>
                <p:cNvPr id="30"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31"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37"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grpSp>
      </p:grpSp>
      <p:grpSp>
        <p:nvGrpSpPr>
          <p:cNvPr id="19" name="组合 18"/>
          <p:cNvGrpSpPr/>
          <p:nvPr/>
        </p:nvGrpSpPr>
        <p:grpSpPr>
          <a:xfrm>
            <a:off x="6301740" y="972185"/>
            <a:ext cx="2602230" cy="3996690"/>
            <a:chOff x="9556" y="1531"/>
            <a:chExt cx="4098" cy="6294"/>
          </a:xfrm>
        </p:grpSpPr>
        <p:sp>
          <p:nvSpPr>
            <p:cNvPr id="15" name="矩形: 圆顶角 14"/>
            <p:cNvSpPr/>
            <p:nvPr/>
          </p:nvSpPr>
          <p:spPr>
            <a:xfrm>
              <a:off x="9569" y="1531"/>
              <a:ext cx="3772" cy="4763"/>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矩形 39"/>
            <p:cNvSpPr/>
            <p:nvPr/>
          </p:nvSpPr>
          <p:spPr>
            <a:xfrm>
              <a:off x="9572" y="1596"/>
              <a:ext cx="3780" cy="4718"/>
            </a:xfrm>
            <a:prstGeom prst="rect">
              <a:avLst/>
            </a:prstGeom>
          </p:spPr>
          <p:txBody>
            <a:bodyPr wrap="square">
              <a:noAutofit/>
            </a:bodyPr>
            <a:lstStyle/>
            <a:p>
              <a:pPr>
                <a:lnSpc>
                  <a:spcPct val="150000"/>
                </a:lnSpc>
                <a:defRPr/>
              </a:pPr>
              <a:r>
                <a:rPr kumimoji="0" lang="en-US" altLang="zh-CN" sz="1050" b="0" i="0" u="none" strike="noStrike" kern="1200" cap="none" spc="0" normalizeH="0" baseline="0" noProof="0">
                  <a:ln>
                    <a:noFill/>
                  </a:ln>
                  <a:solidFill>
                    <a:prstClr val="black">
                      <a:lumMod val="75000"/>
                      <a:lumOff val="25000"/>
                    </a:prstClr>
                  </a:solidFill>
                  <a:effectLst/>
                  <a:uLnTx/>
                  <a:uFillTx/>
                  <a:latin typeface="Calibri Light" panose="020F0302020204030204"/>
                  <a:ea typeface="微软雅黑 Light" panose="020B0502040204020203" charset="-122"/>
                  <a:cs typeface="+mn-cs"/>
                </a:rPr>
                <a:t>         双向RNN又称Bi-RNN，是采用两个方向的RNN模型。RNN模型擅长的是对连续数据的处理，既然是连续的数据，那么模型不但可以学习它的正向特征，而且可以学习它的反向特征，这种将正向和反向结合的结构，会比单向的循环网络有更高的拟合度。双向RNN的处理过程就是在正向传播的基础上再进行一次反向传播。正向传播和反向传播都连接着一个输出层。这个结构提供给输出层输入序列中每一个点的完整的过去和未来的上下文信息。</a:t>
              </a:r>
            </a:p>
          </p:txBody>
        </p:sp>
        <p:grpSp>
          <p:nvGrpSpPr>
            <p:cNvPr id="7" name="组合 6"/>
            <p:cNvGrpSpPr/>
            <p:nvPr/>
          </p:nvGrpSpPr>
          <p:grpSpPr>
            <a:xfrm>
              <a:off x="9556" y="6295"/>
              <a:ext cx="4098" cy="1530"/>
              <a:chOff x="9569" y="4882"/>
              <a:chExt cx="4083" cy="1512"/>
            </a:xfrm>
          </p:grpSpPr>
          <p:sp>
            <p:nvSpPr>
              <p:cNvPr id="16" name="任意多边形: 形状 15"/>
              <p:cNvSpPr/>
              <p:nvPr/>
            </p:nvSpPr>
            <p:spPr>
              <a:xfrm>
                <a:off x="9569" y="4882"/>
                <a:ext cx="3772" cy="1211"/>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a:solidFill>
                <a:schemeClr val="accent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331" y="5074"/>
                <a:ext cx="1320" cy="1320"/>
              </a:xfrm>
              <a:prstGeom prst="ellipse">
                <a:avLst/>
              </a:pr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6" name="矩形 35"/>
              <p:cNvSpPr/>
              <p:nvPr/>
            </p:nvSpPr>
            <p:spPr bwMode="auto">
              <a:xfrm>
                <a:off x="9683" y="5092"/>
                <a:ext cx="2333" cy="129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双向RNN结构</a:t>
                </a: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(LSTM)</a:t>
                </a:r>
              </a:p>
            </p:txBody>
          </p:sp>
          <p:grpSp>
            <p:nvGrpSpPr>
              <p:cNvPr id="38" name="组合 37"/>
              <p:cNvGrpSpPr/>
              <p:nvPr/>
            </p:nvGrpSpPr>
            <p:grpSpPr>
              <a:xfrm flipH="1">
                <a:off x="12641" y="5384"/>
                <a:ext cx="701" cy="701"/>
                <a:chOff x="2473104" y="2145028"/>
                <a:chExt cx="359165" cy="359165"/>
              </a:xfrm>
              <a:solidFill>
                <a:schemeClr val="accent1"/>
              </a:solidFill>
            </p:grpSpPr>
            <p:sp>
              <p:nvSpPr>
                <p:cNvPr id="39"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sp>
              <p:nvSpPr>
                <p:cNvPr id="4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panose="020B0502040204020203" charset="-122"/>
                    <a:cs typeface="+mn-cs"/>
                    <a:sym typeface="Gill Sans" charset="0"/>
                  </a:endParaRPr>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3213735" y="401063"/>
            <a:ext cx="2716530"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双向RNN结构(LSTM)</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0020" y="1017905"/>
            <a:ext cx="8821420" cy="3199130"/>
            <a:chOff x="252" y="1416"/>
            <a:chExt cx="13892" cy="5038"/>
          </a:xfrm>
        </p:grpSpPr>
        <p:sp>
          <p:nvSpPr>
            <p:cNvPr id="4" name="矩形 3"/>
            <p:cNvSpPr/>
            <p:nvPr/>
          </p:nvSpPr>
          <p:spPr>
            <a:xfrm>
              <a:off x="252" y="1533"/>
              <a:ext cx="13893" cy="4794"/>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1" name="组合 10"/>
            <p:cNvGrpSpPr/>
            <p:nvPr/>
          </p:nvGrpSpPr>
          <p:grpSpPr>
            <a:xfrm>
              <a:off x="3588" y="1416"/>
              <a:ext cx="7378" cy="5038"/>
              <a:chOff x="3509" y="1415"/>
              <a:chExt cx="7520" cy="5038"/>
            </a:xfrm>
          </p:grpSpPr>
          <p:sp>
            <p:nvSpPr>
              <p:cNvPr id="10" name="矩形 9"/>
              <p:cNvSpPr/>
              <p:nvPr/>
            </p:nvSpPr>
            <p:spPr>
              <a:xfrm>
                <a:off x="3509" y="1415"/>
                <a:ext cx="7521" cy="5039"/>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9" name="图片 9" descr="IMG_256"/>
              <p:cNvPicPr>
                <a:picLocks noChangeAspect="1"/>
              </p:cNvPicPr>
              <p:nvPr>
                <p:custDataLst>
                  <p:tags r:id="rId2"/>
                </p:custDataLst>
              </p:nvPr>
            </p:nvPicPr>
            <p:blipFill>
              <a:blip r:embed="rId4"/>
              <a:stretch>
                <a:fillRect/>
              </a:stretch>
            </p:blipFill>
            <p:spPr>
              <a:xfrm>
                <a:off x="3888" y="2297"/>
                <a:ext cx="6763" cy="3267"/>
              </a:xfrm>
              <a:prstGeom prst="rect">
                <a:avLst/>
              </a:prstGeom>
              <a:noFill/>
              <a:ln w="9525">
                <a:noFill/>
              </a:ln>
            </p:spPr>
          </p:pic>
        </p:grpSp>
        <p:sp>
          <p:nvSpPr>
            <p:cNvPr id="12" name="文本框 11"/>
            <p:cNvSpPr txBox="1"/>
            <p:nvPr/>
          </p:nvSpPr>
          <p:spPr>
            <a:xfrm>
              <a:off x="374" y="1533"/>
              <a:ext cx="3077" cy="4793"/>
            </a:xfrm>
            <a:prstGeom prst="rect">
              <a:avLst/>
            </a:prstGeom>
            <a:noFill/>
          </p:spPr>
          <p:txBody>
            <a:bodyPr wrap="square" rtlCol="0">
              <a:noAutofit/>
            </a:bodyPr>
            <a:lstStyle/>
            <a:p>
              <a:r>
                <a:rPr lang="en-US" altLang="zh-CN" sz="1400">
                  <a:solidFill>
                    <a:schemeClr val="bg1"/>
                  </a:solidFill>
                </a:rPr>
                <a:t>         </a:t>
              </a:r>
              <a:r>
                <a:rPr lang="zh-CN" altLang="en-US" sz="1400">
                  <a:solidFill>
                    <a:schemeClr val="bg1"/>
                  </a:solidFill>
                </a:rPr>
                <a:t>如图所示是一个沿着事件展开的双向循环神经网络(我们用LSTM举例实际可以是其他任何一个RNN结构)</a:t>
              </a:r>
            </a:p>
            <a:p>
              <a:r>
                <a:rPr lang="en-US" altLang="zh-CN" sz="1400">
                  <a:solidFill>
                    <a:schemeClr val="bg1"/>
                  </a:solidFill>
                </a:rPr>
                <a:t>         </a:t>
              </a:r>
              <a:r>
                <a:rPr lang="zh-CN" altLang="en-US" sz="1400">
                  <a:solidFill>
                    <a:schemeClr val="bg1"/>
                  </a:solidFill>
                </a:rPr>
                <a:t>双向RNN会比单项RNN多一个隐藏层，6个独特的权值在每一个时步被重复利用，6个权值分别对应：输入到向前和向后隐含层，隐含层到隐含层自身，向前和向后隐含层到输出层。</a:t>
              </a:r>
            </a:p>
          </p:txBody>
        </p:sp>
        <p:sp>
          <p:nvSpPr>
            <p:cNvPr id="13" name="文本框 12"/>
            <p:cNvSpPr txBox="1"/>
            <p:nvPr>
              <p:custDataLst>
                <p:tags r:id="rId1"/>
              </p:custDataLst>
            </p:nvPr>
          </p:nvSpPr>
          <p:spPr>
            <a:xfrm>
              <a:off x="11054" y="1999"/>
              <a:ext cx="3077" cy="4327"/>
            </a:xfrm>
            <a:prstGeom prst="rect">
              <a:avLst/>
            </a:prstGeom>
            <a:noFill/>
          </p:spPr>
          <p:txBody>
            <a:bodyPr wrap="square" rtlCol="0">
              <a:noAutofit/>
            </a:bodyPr>
            <a:lstStyle/>
            <a:p>
              <a:r>
                <a:rPr lang="en-US" altLang="zh-CN" sz="1400">
                  <a:solidFill>
                    <a:schemeClr val="bg1"/>
                  </a:solidFill>
                </a:rPr>
                <a:t>       </a:t>
              </a:r>
              <a:r>
                <a:rPr lang="zh-CN" altLang="en-US" sz="1400">
                  <a:solidFill>
                    <a:schemeClr val="bg1"/>
                  </a:solidFill>
                </a:rPr>
                <a:t>有关双向RNN(LSTM)我会在后续文章中讲到，这里只是大致介绍一下。 (在大多数应用中，基于时间序列的分析和有关NLP中自动回答类的一些问题中，一般是以双向LSTM配合单向LSTM或RNN横向扩展来实现，效果非常好)</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矩形 10"/>
          <p:cNvSpPr/>
          <p:nvPr/>
        </p:nvSpPr>
        <p:spPr bwMode="auto">
          <a:xfrm>
            <a:off x="1764348" y="1865532"/>
            <a:ext cx="5615305" cy="829945"/>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800" b="1" noProof="0">
                <a:ln>
                  <a:noFill/>
                </a:ln>
                <a:solidFill>
                  <a:srgbClr val="42556C"/>
                </a:solidFill>
                <a:effectLst/>
                <a:uLnTx/>
                <a:uFillTx/>
                <a:latin typeface="微软雅黑" panose="020B0503020204020204" pitchFamily="34" charset="-122"/>
                <a:ea typeface="微软雅黑" panose="020B0503020204020204" pitchFamily="34" charset="-122"/>
                <a:sym typeface="+mn-ea"/>
              </a:rPr>
              <a:t>运行代码&amp;实验过程</a:t>
            </a:r>
          </a:p>
        </p:txBody>
      </p:sp>
      <p:sp>
        <p:nvSpPr>
          <p:cNvPr id="2" name="矩形: 圆角 1"/>
          <p:cNvSpPr/>
          <p:nvPr/>
        </p:nvSpPr>
        <p:spPr>
          <a:xfrm>
            <a:off x="4185920" y="2985770"/>
            <a:ext cx="772160" cy="653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03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1"/>
          <p:cNvPicPr/>
          <p:nvPr>
            <p:custDataLst>
              <p:tags r:id="rId1"/>
            </p:custDataLst>
          </p:nvPr>
        </p:nvPicPr>
        <p:blipFill>
          <a:blip r:embed="rId3" cstate="print"/>
          <a:srcRect/>
          <a:stretch>
            <a:fillRect/>
          </a:stretch>
        </p:blipFill>
        <p:spPr>
          <a:xfrm>
            <a:off x="797560" y="0"/>
            <a:ext cx="7548245" cy="5144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Image1"/>
          <p:cNvPicPr/>
          <p:nvPr>
            <p:custDataLst>
              <p:tags r:id="rId1"/>
            </p:custDataLst>
          </p:nvPr>
        </p:nvPicPr>
        <p:blipFill>
          <a:blip r:embed="rId3" cstate="print"/>
          <a:srcRect/>
          <a:stretch>
            <a:fillRect/>
          </a:stretch>
        </p:blipFill>
        <p:spPr>
          <a:xfrm>
            <a:off x="358140" y="0"/>
            <a:ext cx="8428355"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Image1"/>
          <p:cNvPicPr/>
          <p:nvPr>
            <p:custDataLst>
              <p:tags r:id="rId1"/>
            </p:custDataLst>
          </p:nvPr>
        </p:nvPicPr>
        <p:blipFill>
          <a:blip r:embed="rId3" cstate="print"/>
          <a:srcRect/>
          <a:stretch>
            <a:fillRect/>
          </a:stretch>
        </p:blipFill>
        <p:spPr>
          <a:xfrm>
            <a:off x="1761490" y="635"/>
            <a:ext cx="5621655" cy="51428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Image1"/>
          <p:cNvPicPr/>
          <p:nvPr>
            <p:custDataLst>
              <p:tags r:id="rId1"/>
            </p:custDataLst>
          </p:nvPr>
        </p:nvPicPr>
        <p:blipFill>
          <a:blip r:embed="rId3" cstate="print"/>
          <a:srcRect/>
          <a:stretch>
            <a:fillRect/>
          </a:stretch>
        </p:blipFill>
        <p:spPr>
          <a:xfrm>
            <a:off x="1003300" y="0"/>
            <a:ext cx="71374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4226560" y="397888"/>
            <a:ext cx="690880"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引言</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645025" y="1289050"/>
            <a:ext cx="4086225" cy="1198880"/>
          </a:xfrm>
          <a:prstGeom prst="rect">
            <a:avLst/>
          </a:prstGeom>
        </p:spPr>
        <p:txBody>
          <a:bodyPr wrap="square">
            <a:spAutoFit/>
          </a:bodyPr>
          <a:lstStyle/>
          <a:p>
            <a:pPr marL="0" marR="0" lvl="0" indent="457200" algn="l" defTabSz="4572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bg1"/>
                </a:solidFill>
                <a:effectLst/>
                <a:uLnTx/>
                <a:uFillTx/>
                <a:latin typeface="Calibri Light" panose="020F0302020204030204"/>
                <a:ea typeface="微软雅黑 Light" panose="020B0502040204020203" charset="-122"/>
                <a:cs typeface="+mn-cs"/>
              </a:rPr>
              <a:t>LSTM（Long Short-Term Memory）是一种常用的循环神经网络（RNN）模型，用于处理序列数据，具有记忆长短期的能力。在时间序列预测中，LSTM既可以多元预测机制又可以作为单元预测机制使用。</a:t>
            </a:r>
          </a:p>
        </p:txBody>
      </p:sp>
      <p:sp>
        <p:nvSpPr>
          <p:cNvPr id="43" name="矩形 42"/>
          <p:cNvSpPr/>
          <p:nvPr/>
        </p:nvSpPr>
        <p:spPr>
          <a:xfrm>
            <a:off x="167005" y="2699385"/>
            <a:ext cx="4332605" cy="2270125"/>
          </a:xfrm>
          <a:prstGeom prst="rect">
            <a:avLst/>
          </a:prstGeom>
        </p:spPr>
        <p:txBody>
          <a:bodyPr wrap="square">
            <a:no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prstClr val="black">
                    <a:lumMod val="65000"/>
                    <a:lumOff val="35000"/>
                  </a:prstClr>
                </a:solidFill>
                <a:effectLst/>
                <a:uLnTx/>
                <a:uFillTx/>
                <a:latin typeface="Calibri Light" panose="020F0302020204030204"/>
                <a:ea typeface="微软雅黑 Light" panose="020B0502040204020203" charset="-122"/>
                <a:cs typeface="+mn-cs"/>
              </a:rPr>
              <a:t>         作为多元预测机制，LSTM可以处理多个相关变量的历史数据，从而可以预测这些变量的未来值。具体地，我们可以将多个变量的历史数据作为LSTM的输入，将多个变量的未来值作为LSTM的输出。在训练过程中，我们可以使用误差反向传播算法来更新LSTM的参数，从而优化模型的预测性能。</a:t>
            </a:r>
          </a:p>
          <a:p>
            <a:pPr marL="0" marR="0" lvl="0" indent="0" algn="l" defTabSz="457200" rtl="0" eaLnBrk="1" fontAlgn="auto" latinLnBrk="0" hangingPunct="1">
              <a:lnSpc>
                <a:spcPct val="150000"/>
              </a:lnSpc>
              <a:spcBef>
                <a:spcPts val="0"/>
              </a:spcBef>
              <a:spcAft>
                <a:spcPts val="0"/>
              </a:spcAft>
              <a:buClrTx/>
              <a:buSzTx/>
              <a:buFontTx/>
              <a:buNone/>
              <a:defRPr/>
            </a:pPr>
            <a:r>
              <a:rPr lang="en-US" altLang="zh-CN" sz="1050" noProof="0">
                <a:ln>
                  <a:noFill/>
                </a:ln>
                <a:solidFill>
                  <a:prstClr val="black">
                    <a:lumMod val="65000"/>
                    <a:lumOff val="35000"/>
                  </a:prstClr>
                </a:solidFill>
                <a:effectLst/>
                <a:uLnTx/>
                <a:uFillTx/>
                <a:latin typeface="Calibri Light" panose="020F0302020204030204"/>
                <a:ea typeface="微软雅黑 Light" panose="020B0502040204020203" charset="-122"/>
                <a:sym typeface="+mn-ea"/>
              </a:rPr>
              <a:t>         作为单元预测机制，LSTM可以预测单一变量的未来值，例如股票价格、销售量等。在单元时间序列预测中，我们需要对历史数据进行分析，确定趋势、季节性和周期性等因素，并使用这些因素来预测未来的值。LSTM可以通过学习历史数据中的模式和规律，来预测未来的值。</a:t>
            </a:r>
            <a:endParaRPr kumimoji="0" lang="en-US" altLang="zh-CN" sz="1050" b="0" i="0" u="none" strike="noStrike" kern="1200" cap="none" spc="0" normalizeH="0" baseline="0" noProof="0">
              <a:ln>
                <a:noFill/>
              </a:ln>
              <a:solidFill>
                <a:prstClr val="black">
                  <a:lumMod val="65000"/>
                  <a:lumOff val="35000"/>
                </a:prstClr>
              </a:solidFill>
              <a:effectLst/>
              <a:uLnTx/>
              <a:uFillTx/>
              <a:latin typeface="Calibri Light" panose="020F0302020204030204"/>
              <a:ea typeface="微软雅黑 Light" panose="020B0502040204020203" charset="-122"/>
              <a:cs typeface="+mn-cs"/>
            </a:endParaRPr>
          </a:p>
        </p:txBody>
      </p:sp>
      <p:sp>
        <p:nvSpPr>
          <p:cNvPr id="45" name="矩形 44"/>
          <p:cNvSpPr/>
          <p:nvPr/>
        </p:nvSpPr>
        <p:spPr>
          <a:xfrm>
            <a:off x="4499610" y="3126105"/>
            <a:ext cx="4232275" cy="1558925"/>
          </a:xfrm>
          <a:prstGeom prst="rect">
            <a:avLst/>
          </a:prstGeom>
        </p:spPr>
        <p:txBody>
          <a:bodyPr wrap="square">
            <a:no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prstClr val="black">
                    <a:lumMod val="65000"/>
                    <a:lumOff val="35000"/>
                  </a:prstClr>
                </a:solidFill>
                <a:effectLst/>
                <a:uLnTx/>
                <a:uFillTx/>
                <a:latin typeface="Calibri Light" panose="020F0302020204030204"/>
                <a:ea typeface="微软雅黑 Light" panose="020B0502040204020203" charset="-122"/>
                <a:cs typeface="+mn-cs"/>
              </a:rPr>
              <a:t>          LSTM作为多元预测机制和单元预测机制的优点是可以处理序列数据中的长期依赖关系，从而可以捕捉到数据中的复杂模式和规律。它可以自适应地学习和调整模型参数，从而提高模型的预测性能和泛化能力。</a:t>
            </a: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a:ln>
                  <a:noFill/>
                </a:ln>
                <a:solidFill>
                  <a:prstClr val="black">
                    <a:lumMod val="65000"/>
                    <a:lumOff val="35000"/>
                  </a:prstClr>
                </a:solidFill>
                <a:effectLst/>
                <a:uLnTx/>
                <a:uFillTx/>
                <a:latin typeface="Calibri Light" panose="020F0302020204030204"/>
                <a:ea typeface="微软雅黑 Light" panose="020B0502040204020203" charset="-122"/>
                <a:cs typeface="+mn-cs"/>
              </a:rPr>
              <a:t>         总的来说，LSTM作为多元预测机制和单元预测机制的应用广泛，可以用于预测股票价格、气象数据、交通流量等多个领域的数据。</a:t>
            </a:r>
          </a:p>
        </p:txBody>
      </p:sp>
      <p:pic>
        <p:nvPicPr>
          <p:cNvPr id="9" name="图片占位符 8"/>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1703" b="21703"/>
          <a:stretch>
            <a:fillRect/>
          </a:stretch>
        </p:blip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Image1"/>
          <p:cNvPicPr/>
          <p:nvPr>
            <p:custDataLst>
              <p:tags r:id="rId1"/>
            </p:custDataLst>
          </p:nvPr>
        </p:nvPicPr>
        <p:blipFill>
          <a:blip r:embed="rId3" cstate="print"/>
          <a:srcRect/>
          <a:stretch>
            <a:fillRect/>
          </a:stretch>
        </p:blipFill>
        <p:spPr>
          <a:xfrm>
            <a:off x="116205" y="0"/>
            <a:ext cx="8912225" cy="51428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3972560" y="429003"/>
            <a:ext cx="1198880"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实验过程</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31" name="Image1"/>
          <p:cNvPicPr>
            <a:picLocks noGrp="1" noChangeAspect="1"/>
          </p:cNvPicPr>
          <p:nvPr>
            <p:ph type="pic" sz="quarter" idx="10"/>
            <p:custDataLst>
              <p:tags r:id="rId1"/>
            </p:custDataLst>
          </p:nvPr>
        </p:nvPicPr>
        <p:blipFill>
          <a:blip r:embed="rId3" cstate="print"/>
          <a:srcRect/>
          <a:stretch>
            <a:fillRect/>
          </a:stretch>
        </p:blipFill>
        <p:spPr>
          <a:xfrm>
            <a:off x="162560" y="1116330"/>
            <a:ext cx="8817610" cy="1564005"/>
          </a:xfrm>
          <a:prstGeom prst="rect">
            <a:avLst/>
          </a:prstGeom>
        </p:spPr>
      </p:pic>
      <p:sp>
        <p:nvSpPr>
          <p:cNvPr id="47" name="矩形 46"/>
          <p:cNvSpPr/>
          <p:nvPr/>
        </p:nvSpPr>
        <p:spPr>
          <a:xfrm>
            <a:off x="3345180" y="2341880"/>
            <a:ext cx="2452370" cy="26358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409950" y="2402205"/>
            <a:ext cx="2324735" cy="2515235"/>
          </a:xfrm>
          <a:prstGeom prst="rect">
            <a:avLst/>
          </a:prstGeom>
        </p:spPr>
        <p:txBody>
          <a:bodyPr wrap="square">
            <a:spAutoFit/>
          </a:bodyPr>
          <a:lstStyle/>
          <a:p>
            <a:pPr algn="l">
              <a:lnSpc>
                <a:spcPct val="150000"/>
              </a:lnSpc>
              <a:defRPr/>
            </a:pPr>
            <a:r>
              <a:rPr kumimoji="0" lang="en-US" altLang="zh-CN" sz="1050" b="0" i="0" u="none" strike="noStrike" cap="none" spc="0" normalizeH="0" baseline="0">
                <a:solidFill>
                  <a:schemeClr val="bg1"/>
                </a:solidFill>
                <a:latin typeface="+mj-ea"/>
                <a:ea typeface="+mj-ea"/>
                <a:cs typeface="+mj-ea"/>
              </a:rPr>
              <a:t>        选用的数据集是Kaggle 上的 Stock Price Prediction 数据集选取日期和每日最高股价作为分析目标.并把股价做归一处理。</a:t>
            </a:r>
          </a:p>
          <a:p>
            <a:pPr algn="l">
              <a:lnSpc>
                <a:spcPct val="150000"/>
              </a:lnSpc>
              <a:defRPr/>
            </a:pPr>
            <a:r>
              <a:rPr kumimoji="0" lang="en-US" altLang="zh-CN" sz="1050" b="0" i="0" u="none" strike="noStrike" cap="none" spc="0" normalizeH="0" baseline="0">
                <a:solidFill>
                  <a:schemeClr val="bg1"/>
                </a:solidFill>
                <a:latin typeface="+mj-ea"/>
                <a:ea typeface="+mj-ea"/>
                <a:cs typeface="+mj-ea"/>
              </a:rPr>
              <a:t>       设置Train标志为True，进行模型训练。使用均方误差（MSE）作为损失函数，Adam优化器进行参数优化。</a:t>
            </a:r>
          </a:p>
          <a:p>
            <a:pPr algn="l">
              <a:lnSpc>
                <a:spcPct val="150000"/>
              </a:lnSpc>
              <a:defRPr/>
            </a:pPr>
            <a:r>
              <a:rPr kumimoji="0" lang="en-US" altLang="zh-CN" sz="1050" b="0" i="0" u="none" strike="noStrike" cap="none" spc="0" normalizeH="0" baseline="0">
                <a:solidFill>
                  <a:schemeClr val="bg1"/>
                </a:solidFill>
                <a:latin typeface="+mj-ea"/>
                <a:ea typeface="+mj-ea"/>
                <a:cs typeface="+mj-ea"/>
              </a:rPr>
              <a:t>       训练过程中，输出每个epoch的损失值，并保存训练好的模型。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3362642" y="378203"/>
            <a:ext cx="2418715"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LSTM的预测效果图</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8155" y="800735"/>
            <a:ext cx="8256270" cy="3695065"/>
            <a:chOff x="753" y="1558"/>
            <a:chExt cx="13002" cy="5819"/>
          </a:xfrm>
        </p:grpSpPr>
        <p:sp>
          <p:nvSpPr>
            <p:cNvPr id="2" name="矩形 1"/>
            <p:cNvSpPr/>
            <p:nvPr/>
          </p:nvSpPr>
          <p:spPr>
            <a:xfrm>
              <a:off x="753" y="1799"/>
              <a:ext cx="6295" cy="2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7461" y="1799"/>
              <a:ext cx="6295" cy="2518"/>
              <a:chOff x="622570" y="1254867"/>
              <a:chExt cx="3696511" cy="1478605"/>
            </a:xfrm>
          </p:grpSpPr>
          <p:sp>
            <p:nvSpPr>
              <p:cNvPr id="54" name="矩形 53"/>
              <p:cNvSpPr/>
              <p:nvPr/>
            </p:nvSpPr>
            <p:spPr>
              <a:xfrm>
                <a:off x="622570" y="1254867"/>
                <a:ext cx="3696511" cy="1478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25339" y="1297149"/>
                <a:ext cx="3491810" cy="1279626"/>
              </a:xfrm>
              <a:prstGeom prst="rect">
                <a:avLst/>
              </a:prstGeom>
            </p:spPr>
            <p:txBody>
              <a:bodyPr wrap="square">
                <a:spAutoFit/>
              </a:bodyPr>
              <a:lstStyle/>
              <a:p>
                <a:pPr>
                  <a:lnSpc>
                    <a:spcPct val="150000"/>
                  </a:lnSpc>
                  <a:defRPr/>
                </a:pPr>
                <a:r>
                  <a:rPr kumimoji="0" lang="en-US" altLang="zh-CN" sz="1200" b="0" i="0" u="none" strike="noStrike" cap="none" spc="0" normalizeH="0" baseline="0">
                    <a:solidFill>
                      <a:schemeClr val="bg1"/>
                    </a:solidFill>
                  </a:rPr>
                  <a:t>         </a:t>
                </a:r>
                <a:r>
                  <a:rPr kumimoji="0" lang="en-US" altLang="zh-CN" sz="1400" b="0" i="0" u="none" strike="noStrike" cap="none" spc="0" normalizeH="0" baseline="0">
                    <a:solidFill>
                      <a:schemeClr val="bg1"/>
                    </a:solidFill>
                  </a:rPr>
                  <a:t> 然后设置Train标志为False，加载已训练好的模型，并在测试集上进行预测。计算预测结果与真实值之间的平均绝对误差（MAE）。输出预测结果，并绘制实际值和预测值的对比图。</a:t>
                </a:r>
              </a:p>
            </p:txBody>
          </p:sp>
        </p:grpSp>
        <p:grpSp>
          <p:nvGrpSpPr>
            <p:cNvPr id="58" name="组合 57"/>
            <p:cNvGrpSpPr/>
            <p:nvPr/>
          </p:nvGrpSpPr>
          <p:grpSpPr>
            <a:xfrm>
              <a:off x="753" y="4627"/>
              <a:ext cx="6295" cy="2518"/>
              <a:chOff x="622570" y="1254867"/>
              <a:chExt cx="3696511" cy="1478605"/>
            </a:xfrm>
          </p:grpSpPr>
          <p:sp>
            <p:nvSpPr>
              <p:cNvPr id="59" name="矩形 58"/>
              <p:cNvSpPr/>
              <p:nvPr/>
            </p:nvSpPr>
            <p:spPr>
              <a:xfrm>
                <a:off x="622570" y="1254867"/>
                <a:ext cx="3696511" cy="1478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7186" y="1615870"/>
                <a:ext cx="2907601" cy="681802"/>
              </a:xfrm>
              <a:prstGeom prst="rect">
                <a:avLst/>
              </a:prstGeom>
            </p:spPr>
            <p:txBody>
              <a:bodyPr wrap="square">
                <a:spAutoFit/>
              </a:bodyPr>
              <a:lstStyle/>
              <a:p>
                <a:pPr algn="ctr">
                  <a:lnSpc>
                    <a:spcPct val="150000"/>
                  </a:lnSpc>
                  <a:defRPr/>
                </a:pPr>
                <a:r>
                  <a:rPr kumimoji="0" lang="en-US" altLang="zh-CN" sz="1400" b="0" i="0" u="none" strike="noStrike" cap="none" spc="0" normalizeH="0" baseline="0">
                    <a:solidFill>
                      <a:schemeClr val="bg1"/>
                    </a:solidFill>
                  </a:rPr>
                  <a:t>左图是LSTM训练后的误差损失图</a:t>
                </a:r>
              </a:p>
              <a:p>
                <a:pPr algn="ctr">
                  <a:lnSpc>
                    <a:spcPct val="150000"/>
                  </a:lnSpc>
                  <a:defRPr/>
                </a:pPr>
                <a:r>
                  <a:rPr kumimoji="0" lang="en-US" altLang="zh-CN" sz="1400" b="0" i="0" u="none" strike="noStrike" cap="none" spc="0" normalizeH="0" baseline="0">
                    <a:solidFill>
                      <a:schemeClr val="bg1"/>
                    </a:solidFill>
                  </a:rPr>
                  <a:t>右图实际值和预测值的对比图</a:t>
                </a:r>
              </a:p>
            </p:txBody>
          </p:sp>
        </p:grpSp>
        <p:sp>
          <p:nvSpPr>
            <p:cNvPr id="64" name="矩形 63"/>
            <p:cNvSpPr/>
            <p:nvPr/>
          </p:nvSpPr>
          <p:spPr>
            <a:xfrm>
              <a:off x="7461" y="4627"/>
              <a:ext cx="6295" cy="2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2" name="Image1"/>
            <p:cNvPicPr/>
            <p:nvPr>
              <p:custDataLst>
                <p:tags r:id="rId1"/>
              </p:custDataLst>
            </p:nvPr>
          </p:nvPicPr>
          <p:blipFill>
            <a:blip r:embed="rId4" cstate="print"/>
            <a:srcRect/>
            <a:stretch>
              <a:fillRect/>
            </a:stretch>
          </p:blipFill>
          <p:spPr>
            <a:xfrm>
              <a:off x="1915" y="1558"/>
              <a:ext cx="3887" cy="3069"/>
            </a:xfrm>
            <a:prstGeom prst="rect">
              <a:avLst/>
            </a:prstGeom>
            <a:ln w="28575">
              <a:solidFill>
                <a:srgbClr val="42556C"/>
              </a:solidFill>
            </a:ln>
          </p:spPr>
        </p:pic>
        <p:pic>
          <p:nvPicPr>
            <p:cNvPr id="1033" name="Image1"/>
            <p:cNvPicPr/>
            <p:nvPr>
              <p:custDataLst>
                <p:tags r:id="rId2"/>
              </p:custDataLst>
            </p:nvPr>
          </p:nvPicPr>
          <p:blipFill>
            <a:blip r:embed="rId5" cstate="print"/>
            <a:srcRect/>
            <a:stretch>
              <a:fillRect/>
            </a:stretch>
          </p:blipFill>
          <p:spPr>
            <a:xfrm>
              <a:off x="8890" y="4317"/>
              <a:ext cx="4084" cy="3060"/>
            </a:xfrm>
            <a:prstGeom prst="rect">
              <a:avLst/>
            </a:prstGeom>
            <a:ln w="28575">
              <a:solidFill>
                <a:srgbClr val="42556C"/>
              </a:solidFill>
            </a:ln>
          </p:spPr>
        </p:pic>
      </p:grpSp>
      <p:sp>
        <p:nvSpPr>
          <p:cNvPr id="7" name="文本框 6"/>
          <p:cNvSpPr txBox="1"/>
          <p:nvPr/>
        </p:nvSpPr>
        <p:spPr>
          <a:xfrm>
            <a:off x="814705" y="4665345"/>
            <a:ext cx="7514590" cy="337185"/>
          </a:xfrm>
          <a:prstGeom prst="rect">
            <a:avLst/>
          </a:prstGeom>
          <a:noFill/>
        </p:spPr>
        <p:txBody>
          <a:bodyPr wrap="square" rtlCol="0">
            <a:spAutoFit/>
          </a:bodyPr>
          <a:lstStyle/>
          <a:p>
            <a:r>
              <a:rPr lang="en-US" altLang="zh-CN" sz="1600">
                <a:solidFill>
                  <a:srgbClr val="42556C"/>
                </a:solidFill>
                <a:sym typeface="+mn-ea"/>
              </a:rPr>
              <a:t>可见根据较少的测试集模型能大致预测出股票的趋势，但在拐点有一定的滞后性。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矩形 10"/>
          <p:cNvSpPr/>
          <p:nvPr/>
        </p:nvSpPr>
        <p:spPr bwMode="auto">
          <a:xfrm>
            <a:off x="3261361" y="1865532"/>
            <a:ext cx="2621280" cy="829945"/>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800" b="1" noProof="0">
                <a:ln>
                  <a:noFill/>
                </a:ln>
                <a:solidFill>
                  <a:srgbClr val="42556C"/>
                </a:solidFill>
                <a:effectLst/>
                <a:uLnTx/>
                <a:uFillTx/>
                <a:latin typeface="微软雅黑" panose="020B0503020204020204" pitchFamily="34" charset="-122"/>
                <a:ea typeface="微软雅黑" panose="020B0503020204020204" pitchFamily="34" charset="-122"/>
                <a:sym typeface="+mn-ea"/>
              </a:rPr>
              <a:t>实验总结</a:t>
            </a:r>
          </a:p>
        </p:txBody>
      </p:sp>
      <p:sp>
        <p:nvSpPr>
          <p:cNvPr id="2" name="矩形: 圆角 1"/>
          <p:cNvSpPr/>
          <p:nvPr/>
        </p:nvSpPr>
        <p:spPr>
          <a:xfrm>
            <a:off x="4185920" y="2985770"/>
            <a:ext cx="772160" cy="653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04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654776" y="910447"/>
            <a:ext cx="7834448" cy="3322955"/>
          </a:xfrm>
          <a:prstGeom prst="rect">
            <a:avLst/>
          </a:prstGeom>
        </p:spPr>
        <p:txBody>
          <a:bodyPr wrap="square">
            <a:spAutoFit/>
          </a:bodyPr>
          <a:lstStyle/>
          <a:p>
            <a:pPr marL="0" marR="0" lvl="0" indent="457200" algn="l" defTabSz="457200" rtl="0" eaLnBrk="1" fontAlgn="auto" latinLnBrk="0" hangingPunct="1">
              <a:lnSpc>
                <a:spcPct val="25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Light" panose="020B0502040204020203" charset="-122"/>
                <a:ea typeface="微软雅黑 Light" panose="020B0502040204020203" charset="-122"/>
                <a:cs typeface="+mn-cs"/>
              </a:rPr>
              <a:t>LSTM是一种适用于处理长时依赖性的循环神经网络（RNN）变体。对于时间序列数据而言，过去的信息可能对当前和未来的预测具有重要影响。LSTM能够捕捉和利用这种长时依赖性，有助于更好地建模时间序列的动态变化。</a:t>
            </a:r>
          </a:p>
          <a:p>
            <a:pPr marL="0" marR="0" lvl="0" indent="457200" algn="l" defTabSz="457200" rtl="0" eaLnBrk="1" fontAlgn="auto" latinLnBrk="0" hangingPunct="1">
              <a:lnSpc>
                <a:spcPct val="25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Light" panose="020B0502040204020203" charset="-122"/>
                <a:ea typeface="微软雅黑 Light" panose="020B0502040204020203" charset="-122"/>
                <a:cs typeface="+mn-cs"/>
              </a:rPr>
              <a:t> LSTM模型对数据中的噪声和不规则模式具有一定的鲁棒性，能够从中学到趋势和模式。</a:t>
            </a:r>
          </a:p>
          <a:p>
            <a:pPr marL="0" marR="0" lvl="0" indent="457200" algn="l" defTabSz="457200" rtl="0" eaLnBrk="1" fontAlgn="auto" latinLnBrk="0" hangingPunct="1">
              <a:lnSpc>
                <a:spcPct val="25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Light" panose="020B0502040204020203" charset="-122"/>
                <a:ea typeface="微软雅黑 Light" panose="020B0502040204020203" charset="-122"/>
                <a:cs typeface="+mn-cs"/>
              </a:rPr>
              <a:t>LSTM的性能很大程度上取决于超参数的选择，包括学习率、网络层数、隐藏单元数量等。因此，在应用中，需要仔细调参以获得最佳性能。</a:t>
            </a:r>
          </a:p>
          <a:p>
            <a:pPr marL="0" marR="0" lvl="0" indent="457200" algn="l" defTabSz="457200" rtl="0" eaLnBrk="1" fontAlgn="auto" latinLnBrk="0" hangingPunct="1">
              <a:lnSpc>
                <a:spcPct val="25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Light" panose="020B0502040204020203" charset="-122"/>
                <a:ea typeface="微软雅黑 Light" panose="020B0502040204020203" charset="-122"/>
                <a:cs typeface="+mn-cs"/>
              </a:rPr>
              <a:t>总体而言，LSTM在处理时间序列数据方面表现出色，特别是在需要考虑长期依赖关系和复杂模式的情况下。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3261360" y="2156362"/>
            <a:ext cx="2621280" cy="829945"/>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谢谢大家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1799059" y="1965078"/>
            <a:ext cx="21951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mn-cs"/>
              </a:rPr>
              <a:t>LSTM的预测效果图</a:t>
            </a:r>
          </a:p>
        </p:txBody>
      </p:sp>
      <p:sp>
        <p:nvSpPr>
          <p:cNvPr id="21" name="文本框 20"/>
          <p:cNvSpPr txBox="1">
            <a:spLocks noChangeArrowheads="1"/>
          </p:cNvSpPr>
          <p:nvPr/>
        </p:nvSpPr>
        <p:spPr bwMode="auto">
          <a:xfrm>
            <a:off x="1790095" y="3426888"/>
            <a:ext cx="22199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mn-cs"/>
              </a:rPr>
              <a:t>运行代码&amp;实验过程</a:t>
            </a:r>
          </a:p>
        </p:txBody>
      </p:sp>
      <p:sp>
        <p:nvSpPr>
          <p:cNvPr id="28" name="文本框 6"/>
          <p:cNvSpPr txBox="1">
            <a:spLocks noChangeArrowheads="1"/>
          </p:cNvSpPr>
          <p:nvPr/>
        </p:nvSpPr>
        <p:spPr bwMode="auto">
          <a:xfrm>
            <a:off x="6093286" y="1965078"/>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mn-cs"/>
              </a:rPr>
              <a:t>LSTM机制</a:t>
            </a:r>
          </a:p>
        </p:txBody>
      </p:sp>
      <p:sp>
        <p:nvSpPr>
          <p:cNvPr id="29" name="文本框 28"/>
          <p:cNvSpPr txBox="1">
            <a:spLocks noChangeArrowheads="1"/>
          </p:cNvSpPr>
          <p:nvPr/>
        </p:nvSpPr>
        <p:spPr bwMode="auto">
          <a:xfrm>
            <a:off x="6084322" y="3426888"/>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mn-cs"/>
              </a:rPr>
              <a:t>实验总结</a:t>
            </a:r>
          </a:p>
        </p:txBody>
      </p:sp>
      <p:grpSp>
        <p:nvGrpSpPr>
          <p:cNvPr id="4" name="组合 3"/>
          <p:cNvGrpSpPr/>
          <p:nvPr/>
        </p:nvGrpSpPr>
        <p:grpSpPr>
          <a:xfrm>
            <a:off x="1160966" y="1923182"/>
            <a:ext cx="591028" cy="591028"/>
            <a:chOff x="606033" y="2011549"/>
            <a:chExt cx="693206" cy="693206"/>
          </a:xfrm>
        </p:grpSpPr>
        <p:sp>
          <p:nvSpPr>
            <p:cNvPr id="16" name="椭圆 15"/>
            <p:cNvSpPr/>
            <p:nvPr/>
          </p:nvSpPr>
          <p:spPr>
            <a:xfrm>
              <a:off x="606033" y="2011549"/>
              <a:ext cx="693206" cy="693206"/>
            </a:xfrm>
            <a:prstGeom prst="ellipse">
              <a:avLst/>
            </a:prstGeom>
            <a:solidFill>
              <a:srgbClr val="42556C"/>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srgbClr val="42556C"/>
                </a:solidFill>
                <a:effectLst/>
                <a:uLnTx/>
                <a:uFillTx/>
                <a:latin typeface="Century Gothic" panose="020B0502020202020204"/>
                <a:ea typeface="微软雅黑 Light" panose="020B0502040204020203" charset="-122"/>
                <a:cs typeface="+mn-cs"/>
              </a:endParaRPr>
            </a:p>
          </p:txBody>
        </p:sp>
        <p:sp>
          <p:nvSpPr>
            <p:cNvPr id="32" name="文本框 6"/>
            <p:cNvSpPr txBox="1">
              <a:spLocks noChangeArrowheads="1"/>
            </p:cNvSpPr>
            <p:nvPr/>
          </p:nvSpPr>
          <p:spPr bwMode="auto">
            <a:xfrm>
              <a:off x="641285" y="2095346"/>
              <a:ext cx="622702" cy="5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01</a:t>
              </a:r>
              <a:endParaRPr kumimoji="0" lang="zh-CN" altLang="en-US"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grpSp>
      <p:grpSp>
        <p:nvGrpSpPr>
          <p:cNvPr id="9" name="组合 8"/>
          <p:cNvGrpSpPr/>
          <p:nvPr/>
        </p:nvGrpSpPr>
        <p:grpSpPr>
          <a:xfrm>
            <a:off x="5455193" y="1923182"/>
            <a:ext cx="591028" cy="591028"/>
            <a:chOff x="4900260" y="2011549"/>
            <a:chExt cx="693206" cy="693206"/>
          </a:xfrm>
        </p:grpSpPr>
        <p:sp>
          <p:nvSpPr>
            <p:cNvPr id="26" name="椭圆 25"/>
            <p:cNvSpPr/>
            <p:nvPr/>
          </p:nvSpPr>
          <p:spPr>
            <a:xfrm>
              <a:off x="4900260" y="2011549"/>
              <a:ext cx="693206" cy="693206"/>
            </a:xfrm>
            <a:prstGeom prst="ellipse">
              <a:avLst/>
            </a:prstGeom>
            <a:solidFill>
              <a:srgbClr val="42556C"/>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srgbClr val="42556C"/>
                </a:solidFill>
                <a:effectLst/>
                <a:uLnTx/>
                <a:uFillTx/>
                <a:latin typeface="Century Gothic" panose="020B0502020202020204"/>
                <a:ea typeface="微软雅黑 Light" panose="020B0502040204020203" charset="-122"/>
                <a:cs typeface="+mn-cs"/>
              </a:endParaRPr>
            </a:p>
          </p:txBody>
        </p:sp>
        <p:sp>
          <p:nvSpPr>
            <p:cNvPr id="36" name="文本框 6"/>
            <p:cNvSpPr txBox="1">
              <a:spLocks noChangeArrowheads="1"/>
            </p:cNvSpPr>
            <p:nvPr/>
          </p:nvSpPr>
          <p:spPr bwMode="auto">
            <a:xfrm>
              <a:off x="4935512" y="2095346"/>
              <a:ext cx="622702" cy="5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02</a:t>
              </a:r>
              <a:endParaRPr kumimoji="0" lang="zh-CN" altLang="en-US"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grpSp>
      <p:grpSp>
        <p:nvGrpSpPr>
          <p:cNvPr id="8" name="组合 7"/>
          <p:cNvGrpSpPr/>
          <p:nvPr/>
        </p:nvGrpSpPr>
        <p:grpSpPr>
          <a:xfrm>
            <a:off x="1152002" y="3384992"/>
            <a:ext cx="591028" cy="591028"/>
            <a:chOff x="597069" y="3365637"/>
            <a:chExt cx="693206" cy="693206"/>
          </a:xfrm>
        </p:grpSpPr>
        <p:sp>
          <p:nvSpPr>
            <p:cNvPr id="17" name="椭圆 16"/>
            <p:cNvSpPr/>
            <p:nvPr/>
          </p:nvSpPr>
          <p:spPr>
            <a:xfrm>
              <a:off x="597069" y="3365637"/>
              <a:ext cx="693206" cy="693206"/>
            </a:xfrm>
            <a:prstGeom prst="ellipse">
              <a:avLst/>
            </a:prstGeom>
            <a:solidFill>
              <a:srgbClr val="42556C"/>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srgbClr val="42556C"/>
                </a:solidFill>
                <a:effectLst/>
                <a:uLnTx/>
                <a:uFillTx/>
                <a:latin typeface="Century Gothic" panose="020B0502020202020204"/>
                <a:ea typeface="微软雅黑 Light" panose="020B0502040204020203" charset="-122"/>
                <a:cs typeface="+mn-cs"/>
              </a:endParaRPr>
            </a:p>
          </p:txBody>
        </p:sp>
        <p:sp>
          <p:nvSpPr>
            <p:cNvPr id="38" name="文本框 6"/>
            <p:cNvSpPr txBox="1">
              <a:spLocks noChangeArrowheads="1"/>
            </p:cNvSpPr>
            <p:nvPr/>
          </p:nvSpPr>
          <p:spPr bwMode="auto">
            <a:xfrm>
              <a:off x="632321" y="3450630"/>
              <a:ext cx="622702" cy="5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03</a:t>
              </a:r>
              <a:endParaRPr kumimoji="0" lang="zh-CN" altLang="en-US"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grpSp>
      <p:grpSp>
        <p:nvGrpSpPr>
          <p:cNvPr id="11" name="组合 10"/>
          <p:cNvGrpSpPr/>
          <p:nvPr/>
        </p:nvGrpSpPr>
        <p:grpSpPr>
          <a:xfrm>
            <a:off x="5446229" y="3384992"/>
            <a:ext cx="591028" cy="591028"/>
            <a:chOff x="4891296" y="3365637"/>
            <a:chExt cx="693206" cy="693206"/>
          </a:xfrm>
        </p:grpSpPr>
        <p:sp>
          <p:nvSpPr>
            <p:cNvPr id="27" name="椭圆 26"/>
            <p:cNvSpPr/>
            <p:nvPr/>
          </p:nvSpPr>
          <p:spPr>
            <a:xfrm>
              <a:off x="4891296" y="3365637"/>
              <a:ext cx="693206" cy="693206"/>
            </a:xfrm>
            <a:prstGeom prst="ellipse">
              <a:avLst/>
            </a:prstGeom>
            <a:solidFill>
              <a:srgbClr val="42556C"/>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srgbClr val="42556C"/>
                </a:solidFill>
                <a:effectLst/>
                <a:uLnTx/>
                <a:uFillTx/>
                <a:latin typeface="Century Gothic" panose="020B0502020202020204"/>
                <a:ea typeface="微软雅黑 Light" panose="020B0502040204020203" charset="-122"/>
                <a:cs typeface="+mn-cs"/>
              </a:endParaRPr>
            </a:p>
          </p:txBody>
        </p:sp>
        <p:sp>
          <p:nvSpPr>
            <p:cNvPr id="39" name="文本框 6"/>
            <p:cNvSpPr txBox="1">
              <a:spLocks noChangeArrowheads="1"/>
            </p:cNvSpPr>
            <p:nvPr/>
          </p:nvSpPr>
          <p:spPr bwMode="auto">
            <a:xfrm>
              <a:off x="4926548" y="3450630"/>
              <a:ext cx="622702" cy="5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04</a:t>
              </a:r>
              <a:endParaRPr kumimoji="0" lang="zh-CN" altLang="en-US" sz="2400" b="1"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grpSp>
      <p:sp>
        <p:nvSpPr>
          <p:cNvPr id="41" name="矩形 40"/>
          <p:cNvSpPr/>
          <p:nvPr/>
        </p:nvSpPr>
        <p:spPr bwMode="auto">
          <a:xfrm>
            <a:off x="3915410" y="571997"/>
            <a:ext cx="1313180" cy="769441"/>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4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目录</a:t>
            </a:r>
          </a:p>
        </p:txBody>
      </p:sp>
      <p:sp>
        <p:nvSpPr>
          <p:cNvPr id="42" name="文本框 41"/>
          <p:cNvSpPr txBox="1"/>
          <p:nvPr/>
        </p:nvSpPr>
        <p:spPr>
          <a:xfrm>
            <a:off x="3840480" y="1335713"/>
            <a:ext cx="146304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1" i="1" u="none" strike="noStrike" kern="1200" cap="none" spc="0" normalizeH="0" baseline="0" noProof="0">
                <a:ln>
                  <a:noFill/>
                </a:ln>
                <a:solidFill>
                  <a:srgbClr val="42556C"/>
                </a:solidFill>
                <a:effectLst/>
                <a:uLnTx/>
                <a:uFillTx/>
                <a:latin typeface="Century Gothic" panose="020B0502020202020204"/>
                <a:ea typeface="方正兰亭黑_GBK"/>
                <a:cs typeface="+mn-cs"/>
              </a:rPr>
              <a:t>CONTENTS</a:t>
            </a:r>
            <a:endParaRPr kumimoji="0" lang="zh-CN" altLang="en-US" sz="1800" b="1" i="1" u="none" strike="noStrike" kern="1200" cap="none" spc="0" normalizeH="0" baseline="0" noProof="0">
              <a:ln>
                <a:noFill/>
              </a:ln>
              <a:solidFill>
                <a:srgbClr val="42556C"/>
              </a:solidFill>
              <a:effectLst/>
              <a:uLnTx/>
              <a:uFillTx/>
              <a:latin typeface="Calibri Light" panose="020F0302020204030204"/>
              <a:ea typeface="微软雅黑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矩形 10"/>
          <p:cNvSpPr/>
          <p:nvPr/>
        </p:nvSpPr>
        <p:spPr bwMode="auto">
          <a:xfrm>
            <a:off x="1797685" y="1865532"/>
            <a:ext cx="5548630" cy="829945"/>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800" b="1" noProof="0">
                <a:ln>
                  <a:noFill/>
                </a:ln>
                <a:solidFill>
                  <a:srgbClr val="42556C"/>
                </a:solidFill>
                <a:effectLst/>
                <a:uLnTx/>
                <a:uFillTx/>
                <a:latin typeface="微软雅黑" panose="020B0503020204020204" pitchFamily="34" charset="-122"/>
                <a:ea typeface="微软雅黑" panose="020B0503020204020204" pitchFamily="34" charset="-122"/>
                <a:sym typeface="+mn-ea"/>
              </a:rPr>
              <a:t>LSTM的预测效果图</a:t>
            </a:r>
            <a:endParaRPr kumimoji="0" lang="zh-CN" altLang="en-US" sz="48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圆角 1"/>
          <p:cNvSpPr/>
          <p:nvPr/>
        </p:nvSpPr>
        <p:spPr>
          <a:xfrm>
            <a:off x="4185920" y="2985770"/>
            <a:ext cx="772160" cy="653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3362642" y="378203"/>
            <a:ext cx="2418715"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LSTM的预测效果图</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8155" y="1142365"/>
            <a:ext cx="3997325" cy="1598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4737646" y="1142142"/>
            <a:ext cx="3997054" cy="1598822"/>
            <a:chOff x="622570" y="1254867"/>
            <a:chExt cx="3696511" cy="1478605"/>
          </a:xfrm>
        </p:grpSpPr>
        <p:sp>
          <p:nvSpPr>
            <p:cNvPr id="54" name="矩形 53"/>
            <p:cNvSpPr/>
            <p:nvPr/>
          </p:nvSpPr>
          <p:spPr>
            <a:xfrm>
              <a:off x="622570" y="1254867"/>
              <a:ext cx="3696511" cy="1478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3361" y="1297149"/>
              <a:ext cx="3226958" cy="1279626"/>
            </a:xfrm>
            <a:prstGeom prst="rect">
              <a:avLst/>
            </a:prstGeom>
          </p:spPr>
          <p:txBody>
            <a:bodyPr wrap="square">
              <a:spAutoFit/>
            </a:bodyPr>
            <a:lstStyle/>
            <a:p>
              <a:pPr>
                <a:lnSpc>
                  <a:spcPct val="150000"/>
                </a:lnSpc>
                <a:defRPr/>
              </a:pPr>
              <a:r>
                <a:rPr kumimoji="0" lang="en-US" altLang="zh-CN" sz="1400" b="0" i="0" u="none" strike="noStrike" cap="none" spc="0" normalizeH="0" baseline="0">
                  <a:solidFill>
                    <a:schemeClr val="bg1"/>
                  </a:solidFill>
                </a:rPr>
                <a:t>          这里先给大家展示一下LSTM的预测效果图(这里的预测指的是预测未知的数据并不是在测试集或者验证集上的预测)，其中MAE误差为0.15,ME误差为-0.03。</a:t>
              </a:r>
            </a:p>
          </p:txBody>
        </p:sp>
      </p:grpSp>
      <p:grpSp>
        <p:nvGrpSpPr>
          <p:cNvPr id="58" name="组合 57"/>
          <p:cNvGrpSpPr/>
          <p:nvPr/>
        </p:nvGrpSpPr>
        <p:grpSpPr>
          <a:xfrm>
            <a:off x="478437" y="2938265"/>
            <a:ext cx="3997054" cy="1598822"/>
            <a:chOff x="622570" y="1254867"/>
            <a:chExt cx="3696511" cy="1478605"/>
          </a:xfrm>
        </p:grpSpPr>
        <p:sp>
          <p:nvSpPr>
            <p:cNvPr id="59" name="矩形 58"/>
            <p:cNvSpPr/>
            <p:nvPr/>
          </p:nvSpPr>
          <p:spPr>
            <a:xfrm>
              <a:off x="622570" y="1254867"/>
              <a:ext cx="3696511" cy="1478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7186" y="1615870"/>
              <a:ext cx="2907601" cy="681801"/>
            </a:xfrm>
            <a:prstGeom prst="rect">
              <a:avLst/>
            </a:prstGeom>
          </p:spPr>
          <p:txBody>
            <a:bodyPr wrap="square">
              <a:spAutoFit/>
            </a:bodyPr>
            <a:lstStyle/>
            <a:p>
              <a:pPr algn="ctr">
                <a:lnSpc>
                  <a:spcPct val="150000"/>
                </a:lnSpc>
                <a:defRPr/>
              </a:pPr>
              <a:r>
                <a:rPr kumimoji="0" lang="en-US" altLang="zh-CN" sz="1400" b="0" i="0" u="none" strike="noStrike" cap="none" spc="0" normalizeH="0" baseline="0">
                  <a:solidFill>
                    <a:schemeClr val="bg1"/>
                  </a:solidFill>
                </a:rPr>
                <a:t>左图误差损失图</a:t>
              </a:r>
            </a:p>
            <a:p>
              <a:pPr algn="ctr">
                <a:lnSpc>
                  <a:spcPct val="150000"/>
                </a:lnSpc>
                <a:defRPr/>
              </a:pPr>
              <a:r>
                <a:rPr kumimoji="0" lang="en-US" altLang="zh-CN" sz="1400" b="0" i="0" u="none" strike="noStrike" cap="none" spc="0" normalizeH="0" baseline="0">
                  <a:solidFill>
                    <a:schemeClr val="bg1"/>
                  </a:solidFill>
                </a:rPr>
                <a:t>右图MAE的误差图</a:t>
              </a:r>
            </a:p>
          </p:txBody>
        </p:sp>
      </p:grpSp>
      <p:sp>
        <p:nvSpPr>
          <p:cNvPr id="64" name="矩形 63"/>
          <p:cNvSpPr/>
          <p:nvPr/>
        </p:nvSpPr>
        <p:spPr>
          <a:xfrm>
            <a:off x="4737735" y="2938145"/>
            <a:ext cx="3997325" cy="1598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1" descr="IMG_256"/>
          <p:cNvPicPr>
            <a:picLocks noChangeAspect="1"/>
          </p:cNvPicPr>
          <p:nvPr>
            <p:custDataLst>
              <p:tags r:id="rId1"/>
            </p:custDataLst>
          </p:nvPr>
        </p:nvPicPr>
        <p:blipFill>
          <a:blip r:embed="rId4"/>
          <a:stretch>
            <a:fillRect/>
          </a:stretch>
        </p:blipFill>
        <p:spPr>
          <a:xfrm>
            <a:off x="646430" y="1096645"/>
            <a:ext cx="3660140" cy="1644650"/>
          </a:xfrm>
          <a:prstGeom prst="rect">
            <a:avLst/>
          </a:prstGeom>
          <a:noFill/>
          <a:ln w="9525">
            <a:noFill/>
          </a:ln>
        </p:spPr>
      </p:pic>
      <p:pic>
        <p:nvPicPr>
          <p:cNvPr id="6" name="图片 2" descr="IMG_256"/>
          <p:cNvPicPr>
            <a:picLocks noChangeAspect="1"/>
          </p:cNvPicPr>
          <p:nvPr>
            <p:custDataLst>
              <p:tags r:id="rId2"/>
            </p:custDataLst>
          </p:nvPr>
        </p:nvPicPr>
        <p:blipFill>
          <a:blip r:embed="rId5"/>
          <a:stretch>
            <a:fillRect/>
          </a:stretch>
        </p:blipFill>
        <p:spPr>
          <a:xfrm>
            <a:off x="5085715" y="2933065"/>
            <a:ext cx="3301365" cy="15906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矩形 10"/>
          <p:cNvSpPr/>
          <p:nvPr/>
        </p:nvSpPr>
        <p:spPr bwMode="auto">
          <a:xfrm>
            <a:off x="3016885" y="1865532"/>
            <a:ext cx="3110230" cy="829945"/>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800" b="1" noProof="0">
                <a:ln>
                  <a:noFill/>
                </a:ln>
                <a:solidFill>
                  <a:srgbClr val="42556C"/>
                </a:solidFill>
                <a:effectLst/>
                <a:uLnTx/>
                <a:uFillTx/>
                <a:latin typeface="微软雅黑" panose="020B0503020204020204" pitchFamily="34" charset="-122"/>
                <a:ea typeface="微软雅黑" panose="020B0503020204020204" pitchFamily="34" charset="-122"/>
                <a:sym typeface="+mn-ea"/>
              </a:rPr>
              <a:t>LSTM机制</a:t>
            </a:r>
          </a:p>
        </p:txBody>
      </p:sp>
      <p:sp>
        <p:nvSpPr>
          <p:cNvPr id="2" name="矩形: 圆角 1"/>
          <p:cNvSpPr/>
          <p:nvPr/>
        </p:nvSpPr>
        <p:spPr>
          <a:xfrm>
            <a:off x="4185920" y="2985770"/>
            <a:ext cx="772160" cy="653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矩形 10"/>
          <p:cNvSpPr/>
          <p:nvPr/>
        </p:nvSpPr>
        <p:spPr bwMode="auto">
          <a:xfrm>
            <a:off x="1313180" y="1818005"/>
            <a:ext cx="6633210" cy="1506855"/>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2000" noProof="0">
                <a:ln>
                  <a:noFill/>
                </a:ln>
                <a:solidFill>
                  <a:srgbClr val="42556C"/>
                </a:solidFill>
                <a:effectLst/>
                <a:uLnTx/>
                <a:uFillTx/>
                <a:latin typeface="微软雅黑" panose="020B0503020204020204" pitchFamily="34" charset="-122"/>
                <a:ea typeface="微软雅黑" panose="020B0503020204020204" pitchFamily="34" charset="-122"/>
                <a:sym typeface="+mn-ea"/>
              </a:rPr>
              <a:t>       </a:t>
            </a:r>
            <a:r>
              <a:rPr lang="zh-CN" altLang="en-US" noProof="0">
                <a:ln>
                  <a:noFill/>
                </a:ln>
                <a:solidFill>
                  <a:srgbClr val="42556C"/>
                </a:solidFill>
                <a:effectLst/>
                <a:uLnTx/>
                <a:uFillTx/>
                <a:latin typeface="微软雅黑" panose="020B0503020204020204" pitchFamily="34" charset="-122"/>
                <a:ea typeface="微软雅黑" panose="020B0503020204020204" pitchFamily="34" charset="-122"/>
                <a:sym typeface="+mn-ea"/>
              </a:rPr>
              <a:t>LSTM（长短期记忆，Long Short-Term Memory是一种用于处理序列数据的深度学习模型，属于循环神经网络（RNN）的一种变体,其使用一种类似于搭桥术结构的RNN单元。相对于普通的RNN，LSTM引入了门控机制，能够更有效地处理长期依赖和短期记忆问题，是RNN网络中最常使用的Cell之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矩形 32"/>
          <p:cNvSpPr/>
          <p:nvPr/>
        </p:nvSpPr>
        <p:spPr bwMode="auto">
          <a:xfrm>
            <a:off x="3489643" y="387093"/>
            <a:ext cx="2164715"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了解LSTM的结构</a:t>
            </a:r>
          </a:p>
        </p:txBody>
      </p:sp>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占位符 3" descr="IMG_256"/>
          <p:cNvPicPr>
            <a:picLocks noGrp="1" noChangeAspect="1"/>
          </p:cNvPicPr>
          <p:nvPr>
            <p:ph type="pic" sz="quarter" idx="10"/>
            <p:custDataLst>
              <p:tags r:id="rId1"/>
            </p:custDataLst>
          </p:nvPr>
        </p:nvPicPr>
        <p:blipFill>
          <a:blip r:embed="rId5"/>
          <a:stretch>
            <a:fillRect/>
          </a:stretch>
        </p:blipFill>
        <p:spPr>
          <a:xfrm>
            <a:off x="166370" y="1111885"/>
            <a:ext cx="4405630" cy="1511935"/>
          </a:xfrm>
          <a:prstGeom prst="rect">
            <a:avLst/>
          </a:prstGeom>
          <a:noFill/>
          <a:ln w="9525">
            <a:noFill/>
          </a:ln>
        </p:spPr>
      </p:pic>
      <p:pic>
        <p:nvPicPr>
          <p:cNvPr id="7" name="图片 4" descr="IMG_256"/>
          <p:cNvPicPr>
            <a:picLocks noChangeAspect="1"/>
          </p:cNvPicPr>
          <p:nvPr>
            <p:custDataLst>
              <p:tags r:id="rId2"/>
            </p:custDataLst>
          </p:nvPr>
        </p:nvPicPr>
        <p:blipFill>
          <a:blip r:embed="rId6"/>
          <a:stretch>
            <a:fillRect/>
          </a:stretch>
        </p:blipFill>
        <p:spPr>
          <a:xfrm>
            <a:off x="4572000" y="2953385"/>
            <a:ext cx="4411345" cy="1714500"/>
          </a:xfrm>
          <a:prstGeom prst="rect">
            <a:avLst/>
          </a:prstGeom>
          <a:noFill/>
          <a:ln w="9525">
            <a:noFill/>
          </a:ln>
        </p:spPr>
      </p:pic>
      <p:sp>
        <p:nvSpPr>
          <p:cNvPr id="8" name="矩形 7"/>
          <p:cNvSpPr/>
          <p:nvPr/>
        </p:nvSpPr>
        <p:spPr>
          <a:xfrm>
            <a:off x="166370" y="2949575"/>
            <a:ext cx="4405630" cy="17176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644390" y="1188085"/>
            <a:ext cx="4283075" cy="1383665"/>
          </a:xfrm>
          <a:prstGeom prst="rect">
            <a:avLst/>
          </a:prstGeom>
          <a:noFill/>
        </p:spPr>
        <p:txBody>
          <a:bodyPr wrap="square" rtlCol="0">
            <a:spAutoFit/>
          </a:bodyPr>
          <a:lstStyle/>
          <a:p>
            <a:r>
              <a:rPr lang="en-US" altLang="zh-CN" sz="1200">
                <a:solidFill>
                  <a:schemeClr val="bg1"/>
                </a:solidFill>
              </a:rPr>
              <a:t>         </a:t>
            </a:r>
            <a:r>
              <a:rPr lang="zh-CN" altLang="en-US" sz="1200">
                <a:solidFill>
                  <a:schemeClr val="bg1"/>
                </a:solidFill>
              </a:rPr>
              <a:t>LSTM通过刻意的设计来实现学习序列关系的同时，又能够避免长期依赖的问题。它的结构示意图如左图所示。</a:t>
            </a:r>
          </a:p>
          <a:p>
            <a:r>
              <a:rPr lang="en-US" altLang="zh-CN" sz="1200">
                <a:solidFill>
                  <a:schemeClr val="bg1"/>
                </a:solidFill>
              </a:rPr>
              <a:t>         </a:t>
            </a:r>
            <a:r>
              <a:rPr lang="zh-CN" altLang="en-US" sz="1200">
                <a:solidFill>
                  <a:schemeClr val="bg1"/>
                </a:solidFill>
              </a:rPr>
              <a:t>在LSTM的结构示意图中，每一条黑线传输着一整个向量，从一个节点的输出到其他节点的输入。其中“+”号代表着运算操作(如矢量的和)，而矩形代表着学习到的神经网络层。汇合在一起的线表示向量的连接，分叉的线表示内容被复制，然后分发到不同的位置。</a:t>
            </a:r>
          </a:p>
        </p:txBody>
      </p:sp>
      <p:sp>
        <p:nvSpPr>
          <p:cNvPr id="11" name="文本框 10"/>
          <p:cNvSpPr txBox="1"/>
          <p:nvPr>
            <p:custDataLst>
              <p:tags r:id="rId3"/>
            </p:custDataLst>
          </p:nvPr>
        </p:nvSpPr>
        <p:spPr>
          <a:xfrm>
            <a:off x="941705" y="3488055"/>
            <a:ext cx="2855595" cy="645160"/>
          </a:xfrm>
          <a:prstGeom prst="rect">
            <a:avLst/>
          </a:prstGeom>
          <a:noFill/>
        </p:spPr>
        <p:txBody>
          <a:bodyPr wrap="square" rtlCol="0">
            <a:spAutoFit/>
          </a:bodyPr>
          <a:lstStyle/>
          <a:p>
            <a:r>
              <a:rPr lang="en-US" altLang="zh-CN" sz="1200">
                <a:solidFill>
                  <a:schemeClr val="bg1"/>
                </a:solidFill>
              </a:rPr>
              <a:t>         </a:t>
            </a:r>
            <a:r>
              <a:rPr lang="zh-CN" altLang="en-US" sz="1200">
                <a:solidFill>
                  <a:schemeClr val="bg1"/>
                </a:solidFill>
              </a:rPr>
              <a:t>如果上面的LSTM结构图你看着很难理解,但是其实LSTM的本质就是一个带有tanh激活函数的简单RNN，如下图所示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p:nvPr/>
        </p:nvCxnSpPr>
        <p:spPr>
          <a:xfrm>
            <a:off x="4499091" y="849845"/>
            <a:ext cx="1458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86435" y="714375"/>
            <a:ext cx="7868285" cy="3034665"/>
            <a:chOff x="1081" y="1913"/>
            <a:chExt cx="12391" cy="5188"/>
          </a:xfrm>
        </p:grpSpPr>
        <p:sp>
          <p:nvSpPr>
            <p:cNvPr id="35" name="Freeform 5"/>
            <p:cNvSpPr/>
            <p:nvPr/>
          </p:nvSpPr>
          <p:spPr bwMode="auto">
            <a:xfrm>
              <a:off x="1081" y="1913"/>
              <a:ext cx="5810" cy="518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37" name="Freeform 5"/>
            <p:cNvSpPr/>
            <p:nvPr/>
          </p:nvSpPr>
          <p:spPr bwMode="auto">
            <a:xfrm>
              <a:off x="7662" y="1913"/>
              <a:ext cx="5810" cy="518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bg1"/>
            </a:solidFill>
            <a:ln>
              <a:noFill/>
            </a:ln>
            <a:effectLst>
              <a:outerShdw blurRad="1270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grpSp>
          <p:nvGrpSpPr>
            <p:cNvPr id="38" name="组合 37"/>
            <p:cNvGrpSpPr/>
            <p:nvPr/>
          </p:nvGrpSpPr>
          <p:grpSpPr>
            <a:xfrm>
              <a:off x="5432" y="2928"/>
              <a:ext cx="3596" cy="3211"/>
              <a:chOff x="1235091" y="1108075"/>
              <a:chExt cx="2000250" cy="1785938"/>
            </a:xfrm>
          </p:grpSpPr>
          <p:sp>
            <p:nvSpPr>
              <p:cNvPr id="39" name="Freeform 5"/>
              <p:cNvSpPr/>
              <p:nvPr/>
            </p:nvSpPr>
            <p:spPr bwMode="auto">
              <a:xfrm>
                <a:off x="1235091" y="1108075"/>
                <a:ext cx="2000250" cy="178593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accent1"/>
              </a:solidFill>
              <a:ln w="38100">
                <a:solidFill>
                  <a:schemeClr val="bg1"/>
                </a:solidFill>
                <a:round/>
              </a:ln>
              <a:effectLst>
                <a:outerShdw blurRad="50800" dist="38100" algn="l" rotWithShape="0">
                  <a:prstClr val="black">
                    <a:alpha val="40000"/>
                  </a:prstClr>
                </a:outerShdw>
              </a:effec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panose="020B0502040204020203" charset="-122"/>
                  <a:cs typeface="+mn-ea"/>
                  <a:sym typeface="+mn-lt"/>
                </a:endParaRPr>
              </a:p>
            </p:txBody>
          </p:sp>
          <p:sp>
            <p:nvSpPr>
              <p:cNvPr id="40" name="Freeform 6"/>
              <p:cNvSpPr/>
              <p:nvPr/>
            </p:nvSpPr>
            <p:spPr bwMode="auto">
              <a:xfrm>
                <a:off x="1283509" y="1154113"/>
                <a:ext cx="1903413" cy="1693863"/>
              </a:xfrm>
              <a:custGeom>
                <a:avLst/>
                <a:gdLst>
                  <a:gd name="T0" fmla="*/ 2060 w 2654"/>
                  <a:gd name="T1" fmla="*/ 107 h 2342"/>
                  <a:gd name="T2" fmla="*/ 1880 w 2654"/>
                  <a:gd name="T3" fmla="*/ 4 h 2342"/>
                  <a:gd name="T4" fmla="*/ 1878 w 2654"/>
                  <a:gd name="T5" fmla="*/ 4 h 2342"/>
                  <a:gd name="T6" fmla="*/ 1877 w 2654"/>
                  <a:gd name="T7" fmla="*/ 4 h 2342"/>
                  <a:gd name="T8" fmla="*/ 1327 w 2654"/>
                  <a:gd name="T9" fmla="*/ 4 h 2342"/>
                  <a:gd name="T10" fmla="*/ 772 w 2654"/>
                  <a:gd name="T11" fmla="*/ 4 h 2342"/>
                  <a:gd name="T12" fmla="*/ 592 w 2654"/>
                  <a:gd name="T13" fmla="*/ 109 h 2342"/>
                  <a:gd name="T14" fmla="*/ 592 w 2654"/>
                  <a:gd name="T15" fmla="*/ 110 h 2342"/>
                  <a:gd name="T16" fmla="*/ 591 w 2654"/>
                  <a:gd name="T17" fmla="*/ 111 h 2342"/>
                  <a:gd name="T18" fmla="*/ 316 w 2654"/>
                  <a:gd name="T19" fmla="*/ 588 h 2342"/>
                  <a:gd name="T20" fmla="*/ 39 w 2654"/>
                  <a:gd name="T21" fmla="*/ 1068 h 2342"/>
                  <a:gd name="T22" fmla="*/ 39 w 2654"/>
                  <a:gd name="T23" fmla="*/ 1276 h 2342"/>
                  <a:gd name="T24" fmla="*/ 40 w 2654"/>
                  <a:gd name="T25" fmla="*/ 1277 h 2342"/>
                  <a:gd name="T26" fmla="*/ 41 w 2654"/>
                  <a:gd name="T27" fmla="*/ 1278 h 2342"/>
                  <a:gd name="T28" fmla="*/ 316 w 2654"/>
                  <a:gd name="T29" fmla="*/ 1755 h 2342"/>
                  <a:gd name="T30" fmla="*/ 593 w 2654"/>
                  <a:gd name="T31" fmla="*/ 2235 h 2342"/>
                  <a:gd name="T32" fmla="*/ 774 w 2654"/>
                  <a:gd name="T33" fmla="*/ 2339 h 2342"/>
                  <a:gd name="T34" fmla="*/ 775 w 2654"/>
                  <a:gd name="T35" fmla="*/ 2338 h 2342"/>
                  <a:gd name="T36" fmla="*/ 776 w 2654"/>
                  <a:gd name="T37" fmla="*/ 2338 h 2342"/>
                  <a:gd name="T38" fmla="*/ 1327 w 2654"/>
                  <a:gd name="T39" fmla="*/ 2338 h 2342"/>
                  <a:gd name="T40" fmla="*/ 1881 w 2654"/>
                  <a:gd name="T41" fmla="*/ 2338 h 2342"/>
                  <a:gd name="T42" fmla="*/ 2061 w 2654"/>
                  <a:gd name="T43" fmla="*/ 2234 h 2342"/>
                  <a:gd name="T44" fmla="*/ 2062 w 2654"/>
                  <a:gd name="T45" fmla="*/ 2233 h 2342"/>
                  <a:gd name="T46" fmla="*/ 2062 w 2654"/>
                  <a:gd name="T47" fmla="*/ 2231 h 2342"/>
                  <a:gd name="T48" fmla="*/ 2337 w 2654"/>
                  <a:gd name="T49" fmla="*/ 1755 h 2342"/>
                  <a:gd name="T50" fmla="*/ 2615 w 2654"/>
                  <a:gd name="T51" fmla="*/ 1274 h 2342"/>
                  <a:gd name="T52" fmla="*/ 2614 w 2654"/>
                  <a:gd name="T53" fmla="*/ 1067 h 2342"/>
                  <a:gd name="T54" fmla="*/ 2613 w 2654"/>
                  <a:gd name="T55" fmla="*/ 1066 h 2342"/>
                  <a:gd name="T56" fmla="*/ 2613 w 2654"/>
                  <a:gd name="T57" fmla="*/ 1064 h 2342"/>
                  <a:gd name="T58" fmla="*/ 2337 w 2654"/>
                  <a:gd name="T59" fmla="*/ 588 h 2342"/>
                  <a:gd name="T60" fmla="*/ 2060 w 2654"/>
                  <a:gd name="T61" fmla="*/ 107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54" h="2342">
                    <a:moveTo>
                      <a:pt x="2060" y="107"/>
                    </a:moveTo>
                    <a:cubicBezTo>
                      <a:pt x="2023" y="46"/>
                      <a:pt x="1953" y="0"/>
                      <a:pt x="1880" y="4"/>
                    </a:cubicBezTo>
                    <a:lnTo>
                      <a:pt x="1878" y="4"/>
                    </a:lnTo>
                    <a:lnTo>
                      <a:pt x="1877" y="4"/>
                    </a:lnTo>
                    <a:cubicBezTo>
                      <a:pt x="1694" y="4"/>
                      <a:pt x="1510" y="4"/>
                      <a:pt x="1327" y="4"/>
                    </a:cubicBezTo>
                    <a:lnTo>
                      <a:pt x="772" y="4"/>
                    </a:lnTo>
                    <a:cubicBezTo>
                      <a:pt x="700" y="5"/>
                      <a:pt x="626" y="44"/>
                      <a:pt x="592" y="109"/>
                    </a:cubicBezTo>
                    <a:lnTo>
                      <a:pt x="592" y="110"/>
                    </a:lnTo>
                    <a:lnTo>
                      <a:pt x="591" y="111"/>
                    </a:lnTo>
                    <a:cubicBezTo>
                      <a:pt x="499" y="270"/>
                      <a:pt x="408" y="429"/>
                      <a:pt x="316" y="588"/>
                    </a:cubicBezTo>
                    <a:lnTo>
                      <a:pt x="39" y="1068"/>
                    </a:lnTo>
                    <a:cubicBezTo>
                      <a:pt x="4" y="1131"/>
                      <a:pt x="0" y="1215"/>
                      <a:pt x="39" y="1276"/>
                    </a:cubicBezTo>
                    <a:lnTo>
                      <a:pt x="40" y="1277"/>
                    </a:lnTo>
                    <a:lnTo>
                      <a:pt x="41" y="1278"/>
                    </a:lnTo>
                    <a:cubicBezTo>
                      <a:pt x="133" y="1437"/>
                      <a:pt x="224" y="1596"/>
                      <a:pt x="316" y="1755"/>
                    </a:cubicBezTo>
                    <a:lnTo>
                      <a:pt x="593" y="2235"/>
                    </a:lnTo>
                    <a:cubicBezTo>
                      <a:pt x="630" y="2297"/>
                      <a:pt x="701" y="2342"/>
                      <a:pt x="774" y="2339"/>
                    </a:cubicBezTo>
                    <a:lnTo>
                      <a:pt x="775" y="2338"/>
                    </a:lnTo>
                    <a:lnTo>
                      <a:pt x="776" y="2338"/>
                    </a:lnTo>
                    <a:cubicBezTo>
                      <a:pt x="960" y="2338"/>
                      <a:pt x="1143" y="2338"/>
                      <a:pt x="1327" y="2338"/>
                    </a:cubicBezTo>
                    <a:lnTo>
                      <a:pt x="1881" y="2338"/>
                    </a:lnTo>
                    <a:cubicBezTo>
                      <a:pt x="1953" y="2337"/>
                      <a:pt x="2028" y="2299"/>
                      <a:pt x="2061" y="2234"/>
                    </a:cubicBezTo>
                    <a:lnTo>
                      <a:pt x="2062" y="2233"/>
                    </a:lnTo>
                    <a:lnTo>
                      <a:pt x="2062" y="2231"/>
                    </a:lnTo>
                    <a:cubicBezTo>
                      <a:pt x="2154" y="2073"/>
                      <a:pt x="2246" y="1914"/>
                      <a:pt x="2337" y="1755"/>
                    </a:cubicBezTo>
                    <a:lnTo>
                      <a:pt x="2615" y="1274"/>
                    </a:lnTo>
                    <a:cubicBezTo>
                      <a:pt x="2650" y="1212"/>
                      <a:pt x="2654" y="1128"/>
                      <a:pt x="2614" y="1067"/>
                    </a:cubicBezTo>
                    <a:lnTo>
                      <a:pt x="2613" y="1066"/>
                    </a:lnTo>
                    <a:lnTo>
                      <a:pt x="2613" y="1064"/>
                    </a:lnTo>
                    <a:cubicBezTo>
                      <a:pt x="2521" y="906"/>
                      <a:pt x="2429" y="747"/>
                      <a:pt x="2337" y="588"/>
                    </a:cubicBezTo>
                    <a:lnTo>
                      <a:pt x="2060" y="107"/>
                    </a:lnTo>
                    <a:close/>
                  </a:path>
                </a:pathLst>
              </a:custGeom>
              <a:noFill/>
              <a:ln w="12700" cap="flat">
                <a:solidFill>
                  <a:schemeClr val="bg1"/>
                </a:solidFill>
                <a:prstDash val="solid"/>
                <a:miter lim="800000"/>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panose="020B0502040204020203" charset="-122"/>
                  <a:cs typeface="+mn-ea"/>
                  <a:sym typeface="+mn-lt"/>
                </a:endParaRPr>
              </a:p>
            </p:txBody>
          </p:sp>
        </p:grpSp>
        <p:sp>
          <p:nvSpPr>
            <p:cNvPr id="43" name="矩形 42" descr="e7d195523061f1c09e9d68d7cf438b91ef959ecb14fc25d26BBA7F7DBC18E55DFF4014AF651F0BF2569D4B6C1DA7F1A4683A481403BD872FC687266AD13265C1DE7C373772FD8728ABDD69ADD03BFF5BE2862BC891DBB79E45437E2FDAF27DC91B6979945B4A6D5F3E932E9CB07074088B57F959D19CA78E1C5D0E7588E8482D715B56914FD28172AC667753455398A9"/>
            <p:cNvSpPr/>
            <p:nvPr/>
          </p:nvSpPr>
          <p:spPr>
            <a:xfrm>
              <a:off x="1962" y="3436"/>
              <a:ext cx="3596" cy="3056"/>
            </a:xfrm>
            <a:prstGeom prst="rect">
              <a:avLst/>
            </a:prstGeom>
          </p:spPr>
          <p:txBody>
            <a:bodyPr wrap="square">
              <a:spAutoFit/>
            </a:bodyPr>
            <a:lstStyle/>
            <a:p>
              <a:pPr marR="0" lvl="0" indent="0" algn="ctr" defTabSz="457200" rtl="0" eaLnBrk="1" fontAlgn="auto" latinLnBrk="0" hangingPunct="1">
                <a:lnSpc>
                  <a:spcPct val="150000"/>
                </a:lnSpc>
                <a:spcBef>
                  <a:spcPts val="0"/>
                </a:spcBef>
                <a:spcAft>
                  <a:spcPts val="0"/>
                </a:spcAft>
                <a:buClrTx/>
                <a:buSzTx/>
                <a:buNone/>
                <a:defRPr/>
              </a:pPr>
              <a:r>
                <a:rPr kumimoji="0" sz="1050" b="0" i="0" u="none" strike="noStrike" kern="1200" cap="none" spc="0" normalizeH="0" baseline="0" noProof="0">
                  <a:ln>
                    <a:noFill/>
                  </a:ln>
                  <a:solidFill>
                    <a:prstClr val="black">
                      <a:lumMod val="85000"/>
                      <a:lumOff val="15000"/>
                    </a:prstClr>
                  </a:solidFill>
                  <a:effectLst/>
                  <a:uLnTx/>
                  <a:uFillTx/>
                  <a:latin typeface="Calibri Light" panose="020F0302020204030204"/>
                  <a:ea typeface="微软雅黑 Light" panose="020B0502040204020203" charset="-122"/>
                  <a:cs typeface="+mn-cs"/>
                </a:rPr>
                <a:t>LSTM这种结构的原理是引入一个称为细胞状态的连接。这个状态细胞用来存放想要的记忆的东西(对应简单LSTM结构中的h，只不过这里面不再只保存上一次状态了，而是通过网络学习存放那些有用的状态)，同时在加入三个门,分别是。</a:t>
              </a:r>
            </a:p>
          </p:txBody>
        </p:sp>
        <p:sp>
          <p:nvSpPr>
            <p:cNvPr id="47" name="矩形 46" descr="e7d195523061f1c09e9d68d7cf438b91ef959ecb14fc25d26BBA7F7DBC18E55DFF4014AF651F0BF2569D4B6C1DA7F1A4683A481403BD872FC687266AD13265C1DE7C373772FD8728ABDD69ADD03BFF5BE2862BC891DBB79E45437E2FDAF27DC91B6979945B4A6D5F3E932E9CB07074088B57F959D19CA78E1C5D0E7588E8482D715B56914FD28172AC667753455398A9"/>
            <p:cNvSpPr/>
            <p:nvPr/>
          </p:nvSpPr>
          <p:spPr>
            <a:xfrm>
              <a:off x="8991" y="3242"/>
              <a:ext cx="3596" cy="3056"/>
            </a:xfrm>
            <a:prstGeom prst="rect">
              <a:avLst/>
            </a:prstGeom>
          </p:spPr>
          <p:txBody>
            <a:bodyPr wrap="square">
              <a:spAutoFit/>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1050" i="0" u="none" strike="noStrike" kern="1200" cap="none" spc="0" normalizeH="0" baseline="0" noProof="0">
                  <a:ln>
                    <a:noFill/>
                  </a:ln>
                  <a:solidFill>
                    <a:prstClr val="black">
                      <a:lumMod val="85000"/>
                      <a:lumOff val="15000"/>
                    </a:prstClr>
                  </a:solidFill>
                  <a:effectLst/>
                  <a:uLnTx/>
                  <a:uFillTx/>
                  <a:latin typeface="Calibri Light" panose="020F0302020204030204"/>
                  <a:ea typeface="微软雅黑 Light" panose="020B0502040204020203" charset="-122"/>
                  <a:cs typeface="+mn-cs"/>
                </a:rPr>
                <a:t>忘记门:决定什么时候将以前的状态忘记。</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1050" i="0" u="none" strike="noStrike" kern="1200" cap="none" spc="0" normalizeH="0" baseline="0" noProof="0">
                  <a:ln>
                    <a:noFill/>
                  </a:ln>
                  <a:solidFill>
                    <a:prstClr val="black">
                      <a:lumMod val="85000"/>
                      <a:lumOff val="15000"/>
                    </a:prstClr>
                  </a:solidFill>
                  <a:effectLst/>
                  <a:uLnTx/>
                  <a:uFillTx/>
                  <a:latin typeface="Calibri Light" panose="020F0302020204030204"/>
                  <a:ea typeface="微软雅黑 Light" panose="020B0502040204020203" charset="-122"/>
                  <a:cs typeface="+mn-cs"/>
                </a:rPr>
                <a:t>输入门：决定什么时候将新的状态加进来。</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1050" i="0" u="none" strike="noStrike" kern="1200" cap="none" spc="0" normalizeH="0" baseline="0" noProof="0">
                  <a:ln>
                    <a:noFill/>
                  </a:ln>
                  <a:solidFill>
                    <a:prstClr val="black">
                      <a:lumMod val="85000"/>
                      <a:lumOff val="15000"/>
                    </a:prstClr>
                  </a:solidFill>
                  <a:effectLst/>
                  <a:uLnTx/>
                  <a:uFillTx/>
                  <a:latin typeface="Calibri Light" panose="020F0302020204030204"/>
                  <a:ea typeface="微软雅黑 Light" panose="020B0502040204020203" charset="-122"/>
                  <a:cs typeface="+mn-cs"/>
                </a:rPr>
                <a:t>输出门：决定什么时候需要把状态和输入放在一起输出。</a:t>
              </a:r>
              <a:endParaRPr kumimoji="0" sz="1050" b="1" i="0" u="none" strike="noStrike" kern="1200" cap="none" spc="0" normalizeH="0" baseline="0" noProof="0">
                <a:ln>
                  <a:noFill/>
                </a:ln>
                <a:solidFill>
                  <a:prstClr val="black">
                    <a:lumMod val="85000"/>
                    <a:lumOff val="15000"/>
                  </a:prstClr>
                </a:solidFill>
                <a:effectLst/>
                <a:uLnTx/>
                <a:uFillTx/>
                <a:latin typeface="Calibri Light" panose="020F0302020204030204"/>
                <a:ea typeface="微软雅黑 Light" panose="020B0502040204020203" charset="-122"/>
                <a:cs typeface="+mn-cs"/>
              </a:endParaRPr>
            </a:p>
            <a:p>
              <a:pPr marR="0" lvl="0" indent="0" algn="l" defTabSz="457200" rtl="0" eaLnBrk="1" fontAlgn="auto" latinLnBrk="0" hangingPunct="1">
                <a:lnSpc>
                  <a:spcPct val="150000"/>
                </a:lnSpc>
                <a:spcBef>
                  <a:spcPts val="0"/>
                </a:spcBef>
                <a:spcAft>
                  <a:spcPts val="0"/>
                </a:spcAft>
                <a:buClrTx/>
                <a:buSzTx/>
                <a:buNone/>
                <a:defRPr/>
              </a:pPr>
              <a:endParaRPr kumimoji="0" sz="1050" b="0" i="0" u="none" strike="noStrike" kern="1200" cap="none" spc="0" normalizeH="0" baseline="0" noProof="0">
                <a:ln>
                  <a:noFill/>
                </a:ln>
                <a:solidFill>
                  <a:prstClr val="black">
                    <a:lumMod val="85000"/>
                    <a:lumOff val="15000"/>
                  </a:prstClr>
                </a:solidFill>
                <a:effectLst/>
                <a:uLnTx/>
                <a:uFillTx/>
                <a:latin typeface="Calibri Light" panose="020F0302020204030204"/>
                <a:ea typeface="微软雅黑 Light" panose="020B0502040204020203" charset="-122"/>
                <a:cs typeface="+mn-cs"/>
              </a:endParaRPr>
            </a:p>
          </p:txBody>
        </p:sp>
        <p:sp>
          <p:nvSpPr>
            <p:cNvPr id="49" name="矩形 48"/>
            <p:cNvSpPr/>
            <p:nvPr/>
          </p:nvSpPr>
          <p:spPr>
            <a:xfrm>
              <a:off x="6131" y="5043"/>
              <a:ext cx="2230" cy="78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00" cap="none" spc="0" normalizeH="0" baseline="0" noProof="0">
                  <a:ln>
                    <a:noFill/>
                  </a:ln>
                  <a:gradFill>
                    <a:gsLst>
                      <a:gs pos="0">
                        <a:prstClr val="white"/>
                      </a:gs>
                      <a:gs pos="100000">
                        <a:prstClr val="white">
                          <a:alpha val="0"/>
                        </a:prstClr>
                      </a:gs>
                    </a:gsLst>
                    <a:lin ang="5400000" scaled="1"/>
                  </a:gradFill>
                  <a:effectLst/>
                  <a:uLnTx/>
                  <a:uFillTx/>
                  <a:latin typeface="Century Gothic" panose="020B0502020202020204"/>
                  <a:ea typeface="微软雅黑" panose="020B0503020204020204" pitchFamily="34" charset="-122"/>
                  <a:cs typeface="Times New Roman" panose="02020603050405020304" pitchFamily="18" charset="0"/>
                </a:rPr>
                <a:t>研究现状</a:t>
              </a:r>
            </a:p>
          </p:txBody>
        </p:sp>
        <p:grpSp>
          <p:nvGrpSpPr>
            <p:cNvPr id="50" name="Group 4"/>
            <p:cNvGrpSpPr>
              <a:grpSpLocks noChangeAspect="1"/>
            </p:cNvGrpSpPr>
            <p:nvPr/>
          </p:nvGrpSpPr>
          <p:grpSpPr bwMode="auto">
            <a:xfrm>
              <a:off x="6543" y="3528"/>
              <a:ext cx="1465" cy="1385"/>
              <a:chOff x="2617" y="1411"/>
              <a:chExt cx="586" cy="554"/>
            </a:xfrm>
          </p:grpSpPr>
          <p:sp>
            <p:nvSpPr>
              <p:cNvPr id="51" name="AutoShape 3"/>
              <p:cNvSpPr>
                <a:spLocks noChangeAspect="1" noChangeArrowheads="1" noTextEdit="1"/>
              </p:cNvSpPr>
              <p:nvPr/>
            </p:nvSpPr>
            <p:spPr bwMode="auto">
              <a:xfrm>
                <a:off x="2618" y="1412"/>
                <a:ext cx="584"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panose="020B0502040204020203" charset="-122"/>
                  <a:cs typeface="+mn-cs"/>
                </a:endParaRPr>
              </a:p>
            </p:txBody>
          </p:sp>
          <p:sp>
            <p:nvSpPr>
              <p:cNvPr id="52" name="Freeform 5"/>
              <p:cNvSpPr>
                <a:spLocks noEditPoints="1"/>
              </p:cNvSpPr>
              <p:nvPr/>
            </p:nvSpPr>
            <p:spPr bwMode="auto">
              <a:xfrm>
                <a:off x="2617" y="1411"/>
                <a:ext cx="586" cy="553"/>
              </a:xfrm>
              <a:custGeom>
                <a:avLst/>
                <a:gdLst>
                  <a:gd name="T0" fmla="*/ 580 w 599"/>
                  <a:gd name="T1" fmla="*/ 46 h 567"/>
                  <a:gd name="T2" fmla="*/ 520 w 599"/>
                  <a:gd name="T3" fmla="*/ 5 h 567"/>
                  <a:gd name="T4" fmla="*/ 94 w 599"/>
                  <a:gd name="T5" fmla="*/ 6 h 567"/>
                  <a:gd name="T6" fmla="*/ 72 w 599"/>
                  <a:gd name="T7" fmla="*/ 47 h 567"/>
                  <a:gd name="T8" fmla="*/ 0 w 599"/>
                  <a:gd name="T9" fmla="*/ 548 h 567"/>
                  <a:gd name="T10" fmla="*/ 18 w 599"/>
                  <a:gd name="T11" fmla="*/ 567 h 567"/>
                  <a:gd name="T12" fmla="*/ 599 w 599"/>
                  <a:gd name="T13" fmla="*/ 64 h 567"/>
                  <a:gd name="T14" fmla="*/ 318 w 599"/>
                  <a:gd name="T15" fmla="*/ 77 h 567"/>
                  <a:gd name="T16" fmla="*/ 318 w 599"/>
                  <a:gd name="T17" fmla="*/ 521 h 567"/>
                  <a:gd name="T18" fmla="*/ 281 w 599"/>
                  <a:gd name="T19" fmla="*/ 521 h 567"/>
                  <a:gd name="T20" fmla="*/ 37 w 599"/>
                  <a:gd name="T21" fmla="*/ 84 h 567"/>
                  <a:gd name="T22" fmla="*/ 87 w 599"/>
                  <a:gd name="T23" fmla="*/ 525 h 567"/>
                  <a:gd name="T24" fmla="*/ 37 w 599"/>
                  <a:gd name="T25" fmla="*/ 84 h 567"/>
                  <a:gd name="T26" fmla="*/ 512 w 599"/>
                  <a:gd name="T27" fmla="*/ 519 h 567"/>
                  <a:gd name="T28" fmla="*/ 562 w 599"/>
                  <a:gd name="T29" fmla="*/ 83 h 567"/>
                  <a:gd name="T30" fmla="*/ 150 w 599"/>
                  <a:gd name="T31" fmla="*/ 99 h 567"/>
                  <a:gd name="T32" fmla="*/ 240 w 599"/>
                  <a:gd name="T33" fmla="*/ 141 h 567"/>
                  <a:gd name="T34" fmla="*/ 245 w 599"/>
                  <a:gd name="T35" fmla="*/ 117 h 567"/>
                  <a:gd name="T36" fmla="*/ 135 w 599"/>
                  <a:gd name="T37" fmla="*/ 174 h 567"/>
                  <a:gd name="T38" fmla="*/ 242 w 599"/>
                  <a:gd name="T39" fmla="*/ 206 h 567"/>
                  <a:gd name="T40" fmla="*/ 245 w 599"/>
                  <a:gd name="T41" fmla="*/ 247 h 567"/>
                  <a:gd name="T42" fmla="*/ 145 w 599"/>
                  <a:gd name="T43" fmla="*/ 254 h 567"/>
                  <a:gd name="T44" fmla="*/ 254 w 599"/>
                  <a:gd name="T45" fmla="*/ 262 h 567"/>
                  <a:gd name="T46" fmla="*/ 150 w 599"/>
                  <a:gd name="T47" fmla="*/ 295 h 567"/>
                  <a:gd name="T48" fmla="*/ 240 w 599"/>
                  <a:gd name="T49" fmla="*/ 337 h 567"/>
                  <a:gd name="T50" fmla="*/ 245 w 599"/>
                  <a:gd name="T51" fmla="*/ 313 h 567"/>
                  <a:gd name="T52" fmla="*/ 135 w 599"/>
                  <a:gd name="T53" fmla="*/ 370 h 567"/>
                  <a:gd name="T54" fmla="*/ 242 w 599"/>
                  <a:gd name="T55" fmla="*/ 402 h 567"/>
                  <a:gd name="T56" fmla="*/ 245 w 599"/>
                  <a:gd name="T57" fmla="*/ 443 h 567"/>
                  <a:gd name="T58" fmla="*/ 145 w 599"/>
                  <a:gd name="T59" fmla="*/ 450 h 567"/>
                  <a:gd name="T60" fmla="*/ 254 w 599"/>
                  <a:gd name="T61" fmla="*/ 457 h 567"/>
                  <a:gd name="T62" fmla="*/ 354 w 599"/>
                  <a:gd name="T63" fmla="*/ 115 h 567"/>
                  <a:gd name="T64" fmla="*/ 359 w 599"/>
                  <a:gd name="T65" fmla="*/ 139 h 567"/>
                  <a:gd name="T66" fmla="*/ 449 w 599"/>
                  <a:gd name="T67" fmla="*/ 95 h 567"/>
                  <a:gd name="T68" fmla="*/ 344 w 599"/>
                  <a:gd name="T69" fmla="*/ 195 h 567"/>
                  <a:gd name="T70" fmla="*/ 454 w 599"/>
                  <a:gd name="T71" fmla="*/ 184 h 567"/>
                  <a:gd name="T72" fmla="*/ 449 w 599"/>
                  <a:gd name="T73" fmla="*/ 226 h 567"/>
                  <a:gd name="T74" fmla="*/ 356 w 599"/>
                  <a:gd name="T75" fmla="*/ 270 h 567"/>
                  <a:gd name="T76" fmla="*/ 464 w 599"/>
                  <a:gd name="T77" fmla="*/ 235 h 567"/>
                  <a:gd name="T78" fmla="*/ 354 w 599"/>
                  <a:gd name="T79" fmla="*/ 311 h 567"/>
                  <a:gd name="T80" fmla="*/ 359 w 599"/>
                  <a:gd name="T81" fmla="*/ 335 h 567"/>
                  <a:gd name="T82" fmla="*/ 449 w 599"/>
                  <a:gd name="T83" fmla="*/ 291 h 567"/>
                  <a:gd name="T84" fmla="*/ 344 w 599"/>
                  <a:gd name="T85" fmla="*/ 391 h 567"/>
                  <a:gd name="T86" fmla="*/ 454 w 599"/>
                  <a:gd name="T87" fmla="*/ 380 h 567"/>
                  <a:gd name="T88" fmla="*/ 449 w 599"/>
                  <a:gd name="T89" fmla="*/ 421 h 567"/>
                  <a:gd name="T90" fmla="*/ 356 w 599"/>
                  <a:gd name="T91" fmla="*/ 466 h 567"/>
                  <a:gd name="T92" fmla="*/ 464 w 599"/>
                  <a:gd name="T93" fmla="*/ 43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99" h="567">
                    <a:moveTo>
                      <a:pt x="594" y="51"/>
                    </a:moveTo>
                    <a:cubicBezTo>
                      <a:pt x="590" y="48"/>
                      <a:pt x="585" y="46"/>
                      <a:pt x="581" y="46"/>
                    </a:cubicBezTo>
                    <a:cubicBezTo>
                      <a:pt x="580" y="46"/>
                      <a:pt x="580" y="46"/>
                      <a:pt x="580" y="46"/>
                    </a:cubicBezTo>
                    <a:cubicBezTo>
                      <a:pt x="527" y="46"/>
                      <a:pt x="527" y="46"/>
                      <a:pt x="527" y="46"/>
                    </a:cubicBezTo>
                    <a:cubicBezTo>
                      <a:pt x="527" y="19"/>
                      <a:pt x="527" y="19"/>
                      <a:pt x="527" y="19"/>
                    </a:cubicBezTo>
                    <a:cubicBezTo>
                      <a:pt x="527" y="14"/>
                      <a:pt x="524" y="8"/>
                      <a:pt x="520" y="5"/>
                    </a:cubicBezTo>
                    <a:cubicBezTo>
                      <a:pt x="516" y="1"/>
                      <a:pt x="510" y="0"/>
                      <a:pt x="504" y="1"/>
                    </a:cubicBezTo>
                    <a:cubicBezTo>
                      <a:pt x="299" y="43"/>
                      <a:pt x="299" y="43"/>
                      <a:pt x="299" y="43"/>
                    </a:cubicBezTo>
                    <a:cubicBezTo>
                      <a:pt x="94" y="6"/>
                      <a:pt x="94" y="6"/>
                      <a:pt x="94" y="6"/>
                    </a:cubicBezTo>
                    <a:cubicBezTo>
                      <a:pt x="89" y="5"/>
                      <a:pt x="83" y="7"/>
                      <a:pt x="79" y="10"/>
                    </a:cubicBezTo>
                    <a:cubicBezTo>
                      <a:pt x="75" y="14"/>
                      <a:pt x="72" y="19"/>
                      <a:pt x="72" y="25"/>
                    </a:cubicBezTo>
                    <a:cubicBezTo>
                      <a:pt x="72" y="47"/>
                      <a:pt x="72" y="47"/>
                      <a:pt x="72" y="47"/>
                    </a:cubicBezTo>
                    <a:cubicBezTo>
                      <a:pt x="18" y="47"/>
                      <a:pt x="18" y="47"/>
                      <a:pt x="18" y="47"/>
                    </a:cubicBezTo>
                    <a:cubicBezTo>
                      <a:pt x="8" y="47"/>
                      <a:pt x="0" y="56"/>
                      <a:pt x="0" y="66"/>
                    </a:cubicBezTo>
                    <a:cubicBezTo>
                      <a:pt x="0" y="548"/>
                      <a:pt x="0" y="548"/>
                      <a:pt x="0" y="548"/>
                    </a:cubicBezTo>
                    <a:cubicBezTo>
                      <a:pt x="0" y="553"/>
                      <a:pt x="2" y="558"/>
                      <a:pt x="5" y="561"/>
                    </a:cubicBezTo>
                    <a:cubicBezTo>
                      <a:pt x="9" y="565"/>
                      <a:pt x="13" y="567"/>
                      <a:pt x="18" y="567"/>
                    </a:cubicBezTo>
                    <a:cubicBezTo>
                      <a:pt x="18" y="567"/>
                      <a:pt x="18" y="567"/>
                      <a:pt x="18" y="567"/>
                    </a:cubicBezTo>
                    <a:cubicBezTo>
                      <a:pt x="581" y="565"/>
                      <a:pt x="581" y="565"/>
                      <a:pt x="581" y="565"/>
                    </a:cubicBezTo>
                    <a:cubicBezTo>
                      <a:pt x="591" y="565"/>
                      <a:pt x="599" y="556"/>
                      <a:pt x="599" y="546"/>
                    </a:cubicBezTo>
                    <a:cubicBezTo>
                      <a:pt x="599" y="64"/>
                      <a:pt x="599" y="64"/>
                      <a:pt x="599" y="64"/>
                    </a:cubicBezTo>
                    <a:cubicBezTo>
                      <a:pt x="599" y="59"/>
                      <a:pt x="597" y="55"/>
                      <a:pt x="594" y="51"/>
                    </a:cubicBezTo>
                    <a:close/>
                    <a:moveTo>
                      <a:pt x="318" y="521"/>
                    </a:moveTo>
                    <a:cubicBezTo>
                      <a:pt x="318" y="77"/>
                      <a:pt x="318" y="77"/>
                      <a:pt x="318" y="77"/>
                    </a:cubicBezTo>
                    <a:cubicBezTo>
                      <a:pt x="490" y="42"/>
                      <a:pt x="490" y="42"/>
                      <a:pt x="490" y="42"/>
                    </a:cubicBezTo>
                    <a:cubicBezTo>
                      <a:pt x="490" y="486"/>
                      <a:pt x="490" y="486"/>
                      <a:pt x="490" y="486"/>
                    </a:cubicBezTo>
                    <a:lnTo>
                      <a:pt x="318" y="521"/>
                    </a:lnTo>
                    <a:close/>
                    <a:moveTo>
                      <a:pt x="109" y="47"/>
                    </a:moveTo>
                    <a:cubicBezTo>
                      <a:pt x="281" y="77"/>
                      <a:pt x="281" y="77"/>
                      <a:pt x="281" y="77"/>
                    </a:cubicBezTo>
                    <a:cubicBezTo>
                      <a:pt x="281" y="521"/>
                      <a:pt x="281" y="521"/>
                      <a:pt x="281" y="521"/>
                    </a:cubicBezTo>
                    <a:cubicBezTo>
                      <a:pt x="109" y="491"/>
                      <a:pt x="109" y="491"/>
                      <a:pt x="109" y="491"/>
                    </a:cubicBezTo>
                    <a:lnTo>
                      <a:pt x="109" y="47"/>
                    </a:lnTo>
                    <a:close/>
                    <a:moveTo>
                      <a:pt x="37" y="84"/>
                    </a:moveTo>
                    <a:cubicBezTo>
                      <a:pt x="72" y="84"/>
                      <a:pt x="72" y="84"/>
                      <a:pt x="72" y="84"/>
                    </a:cubicBezTo>
                    <a:cubicBezTo>
                      <a:pt x="72" y="507"/>
                      <a:pt x="72" y="507"/>
                      <a:pt x="72" y="507"/>
                    </a:cubicBezTo>
                    <a:cubicBezTo>
                      <a:pt x="72" y="516"/>
                      <a:pt x="79" y="523"/>
                      <a:pt x="87" y="525"/>
                    </a:cubicBezTo>
                    <a:cubicBezTo>
                      <a:pt x="111" y="529"/>
                      <a:pt x="111" y="529"/>
                      <a:pt x="111" y="529"/>
                    </a:cubicBezTo>
                    <a:cubicBezTo>
                      <a:pt x="37" y="529"/>
                      <a:pt x="37" y="529"/>
                      <a:pt x="37" y="529"/>
                    </a:cubicBezTo>
                    <a:cubicBezTo>
                      <a:pt x="37" y="84"/>
                      <a:pt x="37" y="84"/>
                      <a:pt x="37" y="84"/>
                    </a:cubicBezTo>
                    <a:close/>
                    <a:moveTo>
                      <a:pt x="562" y="528"/>
                    </a:moveTo>
                    <a:cubicBezTo>
                      <a:pt x="470" y="528"/>
                      <a:pt x="470" y="528"/>
                      <a:pt x="470" y="528"/>
                    </a:cubicBezTo>
                    <a:cubicBezTo>
                      <a:pt x="512" y="519"/>
                      <a:pt x="512" y="519"/>
                      <a:pt x="512" y="519"/>
                    </a:cubicBezTo>
                    <a:cubicBezTo>
                      <a:pt x="521" y="518"/>
                      <a:pt x="527" y="510"/>
                      <a:pt x="527" y="501"/>
                    </a:cubicBezTo>
                    <a:cubicBezTo>
                      <a:pt x="527" y="83"/>
                      <a:pt x="527" y="83"/>
                      <a:pt x="527" y="83"/>
                    </a:cubicBezTo>
                    <a:cubicBezTo>
                      <a:pt x="562" y="83"/>
                      <a:pt x="562" y="83"/>
                      <a:pt x="562" y="83"/>
                    </a:cubicBezTo>
                    <a:cubicBezTo>
                      <a:pt x="562" y="528"/>
                      <a:pt x="562" y="528"/>
                      <a:pt x="562" y="528"/>
                    </a:cubicBezTo>
                    <a:close/>
                    <a:moveTo>
                      <a:pt x="245" y="117"/>
                    </a:moveTo>
                    <a:cubicBezTo>
                      <a:pt x="150" y="99"/>
                      <a:pt x="150" y="99"/>
                      <a:pt x="150" y="99"/>
                    </a:cubicBezTo>
                    <a:cubicBezTo>
                      <a:pt x="143" y="98"/>
                      <a:pt x="136" y="102"/>
                      <a:pt x="135" y="109"/>
                    </a:cubicBezTo>
                    <a:cubicBezTo>
                      <a:pt x="134" y="116"/>
                      <a:pt x="138" y="122"/>
                      <a:pt x="145" y="123"/>
                    </a:cubicBezTo>
                    <a:cubicBezTo>
                      <a:pt x="240" y="141"/>
                      <a:pt x="240" y="141"/>
                      <a:pt x="240" y="141"/>
                    </a:cubicBezTo>
                    <a:cubicBezTo>
                      <a:pt x="241" y="141"/>
                      <a:pt x="242" y="141"/>
                      <a:pt x="242" y="141"/>
                    </a:cubicBezTo>
                    <a:cubicBezTo>
                      <a:pt x="248" y="141"/>
                      <a:pt x="253" y="137"/>
                      <a:pt x="254" y="131"/>
                    </a:cubicBezTo>
                    <a:cubicBezTo>
                      <a:pt x="256" y="124"/>
                      <a:pt x="251" y="118"/>
                      <a:pt x="245" y="117"/>
                    </a:cubicBezTo>
                    <a:close/>
                    <a:moveTo>
                      <a:pt x="245" y="182"/>
                    </a:moveTo>
                    <a:cubicBezTo>
                      <a:pt x="150" y="164"/>
                      <a:pt x="150" y="164"/>
                      <a:pt x="150" y="164"/>
                    </a:cubicBezTo>
                    <a:cubicBezTo>
                      <a:pt x="143" y="163"/>
                      <a:pt x="136" y="168"/>
                      <a:pt x="135" y="174"/>
                    </a:cubicBezTo>
                    <a:cubicBezTo>
                      <a:pt x="134" y="181"/>
                      <a:pt x="138" y="187"/>
                      <a:pt x="145" y="189"/>
                    </a:cubicBezTo>
                    <a:cubicBezTo>
                      <a:pt x="240" y="206"/>
                      <a:pt x="240" y="206"/>
                      <a:pt x="240" y="206"/>
                    </a:cubicBezTo>
                    <a:cubicBezTo>
                      <a:pt x="241" y="206"/>
                      <a:pt x="242" y="206"/>
                      <a:pt x="242" y="206"/>
                    </a:cubicBezTo>
                    <a:cubicBezTo>
                      <a:pt x="248" y="206"/>
                      <a:pt x="253" y="202"/>
                      <a:pt x="254" y="196"/>
                    </a:cubicBezTo>
                    <a:cubicBezTo>
                      <a:pt x="256" y="190"/>
                      <a:pt x="251" y="183"/>
                      <a:pt x="245" y="182"/>
                    </a:cubicBezTo>
                    <a:close/>
                    <a:moveTo>
                      <a:pt x="245" y="247"/>
                    </a:moveTo>
                    <a:cubicBezTo>
                      <a:pt x="150" y="230"/>
                      <a:pt x="150" y="230"/>
                      <a:pt x="150" y="230"/>
                    </a:cubicBezTo>
                    <a:cubicBezTo>
                      <a:pt x="143" y="228"/>
                      <a:pt x="136" y="233"/>
                      <a:pt x="135" y="239"/>
                    </a:cubicBezTo>
                    <a:cubicBezTo>
                      <a:pt x="134" y="246"/>
                      <a:pt x="138" y="253"/>
                      <a:pt x="145" y="254"/>
                    </a:cubicBezTo>
                    <a:cubicBezTo>
                      <a:pt x="240" y="271"/>
                      <a:pt x="240" y="271"/>
                      <a:pt x="240" y="271"/>
                    </a:cubicBezTo>
                    <a:cubicBezTo>
                      <a:pt x="241" y="272"/>
                      <a:pt x="242" y="272"/>
                      <a:pt x="242" y="272"/>
                    </a:cubicBezTo>
                    <a:cubicBezTo>
                      <a:pt x="248" y="272"/>
                      <a:pt x="253" y="268"/>
                      <a:pt x="254" y="262"/>
                    </a:cubicBezTo>
                    <a:cubicBezTo>
                      <a:pt x="256" y="255"/>
                      <a:pt x="251" y="249"/>
                      <a:pt x="245" y="247"/>
                    </a:cubicBezTo>
                    <a:close/>
                    <a:moveTo>
                      <a:pt x="245" y="313"/>
                    </a:moveTo>
                    <a:cubicBezTo>
                      <a:pt x="150" y="295"/>
                      <a:pt x="150" y="295"/>
                      <a:pt x="150" y="295"/>
                    </a:cubicBezTo>
                    <a:cubicBezTo>
                      <a:pt x="143" y="294"/>
                      <a:pt x="136" y="298"/>
                      <a:pt x="135" y="305"/>
                    </a:cubicBezTo>
                    <a:cubicBezTo>
                      <a:pt x="134" y="311"/>
                      <a:pt x="138" y="318"/>
                      <a:pt x="145" y="319"/>
                    </a:cubicBezTo>
                    <a:cubicBezTo>
                      <a:pt x="240" y="337"/>
                      <a:pt x="240" y="337"/>
                      <a:pt x="240" y="337"/>
                    </a:cubicBezTo>
                    <a:cubicBezTo>
                      <a:pt x="241" y="337"/>
                      <a:pt x="242" y="337"/>
                      <a:pt x="242" y="337"/>
                    </a:cubicBezTo>
                    <a:cubicBezTo>
                      <a:pt x="248" y="337"/>
                      <a:pt x="253" y="333"/>
                      <a:pt x="254" y="327"/>
                    </a:cubicBezTo>
                    <a:cubicBezTo>
                      <a:pt x="256" y="320"/>
                      <a:pt x="251" y="314"/>
                      <a:pt x="245" y="313"/>
                    </a:cubicBezTo>
                    <a:close/>
                    <a:moveTo>
                      <a:pt x="245" y="378"/>
                    </a:moveTo>
                    <a:cubicBezTo>
                      <a:pt x="150" y="360"/>
                      <a:pt x="150" y="360"/>
                      <a:pt x="150" y="360"/>
                    </a:cubicBezTo>
                    <a:cubicBezTo>
                      <a:pt x="143" y="359"/>
                      <a:pt x="136" y="363"/>
                      <a:pt x="135" y="370"/>
                    </a:cubicBezTo>
                    <a:cubicBezTo>
                      <a:pt x="134" y="377"/>
                      <a:pt x="138" y="383"/>
                      <a:pt x="145" y="384"/>
                    </a:cubicBezTo>
                    <a:cubicBezTo>
                      <a:pt x="240" y="402"/>
                      <a:pt x="240" y="402"/>
                      <a:pt x="240" y="402"/>
                    </a:cubicBezTo>
                    <a:cubicBezTo>
                      <a:pt x="241" y="402"/>
                      <a:pt x="242" y="402"/>
                      <a:pt x="242" y="402"/>
                    </a:cubicBezTo>
                    <a:cubicBezTo>
                      <a:pt x="248" y="402"/>
                      <a:pt x="253" y="398"/>
                      <a:pt x="254" y="392"/>
                    </a:cubicBezTo>
                    <a:cubicBezTo>
                      <a:pt x="256" y="385"/>
                      <a:pt x="251" y="379"/>
                      <a:pt x="245" y="378"/>
                    </a:cubicBezTo>
                    <a:close/>
                    <a:moveTo>
                      <a:pt x="245" y="443"/>
                    </a:moveTo>
                    <a:cubicBezTo>
                      <a:pt x="150" y="425"/>
                      <a:pt x="150" y="425"/>
                      <a:pt x="150" y="425"/>
                    </a:cubicBezTo>
                    <a:cubicBezTo>
                      <a:pt x="143" y="424"/>
                      <a:pt x="136" y="429"/>
                      <a:pt x="135" y="435"/>
                    </a:cubicBezTo>
                    <a:cubicBezTo>
                      <a:pt x="134" y="442"/>
                      <a:pt x="138" y="448"/>
                      <a:pt x="145" y="450"/>
                    </a:cubicBezTo>
                    <a:cubicBezTo>
                      <a:pt x="240" y="467"/>
                      <a:pt x="240" y="467"/>
                      <a:pt x="240" y="467"/>
                    </a:cubicBezTo>
                    <a:cubicBezTo>
                      <a:pt x="241" y="467"/>
                      <a:pt x="242" y="467"/>
                      <a:pt x="242" y="467"/>
                    </a:cubicBezTo>
                    <a:cubicBezTo>
                      <a:pt x="248" y="467"/>
                      <a:pt x="253" y="463"/>
                      <a:pt x="254" y="457"/>
                    </a:cubicBezTo>
                    <a:cubicBezTo>
                      <a:pt x="256" y="451"/>
                      <a:pt x="251" y="444"/>
                      <a:pt x="245" y="443"/>
                    </a:cubicBezTo>
                    <a:close/>
                    <a:moveTo>
                      <a:pt x="449" y="95"/>
                    </a:moveTo>
                    <a:cubicBezTo>
                      <a:pt x="354" y="115"/>
                      <a:pt x="354" y="115"/>
                      <a:pt x="354" y="115"/>
                    </a:cubicBezTo>
                    <a:cubicBezTo>
                      <a:pt x="347" y="117"/>
                      <a:pt x="343" y="123"/>
                      <a:pt x="344" y="130"/>
                    </a:cubicBezTo>
                    <a:cubicBezTo>
                      <a:pt x="346" y="136"/>
                      <a:pt x="351" y="140"/>
                      <a:pt x="356" y="140"/>
                    </a:cubicBezTo>
                    <a:cubicBezTo>
                      <a:pt x="357" y="140"/>
                      <a:pt x="358" y="140"/>
                      <a:pt x="359" y="139"/>
                    </a:cubicBezTo>
                    <a:cubicBezTo>
                      <a:pt x="454" y="119"/>
                      <a:pt x="454" y="119"/>
                      <a:pt x="454" y="119"/>
                    </a:cubicBezTo>
                    <a:cubicBezTo>
                      <a:pt x="461" y="118"/>
                      <a:pt x="465" y="111"/>
                      <a:pt x="464" y="105"/>
                    </a:cubicBezTo>
                    <a:cubicBezTo>
                      <a:pt x="462" y="98"/>
                      <a:pt x="456" y="94"/>
                      <a:pt x="449" y="95"/>
                    </a:cubicBezTo>
                    <a:close/>
                    <a:moveTo>
                      <a:pt x="449" y="160"/>
                    </a:moveTo>
                    <a:cubicBezTo>
                      <a:pt x="354" y="181"/>
                      <a:pt x="354" y="181"/>
                      <a:pt x="354" y="181"/>
                    </a:cubicBezTo>
                    <a:cubicBezTo>
                      <a:pt x="347" y="182"/>
                      <a:pt x="343" y="189"/>
                      <a:pt x="344" y="195"/>
                    </a:cubicBezTo>
                    <a:cubicBezTo>
                      <a:pt x="346" y="201"/>
                      <a:pt x="351" y="205"/>
                      <a:pt x="356" y="205"/>
                    </a:cubicBezTo>
                    <a:cubicBezTo>
                      <a:pt x="357" y="205"/>
                      <a:pt x="358" y="205"/>
                      <a:pt x="359" y="205"/>
                    </a:cubicBezTo>
                    <a:cubicBezTo>
                      <a:pt x="454" y="184"/>
                      <a:pt x="454" y="184"/>
                      <a:pt x="454" y="184"/>
                    </a:cubicBezTo>
                    <a:cubicBezTo>
                      <a:pt x="461" y="183"/>
                      <a:pt x="465" y="176"/>
                      <a:pt x="464" y="170"/>
                    </a:cubicBezTo>
                    <a:cubicBezTo>
                      <a:pt x="462" y="163"/>
                      <a:pt x="456" y="159"/>
                      <a:pt x="449" y="160"/>
                    </a:cubicBezTo>
                    <a:close/>
                    <a:moveTo>
                      <a:pt x="449" y="226"/>
                    </a:moveTo>
                    <a:cubicBezTo>
                      <a:pt x="354" y="246"/>
                      <a:pt x="354" y="246"/>
                      <a:pt x="354" y="246"/>
                    </a:cubicBezTo>
                    <a:cubicBezTo>
                      <a:pt x="347" y="247"/>
                      <a:pt x="343" y="254"/>
                      <a:pt x="344" y="260"/>
                    </a:cubicBezTo>
                    <a:cubicBezTo>
                      <a:pt x="346" y="266"/>
                      <a:pt x="351" y="270"/>
                      <a:pt x="356" y="270"/>
                    </a:cubicBezTo>
                    <a:cubicBezTo>
                      <a:pt x="357" y="270"/>
                      <a:pt x="358" y="270"/>
                      <a:pt x="359" y="270"/>
                    </a:cubicBezTo>
                    <a:cubicBezTo>
                      <a:pt x="454" y="250"/>
                      <a:pt x="454" y="250"/>
                      <a:pt x="454" y="250"/>
                    </a:cubicBezTo>
                    <a:cubicBezTo>
                      <a:pt x="461" y="248"/>
                      <a:pt x="465" y="242"/>
                      <a:pt x="464" y="235"/>
                    </a:cubicBezTo>
                    <a:cubicBezTo>
                      <a:pt x="462" y="228"/>
                      <a:pt x="456" y="224"/>
                      <a:pt x="449" y="226"/>
                    </a:cubicBezTo>
                    <a:close/>
                    <a:moveTo>
                      <a:pt x="449" y="291"/>
                    </a:moveTo>
                    <a:cubicBezTo>
                      <a:pt x="354" y="311"/>
                      <a:pt x="354" y="311"/>
                      <a:pt x="354" y="311"/>
                    </a:cubicBezTo>
                    <a:cubicBezTo>
                      <a:pt x="347" y="312"/>
                      <a:pt x="343" y="319"/>
                      <a:pt x="344" y="326"/>
                    </a:cubicBezTo>
                    <a:cubicBezTo>
                      <a:pt x="346" y="331"/>
                      <a:pt x="351" y="335"/>
                      <a:pt x="356" y="335"/>
                    </a:cubicBezTo>
                    <a:cubicBezTo>
                      <a:pt x="357" y="335"/>
                      <a:pt x="358" y="335"/>
                      <a:pt x="359" y="335"/>
                    </a:cubicBezTo>
                    <a:cubicBezTo>
                      <a:pt x="454" y="315"/>
                      <a:pt x="454" y="315"/>
                      <a:pt x="454" y="315"/>
                    </a:cubicBezTo>
                    <a:cubicBezTo>
                      <a:pt x="461" y="313"/>
                      <a:pt x="465" y="307"/>
                      <a:pt x="464" y="300"/>
                    </a:cubicBezTo>
                    <a:cubicBezTo>
                      <a:pt x="462" y="294"/>
                      <a:pt x="456" y="290"/>
                      <a:pt x="449" y="291"/>
                    </a:cubicBezTo>
                    <a:close/>
                    <a:moveTo>
                      <a:pt x="449" y="356"/>
                    </a:moveTo>
                    <a:cubicBezTo>
                      <a:pt x="354" y="376"/>
                      <a:pt x="354" y="376"/>
                      <a:pt x="354" y="376"/>
                    </a:cubicBezTo>
                    <a:cubicBezTo>
                      <a:pt x="347" y="378"/>
                      <a:pt x="343" y="384"/>
                      <a:pt x="344" y="391"/>
                    </a:cubicBezTo>
                    <a:cubicBezTo>
                      <a:pt x="346" y="397"/>
                      <a:pt x="351" y="401"/>
                      <a:pt x="356" y="401"/>
                    </a:cubicBezTo>
                    <a:cubicBezTo>
                      <a:pt x="357" y="401"/>
                      <a:pt x="358" y="401"/>
                      <a:pt x="359" y="400"/>
                    </a:cubicBezTo>
                    <a:cubicBezTo>
                      <a:pt x="454" y="380"/>
                      <a:pt x="454" y="380"/>
                      <a:pt x="454" y="380"/>
                    </a:cubicBezTo>
                    <a:cubicBezTo>
                      <a:pt x="461" y="379"/>
                      <a:pt x="465" y="372"/>
                      <a:pt x="464" y="366"/>
                    </a:cubicBezTo>
                    <a:cubicBezTo>
                      <a:pt x="462" y="359"/>
                      <a:pt x="456" y="355"/>
                      <a:pt x="449" y="356"/>
                    </a:cubicBezTo>
                    <a:close/>
                    <a:moveTo>
                      <a:pt x="449" y="421"/>
                    </a:moveTo>
                    <a:cubicBezTo>
                      <a:pt x="354" y="442"/>
                      <a:pt x="354" y="442"/>
                      <a:pt x="354" y="442"/>
                    </a:cubicBezTo>
                    <a:cubicBezTo>
                      <a:pt x="347" y="443"/>
                      <a:pt x="343" y="450"/>
                      <a:pt x="344" y="456"/>
                    </a:cubicBezTo>
                    <a:cubicBezTo>
                      <a:pt x="346" y="462"/>
                      <a:pt x="351" y="466"/>
                      <a:pt x="356" y="466"/>
                    </a:cubicBezTo>
                    <a:cubicBezTo>
                      <a:pt x="357" y="466"/>
                      <a:pt x="358" y="466"/>
                      <a:pt x="359" y="466"/>
                    </a:cubicBezTo>
                    <a:cubicBezTo>
                      <a:pt x="454" y="445"/>
                      <a:pt x="454" y="445"/>
                      <a:pt x="454" y="445"/>
                    </a:cubicBezTo>
                    <a:cubicBezTo>
                      <a:pt x="461" y="444"/>
                      <a:pt x="465" y="437"/>
                      <a:pt x="464" y="431"/>
                    </a:cubicBezTo>
                    <a:cubicBezTo>
                      <a:pt x="462" y="424"/>
                      <a:pt x="456" y="420"/>
                      <a:pt x="449" y="4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panose="020B0502040204020203" charset="-122"/>
                  <a:cs typeface="+mn-cs"/>
                </a:endParaRPr>
              </a:p>
            </p:txBody>
          </p:sp>
        </p:grpSp>
      </p:grpSp>
      <p:sp>
        <p:nvSpPr>
          <p:cNvPr id="9" name="圆角矩形 8"/>
          <p:cNvSpPr/>
          <p:nvPr/>
        </p:nvSpPr>
        <p:spPr>
          <a:xfrm>
            <a:off x="1293495" y="4050665"/>
            <a:ext cx="6650990" cy="728980"/>
          </a:xfrm>
          <a:prstGeom prst="roundRect">
            <a:avLst/>
          </a:prstGeom>
          <a:ln w="38100"/>
        </p:spPr>
        <p:style>
          <a:lnRef idx="2">
            <a:schemeClr val="accent1"/>
          </a:lnRef>
          <a:fillRef idx="0">
            <a:srgbClr val="FFFFFF"/>
          </a:fillRef>
          <a:effectRef idx="0">
            <a:srgbClr val="FFFFFF"/>
          </a:effectRef>
          <a:fontRef idx="minor">
            <a:schemeClr val="dk1"/>
          </a:fontRef>
        </p:style>
        <p:txBody>
          <a:bodyPr rtlCol="0" anchor="ctr"/>
          <a:lstStyle/>
          <a:p>
            <a:pPr marR="0" lvl="0" indent="0" algn="ctr" defTabSz="457200" rtl="0" eaLnBrk="1" fontAlgn="auto" latinLnBrk="0" hangingPunct="1">
              <a:lnSpc>
                <a:spcPct val="150000"/>
              </a:lnSpc>
              <a:spcBef>
                <a:spcPts val="0"/>
              </a:spcBef>
              <a:spcAft>
                <a:spcPts val="0"/>
              </a:spcAft>
              <a:buClrTx/>
              <a:buSzTx/>
              <a:buNone/>
              <a:defRPr/>
            </a:pPr>
            <a:r>
              <a:rPr sz="1200" b="1" noProof="0">
                <a:ln>
                  <a:noFill/>
                </a:ln>
                <a:solidFill>
                  <a:srgbClr val="42556C"/>
                </a:solidFill>
                <a:effectLst/>
                <a:uLnTx/>
                <a:uFillTx/>
                <a:latin typeface="+mj-ea"/>
                <a:ea typeface="+mj-ea"/>
                <a:cs typeface="+mj-ea"/>
                <a:sym typeface="+mn-ea"/>
              </a:rPr>
              <a:t>从字面上可以看出，由于三个门的操作，LSTM在状态的更新和状态是否要作为输入，全部交给了神经网络的训练机制来选择。下面分别来介绍一下三个门的结构和作用。</a:t>
            </a:r>
            <a:endParaRPr kumimoji="0" lang="zh-CN" altLang="en-US" sz="1200" b="1" i="0" u="none" strike="noStrike" kern="1200" cap="none" spc="0" normalizeH="0" baseline="0" noProof="0">
              <a:ln>
                <a:noFill/>
              </a:ln>
              <a:solidFill>
                <a:srgbClr val="42556C"/>
              </a:solidFill>
              <a:effectLst/>
              <a:uLnTx/>
              <a:uFillTx/>
              <a:latin typeface="+mj-ea"/>
              <a:ea typeface="+mj-ea"/>
              <a:cs typeface="+mj-ea"/>
              <a:sym typeface="+mn-ea"/>
            </a:endParaRPr>
          </a:p>
        </p:txBody>
      </p:sp>
      <p:sp>
        <p:nvSpPr>
          <p:cNvPr id="10" name="矩形 9"/>
          <p:cNvSpPr/>
          <p:nvPr>
            <p:custDataLst>
              <p:tags r:id="rId1"/>
            </p:custDataLst>
          </p:nvPr>
        </p:nvSpPr>
        <p:spPr bwMode="auto">
          <a:xfrm>
            <a:off x="3489643" y="387093"/>
            <a:ext cx="2164715" cy="398780"/>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00" cap="none" spc="0" normalizeH="0" baseline="0" noProof="0">
                <a:ln>
                  <a:noFill/>
                </a:ln>
                <a:solidFill>
                  <a:srgbClr val="42556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了解LSTM的结构</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iwiaGRpZCI6ImMwNzJmODhiMDNkOTkyMjI3NDdkNzZlYzAxYzk0YWNjIiwidXNlckNvdW50Ijoy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自定义 290">
      <a:dk1>
        <a:sysClr val="windowText" lastClr="000000"/>
      </a:dk1>
      <a:lt1>
        <a:sysClr val="window" lastClr="FFFFFF"/>
      </a:lt1>
      <a:dk2>
        <a:srgbClr val="EEF2F5"/>
      </a:dk2>
      <a:lt2>
        <a:srgbClr val="E7E6E6"/>
      </a:lt2>
      <a:accent1>
        <a:srgbClr val="42556C"/>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5-3">
      <a:majorFont>
        <a:latin typeface="Century Gothic"/>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1334</Words>
  <Application>Microsoft Office PowerPoint</Application>
  <PresentationFormat>全屏显示(16:9)</PresentationFormat>
  <Paragraphs>93</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Gill Sans</vt:lpstr>
      <vt:lpstr>微软雅黑</vt:lpstr>
      <vt:lpstr>微软雅黑 Light</vt:lpstr>
      <vt:lpstr>Arial</vt:lpstr>
      <vt:lpstr>Calibri Light</vt:lpstr>
      <vt:lpstr>Century Gothic</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ziliang li</cp:lastModifiedBy>
  <cp:revision>76</cp:revision>
  <dcterms:created xsi:type="dcterms:W3CDTF">2021-03-18T16:17:00Z</dcterms:created>
  <dcterms:modified xsi:type="dcterms:W3CDTF">2024-01-03T12:07:46Z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481AABB5777C43DB83AA7C25BF482507_11</vt:lpwstr>
  </property>
  <property fmtid="{D5CDD505-2E9C-101B-9397-08002B2CF9AE}" pid="3" name="KSOProductBuildVer">
    <vt:lpwstr>2052-12.1.0.15120</vt:lpwstr>
  </property>
  <property fmtid="{D5CDD505-2E9C-101B-9397-08002B2CF9AE}" pid="4" name="KSOTemplateUUID">
    <vt:lpwstr>v1.0_mb_p4TE5/ynfy3nwb2ToByuRQ==</vt:lpwstr>
  </property>
</Properties>
</file>