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19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37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3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4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4701D8-862A-41F5-A478-1BA13BEACFD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8863-170D-43CC-81B5-90D0179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1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计算几何入门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谢其哲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判断两线段相交：跨立实验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两线段相交：相互跨立对方</a:t>
            </a:r>
            <a:endParaRPr lang="en-US" altLang="zh-CN" dirty="0" smtClean="0"/>
          </a:p>
          <a:p>
            <a:r>
              <a:rPr lang="en-US" dirty="0" smtClean="0"/>
              <a:t>P1P2</a:t>
            </a:r>
            <a:r>
              <a:rPr lang="zh-CN" altLang="en-US" dirty="0" smtClean="0"/>
              <a:t>跨立</a:t>
            </a:r>
            <a:r>
              <a:rPr lang="en-US" altLang="zh-CN" dirty="0" smtClean="0"/>
              <a:t>Q1Q2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Q1P1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Q1P2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Q1Q2</a:t>
            </a:r>
            <a:r>
              <a:rPr lang="zh-CN" altLang="en-US" dirty="0" smtClean="0"/>
              <a:t>两侧。（</a:t>
            </a:r>
            <a:r>
              <a:rPr lang="en-US" altLang="zh-CN" dirty="0"/>
              <a:t>Q1Q2×Q1P2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Q1Q2×Q1P1</a:t>
            </a:r>
            <a:r>
              <a:rPr lang="zh-CN" altLang="en-US" dirty="0"/>
              <a:t>异</a:t>
            </a:r>
            <a:r>
              <a:rPr lang="zh-CN" altLang="en-US" dirty="0" smtClean="0"/>
              <a:t>号）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zh-CN" altLang="en-US" dirty="0" smtClean="0"/>
              <a:t>上图</a:t>
            </a:r>
            <a:r>
              <a:rPr lang="en-US" altLang="zh-CN" dirty="0" smtClean="0"/>
              <a:t>Q1Q2</a:t>
            </a:r>
            <a:r>
              <a:rPr lang="zh-CN" altLang="en-US" dirty="0" smtClean="0"/>
              <a:t>未跨立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，所以未相交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37" y="3702587"/>
            <a:ext cx="3895253" cy="19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判断点在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点是否在矩形中：判断该点在左右边和上下边之间</a:t>
            </a:r>
            <a:endParaRPr lang="en-US" altLang="zh-CN" dirty="0" smtClean="0"/>
          </a:p>
          <a:p>
            <a:r>
              <a:rPr lang="zh-CN" altLang="en-US" dirty="0" smtClean="0"/>
              <a:t>点是否在圆中：离圆心距离小于等于半径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在多边形中：射线法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6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判断点</a:t>
            </a:r>
            <a:r>
              <a:rPr lang="zh-CN" altLang="en-US" dirty="0"/>
              <a:t>在多边形</a:t>
            </a:r>
            <a:r>
              <a:rPr lang="zh-CN" altLang="en-US" dirty="0" smtClean="0"/>
              <a:t>中：射线法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从该点往一特定方向射出一射线：</a:t>
            </a:r>
            <a:endParaRPr lang="en-US" altLang="zh-CN" dirty="0" smtClean="0"/>
          </a:p>
          <a:p>
            <a:r>
              <a:rPr lang="zh-CN" altLang="en-US" dirty="0" smtClean="0"/>
              <a:t>与边界交奇数次：在多边形中</a:t>
            </a:r>
            <a:endParaRPr lang="en-US" altLang="zh-CN" dirty="0" smtClean="0"/>
          </a:p>
          <a:p>
            <a:r>
              <a:rPr lang="zh-CN" altLang="en-US" dirty="0" smtClean="0"/>
              <a:t>与边界交偶数次：不在多边形中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03" y="2052918"/>
            <a:ext cx="2114833" cy="29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射线法特殊情况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射线与多边形某条边平行</a:t>
            </a:r>
            <a:endParaRPr lang="en-US" altLang="zh-CN" dirty="0" smtClean="0"/>
          </a:p>
          <a:p>
            <a:r>
              <a:rPr lang="zh-CN" altLang="en-US" dirty="0" smtClean="0"/>
              <a:t>射线经过了多边形某顶点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解决方法：多次随机，直到不出现特殊情况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58" y="2175033"/>
            <a:ext cx="2666594" cy="21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凸包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pi(xi, 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，找一个面积最小的凸多边形，包含这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个点。</a:t>
            </a:r>
            <a:endParaRPr lang="en-US" altLang="zh-CN" dirty="0" smtClean="0"/>
          </a:p>
          <a:p>
            <a:r>
              <a:rPr lang="zh-CN" altLang="en-US" dirty="0" smtClean="0"/>
              <a:t>准备工作：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个点按</a:t>
            </a:r>
            <a:r>
              <a:rPr lang="en-US" altLang="zh-CN" dirty="0" smtClean="0"/>
              <a:t>x</a:t>
            </a:r>
            <a:r>
              <a:rPr lang="zh-CN" altLang="en-US" dirty="0" smtClean="0"/>
              <a:t>第一关键字，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第二关键字从小到大排序。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974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维护</a:t>
            </a:r>
            <a:r>
              <a:rPr lang="zh-CN" altLang="en-US" dirty="0"/>
              <a:t>栈</a:t>
            </a:r>
            <a:r>
              <a:rPr lang="en-US" altLang="zh-CN" dirty="0" smtClean="0"/>
              <a:t>s, </a:t>
            </a:r>
            <a:r>
              <a:rPr lang="zh-CN" altLang="en-US" dirty="0" smtClean="0"/>
              <a:t>栈顶</a:t>
            </a:r>
            <a:r>
              <a:rPr lang="en-US" altLang="zh-CN" dirty="0" smtClean="0"/>
              <a:t>top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= 1 to n</a:t>
            </a:r>
          </a:p>
          <a:p>
            <a:pPr lvl="1"/>
            <a:r>
              <a:rPr lang="en-US" altLang="zh-CN" dirty="0"/>
              <a:t>While </a:t>
            </a:r>
            <a:r>
              <a:rPr lang="en-US" altLang="zh-CN" dirty="0" smtClean="0"/>
              <a:t>(top &gt; 1 &amp;&amp; s[top </a:t>
            </a:r>
            <a:r>
              <a:rPr lang="en-US" altLang="zh-CN" dirty="0"/>
              <a:t>– 1], s[top], pi</a:t>
            </a:r>
            <a:r>
              <a:rPr lang="zh-CN" altLang="en-US" dirty="0"/>
              <a:t>构成的折现不往左拐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退栈</a:t>
            </a:r>
            <a:endParaRPr lang="en-US" altLang="zh-CN" dirty="0"/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pi</a:t>
            </a:r>
            <a:r>
              <a:rPr lang="zh-CN" altLang="en-US" dirty="0"/>
              <a:t>压入栈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m:=top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n – 1 </a:t>
            </a:r>
            <a:r>
              <a:rPr lang="en-US" altLang="zh-CN" dirty="0" err="1" smtClean="0"/>
              <a:t>downto</a:t>
            </a:r>
            <a:r>
              <a:rPr lang="en-US" altLang="zh-CN" dirty="0" smtClean="0"/>
              <a:t> 1</a:t>
            </a:r>
          </a:p>
          <a:p>
            <a:pPr lvl="1"/>
            <a:r>
              <a:rPr lang="en-US" altLang="zh-CN" dirty="0" smtClean="0"/>
              <a:t>While (top &gt; m &amp;&amp; s[top </a:t>
            </a:r>
            <a:r>
              <a:rPr lang="en-US" altLang="zh-CN" dirty="0"/>
              <a:t>– 1], s[top], pi</a:t>
            </a:r>
            <a:r>
              <a:rPr lang="zh-CN" altLang="en-US" dirty="0"/>
              <a:t>构成的折现不往左拐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退栈</a:t>
            </a:r>
            <a:endParaRPr lang="en-US" altLang="zh-CN" dirty="0"/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pi</a:t>
            </a:r>
            <a:r>
              <a:rPr lang="zh-CN" altLang="en-US" dirty="0"/>
              <a:t>压入栈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top--; (p1</a:t>
            </a:r>
            <a:r>
              <a:rPr lang="zh-CN" altLang="en-US" dirty="0" smtClean="0"/>
              <a:t>重复，删除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6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凸包演示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19" y="2025856"/>
            <a:ext cx="1721541" cy="165917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21" y="2103480"/>
            <a:ext cx="1683590" cy="162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64" y="2025856"/>
            <a:ext cx="1764132" cy="1700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6" y="4122816"/>
            <a:ext cx="1652031" cy="15921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90" y="4122816"/>
            <a:ext cx="1652031" cy="15921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32" y="4122816"/>
            <a:ext cx="1756124" cy="16925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13" y="4122816"/>
            <a:ext cx="1825163" cy="17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3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poj2318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给定一个如上的长方形箱子，中间有</a:t>
            </a:r>
            <a:r>
              <a:rPr lang="en-US" altLang="zh-CN" dirty="0"/>
              <a:t>n</a:t>
            </a:r>
            <a:r>
              <a:rPr lang="zh-CN" altLang="en-US" dirty="0"/>
              <a:t>条线段，将其分为</a:t>
            </a:r>
            <a:r>
              <a:rPr lang="en-US" altLang="zh-CN" dirty="0"/>
              <a:t>n+1</a:t>
            </a:r>
            <a:r>
              <a:rPr lang="zh-CN" altLang="en-US" dirty="0"/>
              <a:t>个区域，给定</a:t>
            </a:r>
            <a:r>
              <a:rPr lang="en-US" altLang="zh-CN" dirty="0"/>
              <a:t>m</a:t>
            </a:r>
            <a:r>
              <a:rPr lang="zh-CN" altLang="en-US" dirty="0"/>
              <a:t>个玩具的坐标，统计每个区域中的玩具个数。</a:t>
            </a:r>
          </a:p>
          <a:p>
            <a:endParaRPr lang="en-US" altLang="zh-CN" dirty="0" smtClean="0"/>
          </a:p>
          <a:p>
            <a:r>
              <a:rPr lang="zh-CN" altLang="en-US" dirty="0"/>
              <a:t>对每个玩具，二分线段下标，判断在线段左边还是右边，找到之后进行统计即可</a:t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66" y="1115477"/>
            <a:ext cx="5853287" cy="9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6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 3348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</a:t>
            </a:r>
          </a:p>
          <a:p>
            <a:r>
              <a:rPr lang="zh-CN" altLang="en-US" dirty="0"/>
              <a:t>        一农场主想用牧场上的几颗树作为栏杆将牧场围起来防止牛逃跑，用直线将最外围的栏杆连起来可以围出一个最大面积，已知一头牛想要存活至少需要</a:t>
            </a:r>
            <a:r>
              <a:rPr lang="en-US" altLang="zh-CN" dirty="0"/>
              <a:t>50</a:t>
            </a:r>
            <a:r>
              <a:rPr lang="zh-CN" altLang="en-US" dirty="0"/>
              <a:t>平方米的面积。</a:t>
            </a:r>
          </a:p>
          <a:p>
            <a:endParaRPr lang="en-US" dirty="0" smtClean="0"/>
          </a:p>
          <a:p>
            <a:r>
              <a:rPr lang="zh-CN" altLang="en-US" dirty="0" smtClean="0"/>
              <a:t>凸包</a:t>
            </a:r>
            <a:r>
              <a:rPr lang="en-US" altLang="zh-CN" dirty="0" smtClean="0"/>
              <a:t>+</a:t>
            </a:r>
            <a:r>
              <a:rPr lang="zh-CN" altLang="en-US" dirty="0" smtClean="0"/>
              <a:t>面积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0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求凸包的面积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若求出来的点集为</a:t>
            </a:r>
            <a:r>
              <a:rPr lang="en-US" altLang="zh-CN" dirty="0" smtClean="0"/>
              <a:t>q[1], q[2], …, q[m](=q[1])</a:t>
            </a:r>
          </a:p>
          <a:p>
            <a:r>
              <a:rPr lang="en-US" altLang="zh-CN" dirty="0" smtClean="0"/>
              <a:t>O</a:t>
            </a:r>
            <a:r>
              <a:rPr lang="zh-CN" altLang="en-US" dirty="0" smtClean="0"/>
              <a:t>为原点</a:t>
            </a:r>
            <a:endParaRPr lang="en-US" altLang="zh-CN" dirty="0" smtClean="0"/>
          </a:p>
          <a:p>
            <a:r>
              <a:rPr lang="zh-CN" altLang="en-US" dirty="0" smtClean="0"/>
              <a:t>则凸包面积为有向三角形面积和的绝对值</a:t>
            </a:r>
            <a:endParaRPr lang="en-US" altLang="zh-CN" dirty="0" smtClean="0"/>
          </a:p>
          <a:p>
            <a:r>
              <a:rPr lang="en-US" altLang="zh-CN" dirty="0" smtClean="0"/>
              <a:t>|</a:t>
            </a:r>
            <a:r>
              <a:rPr lang="en-US" altLang="zh-CN" dirty="0" err="1" smtClean="0"/>
              <a:t>Oq</a:t>
            </a:r>
            <a:r>
              <a:rPr lang="en-US" altLang="zh-CN" dirty="0" smtClean="0"/>
              <a:t>[1] × </a:t>
            </a:r>
            <a:r>
              <a:rPr lang="en-US" altLang="zh-CN" dirty="0" err="1" smtClean="0"/>
              <a:t>Oq</a:t>
            </a:r>
            <a:r>
              <a:rPr lang="en-US" altLang="zh-CN" dirty="0" smtClean="0"/>
              <a:t>[2] + </a:t>
            </a:r>
            <a:r>
              <a:rPr lang="en-US" altLang="zh-CN" dirty="0" err="1" smtClean="0"/>
              <a:t>Oq</a:t>
            </a:r>
            <a:r>
              <a:rPr lang="en-US" altLang="zh-CN" dirty="0" smtClean="0"/>
              <a:t>[2] </a:t>
            </a:r>
            <a:r>
              <a:rPr lang="en-US" altLang="zh-CN" dirty="0"/>
              <a:t>× </a:t>
            </a:r>
            <a:r>
              <a:rPr lang="en-US" altLang="zh-CN" dirty="0" err="1" smtClean="0"/>
              <a:t>Oq</a:t>
            </a:r>
            <a:r>
              <a:rPr lang="en-US" altLang="zh-CN" dirty="0" smtClean="0"/>
              <a:t>[3] … + </a:t>
            </a:r>
            <a:r>
              <a:rPr lang="en-US" altLang="zh-CN" dirty="0" err="1" smtClean="0"/>
              <a:t>Oq</a:t>
            </a:r>
            <a:r>
              <a:rPr lang="en-US" altLang="zh-CN" dirty="0" smtClean="0"/>
              <a:t>[m-1]× </a:t>
            </a:r>
            <a:r>
              <a:rPr lang="en-US" altLang="zh-CN" dirty="0" err="1" smtClean="0"/>
              <a:t>Oq</a:t>
            </a:r>
            <a:r>
              <a:rPr lang="en-US" altLang="zh-CN" smtClean="0"/>
              <a:t>[m]|/2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46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边的表示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ax+by+c</a:t>
            </a:r>
            <a:r>
              <a:rPr lang="en-US" altLang="zh-CN" dirty="0" smtClean="0"/>
              <a:t> = 0</a:t>
            </a:r>
          </a:p>
          <a:p>
            <a:endParaRPr lang="en-US" altLang="zh-CN" dirty="0" smtClean="0"/>
          </a:p>
          <a:p>
            <a:r>
              <a:rPr lang="en-US" dirty="0"/>
              <a:t>class </a:t>
            </a:r>
            <a:r>
              <a:rPr lang="en-US" dirty="0" smtClean="0"/>
              <a:t>line1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double a, b, c;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05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1151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给你</a:t>
            </a:r>
            <a:r>
              <a:rPr lang="en-US" altLang="zh-CN" dirty="0"/>
              <a:t>n</a:t>
            </a:r>
            <a:r>
              <a:rPr lang="zh-CN" altLang="en-US" dirty="0"/>
              <a:t>个矩形，求他们的总面积之和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扫描线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线段树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55" y="4150657"/>
            <a:ext cx="8057016" cy="18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4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面积并：</a:t>
            </a:r>
            <a:r>
              <a:rPr lang="en-US" altLang="zh-CN" dirty="0" smtClean="0"/>
              <a:t>Simpson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轴围成的面积</a:t>
            </a:r>
            <a:endParaRPr lang="en-US" altLang="zh-CN" dirty="0" smtClean="0"/>
          </a:p>
          <a:p>
            <a:r>
              <a:rPr lang="zh-CN" altLang="en-US" dirty="0" smtClean="0">
                <a:sym typeface="Wingdings" panose="05000000000000000000" pitchFamily="2" charset="2"/>
              </a:rPr>
              <a:t>直线拟合</a:t>
            </a:r>
            <a:r>
              <a:rPr lang="en-US" altLang="zh-CN" dirty="0" smtClean="0">
                <a:sym typeface="Wingdings" panose="05000000000000000000" pitchFamily="2" charset="2"/>
              </a:rPr>
              <a:t>f(x): S=(f(a)+f(b)) * (b-a)/2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Mid = (a + b) / 2</a:t>
            </a:r>
          </a:p>
          <a:p>
            <a:r>
              <a:rPr lang="zh-CN" altLang="en-US" dirty="0" smtClean="0"/>
              <a:t>二次曲线拟合：</a:t>
            </a:r>
            <a:r>
              <a:rPr lang="en-US" altLang="zh-CN" dirty="0" err="1" smtClean="0"/>
              <a:t>smipson</a:t>
            </a:r>
            <a:r>
              <a:rPr lang="en-US" altLang="zh-CN" dirty="0" smtClean="0"/>
              <a:t>(a, b)</a:t>
            </a:r>
            <a:r>
              <a:rPr lang="en-US" altLang="zh-CN" dirty="0" smtClean="0">
                <a:sym typeface="Wingdings" panose="05000000000000000000" pitchFamily="2" charset="2"/>
              </a:rPr>
              <a:t>=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>
                <a:sym typeface="Wingdings" panose="05000000000000000000" pitchFamily="2" charset="2"/>
              </a:rPr>
              <a:t>f(a</a:t>
            </a:r>
            <a:r>
              <a:rPr lang="en-US" altLang="zh-CN" dirty="0" smtClean="0">
                <a:sym typeface="Wingdings" panose="05000000000000000000" pitchFamily="2" charset="2"/>
              </a:rPr>
              <a:t>)+4*f(mid)+f(b))*(</a:t>
            </a:r>
            <a:r>
              <a:rPr lang="en-US" altLang="zh-CN" dirty="0">
                <a:sym typeface="Wingdings" panose="05000000000000000000" pitchFamily="2" charset="2"/>
              </a:rPr>
              <a:t>b-a</a:t>
            </a:r>
            <a:r>
              <a:rPr lang="en-US" altLang="zh-CN" dirty="0" smtClean="0">
                <a:sym typeface="Wingdings" panose="05000000000000000000" pitchFamily="2" charset="2"/>
              </a:rPr>
              <a:t>)/6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30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自</a:t>
            </a:r>
            <a:r>
              <a:rPr lang="zh-CN" altLang="en-US" dirty="0" smtClean="0">
                <a:sym typeface="Wingdings" panose="05000000000000000000" pitchFamily="2" charset="2"/>
              </a:rPr>
              <a:t>适应的</a:t>
            </a:r>
            <a:r>
              <a:rPr lang="en-US" altLang="zh-CN" dirty="0" err="1" smtClean="0">
                <a:sym typeface="Wingdings" panose="05000000000000000000" pitchFamily="2" charset="2"/>
              </a:rPr>
              <a:t>simpson</a:t>
            </a:r>
            <a:r>
              <a:rPr lang="zh-CN" altLang="en-US" dirty="0">
                <a:sym typeface="Wingdings" panose="05000000000000000000" pitchFamily="2" charset="2"/>
              </a:rPr>
              <a:t>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double </a:t>
            </a:r>
            <a:r>
              <a:rPr lang="en-US" altLang="zh-CN" dirty="0" err="1" smtClean="0">
                <a:sym typeface="Wingdings" panose="05000000000000000000" pitchFamily="2" charset="2"/>
              </a:rPr>
              <a:t>rsimpson</a:t>
            </a:r>
            <a:r>
              <a:rPr lang="en-US" altLang="zh-CN" dirty="0" smtClean="0">
                <a:sym typeface="Wingdings" panose="05000000000000000000" pitchFamily="2" charset="2"/>
              </a:rPr>
              <a:t>(a, b)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If </a:t>
            </a:r>
            <a:r>
              <a:rPr lang="en-US" altLang="zh-CN" dirty="0">
                <a:sym typeface="Wingdings" panose="05000000000000000000" pitchFamily="2" charset="2"/>
              </a:rPr>
              <a:t>(abs(</a:t>
            </a:r>
            <a:r>
              <a:rPr lang="en-US" altLang="zh-CN" dirty="0" err="1">
                <a:sym typeface="Wingdings" panose="05000000000000000000" pitchFamily="2" charset="2"/>
              </a:rPr>
              <a:t>simpson</a:t>
            </a:r>
            <a:r>
              <a:rPr lang="en-US" altLang="zh-CN" dirty="0">
                <a:sym typeface="Wingdings" panose="05000000000000000000" pitchFamily="2" charset="2"/>
              </a:rPr>
              <a:t>(a, mid) + </a:t>
            </a:r>
            <a:r>
              <a:rPr lang="en-US" altLang="zh-CN" dirty="0" err="1">
                <a:sym typeface="Wingdings" panose="05000000000000000000" pitchFamily="2" charset="2"/>
              </a:rPr>
              <a:t>simpson</a:t>
            </a:r>
            <a:r>
              <a:rPr lang="en-US" altLang="zh-CN" dirty="0">
                <a:sym typeface="Wingdings" panose="05000000000000000000" pitchFamily="2" charset="2"/>
              </a:rPr>
              <a:t>(mid, b)-</a:t>
            </a:r>
            <a:r>
              <a:rPr lang="en-US" altLang="zh-CN" dirty="0" err="1">
                <a:sym typeface="Wingdings" panose="05000000000000000000" pitchFamily="2" charset="2"/>
              </a:rPr>
              <a:t>simpson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a,b</a:t>
            </a:r>
            <a:r>
              <a:rPr lang="en-US" altLang="zh-CN" dirty="0">
                <a:sym typeface="Wingdings" panose="05000000000000000000" pitchFamily="2" charset="2"/>
              </a:rPr>
              <a:t>))&lt;1e-10)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return </a:t>
            </a:r>
            <a:r>
              <a:rPr lang="en-US" altLang="zh-CN" dirty="0" err="1" smtClean="0">
                <a:sym typeface="Wingdings" panose="05000000000000000000" pitchFamily="2" charset="2"/>
              </a:rPr>
              <a:t>simpson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err="1" smtClean="0">
                <a:sym typeface="Wingdings" panose="05000000000000000000" pitchFamily="2" charset="2"/>
              </a:rPr>
              <a:t>a,b</a:t>
            </a:r>
            <a:r>
              <a:rPr lang="en-US" altLang="zh-CN" dirty="0" smtClean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Else 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return </a:t>
            </a:r>
            <a:r>
              <a:rPr lang="en-US" altLang="zh-CN" dirty="0" err="1" smtClean="0">
                <a:sym typeface="Wingdings" panose="05000000000000000000" pitchFamily="2" charset="2"/>
              </a:rPr>
              <a:t>rsimpson</a:t>
            </a:r>
            <a:r>
              <a:rPr lang="en-US" altLang="zh-CN" dirty="0" smtClean="0">
                <a:sym typeface="Wingdings" panose="05000000000000000000" pitchFamily="2" charset="2"/>
              </a:rPr>
              <a:t>(a, mid)+</a:t>
            </a:r>
            <a:r>
              <a:rPr lang="en-US" altLang="zh-CN" dirty="0" err="1" smtClean="0">
                <a:sym typeface="Wingdings" panose="05000000000000000000" pitchFamily="2" charset="2"/>
              </a:rPr>
              <a:t>rsimpson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err="1" smtClean="0">
                <a:sym typeface="Wingdings" panose="05000000000000000000" pitchFamily="2" charset="2"/>
              </a:rPr>
              <a:t>mid,b</a:t>
            </a:r>
            <a:r>
              <a:rPr lang="en-US" altLang="zh-CN" dirty="0" smtClean="0">
                <a:sym typeface="Wingdings" panose="05000000000000000000" pitchFamily="2" charset="2"/>
              </a:rPr>
              <a:t>);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1151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给你</a:t>
            </a:r>
            <a:r>
              <a:rPr lang="en-US" altLang="zh-CN" dirty="0"/>
              <a:t>n</a:t>
            </a:r>
            <a:r>
              <a:rPr lang="zh-CN" altLang="en-US" dirty="0"/>
              <a:t>个矩形，求他们的总面积之和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/>
              <a:t>自</a:t>
            </a:r>
            <a:r>
              <a:rPr lang="zh-CN" altLang="en-US" dirty="0" smtClean="0"/>
              <a:t>适应</a:t>
            </a:r>
            <a:r>
              <a:rPr lang="en-US" altLang="zh-CN" dirty="0" err="1" smtClean="0"/>
              <a:t>simpson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55" y="4150657"/>
            <a:ext cx="8057016" cy="18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2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POJ</a:t>
            </a:r>
          </a:p>
          <a:p>
            <a:r>
              <a:rPr lang="en-US" smtClean="0"/>
              <a:t>2318</a:t>
            </a:r>
            <a:r>
              <a:rPr lang="zh-CN" altLang="en-US" smtClean="0"/>
              <a:t>，</a:t>
            </a:r>
            <a:r>
              <a:rPr lang="en-US" altLang="zh-CN" dirty="0" smtClean="0"/>
              <a:t>1269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1696</a:t>
            </a:r>
            <a:r>
              <a:rPr lang="zh-CN" altLang="en-US" dirty="0" smtClean="0"/>
              <a:t>，</a:t>
            </a:r>
            <a:r>
              <a:rPr lang="en-US" dirty="0" smtClean="0"/>
              <a:t>3348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1151, </a:t>
            </a:r>
            <a:endParaRPr lang="en-US" altLang="zh-CN" dirty="0"/>
          </a:p>
          <a:p>
            <a:r>
              <a:rPr lang="en-US" altLang="zh-CN" dirty="0" smtClean="0"/>
              <a:t>[NOI2005]</a:t>
            </a:r>
            <a:r>
              <a:rPr lang="zh-CN" altLang="en-US" dirty="0" smtClean="0"/>
              <a:t>月下柠檬树（</a:t>
            </a:r>
            <a:r>
              <a:rPr lang="zh-CN" altLang="en-US" b="1" dirty="0" smtClean="0"/>
              <a:t>不做强求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8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边的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（向量）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两点确定一条</a:t>
            </a:r>
            <a:r>
              <a:rPr lang="zh-CN" altLang="en-US" dirty="0" smtClean="0"/>
              <a:t>直线</a:t>
            </a:r>
            <a:endParaRPr lang="en-US" altLang="zh-CN" dirty="0" smtClean="0"/>
          </a:p>
          <a:p>
            <a:r>
              <a:rPr lang="en-US" dirty="0" smtClean="0"/>
              <a:t>class </a:t>
            </a:r>
            <a:r>
              <a:rPr lang="en-US" dirty="0"/>
              <a:t>point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double x, y;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/>
              <a:t>class line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point s, t;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227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矢量（向量）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只考虑向量的方向，大小。不考虑起点。</a:t>
            </a:r>
            <a:endParaRPr lang="en-US" altLang="zh-CN" dirty="0" smtClean="0"/>
          </a:p>
          <a:p>
            <a:r>
              <a:rPr lang="zh-CN" altLang="en-US" dirty="0" smtClean="0"/>
              <a:t>终点坐标减起点坐标</a:t>
            </a:r>
            <a:endParaRPr lang="en-US" altLang="zh-CN" dirty="0" smtClean="0"/>
          </a:p>
          <a:p>
            <a:r>
              <a:rPr lang="zh-CN" altLang="en-US" dirty="0" smtClean="0"/>
              <a:t>起点：</a:t>
            </a:r>
            <a:r>
              <a:rPr lang="en-US" altLang="zh-CN" dirty="0" smtClean="0"/>
              <a:t>(1, 2)</a:t>
            </a:r>
            <a:r>
              <a:rPr lang="zh-CN" altLang="en-US" dirty="0" smtClean="0"/>
              <a:t>，终点：</a:t>
            </a:r>
            <a:r>
              <a:rPr lang="en-US" altLang="zh-CN" dirty="0" smtClean="0"/>
              <a:t>(3, 5)</a:t>
            </a:r>
            <a:r>
              <a:rPr lang="zh-CN" altLang="en-US" dirty="0" smtClean="0"/>
              <a:t>对应矢量</a:t>
            </a:r>
            <a:r>
              <a:rPr lang="en-US" altLang="zh-CN" dirty="0" smtClean="0"/>
              <a:t>(2, 3)</a:t>
            </a:r>
          </a:p>
          <a:p>
            <a:r>
              <a:rPr lang="fr-FR" altLang="zh-CN" dirty="0"/>
              <a:t>class </a:t>
            </a:r>
            <a:r>
              <a:rPr lang="fr-FR" altLang="zh-CN" dirty="0" smtClean="0"/>
              <a:t>point</a:t>
            </a:r>
            <a:endParaRPr lang="fr-FR" altLang="zh-CN" dirty="0"/>
          </a:p>
          <a:p>
            <a:r>
              <a:rPr lang="fr-FR" altLang="zh-CN" dirty="0"/>
              <a:t>{</a:t>
            </a:r>
          </a:p>
          <a:p>
            <a:r>
              <a:rPr lang="fr-FR" altLang="zh-CN" dirty="0"/>
              <a:t>    double x, y;</a:t>
            </a:r>
          </a:p>
          <a:p>
            <a:r>
              <a:rPr lang="fr-FR" altLang="zh-CN" dirty="0" smtClean="0"/>
              <a:t>};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72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矢量加减法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P=(x1, y1), Q=(x2, y2)</a:t>
            </a:r>
          </a:p>
          <a:p>
            <a:r>
              <a:rPr lang="zh-CN" altLang="en-US" dirty="0" smtClean="0"/>
              <a:t>由</a:t>
            </a:r>
            <a:r>
              <a:rPr lang="zh-CN" altLang="en-US" dirty="0"/>
              <a:t>三角形</a:t>
            </a:r>
            <a:r>
              <a:rPr lang="zh-CN" altLang="en-US" dirty="0" smtClean="0"/>
              <a:t>法则或平行四边形法则</a:t>
            </a:r>
            <a:endParaRPr lang="en-US" dirty="0" smtClean="0"/>
          </a:p>
          <a:p>
            <a:r>
              <a:rPr lang="es-ES" dirty="0" smtClean="0"/>
              <a:t>P </a:t>
            </a:r>
            <a:r>
              <a:rPr lang="es-ES" dirty="0"/>
              <a:t>+ Q = ( x1 + x2 , y1 + y2 </a:t>
            </a:r>
            <a:r>
              <a:rPr lang="es-ES" dirty="0" smtClean="0"/>
              <a:t>)</a:t>
            </a:r>
          </a:p>
          <a:p>
            <a:r>
              <a:rPr lang="es-ES" dirty="0" smtClean="0"/>
              <a:t>P </a:t>
            </a:r>
            <a:r>
              <a:rPr lang="es-ES" dirty="0"/>
              <a:t>- Q = ( x1 - x2 , y1 - y2 )</a:t>
            </a:r>
            <a:endParaRPr lang="es-ES" dirty="0" smtClean="0"/>
          </a:p>
          <a:p>
            <a:endParaRPr lang="es-E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矢量叉积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 × Q = x1*y2 - </a:t>
            </a:r>
            <a:r>
              <a:rPr lang="en-US" dirty="0" smtClean="0"/>
              <a:t>x2*y1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double </a:t>
            </a:r>
            <a:r>
              <a:rPr lang="en-US" dirty="0" err="1" smtClean="0"/>
              <a:t>crossProduct</a:t>
            </a:r>
            <a:r>
              <a:rPr lang="en-US" dirty="0" smtClean="0"/>
              <a:t>(point </a:t>
            </a:r>
            <a:r>
              <a:rPr lang="en-US" dirty="0"/>
              <a:t>a, </a:t>
            </a:r>
            <a:r>
              <a:rPr lang="en-US" dirty="0" smtClean="0"/>
              <a:t>point b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a.x</a:t>
            </a:r>
            <a:r>
              <a:rPr lang="en-US" dirty="0"/>
              <a:t> * </a:t>
            </a:r>
            <a:r>
              <a:rPr lang="en-US" dirty="0" err="1"/>
              <a:t>b.y</a:t>
            </a:r>
            <a:r>
              <a:rPr lang="en-US" dirty="0"/>
              <a:t> - </a:t>
            </a:r>
            <a:r>
              <a:rPr lang="en-US" dirty="0" err="1"/>
              <a:t>a.y</a:t>
            </a:r>
            <a:r>
              <a:rPr lang="en-US" dirty="0"/>
              <a:t> * </a:t>
            </a:r>
            <a:r>
              <a:rPr lang="en-US" dirty="0" err="1"/>
              <a:t>b.x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double </a:t>
            </a:r>
            <a:r>
              <a:rPr lang="en-US" dirty="0" err="1"/>
              <a:t>crossProduct</a:t>
            </a:r>
            <a:r>
              <a:rPr lang="en-US" dirty="0"/>
              <a:t>(double ax, double ay, double </a:t>
            </a:r>
            <a:r>
              <a:rPr lang="en-US" dirty="0" err="1"/>
              <a:t>bx</a:t>
            </a:r>
            <a:r>
              <a:rPr lang="en-US" dirty="0"/>
              <a:t>, double by)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ax * by - ay * </a:t>
            </a:r>
            <a:r>
              <a:rPr lang="en-US" dirty="0" err="1"/>
              <a:t>bx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6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矢量叉积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平行四边形</a:t>
            </a:r>
            <a:r>
              <a:rPr lang="zh-CN" altLang="en-US" dirty="0"/>
              <a:t>的有向</a:t>
            </a:r>
            <a:r>
              <a:rPr lang="zh-CN" altLang="en-US" dirty="0" smtClean="0"/>
              <a:t>面积</a:t>
            </a:r>
            <a:endParaRPr lang="en-US" altLang="zh-CN" dirty="0" smtClean="0"/>
          </a:p>
          <a:p>
            <a:r>
              <a:rPr lang="en-US" altLang="zh-CN" dirty="0" smtClean="0"/>
              <a:t>P </a:t>
            </a:r>
            <a:r>
              <a:rPr lang="en-US" dirty="0"/>
              <a:t>× </a:t>
            </a:r>
            <a:r>
              <a:rPr lang="en-US" dirty="0" smtClean="0"/>
              <a:t>Q &lt; 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Q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的顺时针）</a:t>
            </a:r>
            <a:endParaRPr lang="en-US" altLang="zh-CN" dirty="0" smtClean="0"/>
          </a:p>
          <a:p>
            <a:r>
              <a:rPr lang="en-US" altLang="zh-CN" dirty="0" smtClean="0"/>
              <a:t>P </a:t>
            </a:r>
            <a:r>
              <a:rPr lang="en-US" dirty="0"/>
              <a:t>× </a:t>
            </a:r>
            <a:r>
              <a:rPr lang="en-US" dirty="0" smtClean="0"/>
              <a:t>Q &gt; 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Q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的逆时针）</a:t>
            </a:r>
            <a:endParaRPr lang="en-US" altLang="zh-CN" dirty="0" smtClean="0"/>
          </a:p>
          <a:p>
            <a:r>
              <a:rPr lang="en-US" dirty="0"/>
              <a:t>P × Q = - ( Q × P 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22" y="2162100"/>
            <a:ext cx="2948699" cy="3410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528769"/>
            <a:ext cx="4120173" cy="23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折线段的拐角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A, B, C</a:t>
            </a:r>
          </a:p>
          <a:p>
            <a:r>
              <a:rPr lang="zh-CN" altLang="en-US" dirty="0"/>
              <a:t>右</a:t>
            </a:r>
            <a:r>
              <a:rPr lang="zh-CN" altLang="en-US" dirty="0" smtClean="0"/>
              <a:t>拐：</a:t>
            </a:r>
            <a:r>
              <a:rPr lang="en-US" altLang="zh-CN" dirty="0" smtClean="0"/>
              <a:t>AB </a:t>
            </a:r>
            <a:r>
              <a:rPr lang="en-US" dirty="0" smtClean="0"/>
              <a:t>× AC &lt;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左拐：</a:t>
            </a:r>
            <a:r>
              <a:rPr lang="en-US" altLang="zh-CN" dirty="0" smtClean="0"/>
              <a:t>AB </a:t>
            </a:r>
            <a:r>
              <a:rPr lang="en-US" dirty="0" smtClean="0"/>
              <a:t>× A</a:t>
            </a:r>
            <a:r>
              <a:rPr lang="en-US" altLang="zh-CN" dirty="0" smtClean="0"/>
              <a:t>C &gt; 0</a:t>
            </a:r>
          </a:p>
          <a:p>
            <a:r>
              <a:rPr lang="zh-CN" altLang="en-US" dirty="0" smtClean="0"/>
              <a:t>共线：</a:t>
            </a:r>
            <a:r>
              <a:rPr lang="en-US" altLang="zh-CN" dirty="0" smtClean="0"/>
              <a:t>AB </a:t>
            </a:r>
            <a:r>
              <a:rPr lang="en-US" dirty="0" smtClean="0"/>
              <a:t>× AC = 0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37" y="3241002"/>
            <a:ext cx="3247822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点是否在线段上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r>
              <a:rPr lang="en-US" altLang="zh-CN" dirty="0" smtClean="0"/>
              <a:t>(x, y)</a:t>
            </a:r>
            <a:r>
              <a:rPr lang="zh-CN" altLang="en-US" dirty="0" smtClean="0"/>
              <a:t>是否在线段</a:t>
            </a:r>
            <a:r>
              <a:rPr lang="en-US" altLang="zh-CN" dirty="0" smtClean="0"/>
              <a:t>(x1, y1)-(x2, y2)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向量</a:t>
            </a:r>
            <a:r>
              <a:rPr lang="en-US" altLang="zh-CN" dirty="0" smtClean="0"/>
              <a:t>(x, y)-(x1, y1)</a:t>
            </a:r>
            <a:r>
              <a:rPr lang="zh-CN" altLang="en-US" dirty="0" smtClean="0"/>
              <a:t>要与</a:t>
            </a:r>
            <a:r>
              <a:rPr lang="en-US" altLang="zh-CN" dirty="0" smtClean="0"/>
              <a:t>(x2, y2)-(x1, y1)</a:t>
            </a:r>
            <a:r>
              <a:rPr lang="zh-CN" altLang="en-US" dirty="0"/>
              <a:t>同</a:t>
            </a:r>
            <a:r>
              <a:rPr lang="zh-CN" altLang="en-US" dirty="0" smtClean="0"/>
              <a:t>向，保证在同一直线上</a:t>
            </a:r>
            <a:endParaRPr lang="en-US" altLang="zh-CN" dirty="0" smtClean="0"/>
          </a:p>
          <a:p>
            <a:r>
              <a:rPr lang="en-US" altLang="zh-CN" dirty="0" smtClean="0"/>
              <a:t>min(x1, x2) &lt;= </a:t>
            </a:r>
            <a:r>
              <a:rPr lang="zh-CN" altLang="en-US" dirty="0"/>
              <a:t> </a:t>
            </a:r>
            <a:r>
              <a:rPr lang="en-US" altLang="zh-CN" dirty="0" smtClean="0"/>
              <a:t>x &lt;= max(x1, x2)</a:t>
            </a:r>
          </a:p>
          <a:p>
            <a:r>
              <a:rPr lang="en-US" altLang="zh-CN" dirty="0" smtClean="0"/>
              <a:t>Min(y1, y2) &lt;= y &lt;= max(y1, y2)</a:t>
            </a:r>
          </a:p>
          <a:p>
            <a:r>
              <a:rPr lang="zh-CN" altLang="en-US" dirty="0" smtClean="0"/>
              <a:t>保证在线段上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61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881</Words>
  <Application>Microsoft Office PowerPoint</Application>
  <PresentationFormat>宽屏</PresentationFormat>
  <Paragraphs>139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Century Gothic</vt:lpstr>
      <vt:lpstr>Wingdings</vt:lpstr>
      <vt:lpstr>Wingdings 3</vt:lpstr>
      <vt:lpstr>离子</vt:lpstr>
      <vt:lpstr>计算几何入门</vt:lpstr>
      <vt:lpstr>边的表示1</vt:lpstr>
      <vt:lpstr>边的表示2（向量）</vt:lpstr>
      <vt:lpstr>矢量（向量）</vt:lpstr>
      <vt:lpstr>矢量加减法</vt:lpstr>
      <vt:lpstr>矢量叉积</vt:lpstr>
      <vt:lpstr>矢量叉积</vt:lpstr>
      <vt:lpstr>折线段的拐角</vt:lpstr>
      <vt:lpstr>点是否在线段上</vt:lpstr>
      <vt:lpstr>判断两线段相交：跨立实验</vt:lpstr>
      <vt:lpstr>判断点在XX中</vt:lpstr>
      <vt:lpstr>判断点在多边形中：射线法</vt:lpstr>
      <vt:lpstr>射线法特殊情况</vt:lpstr>
      <vt:lpstr>凸包</vt:lpstr>
      <vt:lpstr>凸包算法</vt:lpstr>
      <vt:lpstr>凸包演示</vt:lpstr>
      <vt:lpstr>poj2318</vt:lpstr>
      <vt:lpstr>POJ 3348</vt:lpstr>
      <vt:lpstr>求凸包的面积</vt:lpstr>
      <vt:lpstr>POJ 1151</vt:lpstr>
      <vt:lpstr>面积并：Simpson算法</vt:lpstr>
      <vt:lpstr>自适应的simpson算法</vt:lpstr>
      <vt:lpstr>POJ 1151</vt:lpstr>
      <vt:lpstr>补充作业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计算几何入门</dc:title>
  <dc:creator>谢其哲</dc:creator>
  <cp:lastModifiedBy>谢其哲</cp:lastModifiedBy>
  <cp:revision>388</cp:revision>
  <dcterms:created xsi:type="dcterms:W3CDTF">2014-07-19T14:56:43Z</dcterms:created>
  <dcterms:modified xsi:type="dcterms:W3CDTF">2014-07-31T06:50:52Z</dcterms:modified>
</cp:coreProperties>
</file>