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5" r:id="rId9"/>
    <p:sldId id="262" r:id="rId10"/>
    <p:sldId id="275" r:id="rId11"/>
    <p:sldId id="263" r:id="rId12"/>
    <p:sldId id="264" r:id="rId13"/>
    <p:sldId id="267" r:id="rId14"/>
    <p:sldId id="268" r:id="rId15"/>
    <p:sldId id="269" r:id="rId16"/>
    <p:sldId id="270" r:id="rId17"/>
    <p:sldId id="273" r:id="rId18"/>
    <p:sldId id="274" r:id="rId19"/>
    <p:sldId id="276" r:id="rId20"/>
    <p:sldId id="271" r:id="rId21"/>
    <p:sldId id="27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thai.net/~thep/datrie/datrie.html" TargetMode="External"/><Relationship Id="rId2" Type="http://schemas.openxmlformats.org/officeDocument/2006/relationships/hyperlink" Target="http://en.wikipedia.org/wiki/Tri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trie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魏楚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2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mbria" panose="02040503050406030204" pitchFamily="18" charset="0"/>
              </a:rPr>
              <a:t>整数排序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endParaRPr lang="en-US" altLang="zh-CN" dirty="0" smtClean="0">
              <a:latin typeface="Cambria" panose="02040503050406030204" pitchFamily="18" charset="0"/>
            </a:endParaRPr>
          </a:p>
          <a:p>
            <a:pPr lvl="1"/>
            <a:r>
              <a:rPr lang="zh-CN" altLang="en-US" dirty="0" smtClean="0">
                <a:latin typeface="Cambria" panose="02040503050406030204" pitchFamily="18" charset="0"/>
              </a:rPr>
              <a:t>将所有数用二进制表达即可建树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pPr lvl="1"/>
            <a:endParaRPr lang="en-US" altLang="zh-CN" dirty="0">
              <a:latin typeface="Cambria" panose="02040503050406030204" pitchFamily="18" charset="0"/>
            </a:endParaRPr>
          </a:p>
          <a:p>
            <a:pPr lvl="1"/>
            <a:r>
              <a:rPr lang="zh-CN" altLang="en-US" dirty="0" smtClean="0">
                <a:latin typeface="Cambria" panose="02040503050406030204" pitchFamily="18" charset="0"/>
              </a:rPr>
              <a:t>时间复杂度</a:t>
            </a:r>
            <a:r>
              <a:rPr lang="en-US" altLang="zh-CN" dirty="0" smtClean="0">
                <a:latin typeface="Cambria" panose="02040503050406030204" pitchFamily="18" charset="0"/>
              </a:rPr>
              <a:t>O(N)</a:t>
            </a:r>
          </a:p>
          <a:p>
            <a:pPr lvl="1"/>
            <a:endParaRPr lang="en-US" altLang="zh-CN" dirty="0">
              <a:latin typeface="Cambria" panose="02040503050406030204" pitchFamily="18" charset="0"/>
            </a:endParaRPr>
          </a:p>
          <a:p>
            <a:pPr lvl="1"/>
            <a:r>
              <a:rPr lang="zh-CN" altLang="en-US" dirty="0" smtClean="0">
                <a:latin typeface="Cambria" panose="02040503050406030204" pitchFamily="18" charset="0"/>
              </a:rPr>
              <a:t>常数略大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54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三、字符串匹配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</a:rPr>
              <a:t>N</a:t>
            </a:r>
            <a:r>
              <a:rPr lang="zh-CN" altLang="en-US" dirty="0" smtClean="0">
                <a:latin typeface="Cambria" panose="02040503050406030204" pitchFamily="18" charset="0"/>
              </a:rPr>
              <a:t>个小字符串，最长长度为</a:t>
            </a:r>
            <a:r>
              <a:rPr lang="en-US" altLang="zh-CN" dirty="0" smtClean="0">
                <a:latin typeface="Cambria" panose="02040503050406030204" pitchFamily="18" charset="0"/>
              </a:rPr>
              <a:t>M</a:t>
            </a:r>
            <a:r>
              <a:rPr lang="zh-CN" altLang="en-US" dirty="0" smtClean="0">
                <a:latin typeface="Cambria" panose="02040503050406030204" pitchFamily="18" charset="0"/>
              </a:rPr>
              <a:t>，母串</a:t>
            </a:r>
            <a:r>
              <a:rPr lang="zh-CN" altLang="en-US" dirty="0" smtClean="0">
                <a:latin typeface="Cambria" panose="02040503050406030204" pitchFamily="18" charset="0"/>
              </a:rPr>
              <a:t>长度</a:t>
            </a:r>
            <a:r>
              <a:rPr lang="en-US" altLang="zh-CN" dirty="0" smtClean="0">
                <a:latin typeface="Cambria" panose="02040503050406030204" pitchFamily="18" charset="0"/>
              </a:rPr>
              <a:t>L</a:t>
            </a:r>
            <a:r>
              <a:rPr lang="zh-CN" altLang="en-US" dirty="0" smtClean="0">
                <a:latin typeface="Cambria" panose="02040503050406030204" pitchFamily="18" charset="0"/>
              </a:rPr>
              <a:t>，</a:t>
            </a:r>
            <a:r>
              <a:rPr lang="zh-CN" altLang="en-US" dirty="0" smtClean="0">
                <a:latin typeface="Cambria" panose="02040503050406030204" pitchFamily="18" charset="0"/>
              </a:rPr>
              <a:t>要求</a:t>
            </a:r>
            <a:r>
              <a:rPr lang="zh-CN" altLang="en-US" dirty="0" smtClean="0">
                <a:latin typeface="Cambria" panose="02040503050406030204" pitchFamily="18" charset="0"/>
              </a:rPr>
              <a:t>找出所有匹配位置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pPr lvl="1"/>
            <a:r>
              <a:rPr lang="en-US" altLang="zh-CN" dirty="0" smtClean="0">
                <a:latin typeface="Cambria" panose="02040503050406030204" pitchFamily="18" charset="0"/>
              </a:rPr>
              <a:t>KMP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pPr lvl="2"/>
            <a:r>
              <a:rPr lang="en-US" altLang="zh-CN" dirty="0" smtClean="0">
                <a:latin typeface="Cambria" panose="02040503050406030204" pitchFamily="18" charset="0"/>
              </a:rPr>
              <a:t>O(NM + NL</a:t>
            </a:r>
            <a:r>
              <a:rPr lang="en-US" altLang="zh-CN" dirty="0" smtClean="0">
                <a:latin typeface="Cambria" panose="02040503050406030204" pitchFamily="18" charset="0"/>
              </a:rPr>
              <a:t>)</a:t>
            </a:r>
          </a:p>
          <a:p>
            <a:pPr lvl="2"/>
            <a:endParaRPr lang="en-US" altLang="zh-CN" dirty="0" smtClean="0">
              <a:latin typeface="Cambria" panose="02040503050406030204" pitchFamily="18" charset="0"/>
            </a:endParaRP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t</a:t>
            </a:r>
            <a:r>
              <a:rPr lang="en-US" altLang="zh-CN" dirty="0" smtClean="0">
                <a:latin typeface="Cambria" panose="02040503050406030204" pitchFamily="18" charset="0"/>
              </a:rPr>
              <a:t>rie</a:t>
            </a:r>
          </a:p>
          <a:p>
            <a:pPr lvl="2"/>
            <a:r>
              <a:rPr lang="en-US" altLang="zh-CN" dirty="0" smtClean="0">
                <a:latin typeface="Cambria" panose="02040503050406030204" pitchFamily="18" charset="0"/>
              </a:rPr>
              <a:t>O(NM + ML</a:t>
            </a:r>
            <a:r>
              <a:rPr lang="en-US" altLang="zh-CN" dirty="0" smtClean="0">
                <a:latin typeface="Cambria" panose="02040503050406030204" pitchFamily="18" charset="0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4500000"/>
            <a:ext cx="48291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3240000"/>
            <a:ext cx="4857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62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最</a:t>
            </a:r>
            <a:r>
              <a:rPr lang="zh-CN" altLang="en-US" dirty="0" smtClean="0"/>
              <a:t>长公共前缀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mbria" panose="02040503050406030204" pitchFamily="18" charset="0"/>
              </a:rPr>
              <a:t>字符串最长公共前缀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endParaRPr lang="en-US" altLang="zh-CN" dirty="0" smtClean="0">
              <a:latin typeface="Cambria" panose="02040503050406030204" pitchFamily="18" charset="0"/>
            </a:endParaRP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 smtClean="0">
                <a:latin typeface="Cambria" panose="02040503050406030204" pitchFamily="18" charset="0"/>
              </a:rPr>
              <a:t>C</a:t>
            </a:r>
            <a:r>
              <a:rPr lang="en-US" altLang="zh-CN" dirty="0" smtClean="0">
                <a:latin typeface="Cambria" panose="02040503050406030204" pitchFamily="18" charset="0"/>
              </a:rPr>
              <a:t>ow XOR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字符串最长公共前缀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mbria" panose="02040503050406030204" pitchFamily="18" charset="0"/>
              </a:rPr>
              <a:t>给出</a:t>
            </a:r>
            <a:r>
              <a:rPr lang="en-US" altLang="zh-CN" dirty="0" smtClean="0">
                <a:latin typeface="Cambria" panose="02040503050406030204" pitchFamily="18" charset="0"/>
              </a:rPr>
              <a:t>N</a:t>
            </a:r>
            <a:r>
              <a:rPr lang="zh-CN" altLang="en-US" dirty="0" smtClean="0">
                <a:latin typeface="Cambria" panose="02040503050406030204" pitchFamily="18" charset="0"/>
              </a:rPr>
              <a:t>个小写字母字符串，有</a:t>
            </a:r>
            <a:r>
              <a:rPr lang="en-US" altLang="zh-CN" dirty="0" smtClean="0">
                <a:latin typeface="Cambria" panose="02040503050406030204" pitchFamily="18" charset="0"/>
              </a:rPr>
              <a:t>Q</a:t>
            </a:r>
            <a:r>
              <a:rPr lang="zh-CN" altLang="en-US" dirty="0" smtClean="0">
                <a:latin typeface="Cambria" panose="02040503050406030204" pitchFamily="18" charset="0"/>
              </a:rPr>
              <a:t>个询问，每次询问第</a:t>
            </a:r>
            <a:r>
              <a:rPr lang="en-US" altLang="zh-CN" dirty="0" err="1" smtClean="0">
                <a:latin typeface="Cambria" panose="02040503050406030204" pitchFamily="18" charset="0"/>
              </a:rPr>
              <a:t>i</a:t>
            </a:r>
            <a:r>
              <a:rPr lang="zh-CN" altLang="en-US" dirty="0" smtClean="0">
                <a:latin typeface="Cambria" panose="02040503050406030204" pitchFamily="18" charset="0"/>
              </a:rPr>
              <a:t>个和第</a:t>
            </a:r>
            <a:r>
              <a:rPr lang="en-US" altLang="zh-CN" dirty="0" smtClean="0">
                <a:latin typeface="Cambria" panose="02040503050406030204" pitchFamily="18" charset="0"/>
              </a:rPr>
              <a:t>j</a:t>
            </a:r>
            <a:r>
              <a:rPr lang="zh-CN" altLang="en-US" dirty="0" smtClean="0">
                <a:latin typeface="Cambria" panose="02040503050406030204" pitchFamily="18" charset="0"/>
              </a:rPr>
              <a:t>个字符串的最长公共前缀长度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zh-CN" altLang="en-US" dirty="0" smtClean="0">
                <a:latin typeface="Cambria" panose="02040503050406030204" pitchFamily="18" charset="0"/>
              </a:rPr>
              <a:t>一种解法：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pPr lvl="1"/>
            <a:r>
              <a:rPr lang="zh-CN" altLang="en-US" dirty="0" smtClean="0">
                <a:latin typeface="Cambria" panose="02040503050406030204" pitchFamily="18" charset="0"/>
              </a:rPr>
              <a:t>建字典树，记录节点深度，转为</a:t>
            </a:r>
            <a:r>
              <a:rPr lang="en-US" altLang="zh-CN" dirty="0" smtClean="0">
                <a:latin typeface="Cambria" panose="02040503050406030204" pitchFamily="18" charset="0"/>
              </a:rPr>
              <a:t>LCA</a:t>
            </a:r>
            <a:r>
              <a:rPr lang="zh-CN" altLang="en-US" dirty="0" smtClean="0">
                <a:latin typeface="Cambria" panose="02040503050406030204" pitchFamily="18" charset="0"/>
              </a:rPr>
              <a:t>问题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pPr lvl="2"/>
            <a:r>
              <a:rPr lang="zh-CN" altLang="en-US" dirty="0" smtClean="0">
                <a:latin typeface="Cambria" panose="02040503050406030204" pitchFamily="18" charset="0"/>
              </a:rPr>
              <a:t>倍增</a:t>
            </a:r>
            <a:r>
              <a:rPr lang="en-US" altLang="zh-CN" dirty="0" smtClean="0">
                <a:latin typeface="Cambria" panose="02040503050406030204" pitchFamily="18" charset="0"/>
              </a:rPr>
              <a:t>LCA</a:t>
            </a:r>
          </a:p>
          <a:p>
            <a:pPr lvl="2"/>
            <a:r>
              <a:rPr lang="en-US" altLang="zh-CN" dirty="0" err="1" smtClean="0">
                <a:latin typeface="Cambria" panose="02040503050406030204" pitchFamily="18" charset="0"/>
              </a:rPr>
              <a:t>Tarjan</a:t>
            </a:r>
            <a:r>
              <a:rPr lang="en-US" altLang="zh-CN" dirty="0" smtClean="0">
                <a:latin typeface="Cambria" panose="02040503050406030204" pitchFamily="18" charset="0"/>
              </a:rPr>
              <a:t> LCA</a:t>
            </a:r>
          </a:p>
          <a:p>
            <a:pPr lvl="2"/>
            <a:r>
              <a:rPr lang="zh-CN" altLang="en-US" dirty="0" smtClean="0">
                <a:latin typeface="Cambria" panose="02040503050406030204" pitchFamily="18" charset="0"/>
              </a:rPr>
              <a:t>转</a:t>
            </a:r>
            <a:r>
              <a:rPr lang="en-US" altLang="zh-CN" dirty="0" smtClean="0">
                <a:latin typeface="Cambria" panose="02040503050406030204" pitchFamily="18" charset="0"/>
              </a:rPr>
              <a:t>RMQ</a:t>
            </a:r>
            <a:r>
              <a:rPr lang="zh-CN" altLang="en-US" dirty="0" smtClean="0">
                <a:latin typeface="Cambria" panose="02040503050406030204" pitchFamily="18" charset="0"/>
              </a:rPr>
              <a:t>，</a:t>
            </a:r>
            <a:r>
              <a:rPr lang="en-US" altLang="zh-CN" dirty="0" smtClean="0">
                <a:latin typeface="Cambria" panose="02040503050406030204" pitchFamily="18" charset="0"/>
              </a:rPr>
              <a:t>ST</a:t>
            </a:r>
            <a:r>
              <a:rPr lang="zh-CN" altLang="en-US" dirty="0" smtClean="0">
                <a:latin typeface="Cambria" panose="02040503050406030204" pitchFamily="18" charset="0"/>
              </a:rPr>
              <a:t>算法</a:t>
            </a:r>
            <a:endParaRPr lang="en-US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Cow XOR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mbria" panose="02040503050406030204" pitchFamily="18" charset="0"/>
              </a:rPr>
              <a:t>给定</a:t>
            </a:r>
            <a:r>
              <a:rPr lang="en-US" altLang="zh-CN" dirty="0" smtClean="0">
                <a:latin typeface="Cambria" panose="02040503050406030204" pitchFamily="18" charset="0"/>
              </a:rPr>
              <a:t>N</a:t>
            </a:r>
            <a:r>
              <a:rPr lang="zh-CN" altLang="en-US" dirty="0" smtClean="0">
                <a:latin typeface="Cambria" panose="02040503050406030204" pitchFamily="18" charset="0"/>
              </a:rPr>
              <a:t>个整数</a:t>
            </a:r>
            <a:r>
              <a:rPr lang="en-US" altLang="zh-CN" dirty="0" smtClean="0">
                <a:latin typeface="Cambria" panose="02040503050406030204" pitchFamily="18" charset="0"/>
              </a:rPr>
              <a:t>a[1]~</a:t>
            </a:r>
            <a:r>
              <a:rPr lang="en-US" altLang="zh-CN" dirty="0">
                <a:latin typeface="Cambria" panose="02040503050406030204" pitchFamily="18" charset="0"/>
              </a:rPr>
              <a:t>a[N](</a:t>
            </a:r>
            <a:r>
              <a:rPr lang="en-US" altLang="zh-CN" dirty="0" smtClean="0">
                <a:latin typeface="Cambria" panose="02040503050406030204" pitchFamily="18" charset="0"/>
              </a:rPr>
              <a:t>0 ≤ a[</a:t>
            </a:r>
            <a:r>
              <a:rPr lang="en-US" altLang="zh-CN" dirty="0" err="1" smtClean="0">
                <a:latin typeface="Cambria" panose="02040503050406030204" pitchFamily="18" charset="0"/>
              </a:rPr>
              <a:t>i</a:t>
            </a:r>
            <a:r>
              <a:rPr lang="en-US" altLang="zh-CN" dirty="0" smtClean="0">
                <a:latin typeface="Cambria" panose="02040503050406030204" pitchFamily="18" charset="0"/>
              </a:rPr>
              <a:t>] ≤ 2</a:t>
            </a:r>
            <a:r>
              <a:rPr lang="en-US" altLang="zh-CN" baseline="30000" dirty="0" smtClean="0">
                <a:latin typeface="Cambria" panose="02040503050406030204" pitchFamily="18" charset="0"/>
              </a:rPr>
              <a:t>21</a:t>
            </a:r>
            <a:r>
              <a:rPr lang="en-US" altLang="zh-CN" dirty="0" smtClean="0">
                <a:latin typeface="Cambria" panose="02040503050406030204" pitchFamily="18" charset="0"/>
              </a:rPr>
              <a:t> - 1)</a:t>
            </a:r>
          </a:p>
          <a:p>
            <a:endParaRPr lang="en-US" altLang="zh-CN" dirty="0" smtClean="0">
              <a:latin typeface="Cambria" panose="02040503050406030204" pitchFamily="18" charset="0"/>
            </a:endParaRPr>
          </a:p>
          <a:p>
            <a:r>
              <a:rPr lang="zh-CN" altLang="en-US" dirty="0" smtClean="0">
                <a:latin typeface="Cambria" panose="02040503050406030204" pitchFamily="18" charset="0"/>
              </a:rPr>
              <a:t>需要找到一个区间</a:t>
            </a:r>
            <a:r>
              <a:rPr lang="en-US" altLang="zh-CN" dirty="0" smtClean="0">
                <a:latin typeface="Cambria" panose="02040503050406030204" pitchFamily="18" charset="0"/>
              </a:rPr>
              <a:t>[</a:t>
            </a:r>
            <a:r>
              <a:rPr lang="en-US" altLang="zh-CN" dirty="0" err="1" smtClean="0">
                <a:latin typeface="Cambria" panose="02040503050406030204" pitchFamily="18" charset="0"/>
              </a:rPr>
              <a:t>l,r</a:t>
            </a:r>
            <a:r>
              <a:rPr lang="en-US" altLang="zh-CN" dirty="0" smtClean="0">
                <a:latin typeface="Cambria" panose="02040503050406030204" pitchFamily="18" charset="0"/>
              </a:rPr>
              <a:t>]</a:t>
            </a:r>
            <a:r>
              <a:rPr lang="zh-CN" altLang="en-US" dirty="0" smtClean="0">
                <a:latin typeface="Cambria" panose="02040503050406030204" pitchFamily="18" charset="0"/>
              </a:rPr>
              <a:t>，满足：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pPr lvl="1"/>
            <a:r>
              <a:rPr lang="en-US" altLang="zh-CN" dirty="0" smtClean="0">
                <a:latin typeface="Cambria" panose="02040503050406030204" pitchFamily="18" charset="0"/>
              </a:rPr>
              <a:t>a[l] </a:t>
            </a:r>
            <a:r>
              <a:rPr lang="en-US" altLang="zh-CN" dirty="0" err="1" smtClean="0">
                <a:latin typeface="Cambria" panose="02040503050406030204" pitchFamily="18" charset="0"/>
              </a:rPr>
              <a:t>xor</a:t>
            </a:r>
            <a:r>
              <a:rPr lang="en-US" altLang="zh-CN" dirty="0" smtClean="0">
                <a:latin typeface="Cambria" panose="02040503050406030204" pitchFamily="18" charset="0"/>
              </a:rPr>
              <a:t> a[l + 1] </a:t>
            </a:r>
            <a:r>
              <a:rPr lang="en-US" altLang="zh-CN" dirty="0" err="1" smtClean="0">
                <a:latin typeface="Cambria" panose="02040503050406030204" pitchFamily="18" charset="0"/>
              </a:rPr>
              <a:t>xor</a:t>
            </a:r>
            <a:r>
              <a:rPr lang="en-US" altLang="zh-CN" dirty="0" smtClean="0">
                <a:latin typeface="Cambria" panose="02040503050406030204" pitchFamily="18" charset="0"/>
              </a:rPr>
              <a:t> a[l + 2] </a:t>
            </a:r>
            <a:r>
              <a:rPr lang="en-US" altLang="zh-CN" dirty="0" err="1" smtClean="0">
                <a:latin typeface="Cambria" panose="02040503050406030204" pitchFamily="18" charset="0"/>
              </a:rPr>
              <a:t>xor</a:t>
            </a:r>
            <a:r>
              <a:rPr lang="en-US" altLang="zh-CN" dirty="0" smtClean="0">
                <a:latin typeface="Cambria" panose="02040503050406030204" pitchFamily="18" charset="0"/>
              </a:rPr>
              <a:t> …… </a:t>
            </a:r>
            <a:r>
              <a:rPr lang="en-US" altLang="zh-CN" dirty="0" err="1" smtClean="0">
                <a:latin typeface="Cambria" panose="02040503050406030204" pitchFamily="18" charset="0"/>
              </a:rPr>
              <a:t>xor</a:t>
            </a:r>
            <a:r>
              <a:rPr lang="en-US" altLang="zh-CN" dirty="0" smtClean="0">
                <a:latin typeface="Cambria" panose="02040503050406030204" pitchFamily="18" charset="0"/>
              </a:rPr>
              <a:t> a[r]</a:t>
            </a:r>
            <a:r>
              <a:rPr lang="zh-CN" altLang="en-US" dirty="0" smtClean="0">
                <a:latin typeface="Cambria" panose="02040503050406030204" pitchFamily="18" charset="0"/>
              </a:rPr>
              <a:t>最大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pPr lvl="1"/>
            <a:r>
              <a:rPr lang="zh-CN" altLang="en-US" dirty="0" smtClean="0">
                <a:latin typeface="Cambria" panose="02040503050406030204" pitchFamily="18" charset="0"/>
              </a:rPr>
              <a:t>在满足上一条的情况下</a:t>
            </a:r>
            <a:r>
              <a:rPr lang="en-US" altLang="zh-CN" dirty="0" smtClean="0">
                <a:latin typeface="Cambria" panose="02040503050406030204" pitchFamily="18" charset="0"/>
              </a:rPr>
              <a:t>r</a:t>
            </a:r>
            <a:r>
              <a:rPr lang="zh-CN" altLang="en-US" dirty="0" smtClean="0">
                <a:latin typeface="Cambria" panose="02040503050406030204" pitchFamily="18" charset="0"/>
              </a:rPr>
              <a:t>最小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pPr lvl="1"/>
            <a:r>
              <a:rPr lang="zh-CN" altLang="en-US" dirty="0" smtClean="0">
                <a:latin typeface="Cambria" panose="02040503050406030204" pitchFamily="18" charset="0"/>
              </a:rPr>
              <a:t>在满足上一条的情况下</a:t>
            </a:r>
            <a:r>
              <a:rPr lang="en-US" altLang="zh-CN" dirty="0" smtClean="0">
                <a:latin typeface="Cambria" panose="02040503050406030204" pitchFamily="18" charset="0"/>
              </a:rPr>
              <a:t>l</a:t>
            </a:r>
            <a:r>
              <a:rPr lang="zh-CN" altLang="en-US" dirty="0" smtClean="0">
                <a:latin typeface="Cambria" panose="02040503050406030204" pitchFamily="18" charset="0"/>
              </a:rPr>
              <a:t>最大</a:t>
            </a:r>
            <a:endParaRPr lang="en-US" altLang="zh-CN" dirty="0">
              <a:latin typeface="Cambria" panose="02040503050406030204" pitchFamily="18" charset="0"/>
            </a:endParaRPr>
          </a:p>
          <a:p>
            <a:pPr lvl="1"/>
            <a:endParaRPr lang="en-US" altLang="zh-CN" dirty="0" smtClean="0">
              <a:latin typeface="Cambria" panose="02040503050406030204" pitchFamily="18" charset="0"/>
            </a:endParaRPr>
          </a:p>
          <a:p>
            <a:r>
              <a:rPr lang="en-US" altLang="zh-CN" dirty="0" smtClean="0">
                <a:latin typeface="Cambria" panose="02040503050406030204" pitchFamily="18" charset="0"/>
              </a:rPr>
              <a:t>(</a:t>
            </a:r>
            <a:r>
              <a:rPr lang="zh-CN" altLang="en-US" dirty="0" smtClean="0">
                <a:latin typeface="Cambria" panose="02040503050406030204" pitchFamily="18" charset="0"/>
              </a:rPr>
              <a:t>来源：</a:t>
            </a:r>
            <a:r>
              <a:rPr lang="en-US" altLang="zh-CN" dirty="0" smtClean="0">
                <a:latin typeface="Cambria" panose="02040503050406030204" pitchFamily="18" charset="0"/>
              </a:rPr>
              <a:t>USACO Training Chapter 6)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55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Cow XOR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mbria" panose="02040503050406030204" pitchFamily="18" charset="0"/>
              </a:rPr>
              <a:t>注意到</a:t>
            </a:r>
            <a:r>
              <a:rPr lang="en-US" altLang="zh-CN" dirty="0" smtClean="0">
                <a:latin typeface="Cambria" panose="02040503050406030204" pitchFamily="18" charset="0"/>
              </a:rPr>
              <a:t>a ^ b ^ a = b</a:t>
            </a:r>
          </a:p>
          <a:p>
            <a:pPr marL="0" indent="0">
              <a:buNone/>
            </a:pPr>
            <a:endParaRPr lang="en-US" altLang="zh-CN" dirty="0" smtClean="0">
              <a:latin typeface="Cambria" panose="02040503050406030204" pitchFamily="18" charset="0"/>
            </a:endParaRPr>
          </a:p>
          <a:p>
            <a:r>
              <a:rPr lang="zh-CN" altLang="en-US" dirty="0" smtClean="0">
                <a:latin typeface="Cambria" panose="02040503050406030204" pitchFamily="18" charset="0"/>
              </a:rPr>
              <a:t>记</a:t>
            </a:r>
            <a:r>
              <a:rPr lang="en-US" altLang="zh-CN" dirty="0" smtClean="0">
                <a:latin typeface="Cambria" panose="02040503050406030204" pitchFamily="18" charset="0"/>
              </a:rPr>
              <a:t>f(</a:t>
            </a:r>
            <a:r>
              <a:rPr lang="en-US" altLang="zh-CN" dirty="0" err="1" smtClean="0">
                <a:latin typeface="Cambria" panose="02040503050406030204" pitchFamily="18" charset="0"/>
              </a:rPr>
              <a:t>l,r</a:t>
            </a:r>
            <a:r>
              <a:rPr lang="en-US" altLang="zh-CN" dirty="0" smtClean="0">
                <a:latin typeface="Cambria" panose="02040503050406030204" pitchFamily="18" charset="0"/>
              </a:rPr>
              <a:t>)</a:t>
            </a:r>
            <a:r>
              <a:rPr lang="zh-CN" altLang="en-US" dirty="0" smtClean="0">
                <a:latin typeface="Cambria" panose="02040503050406030204" pitchFamily="18" charset="0"/>
              </a:rPr>
              <a:t>为</a:t>
            </a:r>
            <a:r>
              <a:rPr lang="en-US" altLang="zh-CN" dirty="0" smtClean="0">
                <a:latin typeface="Cambria" panose="02040503050406030204" pitchFamily="18" charset="0"/>
              </a:rPr>
              <a:t>a[l] ^ a[l + 1] ^ … ^ a[r]</a:t>
            </a:r>
            <a:r>
              <a:rPr lang="zh-CN" altLang="en-US" dirty="0" smtClean="0">
                <a:latin typeface="Cambria" panose="02040503050406030204" pitchFamily="18" charset="0"/>
              </a:rPr>
              <a:t>，令</a:t>
            </a:r>
            <a:r>
              <a:rPr lang="en-US" altLang="zh-CN" dirty="0" smtClean="0">
                <a:latin typeface="Cambria" panose="02040503050406030204" pitchFamily="18" charset="0"/>
              </a:rPr>
              <a:t>a[0] = 0</a:t>
            </a:r>
            <a:r>
              <a:rPr lang="zh-CN" altLang="en-US" dirty="0" smtClean="0">
                <a:latin typeface="Cambria" panose="02040503050406030204" pitchFamily="18" charset="0"/>
              </a:rPr>
              <a:t>，则有</a:t>
            </a:r>
            <a:r>
              <a:rPr lang="en-US" altLang="zh-CN" dirty="0" smtClean="0">
                <a:latin typeface="Cambria" panose="02040503050406030204" pitchFamily="18" charset="0"/>
              </a:rPr>
              <a:t>f(</a:t>
            </a:r>
            <a:r>
              <a:rPr lang="en-US" altLang="zh-CN" dirty="0" err="1" smtClean="0">
                <a:latin typeface="Cambria" panose="02040503050406030204" pitchFamily="18" charset="0"/>
              </a:rPr>
              <a:t>l,r</a:t>
            </a:r>
            <a:r>
              <a:rPr lang="en-US" altLang="zh-CN" dirty="0" smtClean="0">
                <a:latin typeface="Cambria" panose="02040503050406030204" pitchFamily="18" charset="0"/>
              </a:rPr>
              <a:t>) = f(0,r) ^ f(0,l – 1)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zh-CN" altLang="en-US" dirty="0" smtClean="0">
                <a:latin typeface="Cambria" panose="02040503050406030204" pitchFamily="18" charset="0"/>
              </a:rPr>
              <a:t>题目很容易转化为求</a:t>
            </a:r>
            <a:r>
              <a:rPr lang="en-US" altLang="zh-CN" dirty="0" smtClean="0">
                <a:latin typeface="Cambria" panose="02040503050406030204" pitchFamily="18" charset="0"/>
              </a:rPr>
              <a:t>l</a:t>
            </a:r>
            <a:r>
              <a:rPr lang="zh-CN" altLang="en-US" dirty="0" smtClean="0">
                <a:latin typeface="Cambria" panose="02040503050406030204" pitchFamily="18" charset="0"/>
              </a:rPr>
              <a:t>和</a:t>
            </a:r>
            <a:r>
              <a:rPr lang="en-US" altLang="zh-CN" dirty="0" smtClean="0">
                <a:latin typeface="Cambria" panose="02040503050406030204" pitchFamily="18" charset="0"/>
              </a:rPr>
              <a:t>r</a:t>
            </a:r>
            <a:r>
              <a:rPr lang="zh-CN" altLang="en-US" dirty="0" smtClean="0">
                <a:latin typeface="Cambria" panose="02040503050406030204" pitchFamily="18" charset="0"/>
              </a:rPr>
              <a:t>，使得</a:t>
            </a:r>
            <a:r>
              <a:rPr lang="en-US" altLang="zh-CN" dirty="0">
                <a:latin typeface="Cambria" panose="02040503050406030204" pitchFamily="18" charset="0"/>
              </a:rPr>
              <a:t>b</a:t>
            </a:r>
            <a:r>
              <a:rPr lang="en-US" altLang="zh-CN" dirty="0" smtClean="0">
                <a:latin typeface="Cambria" panose="02040503050406030204" pitchFamily="18" charset="0"/>
              </a:rPr>
              <a:t>[l] ^ b[r]</a:t>
            </a:r>
            <a:r>
              <a:rPr lang="zh-CN" altLang="en-US" dirty="0" smtClean="0">
                <a:latin typeface="Cambria" panose="02040503050406030204" pitchFamily="18" charset="0"/>
              </a:rPr>
              <a:t>最大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2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Cow XOR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mbria" panose="02040503050406030204" pitchFamily="18" charset="0"/>
              </a:rPr>
              <a:t>贪心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zh-CN" altLang="en-US" dirty="0" smtClean="0">
                <a:latin typeface="Cambria" panose="02040503050406030204" pitchFamily="18" charset="0"/>
              </a:rPr>
              <a:t>例子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pPr lvl="1"/>
            <a:r>
              <a:rPr lang="en-US" altLang="zh-CN" dirty="0" smtClean="0">
                <a:latin typeface="Cambria" panose="02040503050406030204" pitchFamily="18" charset="0"/>
              </a:rPr>
              <a:t>2 3 5 7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9</a:t>
            </a:r>
          </a:p>
          <a:p>
            <a:pPr lvl="2"/>
            <a:r>
              <a:rPr lang="en-US" altLang="zh-CN" dirty="0" smtClean="0">
                <a:latin typeface="Cambria" panose="02040503050406030204" pitchFamily="18" charset="0"/>
              </a:rPr>
              <a:t>0010</a:t>
            </a:r>
          </a:p>
          <a:p>
            <a:pPr lvl="2"/>
            <a:r>
              <a:rPr lang="en-US" altLang="zh-CN" dirty="0" smtClean="0">
                <a:latin typeface="Cambria" panose="02040503050406030204" pitchFamily="18" charset="0"/>
              </a:rPr>
              <a:t>0011</a:t>
            </a:r>
          </a:p>
          <a:p>
            <a:pPr lvl="2"/>
            <a:r>
              <a:rPr lang="en-US" altLang="zh-CN" dirty="0" smtClean="0">
                <a:latin typeface="Cambria" panose="02040503050406030204" pitchFamily="18" charset="0"/>
              </a:rPr>
              <a:t>0101</a:t>
            </a:r>
          </a:p>
          <a:p>
            <a:pPr lvl="2"/>
            <a:r>
              <a:rPr lang="en-US" altLang="zh-CN" dirty="0" smtClean="0">
                <a:latin typeface="Cambria" panose="02040503050406030204" pitchFamily="18" charset="0"/>
              </a:rPr>
              <a:t>0111</a:t>
            </a:r>
          </a:p>
          <a:p>
            <a:pPr lvl="2"/>
            <a:endParaRPr lang="en-US" altLang="zh-CN" dirty="0" smtClean="0">
              <a:latin typeface="Cambria" panose="02040503050406030204" pitchFamily="18" charset="0"/>
            </a:endParaRPr>
          </a:p>
          <a:p>
            <a:pPr lvl="2"/>
            <a:r>
              <a:rPr lang="en-US" altLang="zh-CN" dirty="0" smtClean="0">
                <a:latin typeface="Cambria" panose="02040503050406030204" pitchFamily="18" charset="0"/>
              </a:rPr>
              <a:t>1001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00" y="2160000"/>
            <a:ext cx="6296904" cy="46107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00" y="2160000"/>
            <a:ext cx="6296904" cy="46107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00" y="2160000"/>
            <a:ext cx="6296904" cy="46107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00" y="2160000"/>
            <a:ext cx="6296904" cy="46107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00" y="2160000"/>
            <a:ext cx="6296904" cy="46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7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rie + KMP = AC</a:t>
            </a:r>
            <a:r>
              <a:rPr lang="zh-CN" altLang="en-US" dirty="0" smtClean="0"/>
              <a:t>自动机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词典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中文分词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4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rie</a:t>
            </a:r>
            <a:r>
              <a:rPr lang="zh-CN" altLang="en-US" dirty="0" smtClean="0"/>
              <a:t>的缺点及优化方案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空间占用大（尤其是字符集大的时候）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优化方案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三数组</a:t>
            </a:r>
            <a:r>
              <a:rPr lang="en-US" altLang="zh-CN" dirty="0" smtClean="0"/>
              <a:t>trie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双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trie</a:t>
            </a:r>
          </a:p>
        </p:txBody>
      </p:sp>
    </p:spTree>
    <p:extLst>
      <p:ext uri="{BB962C8B-B14F-4D97-AF65-F5344CB8AC3E}">
        <p14:creationId xmlns:p14="http://schemas.microsoft.com/office/powerpoint/2010/main" val="168578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双数组</a:t>
            </a:r>
            <a:r>
              <a:rPr lang="en-US" altLang="zh-CN" dirty="0" smtClean="0"/>
              <a:t>trie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mbria" panose="02040503050406030204" pitchFamily="18" charset="0"/>
              </a:rPr>
              <a:t>将</a:t>
            </a:r>
            <a:r>
              <a:rPr lang="en-US" altLang="zh-CN" dirty="0" smtClean="0">
                <a:latin typeface="Cambria" panose="02040503050406030204" pitchFamily="18" charset="0"/>
              </a:rPr>
              <a:t>trie</a:t>
            </a:r>
            <a:r>
              <a:rPr lang="zh-CN" altLang="en-US" dirty="0" smtClean="0">
                <a:latin typeface="Cambria" panose="02040503050406030204" pitchFamily="18" charset="0"/>
              </a:rPr>
              <a:t>视为</a:t>
            </a:r>
            <a:r>
              <a:rPr lang="en-US" altLang="zh-CN" dirty="0" smtClean="0">
                <a:latin typeface="Cambria" panose="02040503050406030204" pitchFamily="18" charset="0"/>
              </a:rPr>
              <a:t>DFA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zh-CN" altLang="en-US" dirty="0" smtClean="0">
                <a:latin typeface="Cambria" panose="02040503050406030204" pitchFamily="18" charset="0"/>
              </a:rPr>
              <a:t>维护两个整数数组</a:t>
            </a:r>
            <a:r>
              <a:rPr lang="en-US" altLang="zh-CN" dirty="0" smtClean="0">
                <a:latin typeface="Cambria" panose="02040503050406030204" pitchFamily="18" charset="0"/>
              </a:rPr>
              <a:t>base[]</a:t>
            </a:r>
            <a:r>
              <a:rPr lang="zh-CN" altLang="en-US" dirty="0" smtClean="0">
                <a:latin typeface="Cambria" panose="02040503050406030204" pitchFamily="18" charset="0"/>
              </a:rPr>
              <a:t>和</a:t>
            </a:r>
            <a:r>
              <a:rPr lang="en-US" altLang="zh-CN" dirty="0" smtClean="0">
                <a:latin typeface="Cambria" panose="02040503050406030204" pitchFamily="18" charset="0"/>
              </a:rPr>
              <a:t>check[]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zh-CN" altLang="en-US" dirty="0" smtClean="0">
                <a:latin typeface="Cambria" panose="02040503050406030204" pitchFamily="18" charset="0"/>
              </a:rPr>
              <a:t>状态</a:t>
            </a:r>
            <a:r>
              <a:rPr lang="en-US" altLang="zh-CN" dirty="0" smtClean="0">
                <a:latin typeface="Cambria" panose="02040503050406030204" pitchFamily="18" charset="0"/>
              </a:rPr>
              <a:t>s</a:t>
            </a:r>
            <a:r>
              <a:rPr lang="zh-CN" altLang="en-US" dirty="0" smtClean="0">
                <a:latin typeface="Cambria" panose="02040503050406030204" pitchFamily="18" charset="0"/>
              </a:rPr>
              <a:t>读入字符</a:t>
            </a:r>
            <a:r>
              <a:rPr lang="en-US" altLang="zh-CN" dirty="0" smtClean="0">
                <a:latin typeface="Cambria" panose="02040503050406030204" pitchFamily="18" charset="0"/>
              </a:rPr>
              <a:t>c</a:t>
            </a:r>
            <a:r>
              <a:rPr lang="zh-CN" altLang="en-US" dirty="0" smtClean="0">
                <a:latin typeface="Cambria" panose="02040503050406030204" pitchFamily="18" charset="0"/>
              </a:rPr>
              <a:t>转移到状态</a:t>
            </a:r>
            <a:r>
              <a:rPr lang="en-US" altLang="zh-CN" dirty="0" smtClean="0">
                <a:latin typeface="Cambria" panose="02040503050406030204" pitchFamily="18" charset="0"/>
              </a:rPr>
              <a:t>t</a:t>
            </a:r>
            <a:r>
              <a:rPr lang="zh-CN" altLang="en-US" dirty="0" smtClean="0">
                <a:latin typeface="Cambria" panose="02040503050406030204" pitchFamily="18" charset="0"/>
              </a:rPr>
              <a:t>，当且仅当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pPr lvl="1"/>
            <a:r>
              <a:rPr lang="en-US" altLang="zh-CN" dirty="0" smtClean="0">
                <a:latin typeface="Cambria" panose="02040503050406030204" pitchFamily="18" charset="0"/>
              </a:rPr>
              <a:t>base[s</a:t>
            </a:r>
            <a:r>
              <a:rPr lang="en-US" altLang="zh-CN" dirty="0">
                <a:latin typeface="Cambria" panose="02040503050406030204" pitchFamily="18" charset="0"/>
              </a:rPr>
              <a:t>]+c=t</a:t>
            </a:r>
          </a:p>
          <a:p>
            <a:pPr lvl="1"/>
            <a:r>
              <a:rPr lang="en-US" altLang="zh-CN" dirty="0" smtClean="0">
                <a:latin typeface="Cambria" panose="02040503050406030204" pitchFamily="18" charset="0"/>
              </a:rPr>
              <a:t>check[t</a:t>
            </a:r>
            <a:r>
              <a:rPr lang="en-US" altLang="zh-CN" dirty="0">
                <a:latin typeface="Cambria" panose="02040503050406030204" pitchFamily="18" charset="0"/>
              </a:rPr>
              <a:t>] =s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6834126" cy="314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取自</a:t>
            </a:r>
            <a:r>
              <a:rPr lang="en-US" altLang="zh-CN" dirty="0">
                <a:latin typeface="Cambria" panose="02040503050406030204" pitchFamily="18" charset="0"/>
              </a:rPr>
              <a:t>retrieval/</a:t>
            </a:r>
            <a:r>
              <a:rPr lang="en-US" altLang="zh-CN" dirty="0" err="1">
                <a:latin typeface="Cambria" panose="02040503050406030204" pitchFamily="18" charset="0"/>
              </a:rPr>
              <a:t>rɪˈtri:vl</a:t>
            </a:r>
            <a:r>
              <a:rPr lang="en-US" altLang="zh-CN" dirty="0">
                <a:latin typeface="Cambria" panose="02040503050406030204" pitchFamily="18" charset="0"/>
              </a:rPr>
              <a:t>/</a:t>
            </a:r>
            <a:r>
              <a:rPr lang="zh-CN" altLang="en-US" dirty="0" smtClean="0">
                <a:latin typeface="Cambria" panose="02040503050406030204" pitchFamily="18" charset="0"/>
              </a:rPr>
              <a:t>（</a:t>
            </a:r>
            <a:r>
              <a:rPr lang="zh-CN" altLang="en-US" dirty="0" smtClean="0">
                <a:latin typeface="Cambria" panose="02040503050406030204" pitchFamily="18" charset="0"/>
              </a:rPr>
              <a:t>检索）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endParaRPr lang="en-US" altLang="zh-CN" dirty="0" smtClean="0">
              <a:latin typeface="Cambria" panose="02040503050406030204" pitchFamily="18" charset="0"/>
            </a:endParaRPr>
          </a:p>
          <a:p>
            <a:r>
              <a:rPr lang="zh-CN" altLang="en-US" dirty="0" smtClean="0">
                <a:latin typeface="Cambria" panose="02040503050406030204" pitchFamily="18" charset="0"/>
              </a:rPr>
              <a:t>发明者</a:t>
            </a:r>
            <a:r>
              <a:rPr lang="en-US" altLang="zh-CN" dirty="0">
                <a:latin typeface="Cambria" panose="02040503050406030204" pitchFamily="18" charset="0"/>
              </a:rPr>
              <a:t>Edward </a:t>
            </a:r>
            <a:r>
              <a:rPr lang="en-US" altLang="zh-CN" dirty="0" err="1">
                <a:latin typeface="Cambria" panose="02040503050406030204" pitchFamily="18" charset="0"/>
              </a:rPr>
              <a:t>Fredkin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endParaRPr lang="en-US" altLang="zh-CN" dirty="0" smtClean="0">
              <a:latin typeface="Cambria" panose="02040503050406030204" pitchFamily="18" charset="0"/>
            </a:endParaRPr>
          </a:p>
          <a:p>
            <a:r>
              <a:rPr lang="zh-CN" altLang="en-US" dirty="0" smtClean="0">
                <a:latin typeface="Cambria" panose="02040503050406030204" pitchFamily="18" charset="0"/>
              </a:rPr>
              <a:t>音同</a:t>
            </a:r>
            <a:r>
              <a:rPr lang="en-US" altLang="zh-CN" dirty="0" smtClean="0">
                <a:latin typeface="Cambria" panose="02040503050406030204" pitchFamily="18" charset="0"/>
              </a:rPr>
              <a:t>try</a:t>
            </a:r>
          </a:p>
          <a:p>
            <a:endParaRPr lang="en-US" altLang="zh-CN" dirty="0" smtClean="0">
              <a:latin typeface="Cambria" panose="02040503050406030204" pitchFamily="18" charset="0"/>
            </a:endParaRPr>
          </a:p>
          <a:p>
            <a:r>
              <a:rPr lang="zh-CN" altLang="en-US" dirty="0" smtClean="0">
                <a:latin typeface="Cambria" panose="02040503050406030204" pitchFamily="18" charset="0"/>
              </a:rPr>
              <a:t>字典树</a:t>
            </a:r>
            <a:r>
              <a:rPr lang="en-US" altLang="zh-CN" dirty="0" smtClean="0">
                <a:latin typeface="Cambria" panose="02040503050406030204" pitchFamily="18" charset="0"/>
              </a:rPr>
              <a:t>/</a:t>
            </a:r>
            <a:r>
              <a:rPr lang="zh-CN" altLang="en-US" dirty="0" smtClean="0">
                <a:latin typeface="Cambria" panose="02040503050406030204" pitchFamily="18" charset="0"/>
              </a:rPr>
              <a:t>前缀</a:t>
            </a:r>
            <a:r>
              <a:rPr lang="zh-CN" altLang="en-US" dirty="0" smtClean="0">
                <a:latin typeface="Cambria" panose="02040503050406030204" pitchFamily="18" charset="0"/>
              </a:rPr>
              <a:t>树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 smtClean="0">
                <a:latin typeface="Cambria" panose="02040503050406030204" pitchFamily="18" charset="0"/>
              </a:rPr>
              <a:t>DFA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99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mbria" panose="02040503050406030204" pitchFamily="18" charset="0"/>
              </a:rPr>
              <a:t>董华星</a:t>
            </a:r>
            <a:r>
              <a:rPr lang="en-US" altLang="zh-CN" dirty="0" smtClean="0">
                <a:latin typeface="Cambria" panose="02040503050406030204" pitchFamily="18" charset="0"/>
              </a:rPr>
              <a:t>《</a:t>
            </a:r>
            <a:r>
              <a:rPr lang="zh-CN" altLang="en-US" dirty="0" smtClean="0">
                <a:latin typeface="Cambria" panose="02040503050406030204" pitchFamily="18" charset="0"/>
              </a:rPr>
              <a:t>浅析字母树在信息学竞赛中的应用</a:t>
            </a:r>
            <a:r>
              <a:rPr lang="en-US" altLang="zh-CN" dirty="0" smtClean="0">
                <a:latin typeface="Cambria" panose="02040503050406030204" pitchFamily="18" charset="0"/>
              </a:rPr>
              <a:t>》</a:t>
            </a:r>
            <a:r>
              <a:rPr lang="zh-CN" altLang="en-US" dirty="0" smtClean="0">
                <a:latin typeface="Cambria" panose="02040503050406030204" pitchFamily="18" charset="0"/>
              </a:rPr>
              <a:t>，</a:t>
            </a:r>
            <a:r>
              <a:rPr lang="en-US" altLang="zh-CN" dirty="0" smtClean="0">
                <a:latin typeface="Cambria" panose="02040503050406030204" pitchFamily="18" charset="0"/>
              </a:rPr>
              <a:t>IOI2009</a:t>
            </a:r>
            <a:r>
              <a:rPr lang="zh-CN" altLang="en-US" dirty="0" smtClean="0">
                <a:latin typeface="Cambria" panose="02040503050406030204" pitchFamily="18" charset="0"/>
              </a:rPr>
              <a:t>国家集训队论文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 smtClean="0">
                <a:latin typeface="Cambria" panose="02040503050406030204" pitchFamily="18" charset="0"/>
              </a:rPr>
              <a:t>wiki</a:t>
            </a:r>
            <a:r>
              <a:rPr lang="zh-CN" altLang="en-US" dirty="0" smtClean="0">
                <a:latin typeface="Cambria" panose="02040503050406030204" pitchFamily="18" charset="0"/>
              </a:rPr>
              <a:t>的</a:t>
            </a:r>
            <a:r>
              <a:rPr lang="en-US" altLang="zh-CN" dirty="0" smtClean="0">
                <a:latin typeface="Cambria" panose="02040503050406030204" pitchFamily="18" charset="0"/>
                <a:hlinkClick r:id="rId2"/>
              </a:rPr>
              <a:t>trie</a:t>
            </a:r>
            <a:r>
              <a:rPr lang="zh-CN" altLang="en-US" dirty="0" smtClean="0">
                <a:latin typeface="Cambria" panose="02040503050406030204" pitchFamily="18" charset="0"/>
              </a:rPr>
              <a:t>词条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endParaRPr lang="en-US" altLang="zh-CN" dirty="0" smtClean="0">
              <a:latin typeface="Cambria" panose="02040503050406030204" pitchFamily="18" charset="0"/>
            </a:endParaRP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hlinkClick r:id="rId3"/>
              </a:rPr>
              <a:t>An Implementation of Double-Array Trie</a:t>
            </a:r>
            <a:endParaRPr lang="en-US" altLang="zh-CN" dirty="0">
              <a:latin typeface="Cambria" panose="02040503050406030204" pitchFamily="18" charset="0"/>
            </a:endParaRPr>
          </a:p>
          <a:p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0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23" y="1935163"/>
            <a:ext cx="3188553" cy="4389437"/>
          </a:xfrm>
        </p:spPr>
      </p:pic>
      <p:grpSp>
        <p:nvGrpSpPr>
          <p:cNvPr id="8" name="组合 7"/>
          <p:cNvGrpSpPr/>
          <p:nvPr/>
        </p:nvGrpSpPr>
        <p:grpSpPr>
          <a:xfrm>
            <a:off x="5292080" y="1944402"/>
            <a:ext cx="3240360" cy="369332"/>
            <a:chOff x="5292080" y="1944402"/>
            <a:chExt cx="324036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6804248" y="194440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根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5" idx="1"/>
            </p:cNvCxnSpPr>
            <p:nvPr/>
          </p:nvCxnSpPr>
          <p:spPr>
            <a:xfrm flipH="1">
              <a:off x="5292080" y="2129068"/>
              <a:ext cx="1512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652120" y="2636912"/>
            <a:ext cx="3096344" cy="369332"/>
            <a:chOff x="5652120" y="2636912"/>
            <a:chExt cx="309634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6804248" y="263691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9" idx="1"/>
            </p:cNvCxnSpPr>
            <p:nvPr/>
          </p:nvCxnSpPr>
          <p:spPr>
            <a:xfrm flipH="1">
              <a:off x="5652120" y="2821578"/>
              <a:ext cx="11521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23528" y="4045323"/>
            <a:ext cx="2592288" cy="369332"/>
            <a:chOff x="323528" y="4045323"/>
            <a:chExt cx="259228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323528" y="4045323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Cambria" panose="02040503050406030204" pitchFamily="18" charset="0"/>
                </a:rPr>
                <a:t>单词</a:t>
              </a:r>
              <a:r>
                <a:rPr lang="en-US" altLang="zh-CN" dirty="0" smtClean="0">
                  <a:latin typeface="Cambria" panose="02040503050406030204" pitchFamily="18" charset="0"/>
                </a:rPr>
                <a:t>(ASP)</a:t>
              </a:r>
              <a:endParaRPr lang="zh-CN" altLang="en-US" dirty="0">
                <a:latin typeface="Cambria" panose="02040503050406030204" pitchFamily="18" charset="0"/>
              </a:endParaRPr>
            </a:p>
          </p:txBody>
        </p:sp>
        <p:cxnSp>
          <p:nvCxnSpPr>
            <p:cNvPr id="17" name="直接箭头连接符 16"/>
            <p:cNvCxnSpPr>
              <a:stCxn id="13" idx="3"/>
            </p:cNvCxnSpPr>
            <p:nvPr/>
          </p:nvCxnSpPr>
          <p:spPr>
            <a:xfrm>
              <a:off x="1763688" y="4229989"/>
              <a:ext cx="11521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57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挂链表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左儿子右兄弟</a:t>
            </a:r>
          </a:p>
        </p:txBody>
      </p:sp>
    </p:spTree>
    <p:extLst>
      <p:ext uri="{BB962C8B-B14F-4D97-AF65-F5344CB8AC3E}">
        <p14:creationId xmlns:p14="http://schemas.microsoft.com/office/powerpoint/2010/main" val="212670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a</a:t>
            </a:r>
            <a:r>
              <a:rPr lang="en-US" altLang="zh-CN" dirty="0" smtClean="0">
                <a:latin typeface="Cambria" panose="02040503050406030204" pitchFamily="18" charset="0"/>
              </a:rPr>
              <a:t>n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a</a:t>
            </a:r>
            <a:r>
              <a:rPr lang="en-US" altLang="zh-CN" dirty="0" smtClean="0">
                <a:latin typeface="Cambria" panose="02040503050406030204" pitchFamily="18" charset="0"/>
              </a:rPr>
              <a:t>nt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a</a:t>
            </a:r>
            <a:r>
              <a:rPr lang="en-US" altLang="zh-CN" dirty="0" smtClean="0">
                <a:latin typeface="Cambria" panose="02040503050406030204" pitchFamily="18" charset="0"/>
              </a:rPr>
              <a:t>ngry</a:t>
            </a:r>
          </a:p>
          <a:p>
            <a:r>
              <a:rPr lang="en-US" altLang="zh-CN" dirty="0" smtClean="0">
                <a:latin typeface="Cambria" panose="02040503050406030204" pitchFamily="18" charset="0"/>
              </a:rPr>
              <a:t>big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2160000"/>
            <a:ext cx="6296904" cy="41630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2160000"/>
            <a:ext cx="6296904" cy="41630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2160000"/>
            <a:ext cx="6296904" cy="41630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2160000"/>
            <a:ext cx="6296904" cy="46107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2160000"/>
            <a:ext cx="6296904" cy="46107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2160000"/>
            <a:ext cx="6296904" cy="46107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2160000"/>
            <a:ext cx="6296904" cy="461074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2160000"/>
            <a:ext cx="6296904" cy="46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字符串匹配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最长公共前缀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74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一、检索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有</a:t>
            </a:r>
            <a:r>
              <a:rPr lang="zh-CN" altLang="en-US" dirty="0" smtClean="0">
                <a:latin typeface="Cambria" panose="02040503050406030204" pitchFamily="18" charset="0"/>
              </a:rPr>
              <a:t>道搜索框</a:t>
            </a:r>
            <a:r>
              <a:rPr lang="en-US" altLang="zh-CN" dirty="0" smtClean="0">
                <a:latin typeface="Cambria" panose="02040503050406030204" pitchFamily="18" charset="0"/>
              </a:rPr>
              <a:t>(</a:t>
            </a:r>
            <a:r>
              <a:rPr lang="en-US" altLang="zh-CN" dirty="0" err="1" smtClean="0">
                <a:latin typeface="Cambria" panose="02040503050406030204" pitchFamily="18" charset="0"/>
              </a:rPr>
              <a:t>tyvj</a:t>
            </a:r>
            <a:r>
              <a:rPr lang="en-US" altLang="zh-CN" dirty="0" smtClean="0">
                <a:latin typeface="Cambria" panose="02040503050406030204" pitchFamily="18" charset="0"/>
              </a:rPr>
              <a:t> 1228)</a:t>
            </a:r>
          </a:p>
          <a:p>
            <a:pPr lvl="1"/>
            <a:r>
              <a:rPr lang="zh-CN" altLang="en-US" dirty="0" smtClean="0">
                <a:latin typeface="Cambria" panose="02040503050406030204" pitchFamily="18" charset="0"/>
              </a:rPr>
              <a:t>给定前缀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pPr lvl="1"/>
            <a:r>
              <a:rPr lang="zh-CN" altLang="en-US" dirty="0" smtClean="0">
                <a:latin typeface="Cambria" panose="02040503050406030204" pitchFamily="18" charset="0"/>
              </a:rPr>
              <a:t>输出前</a:t>
            </a:r>
            <a:r>
              <a:rPr lang="en-US" altLang="zh-CN" dirty="0" smtClean="0">
                <a:latin typeface="Cambria" panose="02040503050406030204" pitchFamily="18" charset="0"/>
              </a:rPr>
              <a:t>8</a:t>
            </a:r>
            <a:r>
              <a:rPr lang="zh-CN" altLang="en-US" dirty="0" smtClean="0">
                <a:latin typeface="Cambria" panose="02040503050406030204" pitchFamily="18" charset="0"/>
              </a:rPr>
              <a:t>个符合的单词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446015"/>
            <a:ext cx="48577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9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一、检索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按输入顺序（比如已按热度排序）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挂链表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按字典序</a:t>
            </a:r>
            <a:r>
              <a:rPr lang="en-US" altLang="zh-CN" dirty="0" smtClean="0"/>
              <a:t>——</a:t>
            </a:r>
            <a:r>
              <a:rPr lang="zh-CN" altLang="en-US" dirty="0"/>
              <a:t>指针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61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mbria" panose="02040503050406030204" pitchFamily="18" charset="0"/>
              </a:rPr>
              <a:t>字符串排序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pPr lvl="1"/>
            <a:r>
              <a:rPr lang="zh-CN" altLang="en-US" dirty="0" smtClean="0">
                <a:latin typeface="Cambria" panose="02040503050406030204" pitchFamily="18" charset="0"/>
              </a:rPr>
              <a:t>快排</a:t>
            </a:r>
            <a:r>
              <a:rPr lang="en-US" altLang="zh-CN" dirty="0" smtClean="0">
                <a:latin typeface="Cambria" panose="02040503050406030204" pitchFamily="18" charset="0"/>
              </a:rPr>
              <a:t>/</a:t>
            </a:r>
            <a:r>
              <a:rPr lang="zh-CN" altLang="en-US" dirty="0" smtClean="0">
                <a:latin typeface="Cambria" panose="02040503050406030204" pitchFamily="18" charset="0"/>
              </a:rPr>
              <a:t>归并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pPr lvl="2"/>
            <a:r>
              <a:rPr lang="zh-CN" altLang="en-US" dirty="0" smtClean="0">
                <a:latin typeface="Cambria" panose="02040503050406030204" pitchFamily="18" charset="0"/>
              </a:rPr>
              <a:t>比较次数</a:t>
            </a:r>
            <a:r>
              <a:rPr lang="en-US" altLang="zh-CN" dirty="0" smtClean="0">
                <a:latin typeface="Cambria" panose="02040503050406030204" pitchFamily="18" charset="0"/>
              </a:rPr>
              <a:t>O(</a:t>
            </a:r>
            <a:r>
              <a:rPr lang="en-US" altLang="zh-CN" dirty="0" err="1" smtClean="0">
                <a:latin typeface="Cambria" panose="02040503050406030204" pitchFamily="18" charset="0"/>
              </a:rPr>
              <a:t>NlgN</a:t>
            </a:r>
            <a:r>
              <a:rPr lang="en-US" altLang="zh-CN" dirty="0" smtClean="0">
                <a:latin typeface="Cambria" panose="02040503050406030204" pitchFamily="18" charset="0"/>
              </a:rPr>
              <a:t>)</a:t>
            </a:r>
          </a:p>
          <a:p>
            <a:pPr lvl="2"/>
            <a:r>
              <a:rPr lang="zh-CN" altLang="en-US" dirty="0" smtClean="0">
                <a:latin typeface="Cambria" panose="02040503050406030204" pitchFamily="18" charset="0"/>
              </a:rPr>
              <a:t>每次比较最坏</a:t>
            </a:r>
            <a:r>
              <a:rPr lang="en-US" altLang="zh-CN" dirty="0" smtClean="0">
                <a:latin typeface="Cambria" panose="02040503050406030204" pitchFamily="18" charset="0"/>
              </a:rPr>
              <a:t>O(L)</a:t>
            </a:r>
          </a:p>
          <a:p>
            <a:pPr lvl="2"/>
            <a:r>
              <a:rPr lang="zh-CN" altLang="en-US" dirty="0" smtClean="0">
                <a:latin typeface="Cambria" panose="02040503050406030204" pitchFamily="18" charset="0"/>
              </a:rPr>
              <a:t>总复杂度</a:t>
            </a:r>
            <a:r>
              <a:rPr lang="en-US" altLang="zh-CN" dirty="0" smtClean="0">
                <a:latin typeface="Cambria" panose="02040503050406030204" pitchFamily="18" charset="0"/>
              </a:rPr>
              <a:t>O(</a:t>
            </a:r>
            <a:r>
              <a:rPr lang="en-US" altLang="zh-CN" dirty="0" err="1" smtClean="0">
                <a:latin typeface="Cambria" panose="02040503050406030204" pitchFamily="18" charset="0"/>
              </a:rPr>
              <a:t>NLlgN</a:t>
            </a:r>
            <a:r>
              <a:rPr lang="en-US" altLang="zh-CN" dirty="0" smtClean="0">
                <a:latin typeface="Cambria" panose="02040503050406030204" pitchFamily="18" charset="0"/>
              </a:rPr>
              <a:t>)</a:t>
            </a:r>
          </a:p>
          <a:p>
            <a:pPr lvl="2"/>
            <a:endParaRPr lang="en-US" altLang="zh-CN" dirty="0">
              <a:latin typeface="Cambria" panose="02040503050406030204" pitchFamily="18" charset="0"/>
            </a:endParaRPr>
          </a:p>
          <a:p>
            <a:pPr lvl="1"/>
            <a:r>
              <a:rPr lang="en-US" altLang="zh-CN" dirty="0" smtClean="0">
                <a:latin typeface="Cambria" panose="02040503050406030204" pitchFamily="18" charset="0"/>
              </a:rPr>
              <a:t>trie</a:t>
            </a:r>
          </a:p>
          <a:p>
            <a:pPr lvl="2"/>
            <a:r>
              <a:rPr lang="zh-CN" altLang="en-US" dirty="0" smtClean="0">
                <a:latin typeface="Cambria" panose="02040503050406030204" pitchFamily="18" charset="0"/>
              </a:rPr>
              <a:t>建树</a:t>
            </a:r>
            <a:r>
              <a:rPr lang="en-US" altLang="zh-CN" dirty="0" smtClean="0">
                <a:latin typeface="Cambria" panose="02040503050406030204" pitchFamily="18" charset="0"/>
              </a:rPr>
              <a:t>O(NL)</a:t>
            </a:r>
          </a:p>
          <a:p>
            <a:pPr lvl="2"/>
            <a:r>
              <a:rPr lang="en-US" altLang="zh-CN" dirty="0">
                <a:latin typeface="Cambria" panose="02040503050406030204" pitchFamily="18" charset="0"/>
              </a:rPr>
              <a:t>D</a:t>
            </a:r>
            <a:r>
              <a:rPr lang="en-US" altLang="zh-CN" dirty="0" smtClean="0">
                <a:latin typeface="Cambria" panose="02040503050406030204" pitchFamily="18" charset="0"/>
              </a:rPr>
              <a:t>FS O(NL)</a:t>
            </a:r>
          </a:p>
          <a:p>
            <a:pPr lvl="2"/>
            <a:r>
              <a:rPr lang="zh-CN" altLang="en-US" dirty="0" smtClean="0">
                <a:latin typeface="Cambria" panose="02040503050406030204" pitchFamily="18" charset="0"/>
              </a:rPr>
              <a:t>总复杂度</a:t>
            </a:r>
            <a:r>
              <a:rPr lang="en-US" altLang="zh-CN" dirty="0" smtClean="0">
                <a:latin typeface="Cambria" panose="02040503050406030204" pitchFamily="18" charset="0"/>
              </a:rPr>
              <a:t>O(NL)</a:t>
            </a:r>
            <a:endParaRPr lang="en-US" altLang="zh-C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94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506</TotalTime>
  <Words>522</Words>
  <Application>Microsoft Office PowerPoint</Application>
  <PresentationFormat>全屏显示(4:3)</PresentationFormat>
  <Paragraphs>146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流畅</vt:lpstr>
      <vt:lpstr>trie</vt:lpstr>
      <vt:lpstr>trie简介</vt:lpstr>
      <vt:lpstr>结构</vt:lpstr>
      <vt:lpstr>节点结构</vt:lpstr>
      <vt:lpstr>建树</vt:lpstr>
      <vt:lpstr>应用</vt:lpstr>
      <vt:lpstr>一、检索</vt:lpstr>
      <vt:lpstr>一、检索</vt:lpstr>
      <vt:lpstr>二、排序</vt:lpstr>
      <vt:lpstr>二、排序</vt:lpstr>
      <vt:lpstr>三、字符串匹配</vt:lpstr>
      <vt:lpstr>四、最长公共前缀</vt:lpstr>
      <vt:lpstr>字符串最长公共前缀</vt:lpstr>
      <vt:lpstr>Cow XOR</vt:lpstr>
      <vt:lpstr>Cow XOR</vt:lpstr>
      <vt:lpstr>Cow XOR</vt:lpstr>
      <vt:lpstr>五、其他</vt:lpstr>
      <vt:lpstr>trie的缺点及优化方案</vt:lpstr>
      <vt:lpstr>双数组trie简介</vt:lpstr>
      <vt:lpstr>参考资料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</dc:title>
  <dc:creator>courage</dc:creator>
  <cp:lastModifiedBy>courage</cp:lastModifiedBy>
  <cp:revision>119</cp:revision>
  <dcterms:created xsi:type="dcterms:W3CDTF">2014-08-06T01:07:46Z</dcterms:created>
  <dcterms:modified xsi:type="dcterms:W3CDTF">2014-08-06T12:34:40Z</dcterms:modified>
</cp:coreProperties>
</file>