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7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1" r:id="rId15"/>
    <p:sldId id="275" r:id="rId16"/>
    <p:sldId id="282" r:id="rId17"/>
    <p:sldId id="276" r:id="rId18"/>
    <p:sldId id="278" r:id="rId19"/>
    <p:sldId id="279" r:id="rId20"/>
    <p:sldId id="280" r:id="rId21"/>
    <p:sldId id="283" r:id="rId22"/>
    <p:sldId id="291" r:id="rId23"/>
    <p:sldId id="306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4" r:id="rId34"/>
    <p:sldId id="305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255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80.xml"/><Relationship Id="rId32" Type="http://schemas.openxmlformats.org/officeDocument/2006/relationships/tags" Target="../tags/tag179.xml"/><Relationship Id="rId31" Type="http://schemas.openxmlformats.org/officeDocument/2006/relationships/tags" Target="../tags/tag178.xml"/><Relationship Id="rId30" Type="http://schemas.openxmlformats.org/officeDocument/2006/relationships/tags" Target="../tags/tag177.xml"/><Relationship Id="rId3" Type="http://schemas.openxmlformats.org/officeDocument/2006/relationships/tags" Target="../tags/tag150.xml"/><Relationship Id="rId29" Type="http://schemas.openxmlformats.org/officeDocument/2006/relationships/tags" Target="../tags/tag176.xml"/><Relationship Id="rId28" Type="http://schemas.openxmlformats.org/officeDocument/2006/relationships/tags" Target="../tags/tag175.xml"/><Relationship Id="rId27" Type="http://schemas.openxmlformats.org/officeDocument/2006/relationships/tags" Target="../tags/tag174.xml"/><Relationship Id="rId26" Type="http://schemas.openxmlformats.org/officeDocument/2006/relationships/tags" Target="../tags/tag173.xml"/><Relationship Id="rId25" Type="http://schemas.openxmlformats.org/officeDocument/2006/relationships/tags" Target="../tags/tag172.xml"/><Relationship Id="rId24" Type="http://schemas.openxmlformats.org/officeDocument/2006/relationships/tags" Target="../tags/tag171.xml"/><Relationship Id="rId23" Type="http://schemas.openxmlformats.org/officeDocument/2006/relationships/tags" Target="../tags/tag170.xml"/><Relationship Id="rId22" Type="http://schemas.openxmlformats.org/officeDocument/2006/relationships/tags" Target="../tags/tag169.xml"/><Relationship Id="rId21" Type="http://schemas.openxmlformats.org/officeDocument/2006/relationships/tags" Target="../tags/tag168.xml"/><Relationship Id="rId20" Type="http://schemas.openxmlformats.org/officeDocument/2006/relationships/tags" Target="../tags/tag167.xml"/><Relationship Id="rId2" Type="http://schemas.openxmlformats.org/officeDocument/2006/relationships/tags" Target="../tags/tag149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8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20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12.xml"/><Relationship Id="rId11" Type="http://schemas.openxmlformats.org/officeDocument/2006/relationships/image" Target="../media/image18.png"/><Relationship Id="rId10" Type="http://schemas.openxmlformats.org/officeDocument/2006/relationships/tags" Target="../tags/tag211.xml"/><Relationship Id="rId1" Type="http://schemas.openxmlformats.org/officeDocument/2006/relationships/tags" Target="../tags/tag20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5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7.xml"/><Relationship Id="rId4" Type="http://schemas.openxmlformats.org/officeDocument/2006/relationships/image" Target="../media/image21.png"/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tags" Target="../tags/tag21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9.xml"/><Relationship Id="rId2" Type="http://schemas.openxmlformats.org/officeDocument/2006/relationships/image" Target="../media/image22.png"/><Relationship Id="rId1" Type="http://schemas.openxmlformats.org/officeDocument/2006/relationships/tags" Target="../tags/tag21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0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oleObject" Target="../embeddings/oleObject5.bin"/><Relationship Id="rId7" Type="http://schemas.openxmlformats.org/officeDocument/2006/relationships/tags" Target="../tags/tag224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1" Type="http://schemas.openxmlformats.org/officeDocument/2006/relationships/vmlDrawing" Target="../drawings/vmlDrawing4.v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19" Type="http://schemas.openxmlformats.org/officeDocument/2006/relationships/tags" Target="../tags/tag230.xml"/><Relationship Id="rId18" Type="http://schemas.openxmlformats.org/officeDocument/2006/relationships/oleObject" Target="../embeddings/oleObject9.bin"/><Relationship Id="rId17" Type="http://schemas.openxmlformats.org/officeDocument/2006/relationships/tags" Target="../tags/tag229.xml"/><Relationship Id="rId16" Type="http://schemas.openxmlformats.org/officeDocument/2006/relationships/tags" Target="../tags/tag228.xml"/><Relationship Id="rId15" Type="http://schemas.openxmlformats.org/officeDocument/2006/relationships/image" Target="../media/image26.png"/><Relationship Id="rId14" Type="http://schemas.openxmlformats.org/officeDocument/2006/relationships/oleObject" Target="../embeddings/oleObject8.bin"/><Relationship Id="rId13" Type="http://schemas.openxmlformats.org/officeDocument/2006/relationships/tags" Target="../tags/tag227.xml"/><Relationship Id="rId12" Type="http://schemas.openxmlformats.org/officeDocument/2006/relationships/oleObject" Target="../embeddings/oleObject7.bin"/><Relationship Id="rId11" Type="http://schemas.openxmlformats.org/officeDocument/2006/relationships/tags" Target="../tags/tag226.xml"/><Relationship Id="rId10" Type="http://schemas.openxmlformats.org/officeDocument/2006/relationships/oleObject" Target="../embeddings/oleObject6.bin"/><Relationship Id="rId1" Type="http://schemas.openxmlformats.org/officeDocument/2006/relationships/tags" Target="../tags/tag2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0" Type="http://schemas.openxmlformats.org/officeDocument/2006/relationships/vmlDrawing" Target="../drawings/vmlDrawing5.vml"/><Relationship Id="rId1" Type="http://schemas.openxmlformats.org/officeDocument/2006/relationships/tags" Target="../tags/tag23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7.png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40.xml"/><Relationship Id="rId5" Type="http://schemas.openxmlformats.org/officeDocument/2006/relationships/image" Target="../media/image35.png"/><Relationship Id="rId4" Type="http://schemas.openxmlformats.org/officeDocument/2006/relationships/tags" Target="../tags/tag239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41.xml"/><Relationship Id="rId3" Type="http://schemas.openxmlformats.org/officeDocument/2006/relationships/image" Target="../media/image37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3.xml"/><Relationship Id="rId4" Type="http://schemas.openxmlformats.org/officeDocument/2006/relationships/image" Target="../media/image7.png"/><Relationship Id="rId3" Type="http://schemas.openxmlformats.org/officeDocument/2006/relationships/tags" Target="../tags/tag24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4.xml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5.xml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6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7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0.xml"/><Relationship Id="rId3" Type="http://schemas.openxmlformats.org/officeDocument/2006/relationships/image" Target="../media/image44.png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45.png"/><Relationship Id="rId1" Type="http://schemas.openxmlformats.org/officeDocument/2006/relationships/tags" Target="../tags/tag251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4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../media/image1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image" Target="../media/image1.pn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23.xml"/><Relationship Id="rId7" Type="http://schemas.openxmlformats.org/officeDocument/2006/relationships/image" Target="../media/image10.png"/><Relationship Id="rId6" Type="http://schemas.openxmlformats.org/officeDocument/2006/relationships/tags" Target="../tags/tag122.xml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tags" Target="../tags/tag121.xml"/><Relationship Id="rId2" Type="http://schemas.openxmlformats.org/officeDocument/2006/relationships/image" Target="../media/image8.png"/><Relationship Id="rId1" Type="http://schemas.openxmlformats.org/officeDocument/2006/relationships/tags" Target="../tags/tag12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假期作业</a:t>
            </a:r>
            <a:r>
              <a:rPr lang="zh-CN" altLang="zh-CN"/>
              <a:t>总结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冯一航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154430"/>
            <a:ext cx="11342370" cy="807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经过上面两个函数，原来组件实例化没有被初始化的部分也被完善了，至此网表所有的信息就被存储到自定义的数据结构（组件和节点</a:t>
            </a:r>
            <a:r>
              <a:rPr lang="zh-CN" altLang="en-US"/>
              <a:t>链表）中，后续电路方程的建立和雅可比矩阵的计算都需要基于这些数据</a:t>
            </a:r>
            <a:r>
              <a:rPr lang="zh-CN" altLang="en-US"/>
              <a:t>结构。</a:t>
            </a:r>
            <a:endParaRPr lang="zh-CN" altLang="en-US"/>
          </a:p>
        </p:txBody>
      </p:sp>
      <p:cxnSp>
        <p:nvCxnSpPr>
          <p:cNvPr id="3" name="直接箭头连接符 2"/>
          <p:cNvCxnSpPr/>
          <p:nvPr>
            <p:custDataLst>
              <p:tags r:id="rId1"/>
            </p:custDataLst>
          </p:nvPr>
        </p:nvCxnSpPr>
        <p:spPr>
          <a:xfrm>
            <a:off x="624840" y="2256155"/>
            <a:ext cx="646430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303655" y="194310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433195" y="219392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Vcc</a:t>
            </a:r>
            <a:endParaRPr lang="en-US" altLang="zh-CN" sz="280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66370" y="177736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CompHead</a:t>
            </a:r>
            <a:endParaRPr lang="en-US" altLang="zh-CN"/>
          </a:p>
        </p:txBody>
      </p:sp>
      <p:cxnSp>
        <p:nvCxnSpPr>
          <p:cNvPr id="10" name="直接箭头连接符 9"/>
          <p:cNvCxnSpPr>
            <a:endCxn id="11" idx="0"/>
          </p:cNvCxnSpPr>
          <p:nvPr>
            <p:custDataLst>
              <p:tags r:id="rId5"/>
            </p:custDataLst>
          </p:nvPr>
        </p:nvCxnSpPr>
        <p:spPr>
          <a:xfrm flipH="1">
            <a:off x="1842770" y="2967355"/>
            <a:ext cx="1905" cy="6102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1303655" y="357759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433195" y="382841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R1</a:t>
            </a:r>
            <a:endParaRPr lang="en-US" altLang="zh-CN" sz="2800"/>
          </a:p>
        </p:txBody>
      </p:sp>
      <p:cxnSp>
        <p:nvCxnSpPr>
          <p:cNvPr id="13" name="直接箭头连接符 12"/>
          <p:cNvCxnSpPr>
            <a:endCxn id="14" idx="0"/>
          </p:cNvCxnSpPr>
          <p:nvPr>
            <p:custDataLst>
              <p:tags r:id="rId8"/>
            </p:custDataLst>
          </p:nvPr>
        </p:nvCxnSpPr>
        <p:spPr>
          <a:xfrm flipH="1">
            <a:off x="1842770" y="4601210"/>
            <a:ext cx="5715" cy="605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1303655" y="520700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433195" y="545782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Vcc</a:t>
            </a:r>
            <a:endParaRPr lang="en-US" altLang="zh-CN" sz="2800"/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848485" y="2962910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1842770" y="4594225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1842770" y="6231255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3510915" y="2025650"/>
            <a:ext cx="8177530" cy="118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Vcc(type=VSoure, con0                      ,con1                    , con2, con3, value=3,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temp=NA,next=      ,model=NULL,name=“Vcc”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8110220" y="181229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0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6263005" y="181229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node=</a:t>
            </a:r>
            <a:r>
              <a:rPr lang="zh-CN" altLang="en-US" sz="1400">
                <a:solidFill>
                  <a:srgbClr val="FF0000"/>
                </a:solidFill>
              </a:rPr>
              <a:t>节点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4" name="左大括号 23"/>
          <p:cNvSpPr/>
          <p:nvPr>
            <p:custDataLst>
              <p:tags r:id="rId17"/>
            </p:custDataLst>
          </p:nvPr>
        </p:nvSpPr>
        <p:spPr>
          <a:xfrm>
            <a:off x="6194425" y="187261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>
            <p:custDataLst>
              <p:tags r:id="rId18"/>
            </p:custDataLst>
          </p:nvPr>
        </p:nvSpPr>
        <p:spPr>
          <a:xfrm>
            <a:off x="8047355" y="187261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>
            <p:custDataLst>
              <p:tags r:id="rId19"/>
            </p:custDataLst>
          </p:nvPr>
        </p:nvCxnSpPr>
        <p:spPr>
          <a:xfrm>
            <a:off x="430530" y="3285720"/>
            <a:ext cx="11124565" cy="1079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20"/>
            </p:custDataLst>
          </p:nvPr>
        </p:nvCxnSpPr>
        <p:spPr>
          <a:xfrm>
            <a:off x="432000" y="4941720"/>
            <a:ext cx="11124565" cy="1079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3521710" y="372427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R1(type=</a:t>
            </a:r>
            <a:r>
              <a:rPr lang="en-US" altLang="zh-CN"/>
              <a:t>Resistor, con0                     ,con1                    , con2, 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value=1000, temp=NA, next=     , model=NULL, name=“R1”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28" name="文本框 27"/>
          <p:cNvSpPr txBox="1"/>
          <p:nvPr>
            <p:custDataLst>
              <p:tags r:id="rId22"/>
            </p:custDataLst>
          </p:nvPr>
        </p:nvSpPr>
        <p:spPr>
          <a:xfrm>
            <a:off x="8025130" y="347472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2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6177915" y="347472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1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左大括号 30"/>
          <p:cNvSpPr/>
          <p:nvPr>
            <p:custDataLst>
              <p:tags r:id="rId24"/>
            </p:custDataLst>
          </p:nvPr>
        </p:nvSpPr>
        <p:spPr>
          <a:xfrm>
            <a:off x="6109335" y="353504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>
            <p:custDataLst>
              <p:tags r:id="rId25"/>
            </p:custDataLst>
          </p:nvPr>
        </p:nvSpPr>
        <p:spPr>
          <a:xfrm>
            <a:off x="7962265" y="353504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3510915" y="541845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C1(type=Capacitor, con0                     ,con1          </a:t>
            </a:r>
            <a:r>
              <a:rPr lang="en-US" altLang="zh-CN">
                <a:solidFill>
                  <a:srgbClr val="FF0000"/>
                </a:solidFill>
              </a:rPr>
              <a:t>          </a:t>
            </a:r>
            <a:r>
              <a:rPr lang="en-US" altLang="zh-CN"/>
              <a:t>,con2,con3,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value=1e-5, temp=NA, next=NULL, model=NULL, name=“C1”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33" name="文本框 32"/>
          <p:cNvSpPr txBox="1"/>
          <p:nvPr>
            <p:custDataLst>
              <p:tags r:id="rId27"/>
            </p:custDataLst>
          </p:nvPr>
        </p:nvSpPr>
        <p:spPr>
          <a:xfrm>
            <a:off x="8178800" y="516890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0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28"/>
            </p:custDataLst>
          </p:nvPr>
        </p:nvSpPr>
        <p:spPr>
          <a:xfrm>
            <a:off x="6331585" y="516890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2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左大括号 35"/>
          <p:cNvSpPr/>
          <p:nvPr>
            <p:custDataLst>
              <p:tags r:id="rId29"/>
            </p:custDataLst>
          </p:nvPr>
        </p:nvSpPr>
        <p:spPr>
          <a:xfrm>
            <a:off x="6263005" y="522922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>
            <p:custDataLst>
              <p:tags r:id="rId30"/>
            </p:custDataLst>
          </p:nvPr>
        </p:nvSpPr>
        <p:spPr>
          <a:xfrm>
            <a:off x="8115935" y="522922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11" idx="7"/>
          </p:cNvCxnSpPr>
          <p:nvPr>
            <p:custDataLst>
              <p:tags r:id="rId31"/>
            </p:custDataLst>
          </p:nvPr>
        </p:nvCxnSpPr>
        <p:spPr>
          <a:xfrm flipH="1">
            <a:off x="2223770" y="2730500"/>
            <a:ext cx="3208655" cy="996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4" idx="7"/>
          </p:cNvCxnSpPr>
          <p:nvPr>
            <p:custDataLst>
              <p:tags r:id="rId32"/>
            </p:custDataLst>
          </p:nvPr>
        </p:nvCxnSpPr>
        <p:spPr>
          <a:xfrm flipH="1">
            <a:off x="2223770" y="4422775"/>
            <a:ext cx="4512945" cy="934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304925"/>
            <a:ext cx="6866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代码主要分成四段，分别建立不同节点的电路方程</a:t>
            </a:r>
            <a:endParaRPr lang="zh-CN" altLang="en-US"/>
          </a:p>
          <a:p>
            <a:r>
              <a:rPr lang="zh-CN" altLang="en-US"/>
              <a:t>一、普通节点电路方程的建立</a:t>
            </a:r>
            <a:endParaRPr lang="zh-CN" altLang="en-US"/>
          </a:p>
        </p:txBody>
      </p:sp>
      <p:pic>
        <p:nvPicPr>
          <p:cNvPr id="3" name="图片 2" descr="QQ截图20230907174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058670"/>
            <a:ext cx="5960745" cy="1856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6085" y="4023995"/>
            <a:ext cx="59620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这里规定</a:t>
            </a:r>
            <a:r>
              <a:rPr lang="en-US" altLang="zh-CN"/>
              <a:t>datum=0</a:t>
            </a:r>
            <a:r>
              <a:rPr lang="zh-CN" altLang="en-US"/>
              <a:t>，即零点的</a:t>
            </a:r>
            <a:r>
              <a:rPr lang="en-US" altLang="zh-CN"/>
              <a:t>nameNum=0</a:t>
            </a:r>
            <a:endParaRPr lang="en-US" altLang="zh-CN"/>
          </a:p>
          <a:p>
            <a:r>
              <a:rPr lang="en-US" altLang="zh-CN"/>
              <a:t>Node::printNodal:先沿着节点链表遍历节点（</a:t>
            </a:r>
            <a:r>
              <a:rPr lang="zh-CN" altLang="en-US"/>
              <a:t>跳过</a:t>
            </a:r>
            <a:r>
              <a:rPr lang="en-US" altLang="zh-CN"/>
              <a:t>连接电压源</a:t>
            </a:r>
            <a:r>
              <a:rPr lang="zh-CN" altLang="en-US"/>
              <a:t>的节点</a:t>
            </a:r>
            <a:r>
              <a:rPr lang="en-US" altLang="zh-CN"/>
              <a:t>），定位该节点后，遍历该节点的连接器链表，即遍历该节点</a:t>
            </a:r>
            <a:r>
              <a:rPr lang="zh-CN" altLang="en-US"/>
              <a:t>相邻</a:t>
            </a:r>
            <a:r>
              <a:rPr lang="en-US" altLang="zh-CN"/>
              <a:t>的组件</a:t>
            </a:r>
            <a:r>
              <a:rPr lang="zh-CN" altLang="en-US"/>
              <a:t>，对于每个组件都有一个方程（Component::print），将这些组件的方程相加，即为该节点的电路方程。</a:t>
            </a:r>
            <a:endParaRPr lang="zh-CN" altLang="en-US"/>
          </a:p>
          <a:p>
            <a:r>
              <a:rPr lang="zh-CN" altLang="en-US"/>
              <a:t>电阻和电容的</a:t>
            </a:r>
            <a:r>
              <a:rPr lang="zh-CN" altLang="en-US">
                <a:sym typeface="+mn-ea"/>
              </a:rPr>
              <a:t>Component::print如</a:t>
            </a:r>
            <a:r>
              <a:rPr lang="zh-CN" altLang="en-US">
                <a:sym typeface="+mn-ea"/>
              </a:rPr>
              <a:t>右图所示。</a:t>
            </a:r>
            <a:endParaRPr lang="zh-CN" altLang="en-US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rcRect l="2250" r="6588"/>
          <a:stretch>
            <a:fillRect/>
          </a:stretch>
        </p:blipFill>
        <p:spPr>
          <a:xfrm>
            <a:off x="6510655" y="1175385"/>
            <a:ext cx="5153025" cy="51485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95300" y="1227455"/>
            <a:ext cx="6003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遍历节点链表，第一个节点是节点</a:t>
            </a:r>
            <a:r>
              <a:rPr lang="en-US" altLang="zh-CN"/>
              <a:t>1</a:t>
            </a:r>
            <a:r>
              <a:rPr lang="zh-CN" altLang="en-US"/>
              <a:t>，但它连接电压源，因此跳过；第二个节点是节点</a:t>
            </a:r>
            <a:r>
              <a:rPr lang="en-US" altLang="zh-CN"/>
              <a:t>0</a:t>
            </a:r>
            <a:r>
              <a:rPr lang="zh-CN" altLang="en-US"/>
              <a:t>，它是零点，跳过；来到节点</a:t>
            </a:r>
            <a:r>
              <a:rPr lang="en-US" altLang="zh-CN"/>
              <a:t>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因此第一个方程</a:t>
            </a:r>
            <a:r>
              <a:rPr lang="zh-CN" altLang="en-US"/>
              <a:t>是F(2) =  (X(2)-X(1))/R1 + 0 ;</a:t>
            </a:r>
            <a:endParaRPr lang="zh-CN" altLang="en-US"/>
          </a:p>
        </p:txBody>
      </p:sp>
      <p:pic>
        <p:nvPicPr>
          <p:cNvPr id="20" name="图片 19" descr="QQ截图202309071633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7192645" y="1246505"/>
            <a:ext cx="3618865" cy="1866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9435" y="2703830"/>
            <a:ext cx="348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二、特殊节点电路方程的</a:t>
            </a:r>
            <a:r>
              <a:rPr lang="zh-CN" altLang="en-US"/>
              <a:t>建立</a:t>
            </a:r>
            <a:endParaRPr lang="zh-CN" altLang="en-US"/>
          </a:p>
        </p:txBody>
      </p:sp>
      <p:pic>
        <p:nvPicPr>
          <p:cNvPr id="4" name="图片 3" descr="QQ截图20230907180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3248025"/>
            <a:ext cx="3743325" cy="104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910" y="4471670"/>
            <a:ext cx="5086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沿组件链表找到电压源或者电流源，给出特殊的节点方程。选取电压源的</a:t>
            </a:r>
            <a:r>
              <a:rPr lang="en-US" altLang="zh-CN"/>
              <a:t>con0.node(</a:t>
            </a:r>
            <a:r>
              <a:rPr lang="zh-CN" altLang="en-US"/>
              <a:t>如果它是零点就选</a:t>
            </a:r>
            <a:r>
              <a:rPr lang="en-US" altLang="zh-CN"/>
              <a:t>con1.node)</a:t>
            </a:r>
            <a:r>
              <a:rPr lang="zh-CN" altLang="en-US"/>
              <a:t>，列出</a:t>
            </a:r>
            <a:r>
              <a:rPr lang="en-US" altLang="zh-CN">
                <a:solidFill>
                  <a:srgbClr val="FF0000"/>
                </a:solidFill>
              </a:rPr>
              <a:t>KVL</a:t>
            </a:r>
            <a:r>
              <a:rPr lang="zh-CN" altLang="en-US">
                <a:solidFill>
                  <a:srgbClr val="FF0000"/>
                </a:solidFill>
              </a:rPr>
              <a:t>方程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第二个节点方程是</a:t>
            </a:r>
            <a:r>
              <a:rPr lang="en-US" altLang="zh-CN"/>
              <a:t>F(1) =  (X(1)) -3;</a:t>
            </a:r>
            <a:endParaRPr lang="en-US" altLang="zh-CN"/>
          </a:p>
        </p:txBody>
      </p:sp>
      <p:pic>
        <p:nvPicPr>
          <p:cNvPr id="6" name="图片 5" descr="QQ截图202309071809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570" y="3429000"/>
            <a:ext cx="6192520" cy="2639060"/>
          </a:xfrm>
          <a:prstGeom prst="rect">
            <a:avLst/>
          </a:prstGeom>
        </p:spPr>
      </p:pic>
      <p:pic>
        <p:nvPicPr>
          <p:cNvPr id="9" name="图片 8" descr="QQ截图202309071633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984365" y="1090295"/>
            <a:ext cx="4182745" cy="2157730"/>
          </a:xfrm>
          <a:prstGeom prst="rect">
            <a:avLst/>
          </a:prstGeom>
        </p:spPr>
      </p:pic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9898380" y="1334770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8464550" y="2677160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7232650" y="1334770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402070" y="1313815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10166985" y="1090295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8868410" y="2879725"/>
            <a:ext cx="197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datum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0" name="图片 19" descr="QQ截图202309071633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675755" y="1205230"/>
            <a:ext cx="3618865" cy="18669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26720" y="1291590"/>
            <a:ext cx="545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三、节点分析法(Nodal Analysis)</a:t>
            </a:r>
            <a:endParaRPr lang="zh-CN" altLang="en-US"/>
          </a:p>
        </p:txBody>
      </p:sp>
      <p:pic>
        <p:nvPicPr>
          <p:cNvPr id="10" name="图片 9" descr="QQ截图202309071633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467475" y="1049020"/>
            <a:ext cx="4182745" cy="2157730"/>
          </a:xfrm>
          <a:prstGeom prst="rect">
            <a:avLst/>
          </a:prstGeom>
        </p:spPr>
      </p:pic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38149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7947660" y="263588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71576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885180" y="127254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9650095" y="104902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8351520" y="2838450"/>
            <a:ext cx="197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datum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30907190726"/>
          <p:cNvPicPr>
            <a:picLocks noChangeAspect="1"/>
          </p:cNvPicPr>
          <p:nvPr/>
        </p:nvPicPr>
        <p:blipFill>
          <a:blip r:embed="rId1"/>
          <a:srcRect t="-1374" r="16997"/>
          <a:stretch>
            <a:fillRect/>
          </a:stretch>
        </p:blipFill>
        <p:spPr>
          <a:xfrm>
            <a:off x="5734685" y="1291590"/>
            <a:ext cx="5829935" cy="515366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26720" y="1291590"/>
            <a:ext cx="510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四、改进的节点分析法(Modified</a:t>
            </a:r>
            <a:r>
              <a:rPr lang="en-US" altLang="zh-CN"/>
              <a:t> </a:t>
            </a:r>
            <a:r>
              <a:rPr lang="zh-CN" altLang="en-US"/>
              <a:t>Nodal Analysis)</a:t>
            </a:r>
            <a:endParaRPr lang="zh-CN" altLang="en-US"/>
          </a:p>
        </p:txBody>
      </p:sp>
      <p:pic>
        <p:nvPicPr>
          <p:cNvPr id="2" name="图片 1" descr="QQ截图202309071904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" y="1805305"/>
            <a:ext cx="4524375" cy="1266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5465" y="3168015"/>
            <a:ext cx="4595495" cy="3104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遍历节点链表，对于每个节点，遍历其接口链表，如果它连接电压源，输出相应的</a:t>
            </a:r>
            <a:r>
              <a:rPr lang="zh-CN" altLang="en-US">
                <a:solidFill>
                  <a:srgbClr val="FF0000"/>
                </a:solidFill>
              </a:rPr>
              <a:t>补偿方程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ym typeface="+mn-ea"/>
              </a:rPr>
              <a:t>定位该节点后，遍历该节点的连接器链表，即遍历该节点</a:t>
            </a:r>
            <a:r>
              <a:rPr lang="zh-CN" altLang="en-US">
                <a:sym typeface="+mn-ea"/>
              </a:rPr>
              <a:t>相邻</a:t>
            </a:r>
            <a:r>
              <a:rPr lang="en-US" altLang="zh-CN">
                <a:sym typeface="+mn-ea"/>
              </a:rPr>
              <a:t>的组件</a:t>
            </a:r>
            <a:r>
              <a:rPr lang="zh-CN" altLang="en-US">
                <a:sym typeface="+mn-ea"/>
              </a:rPr>
              <a:t>，对于每个组件都有一个方程（Component::print）。由于补偿方程有一个新未知量（流过电压源的电流），对于电压源，要加上这个未知量 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( lastnode + compNum)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QQ截图202309071917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5459095"/>
            <a:ext cx="4448175" cy="12954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067300" y="4797425"/>
            <a:ext cx="2316480" cy="647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286625" y="4624705"/>
            <a:ext cx="657225" cy="248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0" name="图片 19" descr="QQ截图202309071633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675755" y="1205230"/>
            <a:ext cx="3618865" cy="18669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26720" y="1291590"/>
            <a:ext cx="545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四、改进的节点分析法(Modified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Nodal Analysis)</a:t>
            </a:r>
            <a:endParaRPr lang="zh-CN" altLang="en-US"/>
          </a:p>
        </p:txBody>
      </p:sp>
      <p:pic>
        <p:nvPicPr>
          <p:cNvPr id="10" name="图片 9" descr="QQ截图202309071633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467475" y="1049020"/>
            <a:ext cx="4182745" cy="2157730"/>
          </a:xfrm>
          <a:prstGeom prst="rect">
            <a:avLst/>
          </a:prstGeom>
        </p:spPr>
      </p:pic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38149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7947660" y="263588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71576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885180" y="127254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9650095" y="104902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8351520" y="2838450"/>
            <a:ext cx="197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datum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6720" y="1963420"/>
            <a:ext cx="5514975" cy="1970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上述说的新增的未知量即右图的电流</a:t>
            </a:r>
            <a:r>
              <a:rPr lang="en-US" altLang="zh-CN"/>
              <a:t>I</a:t>
            </a:r>
            <a:endParaRPr lang="en-US" altLang="zh-CN"/>
          </a:p>
          <a:p>
            <a:r>
              <a:rPr lang="zh-CN" altLang="en-US"/>
              <a:t>因此建立的补偿方程</a:t>
            </a:r>
            <a:r>
              <a:rPr lang="zh-CN" altLang="en-US"/>
              <a:t>为F(3)= X(3)+ (X(1)-X(2))/R1 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最后的电路方程输出为下图所示，它的顺序与网表的描述有关。无论如何至此得到了电路方程</a:t>
            </a:r>
            <a:r>
              <a:rPr lang="en-US" altLang="zh-CN"/>
              <a:t>F</a:t>
            </a:r>
            <a:r>
              <a:rPr lang="en-US" altLang="zh-CN" baseline="-25000"/>
              <a:t>1</a:t>
            </a:r>
            <a:r>
              <a:rPr lang="en-US" altLang="zh-CN"/>
              <a:t>(x</a:t>
            </a:r>
            <a:r>
              <a:rPr lang="en-US" altLang="zh-CN" baseline="-25000"/>
              <a:t>1</a:t>
            </a:r>
            <a:r>
              <a:rPr lang="en-US" altLang="zh-CN"/>
              <a:t>,x</a:t>
            </a:r>
            <a:r>
              <a:rPr lang="en-US" altLang="zh-CN" baseline="-25000"/>
              <a:t>2</a:t>
            </a:r>
            <a:r>
              <a:rPr lang="en-US" altLang="zh-CN"/>
              <a:t>,x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,x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,x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,x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,x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12" name="图片 11" descr="QQ截图202309071922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970" y="3837305"/>
            <a:ext cx="4401820" cy="260223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输出雅可比矩阵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06095" y="1046480"/>
            <a:ext cx="7653655" cy="602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后续要求解该方程组难免用到雅可比矩阵。对于此例，雅可比矩阵</a:t>
            </a:r>
            <a:r>
              <a:rPr lang="zh-CN" altLang="en-US"/>
              <a:t>如下。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06095" y="1584325"/>
          <a:ext cx="4622800" cy="166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517265" imgH="1270000" progId="Equation.KSEE3">
                  <p:embed/>
                </p:oleObj>
              </mc:Choice>
              <mc:Fallback>
                <p:oleObj name="" r:id="rId3" imgW="3517265" imgH="1270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95" y="1584325"/>
                        <a:ext cx="4622800" cy="166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26720" y="1291590"/>
            <a:ext cx="11342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在求解电路方程之前，需要对前面的工程做一些改进，因为前面是将方程和</a:t>
            </a:r>
            <a:r>
              <a:rPr lang="en-US" altLang="zh-CN">
                <a:sym typeface="+mn-ea"/>
              </a:rPr>
              <a:t>JAC</a:t>
            </a:r>
            <a:r>
              <a:rPr lang="zh-CN" altLang="en-US">
                <a:sym typeface="+mn-ea"/>
              </a:rPr>
              <a:t>矩阵以字符串的形式输出到文件中，但是对于求解方程，我们需要方程和</a:t>
            </a:r>
            <a:r>
              <a:rPr lang="en-US" altLang="zh-CN">
                <a:sym typeface="+mn-ea"/>
              </a:rPr>
              <a:t>JAC</a:t>
            </a:r>
            <a:r>
              <a:rPr lang="zh-CN" altLang="en-US">
                <a:sym typeface="+mn-ea"/>
              </a:rPr>
              <a:t>矩阵的具体数值。因此下面用到的方法是将这些值输出到新定义数组中，利用这些数组进行后续电路方程的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720" y="2213610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新增数组</a:t>
            </a:r>
            <a:r>
              <a:rPr lang="zh-CN" altLang="en-US"/>
              <a:t>变量如下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6720" y="3211195"/>
            <a:ext cx="10488295" cy="161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nodeValue</a:t>
            </a:r>
            <a:r>
              <a:rPr lang="zh-CN" altLang="en-US"/>
              <a:t>用来存放未知量的值</a:t>
            </a:r>
            <a:r>
              <a:rPr lang="en-US" altLang="zh-CN"/>
              <a:t>x(1)</a:t>
            </a:r>
            <a:r>
              <a:rPr lang="zh-CN" altLang="en-US"/>
              <a:t>、</a:t>
            </a:r>
            <a:r>
              <a:rPr lang="en-US" altLang="zh-CN"/>
              <a:t>x(2)</a:t>
            </a:r>
            <a:r>
              <a:rPr lang="zh-CN" altLang="en-US"/>
              <a:t>、</a:t>
            </a:r>
            <a:r>
              <a:rPr lang="en-US" altLang="zh-CN"/>
              <a:t>……</a:t>
            </a:r>
            <a:r>
              <a:rPr lang="zh-CN" altLang="en-US"/>
              <a:t>、</a:t>
            </a:r>
            <a:r>
              <a:rPr lang="en-US" altLang="zh-CN"/>
              <a:t>x(n)</a:t>
            </a:r>
            <a:r>
              <a:rPr lang="zh-CN" altLang="en-US"/>
              <a:t>，初始化未知量即初始化</a:t>
            </a:r>
            <a:r>
              <a:rPr lang="zh-CN" altLang="en-US"/>
              <a:t>该数组。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jacMat</a:t>
            </a:r>
            <a:r>
              <a:rPr lang="zh-CN" altLang="en-US"/>
              <a:t>是存放雅可比矩阵的</a:t>
            </a:r>
            <a:r>
              <a:rPr lang="zh-CN" altLang="en-US"/>
              <a:t>二维数组。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result</a:t>
            </a:r>
            <a:r>
              <a:rPr lang="zh-CN" altLang="en-US"/>
              <a:t>是存函数值的数组，有</a:t>
            </a:r>
            <a:r>
              <a:rPr lang="zh-CN" altLang="en-US"/>
              <a:t>多少个方程就有多少个</a:t>
            </a:r>
            <a:r>
              <a:rPr lang="zh-CN" altLang="en-US"/>
              <a:t>函数值。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minDert</a:t>
            </a:r>
            <a:r>
              <a:rPr lang="zh-CN" altLang="en-US"/>
              <a:t>存放的是每次迭代的</a:t>
            </a:r>
            <a:r>
              <a:rPr lang="en-US" altLang="zh-CN"/>
              <a:t>       </a:t>
            </a:r>
            <a:r>
              <a:rPr lang="zh-CN" altLang="en-US"/>
              <a:t>值。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g</a:t>
            </a:r>
            <a:r>
              <a:rPr lang="zh-CN" altLang="en-US"/>
              <a:t>是同伦法中构造同伦函数用到的</a:t>
            </a:r>
            <a:r>
              <a:rPr lang="zh-CN" altLang="en-US"/>
              <a:t>函数。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6460" y="4608000"/>
          <a:ext cx="369570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28600" imgH="165100" progId="Equation.KSEE3">
                  <p:embed/>
                </p:oleObj>
              </mc:Choice>
              <mc:Fallback>
                <p:oleObj name="" r:id="rId2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26460" y="4608000"/>
                        <a:ext cx="369570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 descr="QQ截图202309112247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2772000"/>
            <a:ext cx="11249660" cy="2514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228725"/>
            <a:ext cx="11226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以输出普通节点电路方程值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Node::printNodalMat</a:t>
            </a:r>
            <a:r>
              <a:rPr lang="zh-CN" altLang="en-US"/>
              <a:t>中的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Component::printMat</a:t>
            </a:r>
            <a:r>
              <a:rPr lang="zh-CN" altLang="en-US"/>
              <a:t>为例</a:t>
            </a:r>
            <a:endParaRPr lang="zh-CN" altLang="en-US"/>
          </a:p>
        </p:txBody>
      </p:sp>
      <p:pic>
        <p:nvPicPr>
          <p:cNvPr id="10" name="图片 9" descr="QQ截图202309071953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1175" y="1597025"/>
            <a:ext cx="10887075" cy="3076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1175" y="4958715"/>
            <a:ext cx="1069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原来的</a:t>
            </a:r>
            <a:r>
              <a:rPr lang="en-US" altLang="zh-CN"/>
              <a:t>x(1)</a:t>
            </a:r>
            <a:r>
              <a:rPr lang="zh-CN" altLang="en-US"/>
              <a:t>就相当于nodeValue[con0.node-&gt;getNameNum()]；原来的</a:t>
            </a:r>
            <a:r>
              <a:rPr lang="en-US" altLang="zh-CN"/>
              <a:t>R1</a:t>
            </a:r>
            <a:r>
              <a:rPr lang="zh-CN" altLang="en-US"/>
              <a:t>也用</a:t>
            </a:r>
            <a:r>
              <a:rPr lang="en-US" altLang="zh-CN"/>
              <a:t>value</a:t>
            </a:r>
            <a:r>
              <a:rPr lang="zh-CN" altLang="en-US"/>
              <a:t>来代替，前者是字符串形式，后者是实际的数值。</a:t>
            </a:r>
            <a:r>
              <a:rPr lang="zh-CN" altLang="en-US"/>
              <a:t>这样就将函数值存储到</a:t>
            </a:r>
            <a:r>
              <a:rPr lang="en-US" altLang="zh-CN"/>
              <a:t>result</a:t>
            </a:r>
            <a:r>
              <a:rPr lang="zh-CN" altLang="en-US"/>
              <a:t>数组</a:t>
            </a:r>
            <a:r>
              <a:rPr lang="zh-CN" altLang="en-US"/>
              <a:t>中。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56870" y="1132205"/>
            <a:ext cx="303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牛顿迭代法</a:t>
            </a:r>
            <a:endParaRPr lang="zh-CN" altLang="en-US"/>
          </a:p>
        </p:txBody>
      </p:sp>
      <p:pic>
        <p:nvPicPr>
          <p:cNvPr id="3" name="图片 2" descr="QQ截图20230907200742"/>
          <p:cNvPicPr>
            <a:picLocks noChangeAspect="1"/>
          </p:cNvPicPr>
          <p:nvPr/>
        </p:nvPicPr>
        <p:blipFill>
          <a:blip r:embed="rId1"/>
          <a:srcRect l="37000" t="68293" r="34789"/>
          <a:stretch>
            <a:fillRect/>
          </a:stretch>
        </p:blipFill>
        <p:spPr>
          <a:xfrm>
            <a:off x="3933825" y="3667760"/>
            <a:ext cx="3253105" cy="1250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6720" y="1682750"/>
            <a:ext cx="11265535" cy="1985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原理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设</a:t>
            </a:r>
            <a:r>
              <a:rPr lang="en-US" altLang="zh-CN"/>
              <a:t>x*</a:t>
            </a:r>
            <a:r>
              <a:rPr lang="zh-CN" altLang="en-US"/>
              <a:t>方程</a:t>
            </a:r>
            <a:r>
              <a:rPr lang="en-US" altLang="zh-CN"/>
              <a:t>f(x)=0</a:t>
            </a:r>
            <a:r>
              <a:rPr lang="zh-CN" altLang="en-US"/>
              <a:t>的解，选取</a:t>
            </a:r>
            <a:r>
              <a:rPr lang="en-US" altLang="zh-CN"/>
              <a:t>x</a:t>
            </a:r>
            <a:r>
              <a:rPr lang="en-US" altLang="zh-CN" baseline="-25000"/>
              <a:t>0</a:t>
            </a:r>
            <a:r>
              <a:rPr lang="zh-CN" altLang="en-US"/>
              <a:t>作为</a:t>
            </a:r>
            <a:r>
              <a:rPr lang="en-US" altLang="zh-CN">
                <a:sym typeface="+mn-ea"/>
              </a:rPr>
              <a:t>x*</a:t>
            </a:r>
            <a:r>
              <a:rPr lang="zh-CN" altLang="en-US">
                <a:sym typeface="+mn-ea"/>
              </a:rPr>
              <a:t>的初始近似值，则可以过点（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f(x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）做曲线</a:t>
            </a:r>
            <a:r>
              <a:rPr lang="en-US" altLang="zh-CN">
                <a:sym typeface="+mn-ea"/>
              </a:rPr>
              <a:t>y=f(x)</a:t>
            </a:r>
            <a:r>
              <a:rPr lang="zh-CN" altLang="en-US">
                <a:sym typeface="+mn-ea"/>
              </a:rPr>
              <a:t>的切线</a:t>
            </a:r>
            <a:r>
              <a:rPr lang="en-US" altLang="zh-CN">
                <a:sym typeface="+mn-ea"/>
              </a:rPr>
              <a:t>L,</a:t>
            </a:r>
            <a:r>
              <a:rPr lang="zh-CN" altLang="en-US">
                <a:sym typeface="+mn-ea"/>
              </a:rPr>
              <a:t>切线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的方程为</a:t>
            </a:r>
            <a:r>
              <a:rPr lang="en-US" altLang="zh-CN">
                <a:sym typeface="+mn-ea"/>
              </a:rPr>
              <a:t>L:y=f(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)+f’(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)(x-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),</a:t>
            </a:r>
            <a:r>
              <a:rPr lang="zh-CN" altLang="en-US">
                <a:sym typeface="+mn-ea"/>
              </a:rPr>
              <a:t>它与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轴的交点为</a:t>
            </a:r>
            <a:r>
              <a:rPr lang="en-US" altLang="zh-CN">
                <a:sym typeface="+mn-ea"/>
              </a:rPr>
              <a:t>                           ,</a:t>
            </a:r>
            <a:r>
              <a:rPr lang="zh-CN" altLang="en-US">
                <a:sym typeface="+mn-ea"/>
              </a:rPr>
              <a:t>再以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f(x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）斜率为</a:t>
            </a:r>
            <a:r>
              <a:rPr lang="en-US" altLang="zh-CN">
                <a:sym typeface="+mn-ea"/>
              </a:rPr>
              <a:t>f’(x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做切线，求出与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轴交点，重复以上过程知道</a:t>
            </a:r>
            <a:r>
              <a:rPr lang="en-US" altLang="zh-CN">
                <a:sym typeface="+mn-ea"/>
              </a:rPr>
              <a:t>f(x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无限接近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即可。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其中迭代公式</a:t>
            </a:r>
            <a:r>
              <a:rPr lang="zh-CN" altLang="en-US">
                <a:sym typeface="+mn-ea"/>
              </a:rPr>
              <a:t>为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5970" y="2371725"/>
          <a:ext cx="1424940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016000" imgH="431800" progId="Equation.KSEE3">
                  <p:embed/>
                </p:oleObj>
              </mc:Choice>
              <mc:Fallback>
                <p:oleObj name="" r:id="rId2" imgW="10160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5970" y="2371725"/>
                        <a:ext cx="1424940" cy="60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23415" y="1967865"/>
            <a:ext cx="78136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一、将网表文件的信息存储到</a:t>
            </a:r>
            <a:r>
              <a:rPr lang="zh-CN" altLang="en-US" sz="3200"/>
              <a:t>数据结构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二、建立电路方程和雅可比矩阵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三、求解电路</a:t>
            </a:r>
            <a:r>
              <a:rPr lang="zh-CN" altLang="en-US" sz="3200"/>
              <a:t>方程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294130" y="889635"/>
            <a:ext cx="9603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parser</a:t>
            </a:r>
            <a:r>
              <a:rPr lang="zh-CN" altLang="en-US"/>
              <a:t>项目主要涉及以下三个阶段，本次</a:t>
            </a:r>
            <a:r>
              <a:rPr lang="en-US" altLang="zh-CN"/>
              <a:t>PPT</a:t>
            </a:r>
            <a:r>
              <a:rPr lang="zh-CN" altLang="en-US"/>
              <a:t>我主要针对每个部分的原理结合代码进行说明，</a:t>
            </a:r>
            <a:r>
              <a:rPr lang="zh-CN" altLang="en-US"/>
              <a:t>浅谈我的理解，</a:t>
            </a:r>
            <a:r>
              <a:rPr lang="zh-CN" altLang="en-US"/>
              <a:t>帮助我梳理一下</a:t>
            </a:r>
            <a:r>
              <a:rPr lang="zh-CN" altLang="en-US"/>
              <a:t>思路。最后进行了</a:t>
            </a:r>
            <a:r>
              <a:rPr lang="zh-CN" altLang="en-US"/>
              <a:t>结果展示。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304925"/>
            <a:ext cx="198374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方法</a:t>
            </a:r>
            <a:r>
              <a:rPr lang="zh-CN" altLang="en-US"/>
              <a:t>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QQ图片202309072023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568" r="14148" b="2620"/>
          <a:stretch>
            <a:fillRect/>
          </a:stretch>
        </p:blipFill>
        <p:spPr>
          <a:xfrm rot="16200000">
            <a:off x="1578610" y="675005"/>
            <a:ext cx="2977515" cy="5068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96255" y="1703070"/>
            <a:ext cx="6111240" cy="185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JAC(x</a:t>
            </a:r>
            <a:r>
              <a:rPr lang="en-US" altLang="zh-CN" baseline="-25000"/>
              <a:t>k</a:t>
            </a:r>
            <a:r>
              <a:rPr lang="en-US" altLang="zh-CN"/>
              <a:t>)       A</a:t>
            </a:r>
            <a:r>
              <a:rPr lang="zh-CN" altLang="en-US"/>
              <a:t>，</a:t>
            </a:r>
            <a:r>
              <a:rPr lang="en-US" altLang="zh-CN"/>
              <a:t>-f(x</a:t>
            </a:r>
            <a:r>
              <a:rPr lang="en-US" altLang="zh-CN" baseline="-25000"/>
              <a:t>k</a:t>
            </a:r>
            <a:r>
              <a:rPr lang="en-US" altLang="zh-CN"/>
              <a:t>)        b</a:t>
            </a:r>
            <a:endParaRPr lang="en-US" altLang="zh-CN"/>
          </a:p>
          <a:p>
            <a:r>
              <a:rPr lang="zh-CN" altLang="en-US"/>
              <a:t>则问题转化为解</a:t>
            </a:r>
            <a:r>
              <a:rPr lang="en-US" altLang="zh-CN"/>
              <a:t>A      =b</a:t>
            </a:r>
            <a:r>
              <a:rPr lang="zh-CN" altLang="en-US"/>
              <a:t>这个方程组，这里采用</a:t>
            </a:r>
            <a:r>
              <a:rPr lang="en-US" altLang="zh-CN"/>
              <a:t>LU</a:t>
            </a:r>
            <a:r>
              <a:rPr lang="zh-CN" altLang="en-US"/>
              <a:t>分解法，求得</a:t>
            </a:r>
            <a:r>
              <a:rPr lang="en-US" altLang="zh-CN"/>
              <a:t>     </a:t>
            </a:r>
            <a:r>
              <a:rPr lang="zh-CN" altLang="en-US"/>
              <a:t>之后。</a:t>
            </a:r>
            <a:r>
              <a:rPr lang="en-US" altLang="zh-CN"/>
              <a:t>x</a:t>
            </a:r>
            <a:r>
              <a:rPr lang="en-US" altLang="zh-CN" baseline="-25000"/>
              <a:t>k+1</a:t>
            </a:r>
            <a:r>
              <a:rPr lang="en-US" altLang="zh-CN"/>
              <a:t>=x</a:t>
            </a:r>
            <a:r>
              <a:rPr lang="en-US" altLang="zh-CN" baseline="-25000"/>
              <a:t>k</a:t>
            </a:r>
            <a:r>
              <a:rPr lang="en-US" altLang="zh-CN"/>
              <a:t>+       </a:t>
            </a:r>
            <a:r>
              <a:rPr lang="zh-CN" altLang="en-US"/>
              <a:t>，这里迭代停止的条件为</a:t>
            </a:r>
            <a:r>
              <a:rPr lang="en-US" altLang="zh-CN"/>
              <a:t>      </a:t>
            </a:r>
            <a:r>
              <a:rPr lang="zh-CN" altLang="en-US"/>
              <a:t>小于某一数值，则最后的</a:t>
            </a:r>
            <a:r>
              <a:rPr lang="en-US" altLang="zh-CN"/>
              <a:t>x</a:t>
            </a:r>
            <a:r>
              <a:rPr lang="en-US" altLang="zh-CN" baseline="-25000"/>
              <a:t>k+1</a:t>
            </a:r>
            <a:r>
              <a:rPr lang="zh-CN" altLang="en-US"/>
              <a:t>即为所求。</a:t>
            </a:r>
            <a:endParaRPr lang="zh-CN" altLang="en-US"/>
          </a:p>
          <a:p>
            <a:r>
              <a:rPr lang="zh-CN" altLang="en-US"/>
              <a:t>若每次</a:t>
            </a:r>
            <a:r>
              <a:rPr lang="en-US" altLang="zh-CN"/>
              <a:t>      </a:t>
            </a:r>
            <a:r>
              <a:rPr lang="zh-CN" altLang="en-US"/>
              <a:t>不满足迭代停止条件，则需要将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k+1</a:t>
            </a:r>
            <a:r>
              <a:rPr lang="zh-CN" altLang="en-US">
                <a:sym typeface="+mn-ea"/>
              </a:rPr>
              <a:t>作为新一轮迭代的初始值，重复上述过程（重新计算函数值</a:t>
            </a:r>
            <a:r>
              <a:rPr lang="en-US" altLang="zh-CN">
                <a:sym typeface="+mn-ea"/>
              </a:rPr>
              <a:t>result</a:t>
            </a:r>
            <a:r>
              <a:rPr lang="zh-CN" altLang="en-US">
                <a:sym typeface="+mn-ea"/>
              </a:rPr>
              <a:t>、雅可比矩阵</a:t>
            </a:r>
            <a:r>
              <a:rPr lang="en-US" altLang="zh-CN">
                <a:sym typeface="+mn-ea"/>
              </a:rPr>
              <a:t>JacMat</a:t>
            </a:r>
            <a:r>
              <a:rPr lang="zh-CN" altLang="en-US">
                <a:sym typeface="+mn-ea"/>
              </a:rPr>
              <a:t>）。</a:t>
            </a:r>
            <a:endParaRPr lang="en-US" altLang="zh-CN"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492875" y="1891030"/>
            <a:ext cx="35306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3"/>
            </p:custDataLst>
          </p:nvPr>
        </p:nvCxnSpPr>
        <p:spPr>
          <a:xfrm flipV="1">
            <a:off x="7820025" y="1884680"/>
            <a:ext cx="35433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419340" y="2021840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228600" imgH="165100" progId="Equation.KSEE3">
                  <p:embed/>
                </p:oleObj>
              </mc:Choice>
              <mc:Fallback>
                <p:oleObj name="" r:id="rId5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9340" y="2021840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084000" y="2289175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228600" imgH="165100" progId="Equation.KSEE3">
                  <p:embed/>
                </p:oleObj>
              </mc:Choice>
              <mc:Fallback>
                <p:oleObj name="" r:id="rId8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4000" y="2289175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932420" y="2304000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228600" imgH="165100" progId="Equation.KSEE3">
                  <p:embed/>
                </p:oleObj>
              </mc:Choice>
              <mc:Fallback>
                <p:oleObj name="" r:id="rId10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2420" y="2304000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872000" y="2289175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228600" imgH="165100" progId="Equation.KSEE3">
                  <p:embed/>
                </p:oleObj>
              </mc:Choice>
              <mc:Fallback>
                <p:oleObj name="" r:id="rId12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72000" y="2289175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336000" y="2838450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228600" imgH="165100" progId="Equation.KSEE3">
                  <p:embed/>
                </p:oleObj>
              </mc:Choice>
              <mc:Fallback>
                <p:oleObj name="" r:id="rId14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6000" y="2838450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 descr="QQ截图20230908153223"/>
          <p:cNvPicPr>
            <a:picLocks noChangeAspect="1"/>
          </p:cNvPicPr>
          <p:nvPr/>
        </p:nvPicPr>
        <p:blipFill>
          <a:blip r:embed="rId15"/>
          <a:srcRect t="2763" r="-41"/>
          <a:stretch>
            <a:fillRect/>
          </a:stretch>
        </p:blipFill>
        <p:spPr>
          <a:xfrm>
            <a:off x="5596255" y="3680460"/>
            <a:ext cx="4640580" cy="140779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26720" y="4847590"/>
            <a:ext cx="1021715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方法</a:t>
            </a:r>
            <a:r>
              <a:rPr lang="zh-CN" altLang="en-US"/>
              <a:t>二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6720" y="5337175"/>
            <a:ext cx="11174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直接用牛顿迭代公式，对雅可比矩阵进行求逆运算，得到</a:t>
            </a:r>
            <a:r>
              <a:rPr lang="en-US" altLang="zh-CN"/>
              <a:t>x</a:t>
            </a:r>
            <a:r>
              <a:rPr lang="en-US" altLang="zh-CN" baseline="-25000"/>
              <a:t>k+1</a:t>
            </a:r>
            <a:r>
              <a:rPr lang="en-US" altLang="zh-CN"/>
              <a:t>,</a:t>
            </a:r>
            <a:r>
              <a:rPr lang="zh-CN" altLang="en-US"/>
              <a:t>其余的与方法一都相同，迭代停止条件依然是</a:t>
            </a:r>
            <a:r>
              <a:rPr lang="en-US" altLang="zh-CN"/>
              <a:t>              </a:t>
            </a:r>
            <a:r>
              <a:rPr lang="zh-CN" altLang="en-US"/>
              <a:t>小于某一</a:t>
            </a:r>
            <a:r>
              <a:rPr lang="zh-CN" altLang="en-US"/>
              <a:t>数值。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1210455" y="5364000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8" imgW="228600" imgH="165100" progId="Equation.KSEE3">
                  <p:embed/>
                </p:oleObj>
              </mc:Choice>
              <mc:Fallback>
                <p:oleObj name="" r:id="rId18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0455" y="5364000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356870" y="1132205"/>
            <a:ext cx="303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</a:t>
            </a:r>
            <a:r>
              <a:rPr lang="zh-CN" altLang="en-US"/>
              <a:t>同伦法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6720" y="1586230"/>
            <a:ext cx="11233150" cy="318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同伦法是另一种用于求解非线性代数方程组的数值方法。</a:t>
            </a:r>
            <a:r>
              <a:rPr lang="zh-CN" altLang="en-US">
                <a:sym typeface="+mn-ea"/>
              </a:rPr>
              <a:t>由于电路方程较为复杂，直接求</a:t>
            </a:r>
            <a:r>
              <a:rPr lang="en-US" altLang="zh-CN">
                <a:sym typeface="+mn-ea"/>
              </a:rPr>
              <a:t>F(x)=0</a:t>
            </a:r>
            <a:r>
              <a:rPr lang="zh-CN" altLang="en-US">
                <a:sym typeface="+mn-ea"/>
              </a:rPr>
              <a:t>不一定得到好的结果，因此通过将参数</a:t>
            </a:r>
            <a:r>
              <a:rPr lang="en-US" altLang="zh-CN">
                <a:sym typeface="+mn-ea"/>
              </a:rPr>
              <a:t> t </a:t>
            </a:r>
            <a:r>
              <a:rPr lang="zh-CN" altLang="en-US">
                <a:sym typeface="+mn-ea"/>
              </a:rPr>
              <a:t>嵌入到F(x)中，可以创建一个同伦函数 H(x, 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)，将其转化为更高维度的方程</a:t>
            </a:r>
            <a:r>
              <a:rPr lang="zh-CN" altLang="en-US"/>
              <a:t>H(x, </a:t>
            </a:r>
            <a:r>
              <a:rPr lang="en-US" altLang="zh-CN"/>
              <a:t>t</a:t>
            </a:r>
            <a:r>
              <a:rPr lang="zh-CN" altLang="en-US"/>
              <a:t>) = 0。当 </a:t>
            </a:r>
            <a:r>
              <a:rPr lang="en-US" altLang="zh-CN"/>
              <a:t>t</a:t>
            </a:r>
            <a:r>
              <a:rPr lang="zh-CN" altLang="en-US"/>
              <a:t> = 0 时，</a:t>
            </a:r>
            <a:r>
              <a:rPr lang="en-US" altLang="zh-CN"/>
              <a:t>H(x, 0) = 0</a:t>
            </a:r>
            <a:r>
              <a:rPr lang="zh-CN" altLang="en-US"/>
              <a:t>（G(x) = 0）</a:t>
            </a:r>
            <a:r>
              <a:rPr lang="en-US" altLang="zh-CN"/>
              <a:t>，是一个容易求解的方程。当 t = 1 时，H(x, 1) = 0(F(x) = 0)，就是原始问题。一个同伦函数的示例是：</a:t>
            </a:r>
            <a:r>
              <a:rPr lang="en-US" altLang="zh-CN">
                <a:solidFill>
                  <a:srgbClr val="FF0000"/>
                </a:solidFill>
              </a:rPr>
              <a:t>H(x, t) = (1 - t)G(x) + tF(x)</a:t>
            </a:r>
            <a:r>
              <a:rPr lang="en-US" altLang="zh-CN"/>
              <a:t>，通过跟随 t 从0到1变化时的H(x, λ) = 0的解，</a:t>
            </a:r>
            <a:r>
              <a:rPr lang="zh-CN" altLang="en-US"/>
              <a:t>就</a:t>
            </a:r>
            <a:r>
              <a:rPr lang="en-US" altLang="zh-CN"/>
              <a:t>可以得到 F(x) = 0 的解。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6720" y="3244850"/>
            <a:ext cx="111366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理解：在同伦方法中，随着参数</a:t>
            </a:r>
            <a:r>
              <a:rPr lang="en-US" altLang="zh-CN"/>
              <a:t> t </a:t>
            </a:r>
            <a:r>
              <a:rPr lang="zh-CN" altLang="en-US"/>
              <a:t>的变化，通常会利用前一轮求解得到的解作为初始值来计算下一轮的解（当</a:t>
            </a:r>
            <a:r>
              <a:rPr lang="en-US" altLang="zh-CN"/>
              <a:t>t</a:t>
            </a:r>
            <a:r>
              <a:rPr lang="zh-CN" altLang="en-US"/>
              <a:t>更新后，用前一轮迭代的收敛解作为新一轮迭代的起始点，因为这个解已经接近目标解。通过使用接近目标解的初始值，可以加快收敛速度并提高迭代的效率。）。起初，在 </a:t>
            </a:r>
            <a:r>
              <a:rPr lang="en-US" altLang="zh-CN"/>
              <a:t>t</a:t>
            </a:r>
            <a:r>
              <a:rPr lang="zh-CN" altLang="en-US"/>
              <a:t> = 0 的情况下，通过简化的方程</a:t>
            </a:r>
            <a:r>
              <a:rPr lang="en-US" altLang="zh-CN"/>
              <a:t>(G(x))</a:t>
            </a:r>
            <a:r>
              <a:rPr lang="zh-CN" altLang="en-US"/>
              <a:t>来求解，获得一个初始解。然后，在每一轮中，我们使用上一轮求解得到的解作为初始值，并根据同伦函数 H(x, </a:t>
            </a:r>
            <a:r>
              <a:rPr lang="en-US" altLang="zh-CN"/>
              <a:t>t</a:t>
            </a:r>
            <a:r>
              <a:rPr lang="zh-CN" altLang="en-US"/>
              <a:t>) = 0 进行迭代计算新的解。这种迭代过程可以使用各种数值方法，这里用的是牛顿法。通过逐步增加</a:t>
            </a:r>
            <a:r>
              <a:rPr lang="en-US" altLang="zh-CN"/>
              <a:t> t </a:t>
            </a:r>
            <a:r>
              <a:rPr lang="zh-CN" altLang="en-US"/>
              <a:t>的值，</a:t>
            </a:r>
            <a:r>
              <a:rPr lang="zh-CN" altLang="en-US"/>
              <a:t>来逐渐逼近原始问题的解。</a:t>
            </a:r>
            <a:r>
              <a:rPr lang="en-US" altLang="zh-CN"/>
              <a:t>t</a:t>
            </a:r>
            <a:r>
              <a:rPr lang="zh-CN" altLang="en-US"/>
              <a:t> 的值按步长逐渐增加，对于雅可比矩阵不需要计算关于</a:t>
            </a:r>
            <a:r>
              <a:rPr lang="en-US" altLang="zh-CN"/>
              <a:t>t</a:t>
            </a:r>
            <a:r>
              <a:rPr lang="zh-CN" altLang="en-US"/>
              <a:t> 的偏导数。只需要计算并利用 H(x, </a:t>
            </a:r>
            <a:r>
              <a:rPr lang="en-US" altLang="zh-CN"/>
              <a:t>t</a:t>
            </a:r>
            <a:r>
              <a:rPr lang="zh-CN" altLang="en-US"/>
              <a:t>) 对 x 的偏导数，将其作为求解方程组的雅可比矩阵，使用牛顿迭代法进行迭代计算。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356870" y="1132205"/>
            <a:ext cx="303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</a:t>
            </a:r>
            <a:r>
              <a:rPr lang="zh-CN" altLang="en-US"/>
              <a:t>同伦法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6720" y="1586230"/>
            <a:ext cx="11233150" cy="318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在同伦法中，每个</a:t>
            </a:r>
            <a:r>
              <a:rPr lang="en-US" altLang="zh-CN"/>
              <a:t> t </a:t>
            </a:r>
            <a:r>
              <a:rPr lang="zh-CN" altLang="en-US"/>
              <a:t>下用的还是牛顿迭代法解方程，此时的迭代公式为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en-US" altLang="zh-CN" baseline="-25000">
                <a:solidFill>
                  <a:srgbClr val="FF0000"/>
                </a:solidFill>
              </a:rPr>
              <a:t>k+1</a:t>
            </a:r>
            <a:r>
              <a:rPr lang="en-US" altLang="zh-CN">
                <a:solidFill>
                  <a:srgbClr val="FF0000"/>
                </a:solidFill>
              </a:rPr>
              <a:t>=x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en-US" altLang="zh-CN">
                <a:solidFill>
                  <a:srgbClr val="FF0000"/>
                </a:solidFill>
              </a:rPr>
              <a:t>-J</a:t>
            </a:r>
            <a:r>
              <a:rPr lang="en-US" altLang="zh-CN" baseline="30000">
                <a:solidFill>
                  <a:srgbClr val="FF0000"/>
                </a:solidFill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(x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en-US" altLang="zh-CN">
                <a:solidFill>
                  <a:srgbClr val="FF0000"/>
                </a:solidFill>
              </a:rPr>
              <a:t>,t)H(x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en-US" altLang="zh-CN">
                <a:solidFill>
                  <a:srgbClr val="FF0000"/>
                </a:solidFill>
              </a:rPr>
              <a:t>,t)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即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其中：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k </a:t>
            </a:r>
            <a:r>
              <a:rPr lang="en-US" altLang="zh-CN">
                <a:solidFill>
                  <a:schemeClr val="tx1"/>
                </a:solidFill>
              </a:rPr>
              <a:t>是第 k 次迭代的解向量；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J(x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r>
              <a:rPr lang="en-US" altLang="zh-CN">
                <a:solidFill>
                  <a:schemeClr val="tx1"/>
                </a:solidFill>
              </a:rPr>
              <a:t>, t) 是函数 H(x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r>
              <a:rPr lang="en-US" altLang="zh-CN">
                <a:solidFill>
                  <a:schemeClr val="tx1"/>
                </a:solidFill>
              </a:rPr>
              <a:t>, t) 关于 x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r>
              <a:rPr lang="en-US" altLang="zh-CN">
                <a:solidFill>
                  <a:schemeClr val="tx1"/>
                </a:solidFill>
              </a:rPr>
              <a:t> 的雅可比矩阵；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H(x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r>
              <a:rPr lang="en-US" altLang="zh-CN">
                <a:solidFill>
                  <a:schemeClr val="tx1"/>
                </a:solidFill>
              </a:rPr>
              <a:t>, t) 是同伦函数；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t 是参数，用于连接简化问题与原始问题。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880" y="1908000"/>
          <a:ext cx="2143760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371600" imgH="228600" progId="Equation.KSEE3">
                  <p:embed/>
                </p:oleObj>
              </mc:Choice>
              <mc:Fallback>
                <p:oleObj name="" r:id="rId4" imgW="1371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7880" y="1908000"/>
                        <a:ext cx="2143760" cy="35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QQ截图202309120045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" y="3804920"/>
            <a:ext cx="5928360" cy="239331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909320" y="4047490"/>
            <a:ext cx="4465320" cy="36703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19420" y="4046220"/>
            <a:ext cx="195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</a:t>
            </a:r>
            <a:r>
              <a:rPr lang="zh-CN" altLang="en-US"/>
              <a:t>同伦函数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356870" y="1132205"/>
            <a:ext cx="303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</a:t>
            </a:r>
            <a:r>
              <a:rPr lang="zh-CN" altLang="en-US"/>
              <a:t>瞬态分析法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6720" y="1500505"/>
            <a:ext cx="11237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在对电路进行瞬态仿真时，需要对</a:t>
            </a:r>
            <a:r>
              <a:rPr lang="en-US" altLang="zh-CN"/>
              <a:t>YV=I</a:t>
            </a:r>
            <a:r>
              <a:rPr lang="zh-CN" altLang="en-US"/>
              <a:t>在一个时间区间[0，T]内进行完整的求解。在具体求解的过程中，是把区间[0，T]离散化，也就是把时间区间分割成为一些离散的时间点 </a:t>
            </a:r>
            <a:r>
              <a:rPr lang="en-US" altLang="zh-CN"/>
              <a:t>[0,t</a:t>
            </a:r>
            <a:r>
              <a:rPr lang="en-US" altLang="zh-CN" baseline="-25000"/>
              <a:t>1</a:t>
            </a:r>
            <a:r>
              <a:rPr lang="en-US" altLang="zh-CN"/>
              <a:t>,t</a:t>
            </a:r>
            <a:r>
              <a:rPr lang="en-US" altLang="zh-CN" baseline="-25000"/>
              <a:t>2</a:t>
            </a:r>
            <a:r>
              <a:rPr lang="en-US" altLang="zh-CN"/>
              <a:t>,……,T]</a:t>
            </a:r>
            <a:r>
              <a:rPr lang="zh-CN" altLang="en-US"/>
              <a:t>然后在每一点求解。</a:t>
            </a:r>
            <a:endParaRPr lang="zh-CN" altLang="en-US"/>
          </a:p>
        </p:txBody>
      </p:sp>
      <p:pic>
        <p:nvPicPr>
          <p:cNvPr id="10" name="图片 9" descr="QQ截图202309071633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2990" b="3274"/>
          <a:stretch>
            <a:fillRect/>
          </a:stretch>
        </p:blipFill>
        <p:spPr>
          <a:xfrm>
            <a:off x="426720" y="2145665"/>
            <a:ext cx="4182745" cy="2157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09465" y="2210435"/>
            <a:ext cx="690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瞬态分析法时，电路方程可以表示为一阶常微分方程。对于左图的简单线性电路，</a:t>
            </a:r>
            <a:r>
              <a:rPr lang="en-US" altLang="zh-CN"/>
              <a:t>T=0.4s,R=1000,C=1e-5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71695" y="2920365"/>
            <a:ext cx="2347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en-US" altLang="zh-CN" baseline="30000"/>
              <a:t>o  </a:t>
            </a:r>
            <a:r>
              <a:rPr lang="zh-CN" altLang="en-US"/>
              <a:t>列代数</a:t>
            </a:r>
            <a:r>
              <a:rPr lang="zh-CN" altLang="en-US"/>
              <a:t>微分方程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QQ截图20230908184554"/>
          <p:cNvPicPr>
            <a:picLocks noChangeAspect="1"/>
          </p:cNvPicPr>
          <p:nvPr/>
        </p:nvPicPr>
        <p:blipFill>
          <a:blip r:embed="rId4"/>
          <a:srcRect l="10798" t="12661" r="13587" b="8269"/>
          <a:stretch>
            <a:fillRect/>
          </a:stretch>
        </p:blipFill>
        <p:spPr>
          <a:xfrm>
            <a:off x="4806950" y="3331845"/>
            <a:ext cx="1894205" cy="971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6405" y="3761740"/>
            <a:ext cx="256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初始条件</a:t>
            </a:r>
            <a:r>
              <a:rPr lang="en-US" altLang="zh-CN"/>
              <a:t>U</a:t>
            </a:r>
            <a:r>
              <a:rPr lang="en-US" altLang="zh-CN" baseline="-25000"/>
              <a:t>c,0</a:t>
            </a:r>
            <a:r>
              <a:rPr lang="en-US" altLang="zh-CN"/>
              <a:t>=0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26720" y="4460240"/>
            <a:ext cx="7945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en-US" altLang="zh-CN" baseline="30000"/>
              <a:t>o  </a:t>
            </a:r>
            <a:r>
              <a:rPr lang="zh-CN" altLang="en-US"/>
              <a:t>将时间</a:t>
            </a:r>
            <a:r>
              <a:rPr lang="zh-CN" altLang="en-US"/>
              <a:t>离散化</a:t>
            </a:r>
            <a:endParaRPr lang="zh-CN" altLang="en-US"/>
          </a:p>
          <a:p>
            <a:r>
              <a:rPr lang="zh-CN" altLang="en-US"/>
              <a:t>相邻两点之间的时间间隔（步长）</a:t>
            </a:r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=t</a:t>
            </a:r>
            <a:r>
              <a:rPr lang="en-US" altLang="zh-CN" baseline="-25000"/>
              <a:t>n+1</a:t>
            </a:r>
            <a:r>
              <a:rPr lang="en-US" altLang="zh-CN"/>
              <a:t>-t</a:t>
            </a:r>
            <a:r>
              <a:rPr lang="en-US" altLang="zh-CN" baseline="-25000"/>
              <a:t>n</a:t>
            </a:r>
            <a:r>
              <a:rPr lang="en-US" altLang="zh-CN"/>
              <a:t>,</a:t>
            </a:r>
            <a:r>
              <a:rPr lang="zh-CN" altLang="en-US"/>
              <a:t>这里取</a:t>
            </a:r>
            <a:r>
              <a:rPr lang="en-US" altLang="zh-CN"/>
              <a:t>h=0.001s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26720" y="520128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</a:t>
            </a:r>
            <a:r>
              <a:rPr lang="en-US" altLang="zh-CN" baseline="30000">
                <a:sym typeface="+mn-ea"/>
              </a:rPr>
              <a:t>o  </a:t>
            </a:r>
            <a:r>
              <a:rPr lang="zh-CN" altLang="en-US"/>
              <a:t>在各时间点上将微分方程化为</a:t>
            </a:r>
            <a:r>
              <a:rPr lang="zh-CN" altLang="en-US"/>
              <a:t>差分方程</a:t>
            </a:r>
            <a:endParaRPr lang="zh-CN" altLang="en-US"/>
          </a:p>
        </p:txBody>
      </p:sp>
      <p:pic>
        <p:nvPicPr>
          <p:cNvPr id="12" name="图片 11" descr="QQ截图202309081850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5" y="5665470"/>
            <a:ext cx="2695575" cy="619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96615" y="5845175"/>
            <a:ext cx="508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zh-CN" altLang="en-US"/>
              <a:t>一阶向前差商来代替上述方程中的</a:t>
            </a:r>
            <a:r>
              <a:rPr lang="zh-CN" altLang="en-US"/>
              <a:t>导数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 descr="QQ图片20230908185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091565"/>
            <a:ext cx="6146800" cy="1509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720" y="2718435"/>
            <a:ext cx="888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为得到</a:t>
            </a:r>
            <a:r>
              <a:rPr lang="en-US" altLang="zh-CN"/>
              <a:t>U</a:t>
            </a:r>
            <a:r>
              <a:rPr lang="en-US" altLang="zh-CN" baseline="-25000"/>
              <a:t>c,n+1</a:t>
            </a:r>
            <a:r>
              <a:rPr lang="en-US" altLang="zh-CN"/>
              <a:t>=f(U</a:t>
            </a:r>
            <a:r>
              <a:rPr lang="en-US" altLang="zh-CN" baseline="-25000"/>
              <a:t>c,n</a:t>
            </a:r>
            <a:r>
              <a:rPr lang="en-US" altLang="zh-CN"/>
              <a:t>)</a:t>
            </a:r>
            <a:r>
              <a:rPr lang="zh-CN" altLang="en-US"/>
              <a:t>的这种迭代形式，将上式</a:t>
            </a:r>
            <a:r>
              <a:rPr lang="en-US" altLang="zh-CN"/>
              <a:t>U</a:t>
            </a:r>
            <a:r>
              <a:rPr lang="en-US" altLang="zh-CN" baseline="-25000"/>
              <a:t>c,n</a:t>
            </a:r>
            <a:r>
              <a:rPr lang="zh-CN" altLang="en-US"/>
              <a:t>移到左边，</a:t>
            </a:r>
            <a:r>
              <a:rPr lang="zh-CN" altLang="en-US"/>
              <a:t>最终得到</a:t>
            </a:r>
            <a:endParaRPr lang="zh-CN" altLang="en-US"/>
          </a:p>
        </p:txBody>
      </p:sp>
      <p:pic>
        <p:nvPicPr>
          <p:cNvPr id="4" name="图片 3" descr="QQ截图202309081857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3204210"/>
            <a:ext cx="3657600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870" y="4204335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</a:t>
            </a:r>
            <a:r>
              <a:rPr lang="en-US" altLang="zh-CN" baseline="30000">
                <a:sym typeface="+mn-ea"/>
              </a:rPr>
              <a:t>o  </a:t>
            </a:r>
            <a:r>
              <a:rPr lang="zh-CN" altLang="en-US"/>
              <a:t>解方程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6720" y="4675505"/>
            <a:ext cx="584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将常值（</a:t>
            </a:r>
            <a:r>
              <a:rPr lang="en-US" altLang="zh-CN"/>
              <a:t>h=0.001,R=1000,C=1e-5</a:t>
            </a:r>
            <a:r>
              <a:rPr lang="zh-CN" altLang="en-US"/>
              <a:t>）带入</a:t>
            </a:r>
            <a:r>
              <a:rPr lang="zh-CN" altLang="en-US"/>
              <a:t>方程</a:t>
            </a:r>
            <a:endParaRPr lang="zh-CN" altLang="en-US"/>
          </a:p>
        </p:txBody>
      </p:sp>
      <p:pic>
        <p:nvPicPr>
          <p:cNvPr id="9" name="图片 8" descr="QQ截图20230908190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5146675"/>
            <a:ext cx="3302635" cy="78168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537210" y="1694180"/>
            <a:ext cx="2457450" cy="4203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QQ截图20230908192345"/>
          <p:cNvPicPr>
            <a:picLocks noChangeAspect="1"/>
          </p:cNvPicPr>
          <p:nvPr/>
        </p:nvPicPr>
        <p:blipFill>
          <a:blip r:embed="rId5"/>
          <a:srcRect t="55842"/>
          <a:stretch>
            <a:fillRect/>
          </a:stretch>
        </p:blipFill>
        <p:spPr>
          <a:xfrm>
            <a:off x="201930" y="5928360"/>
            <a:ext cx="10981055" cy="48514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2"/>
          </p:cNvCxnSpPr>
          <p:nvPr/>
        </p:nvCxnSpPr>
        <p:spPr>
          <a:xfrm>
            <a:off x="1765935" y="2114550"/>
            <a:ext cx="3926840" cy="3813810"/>
          </a:xfrm>
          <a:prstGeom prst="straightConnector1">
            <a:avLst/>
          </a:prstGeom>
          <a:ln w="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26455" y="5514975"/>
            <a:ext cx="552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在瞬态分析的情况下，电容器的电路方程</a:t>
            </a:r>
            <a:r>
              <a:rPr lang="zh-CN" altLang="en-US"/>
              <a:t>如下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56870" y="1169670"/>
            <a:ext cx="888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t=0s</a:t>
            </a:r>
            <a:r>
              <a:rPr lang="zh-CN" altLang="en-US"/>
              <a:t>开始计算一直到</a:t>
            </a:r>
            <a:r>
              <a:rPr lang="en-US" altLang="zh-CN"/>
              <a:t>t=0.4s</a:t>
            </a:r>
            <a:r>
              <a:rPr lang="zh-CN" altLang="en-US"/>
              <a:t>为止</a:t>
            </a:r>
            <a:endParaRPr lang="zh-CN" altLang="en-US"/>
          </a:p>
        </p:txBody>
      </p:sp>
      <p:pic>
        <p:nvPicPr>
          <p:cNvPr id="10" name="图片 9" descr="QQ截图20230908190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1685925"/>
            <a:ext cx="6544945" cy="2051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6870" y="3798570"/>
            <a:ext cx="562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上述过程得到的解是数值解，该方程的解析解</a:t>
            </a:r>
            <a:r>
              <a:rPr lang="zh-CN" altLang="en-US"/>
              <a:t>为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3830" y="3725545"/>
          <a:ext cx="1552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06500" imgH="342900" progId="Equation.KSEE3">
                  <p:embed/>
                </p:oleObj>
              </mc:Choice>
              <mc:Fallback>
                <p:oleObj name="" r:id="rId2" imgW="12065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43830" y="3725545"/>
                        <a:ext cx="15525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18465" y="4166870"/>
            <a:ext cx="980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最后将数值解与解析解进行对比。作业中只要求绘制</a:t>
            </a:r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en-US" altLang="zh-CN"/>
              <a:t>(t)</a:t>
            </a:r>
            <a:r>
              <a:rPr lang="zh-CN" altLang="en-US"/>
              <a:t>的图像，因此只需关注nodeValue[2]，即节点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zh-CN" altLang="en-US"/>
              <a:t>电压值。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结果展示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84910"/>
            <a:ext cx="6157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一）从网表到内部数据结构存储的流程实现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QQ图片20230908193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830070"/>
            <a:ext cx="4888865" cy="4060825"/>
          </a:xfrm>
          <a:prstGeom prst="rect">
            <a:avLst/>
          </a:prstGeom>
        </p:spPr>
      </p:pic>
      <p:pic>
        <p:nvPicPr>
          <p:cNvPr id="6" name="图片 5" descr="QQ图片202309081935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5" y="1764665"/>
            <a:ext cx="2915285" cy="2026285"/>
          </a:xfrm>
          <a:prstGeom prst="rect">
            <a:avLst/>
          </a:prstGeom>
        </p:spPr>
      </p:pic>
      <p:pic>
        <p:nvPicPr>
          <p:cNvPr id="9" name="图片 8" descr="QQ截图202309071633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990" b="3274"/>
          <a:stretch>
            <a:fillRect/>
          </a:stretch>
        </p:blipFill>
        <p:spPr>
          <a:xfrm>
            <a:off x="5699125" y="3790950"/>
            <a:ext cx="4182745" cy="21577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52525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二）列出电路的KCL/KVL方程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720" y="1634490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case1</a:t>
            </a:r>
            <a:endParaRPr lang="en-US" altLang="zh-CN"/>
          </a:p>
        </p:txBody>
      </p:sp>
      <p:pic>
        <p:nvPicPr>
          <p:cNvPr id="12" name="图片 11" descr="QQ截图202309081940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2003425"/>
            <a:ext cx="11621135" cy="2775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4115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二）列出电路的KCL/KVL方程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720" y="1656080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case2</a:t>
            </a:r>
            <a:endParaRPr lang="en-US" altLang="zh-CN"/>
          </a:p>
        </p:txBody>
      </p:sp>
      <p:pic>
        <p:nvPicPr>
          <p:cNvPr id="6" name="图片 5" descr="QQ截图202309081939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2025015"/>
            <a:ext cx="11454765" cy="2129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4173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二）列出电路的KCL/KVL方程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720" y="1623695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case3</a:t>
            </a:r>
            <a:endParaRPr lang="en-US" altLang="zh-CN"/>
          </a:p>
        </p:txBody>
      </p:sp>
      <p:pic>
        <p:nvPicPr>
          <p:cNvPr id="13" name="图片 12" descr="QQ截图20230908194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992630"/>
            <a:ext cx="11496675" cy="3922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 descr="QQ截图20230907154802"/>
          <p:cNvPicPr>
            <a:picLocks noChangeAspect="1"/>
          </p:cNvPicPr>
          <p:nvPr/>
        </p:nvPicPr>
        <p:blipFill>
          <a:blip r:embed="rId1"/>
          <a:srcRect l="4099"/>
          <a:stretch>
            <a:fillRect/>
          </a:stretch>
        </p:blipFill>
        <p:spPr>
          <a:xfrm>
            <a:off x="521970" y="1802130"/>
            <a:ext cx="3584575" cy="3576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06545" y="1452880"/>
            <a:ext cx="73298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网表结构如左图所示，对于这个信息提取的过程，本质上是对字符串的</a:t>
            </a:r>
            <a:r>
              <a:rPr lang="zh-CN" altLang="en-US"/>
              <a:t>处理。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.h</a:t>
            </a:r>
            <a:r>
              <a:rPr lang="zh-CN" altLang="en-US"/>
              <a:t>文件中定义了三个</a:t>
            </a:r>
            <a:r>
              <a:rPr lang="zh-CN" altLang="en-US"/>
              <a:t>基本类Component（组件）、Node（节点）、Model（模型：复杂一点的</a:t>
            </a:r>
            <a:r>
              <a:rPr lang="zh-CN" altLang="en-US"/>
              <a:t>组件）</a:t>
            </a:r>
            <a:endParaRPr lang="zh-CN" altLang="en-US"/>
          </a:p>
          <a:p>
            <a:r>
              <a:rPr lang="zh-CN" altLang="en-US"/>
              <a:t>又定义了三个链表类CompHead、NodeHead、ModelHead用于存放实例化后的</a:t>
            </a:r>
            <a:r>
              <a:rPr lang="zh-CN" altLang="en-US"/>
              <a:t>对象。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这三个基本类的属性</a:t>
            </a:r>
            <a:r>
              <a:rPr lang="zh-CN" altLang="en-US"/>
              <a:t>分别是</a:t>
            </a:r>
            <a:endParaRPr lang="zh-CN" altLang="en-US"/>
          </a:p>
        </p:txBody>
      </p:sp>
      <p:pic>
        <p:nvPicPr>
          <p:cNvPr id="5" name="图片 4" descr="QQ截图202309071558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45" y="4363720"/>
            <a:ext cx="2952750" cy="1447800"/>
          </a:xfrm>
          <a:prstGeom prst="rect">
            <a:avLst/>
          </a:prstGeom>
        </p:spPr>
      </p:pic>
      <p:pic>
        <p:nvPicPr>
          <p:cNvPr id="6" name="图片 5" descr="QQ截图202309071558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935" y="4363720"/>
            <a:ext cx="2463800" cy="981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06545" y="3830955"/>
            <a:ext cx="731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Component</a:t>
            </a:r>
            <a:r>
              <a:rPr lang="en-US" altLang="zh-CN">
                <a:sym typeface="+mn-ea"/>
              </a:rPr>
              <a:t>                              </a:t>
            </a:r>
            <a:r>
              <a:rPr lang="zh-CN" altLang="en-US">
                <a:sym typeface="+mn-ea"/>
              </a:rPr>
              <a:t>Node</a:t>
            </a:r>
            <a:r>
              <a:rPr lang="en-US" altLang="zh-CN">
                <a:sym typeface="+mn-ea"/>
              </a:rPr>
              <a:t>                                   </a:t>
            </a:r>
            <a:r>
              <a:rPr lang="zh-CN" altLang="en-US">
                <a:sym typeface="+mn-ea"/>
              </a:rPr>
              <a:t>Model</a:t>
            </a:r>
            <a:endParaRPr lang="zh-CN" altLang="en-US"/>
          </a:p>
        </p:txBody>
      </p:sp>
      <p:pic>
        <p:nvPicPr>
          <p:cNvPr id="10" name="图片 9" descr="QQ截图20230907160048"/>
          <p:cNvPicPr>
            <a:picLocks noChangeAspect="1"/>
          </p:cNvPicPr>
          <p:nvPr/>
        </p:nvPicPr>
        <p:blipFill>
          <a:blip r:embed="rId4"/>
          <a:srcRect r="9555"/>
          <a:stretch>
            <a:fillRect/>
          </a:stretch>
        </p:blipFill>
        <p:spPr>
          <a:xfrm>
            <a:off x="9480550" y="4269105"/>
            <a:ext cx="2483485" cy="10890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6332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二）列出电路的KCL/KVL方程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720" y="1645285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case4</a:t>
            </a:r>
            <a:endParaRPr lang="en-US" altLang="zh-CN"/>
          </a:p>
        </p:txBody>
      </p:sp>
      <p:pic>
        <p:nvPicPr>
          <p:cNvPr id="11" name="图片 10" descr="QQ截图20230908193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127250"/>
            <a:ext cx="3590925" cy="2238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348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三） N-R迭代法 求解电路方程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99720" y="1645285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case1</a:t>
            </a:r>
            <a:endParaRPr lang="en-US" altLang="zh-CN"/>
          </a:p>
        </p:txBody>
      </p:sp>
      <p:pic>
        <p:nvPicPr>
          <p:cNvPr id="9" name="图片 8" descr="QQ截图202309081958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24296" r="7058"/>
          <a:stretch>
            <a:fillRect/>
          </a:stretch>
        </p:blipFill>
        <p:spPr>
          <a:xfrm>
            <a:off x="356870" y="2013585"/>
            <a:ext cx="7169150" cy="4607560"/>
          </a:xfrm>
          <a:prstGeom prst="rect">
            <a:avLst/>
          </a:prstGeom>
        </p:spPr>
      </p:pic>
      <p:pic>
        <p:nvPicPr>
          <p:cNvPr id="6" name="图片 5" descr="QQ截图20230908195849"/>
          <p:cNvPicPr>
            <a:picLocks noChangeAspect="1"/>
          </p:cNvPicPr>
          <p:nvPr/>
        </p:nvPicPr>
        <p:blipFill>
          <a:blip r:embed="rId3"/>
          <a:srcRect r="20454" b="75633"/>
          <a:stretch>
            <a:fillRect/>
          </a:stretch>
        </p:blipFill>
        <p:spPr>
          <a:xfrm>
            <a:off x="3416935" y="3006090"/>
            <a:ext cx="7300595" cy="1764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348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（四） </a:t>
            </a:r>
            <a:r>
              <a:rPr lang="zh-CN" altLang="en-US"/>
              <a:t>同伦法 求解电路方程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99720" y="1645285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case1</a:t>
            </a:r>
            <a:endParaRPr lang="en-US" altLang="zh-CN"/>
          </a:p>
        </p:txBody>
      </p:sp>
      <p:pic>
        <p:nvPicPr>
          <p:cNvPr id="3" name="图片 2" descr="QQ图片20230912004400"/>
          <p:cNvPicPr>
            <a:picLocks noChangeAspect="1"/>
          </p:cNvPicPr>
          <p:nvPr/>
        </p:nvPicPr>
        <p:blipFill>
          <a:blip r:embed="rId2"/>
          <a:srcRect t="35409" r="56962"/>
          <a:stretch>
            <a:fillRect/>
          </a:stretch>
        </p:blipFill>
        <p:spPr>
          <a:xfrm>
            <a:off x="426720" y="2056765"/>
            <a:ext cx="3705860" cy="4386580"/>
          </a:xfrm>
          <a:prstGeom prst="rect">
            <a:avLst/>
          </a:prstGeom>
        </p:spPr>
      </p:pic>
      <p:pic>
        <p:nvPicPr>
          <p:cNvPr id="6" name="图片 5" descr="QQ图片2023091200440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t="673" r="11991" b="65376"/>
          <a:stretch>
            <a:fillRect/>
          </a:stretch>
        </p:blipFill>
        <p:spPr>
          <a:xfrm>
            <a:off x="4191000" y="2056765"/>
            <a:ext cx="7578090" cy="23056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348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（五） </a:t>
            </a:r>
            <a:r>
              <a:rPr lang="zh-CN" altLang="en-US"/>
              <a:t>瞬态分析法 求解电路方程</a:t>
            </a:r>
            <a:endParaRPr lang="zh-CN" altLang="en-US"/>
          </a:p>
        </p:txBody>
      </p:sp>
      <p:pic>
        <p:nvPicPr>
          <p:cNvPr id="5" name="图片 4" descr="QQ图片20230908201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145" y="1173480"/>
            <a:ext cx="7330440" cy="2054225"/>
          </a:xfrm>
          <a:prstGeom prst="rect">
            <a:avLst/>
          </a:prstGeom>
        </p:spPr>
      </p:pic>
      <p:pic>
        <p:nvPicPr>
          <p:cNvPr id="6" name="图片 5" descr="QQ图片20230908201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5" y="1700530"/>
            <a:ext cx="2656840" cy="4606925"/>
          </a:xfrm>
          <a:prstGeom prst="rect">
            <a:avLst/>
          </a:prstGeom>
        </p:spPr>
      </p:pic>
      <p:pic>
        <p:nvPicPr>
          <p:cNvPr id="3" name="图片 2" descr="QQ截图202309082010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45" y="2583815"/>
            <a:ext cx="4893945" cy="37884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80720" y="1175385"/>
            <a:ext cx="363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case4</a:t>
            </a:r>
            <a:r>
              <a:rPr lang="zh-CN" altLang="en-US"/>
              <a:t>为例对该过程进行</a:t>
            </a:r>
            <a:r>
              <a:rPr lang="zh-CN" altLang="en-US"/>
              <a:t>说明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720" y="1630045"/>
            <a:ext cx="10445115" cy="4900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QQ截图20230907160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9605" y="3305810"/>
            <a:ext cx="7940040" cy="45021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7660005" y="4027805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12790" y="4027805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328420"/>
            <a:ext cx="245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建立组件</a:t>
            </a:r>
            <a:r>
              <a:rPr lang="zh-CN" altLang="en-US"/>
              <a:t>链表</a:t>
            </a:r>
            <a:endParaRPr lang="zh-CN" altLang="en-US"/>
          </a:p>
        </p:txBody>
      </p:sp>
      <p:pic>
        <p:nvPicPr>
          <p:cNvPr id="3" name="图片 2" descr="QQ截图2023090715480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4099" t="18702" r="25432" b="35407"/>
          <a:stretch>
            <a:fillRect/>
          </a:stretch>
        </p:blipFill>
        <p:spPr>
          <a:xfrm>
            <a:off x="356870" y="2074545"/>
            <a:ext cx="2458085" cy="15316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6070" y="2215515"/>
            <a:ext cx="2159000" cy="4203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" y="1771015"/>
            <a:ext cx="495300" cy="4445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400">
                <a:latin typeface="Calibri" panose="020F0502020204030204" charset="0"/>
              </a:rPr>
              <a:t>①</a:t>
            </a:r>
            <a:endParaRPr lang="zh-CN" altLang="en-US" sz="2400">
              <a:latin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9290" y="4277360"/>
            <a:ext cx="8177530" cy="2057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Vcc(type=VSoure,con0                     ,con1                    ,con2,con3, value=3,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temp=NA,next=NULL,model=NULL,name=“Vcc”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compNum</a:t>
            </a:r>
            <a:r>
              <a:rPr lang="zh-CN" altLang="en-US"/>
              <a:t>变量在</a:t>
            </a:r>
            <a:r>
              <a:rPr lang="en-US" altLang="zh-CN"/>
              <a:t>addComp</a:t>
            </a:r>
            <a:r>
              <a:rPr lang="zh-CN" altLang="en-US"/>
              <a:t>中初始化，它指明同类组件的</a:t>
            </a:r>
            <a:r>
              <a:rPr lang="zh-CN" altLang="en-US"/>
              <a:t>数量序号</a:t>
            </a:r>
            <a:r>
              <a:rPr lang="en-US" altLang="zh-CN"/>
              <a:t>                                               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112135" y="2635885"/>
            <a:ext cx="330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实例化即对组件的属性</a:t>
            </a:r>
            <a:r>
              <a:rPr lang="zh-CN" altLang="en-US"/>
              <a:t>赋值</a:t>
            </a:r>
            <a:endParaRPr lang="zh-CN" altLang="en-US"/>
          </a:p>
        </p:txBody>
      </p:sp>
      <p:pic>
        <p:nvPicPr>
          <p:cNvPr id="10" name="图片 9" descr="QQ截图2023090715580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9385" y="4277360"/>
            <a:ext cx="2952750" cy="1447800"/>
          </a:xfrm>
          <a:prstGeom prst="rect">
            <a:avLst/>
          </a:prstGeom>
        </p:spPr>
      </p:pic>
      <p:sp>
        <p:nvSpPr>
          <p:cNvPr id="12" name="左大括号 11"/>
          <p:cNvSpPr/>
          <p:nvPr/>
        </p:nvSpPr>
        <p:spPr>
          <a:xfrm>
            <a:off x="5744210" y="4088130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>
            <p:custDataLst>
              <p:tags r:id="rId7"/>
            </p:custDataLst>
          </p:nvPr>
        </p:nvSpPr>
        <p:spPr>
          <a:xfrm>
            <a:off x="7597140" y="4088130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QQ截图202309071633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2990" b="3274"/>
          <a:stretch>
            <a:fillRect/>
          </a:stretch>
        </p:blipFill>
        <p:spPr>
          <a:xfrm>
            <a:off x="6467475" y="1049020"/>
            <a:ext cx="4182745" cy="215773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938149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7947660" y="263588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71576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85180" y="127254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9650095" y="104902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8351520" y="2838450"/>
            <a:ext cx="197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datum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 descr="QQ截图202309071548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099" t="18702" r="25432" b="35407"/>
          <a:stretch>
            <a:fillRect/>
          </a:stretch>
        </p:blipFill>
        <p:spPr>
          <a:xfrm>
            <a:off x="699770" y="1493520"/>
            <a:ext cx="2458085" cy="153162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699770" y="2049145"/>
            <a:ext cx="2457450" cy="4203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9075" y="1871980"/>
            <a:ext cx="699770" cy="597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400">
                <a:latin typeface="Calibri" panose="020F0502020204030204" charset="0"/>
              </a:rPr>
              <a:t>②</a:t>
            </a:r>
            <a:endParaRPr lang="zh-CN" altLang="en-US" sz="2400">
              <a:latin typeface="Calibri" panose="020F05020202040302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7888605" y="1698625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6041390" y="1698625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385185" y="1948180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R1(type=</a:t>
            </a:r>
            <a:r>
              <a:rPr lang="en-US" altLang="zh-CN"/>
              <a:t>Resistor, con0                     ,con1                    , con2, 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value=1000, temp=NA, next=NULL, model=NULL, name=“R1”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12" name="左大括号 11"/>
          <p:cNvSpPr/>
          <p:nvPr>
            <p:custDataLst>
              <p:tags r:id="rId7"/>
            </p:custDataLst>
          </p:nvPr>
        </p:nvSpPr>
        <p:spPr>
          <a:xfrm>
            <a:off x="5972810" y="1758950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>
            <p:custDataLst>
              <p:tags r:id="rId8"/>
            </p:custDataLst>
          </p:nvPr>
        </p:nvSpPr>
        <p:spPr>
          <a:xfrm>
            <a:off x="7825740" y="1758950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QQ截图202309071548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"/>
          <a:srcRect l="4099" t="18702" r="25432" b="35407"/>
          <a:stretch>
            <a:fillRect/>
          </a:stretch>
        </p:blipFill>
        <p:spPr>
          <a:xfrm>
            <a:off x="699770" y="3691255"/>
            <a:ext cx="2458085" cy="153162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700405" y="4667250"/>
            <a:ext cx="2457450" cy="4203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219075" y="4490085"/>
            <a:ext cx="699770" cy="597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400">
                <a:latin typeface="Calibri" panose="020F0502020204030204" charset="0"/>
              </a:rPr>
              <a:t>③</a:t>
            </a:r>
            <a:endParaRPr lang="zh-CN" altLang="en-US" sz="2400">
              <a:latin typeface="Calibri" panose="020F05020202040302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8053070" y="389636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6205855" y="389636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3385185" y="414591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C1(type=Capacitor</a:t>
            </a:r>
            <a:r>
              <a:rPr lang="en-US" altLang="zh-CN"/>
              <a:t>, con0                     ,con1                    ,con2,con3,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value=1e-5, temp=NA, next=NULL, model=NULL, name=“C1”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18" name="左大括号 17"/>
          <p:cNvSpPr/>
          <p:nvPr>
            <p:custDataLst>
              <p:tags r:id="rId15"/>
            </p:custDataLst>
          </p:nvPr>
        </p:nvSpPr>
        <p:spPr>
          <a:xfrm>
            <a:off x="6137275" y="395668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>
            <p:custDataLst>
              <p:tags r:id="rId16"/>
            </p:custDataLst>
          </p:nvPr>
        </p:nvSpPr>
        <p:spPr>
          <a:xfrm>
            <a:off x="7990205" y="395668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56870" y="1315085"/>
            <a:ext cx="357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最终的组件链表如</a:t>
            </a:r>
            <a:r>
              <a:rPr lang="zh-CN" altLang="en-US"/>
              <a:t>下图所示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624840" y="2210435"/>
            <a:ext cx="646430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303655" y="189738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33195" y="214820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Vcc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166370" y="173164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CompHead</a:t>
            </a:r>
            <a:endParaRPr lang="en-US" altLang="zh-CN"/>
          </a:p>
        </p:txBody>
      </p:sp>
      <p:cxnSp>
        <p:nvCxnSpPr>
          <p:cNvPr id="10" name="直接箭头连接符 9"/>
          <p:cNvCxnSpPr>
            <a:endCxn id="11" idx="0"/>
          </p:cNvCxnSpPr>
          <p:nvPr/>
        </p:nvCxnSpPr>
        <p:spPr>
          <a:xfrm flipH="1">
            <a:off x="1842770" y="2921635"/>
            <a:ext cx="1905" cy="6102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1"/>
            </p:custDataLst>
          </p:nvPr>
        </p:nvSpPr>
        <p:spPr>
          <a:xfrm>
            <a:off x="1303655" y="353187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433195" y="378269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R1</a:t>
            </a:r>
            <a:endParaRPr lang="en-US" altLang="zh-CN" sz="2800"/>
          </a:p>
        </p:txBody>
      </p:sp>
      <p:cxnSp>
        <p:nvCxnSpPr>
          <p:cNvPr id="13" name="直接箭头连接符 12"/>
          <p:cNvCxnSpPr>
            <a:endCxn id="14" idx="0"/>
          </p:cNvCxnSpPr>
          <p:nvPr>
            <p:custDataLst>
              <p:tags r:id="rId3"/>
            </p:custDataLst>
          </p:nvPr>
        </p:nvCxnSpPr>
        <p:spPr>
          <a:xfrm flipH="1">
            <a:off x="1842770" y="4555490"/>
            <a:ext cx="5715" cy="605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1303655" y="516128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433195" y="541210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Vcc</a:t>
            </a:r>
            <a:endParaRPr lang="en-US" altLang="zh-CN" sz="2800"/>
          </a:p>
        </p:txBody>
      </p:sp>
      <p:sp>
        <p:nvSpPr>
          <p:cNvPr id="18" name="文本框 17"/>
          <p:cNvSpPr txBox="1"/>
          <p:nvPr/>
        </p:nvSpPr>
        <p:spPr>
          <a:xfrm>
            <a:off x="1848485" y="2917190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1842770" y="4548505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1842770" y="6185535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3510915" y="1979930"/>
            <a:ext cx="8177530" cy="118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Vcc(type=VSoure, con0                      ,con1                    , con2, con3, value=3,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temp=NA,next=      ,model=NULL,name=“Vcc”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8110220" y="176657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6263005" y="176657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左大括号 23"/>
          <p:cNvSpPr/>
          <p:nvPr>
            <p:custDataLst>
              <p:tags r:id="rId11"/>
            </p:custDataLst>
          </p:nvPr>
        </p:nvSpPr>
        <p:spPr>
          <a:xfrm>
            <a:off x="6194425" y="182689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>
            <p:custDataLst>
              <p:tags r:id="rId12"/>
            </p:custDataLst>
          </p:nvPr>
        </p:nvSpPr>
        <p:spPr>
          <a:xfrm>
            <a:off x="8047355" y="182689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30530" y="3240000"/>
            <a:ext cx="11124565" cy="1079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3"/>
            </p:custDataLst>
          </p:nvPr>
        </p:nvCxnSpPr>
        <p:spPr>
          <a:xfrm>
            <a:off x="432000" y="4896000"/>
            <a:ext cx="11124565" cy="1079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8025130" y="342900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6177915" y="342900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3521710" y="367855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R1(type=</a:t>
            </a:r>
            <a:r>
              <a:rPr lang="en-US" altLang="zh-CN"/>
              <a:t>Resistor, con0                     ,con1                    , con2, 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value=1000, temp=NA, next=     , model=NULL, name=“R1”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31" name="左大括号 30"/>
          <p:cNvSpPr/>
          <p:nvPr>
            <p:custDataLst>
              <p:tags r:id="rId17"/>
            </p:custDataLst>
          </p:nvPr>
        </p:nvSpPr>
        <p:spPr>
          <a:xfrm>
            <a:off x="6109335" y="348932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>
            <p:custDataLst>
              <p:tags r:id="rId18"/>
            </p:custDataLst>
          </p:nvPr>
        </p:nvSpPr>
        <p:spPr>
          <a:xfrm>
            <a:off x="7962265" y="348932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9"/>
            </p:custDataLst>
          </p:nvPr>
        </p:nvSpPr>
        <p:spPr>
          <a:xfrm>
            <a:off x="8178800" y="512318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20"/>
            </p:custDataLst>
          </p:nvPr>
        </p:nvSpPr>
        <p:spPr>
          <a:xfrm>
            <a:off x="6331585" y="512318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21"/>
            </p:custDataLst>
          </p:nvPr>
        </p:nvSpPr>
        <p:spPr>
          <a:xfrm>
            <a:off x="3510915" y="537273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C1(type=Capacitor</a:t>
            </a:r>
            <a:r>
              <a:rPr lang="en-US" altLang="zh-CN"/>
              <a:t>, con0                     ,con1                    ,con2,con3,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value=1e-5, temp=NA, next=NULL, model=NULL, name=“C1”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36" name="左大括号 35"/>
          <p:cNvSpPr/>
          <p:nvPr>
            <p:custDataLst>
              <p:tags r:id="rId22"/>
            </p:custDataLst>
          </p:nvPr>
        </p:nvSpPr>
        <p:spPr>
          <a:xfrm>
            <a:off x="6263005" y="518350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>
            <p:custDataLst>
              <p:tags r:id="rId23"/>
            </p:custDataLst>
          </p:nvPr>
        </p:nvSpPr>
        <p:spPr>
          <a:xfrm>
            <a:off x="8115935" y="518350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11" idx="7"/>
          </p:cNvCxnSpPr>
          <p:nvPr/>
        </p:nvCxnSpPr>
        <p:spPr>
          <a:xfrm flipH="1">
            <a:off x="2223770" y="2684780"/>
            <a:ext cx="3208655" cy="996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4" idx="7"/>
          </p:cNvCxnSpPr>
          <p:nvPr/>
        </p:nvCxnSpPr>
        <p:spPr>
          <a:xfrm flipH="1">
            <a:off x="2223770" y="4377055"/>
            <a:ext cx="4512945" cy="934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26720" y="1328420"/>
            <a:ext cx="245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</a:t>
            </a:r>
            <a:r>
              <a:rPr lang="zh-CN" altLang="en-US"/>
              <a:t>节点链表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6720" y="1785620"/>
            <a:ext cx="10692765" cy="1132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首先遍历刚建立完的组件链表，对于每个组件遍历它的</a:t>
            </a:r>
            <a:r>
              <a:rPr lang="en-US" altLang="zh-CN"/>
              <a:t>con0~3</a:t>
            </a:r>
            <a:r>
              <a:rPr lang="zh-CN" altLang="en-US"/>
              <a:t>接口，将接口与节点（网表中接口</a:t>
            </a:r>
            <a:r>
              <a:rPr lang="zh-CN" altLang="en-US"/>
              <a:t>对应的的</a:t>
            </a:r>
            <a:r>
              <a:rPr lang="zh-CN" altLang="en-US"/>
              <a:t>数值）</a:t>
            </a:r>
            <a:r>
              <a:rPr lang="zh-CN" altLang="en-US"/>
              <a:t>绑定</a:t>
            </a:r>
            <a:endParaRPr lang="zh-CN" altLang="en-US"/>
          </a:p>
          <a:p>
            <a:r>
              <a:rPr lang="zh-CN" altLang="en-US"/>
              <a:t>每次在节点链表新增一个节点，</a:t>
            </a:r>
            <a:r>
              <a:rPr lang="en-US" altLang="zh-CN"/>
              <a:t>add</a:t>
            </a:r>
            <a:r>
              <a:rPr lang="zh-CN" altLang="en-US"/>
              <a:t>节点</a:t>
            </a:r>
            <a:r>
              <a:rPr lang="zh-CN" altLang="en-US"/>
              <a:t>时，</a:t>
            </a:r>
            <a:r>
              <a:rPr lang="en-US" altLang="zh-CN"/>
              <a:t>nodeNum</a:t>
            </a:r>
            <a:r>
              <a:rPr lang="zh-CN" altLang="en-US"/>
              <a:t>和</a:t>
            </a:r>
            <a:r>
              <a:rPr lang="en-US" altLang="zh-CN"/>
              <a:t>next</a:t>
            </a:r>
            <a:r>
              <a:rPr lang="zh-CN" altLang="en-US"/>
              <a:t>就</a:t>
            </a:r>
            <a:r>
              <a:rPr lang="zh-CN" altLang="en-US"/>
              <a:t>已经被</a:t>
            </a:r>
            <a:r>
              <a:rPr lang="zh-CN" altLang="en-US"/>
              <a:t>初始化，随后即刻将</a:t>
            </a:r>
            <a:r>
              <a:rPr lang="en-US" altLang="zh-CN"/>
              <a:t>nameNum</a:t>
            </a:r>
            <a:r>
              <a:rPr lang="zh-CN" altLang="en-US"/>
              <a:t>初始化（</a:t>
            </a:r>
            <a:r>
              <a:rPr lang="zh-CN" altLang="en-US"/>
              <a:t>即该组件当前接口在网表中对应的节点</a:t>
            </a:r>
            <a:r>
              <a:rPr lang="zh-CN" altLang="en-US"/>
              <a:t>数值）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QQ截图202309071657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4732020"/>
            <a:ext cx="4036695" cy="642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285" y="5478780"/>
            <a:ext cx="9529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第一个函数本质是对组件的</a:t>
            </a:r>
            <a:r>
              <a:rPr lang="en-US" altLang="zh-CN"/>
              <a:t>conx.node</a:t>
            </a:r>
            <a:r>
              <a:rPr lang="zh-CN" altLang="en-US"/>
              <a:t>初始化（前面没有初始化），并且修改</a:t>
            </a:r>
            <a:r>
              <a:rPr lang="en-US" altLang="zh-CN"/>
              <a:t>conx.flag=SET</a:t>
            </a:r>
            <a:endParaRPr lang="en-US" altLang="zh-CN"/>
          </a:p>
          <a:p>
            <a:r>
              <a:rPr lang="zh-CN" altLang="en-US"/>
              <a:t>第二个函数是对节点对象的</a:t>
            </a:r>
            <a:r>
              <a:rPr lang="en-US" altLang="zh-CN"/>
              <a:t>conList</a:t>
            </a:r>
            <a:r>
              <a:rPr lang="zh-CN" altLang="en-US"/>
              <a:t>和</a:t>
            </a:r>
            <a:r>
              <a:rPr lang="en-US" altLang="zh-CN"/>
              <a:t>conCount</a:t>
            </a:r>
            <a:r>
              <a:rPr lang="zh-CN" altLang="en-US"/>
              <a:t>属性初始化（每个节点都存有一个接口链表，便于遍历与它相邻的</a:t>
            </a:r>
            <a:r>
              <a:rPr lang="zh-CN" altLang="en-US"/>
              <a:t>组件）</a:t>
            </a:r>
            <a:endParaRPr lang="zh-CN" altLang="en-US"/>
          </a:p>
        </p:txBody>
      </p:sp>
      <p:pic>
        <p:nvPicPr>
          <p:cNvPr id="9" name="图片 8" descr="QQ截图202309071558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97475" y="3385820"/>
            <a:ext cx="3379470" cy="1346200"/>
          </a:xfrm>
          <a:prstGeom prst="rect">
            <a:avLst/>
          </a:prstGeom>
        </p:spPr>
      </p:pic>
      <p:pic>
        <p:nvPicPr>
          <p:cNvPr id="10" name="图片 9" descr="QQ截图202309071707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" y="3028950"/>
            <a:ext cx="4191000" cy="1485900"/>
          </a:xfrm>
          <a:prstGeom prst="rect">
            <a:avLst/>
          </a:prstGeom>
        </p:spPr>
      </p:pic>
      <p:pic>
        <p:nvPicPr>
          <p:cNvPr id="11" name="图片 10" descr="QQ截图2023090717123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80780" y="3070860"/>
            <a:ext cx="2906395" cy="166116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8138160" y="3837940"/>
            <a:ext cx="593090" cy="323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20455" y="3223260"/>
            <a:ext cx="3039745" cy="1379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56870" y="1315085"/>
            <a:ext cx="357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最终的</a:t>
            </a:r>
            <a:r>
              <a:rPr lang="zh-CN" altLang="en-US"/>
              <a:t>节点链表如</a:t>
            </a:r>
            <a:r>
              <a:rPr lang="zh-CN" altLang="en-US"/>
              <a:t>下图所示</a:t>
            </a:r>
            <a:endParaRPr lang="zh-CN" altLang="en-US"/>
          </a:p>
        </p:txBody>
      </p: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>
            <a:off x="856615" y="2272665"/>
            <a:ext cx="646430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1535430" y="195961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535430" y="2210435"/>
            <a:ext cx="1304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节点</a:t>
            </a:r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98145" y="179387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NodeHead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482090" y="3091180"/>
            <a:ext cx="1530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nodeNum=1</a:t>
            </a:r>
            <a:endParaRPr lang="en-US" altLang="zh-CN"/>
          </a:p>
          <a:p>
            <a:r>
              <a:rPr lang="en-US" altLang="zh-CN"/>
              <a:t>nameNum=1</a:t>
            </a:r>
            <a:endParaRPr lang="en-US" altLang="zh-CN"/>
          </a:p>
          <a:p>
            <a:r>
              <a:rPr lang="en-US" altLang="zh-CN"/>
              <a:t>conCount=2</a:t>
            </a:r>
            <a:endParaRPr lang="en-US" altLang="zh-CN"/>
          </a:p>
          <a:p>
            <a:r>
              <a:rPr lang="en-US" altLang="zh-CN"/>
              <a:t>conList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5062855" y="195961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062855" y="2210435"/>
            <a:ext cx="1304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节点</a:t>
            </a:r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058410" y="3025140"/>
            <a:ext cx="1530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nodeNum=1</a:t>
            </a:r>
            <a:endParaRPr lang="en-US" altLang="zh-CN"/>
          </a:p>
          <a:p>
            <a:r>
              <a:rPr lang="en-US" altLang="zh-CN"/>
              <a:t>nameNum=1</a:t>
            </a:r>
            <a:endParaRPr lang="en-US" altLang="zh-CN"/>
          </a:p>
          <a:p>
            <a:r>
              <a:rPr lang="en-US" altLang="zh-CN"/>
              <a:t>conCount=2</a:t>
            </a:r>
            <a:endParaRPr lang="en-US" altLang="zh-CN"/>
          </a:p>
          <a:p>
            <a:r>
              <a:rPr lang="en-US" altLang="zh-CN"/>
              <a:t>conList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8689975" y="195961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8689975" y="2210435"/>
            <a:ext cx="1304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节点</a:t>
            </a:r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8634730" y="3025140"/>
            <a:ext cx="15309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next=NULL</a:t>
            </a:r>
            <a:endParaRPr lang="en-US" altLang="zh-CN"/>
          </a:p>
          <a:p>
            <a:r>
              <a:rPr lang="en-US" altLang="zh-CN"/>
              <a:t>nodeNum=1</a:t>
            </a:r>
            <a:endParaRPr lang="en-US" altLang="zh-CN"/>
          </a:p>
          <a:p>
            <a:r>
              <a:rPr lang="en-US" altLang="zh-CN"/>
              <a:t>nameNum=1</a:t>
            </a:r>
            <a:endParaRPr lang="en-US" altLang="zh-CN"/>
          </a:p>
          <a:p>
            <a:r>
              <a:rPr lang="en-US" altLang="zh-CN"/>
              <a:t>conCount=2</a:t>
            </a:r>
            <a:endParaRPr lang="en-US" altLang="zh-CN"/>
          </a:p>
          <a:p>
            <a:r>
              <a:rPr lang="en-US" altLang="zh-CN"/>
              <a:t>conList</a:t>
            </a:r>
            <a:endParaRPr lang="en-US" altLang="zh-CN"/>
          </a:p>
        </p:txBody>
      </p: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2613660" y="2471420"/>
            <a:ext cx="244919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9" idx="1"/>
          </p:cNvCxnSpPr>
          <p:nvPr/>
        </p:nvCxnSpPr>
        <p:spPr>
          <a:xfrm flipV="1">
            <a:off x="6116955" y="2471420"/>
            <a:ext cx="2573020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4" idx="2"/>
            <a:endCxn id="54" idx="0"/>
          </p:cNvCxnSpPr>
          <p:nvPr/>
        </p:nvCxnSpPr>
        <p:spPr>
          <a:xfrm rot="5400000" flipV="1">
            <a:off x="2278380" y="4259580"/>
            <a:ext cx="469900" cy="53086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845175" y="476504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2"/>
            </p:custDataLst>
          </p:nvPr>
        </p:nvSpPr>
        <p:spPr>
          <a:xfrm>
            <a:off x="7086600" y="476504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6" idx="6"/>
            <a:endCxn id="27" idx="2"/>
          </p:cNvCxnSpPr>
          <p:nvPr/>
        </p:nvCxnSpPr>
        <p:spPr>
          <a:xfrm>
            <a:off x="6718300" y="5169535"/>
            <a:ext cx="368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6057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conNum=0</a:t>
            </a:r>
            <a:endParaRPr lang="en-US" altLang="zh-CN"/>
          </a:p>
          <a:p>
            <a:r>
              <a:rPr lang="en-US" altLang="zh-CN"/>
              <a:t>comp=V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340042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conNum=0</a:t>
            </a:r>
            <a:endParaRPr lang="en-US" altLang="zh-CN"/>
          </a:p>
          <a:p>
            <a:r>
              <a:rPr lang="en-US" altLang="zh-CN"/>
              <a:t>comp=R</a:t>
            </a:r>
            <a:endParaRPr lang="en-US" altLang="zh-CN"/>
          </a:p>
        </p:txBody>
      </p:sp>
      <p:sp>
        <p:nvSpPr>
          <p:cNvPr id="54" name="椭圆 53"/>
          <p:cNvSpPr/>
          <p:nvPr>
            <p:custDataLst>
              <p:tags r:id="rId14"/>
            </p:custDataLst>
          </p:nvPr>
        </p:nvSpPr>
        <p:spPr>
          <a:xfrm>
            <a:off x="2341880" y="475996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15"/>
            </p:custDataLst>
          </p:nvPr>
        </p:nvSpPr>
        <p:spPr>
          <a:xfrm>
            <a:off x="3600450" y="475996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4" idx="6"/>
            <a:endCxn id="55" idx="2"/>
          </p:cNvCxnSpPr>
          <p:nvPr>
            <p:custDataLst>
              <p:tags r:id="rId16"/>
            </p:custDataLst>
          </p:nvPr>
        </p:nvCxnSpPr>
        <p:spPr>
          <a:xfrm>
            <a:off x="3215005" y="5164455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7" idx="2"/>
            <a:endCxn id="26" idx="0"/>
          </p:cNvCxnSpPr>
          <p:nvPr/>
        </p:nvCxnSpPr>
        <p:spPr>
          <a:xfrm rot="5400000" flipV="1">
            <a:off x="5782628" y="4265613"/>
            <a:ext cx="541020" cy="457835"/>
          </a:xfrm>
          <a:prstGeom prst="curvedConnector3">
            <a:avLst>
              <a:gd name="adj1" fmla="val 4994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/>
          <p:cNvSpPr/>
          <p:nvPr>
            <p:custDataLst>
              <p:tags r:id="rId17"/>
            </p:custDataLst>
          </p:nvPr>
        </p:nvSpPr>
        <p:spPr>
          <a:xfrm>
            <a:off x="9109075" y="476504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>
            <p:custDataLst>
              <p:tags r:id="rId18"/>
            </p:custDataLst>
          </p:nvPr>
        </p:nvSpPr>
        <p:spPr>
          <a:xfrm>
            <a:off x="10404475" y="476504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8" idx="6"/>
            <a:endCxn id="59" idx="2"/>
          </p:cNvCxnSpPr>
          <p:nvPr>
            <p:custDataLst>
              <p:tags r:id="rId19"/>
            </p:custDataLst>
          </p:nvPr>
        </p:nvCxnSpPr>
        <p:spPr>
          <a:xfrm>
            <a:off x="9982200" y="5169535"/>
            <a:ext cx="4222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>
            <p:custDataLst>
              <p:tags r:id="rId20"/>
            </p:custDataLst>
          </p:nvPr>
        </p:nvSpPr>
        <p:spPr>
          <a:xfrm>
            <a:off x="5504180" y="5573395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conNum=1</a:t>
            </a:r>
            <a:endParaRPr lang="en-US" altLang="zh-CN"/>
          </a:p>
          <a:p>
            <a:r>
              <a:rPr lang="en-US" altLang="zh-CN"/>
              <a:t>comp=V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21"/>
            </p:custDataLst>
          </p:nvPr>
        </p:nvSpPr>
        <p:spPr>
          <a:xfrm>
            <a:off x="691705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conNum=1</a:t>
            </a:r>
            <a:endParaRPr lang="en-US" altLang="zh-CN"/>
          </a:p>
          <a:p>
            <a:r>
              <a:rPr lang="en-US" altLang="zh-CN"/>
              <a:t>comp=C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22"/>
            </p:custDataLst>
          </p:nvPr>
        </p:nvSpPr>
        <p:spPr>
          <a:xfrm>
            <a:off x="899223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conNum=1</a:t>
            </a:r>
            <a:endParaRPr lang="en-US" altLang="zh-CN"/>
          </a:p>
          <a:p>
            <a:r>
              <a:rPr lang="en-US" altLang="zh-CN"/>
              <a:t>comp=R</a:t>
            </a:r>
            <a:endParaRPr lang="en-US" altLang="zh-CN"/>
          </a:p>
        </p:txBody>
      </p:sp>
      <p:sp>
        <p:nvSpPr>
          <p:cNvPr id="64" name="文本框 63"/>
          <p:cNvSpPr txBox="1"/>
          <p:nvPr>
            <p:custDataLst>
              <p:tags r:id="rId23"/>
            </p:custDataLst>
          </p:nvPr>
        </p:nvSpPr>
        <p:spPr>
          <a:xfrm>
            <a:off x="1023302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conNum=0</a:t>
            </a:r>
            <a:endParaRPr lang="en-US" altLang="zh-CN"/>
          </a:p>
          <a:p>
            <a:r>
              <a:rPr lang="en-US" altLang="zh-CN"/>
              <a:t>comp=C</a:t>
            </a:r>
            <a:endParaRPr lang="en-US" altLang="zh-CN"/>
          </a:p>
        </p:txBody>
      </p:sp>
      <p:cxnSp>
        <p:nvCxnSpPr>
          <p:cNvPr id="65" name="曲线连接符 64"/>
          <p:cNvCxnSpPr>
            <a:stCxn id="20" idx="2"/>
            <a:endCxn id="58" idx="0"/>
          </p:cNvCxnSpPr>
          <p:nvPr/>
        </p:nvCxnSpPr>
        <p:spPr>
          <a:xfrm rot="5400000" flipV="1">
            <a:off x="9341485" y="4560570"/>
            <a:ext cx="263525" cy="145415"/>
          </a:xfrm>
          <a:prstGeom prst="curvedConnector3">
            <a:avLst>
              <a:gd name="adj1" fmla="val 501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298950" y="131508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代表</a:t>
            </a:r>
            <a:r>
              <a:rPr lang="en-US" altLang="zh-CN"/>
              <a:t>next</a:t>
            </a:r>
            <a:r>
              <a:rPr lang="zh-CN" altLang="en-US"/>
              <a:t>属性</a:t>
            </a:r>
            <a:endParaRPr lang="zh-CN" altLang="en-US"/>
          </a:p>
        </p:txBody>
      </p:sp>
      <p:cxnSp>
        <p:nvCxnSpPr>
          <p:cNvPr id="67" name="直接箭头连接符 66"/>
          <p:cNvCxnSpPr>
            <a:endCxn id="66" idx="1"/>
          </p:cNvCxnSpPr>
          <p:nvPr/>
        </p:nvCxnSpPr>
        <p:spPr>
          <a:xfrm flipV="1">
            <a:off x="3803015" y="1499235"/>
            <a:ext cx="49593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5.xml><?xml version="1.0" encoding="utf-8"?>
<p:tagLst xmlns:p="http://schemas.openxmlformats.org/presentationml/2006/main">
  <p:tag name="COMMONDATA" val="eyJoZGlkIjoiNjg1OGI2NDQxMTc5N2JmMjVkNmE3MDY0Yjk4NmM0MWMifQ=="/>
  <p:tag name="KSO_WPP_MARK_KEY" val="4f2b4e7b-8293-442a-983f-005697bc7c1e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6653</Words>
  <Application>WPS 演示</Application>
  <PresentationFormat>宽屏</PresentationFormat>
  <Paragraphs>522</Paragraphs>
  <Slides>33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假期作业总结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冯艮儿</cp:lastModifiedBy>
  <cp:revision>180</cp:revision>
  <dcterms:created xsi:type="dcterms:W3CDTF">2019-06-19T02:08:00Z</dcterms:created>
  <dcterms:modified xsi:type="dcterms:W3CDTF">2023-09-11T16:53:11Z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D34E36A2091348DF80CB41D2F5AB77C0_11</vt:lpwstr>
  </property>
</Properties>
</file>