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4" r:id="rId4"/>
    <p:sldId id="291" r:id="rId5"/>
    <p:sldId id="296" r:id="rId6"/>
    <p:sldId id="298" r:id="rId7"/>
    <p:sldId id="293" r:id="rId8"/>
    <p:sldId id="295" r:id="rId9"/>
    <p:sldId id="300" r:id="rId10"/>
    <p:sldId id="302" r:id="rId11"/>
    <p:sldId id="301" r:id="rId12"/>
    <p:sldId id="29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53A3"/>
    <a:srgbClr val="ECECEC"/>
    <a:srgbClr val="FFFFFF"/>
    <a:srgbClr val="453D3A"/>
    <a:srgbClr val="1A92C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488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530" y="-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9987431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866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533089"/>
            <a:ext cx="12192000" cy="2324911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2878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21275" y="2796687"/>
            <a:ext cx="828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基于云模型和数据场的聚类研究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16276" y="3727024"/>
            <a:ext cx="828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Research Based on Cloud Model and Data Field</a:t>
            </a:r>
          </a:p>
          <a:p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115651" y="2936668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6125728" y="4744425"/>
            <a:ext cx="3060699" cy="1346243"/>
            <a:chOff x="3156898" y="4400041"/>
            <a:chExt cx="3060699" cy="1346243"/>
          </a:xfrm>
        </p:grpSpPr>
        <p:sp>
          <p:nvSpPr>
            <p:cNvPr id="33" name="文本框 11"/>
            <p:cNvSpPr txBox="1"/>
            <p:nvPr/>
          </p:nvSpPr>
          <p:spPr>
            <a:xfrm>
              <a:off x="3156898" y="4400041"/>
              <a:ext cx="3060699" cy="457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b="1" dirty="0" smtClean="0"/>
                <a:t>答辩人：冯应柱</a:t>
              </a:r>
              <a:endParaRPr lang="en-US" altLang="zh-CN" b="1" dirty="0" smtClean="0"/>
            </a:p>
          </p:txBody>
        </p:sp>
        <p:sp>
          <p:nvSpPr>
            <p:cNvPr id="34" name="文本框 12"/>
            <p:cNvSpPr txBox="1"/>
            <p:nvPr/>
          </p:nvSpPr>
          <p:spPr>
            <a:xfrm>
              <a:off x="3167693" y="4827567"/>
              <a:ext cx="2603710" cy="457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b="1" dirty="0" smtClean="0"/>
                <a:t>学号：</a:t>
              </a:r>
              <a:r>
                <a:rPr lang="en-US" altLang="zh-CN" b="1" dirty="0" smtClean="0"/>
                <a:t>2140140001</a:t>
              </a:r>
              <a:endParaRPr lang="zh-CN" altLang="en-US" b="1" dirty="0"/>
            </a:p>
          </p:txBody>
        </p:sp>
        <p:sp>
          <p:nvSpPr>
            <p:cNvPr id="35" name="文本框 12"/>
            <p:cNvSpPr txBox="1"/>
            <p:nvPr/>
          </p:nvSpPr>
          <p:spPr>
            <a:xfrm>
              <a:off x="3177593" y="5288723"/>
              <a:ext cx="2603710" cy="457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b="1" dirty="0" smtClean="0"/>
                <a:t>导师：朱振国 副教授</a:t>
              </a:r>
              <a:endParaRPr lang="zh-CN" altLang="en-US" b="1" dirty="0"/>
            </a:p>
          </p:txBody>
        </p:sp>
      </p:grpSp>
      <p:pic>
        <p:nvPicPr>
          <p:cNvPr id="14" name="图片 13" descr="u=1049601068,3798857706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314575"/>
            <a:ext cx="21431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45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/>
      <p:bldP spid="15" grpId="0" animBg="1"/>
      <p:bldP spid="16" grpId="0" animBg="1"/>
      <p:bldP spid="10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研究成果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</p:txBody>
      </p:sp>
      <p:pic>
        <p:nvPicPr>
          <p:cNvPr id="5" name="图片 4" descr="QQ截图201705251728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368" y="1618754"/>
            <a:ext cx="8934357" cy="31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研究成果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/>
          <p:cNvSpPr txBox="1"/>
          <p:nvPr/>
        </p:nvSpPr>
        <p:spPr>
          <a:xfrm>
            <a:off x="683451" y="1945704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/>
              <a:t>Q&amp;A</a:t>
            </a:r>
            <a:endParaRPr lang="zh-CN" altLang="en-US" sz="8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909356" y="1428698"/>
            <a:ext cx="3398314" cy="865184"/>
            <a:chOff x="3909356" y="1666934"/>
            <a:chExt cx="3398314" cy="865184"/>
          </a:xfrm>
        </p:grpSpPr>
        <p:grpSp>
          <p:nvGrpSpPr>
            <p:cNvPr id="42" name="组合 41"/>
            <p:cNvGrpSpPr/>
            <p:nvPr/>
          </p:nvGrpSpPr>
          <p:grpSpPr>
            <a:xfrm>
              <a:off x="4912812" y="1666934"/>
              <a:ext cx="2394858" cy="865184"/>
              <a:chOff x="4818742" y="1356667"/>
              <a:chExt cx="2394858" cy="865184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4818742" y="1356667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论文结构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818742" y="1852519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Paper Structure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8098969" y="1428698"/>
            <a:ext cx="3705103" cy="830997"/>
            <a:chOff x="8098970" y="1684028"/>
            <a:chExt cx="3780240" cy="830997"/>
          </a:xfrm>
        </p:grpSpPr>
        <p:grpSp>
          <p:nvGrpSpPr>
            <p:cNvPr id="41" name="组合 40"/>
            <p:cNvGrpSpPr/>
            <p:nvPr/>
          </p:nvGrpSpPr>
          <p:grpSpPr>
            <a:xfrm>
              <a:off x="9120867" y="1684028"/>
              <a:ext cx="2758343" cy="830997"/>
              <a:chOff x="9042399" y="1373760"/>
              <a:chExt cx="2758343" cy="83099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9042399" y="137376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背景及意义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042399" y="1835425"/>
                <a:ext cx="2758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Background&amp;Significance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3873413" y="4567527"/>
            <a:ext cx="3434257" cy="861775"/>
            <a:chOff x="3873413" y="4736171"/>
            <a:chExt cx="3434257" cy="861775"/>
          </a:xfrm>
        </p:grpSpPr>
        <p:grpSp>
          <p:nvGrpSpPr>
            <p:cNvPr id="44" name="组合 43"/>
            <p:cNvGrpSpPr/>
            <p:nvPr/>
          </p:nvGrpSpPr>
          <p:grpSpPr>
            <a:xfrm>
              <a:off x="4912812" y="4736171"/>
              <a:ext cx="2394858" cy="861775"/>
              <a:chOff x="4818742" y="3526390"/>
              <a:chExt cx="2394858" cy="86177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研究成果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Findings</a:t>
                </a: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873413" y="4753058"/>
              <a:ext cx="899886" cy="828000"/>
              <a:chOff x="3873413" y="4753058"/>
              <a:chExt cx="899886" cy="828000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3873413" y="4782338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909356" y="475305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8098970" y="4582916"/>
            <a:ext cx="3416755" cy="830997"/>
            <a:chOff x="8098970" y="4751560"/>
            <a:chExt cx="3416755" cy="830997"/>
          </a:xfrm>
        </p:grpSpPr>
        <p:grpSp>
          <p:nvGrpSpPr>
            <p:cNvPr id="43" name="组合 42"/>
            <p:cNvGrpSpPr/>
            <p:nvPr/>
          </p:nvGrpSpPr>
          <p:grpSpPr>
            <a:xfrm>
              <a:off x="9120867" y="4751560"/>
              <a:ext cx="2394858" cy="830997"/>
              <a:chOff x="9042399" y="3526390"/>
              <a:chExt cx="2394858" cy="830997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9042399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未来展望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9042399" y="398805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Future Prospect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098970" y="4753058"/>
              <a:ext cx="899886" cy="828000"/>
              <a:chOff x="8098970" y="4753058"/>
              <a:chExt cx="899886" cy="828000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8098970" y="4782338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134913" y="475305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3873413" y="2999817"/>
            <a:ext cx="3434257" cy="861775"/>
            <a:chOff x="3873413" y="3187016"/>
            <a:chExt cx="3434257" cy="861775"/>
          </a:xfrm>
        </p:grpSpPr>
        <p:grpSp>
          <p:nvGrpSpPr>
            <p:cNvPr id="54" name="组合 53"/>
            <p:cNvGrpSpPr/>
            <p:nvPr/>
          </p:nvGrpSpPr>
          <p:grpSpPr>
            <a:xfrm>
              <a:off x="4912812" y="3187016"/>
              <a:ext cx="2394858" cy="861775"/>
              <a:chOff x="4818742" y="3526390"/>
              <a:chExt cx="2394858" cy="86177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理论基础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Theoretical 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Basis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8098970" y="3005807"/>
            <a:ext cx="3416755" cy="830997"/>
            <a:chOff x="8098970" y="3202405"/>
            <a:chExt cx="3416755" cy="830997"/>
          </a:xfrm>
        </p:grpSpPr>
        <p:grpSp>
          <p:nvGrpSpPr>
            <p:cNvPr id="59" name="组合 58"/>
            <p:cNvGrpSpPr/>
            <p:nvPr/>
          </p:nvGrpSpPr>
          <p:grpSpPr>
            <a:xfrm>
              <a:off x="9120867" y="3202405"/>
              <a:ext cx="2394858" cy="830997"/>
              <a:chOff x="9042399" y="3526390"/>
              <a:chExt cx="2394858" cy="830997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9042399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研究内容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9042399" y="398805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Contents</a:t>
                </a: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370133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 p14:presetBounceEnd="4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 p14:presetBounceEnd="4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 p14:presetBounceEnd="4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论文结构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7382" y="556640"/>
            <a:ext cx="828000" cy="8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3" name="椭圆 12"/>
          <p:cNvSpPr/>
          <p:nvPr/>
        </p:nvSpPr>
        <p:spPr>
          <a:xfrm>
            <a:off x="1580250" y="3240497"/>
            <a:ext cx="346508" cy="34650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474716" y="3220117"/>
            <a:ext cx="346508" cy="34650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897375" y="4676035"/>
            <a:ext cx="346508" cy="34650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036934" y="3255654"/>
            <a:ext cx="346508" cy="34650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457719" y="4714818"/>
            <a:ext cx="346508" cy="34650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027041" y="4661687"/>
            <a:ext cx="346508" cy="34650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92305" y="1650545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第一章绪论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92305" y="1922412"/>
            <a:ext cx="2003658" cy="102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defTabSz="1080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研究背景和意义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177800" indent="-177800" defTabSz="1080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研究现状及发展趋势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177800" indent="-177800" defTabSz="10800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研究内容及创新点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78586" y="1589893"/>
            <a:ext cx="2717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第三章 云模糊和数据场概述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878586" y="1861760"/>
            <a:ext cx="2003658" cy="1184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云模型概念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177800" indent="-177800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云模型相关算法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177800" indent="-177800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数据场概念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177800" indent="-177800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改进数据场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37162" y="5101743"/>
            <a:ext cx="16914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第二章 聚类概述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37162" y="5373610"/>
            <a:ext cx="2003658" cy="1184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聚类的定义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177800" indent="-177800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经典算法介绍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177800" indent="-177800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相似性度量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177800" indent="-177800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评价指标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32374" y="5202570"/>
            <a:ext cx="29225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第四章 基于数据场的聚类算法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32374" y="5474437"/>
            <a:ext cx="2003658" cy="1184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算法思想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177800" indent="-177800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参数选取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177800" indent="-177800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聚类中心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177800" indent="-177800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特征提取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497888" y="1732118"/>
            <a:ext cx="230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第五章 实验分析与设计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497888" y="2003985"/>
            <a:ext cx="2003658" cy="904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系统框架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177800" indent="-177800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数据存储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177800" indent="-177800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功能模块设计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095373" y="5171300"/>
            <a:ext cx="1896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第六章 实验与分析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095373" y="5443167"/>
            <a:ext cx="2459318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复杂形状聚类结果分析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177800" indent="-177800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高维数据集实验结果分析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燕尾形箭头 54"/>
          <p:cNvSpPr/>
          <p:nvPr/>
        </p:nvSpPr>
        <p:spPr>
          <a:xfrm>
            <a:off x="1080655" y="3906983"/>
            <a:ext cx="9856519" cy="47501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研究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背景及意义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7382" y="556640"/>
            <a:ext cx="828000" cy="8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pic>
        <p:nvPicPr>
          <p:cNvPr id="32" name="图片 31" descr="monitor-1307227_640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7" y="2629376"/>
            <a:ext cx="4498372" cy="3169946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6042843" y="3374962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数据挖掘</a:t>
            </a:r>
            <a:r>
              <a:rPr lang="en-US" altLang="zh-CN" dirty="0" smtClean="0"/>
              <a:t>-</a:t>
            </a:r>
            <a:r>
              <a:rPr lang="zh-CN" altLang="en-US" dirty="0" smtClean="0"/>
              <a:t>聚类</a:t>
            </a:r>
            <a:endParaRPr lang="en-US" altLang="zh-CN" dirty="0" smtClean="0"/>
          </a:p>
        </p:txBody>
      </p:sp>
      <p:sp>
        <p:nvSpPr>
          <p:cNvPr id="35" name="矩形 34"/>
          <p:cNvSpPr/>
          <p:nvPr/>
        </p:nvSpPr>
        <p:spPr>
          <a:xfrm>
            <a:off x="6030365" y="409935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云模型？数据场？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079737" y="2709944"/>
            <a:ext cx="1528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数据 </a:t>
            </a:r>
            <a:r>
              <a:rPr lang="en-US" altLang="zh-CN" dirty="0" smtClean="0"/>
              <a:t>To </a:t>
            </a:r>
            <a:r>
              <a:rPr lang="zh-CN" altLang="en-US" dirty="0" smtClean="0"/>
              <a:t>价值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4488873"/>
            <a:ext cx="12192000" cy="23691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51757" y="4788164"/>
            <a:ext cx="37413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云模型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677505" y="5322129"/>
            <a:ext cx="5545495" cy="102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 smtClean="0"/>
              <a:t>期望 </a:t>
            </a:r>
            <a:r>
              <a:rPr lang="en-US" altLang="zh-CN" sz="1400" dirty="0" smtClean="0"/>
              <a:t>Ex</a:t>
            </a:r>
          </a:p>
          <a:p>
            <a:pPr marL="177800" indent="-1778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 smtClean="0"/>
              <a:t>熵 </a:t>
            </a:r>
            <a:r>
              <a:rPr lang="en-US" altLang="zh-CN" sz="1400" dirty="0" smtClean="0"/>
              <a:t>En</a:t>
            </a:r>
          </a:p>
          <a:p>
            <a:pPr marL="177800" indent="-1778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 smtClean="0"/>
              <a:t>超熵 </a:t>
            </a:r>
            <a:r>
              <a:rPr lang="en-US" altLang="zh-CN" sz="1400" dirty="0" smtClean="0"/>
              <a:t>He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6483197" y="1312343"/>
            <a:ext cx="37413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聚类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6472082" y="1846308"/>
            <a:ext cx="529431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 smtClean="0"/>
              <a:t>将数据分类到不同的类或者簇这样的一个过程</a:t>
            </a:r>
            <a:endParaRPr lang="en-US" altLang="zh-CN" sz="1400" dirty="0" smtClean="0"/>
          </a:p>
          <a:p>
            <a:pPr marL="177800" indent="-1778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 smtClean="0"/>
              <a:t>同一个簇中的对象有很大的相似性</a:t>
            </a:r>
            <a:endParaRPr lang="en-US" altLang="zh-CN" sz="1400" dirty="0" smtClean="0"/>
          </a:p>
          <a:p>
            <a:pPr marL="177800" indent="-1778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 smtClean="0"/>
              <a:t>不同簇间的对象有很大的相异性</a:t>
            </a:r>
            <a:endParaRPr lang="zh-CN" altLang="en-US" sz="1400" dirty="0"/>
          </a:p>
        </p:txBody>
      </p:sp>
      <p:pic>
        <p:nvPicPr>
          <p:cNvPr id="16" name="图片 15" descr="QQ截图201705251527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84" y="1091107"/>
            <a:ext cx="4944857" cy="3267138"/>
          </a:xfrm>
          <a:prstGeom prst="rect">
            <a:avLst/>
          </a:prstGeom>
        </p:spPr>
      </p:pic>
      <p:pic>
        <p:nvPicPr>
          <p:cNvPr id="17" name="图片 16" descr="四六级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6285170" y="3610098"/>
            <a:ext cx="5637655" cy="288741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理论基础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</p:spTree>
    <p:extLst>
      <p:ext uri="{BB962C8B-B14F-4D97-AF65-F5344CB8AC3E}">
        <p14:creationId xmlns="" xmlns:p14="http://schemas.microsoft.com/office/powerpoint/2010/main" val="3199438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4476997"/>
            <a:ext cx="12192000" cy="238100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51757" y="4788164"/>
            <a:ext cx="37413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性质：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1152516" y="5322129"/>
            <a:ext cx="365698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 smtClean="0"/>
              <a:t>独立性</a:t>
            </a:r>
            <a:endParaRPr lang="en-US" altLang="zh-CN" sz="1400" dirty="0" smtClean="0"/>
          </a:p>
          <a:p>
            <a:pPr marL="177800" indent="-1778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 smtClean="0"/>
              <a:t>叠加性</a:t>
            </a:r>
            <a:endParaRPr lang="en-US" altLang="zh-CN" sz="1400" dirty="0" smtClean="0"/>
          </a:p>
          <a:p>
            <a:pPr marL="177800" indent="-17780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 smtClean="0"/>
              <a:t>衰减性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6483197" y="1312343"/>
            <a:ext cx="37413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数据场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6472082" y="1846308"/>
            <a:ext cx="5294315" cy="37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lnSpc>
                <a:spcPct val="150000"/>
              </a:lnSpc>
            </a:pP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理论基础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图片 14" descr="QQ截图201705251629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20" y="1189883"/>
            <a:ext cx="3543300" cy="3219450"/>
          </a:xfrm>
          <a:prstGeom prst="rect">
            <a:avLst/>
          </a:prstGeom>
        </p:spPr>
      </p:pic>
      <p:pic>
        <p:nvPicPr>
          <p:cNvPr id="22" name="图片 21" descr="QQ截图201705251632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130" y="3936671"/>
            <a:ext cx="4799559" cy="2654134"/>
          </a:xfrm>
          <a:prstGeom prst="rect">
            <a:avLst/>
          </a:prstGeom>
        </p:spPr>
      </p:pic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6681106" y="1854429"/>
          <a:ext cx="2807277" cy="1007525"/>
        </p:xfrm>
        <a:graphic>
          <a:graphicData uri="http://schemas.openxmlformats.org/presentationml/2006/ole">
            <p:oleObj spid="_x0000_s14341" name="公式" r:id="rId5" imgW="1180800" imgH="53316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199438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研究内容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7382" y="556640"/>
            <a:ext cx="828000" cy="8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14" name="椭圆 13"/>
          <p:cNvSpPr/>
          <p:nvPr/>
        </p:nvSpPr>
        <p:spPr>
          <a:xfrm>
            <a:off x="2175753" y="1072234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01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033501" y="1096439"/>
            <a:ext cx="6799284" cy="1070552"/>
            <a:chOff x="1596571" y="876323"/>
            <a:chExt cx="9900104" cy="1070552"/>
          </a:xfrm>
        </p:grpSpPr>
        <p:sp>
          <p:nvSpPr>
            <p:cNvPr id="16" name="矩形 15"/>
            <p:cNvSpPr/>
            <p:nvPr/>
          </p:nvSpPr>
          <p:spPr>
            <a:xfrm>
              <a:off x="1596571" y="1193655"/>
              <a:ext cx="9900104" cy="75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  <a:buFont typeface="Wingdings" pitchFamily="2" charset="2"/>
                <a:buChar char="l"/>
              </a:pPr>
              <a:r>
                <a:rPr lang="zh-CN" altLang="en-US" dirty="0" smtClean="0">
                  <a:latin typeface="+mn-ea"/>
                </a:rPr>
                <a:t>性质，改进势值计算公式</a:t>
              </a:r>
              <a:endParaRPr lang="en-US" altLang="zh-CN" dirty="0" smtClean="0">
                <a:latin typeface="+mn-ea"/>
              </a:endParaRPr>
            </a:p>
            <a:p>
              <a:pPr>
                <a:lnSpc>
                  <a:spcPct val="125000"/>
                </a:lnSpc>
                <a:buFont typeface="Wingdings" pitchFamily="2" charset="2"/>
                <a:buChar char="l"/>
              </a:pPr>
              <a:r>
                <a:rPr lang="zh-CN" altLang="en-US" dirty="0" smtClean="0">
                  <a:latin typeface="+mn-ea"/>
                </a:rPr>
                <a:t>参数优化选取</a:t>
              </a:r>
              <a:endParaRPr lang="en-US" altLang="zh-CN" dirty="0">
                <a:latin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+mn-ea"/>
                </a:rPr>
                <a:t>数据场</a:t>
              </a:r>
              <a:endParaRPr lang="en-US" altLang="zh-CN" sz="2000" b="1" dirty="0" smtClean="0">
                <a:latin typeface="+mn-ea"/>
              </a:endParaRPr>
            </a:p>
          </p:txBody>
        </p:sp>
      </p:grpSp>
      <p:sp>
        <p:nvSpPr>
          <p:cNvPr id="18" name="椭圆 17"/>
          <p:cNvSpPr/>
          <p:nvPr/>
        </p:nvSpPr>
        <p:spPr>
          <a:xfrm>
            <a:off x="2175753" y="2593920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02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033457" y="2487496"/>
            <a:ext cx="7583055" cy="1070552"/>
            <a:chOff x="1596571" y="876323"/>
            <a:chExt cx="9900104" cy="1070552"/>
          </a:xfrm>
        </p:grpSpPr>
        <p:sp>
          <p:nvSpPr>
            <p:cNvPr id="21" name="矩形 20"/>
            <p:cNvSpPr/>
            <p:nvPr/>
          </p:nvSpPr>
          <p:spPr>
            <a:xfrm>
              <a:off x="1596571" y="1193655"/>
              <a:ext cx="9900104" cy="75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  <a:buFont typeface="Wingdings" pitchFamily="2" charset="2"/>
                <a:buChar char="l"/>
              </a:pPr>
              <a:r>
                <a:rPr lang="zh-CN" altLang="en-US" dirty="0" smtClean="0">
                  <a:latin typeface="+mn-ea"/>
                </a:rPr>
                <a:t>性质</a:t>
              </a:r>
              <a:endParaRPr lang="en-US" altLang="zh-CN" dirty="0" smtClean="0">
                <a:latin typeface="+mn-ea"/>
              </a:endParaRPr>
            </a:p>
            <a:p>
              <a:pPr>
                <a:lnSpc>
                  <a:spcPct val="125000"/>
                </a:lnSpc>
                <a:buFont typeface="Wingdings" pitchFamily="2" charset="2"/>
                <a:buChar char="l"/>
              </a:pPr>
              <a:r>
                <a:rPr lang="zh-CN" altLang="en-US" dirty="0" smtClean="0">
                  <a:latin typeface="+mn-ea"/>
                </a:rPr>
                <a:t>云相似度</a:t>
              </a:r>
              <a:endParaRPr lang="en-US" altLang="zh-CN" dirty="0" smtClean="0">
                <a:latin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+mn-ea"/>
                </a:rPr>
                <a:t>云模型</a:t>
              </a:r>
              <a:endParaRPr lang="en-US" altLang="zh-CN" sz="2000" b="1" dirty="0">
                <a:latin typeface="+mn-ea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2175753" y="4009182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03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033457" y="4075883"/>
            <a:ext cx="7820561" cy="1070552"/>
            <a:chOff x="1596571" y="876323"/>
            <a:chExt cx="9900104" cy="1070552"/>
          </a:xfrm>
        </p:grpSpPr>
        <p:sp>
          <p:nvSpPr>
            <p:cNvPr id="25" name="矩形 24"/>
            <p:cNvSpPr/>
            <p:nvPr/>
          </p:nvSpPr>
          <p:spPr>
            <a:xfrm>
              <a:off x="1596571" y="1193655"/>
              <a:ext cx="9900104" cy="75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  <a:buFont typeface="Wingdings" pitchFamily="2" charset="2"/>
                <a:buChar char="l"/>
              </a:pPr>
              <a:r>
                <a:rPr lang="zh-CN" altLang="en-US" dirty="0" smtClean="0">
                  <a:latin typeface="+mn-ea"/>
                </a:rPr>
                <a:t>算法思想</a:t>
              </a:r>
              <a:endParaRPr lang="en-US" altLang="zh-CN" dirty="0" smtClean="0">
                <a:latin typeface="+mn-ea"/>
              </a:endParaRPr>
            </a:p>
            <a:p>
              <a:pPr>
                <a:lnSpc>
                  <a:spcPct val="125000"/>
                </a:lnSpc>
                <a:buFont typeface="Wingdings" pitchFamily="2" charset="2"/>
                <a:buChar char="l"/>
              </a:pPr>
              <a:r>
                <a:rPr lang="zh-CN" altLang="en-US" dirty="0" smtClean="0">
                  <a:latin typeface="+mn-ea"/>
                </a:rPr>
                <a:t>对比试验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+mn-ea"/>
                </a:rPr>
                <a:t>经典聚类算法</a:t>
              </a:r>
              <a:endParaRPr lang="en-US" altLang="zh-CN" sz="2000" b="1" dirty="0">
                <a:latin typeface="+mn-ea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2175753" y="5318019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04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033457" y="5368914"/>
            <a:ext cx="7974941" cy="1070552"/>
            <a:chOff x="1596571" y="876323"/>
            <a:chExt cx="9900104" cy="1070552"/>
          </a:xfrm>
        </p:grpSpPr>
        <p:sp>
          <p:nvSpPr>
            <p:cNvPr id="29" name="矩形 28"/>
            <p:cNvSpPr/>
            <p:nvPr/>
          </p:nvSpPr>
          <p:spPr>
            <a:xfrm>
              <a:off x="1596571" y="1193655"/>
              <a:ext cx="9900104" cy="75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  <a:buFont typeface="Wingdings" pitchFamily="2" charset="2"/>
                <a:buChar char="l"/>
              </a:pPr>
              <a:r>
                <a:rPr lang="zh-CN" altLang="en-US" dirty="0" smtClean="0">
                  <a:latin typeface="+mn-ea"/>
                </a:rPr>
                <a:t>聚类中心</a:t>
              </a:r>
              <a:endParaRPr lang="en-US" altLang="zh-CN" dirty="0" smtClean="0">
                <a:latin typeface="+mn-ea"/>
              </a:endParaRPr>
            </a:p>
            <a:p>
              <a:pPr>
                <a:lnSpc>
                  <a:spcPct val="125000"/>
                </a:lnSpc>
                <a:buFont typeface="Wingdings" pitchFamily="2" charset="2"/>
                <a:buChar char="l"/>
              </a:pPr>
              <a:r>
                <a:rPr lang="zh-CN" altLang="en-US" dirty="0" smtClean="0">
                  <a:latin typeface="+mn-ea"/>
                </a:rPr>
                <a:t>划分准则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+mn-ea"/>
                </a:rPr>
                <a:t>基于数据场的聚类中心</a:t>
              </a:r>
              <a:endParaRPr lang="en-US" altLang="zh-CN" sz="2000" b="1" dirty="0"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8" grpId="0" animBg="1"/>
      <p:bldP spid="23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研究成果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7382" y="556640"/>
            <a:ext cx="828000" cy="8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</p:txBody>
      </p:sp>
      <p:sp>
        <p:nvSpPr>
          <p:cNvPr id="13" name="椭圆 12"/>
          <p:cNvSpPr/>
          <p:nvPr/>
        </p:nvSpPr>
        <p:spPr>
          <a:xfrm>
            <a:off x="1861711" y="1179110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01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31291" y="1428945"/>
            <a:ext cx="69233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  <a:hlinkClick r:id="rId2" action="ppaction://hlinksldjump"/>
              </a:rPr>
              <a:t>改进了数据场，并提出用黄金分割法优化参数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61711" y="2629546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02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31291" y="2831880"/>
            <a:ext cx="83602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提出了一种自动检测最佳聚类中心的方法</a:t>
            </a:r>
            <a:endParaRPr lang="en-US" altLang="zh-CN" sz="2000" dirty="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861711" y="4044808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03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43165" y="4230262"/>
            <a:ext cx="77071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提出了一种自适应聚类算法</a:t>
            </a:r>
            <a:endParaRPr lang="en-US" altLang="zh-CN" sz="2000" dirty="0">
              <a:latin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61711" y="5353645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04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31290" y="5582670"/>
            <a:ext cx="7956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提出了一种基于云模型的特征提取方法</a:t>
            </a: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7" grpId="0" animBg="1"/>
      <p:bldP spid="22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4486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0"/>
          <p:cNvSpPr txBox="1"/>
          <p:nvPr/>
        </p:nvSpPr>
        <p:spPr>
          <a:xfrm>
            <a:off x="1253462" y="21641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研究成果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16"/>
          <p:cNvSpPr txBox="1"/>
          <p:nvPr/>
        </p:nvSpPr>
        <p:spPr>
          <a:xfrm>
            <a:off x="473441" y="214435"/>
            <a:ext cx="828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</p:txBody>
      </p:sp>
      <p:pic>
        <p:nvPicPr>
          <p:cNvPr id="5" name="图片 4" descr="Sc图2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307605" y="1191483"/>
            <a:ext cx="5620166" cy="4556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338</Words>
  <Application>Microsoft Office PowerPoint</Application>
  <PresentationFormat>自定义</PresentationFormat>
  <Paragraphs>110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jtdx001</cp:lastModifiedBy>
  <cp:revision>383</cp:revision>
  <dcterms:created xsi:type="dcterms:W3CDTF">2015-10-24T01:57:14Z</dcterms:created>
  <dcterms:modified xsi:type="dcterms:W3CDTF">2017-05-25T11:20:19Z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蓝色扁平化学术答辩模板第六部.pptx</vt:lpwstr>
  </property>
  <property fmtid="{D5CDD505-2E9C-101B-9397-08002B2CF9AE}" pid="3" name="fileid">
    <vt:lpwstr>786060</vt:lpwstr>
  </property>
</Properties>
</file>