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1" r:id="rId4"/>
    <p:sldId id="310" r:id="rId5"/>
    <p:sldId id="293" r:id="rId6"/>
    <p:sldId id="327" r:id="rId7"/>
    <p:sldId id="319" r:id="rId8"/>
    <p:sldId id="307" r:id="rId9"/>
    <p:sldId id="300" r:id="rId10"/>
    <p:sldId id="312" r:id="rId11"/>
    <p:sldId id="330" r:id="rId12"/>
    <p:sldId id="328" r:id="rId13"/>
    <p:sldId id="308" r:id="rId14"/>
    <p:sldId id="320" r:id="rId15"/>
    <p:sldId id="314" r:id="rId16"/>
    <p:sldId id="324" r:id="rId17"/>
    <p:sldId id="316" r:id="rId18"/>
    <p:sldId id="325" r:id="rId19"/>
    <p:sldId id="326" r:id="rId20"/>
    <p:sldId id="322" r:id="rId21"/>
    <p:sldId id="321" r:id="rId22"/>
    <p:sldId id="301" r:id="rId23"/>
    <p:sldId id="323" r:id="rId24"/>
    <p:sldId id="31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8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84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21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基于云模型和数据场的聚类研究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Research Based on Cloud Model and Data Field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115651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125728" y="4744425"/>
            <a:ext cx="3060699" cy="1346243"/>
            <a:chOff x="3156898" y="4400041"/>
            <a:chExt cx="3060699" cy="1346243"/>
          </a:xfrm>
        </p:grpSpPr>
        <p:sp>
          <p:nvSpPr>
            <p:cNvPr id="33" name="文本框 11"/>
            <p:cNvSpPr txBox="1"/>
            <p:nvPr/>
          </p:nvSpPr>
          <p:spPr>
            <a:xfrm>
              <a:off x="3156898" y="4400041"/>
              <a:ext cx="3060699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答辩人：冯应柱</a:t>
              </a:r>
              <a:endParaRPr lang="en-US" altLang="zh-CN" b="1" dirty="0" smtClean="0"/>
            </a:p>
          </p:txBody>
        </p:sp>
        <p:sp>
          <p:nvSpPr>
            <p:cNvPr id="34" name="文本框 12"/>
            <p:cNvSpPr txBox="1"/>
            <p:nvPr/>
          </p:nvSpPr>
          <p:spPr>
            <a:xfrm>
              <a:off x="3167693" y="4827567"/>
              <a:ext cx="2603710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学号：</a:t>
              </a:r>
              <a:r>
                <a:rPr lang="en-US" altLang="zh-CN" b="1" dirty="0" smtClean="0"/>
                <a:t>2140140001</a:t>
              </a:r>
              <a:endParaRPr lang="zh-CN" altLang="en-US" b="1" dirty="0"/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3177593" y="5288723"/>
              <a:ext cx="2603710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导师：朱振国 副教授</a:t>
              </a:r>
              <a:endParaRPr lang="zh-CN" altLang="en-US" b="1" dirty="0"/>
            </a:p>
          </p:txBody>
        </p:sp>
      </p:grpSp>
      <p:pic>
        <p:nvPicPr>
          <p:cNvPr id="14" name="图片 13" descr="u=1049601068,379885770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14575"/>
            <a:ext cx="2143125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4519417"/>
      </p:ext>
    </p:extLst>
  </p:cSld>
  <p:clrMapOvr>
    <a:masterClrMapping/>
  </p:clrMapOvr>
  <p:transition advTm="20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数据场影响因子优化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pic>
        <p:nvPicPr>
          <p:cNvPr id="5" name="图片 4" descr="Sc图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338285" y="1179607"/>
            <a:ext cx="5620166" cy="4556174"/>
          </a:xfrm>
          <a:prstGeom prst="rect">
            <a:avLst/>
          </a:prstGeom>
        </p:spPr>
      </p:pic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690500" y="1295141"/>
          <a:ext cx="2200275" cy="923925"/>
        </p:xfrm>
        <a:graphic>
          <a:graphicData uri="http://schemas.openxmlformats.org/presentationml/2006/ole">
            <p:oleObj spid="_x0000_s78854" name="Equation" r:id="rId5" imgW="1028254" imgH="431613" progId="Equation.DSMT4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091876" y="2149043"/>
          <a:ext cx="3967162" cy="1466850"/>
        </p:xfrm>
        <a:graphic>
          <a:graphicData uri="http://schemas.openxmlformats.org/presentationml/2006/ole">
            <p:oleObj spid="_x0000_s78855" name="Equation" r:id="rId6" imgW="1854200" imgH="6858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3763" y="2681844"/>
            <a:ext cx="175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</a:t>
            </a:r>
            <a:endParaRPr lang="zh-CN" altLang="en-US" dirty="0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30089" y="3394364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 smtClean="0">
                <a:latin typeface="Times New Roman"/>
                <a:cs typeface="Times New Roman"/>
              </a:rPr>
              <a:t>σ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 =0.4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44540" y="3406238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 smtClean="0">
                <a:latin typeface="Times New Roman"/>
                <a:cs typeface="Times New Roman"/>
              </a:rPr>
              <a:t>σ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 =1.0</a:t>
            </a:r>
            <a:endParaRPr lang="zh-CN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30094" y="5650677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 smtClean="0">
                <a:latin typeface="Times New Roman"/>
                <a:cs typeface="Times New Roman"/>
              </a:rPr>
              <a:t>σ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 =6.0</a:t>
            </a:r>
            <a:endParaRPr lang="zh-CN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068296" y="5745678"/>
            <a:ext cx="99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 smtClean="0">
                <a:latin typeface="Times New Roman"/>
                <a:cs typeface="Times New Roman"/>
              </a:rPr>
              <a:t>σ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 =10.0</a:t>
            </a:r>
            <a:endParaRPr lang="zh-CN" altLang="en-US" sz="2000" b="1" dirty="0"/>
          </a:p>
        </p:txBody>
      </p:sp>
      <p:pic>
        <p:nvPicPr>
          <p:cNvPr id="23" name="图片 22" descr="Aggregation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587" y="3433953"/>
            <a:ext cx="4317874" cy="324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625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数据场影响因子优化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271298" y="1293960"/>
          <a:ext cx="4146550" cy="863600"/>
        </p:xfrm>
        <a:graphic>
          <a:graphicData uri="http://schemas.openxmlformats.org/presentationml/2006/ole">
            <p:oleObj spid="_x0000_s119812" name="Equation" r:id="rId4" imgW="2057400" imgH="431800" progId="Equation.DSMT4">
              <p:embed/>
            </p:oleObj>
          </a:graphicData>
        </a:graphic>
      </p:graphicFrame>
      <p:pic>
        <p:nvPicPr>
          <p:cNvPr id="23" name="图片 22" descr="55555555555555555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6" y="2324347"/>
            <a:ext cx="8753475" cy="443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625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聚类中心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pic>
        <p:nvPicPr>
          <p:cNvPr id="7" name="图片 6" descr="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6" y="1791195"/>
            <a:ext cx="3558938" cy="3420000"/>
          </a:xfrm>
          <a:prstGeom prst="rect">
            <a:avLst/>
          </a:prstGeom>
        </p:spPr>
      </p:pic>
      <p:pic>
        <p:nvPicPr>
          <p:cNvPr id="9" name="图片 8" descr="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328" y="1786251"/>
            <a:ext cx="3558938" cy="34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670" y="5201400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r>
              <a:rPr lang="zh-CN" altLang="en-US" dirty="0" smtClean="0"/>
              <a:t>原始数据分布图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76304" y="522316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r>
              <a:rPr lang="zh-CN" altLang="en-US" dirty="0" smtClean="0"/>
              <a:t>决策图</a:t>
            </a:r>
            <a:endParaRPr lang="zh-CN" alt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8754481" y="3263776"/>
          <a:ext cx="2439987" cy="898525"/>
        </p:xfrm>
        <a:graphic>
          <a:graphicData uri="http://schemas.openxmlformats.org/presentationml/2006/ole">
            <p:oleObj spid="_x0000_s117762" name="Equation" r:id="rId6" imgW="901309" imgH="330057" progId="Equation.DSMT4">
              <p:embed/>
            </p:oleObj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8826797" y="2076617"/>
          <a:ext cx="2141538" cy="900113"/>
        </p:xfrm>
        <a:graphic>
          <a:graphicData uri="http://schemas.openxmlformats.org/presentationml/2006/ole">
            <p:oleObj spid="_x0000_s117763" name="Equation" r:id="rId7" imgW="1028254" imgH="431613" progId="Equation.DSMT4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 advTm="119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聚类中心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pic>
        <p:nvPicPr>
          <p:cNvPr id="12" name="图片 11" descr="c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64" y="1490403"/>
            <a:ext cx="4059381" cy="34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01733" y="4995555"/>
            <a:ext cx="231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r>
              <a:rPr lang="el-GR" altLang="zh-CN" sz="2000" b="1" dirty="0" smtClean="0">
                <a:latin typeface="Times New Roman"/>
                <a:cs typeface="Times New Roman"/>
              </a:rPr>
              <a:t>τ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=</a:t>
            </a:r>
            <a:r>
              <a:rPr lang="el-GR" altLang="zh-CN" sz="2000" b="1" dirty="0" smtClean="0">
                <a:latin typeface="Times New Roman"/>
                <a:cs typeface="Times New Roman"/>
              </a:rPr>
              <a:t>φ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.δ</a:t>
            </a:r>
            <a:r>
              <a:rPr lang="zh-CN" altLang="en-US" dirty="0" smtClean="0"/>
              <a:t>逆序图</a:t>
            </a:r>
            <a:endParaRPr lang="zh-CN" alt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 descr="44444444444444444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08" y="1711903"/>
            <a:ext cx="4191000" cy="3600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19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91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算法流程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基于数据场的自适应聚类算法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</a:p>
        </p:txBody>
      </p:sp>
      <p:pic>
        <p:nvPicPr>
          <p:cNvPr id="12" name="图片 11" descr="流程图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40" y="1277281"/>
            <a:ext cx="7162758" cy="46800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实验仿真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pic>
        <p:nvPicPr>
          <p:cNvPr id="8" name="图片 7" descr="绘图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" y="3175642"/>
            <a:ext cx="12192000" cy="296991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472545" y="1302385"/>
          <a:ext cx="9619012" cy="1828800"/>
        </p:xfrm>
        <a:graphic>
          <a:graphicData uri="http://schemas.openxmlformats.org/drawingml/2006/table">
            <a:tbl>
              <a:tblPr/>
              <a:tblGrid>
                <a:gridCol w="2671197"/>
                <a:gridCol w="1457017"/>
                <a:gridCol w="1803927"/>
                <a:gridCol w="1734544"/>
                <a:gridCol w="1952327"/>
              </a:tblGrid>
              <a:tr h="3119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数据集名称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维数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类别数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孤立点数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Aggregation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788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19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Flame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240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9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Spiral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312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9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Jain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373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324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实验仿真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聚类中心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</p:txBody>
      </p:sp>
      <p:pic>
        <p:nvPicPr>
          <p:cNvPr id="11" name="图片 10" descr="绘图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750" y="948985"/>
            <a:ext cx="12192000" cy="2952058"/>
          </a:xfrm>
          <a:prstGeom prst="rect">
            <a:avLst/>
          </a:prstGeom>
        </p:spPr>
      </p:pic>
      <p:pic>
        <p:nvPicPr>
          <p:cNvPr id="7" name="图片 6" descr="ta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496"/>
            <a:ext cx="12192000" cy="3054508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实验仿真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聚类结果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pic>
        <p:nvPicPr>
          <p:cNvPr id="7" name="图片 6" descr="绘图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1959"/>
            <a:ext cx="12192000" cy="3122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5027" y="1638799"/>
            <a:ext cx="851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zh-CN" altLang="en-US" dirty="0" smtClean="0"/>
              <a:t>不同的颜色标注不同的簇，其中，黑色代表噪声</a:t>
            </a:r>
            <a:r>
              <a:rPr lang="zh-CN" altLang="en-US" dirty="0" smtClean="0"/>
              <a:t>点，星号表示聚类中心</a:t>
            </a:r>
            <a:endParaRPr lang="zh-CN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实验仿真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高维数据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pic>
        <p:nvPicPr>
          <p:cNvPr id="6" name="图片 5" descr="高维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" y="1743502"/>
            <a:ext cx="12192000" cy="413103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00012" y="2654382"/>
          <a:ext cx="6585140" cy="1808761"/>
        </p:xfrm>
        <a:graphic>
          <a:graphicData uri="http://schemas.openxmlformats.org/drawingml/2006/table">
            <a:tbl>
              <a:tblPr/>
              <a:tblGrid>
                <a:gridCol w="1823941"/>
                <a:gridCol w="1456707"/>
                <a:gridCol w="1421331"/>
                <a:gridCol w="1883161"/>
              </a:tblGrid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数据集名称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altLang="en-US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维数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altLang="en-US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类别</a:t>
                      </a:r>
                      <a:r>
                        <a:rPr 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Iris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KDD CUP99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1100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41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Cloud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502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实验仿真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高维数据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35737" y="2442605"/>
          <a:ext cx="7769519" cy="1808761"/>
        </p:xfrm>
        <a:graphic>
          <a:graphicData uri="http://schemas.openxmlformats.org/drawingml/2006/table">
            <a:tbl>
              <a:tblPr/>
              <a:tblGrid>
                <a:gridCol w="1823941"/>
                <a:gridCol w="1456707"/>
                <a:gridCol w="1421331"/>
                <a:gridCol w="1883161"/>
                <a:gridCol w="1184379"/>
              </a:tblGrid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数据集名称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zh-CN" altLang="en-US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维数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Jaccard</a:t>
                      </a: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系数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值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Iris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0.957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92.9%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KDD CUP99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1100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41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0.969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93.8%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Cloud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3000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altLang="zh-CN" sz="2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0.981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98.3%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900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762104" cy="865184"/>
            <a:chOff x="3909356" y="1666934"/>
            <a:chExt cx="376210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1" y="1666934"/>
              <a:ext cx="2758649" cy="865184"/>
              <a:chOff x="4818741" y="1356667"/>
              <a:chExt cx="2758649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背景及意义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1" y="1852519"/>
                <a:ext cx="2758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Background&amp;Significance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69" y="1428698"/>
            <a:ext cx="3705103" cy="830997"/>
            <a:chOff x="8098970" y="1684028"/>
            <a:chExt cx="3780240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758343" cy="830997"/>
              <a:chOff x="9042399" y="1373760"/>
              <a:chExt cx="2758343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研究路线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75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Route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创新点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Findings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不足点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Insufficient Point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研究内容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Contents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实验仿真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Result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70133825"/>
      </p:ext>
    </p:extLst>
  </p:cSld>
  <p:clrMapOvr>
    <a:masterClrMapping/>
  </p:clrMapOvr>
  <p:transition advTm="4602"/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13" name="椭圆 12"/>
          <p:cNvSpPr/>
          <p:nvPr/>
        </p:nvSpPr>
        <p:spPr>
          <a:xfrm>
            <a:off x="1861711" y="117911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72" y="2865859"/>
            <a:ext cx="6923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改进了数据场，并提出用黄金分割法优化影响因子</a:t>
            </a:r>
            <a:r>
              <a:rPr lang="el-GR" altLang="zh-CN" sz="2400" dirty="0" smtClean="0">
                <a:latin typeface="Times New Roman"/>
                <a:cs typeface="Times New Roman"/>
              </a:rPr>
              <a:t>σ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61711" y="2629546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165" y="4245041"/>
            <a:ext cx="8360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提出了一种自动检测最佳聚类中心的方法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61711" y="4044808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169" y="5572177"/>
            <a:ext cx="7707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提出了一种自适应聚类算法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61711" y="53536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43168" y="1402557"/>
            <a:ext cx="795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提出了一种基于云模型的特征提取方法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ransition advTm="292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不足点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  <p:sp>
        <p:nvSpPr>
          <p:cNvPr id="11" name="椭圆 10"/>
          <p:cNvSpPr/>
          <p:nvPr/>
        </p:nvSpPr>
        <p:spPr>
          <a:xfrm>
            <a:off x="1861711" y="144036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1291" y="1690195"/>
            <a:ext cx="6923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该算法暂时不能处理大规模数据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861711" y="3080796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1291" y="3283130"/>
            <a:ext cx="8360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该聚类算法的时间复杂度较高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61711" y="4686058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65" y="4871512"/>
            <a:ext cx="7707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研究深度有所欠缺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ransition advTm="165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盲审意见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145" y="2113808"/>
            <a:ext cx="10925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）国内外研究现状方面还可以在丰满一些。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）第四章和第五章可以合并。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）实验部分，需要采用更多和更大的数据集进行实验。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）实验部分，需要和更多的聚类算法进行实验比较。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）算法的时间复杂度如何。</a:t>
            </a:r>
            <a:endParaRPr lang="zh-CN" altLang="en-US" sz="2400" dirty="0"/>
          </a:p>
        </p:txBody>
      </p:sp>
    </p:spTree>
  </p:cSld>
  <p:clrMapOvr>
    <a:masterClrMapping/>
  </p:clrMapOvr>
  <p:transition advTm="617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意见修改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516" y="1413164"/>
            <a:ext cx="1079467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）本文对国内外学者在聚类领域的研究现状进行了修改，主要对五大类聚类算法作了较详细的介绍，并对每类算法的代表性算法做了说明。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）第四章是本文聚类算法的核心，包含每个步骤的详细；第五章是关于对比实验的设计，再与导师协商后，认为分开更合理。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）为了验证本文聚类算法的有效性，采用了</a:t>
            </a:r>
            <a:r>
              <a:rPr lang="en-US" dirty="0" smtClean="0"/>
              <a:t>7</a:t>
            </a:r>
            <a:r>
              <a:rPr lang="zh-CN" altLang="en-US" dirty="0" smtClean="0"/>
              <a:t>个数据集进行对比实验，由于本文算法计算时间开销比较大，故数据集的数量不大。在今后的研究中，将优化算法，以便适用于更大的数据集。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）为了验证本文聚类算法的聚类质量，增加了一个密度聚类算法做对比实验，即共选取了</a:t>
            </a:r>
            <a:r>
              <a:rPr lang="en-US" dirty="0" smtClean="0"/>
              <a:t>3</a:t>
            </a:r>
            <a:r>
              <a:rPr lang="zh-CN" altLang="en-US" dirty="0" smtClean="0"/>
              <a:t>个经典算法作对比实验，并且该三个算法与本文算法的思想相接近，易于比较。实验结果都显示出本文聚类算法具有良好的聚类质量。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5</a:t>
            </a:r>
            <a:r>
              <a:rPr lang="zh-CN" altLang="en-US" dirty="0" smtClean="0"/>
              <a:t>）由于本文算法是自适应聚类，无需人为给定阈值，所以在优化参数</a:t>
            </a:r>
            <a:r>
              <a:rPr lang="en-US" dirty="0" smtClean="0"/>
              <a:t>σ</a:t>
            </a:r>
            <a:r>
              <a:rPr lang="zh-CN" altLang="en-US" dirty="0" smtClean="0"/>
              <a:t>时，时间开销比较大。和其他的几个经典的聚类算法相比，本文算法的时间复杂度较高，已在文章中增加了该部分内容。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 advTm="235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23801"/>
            <a:ext cx="12192000" cy="3004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9"/>
          <p:cNvSpPr txBox="1"/>
          <p:nvPr/>
        </p:nvSpPr>
        <p:spPr>
          <a:xfrm>
            <a:off x="683451" y="2183204"/>
            <a:ext cx="10801350" cy="217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bg1"/>
                </a:solidFill>
              </a:rPr>
              <a:t>谢 谢！</a:t>
            </a:r>
            <a:endParaRPr lang="en-US" altLang="zh-CN" sz="4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bg1"/>
                </a:solidFill>
              </a:rPr>
              <a:t>请各位专家批评指正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3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选题背景及意义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pic>
        <p:nvPicPr>
          <p:cNvPr id="32" name="图片 31" descr="monitor-1307227_640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7" y="2213751"/>
            <a:ext cx="4498372" cy="316994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7325379" y="3790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数据挖掘</a:t>
            </a:r>
            <a:endParaRPr lang="en-US" altLang="zh-CN" dirty="0" smtClean="0"/>
          </a:p>
        </p:txBody>
      </p:sp>
      <p:sp>
        <p:nvSpPr>
          <p:cNvPr id="10" name="流程图: 磁盘 9"/>
          <p:cNvSpPr/>
          <p:nvPr/>
        </p:nvSpPr>
        <p:spPr>
          <a:xfrm>
            <a:off x="5890161" y="3681363"/>
            <a:ext cx="1104405" cy="118753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835240" y="3871365"/>
            <a:ext cx="1757548" cy="902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价值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7065817" y="4215752"/>
            <a:ext cx="1698172" cy="27313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7932717" y="2755088"/>
            <a:ext cx="1187532" cy="475014"/>
          </a:xfrm>
          <a:prstGeom prst="cloudCallout">
            <a:avLst>
              <a:gd name="adj1" fmla="val -41574"/>
              <a:gd name="adj2" fmla="val 12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74629" y="1947568"/>
            <a:ext cx="243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FF0000"/>
                </a:solidFill>
              </a:rPr>
              <a:t>传统算法的不足：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对噪声数据敏感；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需要人为给定参数；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对数据分布有要求；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572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 animBg="1"/>
      <p:bldP spid="13" grpId="0" animBg="1"/>
      <p:bldP spid="14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研究路线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聚类过程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pic>
        <p:nvPicPr>
          <p:cNvPr id="9" name="Picture 7" descr="proc_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2143" y="1502888"/>
            <a:ext cx="800100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5656" y="1662550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673" y="2373092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  <p:transition advTm="217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9" name="椭圆 28"/>
          <p:cNvSpPr/>
          <p:nvPr/>
        </p:nvSpPr>
        <p:spPr>
          <a:xfrm>
            <a:off x="2041755" y="1616028"/>
            <a:ext cx="1142022" cy="114202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 smtClean="0">
                <a:latin typeface="+mn-ea"/>
              </a:rPr>
              <a:t>1</a:t>
            </a:r>
            <a:endParaRPr lang="zh-CN" altLang="en-US" sz="4800" b="1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32463" y="1512625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数据处理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041755" y="3828906"/>
            <a:ext cx="1142022" cy="114202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 smtClean="0">
                <a:latin typeface="+mn-ea"/>
              </a:rPr>
              <a:t>2</a:t>
            </a:r>
            <a:endParaRPr lang="zh-CN" altLang="en-US" sz="4800" b="1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2463" y="374133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聚类算法</a:t>
            </a:r>
          </a:p>
        </p:txBody>
      </p:sp>
      <p:sp>
        <p:nvSpPr>
          <p:cNvPr id="38" name="矩形 37"/>
          <p:cNvSpPr/>
          <p:nvPr/>
        </p:nvSpPr>
        <p:spPr>
          <a:xfrm>
            <a:off x="3211581" y="2056680"/>
            <a:ext cx="758305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高维数据的特征提取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99680" y="4226963"/>
            <a:ext cx="782056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数据场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     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+mn-ea"/>
              </a:rPr>
              <a:t>    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聚类中心</a:t>
            </a:r>
            <a:endParaRPr lang="zh-CN" altLang="en-US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06543" y="4653749"/>
            <a:ext cx="6799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+mn-ea"/>
              </a:rPr>
              <a:t>势函数的改进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+mn-ea"/>
              </a:rPr>
              <a:t>影响因子优化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advTm="148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639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数据处理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基于云模型的特征提取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</p:txBody>
      </p:sp>
      <p:sp>
        <p:nvSpPr>
          <p:cNvPr id="16" name="矩形 15"/>
          <p:cNvSpPr/>
          <p:nvPr/>
        </p:nvSpPr>
        <p:spPr>
          <a:xfrm>
            <a:off x="1330635" y="4478983"/>
            <a:ext cx="86802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smtClean="0"/>
              <a:t>Ex</a:t>
            </a:r>
            <a:r>
              <a:rPr lang="zh-CN" altLang="en-US" dirty="0" smtClean="0"/>
              <a:t>表示每条记录在空间分布的期望，是最能够反应原始数据分布特征的。</a:t>
            </a:r>
            <a:endParaRPr lang="en-US" altLang="zh-CN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熵</a:t>
            </a:r>
            <a:r>
              <a:rPr lang="en-US" dirty="0" smtClean="0"/>
              <a:t>En</a:t>
            </a:r>
            <a:r>
              <a:rPr lang="zh-CN" altLang="en-US" dirty="0" smtClean="0"/>
              <a:t>表示每条记录分布的“跨度”，熵越大，则“跨度”越大。</a:t>
            </a:r>
            <a:endParaRPr lang="en-US" altLang="zh-CN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超熵</a:t>
            </a:r>
            <a:r>
              <a:rPr lang="en-US" dirty="0" smtClean="0"/>
              <a:t>He</a:t>
            </a:r>
            <a:r>
              <a:rPr lang="zh-CN" altLang="en-US" dirty="0" smtClean="0"/>
              <a:t>表示每条记录分布的“厚度”。</a:t>
            </a:r>
            <a:endParaRPr lang="zh-CN" altLang="en-US" dirty="0"/>
          </a:p>
        </p:txBody>
      </p:sp>
      <p:pic>
        <p:nvPicPr>
          <p:cNvPr id="18" name="图片 17" descr="CG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07" y="2599149"/>
            <a:ext cx="5697800" cy="14384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30035" y="1306289"/>
            <a:ext cx="955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本文提出一种特征提取方法，将高维数据变换成三维数据。该方法利用逆向云发生器计算样本集中每条记录的三个数字特征。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957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639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数据处理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逆向云发生器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</p:txBody>
      </p:sp>
      <p:pic>
        <p:nvPicPr>
          <p:cNvPr id="21" name="图片 20" descr="222222222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07" y="1426093"/>
            <a:ext cx="7124700" cy="4219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578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数据场简介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sp>
        <p:nvSpPr>
          <p:cNvPr id="12" name="矩形 11"/>
          <p:cNvSpPr/>
          <p:nvPr/>
        </p:nvSpPr>
        <p:spPr>
          <a:xfrm>
            <a:off x="6245690" y="1787357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数据场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6210824" y="2725084"/>
            <a:ext cx="5294315" cy="3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</a:pPr>
            <a:endParaRPr lang="zh-CN" altLang="en-US" sz="14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601505" y="2732976"/>
          <a:ext cx="3400425" cy="971550"/>
        </p:xfrm>
        <a:graphic>
          <a:graphicData uri="http://schemas.openxmlformats.org/presentationml/2006/ole">
            <p:oleObj spid="_x0000_s36866" name="Equation" r:id="rId4" imgW="1447560" imgH="52056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05152" y="3776356"/>
            <a:ext cx="60445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   表示场点与对象之间的范数距离；</a:t>
            </a:r>
            <a:r>
              <a:rPr lang="el-GR" altLang="zh-CN" sz="2000" dirty="0" smtClean="0">
                <a:latin typeface="Times New Roman"/>
                <a:cs typeface="Times New Roman"/>
              </a:rPr>
              <a:t>σ</a:t>
            </a:r>
            <a:r>
              <a:rPr lang="zh-CN" altLang="en-US" dirty="0" smtClean="0"/>
              <a:t>为影响因子，    控制对象间的相互作用影响半径；</a:t>
            </a:r>
            <a:r>
              <a:rPr lang="en-US" altLang="zh-CN" dirty="0" smtClean="0"/>
              <a:t>m</a:t>
            </a:r>
            <a:r>
              <a:rPr lang="zh-CN" altLang="en-US" dirty="0" smtClean="0"/>
              <a:t> 表示场源强度。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766151" y="3842123"/>
          <a:ext cx="872155" cy="471794"/>
        </p:xfrm>
        <a:graphic>
          <a:graphicData uri="http://schemas.openxmlformats.org/presentationml/2006/ole">
            <p:oleObj spid="_x0000_s36867" name="Equation" r:id="rId5" imgW="469800" imgH="253800" progId="Equation.DSMT4">
              <p:embed/>
            </p:oleObj>
          </a:graphicData>
        </a:graphic>
      </p:graphicFrame>
      <p:pic>
        <p:nvPicPr>
          <p:cNvPr id="16" name="图片 15" descr="tim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12" y="1730413"/>
            <a:ext cx="4457700" cy="2755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98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数据场改进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686009" y="1686896"/>
          <a:ext cx="3970659" cy="1115682"/>
        </p:xfrm>
        <a:graphic>
          <a:graphicData uri="http://schemas.openxmlformats.org/presentationml/2006/ole">
            <p:oleObj spid="_x0000_s58374" name="Equation" r:id="rId3" imgW="1866900" imgH="520700" progId="Equation.DSMT4">
              <p:embed/>
            </p:oleObj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697923" y="3848336"/>
          <a:ext cx="2200275" cy="923925"/>
        </p:xfrm>
        <a:graphic>
          <a:graphicData uri="http://schemas.openxmlformats.org/presentationml/2006/ole">
            <p:oleObj spid="_x0000_s58376" name="Equation" r:id="rId4" imgW="1028254" imgH="431613" progId="Equation.DSMT4">
              <p:embed/>
            </p:oleObj>
          </a:graphicData>
        </a:graphic>
      </p:graphicFrame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3930549" y="4702238"/>
          <a:ext cx="3967162" cy="1466850"/>
        </p:xfrm>
        <a:graphic>
          <a:graphicData uri="http://schemas.openxmlformats.org/presentationml/2006/ole">
            <p:oleObj spid="_x0000_s58378" name="Equation" r:id="rId5" imgW="1854000" imgH="685800" progId="Equation.DSMT4">
              <p:embed/>
            </p:oleObj>
          </a:graphicData>
        </a:graphic>
      </p:graphicFrame>
      <p:pic>
        <p:nvPicPr>
          <p:cNvPr id="17" name="图片 16" descr="QQ截图201705251629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053" y="1225515"/>
            <a:ext cx="3787680" cy="34414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25575" y="5258788"/>
            <a:ext cx="175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25545" y="1312342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原始：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935440" y="3269792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改进后：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25738" y="2885705"/>
            <a:ext cx="4607626" cy="128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更能体现数据分布的紧密程度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减少了计算量；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降低了孤立点的势值。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.5|3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8.7|1.9|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8.7|1.9|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1.9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916</Words>
  <Application>Microsoft Office PowerPoint</Application>
  <PresentationFormat>自定义</PresentationFormat>
  <Paragraphs>198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jtdx001</cp:lastModifiedBy>
  <cp:revision>506</cp:revision>
  <dcterms:created xsi:type="dcterms:W3CDTF">2015-10-24T01:57:14Z</dcterms:created>
  <dcterms:modified xsi:type="dcterms:W3CDTF">2017-06-01T03:20:53Z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</Properties>
</file>