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4" r:id="rId6"/>
    <p:sldId id="260"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8129089-409C-4280-B606-0E21F22F8599}" type="datetimeFigureOut">
              <a:rPr lang="en-IN" smtClean="0"/>
              <a:t>16-02-2022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292088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193276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224828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627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1317219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129089-409C-4280-B606-0E21F22F8599}"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502016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129089-409C-4280-B606-0E21F22F8599}"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339314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29089-409C-4280-B606-0E21F22F85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772635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29089-409C-4280-B606-0E21F22F85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236072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29089-409C-4280-B606-0E21F22F85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390628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29089-409C-4280-B606-0E21F22F85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105432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291859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129089-409C-4280-B606-0E21F22F8599}" type="datetimeFigureOut">
              <a:rPr lang="en-IN" smtClean="0"/>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354315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9089-409C-4280-B606-0E21F22F8599}"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35678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29089-409C-4280-B606-0E21F22F8599}" type="datetimeFigureOut">
              <a:rPr lang="en-IN" smtClean="0"/>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370135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100500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29089-409C-4280-B606-0E21F22F85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9B7A6-3D3B-4ED5-BAAA-F62AD2BE95AF}" type="slidenum">
              <a:rPr lang="en-IN" smtClean="0"/>
              <a:t>‹#›</a:t>
            </a:fld>
            <a:endParaRPr lang="en-IN"/>
          </a:p>
        </p:txBody>
      </p:sp>
    </p:spTree>
    <p:extLst>
      <p:ext uri="{BB962C8B-B14F-4D97-AF65-F5344CB8AC3E}">
        <p14:creationId xmlns:p14="http://schemas.microsoft.com/office/powerpoint/2010/main" val="188451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129089-409C-4280-B606-0E21F22F8599}" type="datetimeFigureOut">
              <a:rPr lang="en-IN" smtClean="0"/>
              <a:t>16-02-2022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F9B7A6-3D3B-4ED5-BAAA-F62AD2BE95AF}" type="slidenum">
              <a:rPr lang="en-IN" smtClean="0"/>
              <a:t>‹#›</a:t>
            </a:fld>
            <a:endParaRPr lang="en-IN"/>
          </a:p>
        </p:txBody>
      </p:sp>
    </p:spTree>
    <p:extLst>
      <p:ext uri="{BB962C8B-B14F-4D97-AF65-F5344CB8AC3E}">
        <p14:creationId xmlns:p14="http://schemas.microsoft.com/office/powerpoint/2010/main" val="40180532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ungarian_Grand_Prix" TargetMode="External"/><Relationship Id="rId2" Type="http://schemas.openxmlformats.org/officeDocument/2006/relationships/hyperlink" Target="https://en.wikipedia.org/wiki/UK_Parliament" TargetMode="External"/><Relationship Id="rId1" Type="http://schemas.openxmlformats.org/officeDocument/2006/relationships/slideLayout" Target="../slideLayouts/slideLayout2.xml"/><Relationship Id="rId4" Type="http://schemas.openxmlformats.org/officeDocument/2006/relationships/hyperlink" Target="https://en.wikipedia.org/wiki/San_Francisco_Chronic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40D9-D2A3-4C64-91BB-57CF9D93CD08}"/>
              </a:ext>
            </a:extLst>
          </p:cNvPr>
          <p:cNvSpPr>
            <a:spLocks noGrp="1"/>
          </p:cNvSpPr>
          <p:nvPr>
            <p:ph type="ctrTitle"/>
          </p:nvPr>
        </p:nvSpPr>
        <p:spPr/>
        <p:txBody>
          <a:bodyPr>
            <a:normAutofit/>
          </a:bodyPr>
          <a:lstStyle/>
          <a:p>
            <a:pPr algn="ctr"/>
            <a:r>
              <a:rPr lang="en-IN" sz="6600" b="1" u="sng" dirty="0">
                <a:solidFill>
                  <a:schemeClr val="bg1"/>
                </a:solidFill>
                <a:latin typeface="Times New Roman" panose="02020603050405020304" pitchFamily="18" charset="0"/>
                <a:cs typeface="Times New Roman" panose="02020603050405020304" pitchFamily="18" charset="0"/>
              </a:rPr>
              <a:t>ZOOM.</a:t>
            </a:r>
          </a:p>
        </p:txBody>
      </p:sp>
      <p:sp>
        <p:nvSpPr>
          <p:cNvPr id="3" name="Subtitle 2">
            <a:extLst>
              <a:ext uri="{FF2B5EF4-FFF2-40B4-BE49-F238E27FC236}">
                <a16:creationId xmlns:a16="http://schemas.microsoft.com/office/drawing/2014/main" id="{5C9BCB19-B8B3-4C8B-94E4-89B6AC1E9D8F}"/>
              </a:ext>
            </a:extLst>
          </p:cNvPr>
          <p:cNvSpPr>
            <a:spLocks noGrp="1"/>
          </p:cNvSpPr>
          <p:nvPr>
            <p:ph type="subTitle" idx="1"/>
          </p:nvPr>
        </p:nvSpPr>
        <p:spPr>
          <a:xfrm>
            <a:off x="1876424" y="3677300"/>
            <a:ext cx="8791575" cy="1505238"/>
          </a:xfrm>
        </p:spPr>
        <p:txBody>
          <a:bodyPr>
            <a:noAutofit/>
          </a:bodyPr>
          <a:lstStyle/>
          <a:p>
            <a:pPr algn="r"/>
            <a:r>
              <a:rPr lang="en-IN" sz="2800" dirty="0">
                <a:solidFill>
                  <a:schemeClr val="bg1"/>
                </a:solidFill>
              </a:rPr>
              <a:t>SANSKAR SINGH</a:t>
            </a:r>
          </a:p>
          <a:p>
            <a:pPr algn="r"/>
            <a:r>
              <a:rPr lang="en-IN" sz="2800" dirty="0">
                <a:solidFill>
                  <a:schemeClr val="bg1"/>
                </a:solidFill>
              </a:rPr>
              <a:t>FYIT</a:t>
            </a:r>
          </a:p>
          <a:p>
            <a:pPr algn="r"/>
            <a:r>
              <a:rPr lang="en-IN" sz="2800" dirty="0">
                <a:solidFill>
                  <a:schemeClr val="bg1"/>
                </a:solidFill>
              </a:rPr>
              <a:t>ROLL NO: 86</a:t>
            </a:r>
          </a:p>
        </p:txBody>
      </p:sp>
    </p:spTree>
    <p:extLst>
      <p:ext uri="{BB962C8B-B14F-4D97-AF65-F5344CB8AC3E}">
        <p14:creationId xmlns:p14="http://schemas.microsoft.com/office/powerpoint/2010/main" val="3490939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9DBA-D345-4AA9-8237-D093080425D3}"/>
              </a:ext>
            </a:extLst>
          </p:cNvPr>
          <p:cNvSpPr>
            <a:spLocks noGrp="1"/>
          </p:cNvSpPr>
          <p:nvPr>
            <p:ph type="title"/>
          </p:nvPr>
        </p:nvSpPr>
        <p:spPr/>
        <p:txBody>
          <a:bodyPr/>
          <a:lstStyle/>
          <a:p>
            <a:r>
              <a:rPr lang="en-IN" u="sng" dirty="0">
                <a:solidFill>
                  <a:schemeClr val="bg1"/>
                </a:solidFill>
              </a:rPr>
              <a:t>POINTS OF REFRENCES:</a:t>
            </a:r>
          </a:p>
        </p:txBody>
      </p:sp>
      <p:sp>
        <p:nvSpPr>
          <p:cNvPr id="3" name="Content Placeholder 2">
            <a:extLst>
              <a:ext uri="{FF2B5EF4-FFF2-40B4-BE49-F238E27FC236}">
                <a16:creationId xmlns:a16="http://schemas.microsoft.com/office/drawing/2014/main" id="{B5979B18-EF60-4A1A-AFDF-E98530DC0694}"/>
              </a:ext>
            </a:extLst>
          </p:cNvPr>
          <p:cNvSpPr>
            <a:spLocks noGrp="1"/>
          </p:cNvSpPr>
          <p:nvPr>
            <p:ph idx="1"/>
          </p:nvPr>
        </p:nvSpPr>
        <p:spPr/>
        <p:txBody>
          <a:bodyPr/>
          <a:lstStyle/>
          <a:p>
            <a:r>
              <a:rPr lang="en-IN" dirty="0">
                <a:solidFill>
                  <a:schemeClr val="bg1"/>
                </a:solidFill>
              </a:rPr>
              <a:t>INTRODUCTION</a:t>
            </a:r>
          </a:p>
          <a:p>
            <a:r>
              <a:rPr lang="en-IN" dirty="0">
                <a:solidFill>
                  <a:schemeClr val="bg1"/>
                </a:solidFill>
              </a:rPr>
              <a:t>HISTORY</a:t>
            </a:r>
          </a:p>
          <a:p>
            <a:r>
              <a:rPr lang="en-IN" dirty="0">
                <a:solidFill>
                  <a:schemeClr val="bg1"/>
                </a:solidFill>
              </a:rPr>
              <a:t>WORKING</a:t>
            </a:r>
          </a:p>
          <a:p>
            <a:r>
              <a:rPr lang="en-IN" dirty="0">
                <a:solidFill>
                  <a:schemeClr val="bg1"/>
                </a:solidFill>
              </a:rPr>
              <a:t>FEATURES</a:t>
            </a:r>
          </a:p>
          <a:p>
            <a:r>
              <a:rPr lang="en-IN" dirty="0">
                <a:solidFill>
                  <a:schemeClr val="bg1"/>
                </a:solidFill>
              </a:rPr>
              <a:t>USAGE</a:t>
            </a:r>
          </a:p>
          <a:p>
            <a:endParaRPr lang="en-IN" dirty="0">
              <a:solidFill>
                <a:schemeClr val="bg1"/>
              </a:solidFill>
            </a:endParaRPr>
          </a:p>
        </p:txBody>
      </p:sp>
    </p:spTree>
    <p:extLst>
      <p:ext uri="{BB962C8B-B14F-4D97-AF65-F5344CB8AC3E}">
        <p14:creationId xmlns:p14="http://schemas.microsoft.com/office/powerpoint/2010/main" val="1658463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8E1C-377A-4091-BF31-C5E82D6E31CF}"/>
              </a:ext>
            </a:extLst>
          </p:cNvPr>
          <p:cNvSpPr>
            <a:spLocks noGrp="1"/>
          </p:cNvSpPr>
          <p:nvPr>
            <p:ph type="title"/>
          </p:nvPr>
        </p:nvSpPr>
        <p:spPr/>
        <p:txBody>
          <a:bodyPr>
            <a:normAutofit/>
          </a:bodyPr>
          <a:lstStyle/>
          <a:p>
            <a:r>
              <a:rPr lang="en-IN" u="sng" dirty="0">
                <a:solidFill>
                  <a:schemeClr val="bg1"/>
                </a:solidFill>
                <a:latin typeface="Times New Roman" panose="02020603050405020304" pitchFamily="18" charset="0"/>
                <a:cs typeface="Times New Roman" panose="02020603050405020304" pitchFamily="18" charset="0"/>
              </a:rPr>
              <a:t>Introduction:</a:t>
            </a:r>
            <a:br>
              <a:rPr lang="en-IN" sz="3600" dirty="0">
                <a:solidFill>
                  <a:schemeClr val="bg1"/>
                </a:solidFill>
                <a:latin typeface="Times New Roman" panose="02020603050405020304" pitchFamily="18" charset="0"/>
                <a:cs typeface="Times New Roman" panose="02020603050405020304" pitchFamily="18" charset="0"/>
              </a:rPr>
            </a:br>
            <a:endParaRPr lang="en-IN" sz="3600" dirty="0">
              <a:solidFill>
                <a:schemeClr val="bg1"/>
              </a:solidFill>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63326F60-087C-4BA5-B2C0-7C8E38B1592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1422" r="31422"/>
          <a:stretch>
            <a:fillRect/>
          </a:stretch>
        </p:blipFill>
        <p:spPr/>
      </p:pic>
      <p:sp>
        <p:nvSpPr>
          <p:cNvPr id="4" name="Text Placeholder 3">
            <a:extLst>
              <a:ext uri="{FF2B5EF4-FFF2-40B4-BE49-F238E27FC236}">
                <a16:creationId xmlns:a16="http://schemas.microsoft.com/office/drawing/2014/main" id="{114FB57A-4BB2-408D-A7EB-7FA64107525B}"/>
              </a:ext>
            </a:extLst>
          </p:cNvPr>
          <p:cNvSpPr>
            <a:spLocks noGrp="1"/>
          </p:cNvSpPr>
          <p:nvPr>
            <p:ph type="body" sz="half" idx="2"/>
          </p:nvPr>
        </p:nvSpPr>
        <p:spPr/>
        <p:txBody>
          <a:bodyPr>
            <a:normAutofit fontScale="62500" lnSpcReduction="20000"/>
          </a:bodyPr>
          <a:lstStyle/>
          <a:p>
            <a:r>
              <a:rPr lang="en-US" sz="3600" b="1" i="0" dirty="0">
                <a:solidFill>
                  <a:srgbClr val="202122"/>
                </a:solidFill>
                <a:effectLst/>
                <a:latin typeface="Times New Roman" panose="02020603050405020304" pitchFamily="18" charset="0"/>
                <a:cs typeface="Times New Roman" panose="02020603050405020304" pitchFamily="18" charset="0"/>
              </a:rPr>
              <a:t>Zoom Meetings</a:t>
            </a:r>
            <a:r>
              <a:rPr lang="en-US" sz="3600" b="0" i="0" dirty="0">
                <a:solidFill>
                  <a:srgbClr val="202122"/>
                </a:solidFill>
                <a:effectLst/>
                <a:latin typeface="Times New Roman" panose="02020603050405020304" pitchFamily="18" charset="0"/>
                <a:cs typeface="Times New Roman" panose="02020603050405020304" pitchFamily="18" charset="0"/>
              </a:rPr>
              <a:t> (commonly shortened to </a:t>
            </a:r>
            <a:r>
              <a:rPr lang="en-US" sz="3600" b="1" i="0" dirty="0">
                <a:solidFill>
                  <a:srgbClr val="202122"/>
                </a:solidFill>
                <a:effectLst/>
                <a:latin typeface="Times New Roman" panose="02020603050405020304" pitchFamily="18" charset="0"/>
                <a:cs typeface="Times New Roman" panose="02020603050405020304" pitchFamily="18" charset="0"/>
              </a:rPr>
              <a:t>Zoom</a:t>
            </a:r>
            <a:r>
              <a:rPr lang="en-US" sz="3600" b="0" i="0" dirty="0">
                <a:solidFill>
                  <a:srgbClr val="202122"/>
                </a:solidFill>
                <a:effectLst/>
                <a:latin typeface="Times New Roman" panose="02020603050405020304" pitchFamily="18" charset="0"/>
                <a:cs typeface="Times New Roman" panose="02020603050405020304" pitchFamily="18" charset="0"/>
              </a:rPr>
              <a:t>, and stylized as </a:t>
            </a:r>
            <a:r>
              <a:rPr lang="en-US" sz="3600" b="1" i="0" dirty="0">
                <a:solidFill>
                  <a:srgbClr val="202122"/>
                </a:solidFill>
                <a:effectLst/>
                <a:latin typeface="Times New Roman" panose="02020603050405020304" pitchFamily="18" charset="0"/>
                <a:cs typeface="Times New Roman" panose="02020603050405020304" pitchFamily="18" charset="0"/>
              </a:rPr>
              <a:t>zoom</a:t>
            </a:r>
            <a:r>
              <a:rPr lang="en-US" sz="3600" b="0" i="0" dirty="0">
                <a:solidFill>
                  <a:srgbClr val="202122"/>
                </a:solidFill>
                <a:effectLst/>
                <a:latin typeface="Times New Roman" panose="02020603050405020304" pitchFamily="18" charset="0"/>
                <a:cs typeface="Times New Roman" panose="02020603050405020304" pitchFamily="18" charset="0"/>
              </a:rPr>
              <a:t>) is a </a:t>
            </a:r>
            <a:r>
              <a:rPr lang="en-US" sz="3600" dirty="0">
                <a:solidFill>
                  <a:schemeClr val="bg1"/>
                </a:solidFill>
                <a:latin typeface="Times New Roman" panose="02020603050405020304" pitchFamily="18" charset="0"/>
                <a:cs typeface="Times New Roman" panose="02020603050405020304" pitchFamily="18" charset="0"/>
              </a:rPr>
              <a:t>proprietary</a:t>
            </a:r>
            <a:r>
              <a:rPr lang="en-US" sz="3600" b="0" i="0" dirty="0">
                <a:solidFill>
                  <a:schemeClr val="bg1"/>
                </a:solidFill>
                <a:effectLst/>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video teleconferencing</a:t>
            </a:r>
            <a:r>
              <a:rPr lang="en-US" sz="3600" dirty="0">
                <a:solidFill>
                  <a:srgbClr val="0645AD"/>
                </a:solidFill>
                <a:latin typeface="Times New Roman" panose="02020603050405020304" pitchFamily="18" charset="0"/>
                <a:cs typeface="Times New Roman" panose="02020603050405020304" pitchFamily="18" charset="0"/>
              </a:rPr>
              <a:t> </a:t>
            </a:r>
            <a:r>
              <a:rPr lang="en-US" sz="3600" b="0" i="0" dirty="0">
                <a:solidFill>
                  <a:srgbClr val="202122"/>
                </a:solidFill>
                <a:effectLst/>
                <a:latin typeface="Times New Roman" panose="02020603050405020304" pitchFamily="18" charset="0"/>
                <a:cs typeface="Times New Roman" panose="02020603050405020304" pitchFamily="18" charset="0"/>
              </a:rPr>
              <a:t>software program developed by ZOOM VIDEO COMMUNICATIONS. The free plan allows up to 100 concurrent participants, with a 40-minute time restriction. Users have the option to upgrade by subscribing to a paid plan. The highest plan supports up to 1,000 concurrent participants for meetings lasting up to 30 hours.</a:t>
            </a:r>
            <a:endParaRPr lang="en-IN" sz="36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272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8599-D44E-4D0F-9B3F-30B38A83E630}"/>
              </a:ext>
            </a:extLst>
          </p:cNvPr>
          <p:cNvSpPr>
            <a:spLocks noGrp="1"/>
          </p:cNvSpPr>
          <p:nvPr>
            <p:ph type="title"/>
          </p:nvPr>
        </p:nvSpPr>
        <p:spPr/>
        <p:txBody>
          <a:bodyPr>
            <a:normAutofit fontScale="90000"/>
          </a:bodyPr>
          <a:lstStyle/>
          <a:p>
            <a:br>
              <a:rPr lang="en-IN" u="sng" dirty="0">
                <a:solidFill>
                  <a:schemeClr val="bg1"/>
                </a:solidFill>
              </a:rPr>
            </a:br>
            <a:br>
              <a:rPr lang="en-IN" u="sng" dirty="0">
                <a:solidFill>
                  <a:schemeClr val="bg1"/>
                </a:solidFill>
              </a:rPr>
            </a:br>
            <a:br>
              <a:rPr lang="en-IN" u="sng" dirty="0">
                <a:solidFill>
                  <a:schemeClr val="bg1"/>
                </a:solidFill>
              </a:rPr>
            </a:br>
            <a:br>
              <a:rPr lang="en-IN" u="sng" dirty="0">
                <a:solidFill>
                  <a:schemeClr val="bg1"/>
                </a:solidFill>
              </a:rPr>
            </a:br>
            <a:br>
              <a:rPr lang="en-IN" u="sng" dirty="0">
                <a:solidFill>
                  <a:schemeClr val="bg1"/>
                </a:solidFill>
              </a:rPr>
            </a:br>
            <a:br>
              <a:rPr lang="en-IN" u="sng" dirty="0">
                <a:solidFill>
                  <a:schemeClr val="bg1"/>
                </a:solidFill>
              </a:rPr>
            </a:br>
            <a:br>
              <a:rPr lang="en-IN" u="sng" dirty="0">
                <a:solidFill>
                  <a:schemeClr val="bg1"/>
                </a:solidFill>
              </a:rPr>
            </a:br>
            <a:br>
              <a:rPr lang="en-IN" u="sng" dirty="0">
                <a:solidFill>
                  <a:schemeClr val="bg1"/>
                </a:solidFill>
              </a:rPr>
            </a:br>
            <a:r>
              <a:rPr lang="en-IN" u="sng" dirty="0">
                <a:solidFill>
                  <a:schemeClr val="bg1"/>
                </a:solidFill>
              </a:rPr>
              <a:t>history:</a:t>
            </a:r>
            <a:br>
              <a:rPr lang="en-IN" u="sng" dirty="0">
                <a:solidFill>
                  <a:schemeClr val="bg1"/>
                </a:solidFill>
              </a:rPr>
            </a:br>
            <a:endParaRPr lang="en-IN" u="sng" dirty="0">
              <a:solidFill>
                <a:schemeClr val="bg1"/>
              </a:solidFill>
            </a:endParaRPr>
          </a:p>
        </p:txBody>
      </p:sp>
      <p:pic>
        <p:nvPicPr>
          <p:cNvPr id="8" name="Picture Placeholder 7">
            <a:extLst>
              <a:ext uri="{FF2B5EF4-FFF2-40B4-BE49-F238E27FC236}">
                <a16:creationId xmlns:a16="http://schemas.microsoft.com/office/drawing/2014/main" id="{7C73C073-62D9-4CA6-88DA-44FD724D6C7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4380" b="-84380"/>
          <a:stretch/>
        </p:blipFill>
        <p:spPr/>
      </p:pic>
      <p:sp>
        <p:nvSpPr>
          <p:cNvPr id="3" name="Content Placeholder 2">
            <a:extLst>
              <a:ext uri="{FF2B5EF4-FFF2-40B4-BE49-F238E27FC236}">
                <a16:creationId xmlns:a16="http://schemas.microsoft.com/office/drawing/2014/main" id="{4936C3BD-46B6-4876-8DD8-A3D51C781A66}"/>
              </a:ext>
            </a:extLst>
          </p:cNvPr>
          <p:cNvSpPr>
            <a:spLocks noGrp="1"/>
          </p:cNvSpPr>
          <p:nvPr>
            <p:ph type="body" sz="half" idx="2"/>
          </p:nvPr>
        </p:nvSpPr>
        <p:spPr/>
        <p:txBody>
          <a:bodyPr>
            <a:norm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Zoom was originally founded in 2011.</a:t>
            </a:r>
            <a:r>
              <a:rPr lang="en-US" sz="2000" b="0" i="0" baseline="30000" dirty="0">
                <a:solidFill>
                  <a:srgbClr val="0645AD"/>
                </a:solidFill>
                <a:effectLst/>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Its headquarters are located in San Jose, California. Zoom also has offices in Europe, Asia, and Australia.</a:t>
            </a:r>
            <a:r>
              <a:rPr lang="en-US" sz="2000" b="0" i="0" baseline="30000" dirty="0">
                <a:solidFill>
                  <a:srgbClr val="0645AD"/>
                </a:solidFill>
                <a:effectLst/>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 A beta version of Zoom—that could host conferences with only up to 15 video participants—was launched on August 21, 2012.</a:t>
            </a:r>
            <a:r>
              <a:rPr lang="en-US" sz="2000" b="0" i="0" baseline="30000" dirty="0">
                <a:solidFill>
                  <a:srgbClr val="0645AD"/>
                </a:solidFill>
                <a:effectLst/>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On January 25, 2013, version 1.0 of the program was released with an increase in the number of participants per conference to 25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527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A342-5BDD-46E6-8217-B2CC62363AA2}"/>
              </a:ext>
            </a:extLst>
          </p:cNvPr>
          <p:cNvSpPr>
            <a:spLocks noGrp="1"/>
          </p:cNvSpPr>
          <p:nvPr>
            <p:ph type="title"/>
          </p:nvPr>
        </p:nvSpPr>
        <p:spPr/>
        <p:txBody>
          <a:bodyPr>
            <a:normAutofit/>
          </a:bodyPr>
          <a:lstStyle/>
          <a:p>
            <a:r>
              <a:rPr lang="en-IN" u="sng" dirty="0">
                <a:solidFill>
                  <a:schemeClr val="bg1"/>
                </a:solidFill>
                <a:latin typeface="Times New Roman" panose="02020603050405020304" pitchFamily="18" charset="0"/>
                <a:cs typeface="Times New Roman" panose="02020603050405020304" pitchFamily="18" charset="0"/>
              </a:rPr>
              <a:t>Working:</a:t>
            </a:r>
          </a:p>
        </p:txBody>
      </p:sp>
      <p:pic>
        <p:nvPicPr>
          <p:cNvPr id="6" name="Picture Placeholder 5">
            <a:extLst>
              <a:ext uri="{FF2B5EF4-FFF2-40B4-BE49-F238E27FC236}">
                <a16:creationId xmlns:a16="http://schemas.microsoft.com/office/drawing/2014/main" id="{4FFFBC2A-FDC8-47B5-9866-2FBBF419C32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5599" b="-95599"/>
          <a:stretch/>
        </p:blipFill>
        <p:spPr>
          <a:xfrm>
            <a:off x="7333097" y="658220"/>
            <a:ext cx="3921412" cy="5541560"/>
          </a:xfrm>
        </p:spPr>
      </p:pic>
      <p:sp>
        <p:nvSpPr>
          <p:cNvPr id="3" name="Content Placeholder 2">
            <a:extLst>
              <a:ext uri="{FF2B5EF4-FFF2-40B4-BE49-F238E27FC236}">
                <a16:creationId xmlns:a16="http://schemas.microsoft.com/office/drawing/2014/main" id="{C4124899-BF41-40A9-9FF4-AF1F0B317CC2}"/>
              </a:ext>
            </a:extLst>
          </p:cNvPr>
          <p:cNvSpPr>
            <a:spLocks noGrp="1"/>
          </p:cNvSpPr>
          <p:nvPr>
            <p:ph type="body" sz="half" idx="2"/>
          </p:nvPr>
        </p:nvSpPr>
        <p:spPr/>
        <p:txBody>
          <a:bodyPr>
            <a:norm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Zoom allows one-to-one chat sessions that can grow into group calls, training sessions and webinars for internal and external audiences, and global video meetings with up to 1,000 participants and as many as 49 on-screen videos. The free tier allows unlimited one-on-one meetings but limits group sessions to 40 minutes and 100 participants. Paid plans start at $15 per month per host.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100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24C5-982C-4128-BF98-639F21F4F36E}"/>
              </a:ext>
            </a:extLst>
          </p:cNvPr>
          <p:cNvSpPr>
            <a:spLocks noGrp="1"/>
          </p:cNvSpPr>
          <p:nvPr>
            <p:ph type="title"/>
          </p:nvPr>
        </p:nvSpPr>
        <p:spPr/>
        <p:txBody>
          <a:bodyPr>
            <a:normAutofit/>
          </a:bodyPr>
          <a:lstStyle/>
          <a:p>
            <a:r>
              <a:rPr lang="en-IN" sz="3200" u="sng" dirty="0">
                <a:solidFill>
                  <a:schemeClr val="bg1"/>
                </a:solidFill>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C05678D-C622-476C-A69B-5DA0191E620F}"/>
              </a:ext>
            </a:extLst>
          </p:cNvPr>
          <p:cNvSpPr>
            <a:spLocks noGrp="1"/>
          </p:cNvSpPr>
          <p:nvPr>
            <p:ph idx="1"/>
          </p:nvPr>
        </p:nvSpPr>
        <p:spPr/>
        <p:txBody>
          <a:bodyPr>
            <a:normAutofit fontScale="92500" lnSpcReduction="20000"/>
          </a:bodyPr>
          <a:lstStyle/>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One-on-one meetings:</a:t>
            </a:r>
            <a:r>
              <a:rPr lang="en-US" sz="2600" b="0" i="0" dirty="0">
                <a:solidFill>
                  <a:srgbClr val="000000"/>
                </a:solidFill>
                <a:effectLst/>
                <a:latin typeface="Times New Roman" panose="02020603050405020304" pitchFamily="18" charset="0"/>
                <a:cs typeface="Times New Roman" panose="02020603050405020304" pitchFamily="18" charset="0"/>
              </a:rPr>
              <a:t> Host unlimited one-on-one meetings even with the free plan.</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Group video conferences:</a:t>
            </a:r>
            <a:r>
              <a:rPr lang="en-US" sz="2600" b="0" i="0" dirty="0">
                <a:solidFill>
                  <a:srgbClr val="000000"/>
                </a:solidFill>
                <a:effectLst/>
                <a:latin typeface="Times New Roman" panose="02020603050405020304" pitchFamily="18" charset="0"/>
                <a:cs typeface="Times New Roman" panose="02020603050405020304" pitchFamily="18" charset="0"/>
              </a:rPr>
              <a:t> Host up to 500 participants (if you purchase the "large meeting" add-on). The free plan, however, allows you to host video conferences of up to 40 minutes and up to 100 participants.</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Screen sharing:</a:t>
            </a:r>
            <a:r>
              <a:rPr lang="en-US" sz="2600" b="0" i="0" dirty="0">
                <a:solidFill>
                  <a:srgbClr val="000000"/>
                </a:solidFill>
                <a:effectLst/>
                <a:latin typeface="Times New Roman" panose="02020603050405020304" pitchFamily="18" charset="0"/>
                <a:cs typeface="Times New Roman" panose="02020603050405020304" pitchFamily="18" charset="0"/>
              </a:rPr>
              <a:t> Meet one-on-one or with large groups and share your screen with them so they can see what you see. </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Recording: </a:t>
            </a:r>
            <a:r>
              <a:rPr lang="en-US" sz="2600" b="0" i="0" dirty="0">
                <a:solidFill>
                  <a:srgbClr val="000000"/>
                </a:solidFill>
                <a:effectLst/>
                <a:latin typeface="Times New Roman" panose="02020603050405020304" pitchFamily="18" charset="0"/>
                <a:cs typeface="Times New Roman" panose="02020603050405020304" pitchFamily="18" charset="0"/>
              </a:rPr>
              <a:t>You can record your meetings or events too.</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413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D4DA-2CA5-48F5-9AFC-F097A0A7D049}"/>
              </a:ext>
            </a:extLst>
          </p:cNvPr>
          <p:cNvSpPr>
            <a:spLocks noGrp="1"/>
          </p:cNvSpPr>
          <p:nvPr>
            <p:ph type="title"/>
          </p:nvPr>
        </p:nvSpPr>
        <p:spPr/>
        <p:txBody>
          <a:bodyPr>
            <a:normAutofit/>
          </a:bodyPr>
          <a:lstStyle/>
          <a:p>
            <a:r>
              <a:rPr lang="en-IN" sz="3200" u="sng" dirty="0">
                <a:solidFill>
                  <a:schemeClr val="bg1"/>
                </a:solidFill>
                <a:latin typeface="Times New Roman" panose="02020603050405020304" pitchFamily="18" charset="0"/>
                <a:cs typeface="Times New Roman" panose="02020603050405020304" pitchFamily="18" charset="0"/>
              </a:rPr>
              <a:t>Usage:</a:t>
            </a:r>
          </a:p>
        </p:txBody>
      </p:sp>
      <p:sp>
        <p:nvSpPr>
          <p:cNvPr id="3" name="Content Placeholder 2">
            <a:extLst>
              <a:ext uri="{FF2B5EF4-FFF2-40B4-BE49-F238E27FC236}">
                <a16:creationId xmlns:a16="http://schemas.microsoft.com/office/drawing/2014/main" id="{356EFBFE-9E32-404B-8B84-5012B9A3F109}"/>
              </a:ext>
            </a:extLst>
          </p:cNvPr>
          <p:cNvSpPr>
            <a:spLocks noGrp="1"/>
          </p:cNvSpPr>
          <p:nvPr>
            <p:ph idx="1"/>
          </p:nvPr>
        </p:nvSpPr>
        <p:spPr/>
        <p:txBody>
          <a:bodyPr>
            <a:normAutofit fontScale="92500" lnSpcReduction="10000"/>
          </a:bodyPr>
          <a:lstStyle/>
          <a:p>
            <a:r>
              <a:rPr lang="en-US" b="0" i="0" dirty="0">
                <a:solidFill>
                  <a:schemeClr val="bg1"/>
                </a:solidFill>
                <a:effectLst/>
                <a:latin typeface="Times New Roman" panose="02020603050405020304" pitchFamily="18" charset="0"/>
                <a:cs typeface="Times New Roman" panose="02020603050405020304" pitchFamily="18" charset="0"/>
              </a:rPr>
              <a:t>Since the start of the COVID-19 pandemic, Zoom has been used by banks, schools,</a:t>
            </a:r>
            <a:r>
              <a:rPr lang="en-US" b="0" i="0" baseline="30000" dirty="0">
                <a:solidFill>
                  <a:schemeClr val="bg1"/>
                </a:solidFill>
                <a:effectLst/>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universities, and government agencies around the world by the </a:t>
            </a:r>
            <a:r>
              <a:rPr lang="en-US" b="1" i="0" strike="noStrike" dirty="0">
                <a:solidFill>
                  <a:schemeClr val="bg1"/>
                </a:solidFill>
                <a:effectLst/>
                <a:latin typeface="Times New Roman" panose="02020603050405020304" pitchFamily="18" charset="0"/>
                <a:cs typeface="Times New Roman" panose="02020603050405020304" pitchFamily="18" charset="0"/>
                <a:hlinkClick r:id="rId2" tooltip="UK Parliament">
                  <a:extLst>
                    <a:ext uri="{A12FA001-AC4F-418D-AE19-62706E023703}">
                      <ahyp:hlinkClr xmlns:ahyp="http://schemas.microsoft.com/office/drawing/2018/hyperlinkcolor" val="tx"/>
                    </a:ext>
                  </a:extLst>
                </a:hlinkClick>
              </a:rPr>
              <a:t>UK Parliament</a:t>
            </a:r>
            <a:r>
              <a:rPr lang="en-US" b="0" i="0" dirty="0">
                <a:solidFill>
                  <a:schemeClr val="bg1"/>
                </a:solidFill>
                <a:effectLst/>
                <a:latin typeface="Times New Roman" panose="02020603050405020304" pitchFamily="18" charset="0"/>
                <a:cs typeface="Times New Roman" panose="02020603050405020304" pitchFamily="18" charset="0"/>
              </a:rPr>
              <a:t> by healthcare professionals for telemedicine, barbershops, and ceremonies such as birthday parties, funeral services, and </a:t>
            </a:r>
            <a:r>
              <a:rPr lang="en-US" b="0" i="0" strike="noStrike" dirty="0">
                <a:solidFill>
                  <a:schemeClr val="bg1"/>
                </a:solidFill>
                <a:effectLst/>
                <a:latin typeface="Times New Roman" panose="02020603050405020304" pitchFamily="18" charset="0"/>
                <a:cs typeface="Times New Roman" panose="02020603050405020304" pitchFamily="18" charset="0"/>
              </a:rPr>
              <a:t>bar and bat mitzvah</a:t>
            </a:r>
            <a:r>
              <a:rPr lang="en-US" b="0" i="0" dirty="0">
                <a:solidFill>
                  <a:schemeClr val="bg1"/>
                </a:solidFill>
                <a:effectLst/>
                <a:latin typeface="Times New Roman" panose="02020603050405020304" pitchFamily="18" charset="0"/>
                <a:cs typeface="Times New Roman" panose="02020603050405020304" pitchFamily="18" charset="0"/>
              </a:rPr>
              <a:t> services. Zoom formed a partnership with </a:t>
            </a:r>
            <a:r>
              <a:rPr lang="en-US" b="1" i="0" dirty="0">
                <a:solidFill>
                  <a:schemeClr val="bg1"/>
                </a:solidFill>
                <a:effectLst/>
                <a:latin typeface="Times New Roman" panose="02020603050405020304" pitchFamily="18" charset="0"/>
                <a:cs typeface="Times New Roman" panose="02020603050405020304" pitchFamily="18" charset="0"/>
              </a:rPr>
              <a:t>formula one</a:t>
            </a:r>
            <a:r>
              <a:rPr lang="en-US" b="0" i="0" dirty="0">
                <a:solidFill>
                  <a:schemeClr val="bg1"/>
                </a:solidFill>
                <a:effectLst/>
                <a:latin typeface="Times New Roman" panose="02020603050405020304" pitchFamily="18" charset="0"/>
                <a:cs typeface="Times New Roman" panose="02020603050405020304" pitchFamily="18" charset="0"/>
              </a:rPr>
              <a:t> to create a virtual club where fans can go behind the scenes and take part in virtual activities through Zoom, beginning with the </a:t>
            </a:r>
            <a:r>
              <a:rPr lang="en-US" b="0" i="0" strike="noStrike" dirty="0">
                <a:solidFill>
                  <a:schemeClr val="bg1"/>
                </a:solidFill>
                <a:effectLst/>
                <a:latin typeface="Times New Roman" panose="02020603050405020304" pitchFamily="18" charset="0"/>
                <a:cs typeface="Times New Roman" panose="02020603050405020304" pitchFamily="18" charset="0"/>
                <a:hlinkClick r:id="rId3" tooltip="Hungarian Grand Prix">
                  <a:extLst>
                    <a:ext uri="{A12FA001-AC4F-418D-AE19-62706E023703}">
                      <ahyp:hlinkClr xmlns:ahyp="http://schemas.microsoft.com/office/drawing/2018/hyperlinkcolor" val="tx"/>
                    </a:ext>
                  </a:extLst>
                </a:hlinkClick>
              </a:rPr>
              <a:t>Hungarian Grand Prix</a:t>
            </a:r>
            <a:r>
              <a:rPr lang="en-US" b="0" i="0" dirty="0">
                <a:solidFill>
                  <a:schemeClr val="bg1"/>
                </a:solidFill>
                <a:effectLst/>
                <a:latin typeface="Times New Roman" panose="02020603050405020304" pitchFamily="18" charset="0"/>
                <a:cs typeface="Times New Roman" panose="02020603050405020304" pitchFamily="18" charset="0"/>
              </a:rPr>
              <a:t> on July 19, 2020. An article published in July 2020 in the </a:t>
            </a:r>
            <a:r>
              <a:rPr lang="en-US" i="1" dirty="0">
                <a:solidFill>
                  <a:schemeClr val="bg1"/>
                </a:solidFill>
                <a:latin typeface="Times New Roman" panose="02020603050405020304" pitchFamily="18" charset="0"/>
                <a:cs typeface="Times New Roman" panose="02020603050405020304" pitchFamily="18" charset="0"/>
                <a:hlinkClick r:id="rId4" tooltip="San Francisco Chronicle">
                  <a:extLst>
                    <a:ext uri="{A12FA001-AC4F-418D-AE19-62706E023703}">
                      <ahyp:hlinkClr xmlns:ahyp="http://schemas.microsoft.com/office/drawing/2018/hyperlinkcolor" val="tx"/>
                    </a:ext>
                  </a:extLst>
                </a:hlinkClick>
              </a:rPr>
              <a:t>San Francisco Chronicle</a:t>
            </a:r>
            <a:r>
              <a:rPr lang="en-US" b="0" i="0" dirty="0">
                <a:solidFill>
                  <a:schemeClr val="bg1"/>
                </a:solidFill>
                <a:effectLst/>
                <a:latin typeface="Times New Roman" panose="02020603050405020304" pitchFamily="18" charset="0"/>
                <a:cs typeface="Times New Roman" panose="02020603050405020304" pitchFamily="18" charset="0"/>
              </a:rPr>
              <a:t> noted a new real estate trend in San Francisco and Oakland where some listings include "Zoom rooms" with backdrops for Zoom calls.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248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952789-4546-4F43-B893-E7AB85AC3BBC}"/>
              </a:ext>
            </a:extLst>
          </p:cNvPr>
          <p:cNvSpPr>
            <a:spLocks noGrp="1"/>
          </p:cNvSpPr>
          <p:nvPr>
            <p:ph type="title"/>
          </p:nvPr>
        </p:nvSpPr>
        <p:spPr/>
        <p:txBody>
          <a:bodyPr>
            <a:normAutofit/>
          </a:bodyPr>
          <a:lstStyle/>
          <a:p>
            <a:pPr algn="ctr"/>
            <a:r>
              <a:rPr lang="en-IN" sz="54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04259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TotalTime>
  <Words>481</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Tw Cen MT</vt:lpstr>
      <vt:lpstr>Circuit</vt:lpstr>
      <vt:lpstr>ZOOM.</vt:lpstr>
      <vt:lpstr>POINTS OF REFRENCES:</vt:lpstr>
      <vt:lpstr>Introduction: </vt:lpstr>
      <vt:lpstr>        history: </vt:lpstr>
      <vt:lpstr>Working:</vt:lpstr>
      <vt:lpstr>features:</vt:lpstr>
      <vt:lpstr>Usage: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dc:title>
  <dc:creator>Vishal Singh</dc:creator>
  <cp:lastModifiedBy>Vishal Singh</cp:lastModifiedBy>
  <cp:revision>1</cp:revision>
  <dcterms:created xsi:type="dcterms:W3CDTF">2022-02-16T13:21:21Z</dcterms:created>
  <dcterms:modified xsi:type="dcterms:W3CDTF">2022-02-16T14:38:06Z</dcterms:modified>
</cp:coreProperties>
</file>