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614" r:id="rId4"/>
    <p:sldId id="665" r:id="rId5"/>
    <p:sldId id="668" r:id="rId6"/>
    <p:sldId id="664" r:id="rId7"/>
    <p:sldId id="666" r:id="rId8"/>
    <p:sldId id="667" r:id="rId9"/>
    <p:sldId id="553" r:id="rId10"/>
    <p:sldId id="669" r:id="rId11"/>
    <p:sldId id="670" r:id="rId12"/>
    <p:sldId id="671" r:id="rId13"/>
    <p:sldId id="672" r:id="rId14"/>
    <p:sldId id="673" r:id="rId15"/>
    <p:sldId id="674" r:id="rId16"/>
    <p:sldId id="675" r:id="rId17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" id="{1B7D65EA-0326-44E9-BF47-127EFD23D8DC}">
          <p14:sldIdLst>
            <p14:sldId id="256"/>
            <p14:sldId id="286"/>
            <p14:sldId id="614"/>
            <p14:sldId id="665"/>
            <p14:sldId id="668"/>
            <p14:sldId id="664"/>
            <p14:sldId id="666"/>
            <p14:sldId id="667"/>
            <p14:sldId id="553"/>
            <p14:sldId id="669"/>
            <p14:sldId id="670"/>
            <p14:sldId id="671"/>
            <p14:sldId id="672"/>
            <p14:sldId id="673"/>
            <p14:sldId id="674"/>
            <p14:sldId id="675"/>
          </p14:sldIdLst>
        </p14:section>
        <p14:section name="Дополнительно" id="{CDDD84D2-DE38-4BF6-89BB-6E0A105932B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0"/>
    <a:srgbClr val="FFDD2D"/>
    <a:srgbClr val="DB44E8"/>
    <a:srgbClr val="969696"/>
    <a:srgbClr val="141414"/>
    <a:srgbClr val="414141"/>
    <a:srgbClr val="CBCBCB"/>
    <a:srgbClr val="E6E6E6"/>
    <a:srgbClr val="EBEBE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413"/>
  </p:normalViewPr>
  <p:slideViewPr>
    <p:cSldViewPr snapToGrid="0">
      <p:cViewPr varScale="1">
        <p:scale>
          <a:sx n="48" d="100"/>
          <a:sy n="48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07.10.2024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07.10.2024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86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10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01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44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89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79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47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01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09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94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33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6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57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2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  <a:p>
            <a:pPr marL="457200" lvl="1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Второй уровень</a:t>
            </a:r>
          </a:p>
          <a:p>
            <a:pPr marL="457200" lvl="2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Третий уровень</a:t>
            </a:r>
          </a:p>
          <a:p>
            <a:pPr marL="457200" lvl="3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Четвертый уровень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  <a:p>
            <a:pPr marL="457200" lvl="1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Второй уровень</a:t>
            </a:r>
          </a:p>
          <a:p>
            <a:pPr marL="457200" lvl="2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Третий уровень</a:t>
            </a:r>
          </a:p>
          <a:p>
            <a:pPr marL="457200" lvl="3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/>
              <a:t>Четвертый уровень</a:t>
            </a:r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07.10.2024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chemeClr val="accent3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>
                <a:solidFill>
                  <a:srgbClr val="FFFFFF"/>
                </a:solidFill>
              </a:rPr>
              <a:t>Образец заголовка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lvl="0" indent="-342900"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ru-RU"/>
              <a:t>Второй уровень</a:t>
            </a:r>
          </a:p>
          <a:p>
            <a:pPr marL="342900" lvl="2" indent="-342900">
              <a:buFont typeface="Wingdings" pitchFamily="2" charset="2"/>
              <a:buChar char="§"/>
            </a:pPr>
            <a:r>
              <a:rPr lang="ru-RU"/>
              <a:t>Третий уровень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lvl="0" indent="-342900"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ru-RU"/>
              <a:t>Второй уровень</a:t>
            </a:r>
          </a:p>
          <a:p>
            <a:pPr marL="342900" lvl="2" indent="-342900">
              <a:buFont typeface="Wingdings" pitchFamily="2" charset="2"/>
              <a:buChar char="§"/>
            </a:pPr>
            <a:r>
              <a:rPr lang="ru-RU"/>
              <a:t>Третий уровень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lvl="0" indent="-342900"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ru-RU"/>
              <a:t>Второй уровень</a:t>
            </a:r>
          </a:p>
          <a:p>
            <a:pPr marL="342900" lvl="2" indent="-342900">
              <a:buFont typeface="Wingdings" pitchFamily="2" charset="2"/>
              <a:buChar char="§"/>
            </a:pPr>
            <a:r>
              <a:rPr lang="ru-RU"/>
              <a:t>Третий уровень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lvl="0" indent="-342900">
              <a:buFont typeface="Wingdings" pitchFamily="2" charset="2"/>
              <a:buChar char="§"/>
            </a:pPr>
            <a:r>
              <a:rPr lang="ru-RU"/>
              <a:t>Образец текста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ru-RU"/>
              <a:t>Второй уровень</a:t>
            </a:r>
          </a:p>
          <a:p>
            <a:pPr marL="342900" lvl="2" indent="-342900">
              <a:buFont typeface="Wingdings" pitchFamily="2" charset="2"/>
              <a:buChar char="§"/>
            </a:pPr>
            <a:r>
              <a:rPr lang="ru-RU"/>
              <a:t>Третий уровень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>
                <a:solidFill>
                  <a:srgbClr val="FAFAFA"/>
                </a:solidFill>
              </a:rPr>
              <a:t>Образец заголовка</a:t>
            </a:r>
            <a:endParaRPr lang="ru-RU" sz="6500" dirty="0">
              <a:solidFill>
                <a:srgbClr val="FAFAFA"/>
              </a:solidFill>
            </a:endParaRP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/>
              <a:t>Образец заголовка</a:t>
            </a:r>
            <a:endParaRPr lang="ru-RU" sz="65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>
                <a:solidFill>
                  <a:srgbClr val="FFFFFF"/>
                </a:solidFill>
              </a:rPr>
              <a:t>Образец заголовка</a:t>
            </a:r>
            <a:endParaRPr lang="ru-RU" sz="6500" dirty="0">
              <a:solidFill>
                <a:srgbClr val="FFFFFF"/>
              </a:solidFill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7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9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28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1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130.emf"/><Relationship Id="rId4" Type="http://schemas.openxmlformats.org/officeDocument/2006/relationships/package" Target="../embeddings/Microsoft_Excel_Worksheet3.xls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7.xlsx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3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132.emf"/><Relationship Id="rId4" Type="http://schemas.openxmlformats.org/officeDocument/2006/relationships/package" Target="../embeddings/Microsoft_Excel_Worksheet5.xlsx"/><Relationship Id="rId9" Type="http://schemas.openxmlformats.org/officeDocument/2006/relationships/image" Target="../media/image13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0.xlsx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6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Excel_Worksheet9.xlsx"/><Relationship Id="rId5" Type="http://schemas.openxmlformats.org/officeDocument/2006/relationships/image" Target="../media/image135.emf"/><Relationship Id="rId4" Type="http://schemas.openxmlformats.org/officeDocument/2006/relationships/package" Target="../embeddings/Microsoft_Excel_Worksheet8.xlsx"/><Relationship Id="rId9" Type="http://schemas.openxmlformats.org/officeDocument/2006/relationships/image" Target="../media/image13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sz="8000" dirty="0">
                <a:solidFill>
                  <a:srgbClr val="FAFAFA"/>
                </a:solidFill>
              </a:rPr>
              <a:t>Кейс «Рекламщики»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19764"/>
            <a:ext cx="16520895" cy="541559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3600" dirty="0">
                <a:solidFill>
                  <a:srgbClr val="FAFAFA"/>
                </a:solidFill>
              </a:rPr>
              <a:t>Уваров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217988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Черный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1613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9" y="909581"/>
            <a:ext cx="18613395" cy="961802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Конверсии по типу клиента давний/недавний</a:t>
            </a:r>
            <a:endParaRPr lang="ru-RU" sz="65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68916C4E-CC66-42DD-BA01-D29C8B258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62629"/>
              </p:ext>
            </p:extLst>
          </p:nvPr>
        </p:nvGraphicFramePr>
        <p:xfrm>
          <a:off x="5551826" y="3437403"/>
          <a:ext cx="8736920" cy="347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r:id="rId4" imgW="2529698" imgH="1005793" progId="Excel.Sheet.12">
                  <p:embed/>
                </p:oleObj>
              </mc:Choice>
              <mc:Fallback>
                <p:oleObj name="Worksheet" r:id="rId4" imgW="2529698" imgH="10057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1826" y="3437403"/>
                        <a:ext cx="8736920" cy="347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Текст 2">
            <a:extLst>
              <a:ext uri="{FF2B5EF4-FFF2-40B4-BE49-F238E27FC236}">
                <a16:creationId xmlns:a16="http://schemas.microsoft.com/office/drawing/2014/main" id="{30E6DC22-28FE-4EF9-8E19-3E7ECD3097A3}"/>
              </a:ext>
            </a:extLst>
          </p:cNvPr>
          <p:cNvSpPr txBox="1">
            <a:spLocks/>
          </p:cNvSpPr>
          <p:nvPr/>
        </p:nvSpPr>
        <p:spPr>
          <a:xfrm>
            <a:off x="1854994" y="8079116"/>
            <a:ext cx="16130583" cy="1979284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Вывод: </a:t>
            </a:r>
            <a:r>
              <a:rPr lang="ru-RU" sz="3200" dirty="0">
                <a:latin typeface="Graphik LCG" panose="020B0503030202060203" pitchFamily="34" charset="0"/>
              </a:rPr>
              <a:t>конверсии среди давних клиентов во всех группах одинаковы. Конверсии среди давних клиентов гораздо больше чем среди новых. Самая высокая конверсия среди недавних клиентов в группе А.</a:t>
            </a:r>
            <a:endParaRPr lang="ru-RU" sz="2400" dirty="0"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0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68" y="428680"/>
            <a:ext cx="18629437" cy="1923604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Конверсии по типу клиента давний/недавний в зависимости от пола</a:t>
            </a:r>
            <a:endParaRPr lang="ru-RU" sz="65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9CDDF2C-C402-424F-984A-31838BD18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59917"/>
              </p:ext>
            </p:extLst>
          </p:nvPr>
        </p:nvGraphicFramePr>
        <p:xfrm>
          <a:off x="450204" y="2884532"/>
          <a:ext cx="8597543" cy="503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Worksheet" r:id="rId4" imgW="2095465" imgH="1226804" progId="Excel.Sheet.12">
                  <p:embed/>
                </p:oleObj>
              </mc:Choice>
              <mc:Fallback>
                <p:oleObj name="Worksheet" r:id="rId4" imgW="2095465" imgH="12268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204" y="2884532"/>
                        <a:ext cx="8597543" cy="5033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50C6DE8-5151-44AA-930A-1750DD8A7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19827"/>
              </p:ext>
            </p:extLst>
          </p:nvPr>
        </p:nvGraphicFramePr>
        <p:xfrm>
          <a:off x="10792828" y="2884532"/>
          <a:ext cx="8597543" cy="503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Worksheet" r:id="rId6" imgW="2095465" imgH="1226804" progId="Excel.Sheet.12">
                  <p:embed/>
                </p:oleObj>
              </mc:Choice>
              <mc:Fallback>
                <p:oleObj name="Worksheet" r:id="rId6" imgW="2095465" imgH="1226804" progId="Excel.Sheet.12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C9CDDF2C-C402-424F-984A-31838BD18B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92828" y="2884532"/>
                        <a:ext cx="8597543" cy="5033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 2">
            <a:extLst>
              <a:ext uri="{FF2B5EF4-FFF2-40B4-BE49-F238E27FC236}">
                <a16:creationId xmlns:a16="http://schemas.microsoft.com/office/drawing/2014/main" id="{20C24230-32BA-409D-ACC9-21AA941B9F61}"/>
              </a:ext>
            </a:extLst>
          </p:cNvPr>
          <p:cNvSpPr txBox="1">
            <a:spLocks/>
          </p:cNvSpPr>
          <p:nvPr/>
        </p:nvSpPr>
        <p:spPr>
          <a:xfrm>
            <a:off x="1854994" y="9240253"/>
            <a:ext cx="16130583" cy="1491192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Вывод: </a:t>
            </a:r>
            <a:r>
              <a:rPr lang="ru-RU" sz="3200" dirty="0">
                <a:latin typeface="Graphik LCG" panose="020B0503030202060203" pitchFamily="34" charset="0"/>
              </a:rPr>
              <a:t>конверсия среди давних клиентов в разы больше во всех группах, что может говорить о необходимости повышения доверия новых клиентов. Конверсия среди новых клиентов женщин в 2 раза больше чем у мужчин.</a:t>
            </a:r>
            <a:endParaRPr lang="ru-RU" sz="2400" dirty="0"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8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68" y="428680"/>
            <a:ext cx="18629437" cy="1923604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Конверсии по типу клиента давний/недавний в зависимости от возраста</a:t>
            </a:r>
            <a:endParaRPr lang="ru-RU" sz="65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9CDDF2C-C402-424F-984A-31838BD18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52093"/>
              </p:ext>
            </p:extLst>
          </p:nvPr>
        </p:nvGraphicFramePr>
        <p:xfrm>
          <a:off x="605568" y="3035323"/>
          <a:ext cx="9207917" cy="539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Worksheet" r:id="rId4" imgW="2095465" imgH="1226804" progId="Excel.Sheet.12">
                  <p:embed/>
                </p:oleObj>
              </mc:Choice>
              <mc:Fallback>
                <p:oleObj name="Worksheet" r:id="rId4" imgW="2095465" imgH="1226804" progId="Excel.Sheet.12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C9CDDF2C-C402-424F-984A-31838BD18B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568" y="3035323"/>
                        <a:ext cx="9207917" cy="539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50C6DE8-5151-44AA-930A-1750DD8A7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79602"/>
              </p:ext>
            </p:extLst>
          </p:nvPr>
        </p:nvGraphicFramePr>
        <p:xfrm>
          <a:off x="10294748" y="3035323"/>
          <a:ext cx="9207917" cy="539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Worksheet" r:id="rId6" imgW="2095465" imgH="1226804" progId="Excel.Sheet.12">
                  <p:embed/>
                </p:oleObj>
              </mc:Choice>
              <mc:Fallback>
                <p:oleObj name="Worksheet" r:id="rId6" imgW="2095465" imgH="1226804" progId="Excel.Sheet.12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C50C6DE8-5151-44AA-930A-1750DD8A7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94748" y="3035323"/>
                        <a:ext cx="9207917" cy="539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 2">
            <a:extLst>
              <a:ext uri="{FF2B5EF4-FFF2-40B4-BE49-F238E27FC236}">
                <a16:creationId xmlns:a16="http://schemas.microsoft.com/office/drawing/2014/main" id="{6EB97467-1FFF-4B6B-97F1-96F5CB9FF3A0}"/>
              </a:ext>
            </a:extLst>
          </p:cNvPr>
          <p:cNvSpPr txBox="1">
            <a:spLocks/>
          </p:cNvSpPr>
          <p:nvPr/>
        </p:nvSpPr>
        <p:spPr>
          <a:xfrm>
            <a:off x="1854994" y="8960708"/>
            <a:ext cx="16130583" cy="1979284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Вывод: </a:t>
            </a:r>
            <a:r>
              <a:rPr lang="ru-RU" sz="3200" dirty="0">
                <a:latin typeface="Graphik LCG" panose="020B0503030202060203" pitchFamily="34" charset="0"/>
              </a:rPr>
              <a:t>конверсия в категории клиентов младше 23 больше во всех группах кроме группы А, в ней наоборот конверсии больше в категории клиентов старше 23.</a:t>
            </a:r>
            <a:endParaRPr lang="ru-RU" sz="2400" dirty="0"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8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9" y="909581"/>
            <a:ext cx="18613395" cy="961802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Прогноз прибыли для группы А</a:t>
            </a:r>
            <a:endParaRPr lang="ru-RU" sz="6500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8A308C70-C82A-46EC-BE2B-43235BD40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66570"/>
              </p:ext>
            </p:extLst>
          </p:nvPr>
        </p:nvGraphicFramePr>
        <p:xfrm>
          <a:off x="1025525" y="4287838"/>
          <a:ext cx="5386388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Worksheet" r:id="rId4" imgW="2362129" imgH="1333704" progId="Excel.Sheet.12">
                  <p:embed/>
                </p:oleObj>
              </mc:Choice>
              <mc:Fallback>
                <p:oleObj name="Worksheet" r:id="rId4" imgW="2362129" imgH="13337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5525" y="4287838"/>
                        <a:ext cx="5386388" cy="304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B96A407-9723-4FBF-99D5-6BB7CC0DB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49073"/>
              </p:ext>
            </p:extLst>
          </p:nvPr>
        </p:nvGraphicFramePr>
        <p:xfrm>
          <a:off x="8840788" y="6290930"/>
          <a:ext cx="946785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Worksheet" r:id="rId6" imgW="4153077" imgH="1333704" progId="Excel.Sheet.12">
                  <p:embed/>
                </p:oleObj>
              </mc:Choice>
              <mc:Fallback>
                <p:oleObj name="Worksheet" r:id="rId6" imgW="4153077" imgH="1333704" progId="Excel.Sheet.12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8A308C70-C82A-46EC-BE2B-43235BD40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0788" y="6290930"/>
                        <a:ext cx="9467850" cy="304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79968659-4920-4D91-87CA-282637EA7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758626"/>
              </p:ext>
            </p:extLst>
          </p:nvPr>
        </p:nvGraphicFramePr>
        <p:xfrm>
          <a:off x="8840788" y="2525337"/>
          <a:ext cx="9764712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Worksheet" r:id="rId8" imgW="4282369" imgH="1333704" progId="Excel.Sheet.12">
                  <p:embed/>
                </p:oleObj>
              </mc:Choice>
              <mc:Fallback>
                <p:oleObj name="Worksheet" r:id="rId8" imgW="4282369" imgH="1333704" progId="Excel.Sheet.12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CB96A407-9723-4FBF-99D5-6BB7CC0DBB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40788" y="2525337"/>
                        <a:ext cx="9764712" cy="304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A719BA6-21FF-44FA-9222-8406FA10E433}"/>
              </a:ext>
            </a:extLst>
          </p:cNvPr>
          <p:cNvCxnSpPr>
            <a:cxnSpLocks/>
          </p:cNvCxnSpPr>
          <p:nvPr/>
        </p:nvCxnSpPr>
        <p:spPr>
          <a:xfrm>
            <a:off x="7988968" y="2561125"/>
            <a:ext cx="0" cy="7545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F3AB7DA-6253-41C1-9F5C-D43B556CF454}"/>
              </a:ext>
            </a:extLst>
          </p:cNvPr>
          <p:cNvCxnSpPr/>
          <p:nvPr/>
        </p:nvCxnSpPr>
        <p:spPr>
          <a:xfrm>
            <a:off x="7988968" y="5807242"/>
            <a:ext cx="11101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2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9" y="909581"/>
            <a:ext cx="18613395" cy="961802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Прогноз прибыли для группы </a:t>
            </a:r>
            <a:r>
              <a:rPr lang="en-US" dirty="0"/>
              <a:t>B</a:t>
            </a:r>
            <a:endParaRPr lang="ru-RU" sz="6500" dirty="0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8A308C70-C82A-46EC-BE2B-43235BD40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7011"/>
              </p:ext>
            </p:extLst>
          </p:nvPr>
        </p:nvGraphicFramePr>
        <p:xfrm>
          <a:off x="1343025" y="4287838"/>
          <a:ext cx="5387975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Worksheet" r:id="rId4" imgW="2362129" imgH="1333704" progId="Excel.Sheet.12">
                  <p:embed/>
                </p:oleObj>
              </mc:Choice>
              <mc:Fallback>
                <p:oleObj name="Worksheet" r:id="rId4" imgW="2362129" imgH="1333704" progId="Excel.Sheet.12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8A308C70-C82A-46EC-BE2B-43235BD40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025" y="4287838"/>
                        <a:ext cx="5387975" cy="304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B96A407-9723-4FBF-99D5-6BB7CC0DB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37353"/>
              </p:ext>
            </p:extLst>
          </p:nvPr>
        </p:nvGraphicFramePr>
        <p:xfrm>
          <a:off x="8885238" y="6450013"/>
          <a:ext cx="946785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Worksheet" r:id="rId6" imgW="4153077" imgH="1333704" progId="Excel.Sheet.12">
                  <p:embed/>
                </p:oleObj>
              </mc:Choice>
              <mc:Fallback>
                <p:oleObj name="Worksheet" r:id="rId6" imgW="4153077" imgH="1333704" progId="Excel.Sheet.12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CB96A407-9723-4FBF-99D5-6BB7CC0DBB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85238" y="6450013"/>
                        <a:ext cx="9467850" cy="304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79968659-4920-4D91-87CA-282637EA7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23721"/>
              </p:ext>
            </p:extLst>
          </p:nvPr>
        </p:nvGraphicFramePr>
        <p:xfrm>
          <a:off x="8884756" y="2500993"/>
          <a:ext cx="9764712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Worksheet" r:id="rId8" imgW="4282369" imgH="1333704" progId="Excel.Sheet.12">
                  <p:embed/>
                </p:oleObj>
              </mc:Choice>
              <mc:Fallback>
                <p:oleObj name="Worksheet" r:id="rId8" imgW="4282369" imgH="1333704" progId="Excel.Sheet.12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79968659-4920-4D91-87CA-282637EA7E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4756" y="2500993"/>
                        <a:ext cx="9764712" cy="304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B9B58F6-71FC-4D65-A09C-C99F84E91A2D}"/>
              </a:ext>
            </a:extLst>
          </p:cNvPr>
          <p:cNvCxnSpPr>
            <a:cxnSpLocks/>
          </p:cNvCxnSpPr>
          <p:nvPr/>
        </p:nvCxnSpPr>
        <p:spPr>
          <a:xfrm>
            <a:off x="7988968" y="2561125"/>
            <a:ext cx="0" cy="7545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03B6661-81A7-46BD-8E88-5C67C8EC63D8}"/>
              </a:ext>
            </a:extLst>
          </p:cNvPr>
          <p:cNvCxnSpPr/>
          <p:nvPr/>
        </p:nvCxnSpPr>
        <p:spPr>
          <a:xfrm>
            <a:off x="7988968" y="5807242"/>
            <a:ext cx="11101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9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4863F7-94CE-4329-BA40-37E21154A0EA}"/>
              </a:ext>
            </a:extLst>
          </p:cNvPr>
          <p:cNvSpPr/>
          <p:nvPr/>
        </p:nvSpPr>
        <p:spPr>
          <a:xfrm>
            <a:off x="-2117558" y="-1"/>
            <a:ext cx="10090484" cy="11160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D65DE-2578-3122-D396-06515AFB58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8963" y="1580914"/>
            <a:ext cx="8549690" cy="232679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a typeface="+mn-ea"/>
                <a:cs typeface="+mn-cs"/>
              </a:rPr>
              <a:t>Рекламную кампанию A следует ориентировать на клиентов старше 23 лет и тех, кто является давними клиентами, так как они проявляют более высокий уровень доверия к продукту. Это способствует лучшей конверсии и значительному увеличению прибыли.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38C1A32-C5FF-BF29-3B8E-FDFCB553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48962" y="4440609"/>
            <a:ext cx="8549689" cy="232679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Рекламную кампанию B следует направить на молодых клиентов до 23 лет и недавних пользователей. Хотя конверсия в этой группе может быть ниже, большая численность аудитории компенсирует возможные потери в рентабельности за счет широкого охвата.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DC13655-0913-46ED-A48A-2E177055F96F}"/>
              </a:ext>
            </a:extLst>
          </p:cNvPr>
          <p:cNvSpPr/>
          <p:nvPr/>
        </p:nvSpPr>
        <p:spPr>
          <a:xfrm>
            <a:off x="8643187" y="6767400"/>
            <a:ext cx="3224463" cy="3748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8B8A8-244C-4498-ABFA-9A9B56033B78}"/>
              </a:ext>
            </a:extLst>
          </p:cNvPr>
          <p:cNvSpPr txBox="1"/>
          <p:nvPr/>
        </p:nvSpPr>
        <p:spPr>
          <a:xfrm>
            <a:off x="1171073" y="4527174"/>
            <a:ext cx="4910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>
                <a:solidFill>
                  <a:schemeClr val="accent6"/>
                </a:solidFill>
                <a:latin typeface="GRAPHIKLCG-MEDIUM" panose="020B0603030202060203" pitchFamily="34" charset="0"/>
              </a:rPr>
              <a:t>Вывод</a:t>
            </a:r>
          </a:p>
          <a:p>
            <a:endParaRPr lang="ru-RU" sz="8800" dirty="0">
              <a:solidFill>
                <a:schemeClr val="accent6"/>
              </a:solidFill>
              <a:latin typeface="GRAPHIKLCG-MEDIUM" panose="020B06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217988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Синий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086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7DE13-157E-B736-5A5D-2F221660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31" y="912467"/>
            <a:ext cx="14726457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Текущая ситуация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E021C3-C3BF-3AFF-1F02-6EA7D8D08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7388" y="2941876"/>
            <a:ext cx="5310200" cy="609398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200" dirty="0"/>
              <a:t>Количество клиентов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FDF4C-9891-448F-A60F-6698CCB699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6118" y="4701041"/>
            <a:ext cx="1403447" cy="609398"/>
          </a:xfrm>
        </p:spPr>
        <p:txBody>
          <a:bodyPr/>
          <a:lstStyle/>
          <a:p>
            <a:r>
              <a:rPr lang="ru-RU" sz="4400" dirty="0"/>
              <a:t>300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733441B-168F-5C8A-E262-E8D7D05291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7388" y="4752408"/>
            <a:ext cx="2723445" cy="427046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В группе А</a:t>
            </a:r>
          </a:p>
        </p:txBody>
      </p:sp>
      <p:sp>
        <p:nvSpPr>
          <p:cNvPr id="23" name="Текст 5">
            <a:extLst>
              <a:ext uri="{FF2B5EF4-FFF2-40B4-BE49-F238E27FC236}">
                <a16:creationId xmlns:a16="http://schemas.microsoft.com/office/drawing/2014/main" id="{4A2A9BA8-285D-4539-9CCD-ED138588A7DC}"/>
              </a:ext>
            </a:extLst>
          </p:cNvPr>
          <p:cNvSpPr txBox="1">
            <a:spLocks/>
          </p:cNvSpPr>
          <p:nvPr/>
        </p:nvSpPr>
        <p:spPr>
          <a:xfrm>
            <a:off x="2107389" y="6580169"/>
            <a:ext cx="193873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В группе В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0B75FD59-C2FE-48EF-ABBF-773FE0B39F00}"/>
              </a:ext>
            </a:extLst>
          </p:cNvPr>
          <p:cNvSpPr txBox="1">
            <a:spLocks/>
          </p:cNvSpPr>
          <p:nvPr/>
        </p:nvSpPr>
        <p:spPr>
          <a:xfrm>
            <a:off x="4046118" y="6504084"/>
            <a:ext cx="140344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500</a:t>
            </a:r>
          </a:p>
        </p:txBody>
      </p:sp>
      <p:sp>
        <p:nvSpPr>
          <p:cNvPr id="35" name="Текст 5">
            <a:extLst>
              <a:ext uri="{FF2B5EF4-FFF2-40B4-BE49-F238E27FC236}">
                <a16:creationId xmlns:a16="http://schemas.microsoft.com/office/drawing/2014/main" id="{84C64202-9DF2-4D60-B2AE-38B25A7D13C9}"/>
              </a:ext>
            </a:extLst>
          </p:cNvPr>
          <p:cNvSpPr txBox="1">
            <a:spLocks/>
          </p:cNvSpPr>
          <p:nvPr/>
        </p:nvSpPr>
        <p:spPr>
          <a:xfrm>
            <a:off x="2124959" y="8466310"/>
            <a:ext cx="1208971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Всего</a:t>
            </a: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BB054671-EA76-42EB-8AE5-6CD2D403EE1B}"/>
              </a:ext>
            </a:extLst>
          </p:cNvPr>
          <p:cNvSpPr txBox="1">
            <a:spLocks/>
          </p:cNvSpPr>
          <p:nvPr/>
        </p:nvSpPr>
        <p:spPr>
          <a:xfrm>
            <a:off x="4046118" y="8372927"/>
            <a:ext cx="1913428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20000</a:t>
            </a:r>
          </a:p>
        </p:txBody>
      </p:sp>
      <p:sp>
        <p:nvSpPr>
          <p:cNvPr id="55" name="Текст 2">
            <a:extLst>
              <a:ext uri="{FF2B5EF4-FFF2-40B4-BE49-F238E27FC236}">
                <a16:creationId xmlns:a16="http://schemas.microsoft.com/office/drawing/2014/main" id="{E75035F0-BD14-4865-B732-4FC290CA494A}"/>
              </a:ext>
            </a:extLst>
          </p:cNvPr>
          <p:cNvSpPr txBox="1">
            <a:spLocks/>
          </p:cNvSpPr>
          <p:nvPr/>
        </p:nvSpPr>
        <p:spPr>
          <a:xfrm>
            <a:off x="7388295" y="2941876"/>
            <a:ext cx="5667377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200" dirty="0"/>
              <a:t>Количество клиентов</a:t>
            </a:r>
            <a:r>
              <a:rPr lang="en-US" sz="3200" dirty="0"/>
              <a:t> </a:t>
            </a:r>
            <a:r>
              <a:rPr lang="ru-RU" sz="3200" dirty="0"/>
              <a:t>купивших услугу</a:t>
            </a:r>
          </a:p>
        </p:txBody>
      </p:sp>
      <p:sp>
        <p:nvSpPr>
          <p:cNvPr id="56" name="Текст 4">
            <a:extLst>
              <a:ext uri="{FF2B5EF4-FFF2-40B4-BE49-F238E27FC236}">
                <a16:creationId xmlns:a16="http://schemas.microsoft.com/office/drawing/2014/main" id="{DA0CC8B0-2C98-4011-87FC-E2E307DAFE6A}"/>
              </a:ext>
            </a:extLst>
          </p:cNvPr>
          <p:cNvSpPr txBox="1">
            <a:spLocks/>
          </p:cNvSpPr>
          <p:nvPr/>
        </p:nvSpPr>
        <p:spPr>
          <a:xfrm>
            <a:off x="9884728" y="4682686"/>
            <a:ext cx="140344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33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BB9EB355-D766-4B72-835C-F9C9727FAC38}"/>
              </a:ext>
            </a:extLst>
          </p:cNvPr>
          <p:cNvSpPr txBox="1">
            <a:spLocks/>
          </p:cNvSpPr>
          <p:nvPr/>
        </p:nvSpPr>
        <p:spPr>
          <a:xfrm>
            <a:off x="7388295" y="4701041"/>
            <a:ext cx="2723445" cy="427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/>
              <a:t>В группе А</a:t>
            </a:r>
          </a:p>
        </p:txBody>
      </p:sp>
      <p:sp>
        <p:nvSpPr>
          <p:cNvPr id="58" name="Текст 5">
            <a:extLst>
              <a:ext uri="{FF2B5EF4-FFF2-40B4-BE49-F238E27FC236}">
                <a16:creationId xmlns:a16="http://schemas.microsoft.com/office/drawing/2014/main" id="{FF26B053-719C-40D3-BBDB-C6FC30902C1F}"/>
              </a:ext>
            </a:extLst>
          </p:cNvPr>
          <p:cNvSpPr txBox="1">
            <a:spLocks/>
          </p:cNvSpPr>
          <p:nvPr/>
        </p:nvSpPr>
        <p:spPr>
          <a:xfrm>
            <a:off x="7388295" y="5886392"/>
            <a:ext cx="193873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В группе В</a:t>
            </a:r>
          </a:p>
        </p:txBody>
      </p:sp>
      <p:sp>
        <p:nvSpPr>
          <p:cNvPr id="59" name="Текст 4">
            <a:extLst>
              <a:ext uri="{FF2B5EF4-FFF2-40B4-BE49-F238E27FC236}">
                <a16:creationId xmlns:a16="http://schemas.microsoft.com/office/drawing/2014/main" id="{837D8469-EF23-439B-9AC7-EE352B6A9976}"/>
              </a:ext>
            </a:extLst>
          </p:cNvPr>
          <p:cNvSpPr txBox="1">
            <a:spLocks/>
          </p:cNvSpPr>
          <p:nvPr/>
        </p:nvSpPr>
        <p:spPr>
          <a:xfrm>
            <a:off x="9884727" y="5843319"/>
            <a:ext cx="140344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66</a:t>
            </a:r>
          </a:p>
        </p:txBody>
      </p:sp>
      <p:sp>
        <p:nvSpPr>
          <p:cNvPr id="60" name="Текст 5">
            <a:extLst>
              <a:ext uri="{FF2B5EF4-FFF2-40B4-BE49-F238E27FC236}">
                <a16:creationId xmlns:a16="http://schemas.microsoft.com/office/drawing/2014/main" id="{C4565076-80B3-457C-A91C-781CF780740F}"/>
              </a:ext>
            </a:extLst>
          </p:cNvPr>
          <p:cNvSpPr txBox="1">
            <a:spLocks/>
          </p:cNvSpPr>
          <p:nvPr/>
        </p:nvSpPr>
        <p:spPr>
          <a:xfrm>
            <a:off x="7388295" y="6818754"/>
            <a:ext cx="2723445" cy="126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Среди </a:t>
            </a:r>
            <a:r>
              <a:rPr lang="ru-RU" dirty="0" err="1"/>
              <a:t>невидивших</a:t>
            </a:r>
            <a:r>
              <a:rPr lang="ru-RU" dirty="0"/>
              <a:t> рекламу</a:t>
            </a:r>
          </a:p>
        </p:txBody>
      </p:sp>
      <p:sp>
        <p:nvSpPr>
          <p:cNvPr id="61" name="Текст 4">
            <a:extLst>
              <a:ext uri="{FF2B5EF4-FFF2-40B4-BE49-F238E27FC236}">
                <a16:creationId xmlns:a16="http://schemas.microsoft.com/office/drawing/2014/main" id="{87582C2C-3037-47B5-8BF3-0F54477F3E1C}"/>
              </a:ext>
            </a:extLst>
          </p:cNvPr>
          <p:cNvSpPr txBox="1">
            <a:spLocks/>
          </p:cNvSpPr>
          <p:nvPr/>
        </p:nvSpPr>
        <p:spPr>
          <a:xfrm>
            <a:off x="9884728" y="7293058"/>
            <a:ext cx="1338154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1228</a:t>
            </a:r>
          </a:p>
        </p:txBody>
      </p:sp>
      <p:sp>
        <p:nvSpPr>
          <p:cNvPr id="62" name="Текст 5">
            <a:extLst>
              <a:ext uri="{FF2B5EF4-FFF2-40B4-BE49-F238E27FC236}">
                <a16:creationId xmlns:a16="http://schemas.microsoft.com/office/drawing/2014/main" id="{E37EEBC8-373E-40F0-922E-78677D05EF9A}"/>
              </a:ext>
            </a:extLst>
          </p:cNvPr>
          <p:cNvSpPr txBox="1">
            <a:spLocks/>
          </p:cNvSpPr>
          <p:nvPr/>
        </p:nvSpPr>
        <p:spPr>
          <a:xfrm>
            <a:off x="7388295" y="8870399"/>
            <a:ext cx="1208971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Всего</a:t>
            </a:r>
          </a:p>
        </p:txBody>
      </p:sp>
      <p:sp>
        <p:nvSpPr>
          <p:cNvPr id="63" name="Текст 4">
            <a:extLst>
              <a:ext uri="{FF2B5EF4-FFF2-40B4-BE49-F238E27FC236}">
                <a16:creationId xmlns:a16="http://schemas.microsoft.com/office/drawing/2014/main" id="{F00DB43E-66AC-4437-8CDB-1DE4A1BFBDC3}"/>
              </a:ext>
            </a:extLst>
          </p:cNvPr>
          <p:cNvSpPr txBox="1">
            <a:spLocks/>
          </p:cNvSpPr>
          <p:nvPr/>
        </p:nvSpPr>
        <p:spPr>
          <a:xfrm>
            <a:off x="9884727" y="8762260"/>
            <a:ext cx="1913428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1327</a:t>
            </a:r>
          </a:p>
        </p:txBody>
      </p:sp>
      <p:sp>
        <p:nvSpPr>
          <p:cNvPr id="72" name="Текст 2">
            <a:extLst>
              <a:ext uri="{FF2B5EF4-FFF2-40B4-BE49-F238E27FC236}">
                <a16:creationId xmlns:a16="http://schemas.microsoft.com/office/drawing/2014/main" id="{CD7A2CE0-137B-4AA7-83E2-1CE8250489D0}"/>
              </a:ext>
            </a:extLst>
          </p:cNvPr>
          <p:cNvSpPr txBox="1">
            <a:spLocks/>
          </p:cNvSpPr>
          <p:nvPr/>
        </p:nvSpPr>
        <p:spPr>
          <a:xfrm>
            <a:off x="13711145" y="2941876"/>
            <a:ext cx="5667377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200" dirty="0"/>
              <a:t>Конверсия</a:t>
            </a:r>
          </a:p>
        </p:txBody>
      </p:sp>
      <p:sp>
        <p:nvSpPr>
          <p:cNvPr id="73" name="Текст 4">
            <a:extLst>
              <a:ext uri="{FF2B5EF4-FFF2-40B4-BE49-F238E27FC236}">
                <a16:creationId xmlns:a16="http://schemas.microsoft.com/office/drawing/2014/main" id="{FF957608-E1B6-422F-89FF-D362BD19A8AD}"/>
              </a:ext>
            </a:extLst>
          </p:cNvPr>
          <p:cNvSpPr txBox="1">
            <a:spLocks/>
          </p:cNvSpPr>
          <p:nvPr/>
        </p:nvSpPr>
        <p:spPr>
          <a:xfrm>
            <a:off x="16207578" y="4682686"/>
            <a:ext cx="140344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11%</a:t>
            </a:r>
          </a:p>
        </p:txBody>
      </p:sp>
      <p:sp>
        <p:nvSpPr>
          <p:cNvPr id="74" name="Текст 8">
            <a:extLst>
              <a:ext uri="{FF2B5EF4-FFF2-40B4-BE49-F238E27FC236}">
                <a16:creationId xmlns:a16="http://schemas.microsoft.com/office/drawing/2014/main" id="{7352AE77-6FF6-47BB-A30D-F0B43A3999FB}"/>
              </a:ext>
            </a:extLst>
          </p:cNvPr>
          <p:cNvSpPr txBox="1">
            <a:spLocks/>
          </p:cNvSpPr>
          <p:nvPr/>
        </p:nvSpPr>
        <p:spPr>
          <a:xfrm>
            <a:off x="13711145" y="4701041"/>
            <a:ext cx="2723445" cy="427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/>
              <a:t>В группе А</a:t>
            </a:r>
          </a:p>
        </p:txBody>
      </p:sp>
      <p:sp>
        <p:nvSpPr>
          <p:cNvPr id="75" name="Текст 5">
            <a:extLst>
              <a:ext uri="{FF2B5EF4-FFF2-40B4-BE49-F238E27FC236}">
                <a16:creationId xmlns:a16="http://schemas.microsoft.com/office/drawing/2014/main" id="{0B65D083-1390-43E9-AB2E-505A13BCEF71}"/>
              </a:ext>
            </a:extLst>
          </p:cNvPr>
          <p:cNvSpPr txBox="1">
            <a:spLocks/>
          </p:cNvSpPr>
          <p:nvPr/>
        </p:nvSpPr>
        <p:spPr>
          <a:xfrm>
            <a:off x="13711145" y="5886392"/>
            <a:ext cx="193873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В группе В</a:t>
            </a:r>
          </a:p>
        </p:txBody>
      </p:sp>
      <p:sp>
        <p:nvSpPr>
          <p:cNvPr id="76" name="Текст 4">
            <a:extLst>
              <a:ext uri="{FF2B5EF4-FFF2-40B4-BE49-F238E27FC236}">
                <a16:creationId xmlns:a16="http://schemas.microsoft.com/office/drawing/2014/main" id="{38B0B4D6-D6C9-413E-948F-474924332307}"/>
              </a:ext>
            </a:extLst>
          </p:cNvPr>
          <p:cNvSpPr txBox="1">
            <a:spLocks/>
          </p:cNvSpPr>
          <p:nvPr/>
        </p:nvSpPr>
        <p:spPr>
          <a:xfrm>
            <a:off x="16207577" y="5843319"/>
            <a:ext cx="1865269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13,2%</a:t>
            </a:r>
          </a:p>
        </p:txBody>
      </p:sp>
      <p:sp>
        <p:nvSpPr>
          <p:cNvPr id="77" name="Текст 5">
            <a:extLst>
              <a:ext uri="{FF2B5EF4-FFF2-40B4-BE49-F238E27FC236}">
                <a16:creationId xmlns:a16="http://schemas.microsoft.com/office/drawing/2014/main" id="{67BA4BA2-E7B5-4EFE-934E-365C03CE5374}"/>
              </a:ext>
            </a:extLst>
          </p:cNvPr>
          <p:cNvSpPr txBox="1">
            <a:spLocks/>
          </p:cNvSpPr>
          <p:nvPr/>
        </p:nvSpPr>
        <p:spPr>
          <a:xfrm>
            <a:off x="13711145" y="6818754"/>
            <a:ext cx="2723445" cy="126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Среди </a:t>
            </a:r>
            <a:r>
              <a:rPr lang="ru-RU" dirty="0" err="1"/>
              <a:t>невидивших</a:t>
            </a:r>
            <a:r>
              <a:rPr lang="ru-RU" dirty="0"/>
              <a:t> рекламу</a:t>
            </a:r>
          </a:p>
        </p:txBody>
      </p:sp>
      <p:sp>
        <p:nvSpPr>
          <p:cNvPr id="78" name="Текст 4">
            <a:extLst>
              <a:ext uri="{FF2B5EF4-FFF2-40B4-BE49-F238E27FC236}">
                <a16:creationId xmlns:a16="http://schemas.microsoft.com/office/drawing/2014/main" id="{E9AE9993-B6F8-43D8-A99C-A2BFFBCB5199}"/>
              </a:ext>
            </a:extLst>
          </p:cNvPr>
          <p:cNvSpPr txBox="1">
            <a:spLocks/>
          </p:cNvSpPr>
          <p:nvPr/>
        </p:nvSpPr>
        <p:spPr>
          <a:xfrm>
            <a:off x="16207578" y="7293058"/>
            <a:ext cx="1338154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6,4%</a:t>
            </a:r>
          </a:p>
        </p:txBody>
      </p:sp>
      <p:sp>
        <p:nvSpPr>
          <p:cNvPr id="79" name="Текст 5">
            <a:extLst>
              <a:ext uri="{FF2B5EF4-FFF2-40B4-BE49-F238E27FC236}">
                <a16:creationId xmlns:a16="http://schemas.microsoft.com/office/drawing/2014/main" id="{B6603ED7-1A28-4030-81E6-BEA358B35435}"/>
              </a:ext>
            </a:extLst>
          </p:cNvPr>
          <p:cNvSpPr txBox="1">
            <a:spLocks/>
          </p:cNvSpPr>
          <p:nvPr/>
        </p:nvSpPr>
        <p:spPr>
          <a:xfrm>
            <a:off x="13711145" y="8870399"/>
            <a:ext cx="1208971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Всего</a:t>
            </a:r>
          </a:p>
        </p:txBody>
      </p:sp>
      <p:sp>
        <p:nvSpPr>
          <p:cNvPr id="80" name="Текст 4">
            <a:extLst>
              <a:ext uri="{FF2B5EF4-FFF2-40B4-BE49-F238E27FC236}">
                <a16:creationId xmlns:a16="http://schemas.microsoft.com/office/drawing/2014/main" id="{2B4D2AC6-CB0A-40BB-86F4-00BEB05207DA}"/>
              </a:ext>
            </a:extLst>
          </p:cNvPr>
          <p:cNvSpPr txBox="1">
            <a:spLocks/>
          </p:cNvSpPr>
          <p:nvPr/>
        </p:nvSpPr>
        <p:spPr>
          <a:xfrm>
            <a:off x="16207577" y="8762260"/>
            <a:ext cx="1913428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/>
              <a:t>6,6%</a:t>
            </a:r>
          </a:p>
        </p:txBody>
      </p:sp>
    </p:spTree>
    <p:extLst>
      <p:ext uri="{BB962C8B-B14F-4D97-AF65-F5344CB8AC3E}">
        <p14:creationId xmlns:p14="http://schemas.microsoft.com/office/powerpoint/2010/main" val="246642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7DE13-157E-B736-5A5D-2F221660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25608"/>
            <a:ext cx="14726457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Прогноз дополнительных покупок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E021C3-C3BF-3AFF-1F02-6EA7D8D08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0263" y="3373387"/>
            <a:ext cx="5310200" cy="436017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200" dirty="0"/>
              <a:t>Рекламная компания 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FDF4C-9891-448F-A60F-6698CCB699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1943" y="4408487"/>
            <a:ext cx="2770657" cy="609398"/>
          </a:xfrm>
        </p:spPr>
        <p:txBody>
          <a:bodyPr/>
          <a:lstStyle/>
          <a:p>
            <a:pPr algn="ctr"/>
            <a:r>
              <a:rPr lang="ru-RU" sz="4400" dirty="0"/>
              <a:t>894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733441B-168F-5C8A-E262-E8D7D05291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50263" y="4491076"/>
            <a:ext cx="4307700" cy="393121"/>
          </a:xfrm>
        </p:spPr>
        <p:txBody>
          <a:bodyPr/>
          <a:lstStyle/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Дополнительные покупки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10617AF9-368A-4F80-B725-CA0B8ABBA46F}"/>
              </a:ext>
            </a:extLst>
          </p:cNvPr>
          <p:cNvSpPr txBox="1">
            <a:spLocks/>
          </p:cNvSpPr>
          <p:nvPr/>
        </p:nvSpPr>
        <p:spPr>
          <a:xfrm>
            <a:off x="11176323" y="3373386"/>
            <a:ext cx="531020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200" dirty="0"/>
              <a:t>Рекламная компания В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96B92C8-C5BE-41C0-96EA-43236D584F92}"/>
              </a:ext>
            </a:extLst>
          </p:cNvPr>
          <p:cNvSpPr txBox="1">
            <a:spLocks/>
          </p:cNvSpPr>
          <p:nvPr/>
        </p:nvSpPr>
        <p:spPr>
          <a:xfrm>
            <a:off x="15484023" y="4491076"/>
            <a:ext cx="257537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dirty="0"/>
              <a:t>1306</a:t>
            </a:r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B30061D2-C519-480F-A517-712B3E98D02F}"/>
              </a:ext>
            </a:extLst>
          </p:cNvPr>
          <p:cNvSpPr txBox="1">
            <a:spLocks/>
          </p:cNvSpPr>
          <p:nvPr/>
        </p:nvSpPr>
        <p:spPr>
          <a:xfrm>
            <a:off x="11176323" y="4491076"/>
            <a:ext cx="430770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Дополнительные покупки</a:t>
            </a: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0E102B9-7830-4243-B37D-354E100D800C}"/>
              </a:ext>
            </a:extLst>
          </p:cNvPr>
          <p:cNvSpPr txBox="1">
            <a:spLocks/>
          </p:cNvSpPr>
          <p:nvPr/>
        </p:nvSpPr>
        <p:spPr>
          <a:xfrm>
            <a:off x="6601943" y="5699557"/>
            <a:ext cx="277065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dirty="0"/>
              <a:t>2652000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9703D839-4508-41E3-A65C-A417DFFD3D69}"/>
              </a:ext>
            </a:extLst>
          </p:cNvPr>
          <p:cNvSpPr txBox="1">
            <a:spLocks/>
          </p:cNvSpPr>
          <p:nvPr/>
        </p:nvSpPr>
        <p:spPr>
          <a:xfrm>
            <a:off x="2250263" y="5782146"/>
            <a:ext cx="430770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Доход</a:t>
            </a: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B845F7AF-A6A9-4D54-A5F2-DA4AC2280656}"/>
              </a:ext>
            </a:extLst>
          </p:cNvPr>
          <p:cNvSpPr txBox="1">
            <a:spLocks/>
          </p:cNvSpPr>
          <p:nvPr/>
        </p:nvSpPr>
        <p:spPr>
          <a:xfrm>
            <a:off x="6601943" y="6913726"/>
            <a:ext cx="277065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dirty="0"/>
              <a:t>70720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DEA703B3-A8CC-4342-AE9B-42C3648E879A}"/>
              </a:ext>
            </a:extLst>
          </p:cNvPr>
          <p:cNvSpPr txBox="1">
            <a:spLocks/>
          </p:cNvSpPr>
          <p:nvPr/>
        </p:nvSpPr>
        <p:spPr>
          <a:xfrm>
            <a:off x="2250263" y="6993471"/>
            <a:ext cx="430770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Расходы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A5E7AE35-E594-46EF-98DD-7470A821C257}"/>
              </a:ext>
            </a:extLst>
          </p:cNvPr>
          <p:cNvSpPr txBox="1">
            <a:spLocks/>
          </p:cNvSpPr>
          <p:nvPr/>
        </p:nvSpPr>
        <p:spPr>
          <a:xfrm>
            <a:off x="6645923" y="8122207"/>
            <a:ext cx="277065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dirty="0"/>
              <a:t>2581280</a:t>
            </a:r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id="{93732B9C-BD84-4E7E-BF65-A15BA0C73798}"/>
              </a:ext>
            </a:extLst>
          </p:cNvPr>
          <p:cNvSpPr txBox="1">
            <a:spLocks/>
          </p:cNvSpPr>
          <p:nvPr/>
        </p:nvSpPr>
        <p:spPr>
          <a:xfrm>
            <a:off x="2294243" y="8204796"/>
            <a:ext cx="430770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Доход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86780026-D9E1-4D98-904B-410164C0AAAA}"/>
              </a:ext>
            </a:extLst>
          </p:cNvPr>
          <p:cNvSpPr txBox="1">
            <a:spLocks/>
          </p:cNvSpPr>
          <p:nvPr/>
        </p:nvSpPr>
        <p:spPr>
          <a:xfrm>
            <a:off x="15528003" y="5699557"/>
            <a:ext cx="277065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3919200</a:t>
            </a:r>
            <a:endParaRPr lang="ru-RU" sz="4400" dirty="0"/>
          </a:p>
        </p:txBody>
      </p:sp>
      <p:sp>
        <p:nvSpPr>
          <p:cNvPr id="50" name="Текст 8">
            <a:extLst>
              <a:ext uri="{FF2B5EF4-FFF2-40B4-BE49-F238E27FC236}">
                <a16:creationId xmlns:a16="http://schemas.microsoft.com/office/drawing/2014/main" id="{D91440FF-891C-4CEF-A103-44DB40703D7D}"/>
              </a:ext>
            </a:extLst>
          </p:cNvPr>
          <p:cNvSpPr txBox="1">
            <a:spLocks/>
          </p:cNvSpPr>
          <p:nvPr/>
        </p:nvSpPr>
        <p:spPr>
          <a:xfrm>
            <a:off x="11176323" y="5782146"/>
            <a:ext cx="430770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Доход</a:t>
            </a:r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id="{93C4C658-2D95-4FF3-93DA-3A3F0626142E}"/>
              </a:ext>
            </a:extLst>
          </p:cNvPr>
          <p:cNvSpPr txBox="1">
            <a:spLocks/>
          </p:cNvSpPr>
          <p:nvPr/>
        </p:nvSpPr>
        <p:spPr>
          <a:xfrm>
            <a:off x="15528003" y="6913726"/>
            <a:ext cx="277065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104512</a:t>
            </a:r>
            <a:endParaRPr lang="ru-RU" sz="4400" dirty="0"/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36BDE74D-32C3-4625-A1A5-A1C8560D6C4E}"/>
              </a:ext>
            </a:extLst>
          </p:cNvPr>
          <p:cNvSpPr txBox="1">
            <a:spLocks/>
          </p:cNvSpPr>
          <p:nvPr/>
        </p:nvSpPr>
        <p:spPr>
          <a:xfrm>
            <a:off x="11176323" y="6993471"/>
            <a:ext cx="430770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Расходы</a:t>
            </a:r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A6A2A97C-4EB5-4175-92A9-C6EB13680B2E}"/>
              </a:ext>
            </a:extLst>
          </p:cNvPr>
          <p:cNvSpPr txBox="1">
            <a:spLocks/>
          </p:cNvSpPr>
          <p:nvPr/>
        </p:nvSpPr>
        <p:spPr>
          <a:xfrm>
            <a:off x="15571983" y="8122207"/>
            <a:ext cx="2770657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3814688</a:t>
            </a:r>
            <a:endParaRPr lang="ru-RU" sz="4400" dirty="0"/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0A4A89BD-00D3-465D-8C96-95617BC24F88}"/>
              </a:ext>
            </a:extLst>
          </p:cNvPr>
          <p:cNvSpPr txBox="1">
            <a:spLocks/>
          </p:cNvSpPr>
          <p:nvPr/>
        </p:nvSpPr>
        <p:spPr>
          <a:xfrm>
            <a:off x="11220303" y="8204796"/>
            <a:ext cx="4307700" cy="39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Доход</a:t>
            </a:r>
          </a:p>
        </p:txBody>
      </p:sp>
    </p:spTree>
    <p:extLst>
      <p:ext uri="{BB962C8B-B14F-4D97-AF65-F5344CB8AC3E}">
        <p14:creationId xmlns:p14="http://schemas.microsoft.com/office/powerpoint/2010/main" val="131484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217988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Красный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5991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896" y="1526235"/>
            <a:ext cx="8259155" cy="1923604"/>
          </a:xfrm>
        </p:spPr>
        <p:txBody>
          <a:bodyPr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Распределение пола клиентов</a:t>
            </a:r>
            <a:endParaRPr lang="ru-RU" sz="65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C73A3D4-D76B-F53A-AC7A-4A9B1115C85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43896" y="3538640"/>
            <a:ext cx="8274657" cy="830292"/>
          </a:xfrm>
        </p:spPr>
        <p:txBody>
          <a:bodyPr>
            <a:spAutoFit/>
          </a:bodyPr>
          <a:lstStyle/>
          <a:p>
            <a:r>
              <a:rPr lang="ru-RU" dirty="0"/>
              <a:t>Видим, что больших различий между распределением в группах нет. Разница меньше </a:t>
            </a:r>
            <a:r>
              <a:rPr lang="ru-RU" b="1" dirty="0"/>
              <a:t>3%</a:t>
            </a:r>
            <a:r>
              <a:rPr lang="ru-RU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60A937-244C-4CDC-9842-A25FDCE7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9" y="2471267"/>
            <a:ext cx="9606518" cy="62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4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8" y="967311"/>
            <a:ext cx="8966203" cy="2885405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Распределение клиентов по возрастным группам</a:t>
            </a:r>
            <a:endParaRPr lang="ru-RU" sz="65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C73A3D4-D76B-F53A-AC7A-4A9B1115C85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65468" y="4232141"/>
            <a:ext cx="8274657" cy="830292"/>
          </a:xfrm>
        </p:spPr>
        <p:txBody>
          <a:bodyPr>
            <a:spAutoFit/>
          </a:bodyPr>
          <a:lstStyle/>
          <a:p>
            <a:r>
              <a:rPr lang="ru-RU" dirty="0"/>
              <a:t>В таком распределении разница тоже небольшая и составляет максимум </a:t>
            </a:r>
            <a:r>
              <a:rPr lang="ru-RU" b="1" dirty="0"/>
              <a:t>2.3%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31A55A-8BEF-4BA7-9960-62F964C1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7" y="2410014"/>
            <a:ext cx="9154820" cy="63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5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68" y="967311"/>
            <a:ext cx="8966203" cy="2885405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dirty="0"/>
              <a:t>Распределение клиентов по времени использования</a:t>
            </a:r>
            <a:endParaRPr lang="ru-RU" sz="65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B3FE8-103C-4518-95F8-1A01D348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7" y="2731216"/>
            <a:ext cx="8527754" cy="569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>
            <a:extLst>
              <a:ext uri="{FF2B5EF4-FFF2-40B4-BE49-F238E27FC236}">
                <a16:creationId xmlns:a16="http://schemas.microsoft.com/office/drawing/2014/main" id="{A75A6C52-3961-4AD4-BB78-AB6B5E88748E}"/>
              </a:ext>
            </a:extLst>
          </p:cNvPr>
          <p:cNvSpPr txBox="1">
            <a:spLocks/>
          </p:cNvSpPr>
          <p:nvPr/>
        </p:nvSpPr>
        <p:spPr>
          <a:xfrm>
            <a:off x="765468" y="4290046"/>
            <a:ext cx="8274657" cy="83029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 b="0" i="0" kern="120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 b="0" i="0" kern="120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b="0" i="0" kern="120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8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b="0" i="0" kern="120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3720260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46431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208365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95241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Здесь дела обстоят значительно хуже в группе В, в ней на 40% больше давних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86200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724E933-D8B6-B13E-372B-3021B47C5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4842" y="5176177"/>
            <a:ext cx="5229726" cy="855655"/>
          </a:xfrm>
          <a:solidFill>
            <a:schemeClr val="bg1"/>
          </a:solidFill>
        </p:spPr>
        <p:txBody>
          <a:bodyPr/>
          <a:lstStyle/>
          <a:p>
            <a:r>
              <a:rPr lang="ru-RU" dirty="0">
                <a:solidFill>
                  <a:schemeClr val="accent5"/>
                </a:solidFill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80513-A7E4-6E3F-8F91-E0C7D8D51E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15498"/>
          </a:xfrm>
        </p:spPr>
        <p:txBody>
          <a:bodyPr/>
          <a:lstStyle/>
          <a:p>
            <a:r>
              <a:rPr lang="ru-RU" dirty="0"/>
              <a:t>Для группы 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D65DE-2578-3122-D396-06515AFB58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8963" y="2512433"/>
            <a:ext cx="6560469" cy="132959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a typeface="+mn-ea"/>
                <a:cs typeface="+mn-cs"/>
              </a:rPr>
              <a:t>Клиенты в группе А максимально похожи по основным характеристикам на контрольную группу поэтому прогноз вполне реалистичен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40DA2-F3DB-AABF-3378-9FBE532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15498"/>
          </a:xfrm>
        </p:spPr>
        <p:txBody>
          <a:bodyPr/>
          <a:lstStyle/>
          <a:p>
            <a:r>
              <a:rPr lang="ru-RU" dirty="0"/>
              <a:t>Для группы 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38C1A32-C5FF-BF29-3B8E-FDFCB553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48963" y="5468051"/>
            <a:ext cx="6720890" cy="99719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Клиенты в группе А максимально похожи по основным характеристикам на контрольную группу поэтому прогноз вполне реалистичен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A417-17FC-4921-B47A-B7BCF92EA0D9}"/>
              </a:ext>
            </a:extLst>
          </p:cNvPr>
          <p:cNvSpPr/>
          <p:nvPr/>
        </p:nvSpPr>
        <p:spPr>
          <a:xfrm>
            <a:off x="8309811" y="6903239"/>
            <a:ext cx="3224463" cy="3748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0402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Статистика_Шаблон (2)</Template>
  <TotalTime>205</TotalTime>
  <Words>489</Words>
  <Application>Microsoft Office PowerPoint</Application>
  <PresentationFormat>Произвольный</PresentationFormat>
  <Paragraphs>104</Paragraphs>
  <Slides>16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Graphik LCG</vt:lpstr>
      <vt:lpstr>GRAPHIKLCG-MEDIUM</vt:lpstr>
      <vt:lpstr>GRAPHIKLCG-SEMIBOLD</vt:lpstr>
      <vt:lpstr>Times New Roman</vt:lpstr>
      <vt:lpstr>TinkoffSans-Medium</vt:lpstr>
      <vt:lpstr>Wingdings</vt:lpstr>
      <vt:lpstr>Специальное оформление</vt:lpstr>
      <vt:lpstr>Лист Microsoft Excel</vt:lpstr>
      <vt:lpstr>Кейс «Рекламщики»</vt:lpstr>
      <vt:lpstr>Синий уровень</vt:lpstr>
      <vt:lpstr>Текущая ситуация</vt:lpstr>
      <vt:lpstr>Прогноз дополнительных покупок</vt:lpstr>
      <vt:lpstr>Красный уровень</vt:lpstr>
      <vt:lpstr>Распределение пола клиентов</vt:lpstr>
      <vt:lpstr>Распределение клиентов по возрастным группам</vt:lpstr>
      <vt:lpstr>Распределение клиентов по времени использования</vt:lpstr>
      <vt:lpstr>Презентация PowerPoint</vt:lpstr>
      <vt:lpstr>Черный уровень</vt:lpstr>
      <vt:lpstr>Конверсии по типу клиента давний/недавний</vt:lpstr>
      <vt:lpstr>Конверсии по типу клиента давний/недавний в зависимости от пола</vt:lpstr>
      <vt:lpstr>Конверсии по типу клиента давний/недавний в зависимости от возраста</vt:lpstr>
      <vt:lpstr>Прогноз прибыли для группы А</vt:lpstr>
      <vt:lpstr>Прогноз прибыли для группы B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«Рекламщики»</dc:title>
  <dc:creator>G E</dc:creator>
  <cp:lastModifiedBy>G E</cp:lastModifiedBy>
  <cp:revision>24</cp:revision>
  <dcterms:created xsi:type="dcterms:W3CDTF">2024-10-01T10:47:17Z</dcterms:created>
  <dcterms:modified xsi:type="dcterms:W3CDTF">2024-10-07T18:51:00Z</dcterms:modified>
</cp:coreProperties>
</file>