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43" r:id="rId2"/>
    <p:sldId id="344" r:id="rId3"/>
    <p:sldId id="345" r:id="rId4"/>
    <p:sldId id="346" r:id="rId5"/>
    <p:sldId id="347" r:id="rId6"/>
    <p:sldId id="348" r:id="rId7"/>
  </p:sldIdLst>
  <p:sldSz cx="9144000" cy="6858000" type="screen4x3"/>
  <p:notesSz cx="6797675" cy="9926638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000"/>
    <a:srgbClr val="FFFF00"/>
    <a:srgbClr val="C8FF00"/>
    <a:srgbClr val="DC0101"/>
    <a:srgbClr val="FF7800"/>
    <a:srgbClr val="FF5050"/>
    <a:srgbClr val="0000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6751" autoAdjust="0"/>
  </p:normalViewPr>
  <p:slideViewPr>
    <p:cSldViewPr snapToGrid="0" showGuides="1">
      <p:cViewPr varScale="1">
        <p:scale>
          <a:sx n="87" d="100"/>
          <a:sy n="87" d="100"/>
        </p:scale>
        <p:origin x="134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AD3C39E-023D-4061-ABE8-F2819DDBE9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287A1E7-B2F5-46C0-A5A2-8A2D8728C9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626CDF68-D232-4A30-A659-848AD32378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7959DFC4-8DD2-4016-9E95-EA019CA189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anose="020B0604020202020204" pitchFamily="34" charset="0"/>
              </a:defRPr>
            </a:lvl1pPr>
          </a:lstStyle>
          <a:p>
            <a:fld id="{969E21F8-B76A-4DB9-97FD-8A93C18FB198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2989F69-0AB7-4BEC-8118-D87254D955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388E979-34F1-4E2C-97D9-7E2EF1C3DA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53698B80-4BB1-49EE-9EB9-BCC2F6CB3A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15002F00-FC67-4BF1-BE32-D833496E3D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E5085005-3F80-4587-A6BF-4B01353843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l" defTabSz="95573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84CD2FB4-1A8E-436F-9CA8-E2F718D07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Arial" panose="020B0604020202020204" pitchFamily="34" charset="0"/>
              </a:defRPr>
            </a:lvl1pPr>
          </a:lstStyle>
          <a:p>
            <a:fld id="{6DABC2BB-7738-4F8B-A08B-60F383E8A594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3582592B-E7B4-44D1-9E86-FFD6CDB4B8B2}"/>
              </a:ext>
            </a:extLst>
          </p:cNvPr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w 1588"/>
              <a:gd name="T1" fmla="*/ 0 h 1912"/>
              <a:gd name="T2" fmla="*/ 0 w 1588"/>
              <a:gd name="T3" fmla="*/ 2147483647 h 1912"/>
              <a:gd name="T4" fmla="*/ 0 w 1588"/>
              <a:gd name="T5" fmla="*/ 2147483647 h 1912"/>
              <a:gd name="T6" fmla="*/ 0 w 1588"/>
              <a:gd name="T7" fmla="*/ 2147483647 h 1912"/>
              <a:gd name="T8" fmla="*/ 0 w 1588"/>
              <a:gd name="T9" fmla="*/ 2147483647 h 1912"/>
              <a:gd name="T10" fmla="*/ 0 w 1588"/>
              <a:gd name="T11" fmla="*/ 2147483647 h 1912"/>
              <a:gd name="T12" fmla="*/ 0 w 1588"/>
              <a:gd name="T13" fmla="*/ 0 h 1912"/>
              <a:gd name="T14" fmla="*/ 0 w 1588"/>
              <a:gd name="T15" fmla="*/ 0 h 19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56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F8818-3486-4D1A-BE21-1567E45D57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B525A-E93E-4725-8441-A70308D17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906E6DAC-E84A-4A7B-9EAB-64E47A11C2C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EB68A-54AC-4526-8B65-8F449896392A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8BC1123F-AE79-4D97-AAFA-FE9FE2A3011B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759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44488"/>
            <a:ext cx="2286000" cy="5675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44488"/>
            <a:ext cx="6705600" cy="5675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CA898-2A81-4282-A97B-D7C2158C63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6F9B-105E-4286-A3EF-128EBDC8B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63FCA801-71EE-4C25-A00E-996F5AB089B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FB7D93-7D13-4BBA-B876-444C7E02D7A4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2F9F7AC9-BA2B-4F2A-B142-39051C628D5A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005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94C225E-90C9-4B8A-9B21-21209263F8BD}"/>
              </a:ext>
            </a:extLst>
          </p:cNvPr>
          <p:cNvSpPr txBox="1">
            <a:spLocks/>
          </p:cNvSpPr>
          <p:nvPr userDrawn="1"/>
        </p:nvSpPr>
        <p:spPr>
          <a:xfrm>
            <a:off x="1039813" y="6621463"/>
            <a:ext cx="7064375" cy="204787"/>
          </a:xfrm>
          <a:prstGeom prst="rect">
            <a:avLst/>
          </a:prstGeom>
        </p:spPr>
        <p:txBody>
          <a:bodyPr/>
          <a:lstStyle>
            <a:lvl1pPr>
              <a:defRPr b="1" dirty="0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 sz="1200" dirty="0"/>
              <a:t>ESE – Regressione Lineare ai Minimi Quadrati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B4EAF8-75F8-456B-A960-F54EFF0D7DA0}"/>
              </a:ext>
            </a:extLst>
          </p:cNvPr>
          <p:cNvSpPr txBox="1">
            <a:spLocks/>
          </p:cNvSpPr>
          <p:nvPr userDrawn="1"/>
        </p:nvSpPr>
        <p:spPr>
          <a:xfrm>
            <a:off x="8561388" y="6632575"/>
            <a:ext cx="582612" cy="20478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623FB0E-395F-4BA6-9C7E-80D5C34EABBF}" type="slidenum">
              <a:rPr lang="it-IT" altLang="it-IT" sz="1200" b="1">
                <a:solidFill>
                  <a:srgbClr val="0A0000"/>
                </a:solidFill>
              </a:rPr>
              <a:pPr eaLnBrk="1" hangingPunct="1"/>
              <a:t>‹N›</a:t>
            </a:fld>
            <a:endParaRPr lang="it-IT" altLang="it-IT" sz="1200" b="1" dirty="0">
              <a:solidFill>
                <a:srgbClr val="0A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4488"/>
            <a:ext cx="9144000" cy="650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63638"/>
            <a:ext cx="4495800" cy="485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495800" cy="485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660F736-8FB1-4E8D-88E7-786F62F331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C4CFCCFF-1569-4714-BDA8-C419EC4E90DE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0671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4488"/>
            <a:ext cx="9144000" cy="650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63638"/>
            <a:ext cx="4495800" cy="4856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63638"/>
            <a:ext cx="4495800" cy="235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67125"/>
            <a:ext cx="4495800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D760897-19B7-43CD-B57F-193D06D9C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C36D1C7-21BC-4847-9F53-33AF5F21B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E8EE1B29-DC54-4029-A28E-FC17992549AC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4C15E47-1352-4F80-A1C5-80A7793CF2DF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7A0CCE0C-2138-409A-A74C-D0BB7A526388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245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5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0A546-64D1-4797-AA8C-DBE229249E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09FB-0D8B-4644-9708-B64EF1E2E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DA27A6C2-62A6-456E-8A67-44AA26F57CCE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C49587-C994-4903-B214-F894EF35430E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DEF54840-8B38-46FC-9B4D-81200D725AD2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529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63638"/>
            <a:ext cx="4495800" cy="48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3638"/>
            <a:ext cx="4495800" cy="4856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0073437-D1FB-44D6-A225-BC8114C3C1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A1AE2CC-1D77-43E5-9FB1-9D65B9F80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8EC5625F-1FFA-4E25-BA6F-BAF260A73150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895BDFB0-4FF9-48EC-ABCD-21EB7BB36897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FC180F75-E233-405D-B465-29C351ABD005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486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AC28041-1DBA-4733-BBE0-10B9FA8292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3E7326E-FB18-4C99-A7C0-7E393FA3EF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F589DB8B-3763-4C8D-A9DF-FCFB8EC776D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C0FEDDB-0F24-4CE0-8504-33138C62D38D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B7CF8AD2-2443-4BAC-9C7B-3F7F60415EFB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966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B6D75AE-7E83-4885-AEED-BC2C63FEFD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88C79D7-1A39-4B4E-B992-4138726006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01FC6EAA-9E47-42C5-88F3-01F2045AF4B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7D3ED945-131A-4417-82FE-D8012421994B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E43F99C9-7AD9-4411-A41D-7989D99BC8EB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805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629E5B6-6AD7-42EB-AFB4-9F72EE733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1A6B9783-5406-466E-B175-F578A49EC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199B6436-E5AE-4CE8-8F22-536166F30012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85FB320C-9C3E-4CDB-BB5D-276C03971B63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109300C0-B457-4EF1-9F31-85DB1EF800BF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22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5164F22-DD99-4848-B588-7BAB7E1306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536142A-3B7E-47EF-AF7F-4DAE9C29D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5A4B0C0A-548A-4CDF-8A3D-2CDD7A88D423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7CB2365A-DCD5-471D-8988-4898E0807780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2E37BC4B-A080-4945-BEAC-81CB5BBF0FAB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243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A51130D-C89C-46F2-BEAC-3C2C23F20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39813" y="6621463"/>
            <a:ext cx="7064375" cy="204787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/>
              <a:t>Rappresentazione dei Dati, Interpolazione, Regressione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B2044F1-7357-4515-9BB3-02BB12463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61388" y="6632575"/>
            <a:ext cx="582612" cy="204788"/>
          </a:xfrm>
        </p:spPr>
        <p:txBody>
          <a:bodyPr/>
          <a:lstStyle>
            <a:lvl1pPr>
              <a:defRPr/>
            </a:lvl1pPr>
          </a:lstStyle>
          <a:p>
            <a:fld id="{9BAD0073-D8B5-43C0-AE17-70B71A61CE28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D01F0D40-FA66-41C7-B7BF-3AE62DE045F2}"/>
              </a:ext>
            </a:extLst>
          </p:cNvPr>
          <p:cNvSpPr>
            <a:spLocks noGrp="1"/>
          </p:cNvSpPr>
          <p:nvPr>
            <p:ph type="dt" sz="quarter" idx="12"/>
          </p:nvPr>
        </p:nvSpPr>
        <p:spPr>
          <a:xfrm>
            <a:off x="4763" y="6632575"/>
            <a:ext cx="1171575" cy="204788"/>
          </a:xfrm>
        </p:spPr>
        <p:txBody>
          <a:bodyPr/>
          <a:lstStyle>
            <a:lvl1pPr>
              <a:defRPr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87253BDF-4374-40CE-922B-DCDC2F052125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038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12CBF41-FC14-4E44-BC84-1C056F3CC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44488"/>
            <a:ext cx="91440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F18D140-EB30-41E0-911F-BB16BCE45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63638"/>
            <a:ext cx="9144000" cy="48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98FDFC3-4DED-4F0B-B339-7427305EB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9813" y="6647656"/>
            <a:ext cx="7064375" cy="204788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r>
              <a:rPr lang="it-IT" dirty="0"/>
              <a:t>ESE – Regressione Lineare ai Minimi quadrati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03AC257-6C89-4217-8FC7-DA9A81FB9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1388" y="6647657"/>
            <a:ext cx="582612" cy="2047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A0000"/>
                </a:solidFill>
              </a:defRPr>
            </a:lvl1pPr>
          </a:lstStyle>
          <a:p>
            <a:fld id="{76E751A1-C91F-4C30-9949-C7AB0F1957C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6F50822-CCF5-4423-A106-53E239303B41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4763" y="6647657"/>
            <a:ext cx="1171575" cy="204787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A0000"/>
                </a:solidFill>
                <a:effectLst/>
              </a:defRPr>
            </a:lvl1pPr>
          </a:lstStyle>
          <a:p>
            <a:pPr>
              <a:defRPr/>
            </a:pPr>
            <a:fld id="{80DF3A26-9258-4F0C-9C20-285A8E44B479}" type="datetime1">
              <a:rPr lang="it-IT"/>
              <a:pPr>
                <a:defRPr/>
              </a:pPr>
              <a:t>17/03/2020</a:t>
            </a:fld>
            <a:endParaRPr lang="it-IT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ahoma" panose="020B0604030504040204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C95D5B-A44F-4213-ADE6-73CCDD97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su dB e </a:t>
            </a:r>
            <a:r>
              <a:rPr lang="it-IT" altLang="it-IT" sz="4000" b="1" dirty="0" err="1">
                <a:solidFill>
                  <a:srgbClr val="0A0000"/>
                </a:solidFill>
                <a:effectLst/>
              </a:rPr>
              <a:t>dBm</a:t>
            </a:r>
            <a:endParaRPr lang="it-IT" altLang="it-IT" sz="4000" b="1" dirty="0">
              <a:solidFill>
                <a:srgbClr val="0A0000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Convertire in W i seguenti valori logaritmici di potenza:</a:t>
                </a: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−70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</m:oMath>
                  </m:oMathPara>
                </a14:m>
                <a:endParaRPr lang="it-IT" b="0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−27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</m:oMath>
                  </m:oMathPara>
                </a14:m>
                <a:endParaRPr lang="it-IT" b="0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</m:oMath>
                  </m:oMathPara>
                </a14:m>
                <a:endParaRPr lang="it-IT" b="0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+6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</m:oMath>
                  </m:oMathPara>
                </a14:m>
                <a:endParaRPr lang="it-IT" b="0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+24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</m:oMath>
                  </m:oMathPara>
                </a14:m>
                <a:endParaRPr lang="it-IT" b="0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 t="-1392" r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69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C95D5B-A44F-4213-ADE6-73CCDD97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su dB e </a:t>
            </a:r>
            <a:r>
              <a:rPr lang="it-IT" altLang="it-IT" sz="4000" b="1" dirty="0" err="1">
                <a:solidFill>
                  <a:srgbClr val="0A0000"/>
                </a:solidFill>
                <a:effectLst/>
              </a:rPr>
              <a:t>dBm</a:t>
            </a:r>
            <a:endParaRPr lang="it-IT" altLang="it-IT" sz="4000" b="1" dirty="0">
              <a:solidFill>
                <a:srgbClr val="0A0000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−70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dB</m:t>
                          </m:r>
                        </m:e>
                      </m:d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dB</m:t>
                          </m:r>
                        </m:e>
                      </m:d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dB</m:t>
                          </m:r>
                        </m:e>
                      </m:d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m:rPr>
                              <m:sty m:val="p"/>
                            </m:rPr>
                            <a:rPr lang="it-IT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dB</m:t>
                          </m:r>
                        </m:e>
                      </m:d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dB</m:t>
                          </m:r>
                        </m:e>
                      </m:d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dB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+(−10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Ricordiamo che: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mW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−10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rgbClr val="0A0000"/>
                    </a:solidFill>
                    <a:effectLst/>
                  </a:rPr>
                  <a:t>Quindi: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−70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 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=0.1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nW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12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C95D5B-A44F-4213-ADE6-73CCDD97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su dB e </a:t>
            </a:r>
            <a:r>
              <a:rPr lang="it-IT" altLang="it-IT" sz="4000" b="1" dirty="0" err="1">
                <a:solidFill>
                  <a:srgbClr val="0A0000"/>
                </a:solidFill>
                <a:effectLst/>
              </a:rPr>
              <a:t>dBm</a:t>
            </a:r>
            <a:endParaRPr lang="it-IT" altLang="it-IT" sz="4000" b="1" dirty="0">
              <a:solidFill>
                <a:srgbClr val="0A0000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27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=−30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2=2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27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+(−7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9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C95D5B-A44F-4213-ADE6-73CCDD97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su dB e </a:t>
            </a:r>
            <a:r>
              <a:rPr lang="it-IT" altLang="it-IT" sz="4000" b="1" dirty="0" err="1">
                <a:solidFill>
                  <a:srgbClr val="0A0000"/>
                </a:solidFill>
                <a:effectLst/>
              </a:rPr>
              <a:t>dBm</a:t>
            </a:r>
            <a:endParaRPr lang="it-IT" altLang="it-IT" sz="4000" b="1" dirty="0">
              <a:solidFill>
                <a:srgbClr val="0A0000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+(−3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it-IT" b="0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=500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it-IT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96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C95D5B-A44F-4213-ADE6-73CCDD97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su dB e </a:t>
            </a:r>
            <a:r>
              <a:rPr lang="it-IT" altLang="it-IT" sz="4000" b="1" dirty="0" err="1">
                <a:solidFill>
                  <a:srgbClr val="0A0000"/>
                </a:solidFill>
                <a:effectLst/>
              </a:rPr>
              <a:t>dBm</a:t>
            </a:r>
            <a:endParaRPr lang="it-IT" altLang="it-IT" sz="4000" b="1" dirty="0">
              <a:solidFill>
                <a:srgbClr val="0A0000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b="0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2=4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mW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63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1C95D5B-A44F-4213-ADE6-73CCDD97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/>
        <p:txBody>
          <a:bodyPr/>
          <a:lstStyle/>
          <a:p>
            <a:pPr eaLnBrk="1" hangingPunct="1"/>
            <a:r>
              <a:rPr lang="it-IT" altLang="it-IT" sz="4000" b="1" dirty="0">
                <a:solidFill>
                  <a:srgbClr val="0A0000"/>
                </a:solidFill>
                <a:effectLst/>
              </a:rPr>
              <a:t>ESE su dB e </a:t>
            </a:r>
            <a:r>
              <a:rPr lang="it-IT" altLang="it-IT" sz="4000" b="1" dirty="0" err="1">
                <a:solidFill>
                  <a:srgbClr val="0A0000"/>
                </a:solidFill>
                <a:effectLst/>
              </a:rPr>
              <a:t>dBm</a:t>
            </a:r>
            <a:endParaRPr lang="it-IT" altLang="it-IT" sz="4000" b="1" dirty="0">
              <a:solidFill>
                <a:srgbClr val="0A0000"/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</p:spPr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24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=30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dB</m:t>
                          </m:r>
                        </m:e>
                      </m:d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+(−3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2 </m:t>
                          </m:r>
                        </m:den>
                      </m:f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0.25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:endParaRPr lang="it-IT" i="1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24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dBm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+ 3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2=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p>
                        <m:sSupPr>
                          <m:ctrlP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rgbClr val="0A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=256</m:t>
                      </m:r>
                      <m:r>
                        <a:rPr lang="it-IT" b="0" i="1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=0.256 </m:t>
                      </m:r>
                      <m:r>
                        <m:rPr>
                          <m:sty m:val="p"/>
                        </m:rPr>
                        <a:rPr lang="it-IT" b="0" i="0" smtClean="0">
                          <a:solidFill>
                            <a:srgbClr val="0A0000"/>
                          </a:solidFill>
                          <a:effectLst/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it-IT" b="0" dirty="0">
                  <a:solidFill>
                    <a:srgbClr val="0A0000"/>
                  </a:solidFill>
                  <a:effectLst/>
                </a:endParaRPr>
              </a:p>
            </p:txBody>
          </p:sp>
        </mc:Choice>
        <mc:Fallback>
          <p:sp>
            <p:nvSpPr>
              <p:cNvPr id="5" name="Segnaposto contenuto 14">
                <a:extLst>
                  <a:ext uri="{FF2B5EF4-FFF2-40B4-BE49-F238E27FC236}">
                    <a16:creationId xmlns:a16="http://schemas.microsoft.com/office/drawing/2014/main" id="{E32A9773-35C1-4118-A774-F40122E06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3638"/>
                <a:ext cx="9144000" cy="56943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122897"/>
      </p:ext>
    </p:extLst>
  </p:cSld>
  <p:clrMapOvr>
    <a:masterClrMapping/>
  </p:clrMapOvr>
</p:sld>
</file>

<file path=ppt/theme/theme1.xml><?xml version="1.0" encoding="utf-8"?>
<a:theme xmlns:a="http://schemas.openxmlformats.org/drawingml/2006/main" name="Oceano">
  <a:themeElements>
    <a:clrScheme name="Oceano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o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ano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o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4666</TotalTime>
  <Words>256</Words>
  <Application>Microsoft Office PowerPoint</Application>
  <PresentationFormat>Presentazione su schermo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Cambria Math</vt:lpstr>
      <vt:lpstr>Tahoma</vt:lpstr>
      <vt:lpstr>Wingdings</vt:lpstr>
      <vt:lpstr>Oceano</vt:lpstr>
      <vt:lpstr>ESE su dB e dBm</vt:lpstr>
      <vt:lpstr>ESE su dB e dBm</vt:lpstr>
      <vt:lpstr>ESE su dB e dBm</vt:lpstr>
      <vt:lpstr>ESE su dB e dBm</vt:lpstr>
      <vt:lpstr>ESE su dB e dBm</vt:lpstr>
      <vt:lpstr>ESE su dB e dBm</vt:lpstr>
    </vt:vector>
  </TitlesOfParts>
  <Company>Unisa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Metrologia e SI</dc:title>
  <dc:subject>Lucidi x lezioni Misure</dc:subject>
  <dc:creator>Cesare Svelto</dc:creator>
  <cp:lastModifiedBy>Enrico Maria Randone</cp:lastModifiedBy>
  <cp:revision>260</cp:revision>
  <dcterms:created xsi:type="dcterms:W3CDTF">2004-03-19T15:54:53Z</dcterms:created>
  <dcterms:modified xsi:type="dcterms:W3CDTF">2020-03-16T23:53:54Z</dcterms:modified>
</cp:coreProperties>
</file>