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14" r:id="rId2"/>
    <p:sldId id="315" r:id="rId3"/>
    <p:sldId id="319" r:id="rId4"/>
    <p:sldId id="317" r:id="rId5"/>
    <p:sldId id="316" r:id="rId6"/>
    <p:sldId id="318" r:id="rId7"/>
    <p:sldId id="320" r:id="rId8"/>
    <p:sldId id="321" r:id="rId9"/>
    <p:sldId id="340" r:id="rId10"/>
    <p:sldId id="342" r:id="rId11"/>
    <p:sldId id="341" r:id="rId12"/>
    <p:sldId id="343" r:id="rId13"/>
    <p:sldId id="322" r:id="rId14"/>
    <p:sldId id="323" r:id="rId15"/>
    <p:sldId id="349" r:id="rId16"/>
    <p:sldId id="337" r:id="rId17"/>
    <p:sldId id="324" r:id="rId18"/>
    <p:sldId id="325" r:id="rId19"/>
    <p:sldId id="339" r:id="rId20"/>
    <p:sldId id="344" r:id="rId21"/>
    <p:sldId id="345" r:id="rId22"/>
    <p:sldId id="346" r:id="rId23"/>
    <p:sldId id="347" r:id="rId24"/>
    <p:sldId id="338" r:id="rId25"/>
    <p:sldId id="328" r:id="rId26"/>
    <p:sldId id="34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</p:sldIdLst>
  <p:sldSz cx="9144000" cy="6858000" type="screen4x3"/>
  <p:notesSz cx="6797675" cy="9926638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A0000"/>
    <a:srgbClr val="FFFF00"/>
    <a:srgbClr val="C8FF00"/>
    <a:srgbClr val="DC0101"/>
    <a:srgbClr val="FF7800"/>
    <a:srgbClr val="FF505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6751" autoAdjust="0"/>
  </p:normalViewPr>
  <p:slideViewPr>
    <p:cSldViewPr showGuides="1">
      <p:cViewPr varScale="1">
        <p:scale>
          <a:sx n="87" d="100"/>
          <a:sy n="87" d="100"/>
        </p:scale>
        <p:origin x="134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0580066-20BA-44F1-9410-0C58C994E0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E035369-BFE1-4EE9-A35F-013F4650B3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2D64061E-3F97-491A-9B02-5040C38681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2D6515F2-A97C-4308-8265-251A8D0FB46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anose="020B0604020202020204" pitchFamily="34" charset="0"/>
              </a:defRPr>
            </a:lvl1pPr>
          </a:lstStyle>
          <a:p>
            <a:fld id="{34A002CE-2F75-4C7A-A77C-E2879F592CE6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0E4A9FD-EFB8-4C00-9E64-3D33725B89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6FFAF8A-C8F4-4155-9FC8-BF71089A2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EA042312-91F1-4296-A5CB-54390A12CB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3383FE94-7685-4BAE-BCB1-637A026F11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2382C60D-A846-440B-82F7-7B192BCDBD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9C07A871-9B64-4468-B5AD-5EBE8626DC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anose="020B0604020202020204" pitchFamily="34" charset="0"/>
              </a:defRPr>
            </a:lvl1pPr>
          </a:lstStyle>
          <a:p>
            <a:fld id="{20206F0A-6C8A-409D-B458-9D76AACC7C32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2F3B107-ABAF-4E2E-9BEE-BF0A35634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F9D9B9-CDE6-42CA-91C0-022232C6589D}" type="slidenum">
              <a:rPr lang="it-IT" altLang="it-IT" sz="1300"/>
              <a:pPr algn="r" eaLnBrk="1" hangingPunct="1">
                <a:spcBef>
                  <a:spcPct val="0"/>
                </a:spcBef>
              </a:pPr>
              <a:t>1</a:t>
            </a:fld>
            <a:endParaRPr lang="it-IT" altLang="it-IT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F12C4C2-2245-4155-A402-4AE82F1E9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D39BE89-E04F-4DD6-BC13-2A6888728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9AC9F63-31F3-48C9-8E65-12CA22AF0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B72FB8-637F-4494-8C7C-9AE19A960029}" type="slidenum">
              <a:rPr lang="it-IT" altLang="it-IT" sz="1300"/>
              <a:pPr algn="r" eaLnBrk="1" hangingPunct="1">
                <a:spcBef>
                  <a:spcPct val="0"/>
                </a:spcBef>
              </a:pPr>
              <a:t>33</a:t>
            </a:fld>
            <a:endParaRPr lang="it-IT" altLang="it-IT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D4CD30D-1B14-4F4A-95B0-A14DE3BD7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18FF232-9193-4746-8D46-F9BD809D5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B9EE206-776E-4AF1-9760-5C96D47C9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A3EDA1-FCDD-4ADE-B6C6-6008362DD705}" type="slidenum">
              <a:rPr lang="it-IT" altLang="it-IT" sz="1300"/>
              <a:pPr algn="r" eaLnBrk="1" hangingPunct="1">
                <a:spcBef>
                  <a:spcPct val="0"/>
                </a:spcBef>
              </a:pPr>
              <a:t>34</a:t>
            </a:fld>
            <a:endParaRPr lang="it-IT" altLang="it-IT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95B7138-CAA4-4048-916B-947241AA5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7968045-E4F4-49EE-BC5D-6103BC895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B5CCD3BC-A690-4E3B-9868-134305C9A7FF}"/>
              </a:ext>
            </a:extLst>
          </p:cNvPr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7 h 1912"/>
              <a:gd name="T4" fmla="*/ 0 w 1588"/>
              <a:gd name="T5" fmla="*/ 2147483647 h 1912"/>
              <a:gd name="T6" fmla="*/ 0 w 1588"/>
              <a:gd name="T7" fmla="*/ 2147483647 h 1912"/>
              <a:gd name="T8" fmla="*/ 0 w 1588"/>
              <a:gd name="T9" fmla="*/ 2147483647 h 1912"/>
              <a:gd name="T10" fmla="*/ 0 w 1588"/>
              <a:gd name="T11" fmla="*/ 2147483647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7028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4EC27-2C56-4857-ABFF-5572787C29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658EF-9605-4721-914B-DD644F23BF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57160D01-4ECB-403E-A2D5-4416B9FB7C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E0092-C1C4-4CEA-9ED4-E06B85B6A25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EC869461-98AD-4628-8BB1-708CF9187561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717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44488"/>
            <a:ext cx="2286000" cy="5675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44488"/>
            <a:ext cx="6705600" cy="5675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76C58-3106-4638-A9D9-F78FA24BE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ACE11-DB11-4E95-88B2-198BEAE90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B47D2F56-DDD8-4D19-B726-66C81663058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CCB261-96AB-435D-9239-1DCCF5A912C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5029F6B9-7AFC-4BFC-9443-86B98890ED01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343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9FE46ED-F3EA-4732-AD8F-8573AF51BC19}"/>
              </a:ext>
            </a:extLst>
          </p:cNvPr>
          <p:cNvSpPr txBox="1">
            <a:spLocks/>
          </p:cNvSpPr>
          <p:nvPr userDrawn="1"/>
        </p:nvSpPr>
        <p:spPr>
          <a:xfrm>
            <a:off x="1039813" y="6621463"/>
            <a:ext cx="7064375" cy="204787"/>
          </a:xfrm>
          <a:prstGeom prst="rect">
            <a:avLst/>
          </a:prstGeom>
        </p:spPr>
        <p:txBody>
          <a:bodyPr/>
          <a:lstStyle>
            <a:lvl1pPr>
              <a:defRPr b="1" dirty="0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 sz="1200"/>
              <a:t>Rappresentazione dei Dati, Interpolazione, Regressione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917A68E-0FFC-4FEC-9C97-EC004DF1AC72}"/>
              </a:ext>
            </a:extLst>
          </p:cNvPr>
          <p:cNvSpPr txBox="1">
            <a:spLocks/>
          </p:cNvSpPr>
          <p:nvPr userDrawn="1"/>
        </p:nvSpPr>
        <p:spPr>
          <a:xfrm>
            <a:off x="8561388" y="6632575"/>
            <a:ext cx="582612" cy="20478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D6A1DF-7691-4B60-A2F8-72849F88939F}" type="slidenum">
              <a:rPr lang="it-IT" altLang="it-IT" sz="1200" b="1">
                <a:solidFill>
                  <a:srgbClr val="0A0000"/>
                </a:solidFill>
              </a:rPr>
              <a:pPr eaLnBrk="1" hangingPunct="1"/>
              <a:t>‹N›</a:t>
            </a:fld>
            <a:endParaRPr lang="it-IT" altLang="it-IT" sz="1200" b="1">
              <a:solidFill>
                <a:srgbClr val="0A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488"/>
            <a:ext cx="9144000" cy="650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63638"/>
            <a:ext cx="4495800" cy="485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495800" cy="485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4A4EF050-CFF6-4253-ABF0-2DC56AD784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93CB1ADB-A73F-47CD-95F8-33FF46F8FFA7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599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488"/>
            <a:ext cx="9144000" cy="650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63638"/>
            <a:ext cx="4495800" cy="485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495800" cy="235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67125"/>
            <a:ext cx="44958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70A7231-4A0F-4B9E-9B7D-134C3428B7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0D4C300-A587-4110-91F4-B806A90B3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5FD8E07A-F7CC-4FC0-BB5E-12AE22581D1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0339A37A-5CF8-46D6-BAE6-9AA3EF5BE6A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1FA8F6DA-2C83-484E-819B-9A8B1C6DFB81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002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91530-8615-4861-8231-F4528EA2D0CC}"/>
              </a:ext>
            </a:extLst>
          </p:cNvPr>
          <p:cNvSpPr txBox="1">
            <a:spLocks/>
          </p:cNvSpPr>
          <p:nvPr userDrawn="1"/>
        </p:nvSpPr>
        <p:spPr>
          <a:xfrm>
            <a:off x="1039813" y="6621463"/>
            <a:ext cx="7064375" cy="204787"/>
          </a:xfrm>
          <a:prstGeom prst="rect">
            <a:avLst/>
          </a:prstGeom>
        </p:spPr>
        <p:txBody>
          <a:bodyPr/>
          <a:lstStyle>
            <a:lvl1pPr>
              <a:defRPr b="1" dirty="0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 sz="1200"/>
              <a:t>Rappresentazione dei Dati, Interpolazione, Regressione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C6BC7-6C24-45F3-BA41-4CFA77652A82}"/>
              </a:ext>
            </a:extLst>
          </p:cNvPr>
          <p:cNvSpPr txBox="1">
            <a:spLocks/>
          </p:cNvSpPr>
          <p:nvPr userDrawn="1"/>
        </p:nvSpPr>
        <p:spPr>
          <a:xfrm>
            <a:off x="8561388" y="6632575"/>
            <a:ext cx="582612" cy="20478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E18FDE-95FB-48AF-883C-3B1B62DD2905}" type="slidenum">
              <a:rPr lang="it-IT" altLang="it-IT" sz="1200" b="1">
                <a:solidFill>
                  <a:srgbClr val="0A0000"/>
                </a:solidFill>
              </a:rPr>
              <a:pPr eaLnBrk="1" hangingPunct="1"/>
              <a:t>‹N›</a:t>
            </a:fld>
            <a:endParaRPr lang="it-IT" altLang="it-IT" sz="1200" b="1">
              <a:solidFill>
                <a:srgbClr val="0A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3EBAA4-2D29-49C9-92B8-1B86CAE9F7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0EA061F9-2CC4-4955-8D79-098F3A1049F2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08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9F097-6767-4437-B51C-D0356F3E7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99B01-AC46-4067-8073-5FFD6C8D97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D71ABBC0-E1D4-4C06-B03F-C3E4B327814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902B59-0A8E-4C72-B79E-04E29476EF1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0E4A4E42-40F6-4EA2-9C79-D9E2970F22E0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47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63638"/>
            <a:ext cx="4495800" cy="48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495800" cy="48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48FA365-3B7D-4397-99C2-95FE8B2A4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E17EE28-BE08-4880-95F4-3FC08DF41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D6CAB1AC-91EF-4118-BC27-C0F1612E88A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EC736E37-08BE-404E-A023-2F1A05E6897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484573A7-C21D-4849-A26B-FC9698E6C1FC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574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6D8F207-4171-4AF1-964B-0A82F8E05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78DCE0E-A52D-4420-B475-182E42EC2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6FB535AA-FC73-4AE6-87C3-481BE28378F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878A841A-AA32-49F3-817D-CC510F6398E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97615776-CEDF-4DD6-931C-2271153F4D74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43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16C1B27-C403-4A59-ACDF-B8E63C85EE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16B77B2-828A-4E54-9E24-B3B639FF5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1FCB7403-4B3D-4F83-A0C5-46645B50EBD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43F575C3-6B31-4E24-AF87-C0500FC7122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5D1FB94B-1917-4A6A-9B60-55C6128D91FA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796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E8DBDB6-7D34-4040-AE69-517CCD798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34260561-F7B1-437B-AEC0-12F0A384E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591549B0-FFE7-4192-9BFF-5522BB8287E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14908EE0-7B6D-4ECD-95B0-1E5C7A9A2F8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E7642F1A-85EB-4860-AAF3-245E68B4F295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250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9E5C3E4-A3CF-4675-85AB-B626B8F79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630EBAB-26CD-4FEB-BBE7-C00E0FD7F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621A0308-1972-4841-B4CC-5239812F0B9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3C1CCE1-FED5-4116-9D31-3C6186BE58F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F2D2A699-6E9F-4CC9-B03C-EE08C321188F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903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34DAD0-09EE-4A7A-9301-BEC9FF7CAE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D706611-167D-4679-AF44-A7CFC13F5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D84A238E-45C1-4311-B31B-63EC28A0CDC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1566A7EB-1F0B-4305-B694-090482B255B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384A7F93-1D62-406E-A174-395C9B53B799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74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71B7A7-24E2-45F5-86C0-20EEB773F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44488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7B05B7-FB10-4F3E-9042-42D321E7A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63638"/>
            <a:ext cx="9144000" cy="48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F74E3A7-AF72-44DD-9C5B-CE82489B0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9813" y="6642100"/>
            <a:ext cx="7064375" cy="204788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8463302-6CE1-4083-8DE1-FA2027B88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1388" y="6653213"/>
            <a:ext cx="582612" cy="2047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A0000"/>
                </a:solidFill>
              </a:defRPr>
            </a:lvl1pPr>
          </a:lstStyle>
          <a:p>
            <a:fld id="{E60B7DD4-C5C0-4782-9C35-C6690E37372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DC797171-AA56-483A-9016-CDE3DCB6AB5F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4763" y="6653213"/>
            <a:ext cx="1171575" cy="204787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F4616B57-375D-49CB-A25E-B451C95EA89E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5D9FAD1-6FDD-48DA-B2C7-305EF3EE73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black">
          <a:xfrm>
            <a:off x="-131763" y="698500"/>
            <a:ext cx="9313863" cy="546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/>
          <a:lstStyle/>
          <a:p>
            <a:pPr eaLnBrk="1" hangingPunct="1"/>
            <a:r>
              <a:rPr lang="it-IT" altLang="it-IT" sz="5400" b="1">
                <a:solidFill>
                  <a:srgbClr val="0A0000"/>
                </a:solidFill>
                <a:effectLst/>
              </a:rPr>
              <a:t>RAPPRESENTAZIONE</a:t>
            </a:r>
            <a:br>
              <a:rPr lang="it-IT" altLang="it-IT" sz="5400" b="1">
                <a:solidFill>
                  <a:srgbClr val="0A0000"/>
                </a:solidFill>
                <a:effectLst/>
              </a:rPr>
            </a:br>
            <a:r>
              <a:rPr lang="it-IT" altLang="it-IT" sz="5400" b="1">
                <a:solidFill>
                  <a:srgbClr val="0A0000"/>
                </a:solidFill>
                <a:effectLst/>
              </a:rPr>
              <a:t> GRAFICA </a:t>
            </a:r>
            <a:br>
              <a:rPr lang="it-IT" altLang="it-IT" sz="5400" b="1">
                <a:solidFill>
                  <a:srgbClr val="0A0000"/>
                </a:solidFill>
                <a:effectLst/>
              </a:rPr>
            </a:br>
            <a:r>
              <a:rPr lang="it-IT" altLang="it-IT" sz="5400" b="1">
                <a:solidFill>
                  <a:srgbClr val="0A0000"/>
                </a:solidFill>
                <a:effectLst/>
              </a:rPr>
              <a:t>DEI RISULTATI SPERIMENTALI</a:t>
            </a:r>
            <a:br>
              <a:rPr lang="it-IT" altLang="it-IT" sz="5400" b="1">
                <a:solidFill>
                  <a:srgbClr val="0A0000"/>
                </a:solidFill>
                <a:effectLst/>
              </a:rPr>
            </a:br>
            <a:br>
              <a:rPr lang="it-IT" altLang="it-IT" sz="2000" b="1">
                <a:solidFill>
                  <a:srgbClr val="0A0000"/>
                </a:solidFill>
                <a:effectLst/>
              </a:rPr>
            </a:br>
            <a:r>
              <a:rPr lang="it-IT" altLang="it-IT" sz="5400" b="1">
                <a:solidFill>
                  <a:srgbClr val="0A0000"/>
                </a:solidFill>
                <a:effectLst/>
              </a:rPr>
              <a:t>INTERPOLAZIONE E</a:t>
            </a:r>
            <a:br>
              <a:rPr lang="it-IT" altLang="it-IT" sz="5400" b="1">
                <a:solidFill>
                  <a:srgbClr val="0A0000"/>
                </a:solidFill>
                <a:effectLst/>
              </a:rPr>
            </a:br>
            <a:r>
              <a:rPr lang="it-IT" altLang="it-IT" sz="5400" b="1">
                <a:solidFill>
                  <a:srgbClr val="0A0000"/>
                </a:solidFill>
                <a:effectLst/>
              </a:rPr>
              <a:t>CURVE DI REGRESSIONE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dB di Potenza</a:t>
            </a:r>
          </a:p>
        </p:txBody>
      </p:sp>
      <p:sp>
        <p:nvSpPr>
          <p:cNvPr id="22532" name="Date Placeholder 5">
            <a:extLst>
              <a:ext uri="{FF2B5EF4-FFF2-40B4-BE49-F238E27FC236}">
                <a16:creationId xmlns:a16="http://schemas.microsoft.com/office/drawing/2014/main" id="{F54F967F-ED3A-428E-9156-E0032881F0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AD89AC2-A7F5-4A23-B242-B52D79ED71FC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2">
                <a:extLst>
                  <a:ext uri="{FF2B5EF4-FFF2-40B4-BE49-F238E27FC236}">
                    <a16:creationId xmlns:a16="http://schemas.microsoft.com/office/drawing/2014/main" id="{C53D1181-2BBB-435D-8675-354B9111A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455223"/>
                  </p:ext>
                </p:extLst>
              </p:nvPr>
            </p:nvGraphicFramePr>
            <p:xfrm>
              <a:off x="0" y="2191066"/>
              <a:ext cx="9144000" cy="2162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dei dB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Lineare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+5=+10</m:t>
                                </m:r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=3.162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−5=−10</m:t>
                                </m:r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=0.3162</m:t>
                                </m:r>
                              </m:oMath>
                            </m:oMathPara>
                          </a14:m>
                          <a:endParaRPr lang="it-IT" sz="2400" b="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0475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2">
                <a:extLst>
                  <a:ext uri="{FF2B5EF4-FFF2-40B4-BE49-F238E27FC236}">
                    <a16:creationId xmlns:a16="http://schemas.microsoft.com/office/drawing/2014/main" id="{C53D1181-2BBB-435D-8675-354B9111A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455223"/>
                  </p:ext>
                </p:extLst>
              </p:nvPr>
            </p:nvGraphicFramePr>
            <p:xfrm>
              <a:off x="0" y="2191066"/>
              <a:ext cx="9144000" cy="2162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dei dB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Lineare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64844" r="-100400" b="-121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64844" r="-400" b="-121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92938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137908" r="-100400" b="-1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137908" r="-400" b="-13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0475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612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dB di Ampiezza</a:t>
            </a:r>
          </a:p>
        </p:txBody>
      </p:sp>
      <p:sp>
        <p:nvSpPr>
          <p:cNvPr id="22532" name="Date Placeholder 5">
            <a:extLst>
              <a:ext uri="{FF2B5EF4-FFF2-40B4-BE49-F238E27FC236}">
                <a16:creationId xmlns:a16="http://schemas.microsoft.com/office/drawing/2014/main" id="{F54F967F-ED3A-428E-9156-E0032881F0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AD89AC2-A7F5-4A23-B242-B52D79ED71FC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2">
                <a:extLst>
                  <a:ext uri="{FF2B5EF4-FFF2-40B4-BE49-F238E27FC236}">
                    <a16:creationId xmlns:a16="http://schemas.microsoft.com/office/drawing/2014/main" id="{4A688DF8-DF3C-4ED8-9317-7A230FBCA3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193631"/>
                  </p:ext>
                </p:extLst>
              </p:nvPr>
            </p:nvGraphicFramePr>
            <p:xfrm>
              <a:off x="0" y="1812644"/>
              <a:ext cx="9144000" cy="4481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Lineare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dei dB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func>
                                  <m:func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2400" b="0" i="0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=+6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240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func>
                                  <m:func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2400" b="0" i="0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=−20</m:t>
                                    </m:r>
                                    <m:func>
                                      <m:func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it-IT" sz="2400" b="0" i="1" smtClean="0">
                                                <a:solidFill>
                                                  <a:srgbClr val="0A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sz="2400" b="0" i="0" smtClean="0">
                                                <a:solidFill>
                                                  <a:srgbClr val="0A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A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func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=−6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func>
                                  <m:func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2400" b="0" i="0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func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=+20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240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9974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5=10</m:t>
                                </m:r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+20+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=+14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2">
                <a:extLst>
                  <a:ext uri="{FF2B5EF4-FFF2-40B4-BE49-F238E27FC236}">
                    <a16:creationId xmlns:a16="http://schemas.microsoft.com/office/drawing/2014/main" id="{4A688DF8-DF3C-4ED8-9317-7A230FBCA3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193631"/>
                  </p:ext>
                </p:extLst>
              </p:nvPr>
            </p:nvGraphicFramePr>
            <p:xfrm>
              <a:off x="0" y="1812644"/>
              <a:ext cx="9144000" cy="4481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Lineare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dei dB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110667" r="-100400" b="-7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110667" r="-400" b="-7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123438" r="-100400" b="-35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123438" r="-400" b="-35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381333" r="-100400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381333" r="-400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282031" r="-100400" b="-2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282031" r="-400" b="-2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974341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385039" r="-100400" b="-1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385039" r="-400" b="-102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7" t="-481250" r="-10040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67" t="-481250" r="-40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855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dB di Ampiezza</a:t>
            </a:r>
          </a:p>
        </p:txBody>
      </p:sp>
      <p:sp>
        <p:nvSpPr>
          <p:cNvPr id="22532" name="Date Placeholder 5">
            <a:extLst>
              <a:ext uri="{FF2B5EF4-FFF2-40B4-BE49-F238E27FC236}">
                <a16:creationId xmlns:a16="http://schemas.microsoft.com/office/drawing/2014/main" id="{F54F967F-ED3A-428E-9156-E0032881F0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AD89AC2-A7F5-4A23-B242-B52D79ED71FC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2">
                <a:extLst>
                  <a:ext uri="{FF2B5EF4-FFF2-40B4-BE49-F238E27FC236}">
                    <a16:creationId xmlns:a16="http://schemas.microsoft.com/office/drawing/2014/main" id="{C53D1181-2BBB-435D-8675-354B9111A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994696"/>
                  </p:ext>
                </p:extLst>
              </p:nvPr>
            </p:nvGraphicFramePr>
            <p:xfrm>
              <a:off x="0" y="2191066"/>
              <a:ext cx="9144000" cy="3716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dei dB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Lineare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+3=+6</m:t>
                                </m:r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=1.414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−3=−6</m:t>
                                </m:r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=0.707</m:t>
                                </m:r>
                              </m:oMath>
                            </m:oMathPara>
                          </a14:m>
                          <a:endParaRPr lang="it-IT" sz="2400" b="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047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+5=+20</m:t>
                                </m:r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=1.778</m:t>
                                </m:r>
                              </m:oMath>
                            </m:oMathPara>
                          </a14:m>
                          <a:endParaRPr lang="it-IT" sz="2400" b="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1604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−5=−20</m:t>
                                </m:r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1.778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=0.562</m:t>
                                </m:r>
                              </m:oMath>
                            </m:oMathPara>
                          </a14:m>
                          <a:endParaRPr lang="it-IT" sz="2400" b="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742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2">
                <a:extLst>
                  <a:ext uri="{FF2B5EF4-FFF2-40B4-BE49-F238E27FC236}">
                    <a16:creationId xmlns:a16="http://schemas.microsoft.com/office/drawing/2014/main" id="{C53D1181-2BBB-435D-8675-354B9111A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994696"/>
                  </p:ext>
                </p:extLst>
              </p:nvPr>
            </p:nvGraphicFramePr>
            <p:xfrm>
              <a:off x="0" y="2191066"/>
              <a:ext cx="9144000" cy="3716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dei dB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Lineare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64844" r="-100400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64844" r="-400" b="-3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93052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137908" r="-100400" b="-167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137908" r="-400" b="-167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047599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286614" r="-100400" b="-1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286614" r="-400" b="-102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1604065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383594" r="-10040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383594" r="-40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7424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400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9B9E018-ABF4-4695-A9D5-F71672A39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Diagrammi Semilogaritmici (log-lin)</a:t>
            </a:r>
          </a:p>
        </p:txBody>
      </p:sp>
      <p:pic>
        <p:nvPicPr>
          <p:cNvPr id="23555" name="Picture 18">
            <a:extLst>
              <a:ext uri="{FF2B5EF4-FFF2-40B4-BE49-F238E27FC236}">
                <a16:creationId xmlns:a16="http://schemas.microsoft.com/office/drawing/2014/main" id="{34382E0D-9955-4D93-98D3-5E78816018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163" y="2074863"/>
            <a:ext cx="7305675" cy="3268662"/>
          </a:xfrm>
          <a:solidFill>
            <a:schemeClr val="tx2"/>
          </a:solidFill>
        </p:spPr>
      </p:pic>
      <p:sp>
        <p:nvSpPr>
          <p:cNvPr id="23556" name="Rectangle 20">
            <a:extLst>
              <a:ext uri="{FF2B5EF4-FFF2-40B4-BE49-F238E27FC236}">
                <a16:creationId xmlns:a16="http://schemas.microsoft.com/office/drawing/2014/main" id="{953533B0-0713-4A54-83B9-4C0098759C18}"/>
              </a:ext>
            </a:extLst>
          </p:cNvPr>
          <p:cNvSpPr>
            <a:spLocks noChangeArrowheads="1"/>
          </p:cNvSpPr>
          <p:nvPr/>
        </p:nvSpPr>
        <p:spPr bwMode="black">
          <a:xfrm>
            <a:off x="731838" y="1119188"/>
            <a:ext cx="7680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0A0000"/>
                </a:solidFill>
              </a:rPr>
              <a:t>Diagramma semilog‑</a:t>
            </a:r>
            <a:r>
              <a:rPr lang="it-IT" altLang="it-IT" sz="2400" i="1">
                <a:solidFill>
                  <a:srgbClr val="0A0000"/>
                </a:solidFill>
              </a:rPr>
              <a:t>y</a:t>
            </a:r>
            <a:r>
              <a:rPr lang="it-IT" altLang="it-IT" sz="2400">
                <a:solidFill>
                  <a:srgbClr val="0A0000"/>
                </a:solidFill>
              </a:rPr>
              <a:t> per la curva </a:t>
            </a:r>
            <a:r>
              <a:rPr lang="it-IT" altLang="it-IT" sz="2400" i="1">
                <a:solidFill>
                  <a:srgbClr val="0A0000"/>
                </a:solidFill>
              </a:rPr>
              <a:t>I</a:t>
            </a:r>
            <a:r>
              <a:rPr lang="it-IT" altLang="it-IT" sz="2400">
                <a:solidFill>
                  <a:srgbClr val="0A0000"/>
                </a:solidFill>
              </a:rPr>
              <a:t>‑</a:t>
            </a:r>
            <a:r>
              <a:rPr lang="it-IT" altLang="it-IT" sz="2400" i="1">
                <a:solidFill>
                  <a:srgbClr val="0A0000"/>
                </a:solidFill>
              </a:rPr>
              <a:t>V</a:t>
            </a:r>
            <a:r>
              <a:rPr lang="it-IT" altLang="it-IT" sz="2400">
                <a:solidFill>
                  <a:srgbClr val="0A0000"/>
                </a:solidFill>
              </a:rPr>
              <a:t> di un diodo a semiconduttore in </a:t>
            </a:r>
            <a:r>
              <a:rPr lang="it-IT" altLang="it-IT" sz="2400" u="sng">
                <a:solidFill>
                  <a:srgbClr val="0A0000"/>
                </a:solidFill>
              </a:rPr>
              <a:t>polarizzazione diretta</a:t>
            </a:r>
            <a:r>
              <a:rPr lang="it-IT" altLang="it-IT" sz="2400">
                <a:solidFill>
                  <a:srgbClr val="0A0000"/>
                </a:solidFill>
              </a:rPr>
              <a:t>: </a:t>
            </a:r>
            <a:r>
              <a:rPr lang="it-IT" altLang="it-IT" sz="2400" b="1" i="1">
                <a:solidFill>
                  <a:srgbClr val="0A0000"/>
                </a:solidFill>
                <a:cs typeface="Times New Roman" panose="02020603050405020304" pitchFamily="18" charset="0"/>
              </a:rPr>
              <a:t>I</a:t>
            </a:r>
            <a:r>
              <a:rPr lang="it-IT" altLang="it-IT" sz="2400" b="1">
                <a:solidFill>
                  <a:srgbClr val="0A0000"/>
                </a:solidFill>
                <a:cs typeface="Times New Roman" panose="02020603050405020304" pitchFamily="18" charset="0"/>
              </a:rPr>
              <a:t>=</a:t>
            </a:r>
            <a:r>
              <a:rPr lang="it-IT" altLang="it-IT" sz="2400" b="1" i="1">
                <a:solidFill>
                  <a:srgbClr val="0A0000"/>
                </a:solidFill>
                <a:cs typeface="Times New Roman" panose="02020603050405020304" pitchFamily="18" charset="0"/>
              </a:rPr>
              <a:t>I</a:t>
            </a:r>
            <a:r>
              <a:rPr lang="it-IT" altLang="it-IT" sz="2400" b="1" baseline="-30000">
                <a:solidFill>
                  <a:srgbClr val="0A0000"/>
                </a:solidFill>
                <a:cs typeface="Times New Roman" panose="02020603050405020304" pitchFamily="18" charset="0"/>
              </a:rPr>
              <a:t>0</a:t>
            </a:r>
            <a:r>
              <a:rPr lang="it-IT" altLang="it-IT" sz="2400" b="1">
                <a:solidFill>
                  <a:srgbClr val="0A0000"/>
                </a:solidFill>
                <a:cs typeface="Times New Roman" panose="02020603050405020304" pitchFamily="18" charset="0"/>
              </a:rPr>
              <a:t>exp(</a:t>
            </a:r>
            <a:r>
              <a:rPr lang="it-IT" altLang="it-IT" sz="2400" b="1" i="1">
                <a:solidFill>
                  <a:srgbClr val="0A0000"/>
                </a:solidFill>
                <a:cs typeface="Times New Roman" panose="02020603050405020304" pitchFamily="18" charset="0"/>
              </a:rPr>
              <a:t>V</a:t>
            </a:r>
            <a:r>
              <a:rPr lang="it-IT" altLang="it-IT" sz="2400" b="1">
                <a:solidFill>
                  <a:srgbClr val="0A0000"/>
                </a:solidFill>
                <a:cs typeface="Times New Roman" panose="02020603050405020304" pitchFamily="18" charset="0"/>
              </a:rPr>
              <a:t>/</a:t>
            </a:r>
            <a:r>
              <a:rPr lang="it-IT" altLang="it-IT" sz="2400" b="1" i="1">
                <a:solidFill>
                  <a:srgbClr val="0A0000"/>
                </a:solidFill>
                <a:cs typeface="Times New Roman" panose="02020603050405020304" pitchFamily="18" charset="0"/>
              </a:rPr>
              <a:t>V</a:t>
            </a:r>
            <a:r>
              <a:rPr lang="it-IT" altLang="it-IT" sz="2400" b="1" baseline="-30000">
                <a:solidFill>
                  <a:srgbClr val="0A0000"/>
                </a:solidFill>
                <a:cs typeface="Times New Roman" panose="02020603050405020304" pitchFamily="18" charset="0"/>
              </a:rPr>
              <a:t>T</a:t>
            </a:r>
            <a:r>
              <a:rPr lang="it-IT" altLang="it-IT" sz="2400" b="1">
                <a:solidFill>
                  <a:srgbClr val="0A0000"/>
                </a:solidFill>
                <a:cs typeface="Times New Roman" panose="02020603050405020304" pitchFamily="18" charset="0"/>
              </a:rPr>
              <a:t>)</a:t>
            </a:r>
            <a:endParaRPr lang="it-IT" altLang="it-IT" sz="2400" b="1">
              <a:solidFill>
                <a:srgbClr val="0A0000"/>
              </a:solidFill>
            </a:endParaRPr>
          </a:p>
        </p:txBody>
      </p:sp>
      <p:sp>
        <p:nvSpPr>
          <p:cNvPr id="23557" name="Rectangle 21">
            <a:extLst>
              <a:ext uri="{FF2B5EF4-FFF2-40B4-BE49-F238E27FC236}">
                <a16:creationId xmlns:a16="http://schemas.microsoft.com/office/drawing/2014/main" id="{4707D4FB-6D22-4000-A66E-8FCC8986C8AC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319213" y="5467350"/>
            <a:ext cx="65055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i="1">
                <a:solidFill>
                  <a:srgbClr val="0A0000"/>
                </a:solidFill>
              </a:rPr>
              <a:t>y </a:t>
            </a:r>
            <a:r>
              <a:rPr lang="it-IT" altLang="it-IT" sz="2800">
                <a:solidFill>
                  <a:srgbClr val="0A0000"/>
                </a:solidFill>
              </a:rPr>
              <a:t>= log(</a:t>
            </a:r>
            <a:r>
              <a:rPr lang="it-IT" altLang="it-IT" sz="2800" i="1">
                <a:solidFill>
                  <a:srgbClr val="0A0000"/>
                </a:solidFill>
              </a:rPr>
              <a:t>I</a:t>
            </a:r>
            <a:r>
              <a:rPr lang="it-IT" altLang="it-IT" sz="2800">
                <a:solidFill>
                  <a:srgbClr val="0A0000"/>
                </a:solidFill>
              </a:rPr>
              <a:t>) = (1/</a:t>
            </a:r>
            <a:r>
              <a:rPr lang="it-IT" altLang="it-IT" sz="2800" i="1">
                <a:solidFill>
                  <a:srgbClr val="0A0000"/>
                </a:solidFill>
              </a:rPr>
              <a:t>V</a:t>
            </a:r>
            <a:r>
              <a:rPr lang="it-IT" altLang="it-IT" sz="2800" baseline="-25000">
                <a:solidFill>
                  <a:srgbClr val="0A0000"/>
                </a:solidFill>
              </a:rPr>
              <a:t>T</a:t>
            </a:r>
            <a:r>
              <a:rPr lang="it-IT" altLang="it-IT" sz="2800">
                <a:solidFill>
                  <a:srgbClr val="0A0000"/>
                </a:solidFill>
              </a:rPr>
              <a:t>)</a:t>
            </a:r>
            <a:r>
              <a:rPr lang="it-IT" altLang="it-IT" sz="2800">
                <a:solidFill>
                  <a:srgbClr val="0A0000"/>
                </a:solidFill>
                <a:sym typeface="Symbol" panose="05050102010706020507" pitchFamily="18" charset="2"/>
              </a:rPr>
              <a:t></a:t>
            </a:r>
            <a:r>
              <a:rPr lang="it-IT" altLang="it-IT" sz="2800" i="1">
                <a:solidFill>
                  <a:srgbClr val="0A0000"/>
                </a:solidFill>
              </a:rPr>
              <a:t>V</a:t>
            </a:r>
            <a:r>
              <a:rPr lang="it-IT" altLang="it-IT" sz="2800">
                <a:solidFill>
                  <a:srgbClr val="0A0000"/>
                </a:solidFill>
                <a:sym typeface="Symbol" panose="05050102010706020507" pitchFamily="18" charset="2"/>
              </a:rPr>
              <a:t>+log(</a:t>
            </a:r>
            <a:r>
              <a:rPr lang="it-IT" altLang="it-IT" sz="2800" i="1">
                <a:solidFill>
                  <a:srgbClr val="0A0000"/>
                </a:solidFill>
                <a:sym typeface="Symbol" panose="05050102010706020507" pitchFamily="18" charset="2"/>
              </a:rPr>
              <a:t>I</a:t>
            </a:r>
            <a:r>
              <a:rPr lang="it-IT" altLang="it-IT" sz="2800" baseline="-25000">
                <a:solidFill>
                  <a:srgbClr val="0A0000"/>
                </a:solidFill>
                <a:sym typeface="Symbol" panose="05050102010706020507" pitchFamily="18" charset="2"/>
              </a:rPr>
              <a:t>0</a:t>
            </a:r>
            <a:r>
              <a:rPr lang="it-IT" altLang="it-IT" sz="2800">
                <a:solidFill>
                  <a:srgbClr val="0A0000"/>
                </a:solidFill>
                <a:sym typeface="Symbol" panose="05050102010706020507" pitchFamily="18" charset="2"/>
              </a:rPr>
              <a:t>) = </a:t>
            </a:r>
            <a:r>
              <a:rPr lang="it-IT" altLang="it-IT" sz="2800" i="1">
                <a:solidFill>
                  <a:srgbClr val="0A0000"/>
                </a:solidFill>
                <a:sym typeface="Symbol" panose="05050102010706020507" pitchFamily="18" charset="2"/>
              </a:rPr>
              <a:t>mx</a:t>
            </a:r>
            <a:r>
              <a:rPr lang="it-IT" altLang="it-IT" sz="2800">
                <a:solidFill>
                  <a:srgbClr val="0A0000"/>
                </a:solidFill>
                <a:sym typeface="Symbol" panose="05050102010706020507" pitchFamily="18" charset="2"/>
              </a:rPr>
              <a:t>+</a:t>
            </a:r>
            <a:r>
              <a:rPr lang="it-IT" altLang="it-IT" sz="2800" i="1">
                <a:solidFill>
                  <a:srgbClr val="0A0000"/>
                </a:solidFill>
                <a:sym typeface="Symbol" panose="05050102010706020507" pitchFamily="18" charset="2"/>
              </a:rPr>
              <a:t>q</a:t>
            </a:r>
            <a:endParaRPr lang="it-IT" altLang="it-IT" sz="2800">
              <a:solidFill>
                <a:srgbClr val="0A0000"/>
              </a:solidFill>
              <a:sym typeface="Symbol" panose="05050102010706020507" pitchFamily="18" charset="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 i="1">
                <a:solidFill>
                  <a:srgbClr val="0A0000"/>
                </a:solidFill>
                <a:sym typeface="Symbol" panose="05050102010706020507" pitchFamily="18" charset="2"/>
              </a:rPr>
              <a:t>m </a:t>
            </a:r>
            <a:r>
              <a:rPr lang="it-IT" altLang="it-IT" sz="2800">
                <a:solidFill>
                  <a:srgbClr val="0A0000"/>
                </a:solidFill>
                <a:sym typeface="Symbol" panose="05050102010706020507" pitchFamily="18" charset="2"/>
              </a:rPr>
              <a:t>= (1/</a:t>
            </a:r>
            <a:r>
              <a:rPr lang="it-IT" altLang="it-IT" sz="2800" i="1">
                <a:solidFill>
                  <a:srgbClr val="0A0000"/>
                </a:solidFill>
                <a:sym typeface="Symbol" panose="05050102010706020507" pitchFamily="18" charset="2"/>
              </a:rPr>
              <a:t>V</a:t>
            </a:r>
            <a:r>
              <a:rPr lang="it-IT" altLang="it-IT" sz="2800" baseline="-25000">
                <a:solidFill>
                  <a:srgbClr val="0A0000"/>
                </a:solidFill>
                <a:sym typeface="Symbol" panose="05050102010706020507" pitchFamily="18" charset="2"/>
              </a:rPr>
              <a:t>T</a:t>
            </a:r>
            <a:r>
              <a:rPr lang="it-IT" altLang="it-IT" sz="2800">
                <a:solidFill>
                  <a:srgbClr val="0A0000"/>
                </a:solidFill>
                <a:sym typeface="Symbol" panose="05050102010706020507" pitchFamily="18" charset="2"/>
              </a:rPr>
              <a:t>)       </a:t>
            </a:r>
            <a:r>
              <a:rPr lang="it-IT" altLang="it-IT" sz="2800" i="1">
                <a:solidFill>
                  <a:srgbClr val="0A0000"/>
                </a:solidFill>
                <a:sym typeface="Symbol" panose="05050102010706020507" pitchFamily="18" charset="2"/>
              </a:rPr>
              <a:t>q</a:t>
            </a:r>
            <a:r>
              <a:rPr lang="it-IT" altLang="it-IT" sz="2800">
                <a:solidFill>
                  <a:srgbClr val="0A0000"/>
                </a:solidFill>
                <a:sym typeface="Symbol" panose="05050102010706020507" pitchFamily="18" charset="2"/>
              </a:rPr>
              <a:t>=log(</a:t>
            </a:r>
            <a:r>
              <a:rPr lang="it-IT" altLang="it-IT" sz="2800" i="1">
                <a:solidFill>
                  <a:srgbClr val="0A0000"/>
                </a:solidFill>
                <a:sym typeface="Symbol" panose="05050102010706020507" pitchFamily="18" charset="2"/>
              </a:rPr>
              <a:t>I</a:t>
            </a:r>
            <a:r>
              <a:rPr lang="it-IT" altLang="it-IT" sz="2800" baseline="-25000">
                <a:solidFill>
                  <a:srgbClr val="0A0000"/>
                </a:solidFill>
                <a:sym typeface="Symbol" panose="05050102010706020507" pitchFamily="18" charset="2"/>
              </a:rPr>
              <a:t>0</a:t>
            </a:r>
            <a:r>
              <a:rPr lang="it-IT" altLang="it-IT" sz="2800">
                <a:solidFill>
                  <a:srgbClr val="0A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3558" name="Date Placeholder 5">
            <a:extLst>
              <a:ext uri="{FF2B5EF4-FFF2-40B4-BE49-F238E27FC236}">
                <a16:creationId xmlns:a16="http://schemas.microsoft.com/office/drawing/2014/main" id="{1F9A73F7-A5DE-43FA-807F-F985302DE1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772F89F-8666-4ECD-A911-009CDDD40207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>
            <a:extLst>
              <a:ext uri="{FF2B5EF4-FFF2-40B4-BE49-F238E27FC236}">
                <a16:creationId xmlns:a16="http://schemas.microsoft.com/office/drawing/2014/main" id="{C70E1AFA-BE3A-49DA-9E13-8E9B8C7BE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Diagrammi Semilogaritmici (lin-log)</a:t>
            </a:r>
          </a:p>
        </p:txBody>
      </p:sp>
      <p:sp>
        <p:nvSpPr>
          <p:cNvPr id="24579" name="Rectangle 14">
            <a:extLst>
              <a:ext uri="{FF2B5EF4-FFF2-40B4-BE49-F238E27FC236}">
                <a16:creationId xmlns:a16="http://schemas.microsoft.com/office/drawing/2014/main" id="{31F7BEDB-B1AB-4027-9078-C4208308623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517525" y="5567363"/>
            <a:ext cx="8083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0A0000"/>
                </a:solidFill>
              </a:rPr>
              <a:t>Sfasamento in gradi o radianti in funzione della frequenza riportata in scala logaritmica (ampia dinamica).</a:t>
            </a:r>
            <a:endParaRPr lang="it-IT" altLang="it-IT" sz="2400" b="1">
              <a:solidFill>
                <a:srgbClr val="0A0000"/>
              </a:solidFill>
            </a:endParaRPr>
          </a:p>
        </p:txBody>
      </p:sp>
      <p:grpSp>
        <p:nvGrpSpPr>
          <p:cNvPr id="24580" name="Gruppo 3">
            <a:extLst>
              <a:ext uri="{FF2B5EF4-FFF2-40B4-BE49-F238E27FC236}">
                <a16:creationId xmlns:a16="http://schemas.microsoft.com/office/drawing/2014/main" id="{BD97A592-B3F9-4806-B544-8FEFFF625125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5103813"/>
            <a:ext cx="6380163" cy="457200"/>
            <a:chOff x="794455" y="4806441"/>
            <a:chExt cx="6380252" cy="457200"/>
          </a:xfrm>
        </p:grpSpPr>
        <p:sp>
          <p:nvSpPr>
            <p:cNvPr id="24584" name="Line 18">
              <a:extLst>
                <a:ext uri="{FF2B5EF4-FFF2-40B4-BE49-F238E27FC236}">
                  <a16:creationId xmlns:a16="http://schemas.microsoft.com/office/drawing/2014/main" id="{98A4AC63-5B08-4CA7-BD84-0B0E96115849}"/>
                </a:ext>
              </a:extLst>
            </p:cNvPr>
            <p:cNvSpPr>
              <a:spLocks noChangeShapeType="1"/>
            </p:cNvSpPr>
            <p:nvPr/>
          </p:nvSpPr>
          <p:spPr bwMode="black">
            <a:xfrm flipV="1">
              <a:off x="2344156" y="5065801"/>
              <a:ext cx="4830551" cy="0"/>
            </a:xfrm>
            <a:prstGeom prst="line">
              <a:avLst/>
            </a:prstGeom>
            <a:noFill/>
            <a:ln w="38100">
              <a:solidFill>
                <a:srgbClr val="0A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85" name="Rectangle 20">
              <a:extLst>
                <a:ext uri="{FF2B5EF4-FFF2-40B4-BE49-F238E27FC236}">
                  <a16:creationId xmlns:a16="http://schemas.microsoft.com/office/drawing/2014/main" id="{8DF13053-DE9E-46C6-B97E-8A9E0D98A3E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794455" y="4806441"/>
              <a:ext cx="142386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>
                  <a:solidFill>
                    <a:srgbClr val="0A0000"/>
                  </a:solidFill>
                  <a:latin typeface="Arial Unicode MS" pitchFamily="34" charset="-128"/>
                </a:rPr>
                <a:t>6 decadi</a:t>
              </a:r>
            </a:p>
          </p:txBody>
        </p:sp>
      </p:grpSp>
      <p:sp>
        <p:nvSpPr>
          <p:cNvPr id="24581" name="Date Placeholder 5">
            <a:extLst>
              <a:ext uri="{FF2B5EF4-FFF2-40B4-BE49-F238E27FC236}">
                <a16:creationId xmlns:a16="http://schemas.microsoft.com/office/drawing/2014/main" id="{56A3726C-6E1B-43FB-B71D-21BC56A995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35E4FE8-9A6A-4F74-9BDF-1081FD782EA2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F1CB5E-EE9B-4B34-B1C0-07D806A2E167}"/>
              </a:ext>
            </a:extLst>
          </p:cNvPr>
          <p:cNvSpPr txBox="1"/>
          <p:nvPr/>
        </p:nvSpPr>
        <p:spPr>
          <a:xfrm>
            <a:off x="663575" y="1228725"/>
            <a:ext cx="7791450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2400" dirty="0">
                <a:solidFill>
                  <a:srgbClr val="0A0000"/>
                </a:solidFill>
                <a:latin typeface="+mn-lt"/>
              </a:rPr>
              <a:t>Esempio: diagramma di bode della fase di una funzione</a:t>
            </a:r>
          </a:p>
          <a:p>
            <a:pPr>
              <a:defRPr/>
            </a:pPr>
            <a:r>
              <a:rPr lang="it-IT" sz="2400" dirty="0">
                <a:solidFill>
                  <a:srgbClr val="0A0000"/>
                </a:solidFill>
                <a:latin typeface="+mn-lt"/>
              </a:rPr>
              <a:t>di </a:t>
            </a:r>
            <a:r>
              <a:rPr lang="it-IT" sz="2400" u="sng" dirty="0">
                <a:solidFill>
                  <a:srgbClr val="0A0000"/>
                </a:solidFill>
                <a:latin typeface="+mn-lt"/>
              </a:rPr>
              <a:t>risposta in frequenza</a:t>
            </a:r>
            <a:r>
              <a:rPr lang="it-IT" sz="2400" dirty="0">
                <a:solidFill>
                  <a:srgbClr val="0A0000"/>
                </a:solidFill>
                <a:latin typeface="+mn-lt"/>
              </a:rPr>
              <a:t> di tipo Passa Basso</a:t>
            </a:r>
            <a:endParaRPr lang="it-IT" sz="2400" dirty="0">
              <a:latin typeface="+mn-lt"/>
            </a:endParaRPr>
          </a:p>
        </p:txBody>
      </p:sp>
      <p:pic>
        <p:nvPicPr>
          <p:cNvPr id="24583" name="Immagine 1">
            <a:extLst>
              <a:ext uri="{FF2B5EF4-FFF2-40B4-BE49-F238E27FC236}">
                <a16:creationId xmlns:a16="http://schemas.microsoft.com/office/drawing/2014/main" id="{087C09E1-8298-4E03-88D5-B48B879D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/>
          <a:stretch>
            <a:fillRect/>
          </a:stretch>
        </p:blipFill>
        <p:spPr bwMode="auto">
          <a:xfrm>
            <a:off x="1458913" y="2060575"/>
            <a:ext cx="6200775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6DF8E28-147B-4E84-9655-DFE0E0E210FA}"/>
                  </a:ext>
                </a:extLst>
              </p:cNvPr>
              <p:cNvSpPr txBox="1"/>
              <p:nvPr/>
            </p:nvSpPr>
            <p:spPr>
              <a:xfrm>
                <a:off x="7204173" y="2111935"/>
                <a:ext cx="1706365" cy="13705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𝒋𝒇</m:t>
                          </m:r>
                        </m:e>
                      </m:d>
                      <m:r>
                        <a:rPr lang="it-IT" b="1" i="1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it-IT" b="1" i="1" smtClean="0">
                                  <a:solidFill>
                                    <a:srgbClr val="0A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 smtClean="0">
                                  <a:solidFill>
                                    <a:srgbClr val="0A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it-IT" b="1" dirty="0">
                  <a:solidFill>
                    <a:srgbClr val="0A0000"/>
                  </a:solidFill>
                </a:endParaRPr>
              </a:p>
              <a:p>
                <a:endParaRPr lang="it-IT" b="1" dirty="0">
                  <a:solidFill>
                    <a:srgbClr val="0A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it-IT" b="1" i="0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𝐇𝐳</m:t>
                      </m:r>
                    </m:oMath>
                  </m:oMathPara>
                </a14:m>
                <a:endParaRPr lang="it-IT" b="1" dirty="0">
                  <a:solidFill>
                    <a:srgbClr val="0A0000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6DF8E28-147B-4E84-9655-DFE0E0E21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173" y="2111935"/>
                <a:ext cx="1706365" cy="1370503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>
            <a:extLst>
              <a:ext uri="{FF2B5EF4-FFF2-40B4-BE49-F238E27FC236}">
                <a16:creationId xmlns:a16="http://schemas.microsoft.com/office/drawing/2014/main" id="{C70E1AFA-BE3A-49DA-9E13-8E9B8C7BE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Asse logaritmico</a:t>
            </a:r>
          </a:p>
        </p:txBody>
      </p:sp>
      <p:sp>
        <p:nvSpPr>
          <p:cNvPr id="24581" name="Date Placeholder 5">
            <a:extLst>
              <a:ext uri="{FF2B5EF4-FFF2-40B4-BE49-F238E27FC236}">
                <a16:creationId xmlns:a16="http://schemas.microsoft.com/office/drawing/2014/main" id="{56A3726C-6E1B-43FB-B71D-21BC56A995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35E4FE8-9A6A-4F74-9BDF-1081FD782EA2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CAEFA814-73D7-4915-9F63-27AB68352090}"/>
              </a:ext>
            </a:extLst>
          </p:cNvPr>
          <p:cNvGrpSpPr/>
          <p:nvPr/>
        </p:nvGrpSpPr>
        <p:grpSpPr>
          <a:xfrm>
            <a:off x="79633" y="1891554"/>
            <a:ext cx="9278650" cy="3844830"/>
            <a:chOff x="79633" y="2534675"/>
            <a:chExt cx="9278650" cy="3844830"/>
          </a:xfrm>
        </p:grpSpPr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44E9716A-714A-477E-9A73-11089FA3AE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2000" y="3429000"/>
              <a:ext cx="7920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2A363685-6554-4B81-B323-01E1DFA0B1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000" y="3057895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50EFAFFC-BAB3-45EA-8D6C-FD2103A1BF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2000" y="3057895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72DBC032-FE17-423D-BA33-6E94B214DF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72000" y="3057895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53820EF9-D24A-41D4-AC55-69161EFCC2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2000" y="3057895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6CD25B30-B9A2-4381-95AF-C40B2DEEC9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00" y="3057895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E8A9810B-346E-4C2C-93B9-3570FF8403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000" y="3057895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D38783FB-AE90-4DAC-BF13-3353FDDCD9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92000" y="3057895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1881B038-7F60-490A-8C62-B7590A6C78C4}"/>
                </a:ext>
              </a:extLst>
            </p:cNvPr>
            <p:cNvSpPr txBox="1"/>
            <p:nvPr/>
          </p:nvSpPr>
          <p:spPr>
            <a:xfrm>
              <a:off x="3661884" y="2603229"/>
              <a:ext cx="3802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1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5192F30-ACF7-418F-86CE-C25F37D53BAD}"/>
                </a:ext>
              </a:extLst>
            </p:cNvPr>
            <p:cNvSpPr txBox="1"/>
            <p:nvPr/>
          </p:nvSpPr>
          <p:spPr>
            <a:xfrm>
              <a:off x="4644100" y="2603229"/>
              <a:ext cx="5757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10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3939517E-8796-4001-A673-4CE0381997C8}"/>
                </a:ext>
              </a:extLst>
            </p:cNvPr>
            <p:cNvSpPr txBox="1"/>
            <p:nvPr/>
          </p:nvSpPr>
          <p:spPr>
            <a:xfrm>
              <a:off x="5626317" y="2603229"/>
              <a:ext cx="771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100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3704CA7F-FEE6-4D2B-A929-8C4A026D8F4A}"/>
                </a:ext>
              </a:extLst>
            </p:cNvPr>
            <p:cNvSpPr txBox="1"/>
            <p:nvPr/>
          </p:nvSpPr>
          <p:spPr>
            <a:xfrm>
              <a:off x="6608534" y="2606248"/>
              <a:ext cx="966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1000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BAB8DAF-A2E5-45E1-96C3-80BAD7C53DE5}"/>
                </a:ext>
              </a:extLst>
            </p:cNvPr>
            <p:cNvSpPr txBox="1"/>
            <p:nvPr/>
          </p:nvSpPr>
          <p:spPr>
            <a:xfrm>
              <a:off x="79633" y="2603229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0.001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FBE3B304-7457-496C-8DDD-3E23E305FF9F}"/>
                </a:ext>
              </a:extLst>
            </p:cNvPr>
            <p:cNvSpPr txBox="1"/>
            <p:nvPr/>
          </p:nvSpPr>
          <p:spPr>
            <a:xfrm>
              <a:off x="1251683" y="2603229"/>
              <a:ext cx="88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0.01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AF0559D3-90FA-4312-B9B0-C28935E10D9D}"/>
                </a:ext>
              </a:extLst>
            </p:cNvPr>
            <p:cNvSpPr txBox="1"/>
            <p:nvPr/>
          </p:nvSpPr>
          <p:spPr>
            <a:xfrm>
              <a:off x="2429598" y="2603229"/>
              <a:ext cx="6848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0.1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FAD1CB71-D760-4E84-87C1-56F230072F7A}"/>
                    </a:ext>
                  </a:extLst>
                </p:cNvPr>
                <p:cNvSpPr txBox="1"/>
                <p:nvPr/>
              </p:nvSpPr>
              <p:spPr>
                <a:xfrm>
                  <a:off x="7722333" y="2534675"/>
                  <a:ext cx="13420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800" b="1" i="1" dirty="0" smtClean="0">
                            <a:solidFill>
                              <a:srgbClr val="0A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it-IT" sz="2800" b="1" i="1" dirty="0" smtClean="0">
                            <a:solidFill>
                              <a:srgbClr val="0A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1" i="0" dirty="0" smtClean="0">
                            <a:solidFill>
                              <a:srgbClr val="0A0000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it-IT" sz="2800" b="1" i="0" dirty="0" smtClean="0">
                            <a:solidFill>
                              <a:srgbClr val="0A0000"/>
                            </a:solidFill>
                            <a:latin typeface="Cambria Math" panose="02040503050406030204" pitchFamily="18" charset="0"/>
                          </a:rPr>
                          <m:t>𝐇𝐳</m:t>
                        </m:r>
                        <m:r>
                          <a:rPr lang="it-IT" sz="2800" b="1" i="0" dirty="0" smtClean="0">
                            <a:solidFill>
                              <a:srgbClr val="0A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it-IT" sz="2800" b="1" dirty="0">
                    <a:solidFill>
                      <a:srgbClr val="0A0000"/>
                    </a:solidFill>
                  </a:endParaRPr>
                </a:p>
              </p:txBody>
            </p:sp>
          </mc:Choice>
          <mc:Fallback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FAD1CB71-D760-4E84-87C1-56F230072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333" y="2534675"/>
                  <a:ext cx="134203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DCF7473C-FD3A-457E-9D75-B872245EF31B}"/>
                    </a:ext>
                  </a:extLst>
                </p:cNvPr>
                <p:cNvSpPr txBox="1"/>
                <p:nvPr/>
              </p:nvSpPr>
              <p:spPr>
                <a:xfrm>
                  <a:off x="7076248" y="3785609"/>
                  <a:ext cx="2282035" cy="1060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it-IT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1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it-IT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it-IT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num>
                                  <m:den>
                                    <m:r>
                                      <a:rPr lang="it-IT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sz="2800" b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𝐇𝐳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it-IT" sz="28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DCF7473C-FD3A-457E-9D75-B872245EF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248" y="3785609"/>
                  <a:ext cx="2282035" cy="10604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67AD4785-BFC7-47C9-99E3-9489AA404DA8}"/>
                </a:ext>
              </a:extLst>
            </p:cNvPr>
            <p:cNvSpPr txBox="1"/>
            <p:nvPr/>
          </p:nvSpPr>
          <p:spPr>
            <a:xfrm>
              <a:off x="3661883" y="3695480"/>
              <a:ext cx="3802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2D02755B-4C82-42BF-922F-F15B601E7DA9}"/>
                </a:ext>
              </a:extLst>
            </p:cNvPr>
            <p:cNvSpPr txBox="1"/>
            <p:nvPr/>
          </p:nvSpPr>
          <p:spPr>
            <a:xfrm>
              <a:off x="4741882" y="36954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468BDFBF-2C04-4378-97DA-98D7D1711DE6}"/>
                </a:ext>
              </a:extLst>
            </p:cNvPr>
            <p:cNvSpPr txBox="1"/>
            <p:nvPr/>
          </p:nvSpPr>
          <p:spPr>
            <a:xfrm>
              <a:off x="5821882" y="36954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620DCD5D-C2FA-4D2C-AB46-7C78E93C3171}"/>
                </a:ext>
              </a:extLst>
            </p:cNvPr>
            <p:cNvSpPr txBox="1"/>
            <p:nvPr/>
          </p:nvSpPr>
          <p:spPr>
            <a:xfrm>
              <a:off x="6901882" y="3698499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6688AD96-5B7B-45CA-AE89-0DB9FF149415}"/>
                </a:ext>
              </a:extLst>
            </p:cNvPr>
            <p:cNvSpPr txBox="1"/>
            <p:nvPr/>
          </p:nvSpPr>
          <p:spPr>
            <a:xfrm>
              <a:off x="362561" y="3695480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-3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081102D2-CA28-47BC-B747-AD7FA54581DF}"/>
                </a:ext>
              </a:extLst>
            </p:cNvPr>
            <p:cNvSpPr txBox="1"/>
            <p:nvPr/>
          </p:nvSpPr>
          <p:spPr>
            <a:xfrm>
              <a:off x="1436828" y="3695480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-2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E63EB966-7E50-4AD9-A383-9F5267DBA8EF}"/>
                </a:ext>
              </a:extLst>
            </p:cNvPr>
            <p:cNvSpPr txBox="1"/>
            <p:nvPr/>
          </p:nvSpPr>
          <p:spPr>
            <a:xfrm>
              <a:off x="2516960" y="3695480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-1</a:t>
              </a: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2D391737-6180-4AE6-9027-2242DEE8DA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2000" y="5612890"/>
              <a:ext cx="7920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8D399961-7A75-4103-93FC-569F935145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2000" y="5217895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EF24E395-E5CC-4CCD-9C77-494EABC223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04177" y="5229000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F2C790BD-B658-4EEB-BC54-EB92E1C1B5B9}"/>
                </a:ext>
              </a:extLst>
            </p:cNvPr>
            <p:cNvSpPr txBox="1"/>
            <p:nvPr/>
          </p:nvSpPr>
          <p:spPr>
            <a:xfrm>
              <a:off x="1501749" y="4735176"/>
              <a:ext cx="3802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1</a:t>
              </a: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65A08A22-8911-49FD-850B-C719D266E855}"/>
                </a:ext>
              </a:extLst>
            </p:cNvPr>
            <p:cNvSpPr txBox="1"/>
            <p:nvPr/>
          </p:nvSpPr>
          <p:spPr>
            <a:xfrm>
              <a:off x="5716277" y="4734315"/>
              <a:ext cx="5757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10</a:t>
              </a:r>
            </a:p>
          </p:txBody>
        </p: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F256330C-2923-4C95-9EBA-A0AC0714FC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6712" y="5438443"/>
              <a:ext cx="5289" cy="34889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72BB8E98-BEEE-4B92-A79C-D19DCD9894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5429531"/>
              <a:ext cx="0" cy="36671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E47DF234-1ED9-414B-AFFE-48220CCD339F}"/>
                </a:ext>
              </a:extLst>
            </p:cNvPr>
            <p:cNvSpPr txBox="1"/>
            <p:nvPr/>
          </p:nvSpPr>
          <p:spPr>
            <a:xfrm>
              <a:off x="2929029" y="4734315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2</a:t>
              </a:r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4BCF6255-8014-410E-BDE4-DBF7BA78FA2E}"/>
                </a:ext>
              </a:extLst>
            </p:cNvPr>
            <p:cNvSpPr txBox="1"/>
            <p:nvPr/>
          </p:nvSpPr>
          <p:spPr>
            <a:xfrm>
              <a:off x="4381884" y="4734315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A0000"/>
                  </a:solidFill>
                </a:rPr>
                <a:t>5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B90B18BB-6565-45AA-A5EA-A2F61F6C6A62}"/>
                </a:ext>
              </a:extLst>
            </p:cNvPr>
            <p:cNvSpPr txBox="1"/>
            <p:nvPr/>
          </p:nvSpPr>
          <p:spPr>
            <a:xfrm>
              <a:off x="1501582" y="5855479"/>
              <a:ext cx="3802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79E71110-F5A4-4740-9828-3A759A5E7BDE}"/>
                </a:ext>
              </a:extLst>
            </p:cNvPr>
            <p:cNvSpPr txBox="1"/>
            <p:nvPr/>
          </p:nvSpPr>
          <p:spPr>
            <a:xfrm>
              <a:off x="2588743" y="5856285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0.301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9BEBAD62-6420-41DF-BB4C-9E48E2E8F25C}"/>
                </a:ext>
              </a:extLst>
            </p:cNvPr>
            <p:cNvSpPr txBox="1"/>
            <p:nvPr/>
          </p:nvSpPr>
          <p:spPr>
            <a:xfrm>
              <a:off x="4034032" y="5856285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0.698</a:t>
              </a:r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34D7A4EE-0FE4-4352-990E-15EBACEEC95E}"/>
                </a:ext>
              </a:extLst>
            </p:cNvPr>
            <p:cNvSpPr txBox="1"/>
            <p:nvPr/>
          </p:nvSpPr>
          <p:spPr>
            <a:xfrm>
              <a:off x="5814060" y="5849178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CC8427EF-3E78-4428-A92D-E89D19560005}"/>
                </a:ext>
              </a:extLst>
            </p:cNvPr>
            <p:cNvCxnSpPr/>
            <p:nvPr/>
          </p:nvCxnSpPr>
          <p:spPr bwMode="auto">
            <a:xfrm>
              <a:off x="2052000" y="4509000"/>
              <a:ext cx="9144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70087B63-53C4-47FD-94E7-73BF74CD90B6}"/>
                </a:ext>
              </a:extLst>
            </p:cNvPr>
            <p:cNvCxnSpPr>
              <a:cxnSpLocks/>
              <a:stCxn id="46" idx="2"/>
              <a:endCxn id="56" idx="0"/>
            </p:cNvCxnSpPr>
            <p:nvPr/>
          </p:nvCxnSpPr>
          <p:spPr bwMode="auto">
            <a:xfrm flipH="1">
              <a:off x="1691866" y="4218700"/>
              <a:ext cx="2160134" cy="51647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89A2F467-EC5A-4FDE-8AC1-F092AA7BA92E}"/>
                </a:ext>
              </a:extLst>
            </p:cNvPr>
            <p:cNvCxnSpPr>
              <a:cxnSpLocks/>
              <a:stCxn id="57" idx="0"/>
              <a:endCxn id="47" idx="2"/>
            </p:cNvCxnSpPr>
            <p:nvPr/>
          </p:nvCxnSpPr>
          <p:spPr bwMode="auto">
            <a:xfrm flipH="1" flipV="1">
              <a:off x="4931998" y="4218700"/>
              <a:ext cx="1072179" cy="51561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A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130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BD542A0-9AB1-41DF-867D-420BA3345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Diagrammi Bilogaritmici (log-log)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F6F260B-315E-4BDE-8384-A1650F340FE3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85750" y="5387975"/>
            <a:ext cx="8561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0A0000"/>
                </a:solidFill>
              </a:rPr>
              <a:t>Ampiezza o guadagno in dB in funzione della frequenza riportata in scala logaritmica: si possono individuare delle pendenze tipiche (</a:t>
            </a:r>
            <a:r>
              <a:rPr lang="it-IT" altLang="it-IT" sz="2400" i="1">
                <a:solidFill>
                  <a:srgbClr val="0A0000"/>
                </a:solidFill>
              </a:rPr>
              <a:t>e</a:t>
            </a:r>
            <a:r>
              <a:rPr lang="it-IT" altLang="it-IT" sz="2400">
                <a:solidFill>
                  <a:srgbClr val="0A0000"/>
                </a:solidFill>
              </a:rPr>
              <a:t>.</a:t>
            </a:r>
            <a:r>
              <a:rPr lang="it-IT" altLang="it-IT" sz="2400" i="1">
                <a:solidFill>
                  <a:srgbClr val="0A0000"/>
                </a:solidFill>
              </a:rPr>
              <a:t>g</a:t>
            </a:r>
            <a:r>
              <a:rPr lang="it-IT" altLang="it-IT" sz="2400">
                <a:solidFill>
                  <a:srgbClr val="0A0000"/>
                </a:solidFill>
              </a:rPr>
              <a:t>. -20 dB/decade)</a:t>
            </a:r>
            <a:endParaRPr lang="it-IT" altLang="it-IT" sz="2400" b="1">
              <a:solidFill>
                <a:srgbClr val="0A0000"/>
              </a:solidFill>
            </a:endParaRPr>
          </a:p>
        </p:txBody>
      </p:sp>
      <p:sp>
        <p:nvSpPr>
          <p:cNvPr id="25604" name="Date Placeholder 5">
            <a:extLst>
              <a:ext uri="{FF2B5EF4-FFF2-40B4-BE49-F238E27FC236}">
                <a16:creationId xmlns:a16="http://schemas.microsoft.com/office/drawing/2014/main" id="{27ED4BB8-0AA3-48A0-9B69-7D1A583486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1C1140D-8509-41A2-B814-69944883A173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A205FA-EED1-4CAB-9704-3F231500C13F}"/>
              </a:ext>
            </a:extLst>
          </p:cNvPr>
          <p:cNvSpPr txBox="1"/>
          <p:nvPr/>
        </p:nvSpPr>
        <p:spPr>
          <a:xfrm>
            <a:off x="523875" y="1039813"/>
            <a:ext cx="808513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2400" dirty="0">
                <a:solidFill>
                  <a:srgbClr val="0A0000"/>
                </a:solidFill>
                <a:latin typeface="+mn-lt"/>
              </a:rPr>
              <a:t>Esempio: diagramma di bode del modulo di una funzione</a:t>
            </a:r>
          </a:p>
          <a:p>
            <a:pPr>
              <a:defRPr/>
            </a:pPr>
            <a:r>
              <a:rPr lang="it-IT" sz="2400" dirty="0">
                <a:solidFill>
                  <a:srgbClr val="0A0000"/>
                </a:solidFill>
                <a:latin typeface="+mn-lt"/>
              </a:rPr>
              <a:t>di </a:t>
            </a:r>
            <a:r>
              <a:rPr lang="it-IT" sz="2400" u="sng" dirty="0">
                <a:solidFill>
                  <a:srgbClr val="0A0000"/>
                </a:solidFill>
                <a:latin typeface="+mn-lt"/>
              </a:rPr>
              <a:t>risposta in frequenza</a:t>
            </a:r>
            <a:r>
              <a:rPr lang="it-IT" sz="2400" dirty="0">
                <a:solidFill>
                  <a:srgbClr val="0A0000"/>
                </a:solidFill>
                <a:latin typeface="+mn-lt"/>
              </a:rPr>
              <a:t> di tipo Passa Basso</a:t>
            </a:r>
            <a:endParaRPr lang="it-IT" sz="2400" dirty="0">
              <a:latin typeface="+mn-lt"/>
            </a:endParaRPr>
          </a:p>
        </p:txBody>
      </p:sp>
      <p:pic>
        <p:nvPicPr>
          <p:cNvPr id="25606" name="Immagine 2">
            <a:extLst>
              <a:ext uri="{FF2B5EF4-FFF2-40B4-BE49-F238E27FC236}">
                <a16:creationId xmlns:a16="http://schemas.microsoft.com/office/drawing/2014/main" id="{5DCF8352-A9DE-4A66-BB8B-42BB6348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6"/>
          <a:stretch>
            <a:fillRect/>
          </a:stretch>
        </p:blipFill>
        <p:spPr bwMode="auto">
          <a:xfrm>
            <a:off x="1466850" y="2122488"/>
            <a:ext cx="6199188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2F87E45-B265-4731-8D94-136B5B704B90}"/>
                  </a:ext>
                </a:extLst>
              </p:cNvPr>
              <p:cNvSpPr txBox="1"/>
              <p:nvPr/>
            </p:nvSpPr>
            <p:spPr>
              <a:xfrm>
                <a:off x="7204173" y="2111935"/>
                <a:ext cx="1706365" cy="13705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𝒋𝒇</m:t>
                          </m:r>
                        </m:e>
                      </m:d>
                      <m:r>
                        <a:rPr lang="it-IT" b="1" i="1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it-IT" b="1" i="1" smtClean="0">
                                  <a:solidFill>
                                    <a:srgbClr val="0A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1" i="1" smtClean="0">
                                  <a:solidFill>
                                    <a:srgbClr val="0A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rgbClr val="0A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it-IT" b="1" dirty="0">
                  <a:solidFill>
                    <a:srgbClr val="0A0000"/>
                  </a:solidFill>
                </a:endParaRPr>
              </a:p>
              <a:p>
                <a:endParaRPr lang="it-IT" b="1" dirty="0">
                  <a:solidFill>
                    <a:srgbClr val="0A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smtClean="0">
                              <a:solidFill>
                                <a:srgbClr val="0A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it-IT" b="1" i="0" smtClean="0">
                          <a:solidFill>
                            <a:srgbClr val="0A0000"/>
                          </a:solidFill>
                          <a:latin typeface="Cambria Math" panose="02040503050406030204" pitchFamily="18" charset="0"/>
                        </a:rPr>
                        <m:t>𝐇𝐳</m:t>
                      </m:r>
                    </m:oMath>
                  </m:oMathPara>
                </a14:m>
                <a:endParaRPr lang="it-IT" b="1" dirty="0">
                  <a:solidFill>
                    <a:srgbClr val="0A000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2F87E45-B265-4731-8D94-136B5B704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173" y="2111935"/>
                <a:ext cx="1706365" cy="1370503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fig2">
            <a:extLst>
              <a:ext uri="{FF2B5EF4-FFF2-40B4-BE49-F238E27FC236}">
                <a16:creationId xmlns:a16="http://schemas.microsoft.com/office/drawing/2014/main" id="{8E6B48A0-F586-4350-866B-BA9C487F2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9388" y="1730375"/>
            <a:ext cx="6245225" cy="3797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7">
            <a:extLst>
              <a:ext uri="{FF2B5EF4-FFF2-40B4-BE49-F238E27FC236}">
                <a16:creationId xmlns:a16="http://schemas.microsoft.com/office/drawing/2014/main" id="{219538E8-303B-44BB-987C-3FC0739D34B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19125" y="5664200"/>
            <a:ext cx="7905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solidFill>
                  <a:srgbClr val="0A0000"/>
                </a:solidFill>
              </a:rPr>
              <a:t>Ampia dinamica di frequenze e potenze visualizzabili sullo stesso diagramma.</a:t>
            </a:r>
            <a:endParaRPr lang="it-IT" altLang="it-IT" sz="2400" b="1">
              <a:solidFill>
                <a:srgbClr val="0A0000"/>
              </a:solidFill>
            </a:endParaRPr>
          </a:p>
        </p:txBody>
      </p:sp>
      <p:sp>
        <p:nvSpPr>
          <p:cNvPr id="26628" name="Date Placeholder 5">
            <a:extLst>
              <a:ext uri="{FF2B5EF4-FFF2-40B4-BE49-F238E27FC236}">
                <a16:creationId xmlns:a16="http://schemas.microsoft.com/office/drawing/2014/main" id="{505DDDB0-AED5-4353-B71C-95B2F37C36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8F644EE-94C6-4222-9705-33FCA6054DD4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1C07CBC4-DFBB-46E8-BC68-BC1B380A9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Diagrammi Bilogaritmici (log-log)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D3DB05-4D43-4162-A471-743E3DFEFAB9}"/>
              </a:ext>
            </a:extLst>
          </p:cNvPr>
          <p:cNvSpPr txBox="1"/>
          <p:nvPr/>
        </p:nvSpPr>
        <p:spPr>
          <a:xfrm>
            <a:off x="1022350" y="1131888"/>
            <a:ext cx="70993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2400" dirty="0">
                <a:solidFill>
                  <a:srgbClr val="0A0000"/>
                </a:solidFill>
                <a:latin typeface="+mn-lt"/>
              </a:rPr>
              <a:t>Esempio: Spettro di Potenza di un segnale elettrico</a:t>
            </a:r>
            <a:endParaRPr lang="it-IT" sz="2400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FAEC8D1-410A-4D38-9BC9-DCF5E4360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Interpolazione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71E6BCC-8494-40D2-97C5-59577FD64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-12700" y="1316038"/>
            <a:ext cx="9156700" cy="48561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Misura: insieme finito e discreto di valori sperimentali.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I punti sperimentali sono i valori assunti dal misurando al variare di uno o più parametri di comando (grandezza/e di ingresso), oppure sono i campioni discreti prelevati nel tempo.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La rappresentazione è più facilmente leggibile se operiamo un </a:t>
            </a:r>
            <a:r>
              <a:rPr lang="it-IT" altLang="it-IT" sz="2800" u="sng">
                <a:solidFill>
                  <a:srgbClr val="0A0000"/>
                </a:solidFill>
                <a:effectLst/>
              </a:rPr>
              <a:t>“riempimento” o </a:t>
            </a:r>
            <a:r>
              <a:rPr lang="it-IT" altLang="it-IT" sz="2800" b="1" u="sng">
                <a:solidFill>
                  <a:srgbClr val="0A0000"/>
                </a:solidFill>
                <a:effectLst/>
              </a:rPr>
              <a:t>interpolazione tra due punti sperimentali adiacenti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Interpolante: è una funzione continua che </a:t>
            </a:r>
            <a:r>
              <a:rPr lang="it-IT" altLang="it-IT" sz="2800" u="sng">
                <a:solidFill>
                  <a:srgbClr val="0A0000"/>
                </a:solidFill>
                <a:effectLst/>
              </a:rPr>
              <a:t>passa per i due punti in questione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e fornisce l’andamento presunto (interpolato) della relazione ingresso‑uscita. </a:t>
            </a:r>
          </a:p>
        </p:txBody>
      </p:sp>
      <p:sp>
        <p:nvSpPr>
          <p:cNvPr id="27652" name="Date Placeholder 5">
            <a:extLst>
              <a:ext uri="{FF2B5EF4-FFF2-40B4-BE49-F238E27FC236}">
                <a16:creationId xmlns:a16="http://schemas.microsoft.com/office/drawing/2014/main" id="{DCBEBE6C-B464-4F29-9063-FB6FDC07F6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8ED5DF1-596B-4F30-BA73-3295C1E1F8D0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5">
            <a:extLst>
              <a:ext uri="{FF2B5EF4-FFF2-40B4-BE49-F238E27FC236}">
                <a16:creationId xmlns:a16="http://schemas.microsoft.com/office/drawing/2014/main" id="{79793845-FC3D-47A4-AD3C-59DA58CD0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C089E9B-3B15-454E-8D15-24D683831470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4522CD9-8E90-4852-AB21-89D22132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Interpolazione lineare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70BD3E0-A0A0-4C57-A958-29EF16FAC9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87313" y="1089025"/>
            <a:ext cx="8963025" cy="15271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sz="2800" dirty="0">
                <a:solidFill>
                  <a:srgbClr val="0A0000"/>
                </a:solidFill>
                <a:effectLst/>
              </a:rPr>
              <a:t>È la più semplice interpolazione possibile: consiste nel congiungere i punti con una spezzata (insieme dei segmenti di rette che passano per due punti adiacenti).</a:t>
            </a:r>
          </a:p>
        </p:txBody>
      </p:sp>
      <p:pic>
        <p:nvPicPr>
          <p:cNvPr id="28677" name="Picture 7">
            <a:extLst>
              <a:ext uri="{FF2B5EF4-FFF2-40B4-BE49-F238E27FC236}">
                <a16:creationId xmlns:a16="http://schemas.microsoft.com/office/drawing/2014/main" id="{C8998122-A27B-4A07-A5CC-A295DF198131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563" y="2687638"/>
            <a:ext cx="4168775" cy="2466975"/>
          </a:xfrm>
          <a:solidFill>
            <a:schemeClr val="tx2"/>
          </a:solidFill>
        </p:spPr>
      </p:pic>
      <p:pic>
        <p:nvPicPr>
          <p:cNvPr id="28678" name="Picture 9">
            <a:extLst>
              <a:ext uri="{FF2B5EF4-FFF2-40B4-BE49-F238E27FC236}">
                <a16:creationId xmlns:a16="http://schemas.microsoft.com/office/drawing/2014/main" id="{35C8E964-F3A5-46DD-90AA-EF4D32923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2692400"/>
            <a:ext cx="4187825" cy="24733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11">
            <a:extLst>
              <a:ext uri="{FF2B5EF4-FFF2-40B4-BE49-F238E27FC236}">
                <a16:creationId xmlns:a16="http://schemas.microsoft.com/office/drawing/2014/main" id="{423D9CA3-5E44-4B98-B1F5-AE36473D34EC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79388" y="5262563"/>
            <a:ext cx="87772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>
                <a:solidFill>
                  <a:srgbClr val="0A0000"/>
                </a:solidFill>
              </a:rPr>
              <a:t>Non consente una buona ricostruzione del segnale perché non sfrutta l’informazione dei punti precedenti e successivi.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60197B1-FC6C-45F3-AE51-EDFC01325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Rappresentazione Grafica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24DFA04-D66F-4A7B-9580-7829F25C82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0" y="1395413"/>
            <a:ext cx="9144000" cy="2392362"/>
          </a:xfrm>
        </p:spPr>
        <p:txBody>
          <a:bodyPr/>
          <a:lstStyle/>
          <a:p>
            <a:pPr eaLnBrk="1" hangingPunct="1">
              <a:buClrTx/>
              <a:buFont typeface="Book Antiqua" panose="02040602050305030304" pitchFamily="18" charset="0"/>
              <a:buChar char="•"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“Visione d’insieme” di una grandezza, in funzione </a:t>
            </a:r>
            <a:br>
              <a:rPr lang="it-IT" altLang="it-IT" sz="2800">
                <a:solidFill>
                  <a:srgbClr val="0A0000"/>
                </a:solidFill>
                <a:effectLst/>
              </a:rPr>
            </a:br>
            <a:r>
              <a:rPr lang="it-IT" altLang="it-IT" sz="2800">
                <a:solidFill>
                  <a:srgbClr val="0A0000"/>
                </a:solidFill>
                <a:effectLst/>
              </a:rPr>
              <a:t>del tempo o di un altro parametro</a:t>
            </a:r>
          </a:p>
          <a:p>
            <a:pPr eaLnBrk="1" hangingPunct="1">
              <a:buClrTx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Tipicamente si utilizzano assi coordinati che devono riportare la descrizione della grandezza rappresentata e all’occorrenza anche la sua unità di misura</a:t>
            </a:r>
          </a:p>
        </p:txBody>
      </p:sp>
      <p:pic>
        <p:nvPicPr>
          <p:cNvPr id="16388" name="Picture 4" descr="fig1">
            <a:extLst>
              <a:ext uri="{FF2B5EF4-FFF2-40B4-BE49-F238E27FC236}">
                <a16:creationId xmlns:a16="http://schemas.microsoft.com/office/drawing/2014/main" id="{8FA4DD4B-5533-4E4F-9975-2D74E80B7D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4043363"/>
            <a:ext cx="6143625" cy="2346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Date Placeholder 5">
            <a:extLst>
              <a:ext uri="{FF2B5EF4-FFF2-40B4-BE49-F238E27FC236}">
                <a16:creationId xmlns:a16="http://schemas.microsoft.com/office/drawing/2014/main" id="{4018C1CC-B538-44B7-9676-8D799B861E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1472887-67C2-42F1-B477-2ECB8F956044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BEDBCAE6-D7A6-4B11-89A7-3BCCCE067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151"/>
            <a:ext cx="9144000" cy="5272424"/>
          </a:xfrm>
          <a:prstGeom prst="rect">
            <a:avLst/>
          </a:prstGeom>
        </p:spPr>
      </p:pic>
      <p:sp>
        <p:nvSpPr>
          <p:cNvPr id="28674" name="Date Placeholder 5">
            <a:extLst>
              <a:ext uri="{FF2B5EF4-FFF2-40B4-BE49-F238E27FC236}">
                <a16:creationId xmlns:a16="http://schemas.microsoft.com/office/drawing/2014/main" id="{79793845-FC3D-47A4-AD3C-59DA58CD0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C089E9B-3B15-454E-8D15-24D683831470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4522CD9-8E90-4852-AB21-89D22132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Interpolazione lineare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20625EE-5033-494D-87AC-0FB7358EB0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410587" y="1403061"/>
            <a:ext cx="4059814" cy="545811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it-IT" altLang="it-IT" sz="2800" dirty="0">
                <a:solidFill>
                  <a:srgbClr val="0A0000"/>
                </a:solidFill>
                <a:effectLst/>
              </a:rPr>
              <a:t>Funzione interpolante</a:t>
            </a:r>
          </a:p>
        </p:txBody>
      </p:sp>
    </p:spTree>
    <p:extLst>
      <p:ext uri="{BB962C8B-B14F-4D97-AF65-F5344CB8AC3E}">
        <p14:creationId xmlns:p14="http://schemas.microsoft.com/office/powerpoint/2010/main" val="320721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5">
            <a:extLst>
              <a:ext uri="{FF2B5EF4-FFF2-40B4-BE49-F238E27FC236}">
                <a16:creationId xmlns:a16="http://schemas.microsoft.com/office/drawing/2014/main" id="{79793845-FC3D-47A4-AD3C-59DA58CD0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C089E9B-3B15-454E-8D15-24D683831470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4522CD9-8E90-4852-AB21-89D22132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Interpolazione lineare</a:t>
            </a:r>
          </a:p>
        </p:txBody>
      </p:sp>
      <p:pic>
        <p:nvPicPr>
          <p:cNvPr id="5" name="Immagine 4" descr="Immagine che contiene pronto, colorato, uomo, inpiedi&#10;&#10;Descrizione generata automaticamente">
            <a:extLst>
              <a:ext uri="{FF2B5EF4-FFF2-40B4-BE49-F238E27FC236}">
                <a16:creationId xmlns:a16="http://schemas.microsoft.com/office/drawing/2014/main" id="{AEC8B08E-0343-4025-9F01-69C9B1875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645"/>
            <a:ext cx="9144000" cy="53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5">
            <a:extLst>
              <a:ext uri="{FF2B5EF4-FFF2-40B4-BE49-F238E27FC236}">
                <a16:creationId xmlns:a16="http://schemas.microsoft.com/office/drawing/2014/main" id="{79793845-FC3D-47A4-AD3C-59DA58CD0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C089E9B-3B15-454E-8D15-24D683831470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4522CD9-8E90-4852-AB21-89D22132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Interpolazione lineare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4DC4E144-0B55-483A-B84B-9C9FACA05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645"/>
            <a:ext cx="9144000" cy="53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9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5">
            <a:extLst>
              <a:ext uri="{FF2B5EF4-FFF2-40B4-BE49-F238E27FC236}">
                <a16:creationId xmlns:a16="http://schemas.microsoft.com/office/drawing/2014/main" id="{79793845-FC3D-47A4-AD3C-59DA58CD0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C089E9B-3B15-454E-8D15-24D683831470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4522CD9-8E90-4852-AB21-89D22132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Interpolazione lineare</a:t>
            </a:r>
          </a:p>
        </p:txBody>
      </p:sp>
      <p:pic>
        <p:nvPicPr>
          <p:cNvPr id="5" name="Immagine 4" descr="Immagine che contiene tavolo, sedendo, barca, acqua&#10;&#10;Descrizione generata automaticamente">
            <a:extLst>
              <a:ext uri="{FF2B5EF4-FFF2-40B4-BE49-F238E27FC236}">
                <a16:creationId xmlns:a16="http://schemas.microsoft.com/office/drawing/2014/main" id="{D0C32568-839A-47AD-9316-ADE22E281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645"/>
            <a:ext cx="9144000" cy="531393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A0013AA-E976-4E28-A812-BC5577F952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410587" y="1403061"/>
            <a:ext cx="4059814" cy="545811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it-IT" altLang="it-IT" sz="2800" dirty="0">
                <a:solidFill>
                  <a:srgbClr val="0A0000"/>
                </a:solidFill>
                <a:effectLst/>
              </a:rPr>
              <a:t>Rette di Interpolazione</a:t>
            </a:r>
          </a:p>
        </p:txBody>
      </p:sp>
    </p:spTree>
    <p:extLst>
      <p:ext uri="{BB962C8B-B14F-4D97-AF65-F5344CB8AC3E}">
        <p14:creationId xmlns:p14="http://schemas.microsoft.com/office/powerpoint/2010/main" val="108779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5">
            <a:extLst>
              <a:ext uri="{FF2B5EF4-FFF2-40B4-BE49-F238E27FC236}">
                <a16:creationId xmlns:a16="http://schemas.microsoft.com/office/drawing/2014/main" id="{B4CFD58A-5197-4673-B2A1-61DB4EBA7C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E208F9C-BF0A-4A21-AFFA-B7D8FAD3F257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45047A1-3FF8-489C-9AD0-9098622CFADE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55613" y="1060450"/>
            <a:ext cx="823277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  <a:defRPr/>
            </a:pPr>
            <a:r>
              <a:rPr lang="it-IT" altLang="it-IT" sz="2800" kern="0">
                <a:solidFill>
                  <a:srgbClr val="0A0000"/>
                </a:solidFill>
                <a:effectLst/>
              </a:rPr>
              <a:t>È la curva che passa per i punti sperimentali, mantenendo continue la derivata prima e seconda.</a:t>
            </a:r>
          </a:p>
        </p:txBody>
      </p:sp>
      <p:grpSp>
        <p:nvGrpSpPr>
          <p:cNvPr id="29700" name="Gruppo 4">
            <a:extLst>
              <a:ext uri="{FF2B5EF4-FFF2-40B4-BE49-F238E27FC236}">
                <a16:creationId xmlns:a16="http://schemas.microsoft.com/office/drawing/2014/main" id="{A291C1AF-B45D-4D1E-9982-A133ED2F5944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2144713"/>
            <a:ext cx="8416925" cy="3003550"/>
            <a:chOff x="365125" y="2128838"/>
            <a:chExt cx="8416925" cy="3005137"/>
          </a:xfrm>
        </p:grpSpPr>
        <p:pic>
          <p:nvPicPr>
            <p:cNvPr id="29703" name="Picture 7" descr="fig3_4_5">
              <a:extLst>
                <a:ext uri="{FF2B5EF4-FFF2-40B4-BE49-F238E27FC236}">
                  <a16:creationId xmlns:a16="http://schemas.microsoft.com/office/drawing/2014/main" id="{1BC7B6AA-B410-4E3B-B19B-2A20A33D3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25" y="2128838"/>
              <a:ext cx="3994150" cy="299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4" name="Picture 9" descr="fig3_4_6">
              <a:extLst>
                <a:ext uri="{FF2B5EF4-FFF2-40B4-BE49-F238E27FC236}">
                  <a16:creationId xmlns:a16="http://schemas.microsoft.com/office/drawing/2014/main" id="{7021E131-2233-4049-BE68-2A791FC3B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0438" y="2128838"/>
              <a:ext cx="4011612" cy="300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B4897D02-D32F-44E9-AC4A-07E71F4477A7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69863" y="5214938"/>
            <a:ext cx="8805862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>
                <a:solidFill>
                  <a:srgbClr val="0A0000"/>
                </a:solidFill>
              </a:rPr>
              <a:t>Ha l’effetto visivo di una “linea smussata”. Può essere ottenuta con differenti condizioni al contorno (nei due punti estremi dell’intervallo di dati disponibili ).</a:t>
            </a: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57427F95-1459-44A5-9150-BC2B563E9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Interpolazione polinomiale cubica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F2CC5A2-8970-4D59-B677-3AF74B507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Interpolazione a seno cardinale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738D88C-B608-450A-B336-DB2D8EA497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33338" y="1379538"/>
            <a:ext cx="4975225" cy="5186362"/>
          </a:xfrm>
        </p:spPr>
        <p:txBody>
          <a:bodyPr/>
          <a:lstStyle/>
          <a:p>
            <a:pPr eaLnBrk="1" hangingPunct="1">
              <a:buClrTx/>
            </a:pPr>
            <a:r>
              <a:rPr lang="it-IT" altLang="it-IT" sz="2600">
                <a:solidFill>
                  <a:srgbClr val="0A0000"/>
                </a:solidFill>
                <a:effectLst/>
              </a:rPr>
              <a:t>Utilizzata per la ricostruzione di segnali campionati nel tempo.</a:t>
            </a:r>
          </a:p>
          <a:p>
            <a:pPr eaLnBrk="1" hangingPunct="1">
              <a:buClrTx/>
            </a:pPr>
            <a:r>
              <a:rPr lang="it-IT" altLang="it-IT" sz="2600">
                <a:solidFill>
                  <a:srgbClr val="0A0000"/>
                </a:solidFill>
                <a:effectLst/>
              </a:rPr>
              <a:t>Si ricava matematicamente dall’operazione di filtraggio passa-basso ideale del segnale campionato.</a:t>
            </a:r>
          </a:p>
          <a:p>
            <a:pPr eaLnBrk="1" hangingPunct="1">
              <a:buClrTx/>
            </a:pPr>
            <a:r>
              <a:rPr lang="it-IT" altLang="it-IT" sz="2600">
                <a:solidFill>
                  <a:srgbClr val="0A0000"/>
                </a:solidFill>
                <a:effectLst/>
              </a:rPr>
              <a:t>Nel dominio del tempo consiste in una convoluzione del segnale campionato (treno di delte di Dirac) con la funzione sinc(</a:t>
            </a:r>
            <a:r>
              <a:rPr lang="it-IT" altLang="it-IT" sz="2600">
                <a:solidFill>
                  <a:srgbClr val="0A0000"/>
                </a:solidFill>
                <a:effectLst/>
                <a:sym typeface="Symbol" panose="05050102010706020507" pitchFamily="18" charset="2"/>
              </a:rPr>
              <a:t>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)=sin(</a:t>
            </a:r>
            <a:r>
              <a:rPr lang="it-IT" altLang="it-IT" sz="2600">
                <a:solidFill>
                  <a:srgbClr val="0A0000"/>
                </a:solidFill>
                <a:effectLst/>
                <a:sym typeface="Symbol" panose="05050102010706020507" pitchFamily="18" charset="2"/>
              </a:rPr>
              <a:t>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)/</a:t>
            </a:r>
            <a:r>
              <a:rPr lang="it-IT" altLang="it-IT" sz="2600">
                <a:solidFill>
                  <a:srgbClr val="0A0000"/>
                </a:solidFill>
                <a:effectLst/>
                <a:sym typeface="Symbol" panose="05050102010706020507" pitchFamily="18" charset="2"/>
              </a:rPr>
              <a:t>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x</a:t>
            </a:r>
          </a:p>
        </p:txBody>
      </p:sp>
      <p:pic>
        <p:nvPicPr>
          <p:cNvPr id="30724" name="Picture 4" descr="interpolantesinc">
            <a:extLst>
              <a:ext uri="{FF2B5EF4-FFF2-40B4-BE49-F238E27FC236}">
                <a16:creationId xmlns:a16="http://schemas.microsoft.com/office/drawing/2014/main" id="{DF149A01-747D-45E6-86E1-01390267AEA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906588"/>
            <a:ext cx="4495800" cy="336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Date Placeholder 5">
            <a:extLst>
              <a:ext uri="{FF2B5EF4-FFF2-40B4-BE49-F238E27FC236}">
                <a16:creationId xmlns:a16="http://schemas.microsoft.com/office/drawing/2014/main" id="{3333C35D-5FCC-43DC-9523-CF1A69F291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5853784-006B-4861-8981-3A3EF3A7A794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F8F222-8D0E-44AC-A7E5-B7C949958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645"/>
            <a:ext cx="9144000" cy="5313930"/>
          </a:xfrm>
          <a:prstGeom prst="rect">
            <a:avLst/>
          </a:prstGeom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AF2CC5A2-8970-4D59-B677-3AF74B507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Interpolazione a seno cardinale</a:t>
            </a:r>
          </a:p>
        </p:txBody>
      </p:sp>
      <p:sp>
        <p:nvSpPr>
          <p:cNvPr id="30725" name="Date Placeholder 5">
            <a:extLst>
              <a:ext uri="{FF2B5EF4-FFF2-40B4-BE49-F238E27FC236}">
                <a16:creationId xmlns:a16="http://schemas.microsoft.com/office/drawing/2014/main" id="{3333C35D-5FCC-43DC-9523-CF1A69F291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5853784-006B-4861-8981-3A3EF3A7A794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510B42D-7EC5-423C-8C9E-3123034024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512186" y="1411854"/>
            <a:ext cx="4059814" cy="545811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it-IT" altLang="it-IT" sz="2800" dirty="0">
                <a:solidFill>
                  <a:srgbClr val="0A0000"/>
                </a:solidFill>
                <a:effectLst/>
              </a:rPr>
              <a:t>Curve di Interpolazione</a:t>
            </a:r>
          </a:p>
        </p:txBody>
      </p:sp>
    </p:spTree>
    <p:extLst>
      <p:ext uri="{BB962C8B-B14F-4D97-AF65-F5344CB8AC3E}">
        <p14:creationId xmlns:p14="http://schemas.microsoft.com/office/powerpoint/2010/main" val="2452548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E428A82-157D-4CA9-8864-34381C7A3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-49213"/>
            <a:ext cx="9144000" cy="1674813"/>
          </a:xfrm>
        </p:spPr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Esempio di ricostruzione</a:t>
            </a:r>
            <a:br>
              <a:rPr lang="it-IT" altLang="it-IT" sz="4000" b="1">
                <a:solidFill>
                  <a:srgbClr val="0A0000"/>
                </a:solidFill>
                <a:effectLst/>
              </a:rPr>
            </a:br>
            <a:r>
              <a:rPr lang="it-IT" altLang="it-IT" sz="4000" b="1">
                <a:solidFill>
                  <a:srgbClr val="0A0000"/>
                </a:solidFill>
                <a:effectLst/>
              </a:rPr>
              <a:t>di un segnale mediante interpolatore</a:t>
            </a:r>
          </a:p>
        </p:txBody>
      </p:sp>
      <p:pic>
        <p:nvPicPr>
          <p:cNvPr id="31747" name="Picture 4" descr="interpolasinc">
            <a:extLst>
              <a:ext uri="{FF2B5EF4-FFF2-40B4-BE49-F238E27FC236}">
                <a16:creationId xmlns:a16="http://schemas.microsoft.com/office/drawing/2014/main" id="{A2B9A81C-D89F-4C56-B3BC-FFB05EE72A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563" y="2105025"/>
            <a:ext cx="5467350" cy="409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Rectangle 6">
            <a:extLst>
              <a:ext uri="{FF2B5EF4-FFF2-40B4-BE49-F238E27FC236}">
                <a16:creationId xmlns:a16="http://schemas.microsoft.com/office/drawing/2014/main" id="{9E8F4B21-A393-4576-B51D-B91AACA7727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787400" y="1495425"/>
            <a:ext cx="751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it-IT" sz="2800">
                <a:solidFill>
                  <a:srgbClr val="0A0000"/>
                </a:solidFill>
              </a:rPr>
              <a:t>Sinusoide campionata a 2.51 punti per periodo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A4F65B6F-B70D-4E98-9FA3-83E0921B212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621463" y="2554288"/>
            <a:ext cx="22431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it-IT" sz="2800">
                <a:solidFill>
                  <a:srgbClr val="0A0000"/>
                </a:solidFill>
              </a:rPr>
              <a:t>Interpolatore</a:t>
            </a:r>
          </a:p>
          <a:p>
            <a:pPr algn="ctr" eaLnBrk="1" hangingPunct="1">
              <a:buFontTx/>
              <a:buNone/>
            </a:pPr>
            <a:r>
              <a:rPr lang="it-IT" altLang="it-IT" sz="2800" b="1">
                <a:solidFill>
                  <a:srgbClr val="0A0000"/>
                </a:solidFill>
              </a:rPr>
              <a:t>sinc(</a:t>
            </a:r>
            <a:r>
              <a:rPr lang="it-IT" altLang="it-IT" sz="2800" b="1" i="1">
                <a:solidFill>
                  <a:srgbClr val="0A0000"/>
                </a:solidFill>
              </a:rPr>
              <a:t>x</a:t>
            </a:r>
            <a:r>
              <a:rPr lang="it-IT" altLang="it-IT" sz="2800" b="1">
                <a:solidFill>
                  <a:srgbClr val="0A0000"/>
                </a:solidFill>
              </a:rPr>
              <a:t>)</a:t>
            </a:r>
          </a:p>
        </p:txBody>
      </p:sp>
      <p:sp>
        <p:nvSpPr>
          <p:cNvPr id="31750" name="Rectangle 8">
            <a:extLst>
              <a:ext uri="{FF2B5EF4-FFF2-40B4-BE49-F238E27FC236}">
                <a16:creationId xmlns:a16="http://schemas.microsoft.com/office/drawing/2014/main" id="{6BFA3BC5-63A9-4FDB-ABDD-10FF9DAEB8A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645275" y="4565650"/>
            <a:ext cx="224313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it-IT" sz="2800">
                <a:solidFill>
                  <a:srgbClr val="0A0000"/>
                </a:solidFill>
              </a:rPr>
              <a:t>Interpolatore</a:t>
            </a:r>
          </a:p>
          <a:p>
            <a:pPr algn="ctr" eaLnBrk="1" hangingPunct="1">
              <a:buFontTx/>
              <a:buNone/>
            </a:pPr>
            <a:r>
              <a:rPr lang="it-IT" altLang="it-IT" sz="2800" b="1">
                <a:solidFill>
                  <a:srgbClr val="0A0000"/>
                </a:solidFill>
              </a:rPr>
              <a:t>lineare</a:t>
            </a:r>
          </a:p>
        </p:txBody>
      </p:sp>
      <p:sp>
        <p:nvSpPr>
          <p:cNvPr id="31751" name="Date Placeholder 5">
            <a:extLst>
              <a:ext uri="{FF2B5EF4-FFF2-40B4-BE49-F238E27FC236}">
                <a16:creationId xmlns:a16="http://schemas.microsoft.com/office/drawing/2014/main" id="{9FAA3A08-E9CB-4836-B364-9E7B695689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900A180-697D-4E96-92FC-DBA9707762DD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69F8650-6FD6-424E-8DAB-A414F2496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Regressione di più punti sperimentali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B0EC1C8-96DB-40BC-8431-F1D0467FD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66675" y="1427163"/>
            <a:ext cx="8996363" cy="4940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Un 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diagramma sperimentale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, ottenuto da risultati di misura, spesso mostra una dipendenza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y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 = 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f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 (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) che appare ragionevolmente approssimabile con una 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funzione nota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Alternativamente, da un’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analisi teorica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, possiamo conoscere quale tipo di 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relazione matematica (modello) 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dovrebbe essere rappresentata dai punti, ma la dispersione dei dati è talmente grande (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e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.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g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. per la presenza di rumore) che non riusciamo a definire </a:t>
            </a:r>
            <a:br>
              <a:rPr lang="it-IT" altLang="it-IT" sz="2800">
                <a:solidFill>
                  <a:srgbClr val="0A0000"/>
                </a:solidFill>
                <a:effectLst/>
              </a:rPr>
            </a:br>
            <a:r>
              <a:rPr lang="it-IT" altLang="it-IT" sz="2800">
                <a:solidFill>
                  <a:srgbClr val="0A0000"/>
                </a:solidFill>
                <a:effectLst/>
              </a:rPr>
              <a:t>con sufficiente affidabilità i 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valori dei parametri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Come è possibile 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ricavare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questi valori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(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parametri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caratteristici del fenomeno misurato) da una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misura/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osservazione di più punti?</a:t>
            </a:r>
          </a:p>
          <a:p>
            <a:pPr eaLnBrk="1" hangingPunct="1">
              <a:lnSpc>
                <a:spcPct val="80000"/>
              </a:lnSpc>
            </a:pPr>
            <a:endParaRPr lang="it-IT" altLang="it-IT" sz="2800" b="1">
              <a:solidFill>
                <a:srgbClr val="0A0000"/>
              </a:solidFill>
              <a:effectLst/>
            </a:endParaRPr>
          </a:p>
        </p:txBody>
      </p:sp>
      <p:sp>
        <p:nvSpPr>
          <p:cNvPr id="32772" name="Date Placeholder 5">
            <a:extLst>
              <a:ext uri="{FF2B5EF4-FFF2-40B4-BE49-F238E27FC236}">
                <a16:creationId xmlns:a16="http://schemas.microsoft.com/office/drawing/2014/main" id="{7A21D829-283A-4E4D-B91F-3F8EBC4D8B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86D6A431-2BB7-40B1-BA0B-58736CCCE4E3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BB1AF3A-8C3D-41FD-8B72-3DA2B0701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327150"/>
          </a:xfrm>
        </p:spPr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Regressione ai minimi quadrati (LS)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E5CF6F4-C059-4B5E-BA0E-31781F33DE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0" y="985838"/>
            <a:ext cx="9144000" cy="5457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</a:pPr>
            <a:r>
              <a:rPr lang="it-IT" altLang="it-IT" sz="2600">
                <a:solidFill>
                  <a:srgbClr val="0A0000"/>
                </a:solidFill>
                <a:effectLst/>
              </a:rPr>
              <a:t>Consideriamo una generica dipendenza di una variabile fisica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y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 da un’altra variabile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, attraverso una funzione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f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 con più parametri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A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,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B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,… :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y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 = 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f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 (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A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,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B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,…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)</a:t>
            </a:r>
          </a:p>
          <a:p>
            <a:pPr eaLnBrk="1" hangingPunct="1">
              <a:spcBef>
                <a:spcPct val="30000"/>
              </a:spcBef>
              <a:buClrTx/>
            </a:pPr>
            <a:r>
              <a:rPr lang="it-IT" altLang="it-IT" sz="2600">
                <a:solidFill>
                  <a:srgbClr val="0A0000"/>
                </a:solidFill>
                <a:effectLst/>
              </a:rPr>
              <a:t>Effettuiamo quindi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n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 misure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y</a:t>
            </a:r>
            <a:r>
              <a:rPr lang="it-IT" altLang="it-IT" sz="2600" i="1" baseline="-25000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 della variabile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y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 </a:t>
            </a:r>
            <a:br>
              <a:rPr lang="it-IT" altLang="it-IT" sz="2600">
                <a:solidFill>
                  <a:srgbClr val="0A0000"/>
                </a:solidFill>
                <a:effectLst/>
              </a:rPr>
            </a:br>
            <a:r>
              <a:rPr lang="it-IT" altLang="it-IT" sz="2600">
                <a:solidFill>
                  <a:srgbClr val="0A0000"/>
                </a:solidFill>
                <a:effectLst/>
              </a:rPr>
              <a:t>in funzione della variabile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 osservata nei punti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600" i="1" baseline="-25000">
                <a:solidFill>
                  <a:srgbClr val="0A0000"/>
                </a:solidFill>
                <a:effectLst/>
              </a:rPr>
              <a:t>i</a:t>
            </a:r>
            <a:endParaRPr lang="it-IT" altLang="it-IT" sz="2600">
              <a:solidFill>
                <a:srgbClr val="0A0000"/>
              </a:solidFill>
              <a:effectLst/>
            </a:endParaRPr>
          </a:p>
          <a:p>
            <a:pPr eaLnBrk="1" hangingPunct="1">
              <a:spcBef>
                <a:spcPct val="30000"/>
              </a:spcBef>
              <a:buClrTx/>
            </a:pPr>
            <a:r>
              <a:rPr lang="it-IT" altLang="it-IT" sz="2600">
                <a:solidFill>
                  <a:srgbClr val="0A0000"/>
                </a:solidFill>
                <a:effectLst/>
              </a:rPr>
              <a:t>Per stimare i parametri che meglio rappresentano la realtà misurata, definiamo una funzione “distanza” tra la misura e la funzione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f. 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Si vuole minimizzare tale distanza </a:t>
            </a:r>
          </a:p>
          <a:p>
            <a:pPr eaLnBrk="1" hangingPunct="1">
              <a:spcBef>
                <a:spcPct val="30000"/>
              </a:spcBef>
              <a:buClrTx/>
            </a:pPr>
            <a:r>
              <a:rPr lang="it-IT" altLang="it-IT" sz="2600">
                <a:solidFill>
                  <a:srgbClr val="0A0000"/>
                </a:solidFill>
                <a:effectLst/>
              </a:rPr>
              <a:t>La funzione “distanza” più comunemente usata è la somma degli scarti quadratici tra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f 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e il valore misurato</a:t>
            </a:r>
          </a:p>
          <a:p>
            <a:pPr eaLnBrk="1" hangingPunct="1">
              <a:spcBef>
                <a:spcPct val="30000"/>
              </a:spcBef>
              <a:buClrTx/>
            </a:pPr>
            <a:r>
              <a:rPr lang="it-IT" altLang="it-IT" sz="2600">
                <a:solidFill>
                  <a:srgbClr val="0A0000"/>
                </a:solidFill>
                <a:effectLst/>
                <a:sym typeface="Symbol" panose="05050102010706020507" pitchFamily="18" charset="2"/>
              </a:rPr>
              <a:t>Scarto:</a:t>
            </a:r>
            <a:r>
              <a:rPr lang="it-IT" altLang="it-IT" sz="2600" i="1">
                <a:solidFill>
                  <a:srgbClr val="0A0000"/>
                </a:solidFill>
                <a:effectLst/>
                <a:sym typeface="Symbol" panose="05050102010706020507" pitchFamily="18" charset="2"/>
              </a:rPr>
              <a:t> </a:t>
            </a:r>
            <a:r>
              <a:rPr lang="it-IT" altLang="it-IT" sz="2600" i="1" baseline="-25000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600" baseline="-25000">
                <a:solidFill>
                  <a:srgbClr val="0A0000"/>
                </a:solidFill>
                <a:effectLst/>
              </a:rPr>
              <a:t> 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=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y</a:t>
            </a:r>
            <a:r>
              <a:rPr lang="it-IT" altLang="it-IT" sz="2600" i="1" baseline="-25000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 – 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f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(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600" i="1" baseline="-25000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600" i="1">
                <a:solidFill>
                  <a:srgbClr val="0A0000"/>
                </a:solidFill>
                <a:effectLst/>
              </a:rPr>
              <a:t>)</a:t>
            </a:r>
            <a:r>
              <a:rPr lang="it-IT" altLang="it-IT" sz="2600">
                <a:solidFill>
                  <a:srgbClr val="0A0000"/>
                </a:solidFill>
                <a:effectLst/>
              </a:rPr>
              <a:t> </a:t>
            </a:r>
          </a:p>
          <a:p>
            <a:pPr eaLnBrk="1" hangingPunct="1">
              <a:spcBef>
                <a:spcPct val="30000"/>
              </a:spcBef>
              <a:buClrTx/>
            </a:pPr>
            <a:r>
              <a:rPr lang="it-IT" altLang="it-IT" sz="2600">
                <a:solidFill>
                  <a:srgbClr val="0A0000"/>
                </a:solidFill>
                <a:effectLst/>
              </a:rPr>
              <a:t>Funzione “distanza” da minimizzare:</a:t>
            </a:r>
          </a:p>
        </p:txBody>
      </p:sp>
      <p:sp>
        <p:nvSpPr>
          <p:cNvPr id="33796" name="Date Placeholder 5">
            <a:extLst>
              <a:ext uri="{FF2B5EF4-FFF2-40B4-BE49-F238E27FC236}">
                <a16:creationId xmlns:a16="http://schemas.microsoft.com/office/drawing/2014/main" id="{F1DF36E4-2F56-488C-B3CD-E03D87DDC8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5738754-FBBC-4565-8758-3A60A47F03AE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E1756835-3F44-47EB-B5BD-71EF3F677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5700" y="5695950"/>
          <a:ext cx="15986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3" imgW="660113" imgH="431613" progId="Equation.3">
                  <p:embed/>
                </p:oleObj>
              </mc:Choice>
              <mc:Fallback>
                <p:oleObj name="Equation" r:id="rId3" imgW="660113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5695950"/>
                        <a:ext cx="15986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523EC45-5BE9-44FB-BE28-CCA2CB114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Tipi di Grafici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8982917-39C3-453F-882F-78F44933E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95263" y="1690688"/>
            <a:ext cx="8753475" cy="4246562"/>
          </a:xfrm>
        </p:spPr>
        <p:txBody>
          <a:bodyPr/>
          <a:lstStyle/>
          <a:p>
            <a:pPr eaLnBrk="1" hangingPunct="1">
              <a:buClrTx/>
            </a:pPr>
            <a:r>
              <a:rPr lang="it-IT" altLang="it-IT">
                <a:solidFill>
                  <a:srgbClr val="0A0000"/>
                </a:solidFill>
                <a:effectLst/>
              </a:rPr>
              <a:t>Quando sugli assi compaiono dei valori numerici, bisogna SEMPRE indicare l’unità di misura corrispondente. Il grafico si dice QUANTITATIVO</a:t>
            </a:r>
          </a:p>
          <a:p>
            <a:pPr eaLnBrk="1" hangingPunct="1"/>
            <a:endParaRPr lang="it-IT" altLang="it-IT" sz="2800">
              <a:solidFill>
                <a:srgbClr val="0A0000"/>
              </a:solidFill>
              <a:effectLst/>
            </a:endParaRPr>
          </a:p>
          <a:p>
            <a:pPr eaLnBrk="1" hangingPunct="1">
              <a:buClrTx/>
            </a:pPr>
            <a:r>
              <a:rPr lang="it-IT" altLang="it-IT">
                <a:solidFill>
                  <a:srgbClr val="0A0000"/>
                </a:solidFill>
                <a:effectLst/>
              </a:rPr>
              <a:t>Altrimenti il diagramma è QUALITATIVO </a:t>
            </a:r>
            <a:br>
              <a:rPr lang="it-IT" altLang="it-IT">
                <a:solidFill>
                  <a:srgbClr val="0A0000"/>
                </a:solidFill>
                <a:effectLst/>
              </a:rPr>
            </a:br>
            <a:r>
              <a:rPr lang="it-IT" altLang="it-IT">
                <a:solidFill>
                  <a:srgbClr val="0A0000"/>
                </a:solidFill>
                <a:effectLst/>
              </a:rPr>
              <a:t>e può servire per indicare degli andamenti </a:t>
            </a:r>
            <a:br>
              <a:rPr lang="it-IT" altLang="it-IT">
                <a:solidFill>
                  <a:srgbClr val="0A0000"/>
                </a:solidFill>
                <a:effectLst/>
              </a:rPr>
            </a:br>
            <a:r>
              <a:rPr lang="it-IT" altLang="it-IT">
                <a:solidFill>
                  <a:srgbClr val="0A0000"/>
                </a:solidFill>
                <a:effectLst/>
              </a:rPr>
              <a:t>o delle tendenze</a:t>
            </a:r>
          </a:p>
        </p:txBody>
      </p:sp>
      <p:sp>
        <p:nvSpPr>
          <p:cNvPr id="17412" name="Date Placeholder 5">
            <a:extLst>
              <a:ext uri="{FF2B5EF4-FFF2-40B4-BE49-F238E27FC236}">
                <a16:creationId xmlns:a16="http://schemas.microsoft.com/office/drawing/2014/main" id="{223FC7AD-C240-4CB5-882F-12634A0C25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94A30E3-36AB-4A37-8F1C-87ADF7D55A14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7801E93-3B04-4EE8-BAD2-BD0D0083C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Regressione lineare LS (1/2)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7135448-E2D6-4ED7-BA61-0CF6D527CA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0" y="1138238"/>
            <a:ext cx="9144000" cy="339248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Un importante caso di regressione, semplice da risolvere analiticamente, è quello della regressione lineare;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Consideriamo una dipendenza lineare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y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=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m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+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b 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di cui si vogliono ricavare i due parametri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m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e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b.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Per il punto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-esimo di misura, lo scarto </a:t>
            </a:r>
            <a:r>
              <a:rPr lang="it-IT" altLang="it-IT" sz="2800" i="1">
                <a:solidFill>
                  <a:srgbClr val="0A0000"/>
                </a:solidFill>
                <a:effectLst/>
                <a:sym typeface="Symbol" panose="05050102010706020507" pitchFamily="18" charset="2"/>
              </a:rPr>
              <a:t></a:t>
            </a:r>
            <a:r>
              <a:rPr lang="it-IT" altLang="it-IT" sz="2800" i="1" baseline="-25000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tra il valore empirico,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y</a:t>
            </a:r>
            <a:r>
              <a:rPr lang="it-IT" altLang="it-IT" sz="2800" i="1" baseline="-25000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, e quello della curva di regressione,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f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(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800" i="1" baseline="-25000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), vale           			   </a:t>
            </a:r>
            <a:r>
              <a:rPr lang="it-IT" altLang="it-IT" sz="2800" i="1">
                <a:solidFill>
                  <a:srgbClr val="0A0000"/>
                </a:solidFill>
                <a:effectLst/>
                <a:sym typeface="Symbol" panose="05050102010706020507" pitchFamily="18" charset="2"/>
              </a:rPr>
              <a:t></a:t>
            </a:r>
            <a:r>
              <a:rPr lang="it-IT" altLang="it-IT" sz="2800" i="1" baseline="-25000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=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y</a:t>
            </a:r>
            <a:r>
              <a:rPr lang="it-IT" altLang="it-IT" sz="2800" i="1" baseline="-25000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– [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m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x</a:t>
            </a:r>
            <a:r>
              <a:rPr lang="it-IT" altLang="it-IT" sz="2800" i="1" baseline="-25000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+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b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]</a:t>
            </a: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71D2BF71-D05A-4BA7-A9D3-898DB453F24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Tahoma" panose="020B0604030504040204" pitchFamily="34" charset="0"/>
            </a:endParaRPr>
          </a:p>
        </p:txBody>
      </p:sp>
      <p:sp>
        <p:nvSpPr>
          <p:cNvPr id="34821" name="Rectangle 9">
            <a:extLst>
              <a:ext uri="{FF2B5EF4-FFF2-40B4-BE49-F238E27FC236}">
                <a16:creationId xmlns:a16="http://schemas.microsoft.com/office/drawing/2014/main" id="{452ECDFD-5F30-40E4-9858-01E66B425CC5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4495800"/>
            <a:ext cx="9144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800">
                <a:solidFill>
                  <a:srgbClr val="0A0000"/>
                </a:solidFill>
              </a:rPr>
              <a:t>Dobbiamo trovare i </a:t>
            </a:r>
            <a:r>
              <a:rPr lang="it-IT" altLang="it-IT" sz="2800" b="1">
                <a:solidFill>
                  <a:srgbClr val="0A0000"/>
                </a:solidFill>
              </a:rPr>
              <a:t>valori dei parametri (</a:t>
            </a:r>
            <a:r>
              <a:rPr lang="it-IT" altLang="it-IT" sz="2800" b="1" i="1">
                <a:solidFill>
                  <a:srgbClr val="0A0000"/>
                </a:solidFill>
              </a:rPr>
              <a:t>m</a:t>
            </a:r>
            <a:r>
              <a:rPr lang="it-IT" altLang="it-IT" sz="2800" b="1">
                <a:solidFill>
                  <a:srgbClr val="0A0000"/>
                </a:solidFill>
              </a:rPr>
              <a:t> e </a:t>
            </a:r>
            <a:r>
              <a:rPr lang="it-IT" altLang="it-IT" sz="2800" b="1" i="1">
                <a:solidFill>
                  <a:srgbClr val="0A0000"/>
                </a:solidFill>
              </a:rPr>
              <a:t>b</a:t>
            </a:r>
            <a:r>
              <a:rPr lang="it-IT" altLang="it-IT" sz="2800" b="1">
                <a:solidFill>
                  <a:srgbClr val="0A0000"/>
                </a:solidFill>
              </a:rPr>
              <a:t>) per i quali è minima la “distanza”</a:t>
            </a:r>
          </a:p>
        </p:txBody>
      </p:sp>
      <p:sp>
        <p:nvSpPr>
          <p:cNvPr id="34822" name="Date Placeholder 5">
            <a:extLst>
              <a:ext uri="{FF2B5EF4-FFF2-40B4-BE49-F238E27FC236}">
                <a16:creationId xmlns:a16="http://schemas.microsoft.com/office/drawing/2014/main" id="{9F9B17CE-A29C-4FE2-82EA-1A49FD2646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F215F5A6-69D5-4F0A-B325-CFF8CCE773EF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B6E4BD2D-1C73-43B9-B003-760EAD9EB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9875" y="5394325"/>
          <a:ext cx="606266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3" imgW="2247900" imgH="431800" progId="Equation.3">
                  <p:embed/>
                </p:oleObj>
              </mc:Choice>
              <mc:Fallback>
                <p:oleObj name="Equation" r:id="rId3" imgW="2247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394325"/>
                        <a:ext cx="606266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F6A5428-48DC-40AA-B563-9BF622C05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220663"/>
            <a:ext cx="9144000" cy="903287"/>
          </a:xfrm>
        </p:spPr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Regressione lineare LS (2/2)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FD10D32-74D7-4DAE-A5DA-1034896EB2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0" y="1163638"/>
            <a:ext cx="9144000" cy="544671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Per trovare il minimo di </a:t>
            </a:r>
            <a:r>
              <a:rPr lang="el-GR" altLang="it-IT" sz="2800" i="1">
                <a:solidFill>
                  <a:srgbClr val="0A0000"/>
                </a:solidFill>
                <a:effectLst/>
              </a:rPr>
              <a:t>Φ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, annulliamo le due derivate prime parziali rispetto a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m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e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b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it-IT" altLang="it-IT" sz="2800">
              <a:solidFill>
                <a:srgbClr val="0A0000"/>
              </a:solidFill>
              <a:effectLst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it-IT" altLang="it-IT" sz="2400">
              <a:solidFill>
                <a:srgbClr val="0A0000"/>
              </a:solidFill>
              <a:effectLst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it-IT" altLang="it-IT" sz="2400">
              <a:solidFill>
                <a:srgbClr val="0A0000"/>
              </a:solidFill>
              <a:effectLst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it-IT" altLang="it-IT" sz="2400">
              <a:solidFill>
                <a:srgbClr val="0A0000"/>
              </a:solidFill>
              <a:effectLst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it-IT" altLang="it-IT" sz="2400">
              <a:solidFill>
                <a:srgbClr val="0A0000"/>
              </a:solidFill>
              <a:effectLst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it-IT" altLang="it-IT" sz="2400">
              <a:solidFill>
                <a:srgbClr val="0A0000"/>
              </a:solidFill>
              <a:effectLst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it-IT" altLang="it-IT" sz="2800">
              <a:solidFill>
                <a:srgbClr val="0A0000"/>
              </a:solidFill>
              <a:effectLst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it-IT" altLang="it-IT" sz="2800">
              <a:solidFill>
                <a:srgbClr val="0A0000"/>
              </a:solidFill>
              <a:effectLst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dove tutte le sommatorie sono ovviamente estese per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i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che va da 1 fino a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n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Si è ottenuto un sistema lineare di due equazioni in due incognite,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m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e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b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appunto.</a:t>
            </a:r>
          </a:p>
        </p:txBody>
      </p:sp>
      <p:sp>
        <p:nvSpPr>
          <p:cNvPr id="35844" name="Date Placeholder 5">
            <a:extLst>
              <a:ext uri="{FF2B5EF4-FFF2-40B4-BE49-F238E27FC236}">
                <a16:creationId xmlns:a16="http://schemas.microsoft.com/office/drawing/2014/main" id="{92798C03-3C8F-4F09-A1BD-C25826038D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C1695CB-AA80-4303-899A-EB6CF94E7460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5845" name="Object 6">
            <a:extLst>
              <a:ext uri="{FF2B5EF4-FFF2-40B4-BE49-F238E27FC236}">
                <a16:creationId xmlns:a16="http://schemas.microsoft.com/office/drawing/2014/main" id="{0B1D423B-85BC-4B01-8B77-5547CA11C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2114550"/>
          <a:ext cx="7119937" cy="274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3" imgW="2374900" imgH="914400" progId="Equation.3">
                  <p:embed/>
                </p:oleObj>
              </mc:Choice>
              <mc:Fallback>
                <p:oleObj name="Equation" r:id="rId3" imgW="23749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114550"/>
                        <a:ext cx="7119937" cy="274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DF91C9F-9391-4B6C-9F10-0A0468CD5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179388"/>
            <a:ext cx="9144000" cy="782637"/>
          </a:xfrm>
        </p:spPr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Regressione lineare: calcolo di </a:t>
            </a:r>
            <a:r>
              <a:rPr lang="it-IT" altLang="it-IT" sz="4000" b="1" i="1">
                <a:solidFill>
                  <a:srgbClr val="0A0000"/>
                </a:solidFill>
                <a:effectLst/>
              </a:rPr>
              <a:t>m</a:t>
            </a:r>
            <a:r>
              <a:rPr lang="it-IT" altLang="it-IT" sz="4000" b="1">
                <a:solidFill>
                  <a:srgbClr val="0A0000"/>
                </a:solidFill>
                <a:effectLst/>
              </a:rPr>
              <a:t> e </a:t>
            </a:r>
            <a:r>
              <a:rPr lang="it-IT" altLang="it-IT" sz="4000" b="1" i="1">
                <a:solidFill>
                  <a:srgbClr val="0A0000"/>
                </a:solidFill>
                <a:effectLst/>
              </a:rPr>
              <a:t>b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8AA65AE-E465-4F33-8A82-DFE6354C3A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black">
          <a:xfrm>
            <a:off x="174625" y="984250"/>
            <a:ext cx="8786813" cy="9159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La soluzione del sistema (che si ottiene facilmente per sostituzione) è: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9E39320B-EA09-47EF-9D88-3D929BC2070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Tahoma" panose="020B0604030504040204" pitchFamily="34" charset="0"/>
            </a:endParaRPr>
          </a:p>
        </p:txBody>
      </p:sp>
      <p:sp>
        <p:nvSpPr>
          <p:cNvPr id="36869" name="Rectangle 15">
            <a:extLst>
              <a:ext uri="{FF2B5EF4-FFF2-40B4-BE49-F238E27FC236}">
                <a16:creationId xmlns:a16="http://schemas.microsoft.com/office/drawing/2014/main" id="{E6AFA3D4-70CF-42DC-A066-17108960B6F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54000" y="5378450"/>
            <a:ext cx="862647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800">
                <a:solidFill>
                  <a:srgbClr val="0A0000"/>
                </a:solidFill>
              </a:rPr>
              <a:t>Questa soluzione corrisponde a un minimo (lo si può dimostrare matematicamente facendo le derivate seconde, entrambe &gt;0)</a:t>
            </a:r>
          </a:p>
        </p:txBody>
      </p:sp>
      <p:sp>
        <p:nvSpPr>
          <p:cNvPr id="36870" name="Date Placeholder 5">
            <a:extLst>
              <a:ext uri="{FF2B5EF4-FFF2-40B4-BE49-F238E27FC236}">
                <a16:creationId xmlns:a16="http://schemas.microsoft.com/office/drawing/2014/main" id="{39372A86-1961-4730-9A21-1598919AF0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82EBFB5E-DC93-4CF6-BE15-DDBABD8453FB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6871" name="Object 10">
            <a:extLst>
              <a:ext uri="{FF2B5EF4-FFF2-40B4-BE49-F238E27FC236}">
                <a16:creationId xmlns:a16="http://schemas.microsoft.com/office/drawing/2014/main" id="{6341DA63-1603-4C7A-A9ED-09750F5BC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1760538"/>
          <a:ext cx="6831012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3" imgW="3390900" imgH="1803400" progId="Equation.3">
                  <p:embed/>
                </p:oleObj>
              </mc:Choice>
              <mc:Fallback>
                <p:oleObj name="Equation" r:id="rId3" imgW="3390900" imgH="1803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760538"/>
                        <a:ext cx="6831012" cy="363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68A084D-765F-4284-A08C-F823ADC27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00013"/>
            <a:ext cx="8229600" cy="1139825"/>
          </a:xfrm>
        </p:spPr>
        <p:txBody>
          <a:bodyPr/>
          <a:lstStyle/>
          <a:p>
            <a:pPr eaLnBrk="1" hangingPunct="1"/>
            <a:r>
              <a:rPr lang="it-IT" altLang="it-IT" sz="3800" b="1">
                <a:solidFill>
                  <a:srgbClr val="0A0000"/>
                </a:solidFill>
                <a:effectLst/>
              </a:rPr>
              <a:t>Esercizio su retta di regressione (1/2)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FABA2485-3A8E-4D97-B9CB-FCF795AA3AB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30225" y="4441825"/>
            <a:ext cx="8066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Modello lineare</a:t>
            </a:r>
            <a:r>
              <a:rPr lang="it-IT" altLang="it-IT" sz="4000">
                <a:solidFill>
                  <a:srgbClr val="0A0000"/>
                </a:solidFill>
                <a:sym typeface="Symbol" panose="05050102010706020507" pitchFamily="18" charset="2"/>
              </a:rPr>
              <a:t> </a:t>
            </a:r>
            <a:r>
              <a:rPr lang="it-IT" altLang="it-IT" sz="4000" b="1" i="1">
                <a:solidFill>
                  <a:srgbClr val="0A0000"/>
                </a:solidFill>
                <a:sym typeface="Symbol" panose="05050102010706020507" pitchFamily="18" charset="2"/>
              </a:rPr>
              <a:t></a:t>
            </a:r>
            <a:r>
              <a:rPr lang="it-IT" altLang="it-IT" sz="4000" b="1" i="1" baseline="-25000">
                <a:solidFill>
                  <a:srgbClr val="0A0000"/>
                </a:solidFill>
              </a:rPr>
              <a:t>i</a:t>
            </a:r>
            <a:r>
              <a:rPr lang="it-IT" altLang="it-IT" sz="4000" b="1">
                <a:solidFill>
                  <a:srgbClr val="0A0000"/>
                </a:solidFill>
              </a:rPr>
              <a:t> = </a:t>
            </a:r>
            <a:r>
              <a:rPr lang="it-IT" altLang="it-IT" sz="4000" b="1" i="1">
                <a:solidFill>
                  <a:srgbClr val="0A0000"/>
                </a:solidFill>
              </a:rPr>
              <a:t>y</a:t>
            </a:r>
            <a:r>
              <a:rPr lang="it-IT" altLang="it-IT" sz="4000" b="1" i="1" baseline="-25000">
                <a:solidFill>
                  <a:srgbClr val="0A0000"/>
                </a:solidFill>
              </a:rPr>
              <a:t>i</a:t>
            </a:r>
            <a:r>
              <a:rPr lang="it-IT" altLang="it-IT" sz="4000" b="1">
                <a:solidFill>
                  <a:srgbClr val="0A0000"/>
                </a:solidFill>
              </a:rPr>
              <a:t> – [ </a:t>
            </a:r>
            <a:r>
              <a:rPr lang="it-IT" altLang="it-IT" sz="4000" b="1" i="1">
                <a:solidFill>
                  <a:srgbClr val="0A0000"/>
                </a:solidFill>
              </a:rPr>
              <a:t>m</a:t>
            </a:r>
            <a:r>
              <a:rPr lang="it-IT" altLang="it-IT" sz="4000" b="1">
                <a:solidFill>
                  <a:srgbClr val="0A0000"/>
                </a:solidFill>
              </a:rPr>
              <a:t> </a:t>
            </a:r>
            <a:r>
              <a:rPr lang="it-IT" altLang="it-IT" sz="4000" b="1" i="1">
                <a:solidFill>
                  <a:srgbClr val="0A0000"/>
                </a:solidFill>
              </a:rPr>
              <a:t>x</a:t>
            </a:r>
            <a:r>
              <a:rPr lang="it-IT" altLang="it-IT" sz="4000" b="1" i="1" baseline="-25000">
                <a:solidFill>
                  <a:srgbClr val="0A0000"/>
                </a:solidFill>
              </a:rPr>
              <a:t>i</a:t>
            </a:r>
            <a:r>
              <a:rPr lang="it-IT" altLang="it-IT" sz="4000" b="1">
                <a:solidFill>
                  <a:srgbClr val="0A0000"/>
                </a:solidFill>
              </a:rPr>
              <a:t> + </a:t>
            </a:r>
            <a:r>
              <a:rPr lang="it-IT" altLang="it-IT" sz="4000" b="1" i="1">
                <a:solidFill>
                  <a:srgbClr val="0A0000"/>
                </a:solidFill>
              </a:rPr>
              <a:t>b</a:t>
            </a:r>
            <a:r>
              <a:rPr lang="it-IT" altLang="it-IT" sz="4000" b="1">
                <a:solidFill>
                  <a:srgbClr val="0A0000"/>
                </a:solidFill>
              </a:rPr>
              <a:t> ]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8585093C-14E6-486F-BBF8-1D281EAC5F3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311150" y="1423988"/>
            <a:ext cx="8499475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i="1">
                <a:solidFill>
                  <a:srgbClr val="0A0000"/>
                </a:solidFill>
              </a:rPr>
              <a:t>n</a:t>
            </a:r>
            <a:r>
              <a:rPr lang="it-IT" altLang="it-IT">
                <a:solidFill>
                  <a:srgbClr val="0A0000"/>
                </a:solidFill>
              </a:rPr>
              <a:t>(=5) misure di </a:t>
            </a:r>
            <a:r>
              <a:rPr lang="it-IT" altLang="it-IT" i="1">
                <a:solidFill>
                  <a:srgbClr val="0A0000"/>
                </a:solidFill>
              </a:rPr>
              <a:t>y</a:t>
            </a:r>
            <a:r>
              <a:rPr lang="it-IT" altLang="it-IT">
                <a:solidFill>
                  <a:srgbClr val="0A0000"/>
                </a:solidFill>
              </a:rPr>
              <a:t>=</a:t>
            </a:r>
            <a:r>
              <a:rPr lang="it-IT" altLang="it-IT" i="1">
                <a:solidFill>
                  <a:srgbClr val="0A0000"/>
                </a:solidFill>
              </a:rPr>
              <a:t>f</a:t>
            </a:r>
            <a:r>
              <a:rPr lang="it-IT" altLang="it-IT">
                <a:solidFill>
                  <a:srgbClr val="0A0000"/>
                </a:solidFill>
              </a:rPr>
              <a:t>(</a:t>
            </a:r>
            <a:r>
              <a:rPr lang="it-IT" altLang="it-IT" i="1">
                <a:solidFill>
                  <a:srgbClr val="0A0000"/>
                </a:solidFill>
              </a:rPr>
              <a:t>x</a:t>
            </a:r>
            <a:r>
              <a:rPr lang="it-IT" altLang="it-IT">
                <a:solidFill>
                  <a:srgbClr val="0A0000"/>
                </a:solidFill>
              </a:rPr>
              <a:t>) con punti sperimentali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i="1">
                <a:solidFill>
                  <a:srgbClr val="0A0000"/>
                </a:solidFill>
              </a:rPr>
              <a:t>i</a:t>
            </a:r>
            <a:r>
              <a:rPr lang="it-IT" altLang="it-IT">
                <a:solidFill>
                  <a:srgbClr val="0A0000"/>
                </a:solidFill>
              </a:rPr>
              <a:t>	1	2	3	4	5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i="1">
                <a:solidFill>
                  <a:srgbClr val="0A0000"/>
                </a:solidFill>
              </a:rPr>
              <a:t>x</a:t>
            </a:r>
            <a:r>
              <a:rPr lang="it-IT" altLang="it-IT" i="1" baseline="-25000">
                <a:solidFill>
                  <a:srgbClr val="0A0000"/>
                </a:solidFill>
              </a:rPr>
              <a:t>i</a:t>
            </a:r>
            <a:r>
              <a:rPr lang="it-IT" altLang="it-IT">
                <a:solidFill>
                  <a:srgbClr val="0A0000"/>
                </a:solidFill>
              </a:rPr>
              <a:t> = [	0	1	2	3	4]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i="1">
                <a:solidFill>
                  <a:srgbClr val="0A0000"/>
                </a:solidFill>
              </a:rPr>
              <a:t>y</a:t>
            </a:r>
            <a:r>
              <a:rPr lang="it-IT" altLang="it-IT" i="1" baseline="-25000">
                <a:solidFill>
                  <a:srgbClr val="0A0000"/>
                </a:solidFill>
              </a:rPr>
              <a:t>i</a:t>
            </a:r>
            <a:r>
              <a:rPr lang="it-IT" altLang="it-IT">
                <a:solidFill>
                  <a:srgbClr val="0A0000"/>
                </a:solidFill>
              </a:rPr>
              <a:t> = [	1	2	2	2	3]</a:t>
            </a:r>
            <a:endParaRPr lang="it-IT" altLang="it-IT" baseline="-25000">
              <a:solidFill>
                <a:srgbClr val="0A0000"/>
              </a:solidFill>
            </a:endParaRPr>
          </a:p>
        </p:txBody>
      </p:sp>
      <p:sp>
        <p:nvSpPr>
          <p:cNvPr id="37893" name="Text Box 8">
            <a:extLst>
              <a:ext uri="{FF2B5EF4-FFF2-40B4-BE49-F238E27FC236}">
                <a16:creationId xmlns:a16="http://schemas.microsoft.com/office/drawing/2014/main" id="{756A6DD1-C6BF-4C9E-B1B1-52B8F093EB3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2700" y="5395913"/>
            <a:ext cx="9096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Regressione ai minimi quadrati </a:t>
            </a:r>
            <a:r>
              <a:rPr lang="it-IT" altLang="it-IT">
                <a:solidFill>
                  <a:srgbClr val="0A0000"/>
                </a:solidFill>
                <a:sym typeface="Wingdings" panose="05000000000000000000" pitchFamily="2" charset="2"/>
              </a:rPr>
              <a:t></a:t>
            </a: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  (</a:t>
            </a:r>
            <a:r>
              <a:rPr lang="it-IT" altLang="it-IT" i="1">
                <a:solidFill>
                  <a:srgbClr val="0A0000"/>
                </a:solidFill>
                <a:sym typeface="Symbol" panose="05050102010706020507" pitchFamily="18" charset="2"/>
              </a:rPr>
              <a:t></a:t>
            </a:r>
            <a:r>
              <a:rPr lang="it-IT" altLang="it-IT" i="1" baseline="-25000">
                <a:solidFill>
                  <a:srgbClr val="0A0000"/>
                </a:solidFill>
                <a:sym typeface="Symbol" panose="05050102010706020507" pitchFamily="18" charset="2"/>
              </a:rPr>
              <a:t>i</a:t>
            </a: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)</a:t>
            </a:r>
            <a:r>
              <a:rPr lang="it-IT" altLang="it-IT" baseline="30000">
                <a:solidFill>
                  <a:srgbClr val="0A0000"/>
                </a:solidFill>
                <a:sym typeface="Symbol" panose="05050102010706020507" pitchFamily="18" charset="2"/>
              </a:rPr>
              <a:t>2</a:t>
            </a: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=“min.”</a:t>
            </a:r>
            <a:endParaRPr lang="it-IT" altLang="it-IT" sz="4000">
              <a:solidFill>
                <a:srgbClr val="0A0000"/>
              </a:solidFill>
              <a:sym typeface="Symbol" panose="05050102010706020507" pitchFamily="18" charset="2"/>
            </a:endParaRPr>
          </a:p>
        </p:txBody>
      </p:sp>
      <p:pic>
        <p:nvPicPr>
          <p:cNvPr id="37894" name="Picture 9">
            <a:extLst>
              <a:ext uri="{FF2B5EF4-FFF2-40B4-BE49-F238E27FC236}">
                <a16:creationId xmlns:a16="http://schemas.microsoft.com/office/drawing/2014/main" id="{2C33B7FD-2930-4BEB-BF88-84F2DF03CAC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4" t="2965" r="1076" b="44466"/>
          <a:stretch>
            <a:fillRect/>
          </a:stretch>
        </p:blipFill>
        <p:spPr bwMode="auto">
          <a:xfrm>
            <a:off x="6423025" y="1889125"/>
            <a:ext cx="2295525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Date Placeholder 5">
            <a:extLst>
              <a:ext uri="{FF2B5EF4-FFF2-40B4-BE49-F238E27FC236}">
                <a16:creationId xmlns:a16="http://schemas.microsoft.com/office/drawing/2014/main" id="{6817C2A0-3D00-49F2-939E-9C16FF83FB9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F750757-7114-4811-AFFB-6F47E7123EC3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7896" name="Object 9">
            <a:extLst>
              <a:ext uri="{FF2B5EF4-FFF2-40B4-BE49-F238E27FC236}">
                <a16:creationId xmlns:a16="http://schemas.microsoft.com/office/drawing/2014/main" id="{F072EC6E-9B41-4700-840E-36831E08C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Footer Placeholder 3">
            <a:extLst>
              <a:ext uri="{FF2B5EF4-FFF2-40B4-BE49-F238E27FC236}">
                <a16:creationId xmlns:a16="http://schemas.microsoft.com/office/drawing/2014/main" id="{E04890A8-521F-44AA-A12C-3F07CDACC65F}"/>
              </a:ext>
            </a:extLst>
          </p:cNvPr>
          <p:cNvSpPr txBox="1">
            <a:spLocks/>
          </p:cNvSpPr>
          <p:nvPr/>
        </p:nvSpPr>
        <p:spPr bwMode="auto">
          <a:xfrm>
            <a:off x="1039813" y="6621463"/>
            <a:ext cx="706437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200" b="1">
                <a:solidFill>
                  <a:srgbClr val="0A0000"/>
                </a:solidFill>
                <a:latin typeface="Tahoma" panose="020B0604030504040204" pitchFamily="34" charset="0"/>
              </a:rPr>
              <a:t>Rappresentazione dei Dati, Interpolazione, Regressione</a:t>
            </a:r>
          </a:p>
        </p:txBody>
      </p:sp>
      <p:sp>
        <p:nvSpPr>
          <p:cNvPr id="37898" name="Slide Number Placeholder 4">
            <a:extLst>
              <a:ext uri="{FF2B5EF4-FFF2-40B4-BE49-F238E27FC236}">
                <a16:creationId xmlns:a16="http://schemas.microsoft.com/office/drawing/2014/main" id="{2F2EEB2A-3A11-4430-A458-1C2DF64A9BEA}"/>
              </a:ext>
            </a:extLst>
          </p:cNvPr>
          <p:cNvSpPr txBox="1">
            <a:spLocks/>
          </p:cNvSpPr>
          <p:nvPr/>
        </p:nvSpPr>
        <p:spPr bwMode="auto">
          <a:xfrm>
            <a:off x="8561388" y="6632575"/>
            <a:ext cx="582612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1EC4318-4D47-4BE6-91CC-5EEEEFA654B2}" type="slidenum">
              <a:rPr lang="it-IT" altLang="it-IT" sz="1200" b="1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it-IT" altLang="it-IT" sz="1200" b="1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5559600-C2F9-4C6E-AAB4-D411FF7BD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1058863"/>
          </a:xfrm>
        </p:spPr>
        <p:txBody>
          <a:bodyPr/>
          <a:lstStyle/>
          <a:p>
            <a:pPr eaLnBrk="1" hangingPunct="1"/>
            <a:r>
              <a:rPr lang="it-IT" altLang="it-IT" sz="3800" b="1">
                <a:solidFill>
                  <a:srgbClr val="0A0000"/>
                </a:solidFill>
                <a:effectLst/>
              </a:rPr>
              <a:t>Esercizio su retta di regressione (2/2)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1B5A2476-7167-47D2-AEE4-1E244F7B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r="215" b="310"/>
          <a:stretch>
            <a:fillRect/>
          </a:stretch>
        </p:blipFill>
        <p:spPr bwMode="auto">
          <a:xfrm>
            <a:off x="925513" y="952500"/>
            <a:ext cx="72771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Date Placeholder 5">
            <a:extLst>
              <a:ext uri="{FF2B5EF4-FFF2-40B4-BE49-F238E27FC236}">
                <a16:creationId xmlns:a16="http://schemas.microsoft.com/office/drawing/2014/main" id="{F82765F9-1EEC-4579-BAB9-E0BAC042A7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10228BF-4EB9-4725-AC77-DA1632E36DA3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BAA83333-3CDC-4774-BCA0-12ABED0F8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0" y="1187450"/>
            <a:ext cx="9144000" cy="650875"/>
          </a:xfrm>
        </p:spPr>
        <p:txBody>
          <a:bodyPr/>
          <a:lstStyle/>
          <a:p>
            <a:pPr eaLnBrk="1" hangingPunct="1"/>
            <a:r>
              <a:rPr lang="it-IT" altLang="it-IT" sz="2800" b="1">
                <a:solidFill>
                  <a:srgbClr val="0A0000"/>
                </a:solidFill>
                <a:effectLst/>
              </a:rPr>
              <a:t>Esempio: caratteristica I – V per un diodo Zener</a:t>
            </a:r>
          </a:p>
        </p:txBody>
      </p:sp>
      <p:sp>
        <p:nvSpPr>
          <p:cNvPr id="18435" name="Oval 31">
            <a:extLst>
              <a:ext uri="{FF2B5EF4-FFF2-40B4-BE49-F238E27FC236}">
                <a16:creationId xmlns:a16="http://schemas.microsoft.com/office/drawing/2014/main" id="{3F44ABB7-9670-46E2-BB32-38521827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2243138"/>
            <a:ext cx="88900" cy="88900"/>
          </a:xfrm>
          <a:prstGeom prst="ellipse">
            <a:avLst/>
          </a:prstGeom>
          <a:solidFill>
            <a:srgbClr val="99CC00"/>
          </a:solidFill>
          <a:ln w="25400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Tahoma" panose="020B0604030504040204" pitchFamily="34" charset="0"/>
            </a:endParaRPr>
          </a:p>
        </p:txBody>
      </p:sp>
      <p:grpSp>
        <p:nvGrpSpPr>
          <p:cNvPr id="18436" name="Gruppo 1">
            <a:extLst>
              <a:ext uri="{FF2B5EF4-FFF2-40B4-BE49-F238E27FC236}">
                <a16:creationId xmlns:a16="http://schemas.microsoft.com/office/drawing/2014/main" id="{CBFC491C-9824-44E4-8CEE-EBD59537302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028825"/>
            <a:ext cx="7058025" cy="4411663"/>
            <a:chOff x="1109663" y="2029354"/>
            <a:chExt cx="7059612" cy="4411663"/>
          </a:xfrm>
        </p:grpSpPr>
        <p:pic>
          <p:nvPicPr>
            <p:cNvPr id="18439" name="Picture 4">
              <a:extLst>
                <a:ext uri="{FF2B5EF4-FFF2-40B4-BE49-F238E27FC236}">
                  <a16:creationId xmlns:a16="http://schemas.microsoft.com/office/drawing/2014/main" id="{0028B63F-A7B7-4382-BFEF-E82981976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194" y="2029354"/>
              <a:ext cx="7013575" cy="4411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40" name="Group 28">
              <a:extLst>
                <a:ext uri="{FF2B5EF4-FFF2-40B4-BE49-F238E27FC236}">
                  <a16:creationId xmlns:a16="http://schemas.microsoft.com/office/drawing/2014/main" id="{526DB4DE-00F3-4F0B-9B4E-C6213C966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000" y="2199855"/>
              <a:ext cx="2913063" cy="3846513"/>
              <a:chOff x="1600" y="1190"/>
              <a:chExt cx="1835" cy="2423"/>
            </a:xfrm>
          </p:grpSpPr>
          <p:sp>
            <p:nvSpPr>
              <p:cNvPr id="18442" name="Oval 7">
                <a:extLst>
                  <a:ext uri="{FF2B5EF4-FFF2-40B4-BE49-F238E27FC236}">
                    <a16:creationId xmlns:a16="http://schemas.microsoft.com/office/drawing/2014/main" id="{68EFD743-70F3-4445-9E88-106F69CDB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" y="1720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43" name="Oval 8">
                <a:extLst>
                  <a:ext uri="{FF2B5EF4-FFF2-40B4-BE49-F238E27FC236}">
                    <a16:creationId xmlns:a16="http://schemas.microsoft.com/office/drawing/2014/main" id="{7E3AF8D3-69A5-409E-B87A-D7B941579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190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44" name="Oval 9">
                <a:extLst>
                  <a:ext uri="{FF2B5EF4-FFF2-40B4-BE49-F238E27FC236}">
                    <a16:creationId xmlns:a16="http://schemas.microsoft.com/office/drawing/2014/main" id="{35204E8C-57AB-429B-ACA2-C1D2029CB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0" y="2028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45" name="Oval 10">
                <a:extLst>
                  <a:ext uri="{FF2B5EF4-FFF2-40B4-BE49-F238E27FC236}">
                    <a16:creationId xmlns:a16="http://schemas.microsoft.com/office/drawing/2014/main" id="{80C50EE9-E9FF-439D-BD89-E374A58BA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" y="1597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46" name="Oval 11">
                <a:extLst>
                  <a:ext uri="{FF2B5EF4-FFF2-40B4-BE49-F238E27FC236}">
                    <a16:creationId xmlns:a16="http://schemas.microsoft.com/office/drawing/2014/main" id="{FF81779A-7A0F-41F2-8526-CC87C0A2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1904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47" name="Oval 12">
                <a:extLst>
                  <a:ext uri="{FF2B5EF4-FFF2-40B4-BE49-F238E27FC236}">
                    <a16:creationId xmlns:a16="http://schemas.microsoft.com/office/drawing/2014/main" id="{5BEA7CF0-E8EB-4AFF-932B-3A8C5B25D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9" y="1366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48" name="Oval 13">
                <a:extLst>
                  <a:ext uri="{FF2B5EF4-FFF2-40B4-BE49-F238E27FC236}">
                    <a16:creationId xmlns:a16="http://schemas.microsoft.com/office/drawing/2014/main" id="{8AF9CEAC-79B8-4045-B045-291779138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" y="2335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49" name="Oval 14">
                <a:extLst>
                  <a:ext uri="{FF2B5EF4-FFF2-40B4-BE49-F238E27FC236}">
                    <a16:creationId xmlns:a16="http://schemas.microsoft.com/office/drawing/2014/main" id="{04402DF9-8696-44E0-AF71-8FC9A8501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2681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50" name="Oval 15">
                <a:extLst>
                  <a:ext uri="{FF2B5EF4-FFF2-40B4-BE49-F238E27FC236}">
                    <a16:creationId xmlns:a16="http://schemas.microsoft.com/office/drawing/2014/main" id="{F5C7B5D1-CBF8-4FCF-85A3-9A86CD502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88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51" name="Oval 16">
                <a:extLst>
                  <a:ext uri="{FF2B5EF4-FFF2-40B4-BE49-F238E27FC236}">
                    <a16:creationId xmlns:a16="http://schemas.microsoft.com/office/drawing/2014/main" id="{381C2E65-F30D-4670-8AB2-FE95CFD5C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3557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52" name="Oval 17">
                <a:extLst>
                  <a:ext uri="{FF2B5EF4-FFF2-40B4-BE49-F238E27FC236}">
                    <a16:creationId xmlns:a16="http://schemas.microsoft.com/office/drawing/2014/main" id="{96030B5D-FC43-46BD-964F-022025548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57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53" name="Oval 18">
                <a:extLst>
                  <a:ext uri="{FF2B5EF4-FFF2-40B4-BE49-F238E27FC236}">
                    <a16:creationId xmlns:a16="http://schemas.microsoft.com/office/drawing/2014/main" id="{F53615EE-6F89-43E4-9AED-2E12519D1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2489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54" name="Oval 19">
                <a:extLst>
                  <a:ext uri="{FF2B5EF4-FFF2-40B4-BE49-F238E27FC236}">
                    <a16:creationId xmlns:a16="http://schemas.microsoft.com/office/drawing/2014/main" id="{528BF0F9-0787-442D-95EA-FE0C41591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3365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55" name="Oval 20">
                <a:extLst>
                  <a:ext uri="{FF2B5EF4-FFF2-40B4-BE49-F238E27FC236}">
                    <a16:creationId xmlns:a16="http://schemas.microsoft.com/office/drawing/2014/main" id="{960E38DA-9B62-49EC-BB64-858B56DC8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2358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56" name="Oval 21">
                <a:extLst>
                  <a:ext uri="{FF2B5EF4-FFF2-40B4-BE49-F238E27FC236}">
                    <a16:creationId xmlns:a16="http://schemas.microsoft.com/office/drawing/2014/main" id="{706BFFDB-E2A2-441B-99C1-A1A6BED54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312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57" name="Oval 22">
                <a:extLst>
                  <a:ext uri="{FF2B5EF4-FFF2-40B4-BE49-F238E27FC236}">
                    <a16:creationId xmlns:a16="http://schemas.microsoft.com/office/drawing/2014/main" id="{CA48628B-E7D9-408D-8E34-609E7CD23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2304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58" name="Oval 23">
                <a:extLst>
                  <a:ext uri="{FF2B5EF4-FFF2-40B4-BE49-F238E27FC236}">
                    <a16:creationId xmlns:a16="http://schemas.microsoft.com/office/drawing/2014/main" id="{E3399425-C937-4FBB-8E8F-7D0467920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235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59" name="Oval 24">
                <a:extLst>
                  <a:ext uri="{FF2B5EF4-FFF2-40B4-BE49-F238E27FC236}">
                    <a16:creationId xmlns:a16="http://schemas.microsoft.com/office/drawing/2014/main" id="{521A25E3-E327-440F-8950-DDA1F9DB5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2320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60" name="Oval 25">
                <a:extLst>
                  <a:ext uri="{FF2B5EF4-FFF2-40B4-BE49-F238E27FC236}">
                    <a16:creationId xmlns:a16="http://schemas.microsoft.com/office/drawing/2014/main" id="{18EBAC40-AAA0-46F5-858C-47A799658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" y="2243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61" name="Oval 26">
                <a:extLst>
                  <a:ext uri="{FF2B5EF4-FFF2-40B4-BE49-F238E27FC236}">
                    <a16:creationId xmlns:a16="http://schemas.microsoft.com/office/drawing/2014/main" id="{37B046E6-B162-48BA-850F-94018048C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2304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18462" name="Oval 27">
                <a:extLst>
                  <a:ext uri="{FF2B5EF4-FFF2-40B4-BE49-F238E27FC236}">
                    <a16:creationId xmlns:a16="http://schemas.microsoft.com/office/drawing/2014/main" id="{74BFB081-F93B-4C9D-9E4D-1216B9587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" y="2358"/>
                <a:ext cx="56" cy="56"/>
              </a:xfrm>
              <a:prstGeom prst="ellipse">
                <a:avLst/>
              </a:prstGeom>
              <a:solidFill>
                <a:srgbClr val="99CC00"/>
              </a:solidFill>
              <a:ln w="25400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43763" name="Text Box 51">
              <a:extLst>
                <a:ext uri="{FF2B5EF4-FFF2-40B4-BE49-F238E27FC236}">
                  <a16:creationId xmlns:a16="http://schemas.microsoft.com/office/drawing/2014/main" id="{2AFA64BE-EAC4-412F-B348-D04ABFE6B11F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6657635" y="2064279"/>
              <a:ext cx="151164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it-IT" b="1" dirty="0">
                  <a:solidFill>
                    <a:schemeClr val="accent6"/>
                  </a:solidFill>
                  <a:latin typeface="Book Antiqua" pitchFamily="18" charset="0"/>
                </a:rPr>
                <a:t>punti sperimentali</a:t>
              </a:r>
            </a:p>
          </p:txBody>
        </p:sp>
      </p:grpSp>
      <p:sp>
        <p:nvSpPr>
          <p:cNvPr id="18437" name="Date Placeholder 5">
            <a:extLst>
              <a:ext uri="{FF2B5EF4-FFF2-40B4-BE49-F238E27FC236}">
                <a16:creationId xmlns:a16="http://schemas.microsoft.com/office/drawing/2014/main" id="{92B93A3F-7572-47E0-96F5-BA8F67CA51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1CA899EE-2580-46B5-8942-5F2C987C9F6D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B2EBB26B-8704-4EB6-B1F9-C715F0228DC8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344488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it-IT" sz="4000" b="1" kern="0" dirty="0">
                <a:solidFill>
                  <a:srgbClr val="0A0000"/>
                </a:solidFill>
                <a:effectLst/>
              </a:rPr>
              <a:t>Grafico in un Piano Cartesiano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2C69601-1C00-4735-B07B-357AEC429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Grafico in un Piano Cartesiano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0852C36-FE71-4C6B-B816-5D4CB7E75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76200" y="1155700"/>
            <a:ext cx="8991600" cy="2198688"/>
          </a:xfrm>
        </p:spPr>
        <p:txBody>
          <a:bodyPr/>
          <a:lstStyle/>
          <a:p>
            <a:pPr marL="0" indent="0" algn="just" eaLnBrk="1" hangingPunct="1">
              <a:buClrTx/>
            </a:pPr>
            <a:r>
              <a:rPr lang="it-IT" altLang="it-IT">
                <a:solidFill>
                  <a:srgbClr val="0A0000"/>
                </a:solidFill>
                <a:effectLst/>
              </a:rPr>
              <a:t>ASCISSE (asse X):	variabile indipendente 					o di comando o di ingresso</a:t>
            </a:r>
          </a:p>
          <a:p>
            <a:pPr marL="0" indent="0" algn="just" eaLnBrk="1" hangingPunct="1">
              <a:buClrTx/>
            </a:pPr>
            <a:r>
              <a:rPr lang="it-IT" altLang="it-IT">
                <a:solidFill>
                  <a:srgbClr val="0A0000"/>
                </a:solidFill>
                <a:effectLst/>
              </a:rPr>
              <a:t>ORDINATE (asse Y): variabile dipendente 				    	     o grandezza di uscita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ABA198E5-B1E3-4740-A2F3-AD49D4BE4A6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71450" y="3516313"/>
            <a:ext cx="88011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it-IT" altLang="it-IT">
                <a:solidFill>
                  <a:srgbClr val="0A0000"/>
                </a:solidFill>
              </a:rPr>
              <a:t>Generalmente si ha </a:t>
            </a:r>
            <a:r>
              <a:rPr lang="it-IT" altLang="it-IT" i="1">
                <a:solidFill>
                  <a:srgbClr val="0A0000"/>
                </a:solidFill>
              </a:rPr>
              <a:t>u</a:t>
            </a:r>
            <a:r>
              <a:rPr lang="it-IT" altLang="it-IT">
                <a:solidFill>
                  <a:srgbClr val="0A0000"/>
                </a:solidFill>
              </a:rPr>
              <a:t>(</a:t>
            </a:r>
            <a:r>
              <a:rPr lang="it-IT" altLang="it-IT" i="1">
                <a:solidFill>
                  <a:srgbClr val="0A0000"/>
                </a:solidFill>
              </a:rPr>
              <a:t>x</a:t>
            </a:r>
            <a:r>
              <a:rPr lang="it-IT" altLang="it-IT" i="1" baseline="-25000">
                <a:solidFill>
                  <a:srgbClr val="0A0000"/>
                </a:solidFill>
              </a:rPr>
              <a:t>i</a:t>
            </a:r>
            <a:r>
              <a:rPr lang="it-IT" altLang="it-IT">
                <a:solidFill>
                  <a:srgbClr val="0A0000"/>
                </a:solidFill>
              </a:rPr>
              <a:t>) &lt;&lt; </a:t>
            </a:r>
            <a:r>
              <a:rPr lang="it-IT" altLang="it-IT" i="1">
                <a:solidFill>
                  <a:srgbClr val="0A0000"/>
                </a:solidFill>
              </a:rPr>
              <a:t>u</a:t>
            </a:r>
            <a:r>
              <a:rPr lang="it-IT" altLang="it-IT">
                <a:solidFill>
                  <a:srgbClr val="0A0000"/>
                </a:solidFill>
              </a:rPr>
              <a:t>(</a:t>
            </a:r>
            <a:r>
              <a:rPr lang="it-IT" altLang="it-IT" i="1">
                <a:solidFill>
                  <a:srgbClr val="0A0000"/>
                </a:solidFill>
              </a:rPr>
              <a:t>y</a:t>
            </a:r>
            <a:r>
              <a:rPr lang="it-IT" altLang="it-IT" i="1" baseline="-25000">
                <a:solidFill>
                  <a:srgbClr val="0A0000"/>
                </a:solidFill>
              </a:rPr>
              <a:t>i</a:t>
            </a:r>
            <a:r>
              <a:rPr lang="it-IT" altLang="it-IT">
                <a:solidFill>
                  <a:srgbClr val="0A0000"/>
                </a:solidFill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it-IT" altLang="it-IT">
              <a:solidFill>
                <a:srgbClr val="0A0000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it-IT" altLang="it-IT">
                <a:solidFill>
                  <a:srgbClr val="0A0000"/>
                </a:solidFill>
              </a:rPr>
              <a:t>Molte volte le incertezze di ingressi e uscite non sono specificate ma insieme al rumore sui dati si traducono in una “dispersione dei punti sperimentali”</a:t>
            </a:r>
          </a:p>
        </p:txBody>
      </p:sp>
      <p:sp>
        <p:nvSpPr>
          <p:cNvPr id="19461" name="Date Placeholder 5">
            <a:extLst>
              <a:ext uri="{FF2B5EF4-FFF2-40B4-BE49-F238E27FC236}">
                <a16:creationId xmlns:a16="http://schemas.microsoft.com/office/drawing/2014/main" id="{CE64780A-7DC6-4D8E-A4E2-E35F36CF03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6890344-52AF-44E0-8914-7DEF51A5C95B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98">
            <a:extLst>
              <a:ext uri="{FF2B5EF4-FFF2-40B4-BE49-F238E27FC236}">
                <a16:creationId xmlns:a16="http://schemas.microsoft.com/office/drawing/2014/main" id="{12770DCC-7B1B-4475-AD2B-71137AEE1A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" b="3143"/>
          <a:stretch>
            <a:fillRect/>
          </a:stretch>
        </p:blipFill>
        <p:spPr>
          <a:xfrm>
            <a:off x="2005013" y="2241550"/>
            <a:ext cx="5133975" cy="4276725"/>
          </a:xfrm>
          <a:solidFill>
            <a:schemeClr val="tx2"/>
          </a:solidFill>
        </p:spPr>
      </p:pic>
      <p:sp>
        <p:nvSpPr>
          <p:cNvPr id="20483" name="Rectangle 200">
            <a:extLst>
              <a:ext uri="{FF2B5EF4-FFF2-40B4-BE49-F238E27FC236}">
                <a16:creationId xmlns:a16="http://schemas.microsoft.com/office/drawing/2014/main" id="{9F96578C-08B9-4626-A748-27ECA1A17F1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42875" y="1109663"/>
            <a:ext cx="88026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rgbClr val="0A0000"/>
                </a:solidFill>
              </a:rPr>
              <a:t>Caratteristica ingresso‑uscita di un amplificatore elettronico.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rgbClr val="0A0000"/>
                </a:solidFill>
              </a:rPr>
              <a:t>Le </a:t>
            </a:r>
            <a:r>
              <a:rPr lang="it-IT" altLang="it-IT" sz="2000" b="1">
                <a:solidFill>
                  <a:srgbClr val="0A0000"/>
                </a:solidFill>
              </a:rPr>
              <a:t>BARRE DI ERRORE</a:t>
            </a:r>
            <a:r>
              <a:rPr lang="it-IT" altLang="it-IT" sz="2000">
                <a:solidFill>
                  <a:srgbClr val="0A0000"/>
                </a:solidFill>
              </a:rPr>
              <a:t> indicano un intervallo di confidenza, che va specificato: ad esempio </a:t>
            </a:r>
            <a:r>
              <a:rPr lang="en-US" altLang="it-IT" sz="2000">
                <a:solidFill>
                  <a:srgbClr val="0A0000"/>
                </a:solidFill>
              </a:rPr>
              <a:t>±1</a:t>
            </a:r>
            <a:r>
              <a:rPr lang="en-US" altLang="it-IT" sz="2000" i="1">
                <a:solidFill>
                  <a:srgbClr val="0A0000"/>
                </a:solidFill>
                <a:sym typeface="Symbol" panose="05050102010706020507" pitchFamily="18" charset="2"/>
              </a:rPr>
              <a:t>  </a:t>
            </a:r>
            <a:r>
              <a:rPr lang="en-US" altLang="it-IT" sz="2000">
                <a:solidFill>
                  <a:srgbClr val="0A0000"/>
                </a:solidFill>
                <a:sym typeface="Symbol" panose="05050102010706020507" pitchFamily="18" charset="2"/>
              </a:rPr>
              <a:t>(68%), </a:t>
            </a:r>
            <a:r>
              <a:rPr lang="it-IT" altLang="it-IT" sz="2000">
                <a:solidFill>
                  <a:srgbClr val="0A0000"/>
                </a:solidFill>
                <a:sym typeface="Symbol" panose="05050102010706020507" pitchFamily="18" charset="2"/>
              </a:rPr>
              <a:t>oppure ad esempio il 90%</a:t>
            </a:r>
            <a:r>
              <a:rPr lang="it-IT" altLang="it-IT" sz="2000">
                <a:solidFill>
                  <a:srgbClr val="0A0000"/>
                </a:solidFill>
              </a:rPr>
              <a:t>.</a:t>
            </a:r>
          </a:p>
        </p:txBody>
      </p:sp>
      <p:sp>
        <p:nvSpPr>
          <p:cNvPr id="20484" name="Date Placeholder 5">
            <a:extLst>
              <a:ext uri="{FF2B5EF4-FFF2-40B4-BE49-F238E27FC236}">
                <a16:creationId xmlns:a16="http://schemas.microsoft.com/office/drawing/2014/main" id="{F8C9ACE2-0086-4DA4-B233-4309C5D919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C364622-321A-4881-9D4C-A50A68B6B2AE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EE6E7A-2FBE-49B0-BED6-667E2DFD61A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344488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eaLnBrk="1" hangingPunct="1">
              <a:defRPr/>
            </a:pPr>
            <a:r>
              <a:rPr lang="it-IT" altLang="it-IT" sz="4000" b="1" dirty="0">
                <a:solidFill>
                  <a:srgbClr val="0A0000"/>
                </a:solidFill>
                <a:effectLst/>
              </a:rPr>
              <a:t>Dispersione/Incertezza</a:t>
            </a:r>
            <a:endParaRPr lang="it-IT" altLang="it-IT" sz="4000" b="1" kern="0" dirty="0">
              <a:solidFill>
                <a:srgbClr val="0A0000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22C4BCC-473E-492B-8D77-8722E776F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Diagrammi Polari</a:t>
            </a:r>
          </a:p>
        </p:txBody>
      </p:sp>
      <p:sp>
        <p:nvSpPr>
          <p:cNvPr id="21507" name="Rectangle 8">
            <a:extLst>
              <a:ext uri="{FF2B5EF4-FFF2-40B4-BE49-F238E27FC236}">
                <a16:creationId xmlns:a16="http://schemas.microsoft.com/office/drawing/2014/main" id="{81502C5A-19E1-43C3-A3EE-DA474FBFA229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18954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p:sp>
        <p:nvSpPr>
          <p:cNvPr id="21508" name="Rectangle 10">
            <a:extLst>
              <a:ext uri="{FF2B5EF4-FFF2-40B4-BE49-F238E27FC236}">
                <a16:creationId xmlns:a16="http://schemas.microsoft.com/office/drawing/2014/main" id="{A37EDAE5-64A6-4AC8-AB7A-E727D69AA119}"/>
              </a:ext>
            </a:extLst>
          </p:cNvPr>
          <p:cNvSpPr>
            <a:spLocks noChangeArrowheads="1"/>
          </p:cNvSpPr>
          <p:nvPr/>
        </p:nvSpPr>
        <p:spPr bwMode="black">
          <a:xfrm>
            <a:off x="614363" y="1133475"/>
            <a:ext cx="79152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Coordinata radiale     </a:t>
            </a:r>
            <a:r>
              <a:rPr lang="it-IT" altLang="it-IT" i="1">
                <a:solidFill>
                  <a:srgbClr val="0A0000"/>
                </a:solidFill>
                <a:sym typeface="Symbol" panose="05050102010706020507" pitchFamily="18" charset="2"/>
              </a:rPr>
              <a:t></a:t>
            </a:r>
            <a:r>
              <a:rPr lang="it-IT" altLang="it-IT">
                <a:solidFill>
                  <a:srgbClr val="0A0000"/>
                </a:solidFill>
              </a:rPr>
              <a:t> </a:t>
            </a: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=(</a:t>
            </a:r>
            <a:r>
              <a:rPr lang="it-IT" altLang="it-IT" i="1">
                <a:solidFill>
                  <a:srgbClr val="0A0000"/>
                </a:solidFill>
                <a:sym typeface="Symbol" panose="05050102010706020507" pitchFamily="18" charset="2"/>
              </a:rPr>
              <a:t>x</a:t>
            </a:r>
            <a:r>
              <a:rPr lang="it-IT" altLang="it-IT" baseline="30000">
                <a:solidFill>
                  <a:srgbClr val="0A0000"/>
                </a:solidFill>
                <a:sym typeface="Symbol" panose="05050102010706020507" pitchFamily="18" charset="2"/>
              </a:rPr>
              <a:t>2</a:t>
            </a: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+</a:t>
            </a:r>
            <a:r>
              <a:rPr lang="it-IT" altLang="it-IT" i="1">
                <a:solidFill>
                  <a:srgbClr val="0A0000"/>
                </a:solidFill>
                <a:sym typeface="Symbol" panose="05050102010706020507" pitchFamily="18" charset="2"/>
              </a:rPr>
              <a:t>y</a:t>
            </a:r>
            <a:r>
              <a:rPr lang="it-IT" altLang="it-IT" baseline="30000">
                <a:solidFill>
                  <a:srgbClr val="0A0000"/>
                </a:solidFill>
                <a:sym typeface="Symbol" panose="05050102010706020507" pitchFamily="18" charset="2"/>
              </a:rPr>
              <a:t>2</a:t>
            </a: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)</a:t>
            </a:r>
            <a:r>
              <a:rPr lang="it-IT" altLang="it-IT" baseline="30000">
                <a:solidFill>
                  <a:srgbClr val="0A0000"/>
                </a:solidFill>
                <a:sym typeface="Symbol" panose="05050102010706020507" pitchFamily="18" charset="2"/>
              </a:rPr>
              <a:t>1/2</a:t>
            </a: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Coordinata angolare</a:t>
            </a:r>
            <a:r>
              <a:rPr lang="it-IT" altLang="it-IT" i="1">
                <a:solidFill>
                  <a:srgbClr val="0A0000"/>
                </a:solidFill>
                <a:sym typeface="Symbol" panose="05050102010706020507" pitchFamily="18" charset="2"/>
              </a:rPr>
              <a:t>   </a:t>
            </a:r>
            <a:r>
              <a:rPr lang="it-IT" altLang="it-IT">
                <a:solidFill>
                  <a:srgbClr val="0A0000"/>
                </a:solidFill>
              </a:rPr>
              <a:t>=arctg(</a:t>
            </a:r>
            <a:r>
              <a:rPr lang="it-IT" altLang="it-IT" i="1">
                <a:solidFill>
                  <a:srgbClr val="0A0000"/>
                </a:solidFill>
                <a:sym typeface="Symbol" panose="05050102010706020507" pitchFamily="18" charset="2"/>
              </a:rPr>
              <a:t>y</a:t>
            </a: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/</a:t>
            </a:r>
            <a:r>
              <a:rPr lang="it-IT" altLang="it-IT" i="1">
                <a:solidFill>
                  <a:srgbClr val="0A0000"/>
                </a:solidFill>
                <a:sym typeface="Symbol" panose="05050102010706020507" pitchFamily="18" charset="2"/>
              </a:rPr>
              <a:t>x</a:t>
            </a:r>
            <a:r>
              <a:rPr lang="it-IT" altLang="it-IT">
                <a:solidFill>
                  <a:srgbClr val="0A0000"/>
                </a:solidFill>
                <a:sym typeface="Symbol" panose="05050102010706020507" pitchFamily="18" charset="2"/>
              </a:rPr>
              <a:t>) per x</a:t>
            </a:r>
            <a:r>
              <a:rPr lang="it-IT" altLang="it-IT">
                <a:solidFill>
                  <a:srgbClr val="0A0000"/>
                </a:solidFill>
              </a:rPr>
              <a:t>0</a:t>
            </a:r>
            <a:endParaRPr lang="it-IT" altLang="it-IT">
              <a:solidFill>
                <a:srgbClr val="0A0000"/>
              </a:solidFill>
              <a:sym typeface="Symbol" panose="05050102010706020507" pitchFamily="18" charset="2"/>
            </a:endParaRPr>
          </a:p>
        </p:txBody>
      </p:sp>
      <p:grpSp>
        <p:nvGrpSpPr>
          <p:cNvPr id="21509" name="Gruppo 3">
            <a:extLst>
              <a:ext uri="{FF2B5EF4-FFF2-40B4-BE49-F238E27FC236}">
                <a16:creationId xmlns:a16="http://schemas.microsoft.com/office/drawing/2014/main" id="{780A338A-A1AD-4C46-9F29-3C3A837D091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339975"/>
            <a:ext cx="8991600" cy="4154488"/>
            <a:chOff x="224305" y="2380456"/>
            <a:chExt cx="8991133" cy="4154488"/>
          </a:xfrm>
        </p:grpSpPr>
        <p:grpSp>
          <p:nvGrpSpPr>
            <p:cNvPr id="21511" name="Gruppo 2">
              <a:extLst>
                <a:ext uri="{FF2B5EF4-FFF2-40B4-BE49-F238E27FC236}">
                  <a16:creationId xmlns:a16="http://schemas.microsoft.com/office/drawing/2014/main" id="{832FCFD7-A023-4C25-8003-942BCA878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305" y="2400300"/>
              <a:ext cx="5717708" cy="4114800"/>
              <a:chOff x="224305" y="2316163"/>
              <a:chExt cx="5717708" cy="4114800"/>
            </a:xfrm>
          </p:grpSpPr>
          <p:graphicFrame>
            <p:nvGraphicFramePr>
              <p:cNvPr id="21513" name="Object 7">
                <a:extLst>
                  <a:ext uri="{FF2B5EF4-FFF2-40B4-BE49-F238E27FC236}">
                    <a16:creationId xmlns:a16="http://schemas.microsoft.com/office/drawing/2014/main" id="{7DBBE538-E653-4188-AA79-5A7460A0C2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9400" y="2316163"/>
              <a:ext cx="5662613" cy="411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29" r:id="rId3" imgW="4219575" imgH="3067050" progId="CorelDRAW.Graphic.6">
                      <p:embed/>
                    </p:oleObj>
                  </mc:Choice>
                  <mc:Fallback>
                    <p:oleObj r:id="rId3" imgW="4219575" imgH="3067050" progId="CorelDRAW.Graphic.6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400" y="2316163"/>
                            <a:ext cx="5662613" cy="4114800"/>
                          </a:xfrm>
                          <a:prstGeom prst="rect">
                            <a:avLst/>
                          </a:prstGeom>
                          <a:solidFill>
                            <a:schemeClr val="tx2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14" name="Rectangle 9">
                <a:extLst>
                  <a:ext uri="{FF2B5EF4-FFF2-40B4-BE49-F238E27FC236}">
                    <a16:creationId xmlns:a16="http://schemas.microsoft.com/office/drawing/2014/main" id="{ACB94C8B-9151-48E5-B448-785B13499505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224305" y="2353729"/>
                <a:ext cx="2671762" cy="1200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>
                    <a:solidFill>
                      <a:srgbClr val="0A0000"/>
                    </a:solidFill>
                    <a:latin typeface="Tahoma" panose="020B0604030504040204" pitchFamily="34" charset="0"/>
                  </a:rPr>
                  <a:t>Diagramma di direttività di un altoparlante</a:t>
                </a:r>
              </a:p>
            </p:txBody>
          </p:sp>
        </p:grpSp>
        <p:sp>
          <p:nvSpPr>
            <p:cNvPr id="21512" name="Rectangle 13">
              <a:extLst>
                <a:ext uri="{FF2B5EF4-FFF2-40B4-BE49-F238E27FC236}">
                  <a16:creationId xmlns:a16="http://schemas.microsoft.com/office/drawing/2014/main" id="{7784BABE-2AB4-4CFD-9621-F0B0EF29303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380163" y="2380456"/>
              <a:ext cx="2835275" cy="415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i="1">
                  <a:solidFill>
                    <a:srgbClr val="0A0000"/>
                  </a:solidFill>
                  <a:sym typeface="Symbol" panose="05050102010706020507" pitchFamily="18" charset="2"/>
                </a:rPr>
                <a:t>x </a:t>
              </a:r>
              <a:r>
                <a:rPr lang="it-IT" altLang="it-IT">
                  <a:solidFill>
                    <a:srgbClr val="0A0000"/>
                  </a:solidFill>
                  <a:sym typeface="Symbol" panose="05050102010706020507" pitchFamily="18" charset="2"/>
                </a:rPr>
                <a:t>=</a:t>
              </a:r>
              <a:r>
                <a:rPr lang="it-IT" altLang="it-IT" i="1">
                  <a:solidFill>
                    <a:srgbClr val="0A0000"/>
                  </a:solidFill>
                  <a:sym typeface="Symbol" panose="05050102010706020507" pitchFamily="18" charset="2"/>
                </a:rPr>
                <a:t></a:t>
              </a:r>
              <a:r>
                <a:rPr lang="it-IT" altLang="it-IT">
                  <a:solidFill>
                    <a:srgbClr val="0A0000"/>
                  </a:solidFill>
                  <a:sym typeface="Symbol" panose="05050102010706020507" pitchFamily="18" charset="2"/>
                </a:rPr>
                <a:t> cos(</a:t>
              </a:r>
              <a:r>
                <a:rPr lang="it-IT" altLang="it-IT" i="1">
                  <a:solidFill>
                    <a:srgbClr val="0A0000"/>
                  </a:solidFill>
                  <a:sym typeface="Symbol" panose="05050102010706020507" pitchFamily="18" charset="2"/>
                </a:rPr>
                <a:t></a:t>
              </a:r>
              <a:r>
                <a:rPr lang="it-IT" altLang="it-IT">
                  <a:solidFill>
                    <a:srgbClr val="0A0000"/>
                  </a:solidFill>
                  <a:sym typeface="Symbol" panose="05050102010706020507" pitchFamily="18" charset="2"/>
                </a:rPr>
                <a:t> 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i="1">
                  <a:solidFill>
                    <a:srgbClr val="0A0000"/>
                  </a:solidFill>
                  <a:sym typeface="Symbol" panose="05050102010706020507" pitchFamily="18" charset="2"/>
                </a:rPr>
                <a:t>y </a:t>
              </a:r>
              <a:r>
                <a:rPr lang="it-IT" altLang="it-IT">
                  <a:solidFill>
                    <a:srgbClr val="0A0000"/>
                  </a:solidFill>
                  <a:sym typeface="Symbol" panose="05050102010706020507" pitchFamily="18" charset="2"/>
                </a:rPr>
                <a:t>=</a:t>
              </a:r>
              <a:r>
                <a:rPr lang="it-IT" altLang="it-IT" i="1">
                  <a:solidFill>
                    <a:srgbClr val="0A0000"/>
                  </a:solidFill>
                  <a:sym typeface="Symbol" panose="05050102010706020507" pitchFamily="18" charset="2"/>
                </a:rPr>
                <a:t></a:t>
              </a:r>
              <a:r>
                <a:rPr lang="it-IT" altLang="it-IT">
                  <a:solidFill>
                    <a:srgbClr val="0A0000"/>
                  </a:solidFill>
                  <a:sym typeface="Symbol" panose="05050102010706020507" pitchFamily="18" charset="2"/>
                </a:rPr>
                <a:t> sin(</a:t>
              </a:r>
              <a:r>
                <a:rPr lang="it-IT" altLang="it-IT" i="1">
                  <a:solidFill>
                    <a:srgbClr val="0A0000"/>
                  </a:solidFill>
                  <a:sym typeface="Symbol" panose="05050102010706020507" pitchFamily="18" charset="2"/>
                </a:rPr>
                <a:t></a:t>
              </a:r>
              <a:r>
                <a:rPr lang="it-IT" altLang="it-IT">
                  <a:solidFill>
                    <a:srgbClr val="0A0000"/>
                  </a:solidFill>
                  <a:sym typeface="Symbol" panose="05050102010706020507" pitchFamily="18" charset="2"/>
                </a:rPr>
                <a:t> 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>
                <a:solidFill>
                  <a:srgbClr val="0A0000"/>
                </a:solidFill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i="1">
                  <a:solidFill>
                    <a:srgbClr val="0A0000"/>
                  </a:solidFill>
                  <a:sym typeface="Symbol" panose="05050102010706020507" pitchFamily="18" charset="2"/>
                </a:rPr>
                <a:t></a:t>
              </a:r>
              <a:r>
                <a:rPr lang="it-IT" altLang="it-IT" sz="2800">
                  <a:solidFill>
                    <a:srgbClr val="0A0000"/>
                  </a:solidFill>
                  <a:sym typeface="Symbol" panose="05050102010706020507" pitchFamily="18" charset="2"/>
                </a:rPr>
                <a:t> (</a:t>
              </a:r>
              <a:r>
                <a:rPr lang="it-IT" altLang="it-IT" sz="2800" i="1">
                  <a:solidFill>
                    <a:srgbClr val="0A0000"/>
                  </a:solidFill>
                  <a:sym typeface="Symbol" panose="05050102010706020507" pitchFamily="18" charset="2"/>
                </a:rPr>
                <a:t></a:t>
              </a:r>
              <a:r>
                <a:rPr lang="it-IT" altLang="it-IT" sz="2800">
                  <a:solidFill>
                    <a:srgbClr val="0A0000"/>
                  </a:solidFill>
                  <a:sym typeface="Symbol" panose="05050102010706020507" pitchFamily="18" charset="2"/>
                </a:rPr>
                <a:t> ) può anche indicare la potenza irradiata da un’antenna o sorgente di OE</a:t>
              </a:r>
            </a:p>
          </p:txBody>
        </p:sp>
      </p:grpSp>
      <p:sp>
        <p:nvSpPr>
          <p:cNvPr id="21510" name="Date Placeholder 5">
            <a:extLst>
              <a:ext uri="{FF2B5EF4-FFF2-40B4-BE49-F238E27FC236}">
                <a16:creationId xmlns:a16="http://schemas.microsoft.com/office/drawing/2014/main" id="{8585A79D-0ABA-4D57-96F8-E2E4C2A982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89AC6928-DA17-46F9-9CA7-214F6F6F0050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>
                <a:solidFill>
                  <a:srgbClr val="0A0000"/>
                </a:solidFill>
                <a:effectLst/>
              </a:rPr>
              <a:t>Scale Logaritmiche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61F3CDA-EC82-4C92-851E-F5CB5BBA7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00013" y="1249363"/>
            <a:ext cx="8943975" cy="51292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Utili per visualizzare grandezze che variano di diversi ordini di grandezza, con dettaglio relativo costante: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punti equispaziati in scala logaritmica stanno in uno stesso rapporto in scala lineare.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it-IT" altLang="it-IT" sz="2800">
              <a:solidFill>
                <a:srgbClr val="0A0000"/>
              </a:solidFill>
              <a:effectLst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it-IT" altLang="it-IT" sz="2800" b="1" i="1">
                <a:solidFill>
                  <a:srgbClr val="0A0000"/>
                </a:solidFill>
                <a:effectLst/>
              </a:rPr>
              <a:t>z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|</a:t>
            </a:r>
            <a:r>
              <a:rPr lang="it-IT" altLang="it-IT" sz="2800" b="1" baseline="-25000">
                <a:solidFill>
                  <a:srgbClr val="0A0000"/>
                </a:solidFill>
                <a:effectLst/>
              </a:rPr>
              <a:t>log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=log</a:t>
            </a:r>
            <a:r>
              <a:rPr lang="it-IT" altLang="it-IT" sz="2800" b="1" i="1" baseline="-25000">
                <a:solidFill>
                  <a:srgbClr val="0A0000"/>
                </a:solidFill>
                <a:effectLst/>
              </a:rPr>
              <a:t>B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(</a:t>
            </a:r>
            <a:r>
              <a:rPr lang="it-IT" altLang="it-IT" sz="2800" b="1" i="1">
                <a:solidFill>
                  <a:srgbClr val="0A0000"/>
                </a:solidFill>
                <a:effectLst/>
              </a:rPr>
              <a:t>z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/</a:t>
            </a:r>
            <a:r>
              <a:rPr lang="it-IT" altLang="it-IT" sz="2800" b="1" i="1">
                <a:solidFill>
                  <a:srgbClr val="0A0000"/>
                </a:solidFill>
                <a:effectLst/>
              </a:rPr>
              <a:t>z</a:t>
            </a:r>
            <a:r>
              <a:rPr lang="it-IT" altLang="it-IT" sz="2800" b="1" baseline="-25000">
                <a:solidFill>
                  <a:srgbClr val="0A0000"/>
                </a:solidFill>
                <a:effectLst/>
              </a:rPr>
              <a:t>0</a:t>
            </a:r>
            <a:r>
              <a:rPr lang="it-IT" altLang="it-IT" sz="2800" b="1">
                <a:solidFill>
                  <a:srgbClr val="0A0000"/>
                </a:solidFill>
                <a:effectLst/>
              </a:rPr>
              <a:t>)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      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B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è la base e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z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0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è il riferimento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it-IT" altLang="it-IT" sz="2800">
              <a:solidFill>
                <a:srgbClr val="0A0000"/>
              </a:solidFill>
              <a:effectLst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it-IT" altLang="it-IT" sz="2800">
                <a:solidFill>
                  <a:srgbClr val="0A0000"/>
                </a:solidFill>
                <a:effectLst/>
              </a:rPr>
              <a:t>Molto comuni dB e dBm  (con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B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=10)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it-IT" altLang="it-IT" sz="2800" i="1">
                <a:solidFill>
                  <a:srgbClr val="0A0000"/>
                </a:solidFill>
                <a:effectLst/>
              </a:rPr>
              <a:t>P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|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dB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=10 log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10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(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P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/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P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0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)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it-IT" altLang="it-IT" sz="2800" i="1">
                <a:solidFill>
                  <a:srgbClr val="0A0000"/>
                </a:solidFill>
                <a:effectLst/>
              </a:rPr>
              <a:t>A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|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dB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=20 log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10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(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A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/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A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0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)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it-IT" altLang="it-IT" sz="2800" i="1">
                <a:solidFill>
                  <a:srgbClr val="0A0000"/>
                </a:solidFill>
                <a:effectLst/>
              </a:rPr>
              <a:t>P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|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dBm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=10 log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10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 [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P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/(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P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m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)]  con  </a:t>
            </a:r>
            <a:r>
              <a:rPr lang="it-IT" altLang="it-IT" sz="2800" i="1">
                <a:solidFill>
                  <a:srgbClr val="0A0000"/>
                </a:solidFill>
                <a:effectLst/>
              </a:rPr>
              <a:t>P</a:t>
            </a:r>
            <a:r>
              <a:rPr lang="it-IT" altLang="it-IT" sz="2800" baseline="-25000">
                <a:solidFill>
                  <a:srgbClr val="0A0000"/>
                </a:solidFill>
                <a:effectLst/>
              </a:rPr>
              <a:t>m</a:t>
            </a:r>
            <a:r>
              <a:rPr lang="it-IT" altLang="it-IT" sz="2800">
                <a:solidFill>
                  <a:srgbClr val="0A0000"/>
                </a:solidFill>
                <a:effectLst/>
              </a:rPr>
              <a:t>=1 mW</a:t>
            </a:r>
          </a:p>
        </p:txBody>
      </p:sp>
      <p:sp>
        <p:nvSpPr>
          <p:cNvPr id="22532" name="Date Placeholder 5">
            <a:extLst>
              <a:ext uri="{FF2B5EF4-FFF2-40B4-BE49-F238E27FC236}">
                <a16:creationId xmlns:a16="http://schemas.microsoft.com/office/drawing/2014/main" id="{F54F967F-ED3A-428E-9156-E0032881F0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AD89AC2-A7F5-4A23-B242-B52D79ED71FC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dB di Potenza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>
                <a:extLst>
                  <a:ext uri="{FF2B5EF4-FFF2-40B4-BE49-F238E27FC236}">
                    <a16:creationId xmlns:a16="http://schemas.microsoft.com/office/drawing/2014/main" id="{661F3CDA-EC82-4C92-851E-F5CB5BBA78A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 bwMode="black">
              <a:xfrm>
                <a:off x="100013" y="1249363"/>
                <a:ext cx="8943975" cy="5129212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altLang="it-IT" sz="280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altLang="it-IT" sz="280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altLang="it-IT" sz="2800" i="0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altLang="it-IT" sz="2800" b="0" i="1" smtClean="0">
                                  <a:solidFill>
                                    <a:srgbClr val="0A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it-IT" altLang="it-IT" sz="2800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2=0.301…</m:t>
                          </m:r>
                          <m:r>
                            <a:rPr lang="it-IT" altLang="it-IT" sz="2800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~0.3</m:t>
                          </m:r>
                        </m:e>
                      </m:func>
                    </m:oMath>
                  </m:oMathPara>
                </a14:m>
                <a:endParaRPr lang="it-IT" altLang="it-IT" sz="2800" dirty="0">
                  <a:solidFill>
                    <a:srgbClr val="0A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2531" name="Rectangle 3">
                <a:extLst>
                  <a:ext uri="{FF2B5EF4-FFF2-40B4-BE49-F238E27FC236}">
                    <a16:creationId xmlns:a16="http://schemas.microsoft.com/office/drawing/2014/main" id="{661F3CDA-EC82-4C92-851E-F5CB5BBA7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black">
              <a:xfrm>
                <a:off x="100013" y="1249363"/>
                <a:ext cx="8943975" cy="51292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2" name="Date Placeholder 5">
            <a:extLst>
              <a:ext uri="{FF2B5EF4-FFF2-40B4-BE49-F238E27FC236}">
                <a16:creationId xmlns:a16="http://schemas.microsoft.com/office/drawing/2014/main" id="{F54F967F-ED3A-428E-9156-E0032881F0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AD89AC2-A7F5-4A23-B242-B52D79ED71FC}" type="datetime1">
              <a:rPr lang="it-IT" altLang="it-IT" sz="1200" smtClean="0">
                <a:solidFill>
                  <a:srgbClr val="0A0000"/>
                </a:solidFill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17/03/2020</a:t>
            </a:fld>
            <a:endParaRPr lang="it-IT" altLang="it-IT" sz="1200">
              <a:solidFill>
                <a:srgbClr val="0A0000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2">
                <a:extLst>
                  <a:ext uri="{FF2B5EF4-FFF2-40B4-BE49-F238E27FC236}">
                    <a16:creationId xmlns:a16="http://schemas.microsoft.com/office/drawing/2014/main" id="{0F40A03F-0698-431C-A760-C19B5EA12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489946"/>
                  </p:ext>
                </p:extLst>
              </p:nvPr>
            </p:nvGraphicFramePr>
            <p:xfrm>
              <a:off x="0" y="1812644"/>
              <a:ext cx="9144000" cy="4481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Lineare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dei dB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func>
                                  <m:func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2400" b="0" i="0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=+3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240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func>
                                  <m:func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2400" b="0" i="0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=−10</m:t>
                                    </m:r>
                                    <m:func>
                                      <m:func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it-IT" sz="2400" b="0" i="1" smtClean="0">
                                                <a:solidFill>
                                                  <a:srgbClr val="0A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sz="2400" b="0" i="0" smtClean="0">
                                                <a:solidFill>
                                                  <a:srgbClr val="0A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it-IT" sz="2400" b="0" i="1" smtClean="0">
                                                <a:solidFill>
                                                  <a:srgbClr val="0A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func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=−3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func>
                                  <m:func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2400" b="0" i="0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solidFill>
                                              <a:srgbClr val="0A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func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=+10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240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9677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5=10</m:t>
                                </m:r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+10+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=+7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solidFill>
                                          <a:srgbClr val="0A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smtClean="0">
                                    <a:solidFill>
                                      <a:srgbClr val="0A000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it-IT" sz="2400" dirty="0">
                            <a:solidFill>
                              <a:srgbClr val="0A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2">
                <a:extLst>
                  <a:ext uri="{FF2B5EF4-FFF2-40B4-BE49-F238E27FC236}">
                    <a16:creationId xmlns:a16="http://schemas.microsoft.com/office/drawing/2014/main" id="{0F40A03F-0698-431C-A760-C19B5EA12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489946"/>
                  </p:ext>
                </p:extLst>
              </p:nvPr>
            </p:nvGraphicFramePr>
            <p:xfrm>
              <a:off x="0" y="1812644"/>
              <a:ext cx="9144000" cy="44811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40020519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0068217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Lineare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solidFill>
                                <a:srgbClr val="0A0000"/>
                              </a:solidFill>
                            </a:rPr>
                            <a:t>Mondo dei dB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552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7" t="-110667" r="-100400" b="-7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67" t="-110667" r="-400" b="-7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313319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7" t="-123438" r="-100400" b="-35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67" t="-123438" r="-400" b="-35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991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7" t="-381333" r="-100400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67" t="-381333" r="-400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338769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7" t="-282031" r="-100400" b="-2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67" t="-282031" r="-400" b="-2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677992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7" t="-385039" r="-100400" b="-1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67" t="-385039" r="-400" b="-102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306062"/>
                      </a:ext>
                    </a:extLst>
                  </a:tr>
                  <a:tr h="77857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R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67" t="-481250" r="-10040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A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267" t="-481250" r="-400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379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5281310"/>
      </p:ext>
    </p:extLst>
  </p:cSld>
  <p:clrMapOvr>
    <a:masterClrMapping/>
  </p:clrMapOvr>
</p:sld>
</file>

<file path=ppt/theme/theme1.xml><?xml version="1.0" encoding="utf-8"?>
<a:theme xmlns:a="http://schemas.openxmlformats.org/drawingml/2006/main" name="Oceano">
  <a:themeElements>
    <a:clrScheme name="Oceano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o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ano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4624</TotalTime>
  <Words>1682</Words>
  <Application>Microsoft Office PowerPoint</Application>
  <PresentationFormat>Presentazione su schermo (4:3)</PresentationFormat>
  <Paragraphs>240</Paragraphs>
  <Slides>34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34</vt:i4>
      </vt:variant>
    </vt:vector>
  </HeadingPairs>
  <TitlesOfParts>
    <vt:vector size="43" baseType="lpstr">
      <vt:lpstr>Arial</vt:lpstr>
      <vt:lpstr>Arial Unicode MS</vt:lpstr>
      <vt:lpstr>Book Antiqua</vt:lpstr>
      <vt:lpstr>Cambria Math</vt:lpstr>
      <vt:lpstr>Tahoma</vt:lpstr>
      <vt:lpstr>Wingdings</vt:lpstr>
      <vt:lpstr>Oceano</vt:lpstr>
      <vt:lpstr>CorelDRAW.Graphic.6</vt:lpstr>
      <vt:lpstr>Equation</vt:lpstr>
      <vt:lpstr>RAPPRESENTAZIONE  GRAFICA  DEI RISULTATI SPERIMENTALI  INTERPOLAZIONE E CURVE DI REGRESSIONE</vt:lpstr>
      <vt:lpstr>Rappresentazione Grafica</vt:lpstr>
      <vt:lpstr>Tipi di Grafici</vt:lpstr>
      <vt:lpstr>Esempio: caratteristica I – V per un diodo Zener</vt:lpstr>
      <vt:lpstr>Grafico in un Piano Cartesiano</vt:lpstr>
      <vt:lpstr>Presentazione standard di PowerPoint</vt:lpstr>
      <vt:lpstr>Diagrammi Polari</vt:lpstr>
      <vt:lpstr>Scale Logaritmiche</vt:lpstr>
      <vt:lpstr>dB di Potenza</vt:lpstr>
      <vt:lpstr>dB di Potenza</vt:lpstr>
      <vt:lpstr>dB di Ampiezza</vt:lpstr>
      <vt:lpstr>dB di Ampiezza</vt:lpstr>
      <vt:lpstr>Diagrammi Semilogaritmici (log-lin)</vt:lpstr>
      <vt:lpstr>Diagrammi Semilogaritmici (lin-log)</vt:lpstr>
      <vt:lpstr>Asse logaritmico</vt:lpstr>
      <vt:lpstr>Diagrammi Bilogaritmici (log-log)</vt:lpstr>
      <vt:lpstr>Diagrammi Bilogaritmici (log-log)</vt:lpstr>
      <vt:lpstr>Interpolazione</vt:lpstr>
      <vt:lpstr>Interpolazione lineare</vt:lpstr>
      <vt:lpstr>Interpolazione lineare</vt:lpstr>
      <vt:lpstr>Interpolazione lineare</vt:lpstr>
      <vt:lpstr>Interpolazione lineare</vt:lpstr>
      <vt:lpstr>Interpolazione lineare</vt:lpstr>
      <vt:lpstr>Interpolazione polinomiale cubica</vt:lpstr>
      <vt:lpstr>Interpolazione a seno cardinale</vt:lpstr>
      <vt:lpstr>Interpolazione a seno cardinale</vt:lpstr>
      <vt:lpstr>Esempio di ricostruzione di un segnale mediante interpolatore</vt:lpstr>
      <vt:lpstr>Regressione di più punti sperimentali</vt:lpstr>
      <vt:lpstr>Regressione ai minimi quadrati (LS)</vt:lpstr>
      <vt:lpstr>Regressione lineare LS (1/2)</vt:lpstr>
      <vt:lpstr>Regressione lineare LS (2/2)</vt:lpstr>
      <vt:lpstr>Regressione lineare: calcolo di m e b</vt:lpstr>
      <vt:lpstr>Esercizio su retta di regressione (1/2)</vt:lpstr>
      <vt:lpstr>Esercizio su retta di regressione (2/2)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Metrologia e SI</dc:title>
  <dc:subject>Lucidi x lezioni Misure</dc:subject>
  <dc:creator>Cesare Svelto</dc:creator>
  <cp:lastModifiedBy>Enrico Maria Randone</cp:lastModifiedBy>
  <cp:revision>247</cp:revision>
  <dcterms:created xsi:type="dcterms:W3CDTF">2004-03-19T15:54:53Z</dcterms:created>
  <dcterms:modified xsi:type="dcterms:W3CDTF">2020-03-17T20:36:01Z</dcterms:modified>
</cp:coreProperties>
</file>