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47" r:id="rId2"/>
    <p:sldId id="348" r:id="rId3"/>
    <p:sldId id="319" r:id="rId4"/>
    <p:sldId id="316" r:id="rId5"/>
    <p:sldId id="317" r:id="rId6"/>
    <p:sldId id="318" r:id="rId7"/>
    <p:sldId id="320" r:id="rId8"/>
    <p:sldId id="321" r:id="rId9"/>
    <p:sldId id="346" r:id="rId10"/>
    <p:sldId id="323" r:id="rId11"/>
    <p:sldId id="337" r:id="rId12"/>
    <p:sldId id="324" r:id="rId13"/>
    <p:sldId id="325" r:id="rId14"/>
    <p:sldId id="349" r:id="rId15"/>
    <p:sldId id="350" r:id="rId16"/>
    <p:sldId id="351" r:id="rId17"/>
    <p:sldId id="329" r:id="rId18"/>
    <p:sldId id="330" r:id="rId19"/>
    <p:sldId id="352" r:id="rId20"/>
    <p:sldId id="353" r:id="rId21"/>
    <p:sldId id="354" r:id="rId22"/>
    <p:sldId id="355" r:id="rId23"/>
    <p:sldId id="356" r:id="rId24"/>
    <p:sldId id="357" r:id="rId25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o Bava" initials="" lastIdx="2" clrIdx="0"/>
  <p:cmAuthor id="2" name="Cesare Svelto" initials="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8FF00"/>
    <a:srgbClr val="DC0101"/>
    <a:srgbClr val="FF7800"/>
    <a:srgbClr val="0A0000"/>
    <a:srgbClr val="FF5050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6712" autoAdjust="0"/>
  </p:normalViewPr>
  <p:slideViewPr>
    <p:cSldViewPr snapToGrid="0">
      <p:cViewPr varScale="1">
        <p:scale>
          <a:sx n="114" d="100"/>
          <a:sy n="114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D167955-A3C2-44FA-99A0-84EF9E9043F6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3579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34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gli stili del testo dello schema</a:t>
            </a:r>
          </a:p>
          <a:p>
            <a:pPr lvl="1"/>
            <a:r>
              <a:rPr lang="it-IT" altLang="en-US" smtClean="0"/>
              <a:t>Secondo livello</a:t>
            </a:r>
          </a:p>
          <a:p>
            <a:pPr lvl="2"/>
            <a:r>
              <a:rPr lang="it-IT" altLang="en-US" smtClean="0"/>
              <a:t>Terzo livello</a:t>
            </a:r>
          </a:p>
          <a:p>
            <a:pPr lvl="3"/>
            <a:r>
              <a:rPr lang="it-IT" altLang="en-US" smtClean="0"/>
              <a:t>Quarto livello</a:t>
            </a:r>
          </a:p>
          <a:p>
            <a:pPr lvl="4"/>
            <a:r>
              <a:rPr lang="it-IT" altLang="en-US" smtClean="0"/>
              <a:t>Quinto livello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it-IT" alt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A4125EB-7B54-450B-B29F-C3C87048526F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4290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125EB-7B54-450B-B29F-C3C87048526F}" type="slidenum">
              <a:rPr lang="it-IT" altLang="en-US" smtClean="0"/>
              <a:pPr/>
              <a:t>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866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125EB-7B54-450B-B29F-C3C87048526F}" type="slidenum">
              <a:rPr lang="it-IT" altLang="en-US" smtClean="0"/>
              <a:pPr/>
              <a:t>24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5913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>
          <a:xfrm>
            <a:off x="0" y="6609346"/>
            <a:ext cx="9144000" cy="248653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en-US"/>
              <a:t>Rappresentazione e Analisi dei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>
          <a:xfrm>
            <a:off x="8410575" y="6609346"/>
            <a:ext cx="733425" cy="248654"/>
          </a:xfrm>
        </p:spPr>
        <p:txBody>
          <a:bodyPr/>
          <a:lstStyle>
            <a:lvl1pPr>
              <a:defRPr/>
            </a:lvl1pPr>
          </a:lstStyle>
          <a:p>
            <a:fld id="{D1F991D9-D055-41F5-933E-C2F1F9C88CC1}" type="slidenum">
              <a:rPr lang="it-IT" altLang="en-US" smtClean="0"/>
              <a:pPr/>
              <a:t>‹N›</a:t>
            </a:fld>
            <a:r>
              <a:rPr lang="it-IT" altLang="en-US" dirty="0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94745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gli stili del testo dello schema</a:t>
            </a:r>
          </a:p>
          <a:p>
            <a:pPr lvl="1"/>
            <a:r>
              <a:rPr lang="it-IT" altLang="en-US" smtClean="0"/>
              <a:t>Secondo livello</a:t>
            </a:r>
          </a:p>
          <a:p>
            <a:pPr lvl="2"/>
            <a:r>
              <a:rPr lang="it-IT" altLang="en-US" smtClean="0"/>
              <a:t>Terzo livello</a:t>
            </a:r>
          </a:p>
          <a:p>
            <a:pPr lvl="3"/>
            <a:r>
              <a:rPr lang="it-IT" altLang="en-US" smtClean="0"/>
              <a:t>Quarto livello</a:t>
            </a:r>
          </a:p>
          <a:p>
            <a:pPr lvl="4"/>
            <a:r>
              <a:rPr lang="it-IT" altLang="en-US" smtClean="0"/>
              <a:t>Quinto livello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7550" y="6381750"/>
            <a:ext cx="7708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it-IT" altLang="en-US"/>
              <a:t>Rappresentazione e Analisi dei Dati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0575" y="6381750"/>
            <a:ext cx="733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F33D1BB-8F29-41FC-96CC-3BF60CCC03BB}" type="slidenum">
              <a:rPr lang="it-IT" altLang="en-US"/>
              <a:pPr/>
              <a:t>‹N›</a:t>
            </a:fld>
            <a:r>
              <a:rPr lang="it-IT" altLang="en-US"/>
              <a:t>/24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8389" y="419448"/>
            <a:ext cx="9114988" cy="43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b="1" dirty="0" smtClean="0">
                <a:solidFill>
                  <a:schemeClr val="tx1"/>
                </a:solidFill>
              </a:rPr>
              <a:t>RAPPRESENTAZIONE</a:t>
            </a:r>
            <a:br>
              <a:rPr lang="it-IT" altLang="en-US" b="1" dirty="0" smtClean="0">
                <a:solidFill>
                  <a:schemeClr val="tx1"/>
                </a:solidFill>
              </a:rPr>
            </a:br>
            <a:r>
              <a:rPr lang="it-IT" altLang="en-US" b="1" dirty="0" smtClean="0">
                <a:solidFill>
                  <a:schemeClr val="tx1"/>
                </a:solidFill>
              </a:rPr>
              <a:t> GRAFICA </a:t>
            </a:r>
            <a:br>
              <a:rPr lang="it-IT" altLang="en-US" b="1" dirty="0" smtClean="0">
                <a:solidFill>
                  <a:schemeClr val="tx1"/>
                </a:solidFill>
              </a:rPr>
            </a:br>
            <a:r>
              <a:rPr lang="it-IT" altLang="en-US" b="1" dirty="0" smtClean="0">
                <a:solidFill>
                  <a:schemeClr val="tx1"/>
                </a:solidFill>
              </a:rPr>
              <a:t>DEI RISULTATI SPERIMENTALI</a:t>
            </a:r>
            <a:br>
              <a:rPr lang="it-IT" altLang="en-US" b="1" dirty="0" smtClean="0">
                <a:solidFill>
                  <a:schemeClr val="tx1"/>
                </a:solidFill>
              </a:rPr>
            </a:br>
            <a:r>
              <a:rPr lang="it-IT" altLang="en-US" b="1" dirty="0" smtClean="0">
                <a:solidFill>
                  <a:schemeClr val="tx1"/>
                </a:solidFill>
              </a:rPr>
              <a:t/>
            </a:r>
            <a:br>
              <a:rPr lang="it-IT" altLang="en-US" b="1" dirty="0" smtClean="0">
                <a:solidFill>
                  <a:schemeClr val="tx1"/>
                </a:solidFill>
              </a:rPr>
            </a:br>
            <a:r>
              <a:rPr lang="it-IT" altLang="en-US" b="1" dirty="0" smtClean="0">
                <a:solidFill>
                  <a:schemeClr val="tx1"/>
                </a:solidFill>
              </a:rPr>
              <a:t>INTERPOLAZIONE E</a:t>
            </a:r>
            <a:br>
              <a:rPr lang="it-IT" altLang="en-US" b="1" dirty="0" smtClean="0">
                <a:solidFill>
                  <a:schemeClr val="tx1"/>
                </a:solidFill>
              </a:rPr>
            </a:br>
            <a:r>
              <a:rPr lang="it-IT" altLang="en-US" b="1" dirty="0" smtClean="0">
                <a:solidFill>
                  <a:schemeClr val="tx1"/>
                </a:solidFill>
              </a:rPr>
              <a:t>CURVE DI REGRESSIONE</a:t>
            </a:r>
            <a:endParaRPr lang="it-IT" alt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3" descr="Logo Poli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4960938"/>
            <a:ext cx="847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76450" y="5829300"/>
            <a:ext cx="52038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it-IT" altLang="it-IT" sz="2400" b="1" smtClean="0">
                <a:latin typeface="Book Antiqua" panose="02040602050305030304" pitchFamily="18" charset="0"/>
              </a:rPr>
              <a:t/>
            </a:r>
            <a:br>
              <a:rPr lang="it-IT" altLang="it-IT" sz="2400" b="1" smtClean="0">
                <a:latin typeface="Book Antiqua" panose="02040602050305030304" pitchFamily="18" charset="0"/>
              </a:rPr>
            </a:br>
            <a:r>
              <a:rPr lang="it-IT" altLang="it-IT" sz="2400" smtClean="0">
                <a:latin typeface="Book Antiqua" panose="02040602050305030304" pitchFamily="18" charset="0"/>
              </a:rPr>
              <a:t>prof. Cesare Svelto</a:t>
            </a:r>
            <a:endParaRPr lang="en-US" altLang="it-IT" sz="2400" smtClean="0">
              <a:latin typeface="Book Antiqua" panose="0204060205030503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7152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64" name="Rectangle 1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Diagrammi Semilogaritmici (</a:t>
            </a:r>
            <a:r>
              <a:rPr lang="it-IT" altLang="en-US" sz="4000" dirty="0" err="1">
                <a:solidFill>
                  <a:schemeClr val="tx1"/>
                </a:solidFill>
              </a:rPr>
              <a:t>lin</a:t>
            </a:r>
            <a:r>
              <a:rPr lang="it-IT" altLang="en-US" sz="4000" dirty="0">
                <a:solidFill>
                  <a:schemeClr val="tx1"/>
                </a:solidFill>
              </a:rPr>
              <a:t>-log): </a:t>
            </a:r>
            <a:br>
              <a:rPr lang="it-IT" altLang="en-US" sz="4000" dirty="0">
                <a:solidFill>
                  <a:schemeClr val="tx1"/>
                </a:solidFill>
              </a:rPr>
            </a:br>
            <a:r>
              <a:rPr lang="it-IT" altLang="en-US" sz="4000" dirty="0">
                <a:solidFill>
                  <a:schemeClr val="tx1"/>
                </a:solidFill>
              </a:rPr>
              <a:t>diagramma di Bode (della fase)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black">
          <a:xfrm>
            <a:off x="606425" y="5310188"/>
            <a:ext cx="8083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>
                <a:latin typeface="Book Antiqua" panose="02040602050305030304" pitchFamily="18" charset="0"/>
              </a:rPr>
              <a:t>Sfasamento in gradi o radianti in funzione della </a:t>
            </a:r>
            <a:br>
              <a:rPr lang="it-IT" altLang="en-US" sz="2400">
                <a:latin typeface="Book Antiqua" panose="02040602050305030304" pitchFamily="18" charset="0"/>
              </a:rPr>
            </a:br>
            <a:r>
              <a:rPr lang="it-IT" altLang="en-US" sz="2400">
                <a:latin typeface="Book Antiqua" panose="02040602050305030304" pitchFamily="18" charset="0"/>
              </a:rPr>
              <a:t>frequenza riportata in scala logaritmica (ampia dinamica).</a:t>
            </a:r>
            <a:endParaRPr lang="it-IT" altLang="en-US" sz="24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25396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1" b="6172"/>
          <a:stretch>
            <a:fillRect/>
          </a:stretch>
        </p:blipFill>
        <p:spPr bwMode="auto">
          <a:xfrm>
            <a:off x="763588" y="2039938"/>
            <a:ext cx="7292975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3970" name="Line 18"/>
          <p:cNvSpPr>
            <a:spLocks noChangeShapeType="1"/>
          </p:cNvSpPr>
          <p:nvPr/>
        </p:nvSpPr>
        <p:spPr bwMode="black">
          <a:xfrm flipV="1">
            <a:off x="1690688" y="4735513"/>
            <a:ext cx="60642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72" name="Rectangle 20"/>
          <p:cNvSpPr>
            <a:spLocks noChangeArrowheads="1"/>
          </p:cNvSpPr>
          <p:nvPr/>
        </p:nvSpPr>
        <p:spPr bwMode="black">
          <a:xfrm>
            <a:off x="2546350" y="4711700"/>
            <a:ext cx="490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 b="1">
                <a:solidFill>
                  <a:srgbClr val="FFFF00"/>
                </a:solidFill>
                <a:latin typeface="Arial Unicode MS" panose="020B0604020202020204" pitchFamily="34" charset="-128"/>
              </a:rPr>
              <a:t>6 decadi (da 1 mHz a 1 kHz)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10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0" grpId="0" animBg="1"/>
      <p:bldP spid="2539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Diagrammi </a:t>
            </a:r>
            <a:r>
              <a:rPr lang="it-IT" altLang="en-US" sz="4000" dirty="0" err="1">
                <a:solidFill>
                  <a:schemeClr val="tx1"/>
                </a:solidFill>
              </a:rPr>
              <a:t>Bilogaritmici</a:t>
            </a:r>
            <a:r>
              <a:rPr lang="it-IT" altLang="en-US" sz="4000" dirty="0">
                <a:solidFill>
                  <a:schemeClr val="tx1"/>
                </a:solidFill>
              </a:rPr>
              <a:t> (log-log): </a:t>
            </a:r>
            <a:br>
              <a:rPr lang="it-IT" altLang="en-US" sz="4000" dirty="0">
                <a:solidFill>
                  <a:schemeClr val="tx1"/>
                </a:solidFill>
              </a:rPr>
            </a:br>
            <a:r>
              <a:rPr lang="it-IT" altLang="en-US" sz="4000" dirty="0">
                <a:solidFill>
                  <a:schemeClr val="tx1"/>
                </a:solidFill>
              </a:rPr>
              <a:t>diagramma di Bode (dell'ampiezza)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black">
          <a:xfrm>
            <a:off x="1323975" y="5259388"/>
            <a:ext cx="7319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>
                <a:latin typeface="Book Antiqua" panose="02040602050305030304" pitchFamily="18" charset="0"/>
              </a:rPr>
              <a:t>Ampiezza o guadagno in dB in funzione della </a:t>
            </a:r>
            <a:br>
              <a:rPr lang="it-IT" altLang="en-US" sz="2400">
                <a:latin typeface="Book Antiqua" panose="02040602050305030304" pitchFamily="18" charset="0"/>
              </a:rPr>
            </a:br>
            <a:r>
              <a:rPr lang="it-IT" altLang="en-US" sz="2400">
                <a:latin typeface="Book Antiqua" panose="02040602050305030304" pitchFamily="18" charset="0"/>
              </a:rPr>
              <a:t>frequenza riportata in scala logaritmica: 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si possono </a:t>
            </a:r>
            <a:b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</a:b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individuare delle pendenze tipiche</a:t>
            </a:r>
            <a:r>
              <a:rPr lang="it-IT" altLang="en-US" sz="2400">
                <a:latin typeface="Book Antiqua" panose="02040602050305030304" pitchFamily="18" charset="0"/>
              </a:rPr>
              <a:t> (</a:t>
            </a:r>
            <a:r>
              <a:rPr lang="it-IT" altLang="en-US" sz="2400" i="1">
                <a:latin typeface="Book Antiqua" panose="02040602050305030304" pitchFamily="18" charset="0"/>
              </a:rPr>
              <a:t>e</a:t>
            </a:r>
            <a:r>
              <a:rPr lang="it-IT" altLang="en-US" sz="2400">
                <a:latin typeface="Book Antiqua" panose="02040602050305030304" pitchFamily="18" charset="0"/>
              </a:rPr>
              <a:t>.</a:t>
            </a:r>
            <a:r>
              <a:rPr lang="it-IT" altLang="en-US" sz="2400" i="1">
                <a:latin typeface="Book Antiqua" panose="02040602050305030304" pitchFamily="18" charset="0"/>
              </a:rPr>
              <a:t>g</a:t>
            </a:r>
            <a:r>
              <a:rPr lang="it-IT" altLang="en-US" sz="2400">
                <a:latin typeface="Book Antiqua" panose="02040602050305030304" pitchFamily="18" charset="0"/>
              </a:rPr>
              <a:t>. -20 dB/dec).</a:t>
            </a:r>
            <a:endParaRPr lang="it-IT" altLang="en-US" sz="24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287749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2"/>
          <a:stretch>
            <a:fillRect/>
          </a:stretch>
        </p:blipFill>
        <p:spPr>
          <a:xfrm>
            <a:off x="1638300" y="1598613"/>
            <a:ext cx="5864225" cy="362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11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Rectangle 5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192088"/>
            <a:ext cx="9144000" cy="1223962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Diagrammi </a:t>
            </a:r>
            <a:r>
              <a:rPr lang="it-IT" altLang="en-US" sz="4000" dirty="0" err="1">
                <a:solidFill>
                  <a:schemeClr val="tx1"/>
                </a:solidFill>
              </a:rPr>
              <a:t>Bilogaritmici</a:t>
            </a:r>
            <a:r>
              <a:rPr lang="it-IT" altLang="en-US" sz="4000" dirty="0">
                <a:solidFill>
                  <a:schemeClr val="tx1"/>
                </a:solidFill>
              </a:rPr>
              <a:t> (log-log):</a:t>
            </a:r>
            <a:br>
              <a:rPr lang="it-IT" altLang="en-US" sz="4000" dirty="0">
                <a:solidFill>
                  <a:schemeClr val="tx1"/>
                </a:solidFill>
              </a:rPr>
            </a:br>
            <a:r>
              <a:rPr lang="it-IT" altLang="en-US" sz="4000" dirty="0">
                <a:solidFill>
                  <a:schemeClr val="tx1"/>
                </a:solidFill>
              </a:rPr>
              <a:t>spettro di potenza di un segnale</a:t>
            </a:r>
          </a:p>
        </p:txBody>
      </p:sp>
      <p:pic>
        <p:nvPicPr>
          <p:cNvPr id="256004" name="Picture 4" descr="fig2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2425" y="1809750"/>
            <a:ext cx="6246813" cy="3797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07" name="Rectangle 7"/>
          <p:cNvSpPr>
            <a:spLocks noChangeArrowheads="1"/>
          </p:cNvSpPr>
          <p:nvPr/>
        </p:nvSpPr>
        <p:spPr bwMode="black">
          <a:xfrm>
            <a:off x="1679575" y="5657850"/>
            <a:ext cx="5673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Ampia dinamica</a:t>
            </a:r>
            <a:r>
              <a:rPr lang="it-IT" altLang="en-US" sz="2400">
                <a:latin typeface="Book Antiqua" panose="02040602050305030304" pitchFamily="18" charset="0"/>
              </a:rPr>
              <a:t> di frequenze e potenze visualizzabili 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sullo stesso diagramma</a:t>
            </a:r>
            <a:r>
              <a:rPr lang="it-IT" altLang="en-US" sz="2400">
                <a:latin typeface="Book Antiqua" panose="02040602050305030304" pitchFamily="18" charset="0"/>
              </a:rPr>
              <a:t>.</a:t>
            </a:r>
            <a:endParaRPr lang="it-IT" altLang="en-US" sz="24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12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r>
              <a:rPr lang="it-IT" altLang="en-US" sz="4000"/>
              <a:t>Interpolazione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 bwMode="black">
          <a:xfrm>
            <a:off x="-12700" y="1316038"/>
            <a:ext cx="9315450" cy="4856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sz="2800"/>
              <a:t>Misura: </a:t>
            </a:r>
            <a:r>
              <a:rPr lang="it-IT" altLang="en-US" sz="2800">
                <a:solidFill>
                  <a:srgbClr val="FFFF00"/>
                </a:solidFill>
              </a:rPr>
              <a:t>insieme finito e discreto di valori</a:t>
            </a:r>
            <a:r>
              <a:rPr lang="it-IT" altLang="en-US" sz="2800"/>
              <a:t> sperimentali.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it-IT" altLang="en-US" sz="2800"/>
              <a:t>Questi punti sperimentali discreti</a:t>
            </a:r>
            <a:r>
              <a:rPr lang="it-IT" altLang="en-US" sz="2800">
                <a:solidFill>
                  <a:srgbClr val="FFFF00"/>
                </a:solidFill>
              </a:rPr>
              <a:t> </a:t>
            </a:r>
            <a:r>
              <a:rPr lang="it-IT" altLang="en-US" sz="2800"/>
              <a:t>sono tipicamente i </a:t>
            </a:r>
            <a:r>
              <a:rPr lang="it-IT" altLang="en-US" sz="2800">
                <a:solidFill>
                  <a:srgbClr val="FFFF00"/>
                </a:solidFill>
              </a:rPr>
              <a:t>valori assunti dal misurando</a:t>
            </a:r>
            <a:r>
              <a:rPr lang="it-IT" altLang="en-US" sz="2800"/>
              <a:t> al variare di uno o più parametri di comando (grandezza/e di ingresso). </a:t>
            </a:r>
            <a:br>
              <a:rPr lang="it-IT" altLang="en-US" sz="2800"/>
            </a:br>
            <a:r>
              <a:rPr lang="it-IT" altLang="en-US" sz="2800"/>
              <a:t>Oppure sono i </a:t>
            </a:r>
            <a:r>
              <a:rPr lang="it-IT" altLang="en-US" sz="2800">
                <a:solidFill>
                  <a:srgbClr val="FFFF00"/>
                </a:solidFill>
              </a:rPr>
              <a:t>campioni discreti prelevati nel tempo</a:t>
            </a:r>
            <a:r>
              <a:rPr lang="it-IT" altLang="en-US" sz="2800"/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it-IT" altLang="en-US" sz="2800"/>
              <a:t>La </a:t>
            </a:r>
            <a:r>
              <a:rPr lang="it-IT" altLang="en-US" sz="2800">
                <a:solidFill>
                  <a:srgbClr val="FFFF00"/>
                </a:solidFill>
              </a:rPr>
              <a:t>rappresentazione è più</a:t>
            </a:r>
            <a:r>
              <a:rPr lang="it-IT" altLang="en-US" sz="2800"/>
              <a:t> facilmente </a:t>
            </a:r>
            <a:r>
              <a:rPr lang="it-IT" altLang="en-US" sz="2800">
                <a:solidFill>
                  <a:srgbClr val="FFFF00"/>
                </a:solidFill>
              </a:rPr>
              <a:t>leggibile</a:t>
            </a:r>
            <a:r>
              <a:rPr lang="it-IT" altLang="en-US" sz="2800"/>
              <a:t> se operiamo un </a:t>
            </a:r>
            <a:r>
              <a:rPr lang="it-IT" altLang="en-US" sz="2800" u="sng"/>
              <a:t>“riempimento” o </a:t>
            </a:r>
            <a:r>
              <a:rPr lang="it-IT" altLang="en-US" sz="2800" b="1" u="sng">
                <a:solidFill>
                  <a:srgbClr val="FFFF00"/>
                </a:solidFill>
              </a:rPr>
              <a:t>interpolazione</a:t>
            </a:r>
            <a:r>
              <a:rPr lang="it-IT" altLang="en-US" sz="2800" b="1" u="sng"/>
              <a:t> tra due punti sperimentali adiacenti</a:t>
            </a:r>
            <a:r>
              <a:rPr lang="it-IT" altLang="en-US" sz="2800" b="1"/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it-IT" altLang="en-US" sz="2800"/>
              <a:t>Interpolante: è una funzione continua, che </a:t>
            </a:r>
            <a:r>
              <a:rPr lang="it-IT" altLang="en-US" sz="2800" u="sng"/>
              <a:t>passando per i due punti in questione</a:t>
            </a:r>
            <a:r>
              <a:rPr lang="it-IT" altLang="en-US" sz="2800"/>
              <a:t> ci </a:t>
            </a:r>
            <a:r>
              <a:rPr lang="it-IT" altLang="en-US" sz="2800">
                <a:solidFill>
                  <a:srgbClr val="FFFF00"/>
                </a:solidFill>
              </a:rPr>
              <a:t>fornisce l’andamento presunto</a:t>
            </a:r>
            <a:r>
              <a:rPr lang="it-IT" altLang="en-US" sz="2800"/>
              <a:t> (interpolato) </a:t>
            </a:r>
            <a:r>
              <a:rPr lang="it-IT" altLang="en-US" sz="2800">
                <a:solidFill>
                  <a:srgbClr val="FFFF00"/>
                </a:solidFill>
              </a:rPr>
              <a:t>della relazione ingresso‑uscita</a:t>
            </a:r>
            <a:r>
              <a:rPr lang="it-IT" altLang="en-US" sz="2800"/>
              <a:t>. 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13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Interpolazione lineare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219075" y="1385888"/>
            <a:ext cx="8963025" cy="15271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en-US" sz="2800" smtClean="0"/>
              <a:t>È la più semplice interpolazione possibile: consiste nel </a:t>
            </a:r>
            <a:r>
              <a:rPr lang="it-IT" altLang="en-US" sz="2800" smtClean="0">
                <a:solidFill>
                  <a:srgbClr val="FFFF00"/>
                </a:solidFill>
              </a:rPr>
              <a:t>congiungere i punti con una spezzata</a:t>
            </a:r>
            <a:r>
              <a:rPr lang="it-IT" altLang="en-US" sz="2800" smtClean="0"/>
              <a:t> (insieme dei segmenti di rette che passano per due punti adiacenti).</a:t>
            </a:r>
            <a:endParaRPr lang="it-IT" altLang="en-US" sz="280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25" y="2984500"/>
            <a:ext cx="4168775" cy="2466975"/>
          </a:xfrm>
          <a:prstGeom prst="rect">
            <a:avLst/>
          </a:prstGeom>
          <a:solidFill>
            <a:schemeClr val="tx2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9638" y="2989263"/>
            <a:ext cx="4187825" cy="2473325"/>
          </a:xfrm>
          <a:prstGeom prst="rect">
            <a:avLst/>
          </a:prstGeom>
          <a:solidFill>
            <a:schemeClr val="tx2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black">
          <a:xfrm>
            <a:off x="498475" y="5559425"/>
            <a:ext cx="8358188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823913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12319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1639888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en-US" sz="2400"/>
              <a:t>Non consente una buona ricostruzione del segnale perché </a:t>
            </a:r>
            <a:r>
              <a:rPr lang="it-IT" altLang="en-US" sz="2400">
                <a:solidFill>
                  <a:srgbClr val="FFFF00"/>
                </a:solidFill>
              </a:rPr>
              <a:t>non sfrutta l’informazione dei punti precedenti e successivi</a:t>
            </a:r>
            <a:r>
              <a:rPr lang="it-IT" altLang="en-US" sz="2400"/>
              <a:t>.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14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41953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Interpolazione polinomiale cubica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185738" y="1379538"/>
            <a:ext cx="8232775" cy="10175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en-US" sz="2800" smtClean="0"/>
              <a:t>È la curva che passa per i punti sperimentali, mantenendo </a:t>
            </a:r>
            <a:r>
              <a:rPr lang="it-IT" altLang="en-US" sz="2800" smtClean="0">
                <a:solidFill>
                  <a:srgbClr val="FFFF00"/>
                </a:solidFill>
              </a:rPr>
              <a:t>continue la derivata prima e seconda</a:t>
            </a:r>
            <a:r>
              <a:rPr lang="it-IT" altLang="en-US" sz="2800" smtClean="0"/>
              <a:t>.</a:t>
            </a:r>
            <a:endParaRPr lang="it-IT" altLang="en-US" sz="2800"/>
          </a:p>
        </p:txBody>
      </p:sp>
      <p:pic>
        <p:nvPicPr>
          <p:cNvPr id="8" name="Picture 7" descr="fig3_4_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3" y="2403475"/>
            <a:ext cx="3994150" cy="2994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9" descr="fig3_4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75" y="2403475"/>
            <a:ext cx="4011613" cy="3005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black">
          <a:xfrm>
            <a:off x="236538" y="5476875"/>
            <a:ext cx="8805862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823913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12319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1639888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en-US" sz="2400"/>
              <a:t>Ha l’effetto visivo di una </a:t>
            </a:r>
            <a:r>
              <a:rPr lang="it-IT" altLang="en-US" sz="2400">
                <a:solidFill>
                  <a:srgbClr val="FFFF00"/>
                </a:solidFill>
              </a:rPr>
              <a:t>“linea smussata”</a:t>
            </a:r>
            <a:r>
              <a:rPr lang="it-IT" altLang="en-US" sz="2400"/>
              <a:t>. Può essere ottenuta con differenti condizioni al contorno (nei due punti estremi dell’intervallo di dati disponibili ).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15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42025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Interpolazione a seno cardinale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0" y="1423988"/>
            <a:ext cx="4749800" cy="51863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en-US" sz="2600" smtClean="0"/>
              <a:t>Utilizzata per la </a:t>
            </a:r>
            <a:r>
              <a:rPr lang="it-IT" altLang="en-US" sz="2600" smtClean="0">
                <a:solidFill>
                  <a:srgbClr val="FFFF00"/>
                </a:solidFill>
              </a:rPr>
              <a:t>ricostruzione di segnali campionati nel tempo</a:t>
            </a:r>
            <a:r>
              <a:rPr lang="it-IT" altLang="en-US" sz="2600" smtClean="0"/>
              <a:t>.</a:t>
            </a:r>
          </a:p>
          <a:p>
            <a:r>
              <a:rPr lang="it-IT" altLang="en-US" sz="2600" smtClean="0"/>
              <a:t>Si ricava matematicamente dall’operazione di </a:t>
            </a:r>
            <a:r>
              <a:rPr lang="it-IT" altLang="en-US" sz="2600" smtClean="0">
                <a:solidFill>
                  <a:srgbClr val="FFFF00"/>
                </a:solidFill>
              </a:rPr>
              <a:t>filtraggio passa-basso ideale del segnale campionato</a:t>
            </a:r>
            <a:r>
              <a:rPr lang="it-IT" altLang="en-US" sz="2600" smtClean="0"/>
              <a:t>.</a:t>
            </a:r>
          </a:p>
          <a:p>
            <a:r>
              <a:rPr lang="it-IT" altLang="en-US" sz="2600" smtClean="0"/>
              <a:t>Nel dominio del tempo consiste in una </a:t>
            </a:r>
            <a:r>
              <a:rPr lang="it-IT" altLang="en-US" sz="2600" smtClean="0">
                <a:solidFill>
                  <a:srgbClr val="FFFF00"/>
                </a:solidFill>
              </a:rPr>
              <a:t>convoluzione del segnale campionato con la funzione sinc(</a:t>
            </a:r>
            <a:r>
              <a:rPr lang="it-IT" altLang="en-US" sz="2600" smtClean="0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r>
              <a:rPr lang="it-IT" altLang="en-US" sz="2600" smtClean="0">
                <a:solidFill>
                  <a:srgbClr val="FFFF00"/>
                </a:solidFill>
              </a:rPr>
              <a:t>)=sin(</a:t>
            </a:r>
            <a:r>
              <a:rPr lang="it-IT" altLang="en-US" sz="2600" smtClean="0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r>
              <a:rPr lang="it-IT" altLang="en-US" sz="2600" smtClean="0">
                <a:solidFill>
                  <a:srgbClr val="FFFF00"/>
                </a:solidFill>
              </a:rPr>
              <a:t>)/</a:t>
            </a:r>
            <a:r>
              <a:rPr lang="it-IT" altLang="en-US" sz="2600" smtClean="0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endParaRPr lang="it-IT" altLang="en-US" sz="2600" i="1">
              <a:solidFill>
                <a:srgbClr val="FFFF00"/>
              </a:solidFill>
            </a:endParaRPr>
          </a:p>
        </p:txBody>
      </p:sp>
      <p:pic>
        <p:nvPicPr>
          <p:cNvPr id="8" name="Picture 4" descr="interpolantesin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06588"/>
            <a:ext cx="4495800" cy="3368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16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8835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-49213"/>
            <a:ext cx="9144000" cy="1674813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Esempio di ricostruzione</a:t>
            </a:r>
            <a:br>
              <a:rPr lang="it-IT" altLang="en-US" sz="4000" dirty="0">
                <a:solidFill>
                  <a:schemeClr val="tx1"/>
                </a:solidFill>
              </a:rPr>
            </a:br>
            <a:r>
              <a:rPr lang="it-IT" altLang="en-US" sz="4000" dirty="0">
                <a:solidFill>
                  <a:schemeClr val="tx1"/>
                </a:solidFill>
              </a:rPr>
              <a:t>di un segnale mediante interpolatore</a:t>
            </a:r>
          </a:p>
        </p:txBody>
      </p:sp>
      <p:pic>
        <p:nvPicPr>
          <p:cNvPr id="267268" name="Picture 4" descr="interpolasinc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563" y="2105025"/>
            <a:ext cx="5467350" cy="4097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7270" name="Rectangle 6"/>
          <p:cNvSpPr>
            <a:spLocks noChangeArrowheads="1"/>
          </p:cNvSpPr>
          <p:nvPr/>
        </p:nvSpPr>
        <p:spPr bwMode="black">
          <a:xfrm>
            <a:off x="787400" y="1495425"/>
            <a:ext cx="751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it-IT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Sinusoide campionata a 2.51 punti per periodo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black">
          <a:xfrm>
            <a:off x="6621463" y="2554288"/>
            <a:ext cx="22431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it-IT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Interpolatore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it-IT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sinc(</a:t>
            </a:r>
            <a:r>
              <a:rPr lang="it-IT" altLang="en-US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black">
          <a:xfrm>
            <a:off x="6645275" y="4565650"/>
            <a:ext cx="22431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it-IT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Interpolatore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it-IT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lineare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17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Regressione di più punti sperimentali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4294967295"/>
          </p:nvPr>
        </p:nvSpPr>
        <p:spPr bwMode="black">
          <a:xfrm>
            <a:off x="0" y="1493838"/>
            <a:ext cx="8996363" cy="377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en-US" sz="2800"/>
              <a:t>Un </a:t>
            </a:r>
            <a:r>
              <a:rPr lang="it-IT" altLang="en-US" sz="2800" b="1">
                <a:solidFill>
                  <a:srgbClr val="FFFF00"/>
                </a:solidFill>
              </a:rPr>
              <a:t>diagramma sperimentale</a:t>
            </a:r>
            <a:r>
              <a:rPr lang="it-IT" altLang="en-US" sz="2800"/>
              <a:t>, ottenuto da risultati di misura, </a:t>
            </a:r>
            <a:r>
              <a:rPr lang="it-IT" altLang="en-US" sz="2800">
                <a:solidFill>
                  <a:srgbClr val="FFFF00"/>
                </a:solidFill>
              </a:rPr>
              <a:t>spesso mostra una dipendenza</a:t>
            </a:r>
            <a:r>
              <a:rPr lang="it-IT" altLang="en-US" sz="2800"/>
              <a:t> </a:t>
            </a:r>
            <a:r>
              <a:rPr lang="it-IT" altLang="en-US" sz="2800" i="1"/>
              <a:t>y</a:t>
            </a:r>
            <a:r>
              <a:rPr lang="it-IT" altLang="en-US" sz="2800"/>
              <a:t> = </a:t>
            </a:r>
            <a:r>
              <a:rPr lang="it-IT" altLang="en-US" sz="2800" i="1"/>
              <a:t>f</a:t>
            </a:r>
            <a:r>
              <a:rPr lang="it-IT" altLang="en-US" sz="2800"/>
              <a:t> (</a:t>
            </a:r>
            <a:r>
              <a:rPr lang="it-IT" altLang="en-US" sz="2800" i="1"/>
              <a:t>x</a:t>
            </a:r>
            <a:r>
              <a:rPr lang="it-IT" altLang="en-US" sz="2800"/>
              <a:t>) che appare ragionevolmente approssimabile con una </a:t>
            </a:r>
            <a:r>
              <a:rPr lang="it-IT" altLang="en-US" sz="2800" b="1">
                <a:solidFill>
                  <a:srgbClr val="FFFF00"/>
                </a:solidFill>
              </a:rPr>
              <a:t>funzione nota</a:t>
            </a:r>
            <a:r>
              <a:rPr lang="it-IT" altLang="en-US" sz="2800"/>
              <a:t> </a:t>
            </a:r>
          </a:p>
          <a:p>
            <a:pPr>
              <a:lnSpc>
                <a:spcPct val="80000"/>
              </a:lnSpc>
            </a:pPr>
            <a:r>
              <a:rPr lang="it-IT" altLang="en-US" sz="2800"/>
              <a:t>Alternativamente, </a:t>
            </a:r>
            <a:r>
              <a:rPr lang="it-IT" altLang="en-US" sz="2800">
                <a:solidFill>
                  <a:srgbClr val="FFFF00"/>
                </a:solidFill>
              </a:rPr>
              <a:t>da un’</a:t>
            </a:r>
            <a:r>
              <a:rPr lang="it-IT" altLang="en-US" sz="2800" b="1">
                <a:solidFill>
                  <a:srgbClr val="FFFF00"/>
                </a:solidFill>
              </a:rPr>
              <a:t>analisi teorica</a:t>
            </a:r>
            <a:r>
              <a:rPr lang="it-IT" altLang="en-US" sz="2800"/>
              <a:t>, possiamo conoscere quale tipo di </a:t>
            </a:r>
            <a:r>
              <a:rPr lang="it-IT" altLang="en-US" sz="2800" b="1">
                <a:solidFill>
                  <a:srgbClr val="FFFF00"/>
                </a:solidFill>
              </a:rPr>
              <a:t>relazione matematica</a:t>
            </a:r>
            <a:r>
              <a:rPr lang="it-IT" altLang="en-US" sz="2800" b="1"/>
              <a:t> </a:t>
            </a:r>
            <a:r>
              <a:rPr lang="it-IT" altLang="en-US" sz="2800" b="1">
                <a:solidFill>
                  <a:srgbClr val="FFFF00"/>
                </a:solidFill>
              </a:rPr>
              <a:t>(modello)</a:t>
            </a:r>
            <a:r>
              <a:rPr lang="it-IT" altLang="en-US" sz="2800" b="1"/>
              <a:t> </a:t>
            </a:r>
            <a:r>
              <a:rPr lang="it-IT" altLang="en-US" sz="2800"/>
              <a:t>dovrebbe essere rappresentata dai punti, </a:t>
            </a:r>
            <a:r>
              <a:rPr lang="it-IT" altLang="en-US" sz="2800">
                <a:solidFill>
                  <a:srgbClr val="FFFF00"/>
                </a:solidFill>
              </a:rPr>
              <a:t>ma</a:t>
            </a:r>
            <a:r>
              <a:rPr lang="it-IT" altLang="en-US" sz="2800"/>
              <a:t> la dispersione dei dati è talmente grande (</a:t>
            </a:r>
            <a:r>
              <a:rPr lang="it-IT" altLang="en-US" sz="2800" i="1"/>
              <a:t>e</a:t>
            </a:r>
            <a:r>
              <a:rPr lang="it-IT" altLang="en-US" sz="2800"/>
              <a:t>.</a:t>
            </a:r>
            <a:r>
              <a:rPr lang="it-IT" altLang="en-US" sz="2800" i="1"/>
              <a:t>g</a:t>
            </a:r>
            <a:r>
              <a:rPr lang="it-IT" altLang="en-US" sz="2800"/>
              <a:t>. per la presenza di rumore) che </a:t>
            </a:r>
            <a:r>
              <a:rPr lang="it-IT" altLang="en-US" sz="2800">
                <a:solidFill>
                  <a:srgbClr val="FFFF00"/>
                </a:solidFill>
              </a:rPr>
              <a:t>non riusciamo a definire </a:t>
            </a:r>
            <a:br>
              <a:rPr lang="it-IT" altLang="en-US" sz="2800">
                <a:solidFill>
                  <a:srgbClr val="FFFF00"/>
                </a:solidFill>
              </a:rPr>
            </a:br>
            <a:r>
              <a:rPr lang="it-IT" altLang="en-US" sz="2800">
                <a:solidFill>
                  <a:srgbClr val="FFFF00"/>
                </a:solidFill>
              </a:rPr>
              <a:t>con sufficiente affidabilità i </a:t>
            </a:r>
            <a:r>
              <a:rPr lang="it-IT" altLang="en-US" sz="2800" b="1">
                <a:solidFill>
                  <a:srgbClr val="FFFF00"/>
                </a:solidFill>
              </a:rPr>
              <a:t>valori dei parametri</a:t>
            </a:r>
            <a:endParaRPr lang="it-IT" altLang="en-US" sz="2800" b="1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black">
          <a:xfrm>
            <a:off x="0" y="5362575"/>
            <a:ext cx="89963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it-IT" altLang="en-US" sz="2800">
                <a:solidFill>
                  <a:srgbClr val="FFFF00"/>
                </a:solidFill>
              </a:rPr>
              <a:t>Come</a:t>
            </a:r>
            <a:r>
              <a:rPr lang="it-IT" altLang="en-US" sz="2800"/>
              <a:t> è possibile </a:t>
            </a:r>
            <a:r>
              <a:rPr lang="it-IT" altLang="en-US" sz="2800" b="1">
                <a:solidFill>
                  <a:srgbClr val="FFFF00"/>
                </a:solidFill>
              </a:rPr>
              <a:t>ricavare</a:t>
            </a:r>
            <a:r>
              <a:rPr lang="it-IT" altLang="en-US" sz="2800">
                <a:solidFill>
                  <a:srgbClr val="FFFF00"/>
                </a:solidFill>
              </a:rPr>
              <a:t> </a:t>
            </a:r>
            <a:r>
              <a:rPr lang="it-IT" altLang="en-US" sz="2800" b="1">
                <a:solidFill>
                  <a:srgbClr val="FFFF00"/>
                </a:solidFill>
              </a:rPr>
              <a:t>questi valori</a:t>
            </a:r>
            <a:r>
              <a:rPr lang="it-IT" altLang="en-US" sz="2800"/>
              <a:t> (</a:t>
            </a:r>
            <a:r>
              <a:rPr lang="it-IT" altLang="en-US" sz="2800" b="1"/>
              <a:t>parametri</a:t>
            </a:r>
            <a:r>
              <a:rPr lang="it-IT" altLang="en-US" sz="2800"/>
              <a:t> </a:t>
            </a:r>
            <a:r>
              <a:rPr lang="it-IT" altLang="en-US" sz="2800" b="1"/>
              <a:t>caratteristici del fenomeno misurato) </a:t>
            </a:r>
            <a:r>
              <a:rPr lang="it-IT" altLang="en-US" sz="2800" b="1">
                <a:solidFill>
                  <a:srgbClr val="FFFF00"/>
                </a:solidFill>
              </a:rPr>
              <a:t>da</a:t>
            </a:r>
            <a:r>
              <a:rPr lang="it-IT" altLang="en-US" sz="2800" b="1"/>
              <a:t> una</a:t>
            </a:r>
            <a:r>
              <a:rPr lang="it-IT" altLang="en-US" sz="2800"/>
              <a:t> misura/</a:t>
            </a:r>
            <a:r>
              <a:rPr lang="it-IT" altLang="en-US" sz="2800" b="1"/>
              <a:t>osservazione di </a:t>
            </a:r>
            <a:r>
              <a:rPr lang="it-IT" altLang="en-US" sz="2800" b="1">
                <a:solidFill>
                  <a:srgbClr val="FFFF00"/>
                </a:solidFill>
              </a:rPr>
              <a:t>più punti</a:t>
            </a:r>
            <a:r>
              <a:rPr lang="it-IT" altLang="en-US" sz="2800" b="1"/>
              <a:t>?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18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-58723" y="161488"/>
            <a:ext cx="9144000" cy="65866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Regressione ai minimi quadrati (LS)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black">
          <a:xfrm>
            <a:off x="0" y="985838"/>
            <a:ext cx="9144000" cy="54578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en-US" sz="2600" smtClean="0"/>
              <a:t>Consideriamo una generica dipendenza di una variabile fisica </a:t>
            </a:r>
            <a:r>
              <a:rPr lang="it-IT" altLang="en-US" sz="2600" i="1" smtClean="0"/>
              <a:t>y</a:t>
            </a:r>
            <a:r>
              <a:rPr lang="it-IT" altLang="en-US" sz="2600" smtClean="0"/>
              <a:t> da un’altra variabile </a:t>
            </a:r>
            <a:r>
              <a:rPr lang="it-IT" altLang="en-US" sz="2600" i="1" smtClean="0"/>
              <a:t>x</a:t>
            </a:r>
            <a:r>
              <a:rPr lang="it-IT" altLang="en-US" sz="2600" smtClean="0"/>
              <a:t>, attraverso una funzione </a:t>
            </a:r>
            <a:r>
              <a:rPr lang="it-IT" altLang="en-US" sz="2600" i="1" smtClean="0"/>
              <a:t>f</a:t>
            </a:r>
            <a:r>
              <a:rPr lang="it-IT" altLang="en-US" sz="2600" smtClean="0"/>
              <a:t> con più parametri </a:t>
            </a:r>
            <a:r>
              <a:rPr lang="it-IT" altLang="en-US" sz="2600" i="1" smtClean="0"/>
              <a:t>A</a:t>
            </a:r>
            <a:r>
              <a:rPr lang="it-IT" altLang="en-US" sz="2600" smtClean="0"/>
              <a:t>,</a:t>
            </a:r>
            <a:r>
              <a:rPr lang="it-IT" altLang="en-US" sz="2600" i="1" smtClean="0"/>
              <a:t>B</a:t>
            </a:r>
            <a:r>
              <a:rPr lang="it-IT" altLang="en-US" sz="2600" smtClean="0"/>
              <a:t>,… : </a:t>
            </a:r>
            <a:r>
              <a:rPr lang="it-IT" altLang="en-US" sz="2600" i="1" smtClean="0">
                <a:solidFill>
                  <a:srgbClr val="FFFF00"/>
                </a:solidFill>
              </a:rPr>
              <a:t>y</a:t>
            </a:r>
            <a:r>
              <a:rPr lang="it-IT" altLang="en-US" sz="2600" smtClean="0">
                <a:solidFill>
                  <a:srgbClr val="FFFF00"/>
                </a:solidFill>
              </a:rPr>
              <a:t> = </a:t>
            </a:r>
            <a:r>
              <a:rPr lang="it-IT" altLang="en-US" sz="2600" i="1" smtClean="0">
                <a:solidFill>
                  <a:srgbClr val="FFFF00"/>
                </a:solidFill>
              </a:rPr>
              <a:t>f</a:t>
            </a:r>
            <a:r>
              <a:rPr lang="it-IT" altLang="en-US" sz="2600" smtClean="0">
                <a:solidFill>
                  <a:srgbClr val="FFFF00"/>
                </a:solidFill>
              </a:rPr>
              <a:t> (</a:t>
            </a:r>
            <a:r>
              <a:rPr lang="it-IT" altLang="en-US" sz="2600" i="1" smtClean="0">
                <a:solidFill>
                  <a:srgbClr val="FFFF00"/>
                </a:solidFill>
              </a:rPr>
              <a:t>A</a:t>
            </a:r>
            <a:r>
              <a:rPr lang="it-IT" altLang="en-US" sz="2600" smtClean="0">
                <a:solidFill>
                  <a:srgbClr val="FFFF00"/>
                </a:solidFill>
              </a:rPr>
              <a:t>,</a:t>
            </a:r>
            <a:r>
              <a:rPr lang="it-IT" altLang="en-US" sz="2600" i="1" smtClean="0">
                <a:solidFill>
                  <a:srgbClr val="FFFF00"/>
                </a:solidFill>
              </a:rPr>
              <a:t>B</a:t>
            </a:r>
            <a:r>
              <a:rPr lang="it-IT" altLang="en-US" sz="2600" smtClean="0">
                <a:solidFill>
                  <a:srgbClr val="FFFF00"/>
                </a:solidFill>
              </a:rPr>
              <a:t>,…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r>
              <a:rPr lang="it-IT" altLang="en-US" sz="2600" smtClean="0">
                <a:solidFill>
                  <a:srgbClr val="FFFF00"/>
                </a:solidFill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it-IT" altLang="en-US" sz="2600" smtClean="0"/>
              <a:t>Effettuiamo quindi </a:t>
            </a:r>
            <a:r>
              <a:rPr lang="it-IT" altLang="en-US" sz="2600" i="1" smtClean="0">
                <a:solidFill>
                  <a:srgbClr val="C8FF00"/>
                </a:solidFill>
              </a:rPr>
              <a:t>n</a:t>
            </a:r>
            <a:r>
              <a:rPr lang="it-IT" altLang="en-US" sz="2600" smtClean="0">
                <a:solidFill>
                  <a:srgbClr val="C8FF00"/>
                </a:solidFill>
              </a:rPr>
              <a:t> misure </a:t>
            </a:r>
            <a:r>
              <a:rPr lang="it-IT" altLang="en-US" sz="2600" i="1" smtClean="0">
                <a:solidFill>
                  <a:srgbClr val="FFFF00"/>
                </a:solidFill>
              </a:rPr>
              <a:t>y</a:t>
            </a:r>
            <a:r>
              <a:rPr lang="it-IT" altLang="en-US" sz="2600" i="1" baseline="-25000" smtClean="0">
                <a:solidFill>
                  <a:srgbClr val="FFFF00"/>
                </a:solidFill>
              </a:rPr>
              <a:t>i</a:t>
            </a:r>
            <a:r>
              <a:rPr lang="it-IT" altLang="en-US" sz="2600" smtClean="0"/>
              <a:t> della </a:t>
            </a:r>
            <a:r>
              <a:rPr lang="it-IT" altLang="en-US" sz="2600" smtClean="0">
                <a:solidFill>
                  <a:srgbClr val="FFFF00"/>
                </a:solidFill>
              </a:rPr>
              <a:t>variabile </a:t>
            </a:r>
            <a:r>
              <a:rPr lang="it-IT" altLang="en-US" sz="2600" i="1" smtClean="0">
                <a:solidFill>
                  <a:srgbClr val="FFFF00"/>
                </a:solidFill>
              </a:rPr>
              <a:t>y</a:t>
            </a:r>
            <a:r>
              <a:rPr lang="it-IT" altLang="en-US" sz="2600" smtClean="0">
                <a:solidFill>
                  <a:srgbClr val="FFFF00"/>
                </a:solidFill>
              </a:rPr>
              <a:t> </a:t>
            </a:r>
            <a:br>
              <a:rPr lang="it-IT" altLang="en-US" sz="2600" smtClean="0">
                <a:solidFill>
                  <a:srgbClr val="FFFF00"/>
                </a:solidFill>
              </a:rPr>
            </a:br>
            <a:r>
              <a:rPr lang="it-IT" altLang="en-US" sz="2600" smtClean="0">
                <a:solidFill>
                  <a:srgbClr val="FFFF00"/>
                </a:solidFill>
              </a:rPr>
              <a:t>in funzione della variabile 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r>
              <a:rPr lang="it-IT" altLang="en-US" sz="2600" smtClean="0">
                <a:solidFill>
                  <a:srgbClr val="FFFF00"/>
                </a:solidFill>
              </a:rPr>
              <a:t> osservata nei punti </a:t>
            </a:r>
            <a:r>
              <a:rPr lang="it-IT" altLang="en-US" sz="2600" i="1" smtClean="0">
                <a:solidFill>
                  <a:srgbClr val="FFFF00"/>
                </a:solidFill>
              </a:rPr>
              <a:t>x</a:t>
            </a:r>
            <a:r>
              <a:rPr lang="it-IT" altLang="en-US" sz="2600" i="1" baseline="-25000" smtClean="0">
                <a:solidFill>
                  <a:srgbClr val="FFFF00"/>
                </a:solidFill>
              </a:rPr>
              <a:t>i</a:t>
            </a:r>
            <a:endParaRPr lang="it-IT" altLang="en-US" sz="2600" smtClean="0"/>
          </a:p>
          <a:p>
            <a:pPr>
              <a:spcBef>
                <a:spcPct val="30000"/>
              </a:spcBef>
            </a:pPr>
            <a:r>
              <a:rPr lang="it-IT" altLang="en-US" sz="2600" smtClean="0"/>
              <a:t>Per stimare i parametri che meglio rappresentano la realtà misurata, definiamo una funzione “</a:t>
            </a:r>
            <a:r>
              <a:rPr lang="it-IT" altLang="en-US" sz="2600" smtClean="0">
                <a:solidFill>
                  <a:srgbClr val="FFFF00"/>
                </a:solidFill>
              </a:rPr>
              <a:t>distanza</a:t>
            </a:r>
            <a:r>
              <a:rPr lang="it-IT" altLang="en-US" sz="2600" smtClean="0"/>
              <a:t>” tra la misura e la funzione </a:t>
            </a:r>
            <a:r>
              <a:rPr lang="it-IT" altLang="en-US" sz="2600" i="1" smtClean="0"/>
              <a:t>f. </a:t>
            </a:r>
            <a:r>
              <a:rPr lang="it-IT" altLang="en-US" sz="2600" smtClean="0"/>
              <a:t>Si vuole </a:t>
            </a:r>
            <a:r>
              <a:rPr lang="it-IT" altLang="en-US" sz="2600" smtClean="0">
                <a:solidFill>
                  <a:srgbClr val="FFFF00"/>
                </a:solidFill>
              </a:rPr>
              <a:t>minimizzare </a:t>
            </a:r>
            <a:r>
              <a:rPr lang="it-IT" altLang="en-US" sz="2600" smtClean="0"/>
              <a:t>tale distanza </a:t>
            </a:r>
          </a:p>
          <a:p>
            <a:pPr>
              <a:spcBef>
                <a:spcPct val="30000"/>
              </a:spcBef>
            </a:pPr>
            <a:r>
              <a:rPr lang="it-IT" altLang="en-US" sz="2600" smtClean="0"/>
              <a:t>La funzione “distanza” più comunemente usata è la </a:t>
            </a:r>
            <a:r>
              <a:rPr lang="it-IT" altLang="en-US" sz="2600" smtClean="0">
                <a:solidFill>
                  <a:srgbClr val="FFFF00"/>
                </a:solidFill>
              </a:rPr>
              <a:t>somma degli scarti quadratici </a:t>
            </a:r>
            <a:r>
              <a:rPr lang="it-IT" altLang="en-US" sz="2600" smtClean="0"/>
              <a:t>tra </a:t>
            </a:r>
            <a:r>
              <a:rPr lang="it-IT" altLang="en-US" sz="2600" i="1" smtClean="0"/>
              <a:t>f </a:t>
            </a:r>
            <a:r>
              <a:rPr lang="it-IT" altLang="en-US" sz="2600" smtClean="0"/>
              <a:t>e il valore misurato</a:t>
            </a:r>
          </a:p>
          <a:p>
            <a:pPr>
              <a:spcBef>
                <a:spcPct val="30000"/>
              </a:spcBef>
            </a:pPr>
            <a:r>
              <a:rPr lang="it-IT" altLang="en-US" sz="2600" smtClean="0">
                <a:solidFill>
                  <a:srgbClr val="FFFF00"/>
                </a:solidFill>
                <a:sym typeface="Symbol" panose="05050102010706020507" pitchFamily="18" charset="2"/>
              </a:rPr>
              <a:t>Scarto:</a:t>
            </a:r>
            <a:r>
              <a:rPr lang="it-IT" altLang="en-US" sz="2600" i="1" smtClean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it-IT" altLang="en-US" sz="2600" i="1" smtClean="0">
                <a:solidFill>
                  <a:srgbClr val="C8FF00"/>
                </a:solidFill>
                <a:sym typeface="Symbol" panose="05050102010706020507" pitchFamily="18" charset="2"/>
              </a:rPr>
              <a:t></a:t>
            </a:r>
            <a:r>
              <a:rPr lang="it-IT" altLang="en-US" sz="2600" i="1" baseline="-25000" smtClean="0">
                <a:solidFill>
                  <a:srgbClr val="C8FF00"/>
                </a:solidFill>
              </a:rPr>
              <a:t>i</a:t>
            </a:r>
            <a:r>
              <a:rPr lang="it-IT" altLang="en-US" sz="2600" baseline="-25000" smtClean="0">
                <a:solidFill>
                  <a:srgbClr val="C8FF00"/>
                </a:solidFill>
              </a:rPr>
              <a:t> </a:t>
            </a:r>
            <a:r>
              <a:rPr lang="it-IT" altLang="en-US" sz="2600" smtClean="0">
                <a:solidFill>
                  <a:srgbClr val="C8FF00"/>
                </a:solidFill>
              </a:rPr>
              <a:t>= </a:t>
            </a:r>
            <a:r>
              <a:rPr lang="it-IT" altLang="en-US" sz="2600" i="1" smtClean="0">
                <a:solidFill>
                  <a:srgbClr val="C8FF00"/>
                </a:solidFill>
              </a:rPr>
              <a:t>y</a:t>
            </a:r>
            <a:r>
              <a:rPr lang="it-IT" altLang="en-US" sz="2600" i="1" baseline="-25000" smtClean="0">
                <a:solidFill>
                  <a:srgbClr val="C8FF00"/>
                </a:solidFill>
              </a:rPr>
              <a:t>i</a:t>
            </a:r>
            <a:r>
              <a:rPr lang="it-IT" altLang="en-US" sz="2600" smtClean="0">
                <a:solidFill>
                  <a:srgbClr val="C8FF00"/>
                </a:solidFill>
              </a:rPr>
              <a:t> – </a:t>
            </a:r>
            <a:r>
              <a:rPr lang="it-IT" altLang="en-US" sz="2600" i="1" smtClean="0">
                <a:solidFill>
                  <a:srgbClr val="C8FF00"/>
                </a:solidFill>
              </a:rPr>
              <a:t>f</a:t>
            </a:r>
            <a:r>
              <a:rPr lang="it-IT" altLang="en-US" sz="2600" smtClean="0">
                <a:solidFill>
                  <a:srgbClr val="C8FF00"/>
                </a:solidFill>
              </a:rPr>
              <a:t>(</a:t>
            </a:r>
            <a:r>
              <a:rPr lang="it-IT" altLang="en-US" sz="2600" i="1" smtClean="0">
                <a:solidFill>
                  <a:srgbClr val="C8FF00"/>
                </a:solidFill>
              </a:rPr>
              <a:t>x</a:t>
            </a:r>
            <a:r>
              <a:rPr lang="it-IT" altLang="en-US" sz="2600" i="1" baseline="-25000" smtClean="0">
                <a:solidFill>
                  <a:srgbClr val="C8FF00"/>
                </a:solidFill>
              </a:rPr>
              <a:t>i</a:t>
            </a:r>
            <a:r>
              <a:rPr lang="it-IT" altLang="en-US" sz="2600" i="1" smtClean="0">
                <a:solidFill>
                  <a:srgbClr val="C8FF00"/>
                </a:solidFill>
              </a:rPr>
              <a:t>)</a:t>
            </a:r>
            <a:r>
              <a:rPr lang="it-IT" altLang="en-US" sz="2600" smtClean="0"/>
              <a:t> </a:t>
            </a:r>
          </a:p>
          <a:p>
            <a:pPr>
              <a:spcBef>
                <a:spcPct val="30000"/>
              </a:spcBef>
            </a:pPr>
            <a:r>
              <a:rPr lang="it-IT" altLang="en-US" sz="2600" smtClean="0">
                <a:solidFill>
                  <a:srgbClr val="FFFF00"/>
                </a:solidFill>
              </a:rPr>
              <a:t>Funzione “distanza” da minimizzare</a:t>
            </a:r>
            <a:r>
              <a:rPr lang="it-IT" altLang="en-US" sz="2600" smtClean="0"/>
              <a:t>:</a:t>
            </a:r>
            <a:endParaRPr lang="it-IT" altLang="en-US" sz="2600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261100" y="5635625"/>
          <a:ext cx="1384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3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61100" y="5635625"/>
                        <a:ext cx="1384300" cy="9048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19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1673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Rappresentazione grafica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44450" y="1274763"/>
            <a:ext cx="9144000" cy="239236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en-US" sz="2800" smtClean="0"/>
              <a:t>“Visione d’insieme” di una grandezza, in funzione </a:t>
            </a:r>
            <a:br>
              <a:rPr lang="it-IT" altLang="en-US" sz="2800" smtClean="0"/>
            </a:br>
            <a:r>
              <a:rPr lang="it-IT" altLang="en-US" sz="2800" smtClean="0"/>
              <a:t>del tempo o di un altro parametro</a:t>
            </a:r>
          </a:p>
          <a:p>
            <a:r>
              <a:rPr lang="it-IT" altLang="en-US" sz="2800" smtClean="0"/>
              <a:t>Tipicamente si utilizzano </a:t>
            </a:r>
            <a:r>
              <a:rPr lang="it-IT" altLang="en-US" sz="2800" smtClean="0">
                <a:solidFill>
                  <a:srgbClr val="FFFF00"/>
                </a:solidFill>
              </a:rPr>
              <a:t>assi coordinati</a:t>
            </a:r>
            <a:r>
              <a:rPr lang="it-IT" altLang="en-US" sz="2800" smtClean="0"/>
              <a:t> che </a:t>
            </a:r>
            <a:r>
              <a:rPr lang="it-IT" altLang="en-US" sz="2800" smtClean="0">
                <a:solidFill>
                  <a:srgbClr val="FFFF00"/>
                </a:solidFill>
              </a:rPr>
              <a:t>devono riportare</a:t>
            </a:r>
            <a:r>
              <a:rPr lang="it-IT" altLang="en-US" sz="2800" smtClean="0"/>
              <a:t> la descrizione della grandezza rappresentata e all’occorrenza anche la sua </a:t>
            </a:r>
            <a:r>
              <a:rPr lang="it-IT" altLang="en-US" sz="2800" smtClean="0">
                <a:solidFill>
                  <a:srgbClr val="FFFF00"/>
                </a:solidFill>
              </a:rPr>
              <a:t>unità di misura</a:t>
            </a:r>
            <a:endParaRPr lang="it-IT" altLang="en-US" sz="2800">
              <a:solidFill>
                <a:srgbClr val="FFFF00"/>
              </a:solidFill>
            </a:endParaRPr>
          </a:p>
        </p:txBody>
      </p:sp>
      <p:pic>
        <p:nvPicPr>
          <p:cNvPr id="8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325" y="3856038"/>
            <a:ext cx="6142038" cy="2346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41490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Regressione lineare LS (1/2)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0" y="1138238"/>
            <a:ext cx="9144000" cy="33924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en-US" sz="2800" smtClean="0"/>
              <a:t>Un importante caso di regressione, </a:t>
            </a:r>
            <a:r>
              <a:rPr lang="it-IT" altLang="en-US" sz="2800" smtClean="0">
                <a:solidFill>
                  <a:srgbClr val="C8FF00"/>
                </a:solidFill>
              </a:rPr>
              <a:t>semplice da risolvere analiticamente</a:t>
            </a:r>
            <a:r>
              <a:rPr lang="it-IT" altLang="en-US" sz="2800" smtClean="0"/>
              <a:t>, è quello della regressione lineare:</a:t>
            </a:r>
          </a:p>
          <a:p>
            <a:pPr marL="0" indent="0">
              <a:buFontTx/>
              <a:buNone/>
            </a:pPr>
            <a:r>
              <a:rPr lang="it-IT" altLang="en-US" sz="2800" smtClean="0"/>
              <a:t>Consideriamo una </a:t>
            </a:r>
            <a:r>
              <a:rPr lang="it-IT" altLang="en-US" sz="2800" smtClean="0">
                <a:solidFill>
                  <a:srgbClr val="C8FF00"/>
                </a:solidFill>
              </a:rPr>
              <a:t>dipendenza lineare </a:t>
            </a:r>
            <a:r>
              <a:rPr lang="it-IT" altLang="en-US" sz="2800" i="1" smtClean="0">
                <a:solidFill>
                  <a:srgbClr val="C8FF00"/>
                </a:solidFill>
              </a:rPr>
              <a:t>y</a:t>
            </a:r>
            <a:r>
              <a:rPr lang="it-IT" altLang="en-US" sz="2800" smtClean="0">
                <a:solidFill>
                  <a:srgbClr val="C8FF00"/>
                </a:solidFill>
              </a:rPr>
              <a:t> = </a:t>
            </a:r>
            <a:r>
              <a:rPr lang="it-IT" altLang="en-US" sz="2800" i="1" smtClean="0">
                <a:solidFill>
                  <a:srgbClr val="C8FF00"/>
                </a:solidFill>
              </a:rPr>
              <a:t>m</a:t>
            </a:r>
            <a:r>
              <a:rPr lang="it-IT" altLang="en-US" sz="2800" smtClean="0">
                <a:solidFill>
                  <a:srgbClr val="C8FF00"/>
                </a:solidFill>
              </a:rPr>
              <a:t> </a:t>
            </a:r>
            <a:r>
              <a:rPr lang="it-IT" altLang="en-US" sz="2800" i="1" smtClean="0">
                <a:solidFill>
                  <a:srgbClr val="C8FF00"/>
                </a:solidFill>
              </a:rPr>
              <a:t>x</a:t>
            </a:r>
            <a:r>
              <a:rPr lang="it-IT" altLang="en-US" sz="2800" smtClean="0">
                <a:solidFill>
                  <a:srgbClr val="C8FF00"/>
                </a:solidFill>
              </a:rPr>
              <a:t> + </a:t>
            </a:r>
            <a:r>
              <a:rPr lang="it-IT" altLang="en-US" sz="2800" i="1" smtClean="0">
                <a:solidFill>
                  <a:srgbClr val="C8FF00"/>
                </a:solidFill>
              </a:rPr>
              <a:t>b</a:t>
            </a:r>
            <a:r>
              <a:rPr lang="it-IT" altLang="en-US" sz="2800" i="1" smtClean="0"/>
              <a:t> </a:t>
            </a:r>
            <a:r>
              <a:rPr lang="it-IT" altLang="en-US" sz="2800" smtClean="0"/>
              <a:t>di cui si vogliono ricavare i due parametri </a:t>
            </a:r>
            <a:r>
              <a:rPr lang="it-IT" altLang="en-US" sz="2800" i="1" smtClean="0"/>
              <a:t>m</a:t>
            </a:r>
            <a:r>
              <a:rPr lang="it-IT" altLang="en-US" sz="2800" smtClean="0"/>
              <a:t> e </a:t>
            </a:r>
            <a:r>
              <a:rPr lang="it-IT" altLang="en-US" sz="2800" i="1" smtClean="0"/>
              <a:t>b.</a:t>
            </a:r>
          </a:p>
          <a:p>
            <a:pPr marL="0" indent="0">
              <a:buFontTx/>
              <a:buNone/>
            </a:pPr>
            <a:r>
              <a:rPr lang="it-IT" altLang="en-US" sz="2800" smtClean="0"/>
              <a:t>Per il punto </a:t>
            </a:r>
            <a:r>
              <a:rPr lang="it-IT" altLang="en-US" sz="2800" i="1" smtClean="0"/>
              <a:t>i</a:t>
            </a:r>
            <a:r>
              <a:rPr lang="it-IT" altLang="en-US" sz="2800" smtClean="0"/>
              <a:t>-esimo di misura, lo scarto </a:t>
            </a:r>
            <a:r>
              <a:rPr lang="it-IT" altLang="en-US" sz="2800" i="1" smtClean="0">
                <a:sym typeface="Symbol" panose="05050102010706020507" pitchFamily="18" charset="2"/>
              </a:rPr>
              <a:t>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 tra il valore empirico, </a:t>
            </a:r>
            <a:r>
              <a:rPr lang="it-IT" altLang="en-US" sz="2800" i="1" smtClean="0"/>
              <a:t>y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, e quello della curva di regressione, </a:t>
            </a:r>
            <a:r>
              <a:rPr lang="it-IT" altLang="en-US" sz="2800" i="1" smtClean="0"/>
              <a:t>f</a:t>
            </a:r>
            <a:r>
              <a:rPr lang="it-IT" altLang="en-US" sz="2800" smtClean="0"/>
              <a:t>(</a:t>
            </a:r>
            <a:r>
              <a:rPr lang="it-IT" altLang="en-US" sz="2800" i="1" smtClean="0"/>
              <a:t>x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), vale</a:t>
            </a:r>
          </a:p>
          <a:p>
            <a:pPr marL="0" indent="0">
              <a:buFontTx/>
              <a:buNone/>
            </a:pPr>
            <a:r>
              <a:rPr lang="it-IT" altLang="en-US" sz="2800" smtClean="0"/>
              <a:t>		</a:t>
            </a:r>
            <a:r>
              <a:rPr lang="it-IT" altLang="en-US" sz="2800" i="1" smtClean="0">
                <a:sym typeface="Symbol" panose="05050102010706020507" pitchFamily="18" charset="2"/>
              </a:rPr>
              <a:t>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 = </a:t>
            </a:r>
            <a:r>
              <a:rPr lang="it-IT" altLang="en-US" sz="2800" i="1" smtClean="0"/>
              <a:t>y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 – [ </a:t>
            </a:r>
            <a:r>
              <a:rPr lang="it-IT" altLang="en-US" sz="2800" i="1" smtClean="0"/>
              <a:t>m</a:t>
            </a:r>
            <a:r>
              <a:rPr lang="it-IT" altLang="en-US" sz="2800" smtClean="0"/>
              <a:t> </a:t>
            </a:r>
            <a:r>
              <a:rPr lang="it-IT" altLang="en-US" sz="2800" i="1" smtClean="0"/>
              <a:t>x</a:t>
            </a:r>
            <a:r>
              <a:rPr lang="it-IT" altLang="en-US" sz="2800" i="1" baseline="-25000" smtClean="0"/>
              <a:t>i</a:t>
            </a:r>
            <a:r>
              <a:rPr lang="it-IT" altLang="en-US" sz="2800" smtClean="0"/>
              <a:t> + </a:t>
            </a:r>
            <a:r>
              <a:rPr lang="it-IT" altLang="en-US" sz="2800" i="1" smtClean="0"/>
              <a:t>b</a:t>
            </a:r>
            <a:r>
              <a:rPr lang="it-IT" altLang="en-US" sz="2800" smtClean="0"/>
              <a:t> ]</a:t>
            </a:r>
            <a:endParaRPr lang="it-IT" altLang="en-US" sz="2800">
              <a:solidFill>
                <a:srgbClr val="C8FF0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30329"/>
              </p:ext>
            </p:extLst>
          </p:nvPr>
        </p:nvGraphicFramePr>
        <p:xfrm>
          <a:off x="1731963" y="5446713"/>
          <a:ext cx="50688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7" name="Equation" r:id="rId3" imgW="2260440" imgH="431640" progId="Equation.3">
                  <p:embed/>
                </p:oleObj>
              </mc:Choice>
              <mc:Fallback>
                <p:oleObj name="Equation" r:id="rId3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31963" y="5446713"/>
                        <a:ext cx="5068887" cy="981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black">
          <a:xfrm>
            <a:off x="0" y="4495800"/>
            <a:ext cx="9144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827088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1235075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1643063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>
                <a:solidFill>
                  <a:srgbClr val="C8FF00"/>
                </a:solidFill>
              </a:rPr>
              <a:t>Dobbiamo trovare i </a:t>
            </a:r>
            <a:r>
              <a:rPr lang="it-IT" altLang="en-US" b="1">
                <a:solidFill>
                  <a:srgbClr val="C8FF00"/>
                </a:solidFill>
              </a:rPr>
              <a:t>valori dei parametri (</a:t>
            </a:r>
            <a:r>
              <a:rPr lang="it-IT" altLang="en-US" b="1" i="1">
                <a:solidFill>
                  <a:srgbClr val="C8FF00"/>
                </a:solidFill>
              </a:rPr>
              <a:t>m</a:t>
            </a:r>
            <a:r>
              <a:rPr lang="it-IT" altLang="en-US" b="1">
                <a:solidFill>
                  <a:srgbClr val="C8FF00"/>
                </a:solidFill>
              </a:rPr>
              <a:t> e </a:t>
            </a:r>
            <a:r>
              <a:rPr lang="it-IT" altLang="en-US" b="1" i="1">
                <a:solidFill>
                  <a:srgbClr val="C8FF00"/>
                </a:solidFill>
              </a:rPr>
              <a:t>b</a:t>
            </a:r>
            <a:r>
              <a:rPr lang="it-IT" altLang="en-US" b="1">
                <a:solidFill>
                  <a:srgbClr val="C8FF00"/>
                </a:solidFill>
              </a:rPr>
              <a:t>) per i quali è minima la “distanza”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20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66047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187325"/>
            <a:ext cx="9144000" cy="90328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Regressione lineare LS (2/2)</a:t>
            </a:r>
            <a:endParaRPr lang="it-IT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0" y="1163638"/>
            <a:ext cx="9144000" cy="5156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it-IT" altLang="en-US" sz="2800" smtClean="0"/>
              <a:t>Per trovare il minimo di </a:t>
            </a:r>
            <a:r>
              <a:rPr lang="el-GR" altLang="en-US" sz="2800" i="1" smtClean="0"/>
              <a:t>Φ</a:t>
            </a:r>
            <a:r>
              <a:rPr lang="it-IT" altLang="en-US" sz="2800" smtClean="0"/>
              <a:t>, </a:t>
            </a:r>
            <a:r>
              <a:rPr lang="it-IT" altLang="en-US" sz="2800" b="1" smtClean="0">
                <a:solidFill>
                  <a:srgbClr val="C8FF00"/>
                </a:solidFill>
              </a:rPr>
              <a:t>annulliamo le due derivate prime parziali rispetto a </a:t>
            </a:r>
            <a:r>
              <a:rPr lang="it-IT" altLang="en-US" sz="2800" b="1" i="1" smtClean="0">
                <a:solidFill>
                  <a:srgbClr val="C8FF00"/>
                </a:solidFill>
              </a:rPr>
              <a:t>m</a:t>
            </a:r>
            <a:r>
              <a:rPr lang="it-IT" altLang="en-US" sz="2800" b="1" smtClean="0">
                <a:solidFill>
                  <a:srgbClr val="C8FF00"/>
                </a:solidFill>
              </a:rPr>
              <a:t> e </a:t>
            </a:r>
            <a:r>
              <a:rPr lang="it-IT" altLang="en-US" sz="2800" b="1" i="1" smtClean="0">
                <a:solidFill>
                  <a:srgbClr val="C8FF00"/>
                </a:solidFill>
              </a:rPr>
              <a:t>b</a:t>
            </a:r>
            <a:r>
              <a:rPr lang="it-IT" altLang="en-US" sz="2800" smtClean="0"/>
              <a:t> :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8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4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4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4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4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4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it-IT" altLang="en-US" sz="280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it-IT" altLang="en-US" sz="2800" smtClean="0"/>
              <a:t>dove tutte le sommatorie sono ovviamente estese per </a:t>
            </a:r>
            <a:r>
              <a:rPr lang="it-IT" altLang="en-US" sz="2800" i="1" smtClean="0"/>
              <a:t>i</a:t>
            </a:r>
            <a:r>
              <a:rPr lang="it-IT" altLang="en-US" sz="2800" smtClean="0"/>
              <a:t> che va da 1 fino a </a:t>
            </a:r>
            <a:r>
              <a:rPr lang="it-IT" altLang="en-US" sz="2800" i="1" smtClean="0"/>
              <a:t>n</a:t>
            </a:r>
            <a:r>
              <a:rPr lang="it-IT" altLang="en-US" sz="2800" smtClean="0"/>
              <a:t>.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it-IT" altLang="en-US" sz="2800" smtClean="0"/>
              <a:t>Si è ottenuto un </a:t>
            </a:r>
            <a:r>
              <a:rPr lang="it-IT" altLang="en-US" sz="2800" smtClean="0">
                <a:solidFill>
                  <a:srgbClr val="C8FF00"/>
                </a:solidFill>
              </a:rPr>
              <a:t>sistema lineare di due equazioni in due incognite, </a:t>
            </a:r>
            <a:r>
              <a:rPr lang="it-IT" altLang="en-US" sz="2800" i="1" smtClean="0">
                <a:solidFill>
                  <a:srgbClr val="C8FF00"/>
                </a:solidFill>
              </a:rPr>
              <a:t>m</a:t>
            </a:r>
            <a:r>
              <a:rPr lang="it-IT" altLang="en-US" sz="2800" smtClean="0">
                <a:solidFill>
                  <a:srgbClr val="C8FF00"/>
                </a:solidFill>
              </a:rPr>
              <a:t> e </a:t>
            </a:r>
            <a:r>
              <a:rPr lang="it-IT" altLang="en-US" sz="2800" i="1" smtClean="0">
                <a:solidFill>
                  <a:srgbClr val="C8FF00"/>
                </a:solidFill>
              </a:rPr>
              <a:t>b</a:t>
            </a:r>
            <a:r>
              <a:rPr lang="it-IT" altLang="en-US" sz="2800" smtClean="0">
                <a:solidFill>
                  <a:srgbClr val="C8FF00"/>
                </a:solidFill>
              </a:rPr>
              <a:t> appunto</a:t>
            </a:r>
            <a:r>
              <a:rPr lang="it-IT" altLang="en-US" sz="2800" smtClean="0"/>
              <a:t>.</a:t>
            </a:r>
            <a:endParaRPr lang="it-IT" altLang="en-US" sz="280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46089"/>
              </p:ext>
            </p:extLst>
          </p:nvPr>
        </p:nvGraphicFramePr>
        <p:xfrm>
          <a:off x="1031875" y="2081213"/>
          <a:ext cx="66690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2" name="Equation" r:id="rId3" imgW="2361960" imgH="393480" progId="Equation.3">
                  <p:embed/>
                </p:oleObj>
              </mc:Choice>
              <mc:Fallback>
                <p:oleObj name="Equation" r:id="rId3" imgW="236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31875" y="2081213"/>
                        <a:ext cx="66690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17890"/>
              </p:ext>
            </p:extLst>
          </p:nvPr>
        </p:nvGraphicFramePr>
        <p:xfrm>
          <a:off x="1054100" y="3200400"/>
          <a:ext cx="59515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3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54100" y="3200400"/>
                        <a:ext cx="595153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21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0042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179388"/>
            <a:ext cx="9144000" cy="7826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4000" dirty="0" smtClean="0">
                <a:solidFill>
                  <a:schemeClr val="tx1"/>
                </a:solidFill>
              </a:rPr>
              <a:t>Regressione lineare: calcolo di </a:t>
            </a:r>
            <a:r>
              <a:rPr lang="it-IT" altLang="en-US" sz="4000" i="1" dirty="0" smtClean="0">
                <a:solidFill>
                  <a:schemeClr val="tx1"/>
                </a:solidFill>
              </a:rPr>
              <a:t>m</a:t>
            </a:r>
            <a:r>
              <a:rPr lang="it-IT" altLang="en-US" sz="4000" dirty="0" smtClean="0">
                <a:solidFill>
                  <a:schemeClr val="tx1"/>
                </a:solidFill>
              </a:rPr>
              <a:t> e </a:t>
            </a:r>
            <a:r>
              <a:rPr lang="it-IT" altLang="en-US" sz="4000" i="1" dirty="0" smtClean="0">
                <a:solidFill>
                  <a:schemeClr val="tx1"/>
                </a:solidFill>
              </a:rPr>
              <a:t>b</a:t>
            </a:r>
            <a:endParaRPr lang="it-IT" altLang="en-US" sz="4000" i="1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117475" y="1063625"/>
            <a:ext cx="9026525" cy="91598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 smtClean="0"/>
              <a:t>La soluzione del sistema (che si ottiene facilmente per sostituzione) è:</a:t>
            </a:r>
            <a:endParaRPr lang="it-IT" altLang="en-US" sz="280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162631"/>
              </p:ext>
            </p:extLst>
          </p:nvPr>
        </p:nvGraphicFramePr>
        <p:xfrm>
          <a:off x="2163763" y="2054225"/>
          <a:ext cx="37814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6" name="Equation" r:id="rId3" imgW="2044700" imgH="596900" progId="Equation.3">
                  <p:embed/>
                </p:oleObj>
              </mc:Choice>
              <mc:Fallback>
                <p:oleObj name="Equation" r:id="rId3" imgW="2044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63763" y="2054225"/>
                        <a:ext cx="37814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0456"/>
              </p:ext>
            </p:extLst>
          </p:nvPr>
        </p:nvGraphicFramePr>
        <p:xfrm>
          <a:off x="463550" y="3260725"/>
          <a:ext cx="77755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7" name="Equation" r:id="rId5" imgW="3403440" imgH="520560" progId="Equation.3">
                  <p:embed/>
                </p:oleObj>
              </mc:Choice>
              <mc:Fallback>
                <p:oleObj name="Equation" r:id="rId5" imgW="3403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3550" y="3260725"/>
                        <a:ext cx="777557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black">
          <a:xfrm>
            <a:off x="265113" y="3235325"/>
            <a:ext cx="8120062" cy="126841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black">
          <a:xfrm>
            <a:off x="2095500" y="1966913"/>
            <a:ext cx="3914775" cy="126841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117475" y="4635500"/>
            <a:ext cx="90265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827088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1235075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1643063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it-IT" altLang="en-US"/>
              <a:t>Questa soluzione corrisponde a un </a:t>
            </a:r>
            <a:r>
              <a:rPr lang="it-IT" altLang="en-US">
                <a:solidFill>
                  <a:srgbClr val="FFFF00"/>
                </a:solidFill>
              </a:rPr>
              <a:t>minimo</a:t>
            </a:r>
            <a:r>
              <a:rPr lang="it-IT" altLang="en-US"/>
              <a:t> (lo si può dimostrare matematicamente facendo le derivate seconde, entrambe &gt;0, oppure ripensando al significato della funzione “distanza”, intrinsecamente positiva e che cresce allontanandosi dai punti acquisiti...)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22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7825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457200" y="100013"/>
            <a:ext cx="8229600" cy="1139825"/>
          </a:xfrm>
          <a:prstGeom prst="rect">
            <a:avLst/>
          </a:prstGeom>
          <a:noFill/>
          <a:ln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3800" dirty="0" smtClean="0">
                <a:solidFill>
                  <a:schemeClr val="tx1"/>
                </a:solidFill>
              </a:rPr>
              <a:t>Esercizio su retta di regressione (1/2)</a:t>
            </a:r>
            <a:endParaRPr lang="it-IT" altLang="en-US" sz="3800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black">
          <a:xfrm>
            <a:off x="508000" y="3802063"/>
            <a:ext cx="8066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Modello lineare</a:t>
            </a:r>
            <a:r>
              <a:rPr lang="it-IT" altLang="en-US" sz="4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en-US" sz="4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en-US" sz="4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</a:t>
            </a:r>
            <a:r>
              <a:rPr lang="it-IT" altLang="en-US" sz="4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y</a:t>
            </a:r>
            <a:r>
              <a:rPr lang="it-IT" altLang="en-US" sz="4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– [ </a:t>
            </a:r>
            <a:r>
              <a:rPr lang="it-IT" altLang="en-US" sz="4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</a:t>
            </a:r>
            <a:r>
              <a:rPr lang="it-IT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en-US" sz="4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en-US" sz="4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+ </a:t>
            </a:r>
            <a:r>
              <a:rPr lang="it-IT" altLang="en-US" sz="4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  <a:r>
              <a:rPr lang="it-IT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black">
          <a:xfrm>
            <a:off x="531813" y="1203325"/>
            <a:ext cx="849947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n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(=5) misure di </a:t>
            </a: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y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</a:t>
            </a: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</a:t>
            </a: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 con punti sperimentali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	1	2	3	4	5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en-US" sz="32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[	0	1	2	3	4]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y</a:t>
            </a:r>
            <a:r>
              <a:rPr lang="it-IT" altLang="en-US" sz="32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[	1	2	2	2	3]</a:t>
            </a:r>
            <a:endParaRPr lang="it-IT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54164"/>
              </p:ext>
            </p:extLst>
          </p:nvPr>
        </p:nvGraphicFramePr>
        <p:xfrm>
          <a:off x="120650" y="5383213"/>
          <a:ext cx="30845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0" name="Equation" r:id="rId3" imgW="2044700" imgH="596900" progId="Equation.3">
                  <p:embed/>
                </p:oleObj>
              </mc:Choice>
              <mc:Fallback>
                <p:oleObj name="Equation" r:id="rId3" imgW="2044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0650" y="5383213"/>
                        <a:ext cx="30845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75215"/>
              </p:ext>
            </p:extLst>
          </p:nvPr>
        </p:nvGraphicFramePr>
        <p:xfrm>
          <a:off x="3324225" y="5380038"/>
          <a:ext cx="57324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1" name="Equation" r:id="rId5" imgW="3403440" imgH="520560" progId="Equation.3">
                  <p:embed/>
                </p:oleObj>
              </mc:Choice>
              <mc:Fallback>
                <p:oleObj name="Equation" r:id="rId5" imgW="3403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24225" y="5380038"/>
                        <a:ext cx="57324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black">
          <a:xfrm>
            <a:off x="68263" y="4756150"/>
            <a:ext cx="909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Regressione ai minimi quadrati 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 (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</a:t>
            </a:r>
            <a:r>
              <a:rPr lang="it-IT" altLang="en-US" sz="3200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i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  <a:r>
              <a:rPr lang="it-IT" alt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=“min.”</a:t>
            </a:r>
            <a:endParaRPr lang="it-IT" altLang="en-US" sz="4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pic>
        <p:nvPicPr>
          <p:cNvPr id="12" name="Picture 9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4" t="2965" r="1076" b="44466"/>
          <a:stretch>
            <a:fillRect/>
          </a:stretch>
        </p:blipFill>
        <p:spPr bwMode="auto">
          <a:xfrm>
            <a:off x="6423025" y="1779588"/>
            <a:ext cx="229552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23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5064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r>
              <a:rPr lang="it-IT" altLang="en-US" sz="3800" dirty="0" smtClean="0">
                <a:solidFill>
                  <a:schemeClr val="tx1"/>
                </a:solidFill>
              </a:rPr>
              <a:t>Esercizio su retta di regressione (2/2)</a:t>
            </a:r>
            <a:endParaRPr lang="it-IT" altLang="en-US" sz="38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r="215"/>
          <a:stretch>
            <a:fillRect/>
          </a:stretch>
        </p:blipFill>
        <p:spPr bwMode="auto">
          <a:xfrm>
            <a:off x="947738" y="1106488"/>
            <a:ext cx="72771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4"/>
          <p:cNvSpPr>
            <a:spLocks/>
          </p:cNvSpPr>
          <p:nvPr/>
        </p:nvSpPr>
        <p:spPr bwMode="black">
          <a:xfrm>
            <a:off x="3217863" y="6296025"/>
            <a:ext cx="173037" cy="87313"/>
          </a:xfrm>
          <a:custGeom>
            <a:avLst/>
            <a:gdLst>
              <a:gd name="T0" fmla="*/ 95 w 95"/>
              <a:gd name="T1" fmla="*/ 0 h 55"/>
              <a:gd name="T2" fmla="*/ 0 w 95"/>
              <a:gd name="T3" fmla="*/ 37 h 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" h="55">
                <a:moveTo>
                  <a:pt x="95" y="0"/>
                </a:moveTo>
                <a:cubicBezTo>
                  <a:pt x="82" y="55"/>
                  <a:pt x="60" y="37"/>
                  <a:pt x="0" y="37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black">
          <a:xfrm>
            <a:off x="4987925" y="6307138"/>
            <a:ext cx="173038" cy="109537"/>
          </a:xfrm>
          <a:custGeom>
            <a:avLst/>
            <a:gdLst>
              <a:gd name="T0" fmla="*/ 95 w 95"/>
              <a:gd name="T1" fmla="*/ 0 h 55"/>
              <a:gd name="T2" fmla="*/ 0 w 95"/>
              <a:gd name="T3" fmla="*/ 37 h 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" h="55">
                <a:moveTo>
                  <a:pt x="95" y="0"/>
                </a:moveTo>
                <a:cubicBezTo>
                  <a:pt x="82" y="55"/>
                  <a:pt x="60" y="37"/>
                  <a:pt x="0" y="37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24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1844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344488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Tipi di Grafici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4294967295"/>
          </p:nvPr>
        </p:nvSpPr>
        <p:spPr bwMode="black">
          <a:xfrm>
            <a:off x="76200" y="1862138"/>
            <a:ext cx="8753475" cy="4246562"/>
          </a:xfrm>
        </p:spPr>
        <p:txBody>
          <a:bodyPr/>
          <a:lstStyle/>
          <a:p>
            <a:r>
              <a:rPr lang="it-IT" altLang="en-US"/>
              <a:t>Quando sugli assi compaiono dei </a:t>
            </a:r>
            <a:r>
              <a:rPr lang="it-IT" altLang="en-US">
                <a:solidFill>
                  <a:srgbClr val="FFFF00"/>
                </a:solidFill>
              </a:rPr>
              <a:t>valori numerici</a:t>
            </a:r>
            <a:r>
              <a:rPr lang="it-IT" altLang="en-US"/>
              <a:t>, bisogna sempre indicare l’unità di misura corrispondente. Il grafico si dice </a:t>
            </a:r>
            <a:r>
              <a:rPr lang="it-IT" altLang="en-US">
                <a:solidFill>
                  <a:srgbClr val="FFFF00"/>
                </a:solidFill>
              </a:rPr>
              <a:t>QUANTITATIVO</a:t>
            </a:r>
          </a:p>
          <a:p>
            <a:endParaRPr lang="it-IT" altLang="en-US" sz="2800">
              <a:solidFill>
                <a:srgbClr val="FFFF00"/>
              </a:solidFill>
            </a:endParaRPr>
          </a:p>
          <a:p>
            <a:r>
              <a:rPr lang="it-IT" altLang="en-US"/>
              <a:t>Altrimenti il diagramma è </a:t>
            </a:r>
            <a:r>
              <a:rPr lang="it-IT" altLang="en-US">
                <a:solidFill>
                  <a:srgbClr val="FFFF00"/>
                </a:solidFill>
              </a:rPr>
              <a:t>QUALITATIVO </a:t>
            </a:r>
            <a:br>
              <a:rPr lang="it-IT" altLang="en-US">
                <a:solidFill>
                  <a:srgbClr val="FFFF00"/>
                </a:solidFill>
              </a:rPr>
            </a:br>
            <a:r>
              <a:rPr lang="it-IT" altLang="en-US"/>
              <a:t>e può servire per indicare degli </a:t>
            </a:r>
            <a:r>
              <a:rPr lang="it-IT" altLang="en-US">
                <a:solidFill>
                  <a:srgbClr val="FFFF00"/>
                </a:solidFill>
              </a:rPr>
              <a:t>andamenti</a:t>
            </a:r>
            <a:r>
              <a:rPr lang="it-IT" altLang="en-US"/>
              <a:t> </a:t>
            </a:r>
            <a:br>
              <a:rPr lang="it-IT" altLang="en-US"/>
            </a:br>
            <a:r>
              <a:rPr lang="it-IT" altLang="en-US"/>
              <a:t>o delle </a:t>
            </a:r>
            <a:r>
              <a:rPr lang="it-IT" altLang="en-US">
                <a:solidFill>
                  <a:srgbClr val="FFFF00"/>
                </a:solidFill>
              </a:rPr>
              <a:t>tendenze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3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14288" y="179388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Grafico in un PIANO CARTESIANO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 bwMode="black">
          <a:xfrm>
            <a:off x="152400" y="1163638"/>
            <a:ext cx="8991600" cy="2198687"/>
          </a:xfrm>
        </p:spPr>
        <p:txBody>
          <a:bodyPr/>
          <a:lstStyle/>
          <a:p>
            <a:pPr marL="0" indent="0"/>
            <a:r>
              <a:rPr lang="it-IT" altLang="en-US">
                <a:solidFill>
                  <a:srgbClr val="FFFF00"/>
                </a:solidFill>
              </a:rPr>
              <a:t>ASCISSE</a:t>
            </a:r>
            <a:r>
              <a:rPr lang="it-IT" altLang="en-US"/>
              <a:t> (asse </a:t>
            </a:r>
            <a:r>
              <a:rPr lang="it-IT" altLang="en-US">
                <a:solidFill>
                  <a:srgbClr val="FFFF00"/>
                </a:solidFill>
              </a:rPr>
              <a:t>X</a:t>
            </a:r>
            <a:r>
              <a:rPr lang="it-IT" altLang="en-US"/>
              <a:t>):	variabile indipendente 					o di comando o di </a:t>
            </a:r>
            <a:r>
              <a:rPr lang="it-IT" altLang="en-US">
                <a:solidFill>
                  <a:srgbClr val="FFFF00"/>
                </a:solidFill>
              </a:rPr>
              <a:t>ingresso</a:t>
            </a:r>
          </a:p>
          <a:p>
            <a:pPr marL="0" indent="0"/>
            <a:r>
              <a:rPr lang="it-IT" altLang="en-US">
                <a:solidFill>
                  <a:srgbClr val="FFFF00"/>
                </a:solidFill>
              </a:rPr>
              <a:t>ORDINATE</a:t>
            </a:r>
            <a:r>
              <a:rPr lang="it-IT" altLang="en-US"/>
              <a:t> (asse </a:t>
            </a:r>
            <a:r>
              <a:rPr lang="it-IT" altLang="en-US">
                <a:solidFill>
                  <a:srgbClr val="FFFF00"/>
                </a:solidFill>
              </a:rPr>
              <a:t>Y</a:t>
            </a:r>
            <a:r>
              <a:rPr lang="it-IT" altLang="en-US"/>
              <a:t>): variabile dipendente 				    	     o grandezza di </a:t>
            </a:r>
            <a:r>
              <a:rPr lang="it-IT" altLang="en-US">
                <a:solidFill>
                  <a:srgbClr val="FFFF00"/>
                </a:solidFill>
              </a:rPr>
              <a:t>uscita</a:t>
            </a:r>
            <a:endParaRPr lang="it-IT" alt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black">
          <a:xfrm>
            <a:off x="185738" y="3378200"/>
            <a:ext cx="88011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1pPr>
            <a:lvl2pPr marL="4138613" indent="-285750" algn="l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2pPr>
            <a:lvl3pPr marL="45466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3pPr>
            <a:lvl4pPr marL="4954588" indent="-228600" algn="l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4pPr>
            <a:lvl5pPr marL="5362575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5pPr>
            <a:lvl6pPr marL="5819775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6pPr>
            <a:lvl7pPr marL="6276975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7pPr>
            <a:lvl8pPr marL="6734175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8pPr>
            <a:lvl9pPr marL="7191375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en-US">
                <a:solidFill>
                  <a:srgbClr val="FFFF00"/>
                </a:solidFill>
              </a:rPr>
              <a:t>Tipicamente </a:t>
            </a:r>
            <a:r>
              <a:rPr lang="it-IT" altLang="en-US" i="1">
                <a:solidFill>
                  <a:srgbClr val="FFFF00"/>
                </a:solidFill>
              </a:rPr>
              <a:t>u</a:t>
            </a:r>
            <a:r>
              <a:rPr lang="it-IT" altLang="en-US">
                <a:solidFill>
                  <a:srgbClr val="FFFF00"/>
                </a:solidFill>
              </a:rPr>
              <a:t>(</a:t>
            </a:r>
            <a:r>
              <a:rPr lang="it-IT" altLang="en-US" i="1">
                <a:solidFill>
                  <a:srgbClr val="FFFF00"/>
                </a:solidFill>
              </a:rPr>
              <a:t>x</a:t>
            </a:r>
            <a:r>
              <a:rPr lang="it-IT" altLang="en-US" i="1" baseline="-25000">
                <a:solidFill>
                  <a:srgbClr val="FFFF00"/>
                </a:solidFill>
              </a:rPr>
              <a:t>i</a:t>
            </a:r>
            <a:r>
              <a:rPr lang="it-IT" altLang="en-US">
                <a:solidFill>
                  <a:srgbClr val="FFFF00"/>
                </a:solidFill>
              </a:rPr>
              <a:t>)&lt;&lt; </a:t>
            </a:r>
            <a:r>
              <a:rPr lang="it-IT" altLang="en-US" i="1">
                <a:solidFill>
                  <a:srgbClr val="FFFF00"/>
                </a:solidFill>
              </a:rPr>
              <a:t>u</a:t>
            </a:r>
            <a:r>
              <a:rPr lang="it-IT" altLang="en-US">
                <a:solidFill>
                  <a:srgbClr val="FFFF00"/>
                </a:solidFill>
              </a:rPr>
              <a:t>(</a:t>
            </a:r>
            <a:r>
              <a:rPr lang="it-IT" altLang="en-US" i="1">
                <a:solidFill>
                  <a:srgbClr val="FFFF00"/>
                </a:solidFill>
              </a:rPr>
              <a:t>y</a:t>
            </a:r>
            <a:r>
              <a:rPr lang="it-IT" altLang="en-US" i="1" baseline="-25000">
                <a:solidFill>
                  <a:srgbClr val="FFFF00"/>
                </a:solidFill>
              </a:rPr>
              <a:t>i</a:t>
            </a:r>
            <a:r>
              <a:rPr lang="it-IT" altLang="en-US">
                <a:solidFill>
                  <a:srgbClr val="FFFF00"/>
                </a:solidFill>
              </a:rPr>
              <a:t>)</a:t>
            </a:r>
            <a:r>
              <a:rPr lang="it-IT" altLang="en-US"/>
              <a:t>, ossia la variabile </a:t>
            </a:r>
            <a:br>
              <a:rPr lang="it-IT" altLang="en-US"/>
            </a:br>
            <a:r>
              <a:rPr lang="it-IT" altLang="en-US"/>
              <a:t>di comando è nota con buona precisione (incertezza trascurabile) mentre la variabile </a:t>
            </a:r>
            <a:br>
              <a:rPr lang="it-IT" altLang="en-US"/>
            </a:br>
            <a:r>
              <a:rPr lang="it-IT" altLang="en-US"/>
              <a:t>di uscita presenta una maggiore incertezza</a:t>
            </a:r>
          </a:p>
          <a:p>
            <a:pPr>
              <a:buFontTx/>
              <a:buNone/>
            </a:pPr>
            <a:endParaRPr lang="it-IT" altLang="en-US" sz="400"/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en-US" sz="2800"/>
              <a:t>Molte volte le incertezze di ingressi e uscite non sono specificate ma insieme al rumore sui dati si traducono in una </a:t>
            </a:r>
            <a:r>
              <a:rPr lang="it-IT" altLang="en-US" sz="2800">
                <a:solidFill>
                  <a:srgbClr val="FFFF00"/>
                </a:solidFill>
              </a:rPr>
              <a:t>“dispersione dei punti sperimentali”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4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7" name="Rectangle 5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252209"/>
            <a:ext cx="9144000" cy="1122362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Caratteristica tensione corrente </a:t>
            </a:r>
            <a:br>
              <a:rPr lang="it-IT" altLang="en-US" sz="4000" dirty="0">
                <a:solidFill>
                  <a:schemeClr val="tx1"/>
                </a:solidFill>
              </a:rPr>
            </a:br>
            <a:r>
              <a:rPr lang="it-IT" altLang="en-US" sz="4000" dirty="0">
                <a:solidFill>
                  <a:schemeClr val="tx1"/>
                </a:solidFill>
              </a:rPr>
              <a:t>per un diodo Zener</a:t>
            </a:r>
          </a:p>
        </p:txBody>
      </p:sp>
      <p:pic>
        <p:nvPicPr>
          <p:cNvPr id="243716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663" y="1768475"/>
            <a:ext cx="7013575" cy="4411663"/>
          </a:xfrm>
          <a:solidFill>
            <a:schemeClr val="tx2"/>
          </a:solidFill>
          <a:ln/>
        </p:spPr>
      </p:pic>
      <p:grpSp>
        <p:nvGrpSpPr>
          <p:cNvPr id="243740" name="Group 28"/>
          <p:cNvGrpSpPr>
            <a:grpSpLocks/>
          </p:cNvGrpSpPr>
          <p:nvPr/>
        </p:nvGrpSpPr>
        <p:grpSpPr bwMode="auto">
          <a:xfrm>
            <a:off x="2540000" y="1889125"/>
            <a:ext cx="2913063" cy="3846513"/>
            <a:chOff x="1600" y="1190"/>
            <a:chExt cx="1835" cy="2423"/>
          </a:xfrm>
        </p:grpSpPr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3195" y="1720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0" name="Oval 8"/>
            <p:cNvSpPr>
              <a:spLocks noChangeArrowheads="1"/>
            </p:cNvSpPr>
            <p:nvPr/>
          </p:nvSpPr>
          <p:spPr bwMode="auto">
            <a:xfrm>
              <a:off x="3379" y="1190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1" name="Oval 9"/>
            <p:cNvSpPr>
              <a:spLocks noChangeArrowheads="1"/>
            </p:cNvSpPr>
            <p:nvPr/>
          </p:nvSpPr>
          <p:spPr bwMode="auto">
            <a:xfrm>
              <a:off x="3050" y="2028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2" name="Oval 10"/>
            <p:cNvSpPr>
              <a:spLocks noChangeArrowheads="1"/>
            </p:cNvSpPr>
            <p:nvPr/>
          </p:nvSpPr>
          <p:spPr bwMode="auto">
            <a:xfrm>
              <a:off x="3311" y="1597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3" name="Oval 11"/>
            <p:cNvSpPr>
              <a:spLocks noChangeArrowheads="1"/>
            </p:cNvSpPr>
            <p:nvPr/>
          </p:nvSpPr>
          <p:spPr bwMode="auto">
            <a:xfrm>
              <a:off x="3173" y="1904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4" name="Oval 12"/>
            <p:cNvSpPr>
              <a:spLocks noChangeArrowheads="1"/>
            </p:cNvSpPr>
            <p:nvPr/>
          </p:nvSpPr>
          <p:spPr bwMode="auto">
            <a:xfrm>
              <a:off x="3349" y="1366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5" name="Oval 13"/>
            <p:cNvSpPr>
              <a:spLocks noChangeArrowheads="1"/>
            </p:cNvSpPr>
            <p:nvPr/>
          </p:nvSpPr>
          <p:spPr bwMode="auto">
            <a:xfrm>
              <a:off x="1845" y="2335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6" name="Oval 14"/>
            <p:cNvSpPr>
              <a:spLocks noChangeArrowheads="1"/>
            </p:cNvSpPr>
            <p:nvPr/>
          </p:nvSpPr>
          <p:spPr bwMode="auto">
            <a:xfrm>
              <a:off x="1683" y="2681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7" name="Oval 15"/>
            <p:cNvSpPr>
              <a:spLocks noChangeArrowheads="1"/>
            </p:cNvSpPr>
            <p:nvPr/>
          </p:nvSpPr>
          <p:spPr bwMode="auto">
            <a:xfrm>
              <a:off x="1615" y="3088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8" name="Oval 16"/>
            <p:cNvSpPr>
              <a:spLocks noChangeArrowheads="1"/>
            </p:cNvSpPr>
            <p:nvPr/>
          </p:nvSpPr>
          <p:spPr bwMode="auto">
            <a:xfrm>
              <a:off x="1600" y="3557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9" name="Oval 17"/>
            <p:cNvSpPr>
              <a:spLocks noChangeArrowheads="1"/>
            </p:cNvSpPr>
            <p:nvPr/>
          </p:nvSpPr>
          <p:spPr bwMode="auto">
            <a:xfrm>
              <a:off x="1653" y="2857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0" name="Oval 18"/>
            <p:cNvSpPr>
              <a:spLocks noChangeArrowheads="1"/>
            </p:cNvSpPr>
            <p:nvPr/>
          </p:nvSpPr>
          <p:spPr bwMode="auto">
            <a:xfrm>
              <a:off x="1706" y="2489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1" name="Oval 19"/>
            <p:cNvSpPr>
              <a:spLocks noChangeArrowheads="1"/>
            </p:cNvSpPr>
            <p:nvPr/>
          </p:nvSpPr>
          <p:spPr bwMode="auto">
            <a:xfrm>
              <a:off x="1623" y="3365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Oval 20"/>
            <p:cNvSpPr>
              <a:spLocks noChangeArrowheads="1"/>
            </p:cNvSpPr>
            <p:nvPr/>
          </p:nvSpPr>
          <p:spPr bwMode="auto">
            <a:xfrm>
              <a:off x="2030" y="2358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Oval 21"/>
            <p:cNvSpPr>
              <a:spLocks noChangeArrowheads="1"/>
            </p:cNvSpPr>
            <p:nvPr/>
          </p:nvSpPr>
          <p:spPr bwMode="auto">
            <a:xfrm>
              <a:off x="2168" y="2312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4" name="Oval 22"/>
            <p:cNvSpPr>
              <a:spLocks noChangeArrowheads="1"/>
            </p:cNvSpPr>
            <p:nvPr/>
          </p:nvSpPr>
          <p:spPr bwMode="auto">
            <a:xfrm>
              <a:off x="2705" y="2304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5" name="Oval 23"/>
            <p:cNvSpPr>
              <a:spLocks noChangeArrowheads="1"/>
            </p:cNvSpPr>
            <p:nvPr/>
          </p:nvSpPr>
          <p:spPr bwMode="auto">
            <a:xfrm>
              <a:off x="2812" y="2235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6" name="Oval 24"/>
            <p:cNvSpPr>
              <a:spLocks noChangeArrowheads="1"/>
            </p:cNvSpPr>
            <p:nvPr/>
          </p:nvSpPr>
          <p:spPr bwMode="auto">
            <a:xfrm>
              <a:off x="2275" y="2320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7" name="Oval 25"/>
            <p:cNvSpPr>
              <a:spLocks noChangeArrowheads="1"/>
            </p:cNvSpPr>
            <p:nvPr/>
          </p:nvSpPr>
          <p:spPr bwMode="auto">
            <a:xfrm>
              <a:off x="2919" y="2243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8" name="Oval 26"/>
            <p:cNvSpPr>
              <a:spLocks noChangeArrowheads="1"/>
            </p:cNvSpPr>
            <p:nvPr/>
          </p:nvSpPr>
          <p:spPr bwMode="auto">
            <a:xfrm>
              <a:off x="2413" y="2304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9" name="Oval 27"/>
            <p:cNvSpPr>
              <a:spLocks noChangeArrowheads="1"/>
            </p:cNvSpPr>
            <p:nvPr/>
          </p:nvSpPr>
          <p:spPr bwMode="auto">
            <a:xfrm>
              <a:off x="2566" y="2358"/>
              <a:ext cx="56" cy="56"/>
            </a:xfrm>
            <a:prstGeom prst="ellipse">
              <a:avLst/>
            </a:prstGeom>
            <a:solidFill>
              <a:srgbClr val="99CC00"/>
            </a:solidFill>
            <a:ln w="254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43" name="Oval 31"/>
          <p:cNvSpPr>
            <a:spLocks noChangeArrowheads="1"/>
          </p:cNvSpPr>
          <p:nvPr/>
        </p:nvSpPr>
        <p:spPr bwMode="auto">
          <a:xfrm>
            <a:off x="6864350" y="2243138"/>
            <a:ext cx="88900" cy="88900"/>
          </a:xfrm>
          <a:prstGeom prst="ellipse">
            <a:avLst/>
          </a:prstGeom>
          <a:solidFill>
            <a:srgbClr val="99CC00"/>
          </a:solidFill>
          <a:ln w="2540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3" name="Text Box 51"/>
          <p:cNvSpPr txBox="1">
            <a:spLocks noChangeArrowheads="1"/>
          </p:cNvSpPr>
          <p:nvPr/>
        </p:nvSpPr>
        <p:spPr bwMode="black">
          <a:xfrm>
            <a:off x="6657975" y="2063750"/>
            <a:ext cx="151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>
                <a:solidFill>
                  <a:srgbClr val="C8FF00"/>
                </a:solidFill>
                <a:latin typeface="Book Antiqua" panose="02040602050305030304" pitchFamily="18" charset="0"/>
              </a:rPr>
              <a:t>punti sperimentali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5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3" grpId="0" animBg="1"/>
      <p:bldP spid="2437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265113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Rappresentazione grafica della dispersione (incertezza): Barre di Errore</a:t>
            </a:r>
          </a:p>
        </p:txBody>
      </p:sp>
      <p:pic>
        <p:nvPicPr>
          <p:cNvPr id="245958" name="Picture 198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4538" y="2379663"/>
            <a:ext cx="5114925" cy="4105275"/>
          </a:xfrm>
          <a:solidFill>
            <a:schemeClr val="tx2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960" name="Rectangle 200"/>
          <p:cNvSpPr>
            <a:spLocks noChangeArrowheads="1"/>
          </p:cNvSpPr>
          <p:nvPr/>
        </p:nvSpPr>
        <p:spPr bwMode="black">
          <a:xfrm>
            <a:off x="142875" y="1193800"/>
            <a:ext cx="8802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Caratteristica ingresso‑uscita di un amplificatore elettronico. </a:t>
            </a:r>
          </a:p>
          <a:p>
            <a:pPr algn="l"/>
            <a:r>
              <a:rPr lang="it-IT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Le barre di errore indicano un intervallo di confidenza</a:t>
            </a:r>
            <a:r>
              <a:rPr lang="it-IT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che va specificato: ad esempio 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±1</a:t>
            </a:r>
            <a:r>
              <a:rPr lang="en-US" alt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  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(68%), </a:t>
            </a:r>
            <a:r>
              <a:rPr lang="it-IT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oppure ad esempio il 90%</a:t>
            </a:r>
            <a:r>
              <a:rPr lang="it-IT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6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117977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Diagrammi polari</a:t>
            </a: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black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8839" name="Object 7"/>
          <p:cNvGraphicFramePr>
            <a:graphicFrameLocks noChangeAspect="1"/>
          </p:cNvGraphicFramePr>
          <p:nvPr/>
        </p:nvGraphicFramePr>
        <p:xfrm>
          <a:off x="279400" y="2195513"/>
          <a:ext cx="56626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0" r:id="rId3" imgW="4219575" imgH="3067050" progId="CorelDRAW.Graphic.6">
                  <p:embed/>
                </p:oleObj>
              </mc:Choice>
              <mc:Fallback>
                <p:oleObj r:id="rId3" imgW="4219575" imgH="3067050" progId="CorelDRAW.Graphic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195513"/>
                        <a:ext cx="5662613" cy="4114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Rectangle 9"/>
          <p:cNvSpPr>
            <a:spLocks noChangeArrowheads="1"/>
          </p:cNvSpPr>
          <p:nvPr/>
        </p:nvSpPr>
        <p:spPr bwMode="black">
          <a:xfrm>
            <a:off x="100013" y="2193925"/>
            <a:ext cx="26717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sz="2400">
                <a:solidFill>
                  <a:srgbClr val="0A0000"/>
                </a:solidFill>
              </a:rPr>
              <a:t>Diagramma di direttività di un altoparlante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black">
          <a:xfrm>
            <a:off x="577850" y="1006475"/>
            <a:ext cx="7915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Coordinata radiale     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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 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=(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x</a:t>
            </a:r>
            <a:r>
              <a:rPr lang="it-IT" alt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+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y</a:t>
            </a:r>
            <a:r>
              <a:rPr lang="it-IT" alt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  <a:r>
              <a:rPr lang="it-IT" alt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1/2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</a:p>
          <a:p>
            <a:pPr algn="l"/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Coordinata angolare</a:t>
            </a:r>
            <a:r>
              <a:rPr lang="it-IT" altLang="en-US" sz="3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 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 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=arctg(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y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/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x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per x</a:t>
            </a:r>
            <a:r>
              <a:rPr lang="it-IT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</a:t>
            </a:r>
            <a:endParaRPr lang="it-IT" altLang="en-US" sz="32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black">
          <a:xfrm>
            <a:off x="6380163" y="2444750"/>
            <a:ext cx="2835275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x 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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cos(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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)</a:t>
            </a:r>
          </a:p>
          <a:p>
            <a:pPr algn="l"/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y 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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sin(</a:t>
            </a:r>
            <a:r>
              <a:rPr lang="it-IT" altLang="en-US" sz="3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</a:t>
            </a:r>
            <a:r>
              <a:rPr lang="it-IT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)</a:t>
            </a:r>
          </a:p>
          <a:p>
            <a:pPr algn="l"/>
            <a:endParaRPr lang="it-IT" altLang="en-US" sz="3200"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algn="l"/>
            <a:r>
              <a:rPr lang="it-IT" alt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</a:t>
            </a:r>
            <a:r>
              <a:rPr lang="it-IT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(</a:t>
            </a:r>
            <a:r>
              <a:rPr lang="it-IT" alt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</a:t>
            </a:r>
            <a:r>
              <a:rPr lang="it-IT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 ) può anche indicare la potenza irradiata da un’antenna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7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196267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Scale logaritmiche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 bwMode="black">
          <a:xfrm>
            <a:off x="201613" y="1163638"/>
            <a:ext cx="8942387" cy="5129212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/>
              <a:t>Utili per visualizzare grandezze che variano di </a:t>
            </a:r>
            <a:r>
              <a:rPr lang="it-IT" altLang="en-US" sz="2800">
                <a:solidFill>
                  <a:srgbClr val="FFFF00"/>
                </a:solidFill>
              </a:rPr>
              <a:t>diversi ordini di grandezza</a:t>
            </a:r>
            <a:r>
              <a:rPr lang="it-IT" altLang="en-US" sz="2800"/>
              <a:t>, con dettaglio relativo costante: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/>
              <a:t>punti equispaziati in scala logaritmica stanno in uno stesso rapporto in scala lineare.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it-IT" altLang="en-US" sz="28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 b="1" i="1">
                <a:solidFill>
                  <a:srgbClr val="FFFF00"/>
                </a:solidFill>
              </a:rPr>
              <a:t>z</a:t>
            </a:r>
            <a:r>
              <a:rPr lang="it-IT" altLang="en-US" sz="2800" b="1">
                <a:solidFill>
                  <a:srgbClr val="FFFF00"/>
                </a:solidFill>
              </a:rPr>
              <a:t>|</a:t>
            </a:r>
            <a:r>
              <a:rPr lang="it-IT" altLang="en-US" sz="2800" b="1" baseline="-25000">
                <a:solidFill>
                  <a:srgbClr val="FFFF00"/>
                </a:solidFill>
              </a:rPr>
              <a:t>log</a:t>
            </a:r>
            <a:r>
              <a:rPr lang="it-IT" altLang="en-US" sz="2800" b="1">
                <a:solidFill>
                  <a:srgbClr val="FFFF00"/>
                </a:solidFill>
              </a:rPr>
              <a:t>=log</a:t>
            </a:r>
            <a:r>
              <a:rPr lang="it-IT" altLang="en-US" sz="2800" b="1" i="1" baseline="-25000">
                <a:solidFill>
                  <a:srgbClr val="FFFF00"/>
                </a:solidFill>
              </a:rPr>
              <a:t>B</a:t>
            </a:r>
            <a:r>
              <a:rPr lang="it-IT" altLang="en-US" sz="2800" b="1">
                <a:solidFill>
                  <a:srgbClr val="FFFF00"/>
                </a:solidFill>
              </a:rPr>
              <a:t>(</a:t>
            </a:r>
            <a:r>
              <a:rPr lang="it-IT" altLang="en-US" sz="2800" b="1" i="1">
                <a:solidFill>
                  <a:srgbClr val="FFFF00"/>
                </a:solidFill>
              </a:rPr>
              <a:t>z</a:t>
            </a:r>
            <a:r>
              <a:rPr lang="it-IT" altLang="en-US" sz="2800" b="1">
                <a:solidFill>
                  <a:srgbClr val="FFFF00"/>
                </a:solidFill>
              </a:rPr>
              <a:t>/</a:t>
            </a:r>
            <a:r>
              <a:rPr lang="it-IT" altLang="en-US" sz="2800" b="1" i="1">
                <a:solidFill>
                  <a:srgbClr val="FFFF00"/>
                </a:solidFill>
              </a:rPr>
              <a:t>z</a:t>
            </a:r>
            <a:r>
              <a:rPr lang="it-IT" altLang="en-US" sz="2800" b="1" baseline="-25000">
                <a:solidFill>
                  <a:srgbClr val="FFFF00"/>
                </a:solidFill>
              </a:rPr>
              <a:t>0</a:t>
            </a:r>
            <a:r>
              <a:rPr lang="it-IT" altLang="en-US" sz="2800" b="1">
                <a:solidFill>
                  <a:srgbClr val="FFFF00"/>
                </a:solidFill>
              </a:rPr>
              <a:t>)</a:t>
            </a:r>
            <a:r>
              <a:rPr lang="it-IT" altLang="en-US" sz="2800"/>
              <a:t>        </a:t>
            </a:r>
            <a:r>
              <a:rPr lang="it-IT" altLang="en-US" sz="2800" i="1"/>
              <a:t>B</a:t>
            </a:r>
            <a:r>
              <a:rPr lang="it-IT" altLang="en-US" sz="2800"/>
              <a:t> è la base e </a:t>
            </a:r>
            <a:r>
              <a:rPr lang="it-IT" altLang="en-US" sz="2800" i="1"/>
              <a:t>z</a:t>
            </a:r>
            <a:r>
              <a:rPr lang="it-IT" altLang="en-US" sz="2800" baseline="-25000"/>
              <a:t>0</a:t>
            </a:r>
            <a:r>
              <a:rPr lang="it-IT" altLang="en-US" sz="2800"/>
              <a:t> è il riferimento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it-IT" altLang="en-US" sz="28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/>
              <a:t>Molto comuni </a:t>
            </a:r>
            <a:r>
              <a:rPr lang="it-IT" altLang="en-US" sz="2800">
                <a:solidFill>
                  <a:srgbClr val="FFFF00"/>
                </a:solidFill>
              </a:rPr>
              <a:t>dB e dBm</a:t>
            </a:r>
            <a:r>
              <a:rPr lang="it-IT" altLang="en-US" sz="2800"/>
              <a:t>  (con </a:t>
            </a:r>
            <a:r>
              <a:rPr lang="it-IT" altLang="en-US" sz="2800" i="1"/>
              <a:t>B</a:t>
            </a:r>
            <a:r>
              <a:rPr lang="it-IT" altLang="en-US" sz="2800"/>
              <a:t>=10)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 i="1"/>
              <a:t>P</a:t>
            </a:r>
            <a:r>
              <a:rPr lang="it-IT" altLang="en-US" sz="2800"/>
              <a:t>|</a:t>
            </a:r>
            <a:r>
              <a:rPr lang="it-IT" altLang="en-US" sz="2800" baseline="-25000"/>
              <a:t>dB</a:t>
            </a:r>
            <a:r>
              <a:rPr lang="it-IT" altLang="en-US" sz="2800"/>
              <a:t>=10 log</a:t>
            </a:r>
            <a:r>
              <a:rPr lang="it-IT" altLang="en-US" sz="2800" baseline="-25000"/>
              <a:t>10</a:t>
            </a:r>
            <a:r>
              <a:rPr lang="it-IT" altLang="en-US" sz="2800"/>
              <a:t>(</a:t>
            </a:r>
            <a:r>
              <a:rPr lang="it-IT" altLang="en-US" sz="2800" i="1"/>
              <a:t>P</a:t>
            </a:r>
            <a:r>
              <a:rPr lang="it-IT" altLang="en-US" sz="2800"/>
              <a:t>/</a:t>
            </a:r>
            <a:r>
              <a:rPr lang="it-IT" altLang="en-US" sz="2800" i="1"/>
              <a:t>P</a:t>
            </a:r>
            <a:r>
              <a:rPr lang="it-IT" altLang="en-US" sz="2800" baseline="-25000"/>
              <a:t>0</a:t>
            </a:r>
            <a:r>
              <a:rPr lang="it-IT" altLang="en-US" sz="2800"/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 i="1"/>
              <a:t>A</a:t>
            </a:r>
            <a:r>
              <a:rPr lang="it-IT" altLang="en-US" sz="2800"/>
              <a:t>|</a:t>
            </a:r>
            <a:r>
              <a:rPr lang="it-IT" altLang="en-US" sz="2800" baseline="-25000"/>
              <a:t>dB</a:t>
            </a:r>
            <a:r>
              <a:rPr lang="it-IT" altLang="en-US" sz="2800"/>
              <a:t>=20 log</a:t>
            </a:r>
            <a:r>
              <a:rPr lang="it-IT" altLang="en-US" sz="2800" baseline="-25000"/>
              <a:t>10</a:t>
            </a:r>
            <a:r>
              <a:rPr lang="it-IT" altLang="en-US" sz="2800"/>
              <a:t>(</a:t>
            </a:r>
            <a:r>
              <a:rPr lang="it-IT" altLang="en-US" sz="2800" i="1"/>
              <a:t>A</a:t>
            </a:r>
            <a:r>
              <a:rPr lang="it-IT" altLang="en-US" sz="2800"/>
              <a:t>/</a:t>
            </a:r>
            <a:r>
              <a:rPr lang="it-IT" altLang="en-US" sz="2800" i="1"/>
              <a:t>A</a:t>
            </a:r>
            <a:r>
              <a:rPr lang="it-IT" altLang="en-US" sz="2800" baseline="-25000"/>
              <a:t>0</a:t>
            </a:r>
            <a:r>
              <a:rPr lang="it-IT" altLang="en-US" sz="2800"/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t-IT" altLang="en-US" sz="2800" i="1"/>
              <a:t>P</a:t>
            </a:r>
            <a:r>
              <a:rPr lang="it-IT" altLang="en-US" sz="2800"/>
              <a:t>|</a:t>
            </a:r>
            <a:r>
              <a:rPr lang="it-IT" altLang="en-US" sz="2800" baseline="-25000"/>
              <a:t>dBm</a:t>
            </a:r>
            <a:r>
              <a:rPr lang="it-IT" altLang="en-US" sz="2800"/>
              <a:t>=10 log</a:t>
            </a:r>
            <a:r>
              <a:rPr lang="it-IT" altLang="en-US" sz="2800" baseline="-25000"/>
              <a:t>10</a:t>
            </a:r>
            <a:r>
              <a:rPr lang="it-IT" altLang="en-US" sz="2800"/>
              <a:t> [</a:t>
            </a:r>
            <a:r>
              <a:rPr lang="it-IT" altLang="en-US" sz="2800" i="1"/>
              <a:t>P</a:t>
            </a:r>
            <a:r>
              <a:rPr lang="it-IT" altLang="en-US" sz="2800"/>
              <a:t>/(</a:t>
            </a:r>
            <a:r>
              <a:rPr lang="it-IT" altLang="en-US" sz="2800" i="1"/>
              <a:t>P</a:t>
            </a:r>
            <a:r>
              <a:rPr lang="it-IT" altLang="en-US" sz="2800" baseline="-25000"/>
              <a:t>m</a:t>
            </a:r>
            <a:r>
              <a:rPr lang="it-IT" altLang="en-US" sz="2800"/>
              <a:t>)]  con  </a:t>
            </a:r>
            <a:r>
              <a:rPr lang="it-IT" altLang="en-US" sz="2800" i="1"/>
              <a:t>P</a:t>
            </a:r>
            <a:r>
              <a:rPr lang="it-IT" altLang="en-US" sz="2800" baseline="-25000"/>
              <a:t>m</a:t>
            </a:r>
            <a:r>
              <a:rPr lang="it-IT" altLang="en-US" sz="2800"/>
              <a:t>=1 mW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8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252121"/>
            <a:ext cx="9144000" cy="650875"/>
          </a:xfrm>
        </p:spPr>
        <p:txBody>
          <a:bodyPr/>
          <a:lstStyle/>
          <a:p>
            <a:r>
              <a:rPr lang="it-IT" altLang="en-US" sz="4000" dirty="0">
                <a:solidFill>
                  <a:schemeClr val="tx1"/>
                </a:solidFill>
              </a:rPr>
              <a:t>Diagrammi Semilogaritmici (log-</a:t>
            </a:r>
            <a:r>
              <a:rPr lang="it-IT" altLang="en-US" sz="4000" dirty="0" err="1">
                <a:solidFill>
                  <a:schemeClr val="tx1"/>
                </a:solidFill>
              </a:rPr>
              <a:t>lin</a:t>
            </a:r>
            <a:r>
              <a:rPr lang="it-IT" altLang="en-US" sz="4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51922" name="Picture 18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2373313"/>
            <a:ext cx="7026275" cy="3143250"/>
          </a:xfrm>
          <a:solidFill>
            <a:schemeClr val="tx2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1924" name="Rectangle 20"/>
          <p:cNvSpPr>
            <a:spLocks noChangeArrowheads="1"/>
          </p:cNvSpPr>
          <p:nvPr/>
        </p:nvSpPr>
        <p:spPr bwMode="black">
          <a:xfrm>
            <a:off x="511175" y="1449388"/>
            <a:ext cx="8221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>
                <a:latin typeface="Book Antiqua" panose="02040602050305030304" pitchFamily="18" charset="0"/>
              </a:rPr>
              <a:t>Diagramma semilog‑</a:t>
            </a:r>
            <a:r>
              <a:rPr lang="it-IT" altLang="en-US" sz="2400" i="1">
                <a:latin typeface="Book Antiqua" panose="02040602050305030304" pitchFamily="18" charset="0"/>
              </a:rPr>
              <a:t>y</a:t>
            </a:r>
            <a:r>
              <a:rPr lang="it-IT" altLang="en-US" sz="2400">
                <a:latin typeface="Book Antiqua" panose="02040602050305030304" pitchFamily="18" charset="0"/>
              </a:rPr>
              <a:t> per la 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curva </a:t>
            </a:r>
            <a:r>
              <a:rPr lang="it-IT" altLang="en-US" sz="2400" i="1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‑</a:t>
            </a:r>
            <a:r>
              <a:rPr lang="it-IT" altLang="en-US" sz="24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en-US" sz="2400">
                <a:latin typeface="Book Antiqua" panose="02040602050305030304" pitchFamily="18" charset="0"/>
              </a:rPr>
              <a:t> di un diodo a semiconduttore in polarizzazione diretta: </a:t>
            </a:r>
            <a:r>
              <a:rPr lang="it-IT" altLang="en-US" sz="2400" b="1" i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it-IT" altLang="en-US" sz="2400" b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it-IT" altLang="en-US" sz="2400" b="1" i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it-IT" altLang="en-US" sz="2400" b="1" baseline="-30000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</a:t>
            </a:r>
            <a:r>
              <a:rPr lang="it-IT" altLang="en-US" sz="2400" b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exp(</a:t>
            </a:r>
            <a:r>
              <a:rPr lang="it-IT" altLang="en-US" sz="2400" b="1" i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it-IT" altLang="en-US" sz="2400" b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/</a:t>
            </a:r>
            <a:r>
              <a:rPr lang="it-IT" altLang="en-US" sz="2400" b="1" i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it-IT" altLang="en-US" sz="2400" b="1" baseline="-30000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</a:t>
            </a:r>
            <a:r>
              <a:rPr lang="it-IT" altLang="en-US" sz="2400" b="1">
                <a:solidFill>
                  <a:srgbClr val="FFFF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it-IT" altLang="en-US" sz="2400" b="1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51925" name="Rectangle 21"/>
          <p:cNvSpPr>
            <a:spLocks noChangeArrowheads="1"/>
          </p:cNvSpPr>
          <p:nvPr/>
        </p:nvSpPr>
        <p:spPr bwMode="black">
          <a:xfrm>
            <a:off x="1725613" y="5564188"/>
            <a:ext cx="56911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it-IT" altLang="en-US" sz="2400" i="1">
                <a:solidFill>
                  <a:srgbClr val="FFFF00"/>
                </a:solidFill>
                <a:latin typeface="Book Antiqua" panose="02040602050305030304" pitchFamily="18" charset="0"/>
              </a:rPr>
              <a:t>y 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= log(</a:t>
            </a:r>
            <a:r>
              <a:rPr lang="it-IT" altLang="en-US" sz="2400" i="1">
                <a:solidFill>
                  <a:srgbClr val="FFFF00"/>
                </a:solidFill>
                <a:latin typeface="Book Antiqua" panose="02040602050305030304" pitchFamily="18" charset="0"/>
              </a:rPr>
              <a:t>I</a:t>
            </a:r>
            <a:r>
              <a:rPr lang="it-IT" altLang="en-US" sz="2400">
                <a:solidFill>
                  <a:srgbClr val="FFFF00"/>
                </a:solidFill>
                <a:latin typeface="Book Antiqua" panose="02040602050305030304" pitchFamily="18" charset="0"/>
              </a:rPr>
              <a:t>)</a:t>
            </a:r>
            <a:r>
              <a:rPr lang="it-IT" altLang="en-US" sz="2400">
                <a:latin typeface="Book Antiqua" panose="02040602050305030304" pitchFamily="18" charset="0"/>
              </a:rPr>
              <a:t> = (1/</a:t>
            </a:r>
            <a:r>
              <a:rPr lang="it-IT" altLang="en-US" sz="2400" i="1">
                <a:latin typeface="Book Antiqua" panose="02040602050305030304" pitchFamily="18" charset="0"/>
              </a:rPr>
              <a:t>V</a:t>
            </a:r>
            <a:r>
              <a:rPr lang="it-IT" altLang="en-US" sz="2400" baseline="-25000">
                <a:latin typeface="Book Antiqua" panose="02040602050305030304" pitchFamily="18" charset="0"/>
              </a:rPr>
              <a:t>T</a:t>
            </a:r>
            <a:r>
              <a:rPr lang="it-IT" altLang="en-US" sz="2400">
                <a:latin typeface="Book Antiqua" panose="02040602050305030304" pitchFamily="18" charset="0"/>
              </a:rPr>
              <a:t>)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</a:t>
            </a:r>
            <a:r>
              <a:rPr lang="it-IT" altLang="en-US" sz="2400" i="1">
                <a:latin typeface="Book Antiqua" panose="02040602050305030304" pitchFamily="18" charset="0"/>
              </a:rPr>
              <a:t>V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+log(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I</a:t>
            </a:r>
            <a:r>
              <a:rPr lang="it-IT" altLang="en-US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0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) = 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mx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+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q</a:t>
            </a:r>
            <a:endParaRPr lang="it-IT" altLang="en-US" sz="240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m 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= (1/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lang="it-IT" altLang="en-US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)       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q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=log(</a:t>
            </a:r>
            <a:r>
              <a:rPr lang="it-IT" altLang="en-US" sz="2400" i="1">
                <a:latin typeface="Book Antiqua" panose="02040602050305030304" pitchFamily="18" charset="0"/>
                <a:sym typeface="Symbol" panose="05050102010706020507" pitchFamily="18" charset="2"/>
              </a:rPr>
              <a:t>I</a:t>
            </a:r>
            <a:r>
              <a:rPr lang="it-IT" altLang="en-US" sz="2400" baseline="-25000">
                <a:latin typeface="Book Antiqua" panose="02040602050305030304" pitchFamily="18" charset="0"/>
                <a:sym typeface="Symbol" panose="05050102010706020507" pitchFamily="18" charset="2"/>
              </a:rPr>
              <a:t>0</a:t>
            </a:r>
            <a:r>
              <a:rPr lang="it-IT" altLang="en-US" sz="2400">
                <a:latin typeface="Book Antiqua" panose="0204060205030503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smtClean="0"/>
              <a:t>Rappresentazione e Analisi dei Dati</a:t>
            </a:r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F991D9-D055-41F5-933E-C2F1F9C88CC1}" type="slidenum">
              <a:rPr lang="it-IT" altLang="en-US" smtClean="0"/>
              <a:pPr/>
              <a:t>9</a:t>
            </a:fld>
            <a:r>
              <a:rPr lang="it-IT" altLang="en-US" smtClean="0"/>
              <a:t>/24</a:t>
            </a:r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8844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5" grpId="0"/>
    </p:bldLst>
  </p:timing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3280</TotalTime>
  <Words>971</Words>
  <Application>Microsoft Office PowerPoint</Application>
  <PresentationFormat>Presentazione su schermo (4:3)</PresentationFormat>
  <Paragraphs>159</Paragraphs>
  <Slides>24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Book Antiqua</vt:lpstr>
      <vt:lpstr>Wingdings</vt:lpstr>
      <vt:lpstr>Tahoma</vt:lpstr>
      <vt:lpstr>Symbol</vt:lpstr>
      <vt:lpstr>Times New Roman</vt:lpstr>
      <vt:lpstr>Arial Unicode MS</vt:lpstr>
      <vt:lpstr>Oceano</vt:lpstr>
      <vt:lpstr>CorelDRAW.Graphic.6</vt:lpstr>
      <vt:lpstr>Microsoft Equation 3.0</vt:lpstr>
      <vt:lpstr>Presentazione standard di PowerPoint</vt:lpstr>
      <vt:lpstr>Presentazione standard di PowerPoint</vt:lpstr>
      <vt:lpstr>Tipi di Grafici</vt:lpstr>
      <vt:lpstr>Grafico in un PIANO CARTESIANO</vt:lpstr>
      <vt:lpstr>Caratteristica tensione corrente  per un diodo Zener</vt:lpstr>
      <vt:lpstr>Rappresentazione grafica della dispersione (incertezza): Barre di Errore</vt:lpstr>
      <vt:lpstr>Diagrammi polari</vt:lpstr>
      <vt:lpstr>Scale logaritmiche</vt:lpstr>
      <vt:lpstr>Diagrammi Semilogaritmici (log-lin)</vt:lpstr>
      <vt:lpstr>Diagrammi Semilogaritmici (lin-log):  diagramma di Bode (della fase)</vt:lpstr>
      <vt:lpstr>Diagrammi Bilogaritmici (log-log):  diagramma di Bode (dell'ampiezza)</vt:lpstr>
      <vt:lpstr>Diagrammi Bilogaritmici (log-log): spettro di potenza di un segnale</vt:lpstr>
      <vt:lpstr>Interpolazione</vt:lpstr>
      <vt:lpstr>Presentazione standard di PowerPoint</vt:lpstr>
      <vt:lpstr>Presentazione standard di PowerPoint</vt:lpstr>
      <vt:lpstr>Presentazione standard di PowerPoint</vt:lpstr>
      <vt:lpstr>Esempio di ricostruzione di un segnale mediante interpolatore</vt:lpstr>
      <vt:lpstr>Regressione di più punti sperimentali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 e SI</dc:title>
  <dc:subject>Lucidi x lezioni Misure</dc:subject>
  <dc:creator>Cesare Svelto</dc:creator>
  <cp:lastModifiedBy>Administrator</cp:lastModifiedBy>
  <cp:revision>194</cp:revision>
  <dcterms:created xsi:type="dcterms:W3CDTF">2004-03-19T15:54:53Z</dcterms:created>
  <dcterms:modified xsi:type="dcterms:W3CDTF">2018-11-19T16:22:17Z</dcterms:modified>
</cp:coreProperties>
</file>