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64"/>
  </p:notesMasterIdLst>
  <p:handoutMasterIdLst>
    <p:handoutMasterId r:id="rId65"/>
  </p:handoutMasterIdLst>
  <p:sldIdLst>
    <p:sldId id="366" r:id="rId2"/>
    <p:sldId id="368" r:id="rId3"/>
    <p:sldId id="441" r:id="rId4"/>
    <p:sldId id="369" r:id="rId5"/>
    <p:sldId id="370" r:id="rId6"/>
    <p:sldId id="371" r:id="rId7"/>
    <p:sldId id="372" r:id="rId8"/>
    <p:sldId id="373" r:id="rId9"/>
    <p:sldId id="374" r:id="rId10"/>
    <p:sldId id="442" r:id="rId11"/>
    <p:sldId id="443" r:id="rId12"/>
    <p:sldId id="385" r:id="rId13"/>
    <p:sldId id="386" r:id="rId14"/>
    <p:sldId id="387" r:id="rId15"/>
    <p:sldId id="388" r:id="rId16"/>
    <p:sldId id="389" r:id="rId17"/>
    <p:sldId id="390" r:id="rId18"/>
    <p:sldId id="391" r:id="rId19"/>
    <p:sldId id="392" r:id="rId20"/>
    <p:sldId id="426" r:id="rId21"/>
    <p:sldId id="427" r:id="rId22"/>
    <p:sldId id="429" r:id="rId23"/>
    <p:sldId id="393" r:id="rId24"/>
    <p:sldId id="394" r:id="rId25"/>
    <p:sldId id="395" r:id="rId26"/>
    <p:sldId id="430" r:id="rId27"/>
    <p:sldId id="375" r:id="rId28"/>
    <p:sldId id="376" r:id="rId29"/>
    <p:sldId id="377" r:id="rId30"/>
    <p:sldId id="424" r:id="rId31"/>
    <p:sldId id="378" r:id="rId32"/>
    <p:sldId id="379" r:id="rId33"/>
    <p:sldId id="380" r:id="rId34"/>
    <p:sldId id="381" r:id="rId35"/>
    <p:sldId id="382" r:id="rId36"/>
    <p:sldId id="425" r:id="rId37"/>
    <p:sldId id="431" r:id="rId38"/>
    <p:sldId id="432" r:id="rId39"/>
    <p:sldId id="433"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37" r:id="rId59"/>
    <p:sldId id="438" r:id="rId60"/>
    <p:sldId id="439" r:id="rId61"/>
    <p:sldId id="440" r:id="rId62"/>
    <p:sldId id="444" r:id="rId63"/>
  </p:sldIdLst>
  <p:sldSz cx="9144000" cy="6858000" type="screen4x3"/>
  <p:notesSz cx="7099300" cy="10234613"/>
  <p:defaultTextStyle>
    <a:defPPr>
      <a:defRPr lang="it-IT"/>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CC9900"/>
    <a:srgbClr val="DC0101"/>
    <a:srgbClr val="000000"/>
    <a:srgbClr val="000099"/>
    <a:srgbClr val="00FF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91010" autoAdjust="0"/>
  </p:normalViewPr>
  <p:slideViewPr>
    <p:cSldViewPr snapToGrid="0">
      <p:cViewPr varScale="1">
        <p:scale>
          <a:sx n="110" d="100"/>
          <a:sy n="110" d="100"/>
        </p:scale>
        <p:origin x="17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908"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4"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5" Type="http://schemas.openxmlformats.org/officeDocument/2006/relationships/image" Target="../media/image68.emf"/><Relationship Id="rId4" Type="http://schemas.openxmlformats.org/officeDocument/2006/relationships/image" Target="../media/image6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it-IT"/>
          </a:p>
        </p:txBody>
      </p:sp>
      <p:sp>
        <p:nvSpPr>
          <p:cNvPr id="6963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defRPr>
            </a:lvl1pPr>
          </a:lstStyle>
          <a:p>
            <a:pPr>
              <a:defRPr/>
            </a:pPr>
            <a:fld id="{67491EF1-9126-4925-A9B1-FEAED09550D2}" type="datetime1">
              <a:rPr lang="en-US" altLang="it-IT"/>
              <a:pPr>
                <a:defRPr/>
              </a:pPr>
              <a:t>5/23/2019</a:t>
            </a:fld>
            <a:endParaRPr lang="en-US" altLang="it-IT"/>
          </a:p>
        </p:txBody>
      </p:sp>
      <p:sp>
        <p:nvSpPr>
          <p:cNvPr id="6963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it-IT"/>
          </a:p>
        </p:txBody>
      </p:sp>
      <p:sp>
        <p:nvSpPr>
          <p:cNvPr id="634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defRPr>
            </a:lvl1pPr>
          </a:lstStyle>
          <a:p>
            <a:pPr>
              <a:defRPr/>
            </a:pPr>
            <a:fld id="{AA39B30F-78CE-4B3D-B82A-7D08E1ADF394}" type="datetime1">
              <a:rPr lang="en-US" altLang="it-IT"/>
              <a:pPr>
                <a:defRPr/>
              </a:pPr>
              <a:t>5/23/2019</a:t>
            </a:fld>
            <a:endParaRPr lang="en-US" altLang="it-IT"/>
          </a:p>
        </p:txBody>
      </p:sp>
      <p:sp>
        <p:nvSpPr>
          <p:cNvPr id="3076" name="Rectangle 4"/>
          <p:cNvSpPr>
            <a:spLocks noRo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634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anose="020B0604020202020204" pitchFamily="34" charset="0"/>
              </a:defRPr>
            </a:lvl1pPr>
          </a:lstStyle>
          <a:p>
            <a:pPr>
              <a:defRPr/>
            </a:pPr>
            <a:endParaRPr lang="en-US" altLang="it-IT"/>
          </a:p>
        </p:txBody>
      </p:sp>
      <p:sp>
        <p:nvSpPr>
          <p:cNvPr id="634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panose="020B0604020202020204" pitchFamily="34" charset="0"/>
              </a:defRPr>
            </a:lvl1pPr>
          </a:lstStyle>
          <a:p>
            <a:pPr>
              <a:defRPr/>
            </a:pPr>
            <a:fld id="{FE1DFF55-E8DF-45A1-AF31-538377EE802A}"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0F570C5F-0894-4E5B-9961-C80C4813D8BC}" type="slidenum">
              <a:rPr lang="it-IT" altLang="it-IT" smtClean="0">
                <a:latin typeface="Arial" panose="020B0604020202020204" pitchFamily="34" charset="0"/>
              </a:rPr>
              <a:pPr/>
              <a:t>1</a:t>
            </a:fld>
            <a:endParaRPr lang="it-IT" altLang="it-IT" smtClean="0">
              <a:latin typeface="Arial" panose="020B0604020202020204" pitchFamily="34" charset="0"/>
            </a:endParaRPr>
          </a:p>
        </p:txBody>
      </p:sp>
      <p:sp>
        <p:nvSpPr>
          <p:cNvPr id="614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4B5582A-766F-42ED-B60E-C0B3015254DD}" type="slidenum">
              <a:rPr lang="it-IT" altLang="it-IT" sz="1300"/>
              <a:pPr algn="r" eaLnBrk="1" hangingPunct="1">
                <a:spcBef>
                  <a:spcPct val="0"/>
                </a:spcBef>
              </a:pPr>
              <a:t>1</a:t>
            </a:fld>
            <a:endParaRPr lang="it-IT" altLang="it-IT" sz="1300"/>
          </a:p>
        </p:txBody>
      </p:sp>
      <p:sp>
        <p:nvSpPr>
          <p:cNvPr id="6148" name="Rectangle 2"/>
          <p:cNvSpPr>
            <a:spLocks noRot="1" noChangeArrowheads="1" noTextEdit="1"/>
          </p:cNvSpPr>
          <p:nvPr>
            <p:ph type="sldImg"/>
          </p:nvPr>
        </p:nvSpPr>
        <p:spPr>
          <a:xfrm>
            <a:off x="992188" y="768350"/>
            <a:ext cx="5114925" cy="3836988"/>
          </a:xfrm>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4C019FFC-B22C-47CF-B2A4-9F51A1767824}" type="slidenum">
              <a:rPr lang="it-IT" altLang="it-IT" smtClean="0">
                <a:latin typeface="Arial" panose="020B0604020202020204" pitchFamily="34" charset="0"/>
              </a:rPr>
              <a:pPr/>
              <a:t>10</a:t>
            </a:fld>
            <a:endParaRPr lang="it-IT" altLang="it-IT" smtClean="0">
              <a:latin typeface="Arial" panose="020B0604020202020204" pitchFamily="34" charset="0"/>
            </a:endParaRPr>
          </a:p>
        </p:txBody>
      </p:sp>
      <p:sp>
        <p:nvSpPr>
          <p:cNvPr id="245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28C8188-E91E-4C45-B4DE-AC9C6C46EBC2}" type="slidenum">
              <a:rPr lang="it-IT" altLang="it-IT" sz="1300"/>
              <a:pPr algn="r" eaLnBrk="1" hangingPunct="1">
                <a:spcBef>
                  <a:spcPct val="0"/>
                </a:spcBef>
              </a:pPr>
              <a:t>10</a:t>
            </a:fld>
            <a:endParaRPr lang="it-IT" altLang="it-IT" sz="1300"/>
          </a:p>
        </p:txBody>
      </p:sp>
      <p:sp>
        <p:nvSpPr>
          <p:cNvPr id="24580" name="Rectangle 2"/>
          <p:cNvSpPr>
            <a:spLocks noRot="1" noChangeArrowheads="1" noTextEdit="1"/>
          </p:cNvSpPr>
          <p:nvPr>
            <p:ph type="sldImg"/>
          </p:nvPr>
        </p:nvSpPr>
        <p:spPr>
          <a:xfrm>
            <a:off x="992188" y="768350"/>
            <a:ext cx="5114925" cy="3836988"/>
          </a:xfrm>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5C812D35-CBFC-495E-86E0-4B622DFA1B4E}" type="slidenum">
              <a:rPr lang="it-IT" altLang="it-IT" smtClean="0">
                <a:latin typeface="Arial" panose="020B0604020202020204" pitchFamily="34" charset="0"/>
              </a:rPr>
              <a:pPr/>
              <a:t>11</a:t>
            </a:fld>
            <a:endParaRPr lang="it-IT" altLang="it-IT" smtClean="0">
              <a:latin typeface="Arial" panose="020B0604020202020204" pitchFamily="34" charset="0"/>
            </a:endParaRPr>
          </a:p>
        </p:txBody>
      </p:sp>
      <p:sp>
        <p:nvSpPr>
          <p:cNvPr id="266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4E427DE-E7C0-4746-8771-C0360C7A3393}" type="slidenum">
              <a:rPr lang="it-IT" altLang="it-IT" sz="1300"/>
              <a:pPr algn="r" eaLnBrk="1" hangingPunct="1">
                <a:spcBef>
                  <a:spcPct val="0"/>
                </a:spcBef>
              </a:pPr>
              <a:t>11</a:t>
            </a:fld>
            <a:endParaRPr lang="it-IT" altLang="it-IT" sz="1300"/>
          </a:p>
        </p:txBody>
      </p:sp>
      <p:sp>
        <p:nvSpPr>
          <p:cNvPr id="26628" name="Rectangle 2"/>
          <p:cNvSpPr>
            <a:spLocks noRot="1" noChangeArrowheads="1" noTextEdit="1"/>
          </p:cNvSpPr>
          <p:nvPr>
            <p:ph type="sldImg"/>
          </p:nvPr>
        </p:nvSpPr>
        <p:spPr>
          <a:xfrm>
            <a:off x="992188" y="768350"/>
            <a:ext cx="5114925" cy="3836988"/>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9D1C1418-16A5-40B0-86B0-4F77DFA4CCE4}" type="slidenum">
              <a:rPr lang="it-IT" altLang="it-IT" smtClean="0">
                <a:latin typeface="Arial" panose="020B0604020202020204" pitchFamily="34" charset="0"/>
              </a:rPr>
              <a:pPr/>
              <a:t>12</a:t>
            </a:fld>
            <a:endParaRPr lang="it-IT" altLang="it-IT" smtClean="0">
              <a:latin typeface="Arial" panose="020B0604020202020204" pitchFamily="34" charset="0"/>
            </a:endParaRPr>
          </a:p>
        </p:txBody>
      </p:sp>
      <p:sp>
        <p:nvSpPr>
          <p:cNvPr id="2867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761EC1D-0551-45CD-A75A-64E994CAEE5F}" type="slidenum">
              <a:rPr lang="it-IT" altLang="it-IT" sz="1300"/>
              <a:pPr algn="r" eaLnBrk="1" hangingPunct="1">
                <a:spcBef>
                  <a:spcPct val="0"/>
                </a:spcBef>
              </a:pPr>
              <a:t>12</a:t>
            </a:fld>
            <a:endParaRPr lang="it-IT" altLang="it-IT" sz="1300"/>
          </a:p>
        </p:txBody>
      </p:sp>
      <p:sp>
        <p:nvSpPr>
          <p:cNvPr id="28676" name="Rectangle 2"/>
          <p:cNvSpPr>
            <a:spLocks noRot="1" noChangeArrowheads="1" noTextEdit="1"/>
          </p:cNvSpPr>
          <p:nvPr>
            <p:ph type="sldImg"/>
          </p:nvPr>
        </p:nvSpPr>
        <p:spPr>
          <a:xfrm>
            <a:off x="992188" y="768350"/>
            <a:ext cx="5114925" cy="3836988"/>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32CD61D8-F90B-4C34-A79C-9570B749CB1D}" type="slidenum">
              <a:rPr lang="it-IT" altLang="it-IT" smtClean="0">
                <a:latin typeface="Arial" panose="020B0604020202020204" pitchFamily="34" charset="0"/>
              </a:rPr>
              <a:pPr/>
              <a:t>13</a:t>
            </a:fld>
            <a:endParaRPr lang="it-IT" altLang="it-IT" smtClean="0">
              <a:latin typeface="Arial" panose="020B0604020202020204" pitchFamily="34" charset="0"/>
            </a:endParaRPr>
          </a:p>
        </p:txBody>
      </p:sp>
      <p:sp>
        <p:nvSpPr>
          <p:cNvPr id="3072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4614C4C-AF3D-46A0-9B56-83ED4346392C}" type="slidenum">
              <a:rPr lang="it-IT" altLang="it-IT" sz="1300"/>
              <a:pPr algn="r" eaLnBrk="1" hangingPunct="1">
                <a:spcBef>
                  <a:spcPct val="0"/>
                </a:spcBef>
              </a:pPr>
              <a:t>13</a:t>
            </a:fld>
            <a:endParaRPr lang="it-IT" altLang="it-IT" sz="1300"/>
          </a:p>
        </p:txBody>
      </p:sp>
      <p:sp>
        <p:nvSpPr>
          <p:cNvPr id="30724" name="Rectangle 2"/>
          <p:cNvSpPr>
            <a:spLocks noRot="1" noChangeArrowheads="1" noTextEdit="1"/>
          </p:cNvSpPr>
          <p:nvPr>
            <p:ph type="sldImg"/>
          </p:nvPr>
        </p:nvSpPr>
        <p:spPr>
          <a:xfrm>
            <a:off x="992188" y="768350"/>
            <a:ext cx="5114925" cy="3836988"/>
          </a:xfrm>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11F3A90B-3ABB-4E1C-B1D3-12456EC79E83}" type="slidenum">
              <a:rPr lang="it-IT" altLang="it-IT" smtClean="0">
                <a:latin typeface="Arial" panose="020B0604020202020204" pitchFamily="34" charset="0"/>
              </a:rPr>
              <a:pPr/>
              <a:t>14</a:t>
            </a:fld>
            <a:endParaRPr lang="it-IT" altLang="it-IT" smtClean="0">
              <a:latin typeface="Arial" panose="020B0604020202020204" pitchFamily="34" charset="0"/>
            </a:endParaRPr>
          </a:p>
        </p:txBody>
      </p:sp>
      <p:sp>
        <p:nvSpPr>
          <p:cNvPr id="327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792D401-4F27-4813-8C87-B801C7E3AC2C}" type="slidenum">
              <a:rPr lang="it-IT" altLang="it-IT" sz="1300"/>
              <a:pPr algn="r" eaLnBrk="1" hangingPunct="1">
                <a:spcBef>
                  <a:spcPct val="0"/>
                </a:spcBef>
              </a:pPr>
              <a:t>14</a:t>
            </a:fld>
            <a:endParaRPr lang="it-IT" altLang="it-IT" sz="1300"/>
          </a:p>
        </p:txBody>
      </p:sp>
      <p:sp>
        <p:nvSpPr>
          <p:cNvPr id="32772" name="Rectangle 2"/>
          <p:cNvSpPr>
            <a:spLocks noRot="1" noChangeArrowheads="1" noTextEdit="1"/>
          </p:cNvSpPr>
          <p:nvPr>
            <p:ph type="sldImg"/>
          </p:nvPr>
        </p:nvSpPr>
        <p:spPr>
          <a:xfrm>
            <a:off x="992188" y="768350"/>
            <a:ext cx="5114925" cy="3836988"/>
          </a:xfrm>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B509981-B36B-43ED-980E-E4BDC8F398D8}" type="slidenum">
              <a:rPr lang="it-IT" altLang="it-IT" smtClean="0">
                <a:latin typeface="Arial" panose="020B0604020202020204" pitchFamily="34" charset="0"/>
              </a:rPr>
              <a:pPr/>
              <a:t>15</a:t>
            </a:fld>
            <a:endParaRPr lang="it-IT" altLang="it-IT" smtClean="0">
              <a:latin typeface="Arial" panose="020B0604020202020204" pitchFamily="34" charset="0"/>
            </a:endParaRPr>
          </a:p>
        </p:txBody>
      </p:sp>
      <p:sp>
        <p:nvSpPr>
          <p:cNvPr id="3481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AF22496-DB8B-43BF-B327-0351FFEF9E41}" type="slidenum">
              <a:rPr lang="it-IT" altLang="it-IT" sz="1300"/>
              <a:pPr algn="r" eaLnBrk="1" hangingPunct="1">
                <a:spcBef>
                  <a:spcPct val="0"/>
                </a:spcBef>
              </a:pPr>
              <a:t>15</a:t>
            </a:fld>
            <a:endParaRPr lang="it-IT" altLang="it-IT" sz="1300"/>
          </a:p>
        </p:txBody>
      </p:sp>
      <p:sp>
        <p:nvSpPr>
          <p:cNvPr id="34820" name="Rectangle 2"/>
          <p:cNvSpPr>
            <a:spLocks noRot="1" noChangeArrowheads="1" noTextEdit="1"/>
          </p:cNvSpPr>
          <p:nvPr>
            <p:ph type="sldImg"/>
          </p:nvPr>
        </p:nvSpPr>
        <p:spPr>
          <a:xfrm>
            <a:off x="992188" y="768350"/>
            <a:ext cx="5114925" cy="3836988"/>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1E522279-E274-488D-B263-9453ED05C4F5}" type="slidenum">
              <a:rPr lang="it-IT" altLang="it-IT" smtClean="0">
                <a:latin typeface="Arial" panose="020B0604020202020204" pitchFamily="34" charset="0"/>
              </a:rPr>
              <a:pPr/>
              <a:t>16</a:t>
            </a:fld>
            <a:endParaRPr lang="it-IT" altLang="it-IT" smtClean="0">
              <a:latin typeface="Arial" panose="020B0604020202020204" pitchFamily="34" charset="0"/>
            </a:endParaRPr>
          </a:p>
        </p:txBody>
      </p:sp>
      <p:sp>
        <p:nvSpPr>
          <p:cNvPr id="3686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102020C-D69D-4182-A68B-AD40C93DB245}" type="slidenum">
              <a:rPr lang="it-IT" altLang="it-IT" sz="1300"/>
              <a:pPr algn="r" eaLnBrk="1" hangingPunct="1">
                <a:spcBef>
                  <a:spcPct val="0"/>
                </a:spcBef>
              </a:pPr>
              <a:t>16</a:t>
            </a:fld>
            <a:endParaRPr lang="it-IT" altLang="it-IT" sz="1300"/>
          </a:p>
        </p:txBody>
      </p:sp>
      <p:sp>
        <p:nvSpPr>
          <p:cNvPr id="36868" name="Rectangle 2"/>
          <p:cNvSpPr>
            <a:spLocks noRot="1" noChangeArrowheads="1" noTextEdit="1"/>
          </p:cNvSpPr>
          <p:nvPr>
            <p:ph type="sldImg"/>
          </p:nvPr>
        </p:nvSpPr>
        <p:spPr>
          <a:xfrm>
            <a:off x="992188" y="768350"/>
            <a:ext cx="5114925" cy="3836988"/>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83AAB622-B9A6-4D0F-9EF7-AF08B6336204}" type="slidenum">
              <a:rPr lang="it-IT" altLang="it-IT" smtClean="0">
                <a:latin typeface="Arial" panose="020B0604020202020204" pitchFamily="34" charset="0"/>
              </a:rPr>
              <a:pPr/>
              <a:t>17</a:t>
            </a:fld>
            <a:endParaRPr lang="it-IT" altLang="it-IT" smtClean="0">
              <a:latin typeface="Arial" panose="020B0604020202020204" pitchFamily="34" charset="0"/>
            </a:endParaRPr>
          </a:p>
        </p:txBody>
      </p:sp>
      <p:sp>
        <p:nvSpPr>
          <p:cNvPr id="3891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F5B8931-5C7D-4410-8A20-64B636FC7DB3}" type="slidenum">
              <a:rPr lang="it-IT" altLang="it-IT" sz="1300"/>
              <a:pPr algn="r" eaLnBrk="1" hangingPunct="1">
                <a:spcBef>
                  <a:spcPct val="0"/>
                </a:spcBef>
              </a:pPr>
              <a:t>17</a:t>
            </a:fld>
            <a:endParaRPr lang="it-IT" altLang="it-IT" sz="1300"/>
          </a:p>
        </p:txBody>
      </p:sp>
      <p:sp>
        <p:nvSpPr>
          <p:cNvPr id="38916" name="Rectangle 2"/>
          <p:cNvSpPr>
            <a:spLocks noRot="1" noChangeArrowheads="1" noTextEdit="1"/>
          </p:cNvSpPr>
          <p:nvPr>
            <p:ph type="sldImg"/>
          </p:nvPr>
        </p:nvSpPr>
        <p:spPr>
          <a:xfrm>
            <a:off x="992188" y="768350"/>
            <a:ext cx="5114925" cy="3836988"/>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E34E2678-5848-4D68-BFC3-27CB8D189CA3}" type="slidenum">
              <a:rPr lang="it-IT" altLang="it-IT" smtClean="0">
                <a:latin typeface="Arial" panose="020B0604020202020204" pitchFamily="34" charset="0"/>
              </a:rPr>
              <a:pPr/>
              <a:t>18</a:t>
            </a:fld>
            <a:endParaRPr lang="it-IT" altLang="it-IT" smtClean="0">
              <a:latin typeface="Arial" panose="020B0604020202020204" pitchFamily="34" charset="0"/>
            </a:endParaRPr>
          </a:p>
        </p:txBody>
      </p:sp>
      <p:sp>
        <p:nvSpPr>
          <p:cNvPr id="4096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E95B77A-2D67-4D26-BB0F-CB22BAFCFD8E}" type="slidenum">
              <a:rPr lang="it-IT" altLang="it-IT" sz="1300"/>
              <a:pPr algn="r" eaLnBrk="1" hangingPunct="1">
                <a:spcBef>
                  <a:spcPct val="0"/>
                </a:spcBef>
              </a:pPr>
              <a:t>18</a:t>
            </a:fld>
            <a:endParaRPr lang="it-IT" altLang="it-IT" sz="1300"/>
          </a:p>
        </p:txBody>
      </p:sp>
      <p:sp>
        <p:nvSpPr>
          <p:cNvPr id="40964" name="Rectangle 2"/>
          <p:cNvSpPr>
            <a:spLocks noRot="1" noChangeArrowheads="1" noTextEdit="1"/>
          </p:cNvSpPr>
          <p:nvPr>
            <p:ph type="sldImg"/>
          </p:nvPr>
        </p:nvSpPr>
        <p:spPr>
          <a:xfrm>
            <a:off x="992188" y="768350"/>
            <a:ext cx="5114925" cy="3836988"/>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35EF9865-DB28-4DA7-A8E3-2352CE473182}" type="slidenum">
              <a:rPr lang="it-IT" altLang="it-IT" smtClean="0">
                <a:latin typeface="Arial" panose="020B0604020202020204" pitchFamily="34" charset="0"/>
              </a:rPr>
              <a:pPr/>
              <a:t>19</a:t>
            </a:fld>
            <a:endParaRPr lang="it-IT" altLang="it-IT" smtClean="0">
              <a:latin typeface="Arial" panose="020B0604020202020204" pitchFamily="34" charset="0"/>
            </a:endParaRPr>
          </a:p>
        </p:txBody>
      </p:sp>
      <p:sp>
        <p:nvSpPr>
          <p:cNvPr id="4301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90F147E-C8B0-45E3-AC41-C9CC1BA7590B}" type="slidenum">
              <a:rPr lang="it-IT" altLang="it-IT" sz="1300"/>
              <a:pPr algn="r" eaLnBrk="1" hangingPunct="1">
                <a:spcBef>
                  <a:spcPct val="0"/>
                </a:spcBef>
              </a:pPr>
              <a:t>19</a:t>
            </a:fld>
            <a:endParaRPr lang="it-IT" altLang="it-IT" sz="1300"/>
          </a:p>
        </p:txBody>
      </p:sp>
      <p:sp>
        <p:nvSpPr>
          <p:cNvPr id="43012" name="Rectangle 2"/>
          <p:cNvSpPr>
            <a:spLocks noRot="1" noChangeArrowheads="1" noTextEdit="1"/>
          </p:cNvSpPr>
          <p:nvPr>
            <p:ph type="sldImg"/>
          </p:nvPr>
        </p:nvSpPr>
        <p:spPr>
          <a:xfrm>
            <a:off x="992188" y="768350"/>
            <a:ext cx="5114925" cy="3836988"/>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A9641793-BEF4-49C8-8E30-AFE1A13CC4AA}" type="slidenum">
              <a:rPr lang="it-IT" altLang="it-IT" smtClean="0">
                <a:latin typeface="Arial" panose="020B0604020202020204" pitchFamily="34" charset="0"/>
              </a:rPr>
              <a:pPr/>
              <a:t>2</a:t>
            </a:fld>
            <a:endParaRPr lang="it-IT" altLang="it-IT" smtClean="0">
              <a:latin typeface="Arial" panose="020B0604020202020204" pitchFamily="34" charset="0"/>
            </a:endParaRPr>
          </a:p>
        </p:txBody>
      </p:sp>
      <p:sp>
        <p:nvSpPr>
          <p:cNvPr id="819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7E2DA32-D4E0-4573-B0BF-20AF59606AD7}" type="slidenum">
              <a:rPr lang="it-IT" altLang="it-IT" sz="1300"/>
              <a:pPr algn="r" eaLnBrk="1" hangingPunct="1">
                <a:spcBef>
                  <a:spcPct val="0"/>
                </a:spcBef>
              </a:pPr>
              <a:t>2</a:t>
            </a:fld>
            <a:endParaRPr lang="it-IT" altLang="it-IT" sz="1300"/>
          </a:p>
        </p:txBody>
      </p:sp>
      <p:sp>
        <p:nvSpPr>
          <p:cNvPr id="8196" name="Rectangle 2"/>
          <p:cNvSpPr>
            <a:spLocks noRot="1" noChangeArrowheads="1" noTextEdit="1"/>
          </p:cNvSpPr>
          <p:nvPr>
            <p:ph type="sldImg"/>
          </p:nvPr>
        </p:nvSpPr>
        <p:spPr>
          <a:xfrm>
            <a:off x="992188" y="768350"/>
            <a:ext cx="5114925" cy="3836988"/>
          </a:xfrm>
          <a:ln/>
        </p:spPr>
      </p:sp>
      <p:sp>
        <p:nvSpPr>
          <p:cNvPr id="8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68B3481C-A1AC-409A-9C36-213C2C301D54}" type="slidenum">
              <a:rPr lang="it-IT" altLang="it-IT" smtClean="0">
                <a:latin typeface="Arial" panose="020B0604020202020204" pitchFamily="34" charset="0"/>
              </a:rPr>
              <a:pPr/>
              <a:t>20</a:t>
            </a:fld>
            <a:endParaRPr lang="it-IT" altLang="it-IT" smtClean="0">
              <a:latin typeface="Arial" panose="020B0604020202020204" pitchFamily="34" charset="0"/>
            </a:endParaRPr>
          </a:p>
        </p:txBody>
      </p:sp>
      <p:sp>
        <p:nvSpPr>
          <p:cNvPr id="4505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it-IT" sz="1300"/>
              <a:t>3-</a:t>
            </a:r>
            <a:fld id="{F5B7AF46-B402-4DDE-A3C8-B5D04207B9C3}" type="slidenum">
              <a:rPr lang="en-US" altLang="it-IT" sz="1300"/>
              <a:pPr algn="r" eaLnBrk="1" hangingPunct="1">
                <a:spcBef>
                  <a:spcPct val="0"/>
                </a:spcBef>
              </a:pPr>
              <a:t>20</a:t>
            </a:fld>
            <a:endParaRPr lang="en-US" altLang="it-IT" sz="1300"/>
          </a:p>
        </p:txBody>
      </p:sp>
      <p:sp>
        <p:nvSpPr>
          <p:cNvPr id="45060" name="Rectangle 2"/>
          <p:cNvSpPr>
            <a:spLocks noChangeArrowheads="1" noTextEdit="1"/>
          </p:cNvSpPr>
          <p:nvPr>
            <p:ph type="sldImg"/>
          </p:nvPr>
        </p:nvSpPr>
        <p:spPr>
          <a:xfrm>
            <a:off x="992188" y="768350"/>
            <a:ext cx="5114925" cy="3836988"/>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sz="1100" b="1" smtClean="0">
                <a:latin typeface="Arial" panose="020B0604020202020204" pitchFamily="34" charset="0"/>
              </a:rPr>
              <a:t>Slide 10</a:t>
            </a:r>
          </a:p>
          <a:p>
            <a:pPr eaLnBrk="1" hangingPunct="1"/>
            <a:r>
              <a:rPr lang="en-US" altLang="it-IT" sz="1100" smtClean="0">
                <a:latin typeface="Arial" panose="020B0604020202020204" pitchFamily="34" charset="0"/>
              </a:rPr>
              <a:t>We'll start with the mixer</a:t>
            </a:r>
          </a:p>
          <a:p>
            <a:pPr eaLnBrk="1" hangingPunct="1"/>
            <a:endParaRPr lang="en-US" altLang="it-IT" sz="1100" smtClean="0">
              <a:latin typeface="Arial" panose="020B0604020202020204" pitchFamily="34" charset="0"/>
            </a:endParaRPr>
          </a:p>
          <a:p>
            <a:pPr eaLnBrk="1" hangingPunct="1"/>
            <a:r>
              <a:rPr lang="en-US" altLang="it-IT" sz="1100" smtClean="0">
                <a:latin typeface="Arial" panose="020B0604020202020204" pitchFamily="34" charset="0"/>
              </a:rPr>
              <a:t>A mixer is a three-port device that converts a signal from one frequency to another (sometimes called a frequency translation device).</a:t>
            </a:r>
          </a:p>
          <a:p>
            <a:pPr eaLnBrk="1" hangingPunct="1"/>
            <a:r>
              <a:rPr lang="en-US" altLang="it-IT" sz="1100" smtClean="0">
                <a:latin typeface="Arial" panose="020B0604020202020204" pitchFamily="34" charset="0"/>
              </a:rPr>
              <a:t>We apply the input signal to one input port, and the Local Oscillator signal to the other.</a:t>
            </a:r>
          </a:p>
          <a:p>
            <a:pPr eaLnBrk="1" hangingPunct="1"/>
            <a:r>
              <a:rPr lang="en-US" altLang="it-IT" sz="1100" smtClean="0">
                <a:latin typeface="Arial" panose="020B0604020202020204" pitchFamily="34" charset="0"/>
              </a:rPr>
              <a:t>By definition, a mixer is a non-linear device, meaning that there will be frequencies at the output that were not present at the input.  </a:t>
            </a:r>
          </a:p>
          <a:p>
            <a:pPr eaLnBrk="1" hangingPunct="1"/>
            <a:r>
              <a:rPr lang="en-US" altLang="it-IT" sz="1100" smtClean="0">
                <a:latin typeface="Arial" panose="020B0604020202020204" pitchFamily="34" charset="0"/>
              </a:rPr>
              <a:t>The output frequencies that will be produced by the mixer are the original input signals, plus the sum and difference frequencies of these two signals. </a:t>
            </a:r>
          </a:p>
          <a:p>
            <a:pPr eaLnBrk="1" hangingPunct="1"/>
            <a:r>
              <a:rPr lang="en-US" altLang="it-IT" sz="1100" smtClean="0">
                <a:latin typeface="Arial" panose="020B0604020202020204" pitchFamily="34" charset="0"/>
              </a:rPr>
              <a:t>It is the difference frequency that is of interest in the spectrum analyzer, which we will see shortly.  We call this signal the IF signal, or Intermediate Frequency signal.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72DB464-6A9E-425A-A5D3-750930E0951C}" type="slidenum">
              <a:rPr lang="it-IT" altLang="it-IT" smtClean="0">
                <a:latin typeface="Arial" panose="020B0604020202020204" pitchFamily="34" charset="0"/>
              </a:rPr>
              <a:pPr/>
              <a:t>21</a:t>
            </a:fld>
            <a:endParaRPr lang="it-IT" altLang="it-IT" smtClean="0">
              <a:latin typeface="Arial" panose="020B0604020202020204" pitchFamily="34" charset="0"/>
            </a:endParaRPr>
          </a:p>
        </p:txBody>
      </p:sp>
      <p:sp>
        <p:nvSpPr>
          <p:cNvPr id="471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it-IT" sz="1300"/>
              <a:t>3-</a:t>
            </a:r>
            <a:fld id="{C38683A4-6758-481D-93E4-0EE7CE539E20}" type="slidenum">
              <a:rPr lang="en-US" altLang="it-IT" sz="1300"/>
              <a:pPr algn="r" eaLnBrk="1" hangingPunct="1">
                <a:spcBef>
                  <a:spcPct val="0"/>
                </a:spcBef>
              </a:pPr>
              <a:t>21</a:t>
            </a:fld>
            <a:endParaRPr lang="en-US" altLang="it-IT" sz="1300"/>
          </a:p>
        </p:txBody>
      </p:sp>
      <p:sp>
        <p:nvSpPr>
          <p:cNvPr id="47108" name="Rectangle 2"/>
          <p:cNvSpPr>
            <a:spLocks noChangeArrowheads="1" noTextEdit="1"/>
          </p:cNvSpPr>
          <p:nvPr>
            <p:ph type="sldImg"/>
          </p:nvPr>
        </p:nvSpPr>
        <p:spPr>
          <a:xfrm>
            <a:off x="992188" y="768350"/>
            <a:ext cx="5114925" cy="3836988"/>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sz="1100" b="1" smtClean="0">
                <a:latin typeface="Arial" panose="020B0604020202020204" pitchFamily="34" charset="0"/>
              </a:rPr>
              <a:t>Slide 11</a:t>
            </a:r>
          </a:p>
          <a:p>
            <a:pPr eaLnBrk="1" hangingPunct="1">
              <a:spcAft>
                <a:spcPts val="775"/>
              </a:spcAft>
            </a:pPr>
            <a:r>
              <a:rPr lang="en-US" altLang="it-IT" sz="1100" smtClean="0">
                <a:solidFill>
                  <a:srgbClr val="000000"/>
                </a:solidFill>
                <a:latin typeface="Arial" panose="020B0604020202020204" pitchFamily="34" charset="0"/>
              </a:rPr>
              <a:t>The IF filter is a bandpass filter which is used as the "window" for detecting signals.  It's bandwidth is also called the resolution bandwidth (RBW) of the analyzer and can be changed via the front panel of the analyzer.  </a:t>
            </a:r>
          </a:p>
          <a:p>
            <a:pPr eaLnBrk="1" hangingPunct="1">
              <a:spcAft>
                <a:spcPts val="775"/>
              </a:spcAft>
            </a:pPr>
            <a:r>
              <a:rPr lang="en-US" altLang="it-IT" sz="1100" smtClean="0">
                <a:solidFill>
                  <a:srgbClr val="000000"/>
                </a:solidFill>
                <a:latin typeface="Arial" panose="020B0604020202020204" pitchFamily="34" charset="0"/>
              </a:rPr>
              <a:t>By giving you a broad range of variable resolution bandwidth settings , the instrument can be optimized for the sweep and signal conditions, letting you trade-off frequency selectivity (the ability to resolve signals), signal-to-noise ratio (SNR), and measurement speed. </a:t>
            </a:r>
          </a:p>
          <a:p>
            <a:pPr eaLnBrk="1" hangingPunct="1">
              <a:spcAft>
                <a:spcPts val="775"/>
              </a:spcAft>
            </a:pPr>
            <a:r>
              <a:rPr lang="en-US" altLang="it-IT" sz="1100" smtClean="0">
                <a:solidFill>
                  <a:srgbClr val="000000"/>
                </a:solidFill>
                <a:latin typeface="Arial" panose="020B0604020202020204" pitchFamily="34" charset="0"/>
              </a:rPr>
              <a:t>We can see from the slide that as RBW is narrowed, selectivity is improved (we are able to resolve the two input signals).  This will also often improve SNR.  The sweep speed and trace update rate, however, will degrade with narrower RBWs.   The optimum RBW setting depends heavily on the characteristics of the signals of interest.</a:t>
            </a:r>
          </a:p>
          <a:p>
            <a:pPr eaLnBrk="1" hangingPunct="1">
              <a:spcAft>
                <a:spcPts val="775"/>
              </a:spcAft>
            </a:pPr>
            <a:endParaRPr lang="en-US" altLang="it-IT" sz="1100" smtClean="0">
              <a:solidFill>
                <a:srgbClr val="000000"/>
              </a:solidFill>
              <a:latin typeface="Arial" panose="020B0604020202020204" pitchFamily="34" charset="0"/>
            </a:endParaRPr>
          </a:p>
          <a:p>
            <a:pPr eaLnBrk="1" hangingPunct="1"/>
            <a:endParaRPr lang="en-US" altLang="it-IT" sz="1100" b="1"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B3523232-FA38-434C-856F-BEDEB8C1EE62}" type="slidenum">
              <a:rPr lang="it-IT" altLang="it-IT" smtClean="0">
                <a:latin typeface="Arial" panose="020B0604020202020204" pitchFamily="34" charset="0"/>
              </a:rPr>
              <a:pPr/>
              <a:t>22</a:t>
            </a:fld>
            <a:endParaRPr lang="it-IT" altLang="it-IT" smtClean="0">
              <a:latin typeface="Arial" panose="020B0604020202020204" pitchFamily="34" charset="0"/>
            </a:endParaRPr>
          </a:p>
        </p:txBody>
      </p:sp>
      <p:sp>
        <p:nvSpPr>
          <p:cNvPr id="4915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it-IT" sz="1300"/>
              <a:t>3-</a:t>
            </a:r>
            <a:fld id="{A58DAE44-FA2C-496C-B2BA-B4F0D6452FED}" type="slidenum">
              <a:rPr lang="en-US" altLang="it-IT" sz="1300"/>
              <a:pPr algn="r" eaLnBrk="1" hangingPunct="1">
                <a:spcBef>
                  <a:spcPct val="0"/>
                </a:spcBef>
              </a:pPr>
              <a:t>22</a:t>
            </a:fld>
            <a:endParaRPr lang="en-US" altLang="it-IT" sz="1300"/>
          </a:p>
        </p:txBody>
      </p:sp>
      <p:sp>
        <p:nvSpPr>
          <p:cNvPr id="49156" name="Rectangle 2"/>
          <p:cNvSpPr>
            <a:spLocks noChangeArrowheads="1" noTextEdit="1"/>
          </p:cNvSpPr>
          <p:nvPr>
            <p:ph type="sldImg"/>
          </p:nvPr>
        </p:nvSpPr>
        <p:spPr>
          <a:xfrm>
            <a:off x="992188" y="768350"/>
            <a:ext cx="5114925" cy="3836988"/>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sz="1100" b="1" smtClean="0">
                <a:latin typeface="Arial" panose="020B0604020202020204" pitchFamily="34" charset="0"/>
              </a:rPr>
              <a:t>Slide 13</a:t>
            </a:r>
          </a:p>
          <a:p>
            <a:pPr eaLnBrk="1" hangingPunct="1">
              <a:spcAft>
                <a:spcPts val="775"/>
              </a:spcAft>
            </a:pPr>
            <a:r>
              <a:rPr lang="en-US" altLang="it-IT" sz="1100" smtClean="0">
                <a:solidFill>
                  <a:srgbClr val="000000"/>
                </a:solidFill>
                <a:latin typeface="Arial" panose="020B0604020202020204" pitchFamily="34" charset="0"/>
              </a:rPr>
              <a:t>The video filter is a low-pass filter that is located after the envelope detector and before the ADC.  This filter determines the bandwidth of the video amplifier, and is used to average or smooth the trace seen on the screen.</a:t>
            </a:r>
          </a:p>
          <a:p>
            <a:pPr eaLnBrk="1" hangingPunct="1">
              <a:spcAft>
                <a:spcPts val="775"/>
              </a:spcAft>
            </a:pPr>
            <a:r>
              <a:rPr lang="en-US" altLang="it-IT" sz="1100" smtClean="0">
                <a:solidFill>
                  <a:srgbClr val="000000"/>
                </a:solidFill>
                <a:latin typeface="Arial" panose="020B0604020202020204" pitchFamily="34" charset="0"/>
              </a:rPr>
              <a:t>The spectrum analyzer displays </a:t>
            </a:r>
            <a:r>
              <a:rPr lang="en-US" altLang="it-IT" sz="1100" i="1" smtClean="0">
                <a:solidFill>
                  <a:srgbClr val="000000"/>
                </a:solidFill>
                <a:latin typeface="Arial" panose="020B0604020202020204" pitchFamily="34" charset="0"/>
              </a:rPr>
              <a:t>signal-plus-noise </a:t>
            </a:r>
            <a:r>
              <a:rPr lang="en-US" altLang="it-IT" sz="1100" smtClean="0">
                <a:solidFill>
                  <a:srgbClr val="000000"/>
                </a:solidFill>
                <a:latin typeface="Arial" panose="020B0604020202020204" pitchFamily="34" charset="0"/>
              </a:rPr>
              <a:t> so that the closer a signal is to the noise level, the more the noise makes the signal more difficult to read.  By changing the video bandwidth (VBW) setting, we can decrease the peak-to-peak variations of noise.  This type of display smoothing can be used to help find signals that otherwise might be obscured in the noise. </a:t>
            </a:r>
          </a:p>
          <a:p>
            <a:pPr eaLnBrk="1" hangingPunct="1"/>
            <a:endParaRPr lang="en-US" altLang="it-IT" sz="1100" b="1"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F3C05CBF-6280-438B-9777-F02B6D892961}" type="slidenum">
              <a:rPr lang="it-IT" altLang="it-IT" smtClean="0">
                <a:latin typeface="Arial" panose="020B0604020202020204" pitchFamily="34" charset="0"/>
              </a:rPr>
              <a:pPr/>
              <a:t>23</a:t>
            </a:fld>
            <a:endParaRPr lang="it-IT" altLang="it-IT" smtClean="0">
              <a:latin typeface="Arial" panose="020B0604020202020204" pitchFamily="34" charset="0"/>
            </a:endParaRPr>
          </a:p>
        </p:txBody>
      </p:sp>
      <p:sp>
        <p:nvSpPr>
          <p:cNvPr id="5120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E19E136-0A0D-4F8C-9C42-7ACD53BBF72F}" type="slidenum">
              <a:rPr lang="it-IT" altLang="it-IT" sz="1300"/>
              <a:pPr algn="r" eaLnBrk="1" hangingPunct="1">
                <a:spcBef>
                  <a:spcPct val="0"/>
                </a:spcBef>
              </a:pPr>
              <a:t>23</a:t>
            </a:fld>
            <a:endParaRPr lang="it-IT" altLang="it-IT" sz="1300"/>
          </a:p>
        </p:txBody>
      </p:sp>
      <p:sp>
        <p:nvSpPr>
          <p:cNvPr id="51204" name="Rectangle 2"/>
          <p:cNvSpPr>
            <a:spLocks noRot="1" noChangeArrowheads="1" noTextEdit="1"/>
          </p:cNvSpPr>
          <p:nvPr>
            <p:ph type="sldImg"/>
          </p:nvPr>
        </p:nvSpPr>
        <p:spPr>
          <a:xfrm>
            <a:off x="992188" y="768350"/>
            <a:ext cx="5114925" cy="3836988"/>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7D38E44-07FD-4146-9F6E-D56E15BCA167}" type="slidenum">
              <a:rPr lang="it-IT" altLang="it-IT" smtClean="0">
                <a:latin typeface="Arial" panose="020B0604020202020204" pitchFamily="34" charset="0"/>
              </a:rPr>
              <a:pPr/>
              <a:t>24</a:t>
            </a:fld>
            <a:endParaRPr lang="it-IT" altLang="it-IT" smtClean="0">
              <a:latin typeface="Arial" panose="020B0604020202020204" pitchFamily="34" charset="0"/>
            </a:endParaRPr>
          </a:p>
        </p:txBody>
      </p:sp>
      <p:sp>
        <p:nvSpPr>
          <p:cNvPr id="532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104CDCB-A9CF-4638-9A90-7B7ED3505FDD}" type="slidenum">
              <a:rPr lang="it-IT" altLang="it-IT" sz="1300"/>
              <a:pPr algn="r" eaLnBrk="1" hangingPunct="1">
                <a:spcBef>
                  <a:spcPct val="0"/>
                </a:spcBef>
              </a:pPr>
              <a:t>24</a:t>
            </a:fld>
            <a:endParaRPr lang="it-IT" altLang="it-IT" sz="1300"/>
          </a:p>
        </p:txBody>
      </p:sp>
      <p:sp>
        <p:nvSpPr>
          <p:cNvPr id="53252" name="Rectangle 2"/>
          <p:cNvSpPr>
            <a:spLocks noRot="1" noChangeArrowheads="1" noTextEdit="1"/>
          </p:cNvSpPr>
          <p:nvPr>
            <p:ph type="sldImg"/>
          </p:nvPr>
        </p:nvSpPr>
        <p:spPr>
          <a:xfrm>
            <a:off x="992188" y="768350"/>
            <a:ext cx="5114925" cy="3836988"/>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4ACE1CDE-86D2-44A0-9C6A-1BD6A28E5BB8}" type="slidenum">
              <a:rPr lang="it-IT" altLang="it-IT" smtClean="0">
                <a:latin typeface="Arial" panose="020B0604020202020204" pitchFamily="34" charset="0"/>
              </a:rPr>
              <a:pPr/>
              <a:t>25</a:t>
            </a:fld>
            <a:endParaRPr lang="it-IT" altLang="it-IT" smtClean="0">
              <a:latin typeface="Arial" panose="020B0604020202020204" pitchFamily="34" charset="0"/>
            </a:endParaRPr>
          </a:p>
        </p:txBody>
      </p:sp>
      <p:sp>
        <p:nvSpPr>
          <p:cNvPr id="5529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672ACFD-0EE7-4719-B4F2-3A2CB80A3CEA}" type="slidenum">
              <a:rPr lang="it-IT" altLang="it-IT" sz="1300"/>
              <a:pPr algn="r" eaLnBrk="1" hangingPunct="1">
                <a:spcBef>
                  <a:spcPct val="0"/>
                </a:spcBef>
              </a:pPr>
              <a:t>25</a:t>
            </a:fld>
            <a:endParaRPr lang="it-IT" altLang="it-IT" sz="1300"/>
          </a:p>
        </p:txBody>
      </p:sp>
      <p:sp>
        <p:nvSpPr>
          <p:cNvPr id="55300" name="Rectangle 2"/>
          <p:cNvSpPr>
            <a:spLocks noRot="1" noChangeArrowheads="1" noTextEdit="1"/>
          </p:cNvSpPr>
          <p:nvPr>
            <p:ph type="sldImg"/>
          </p:nvPr>
        </p:nvSpPr>
        <p:spPr>
          <a:xfrm>
            <a:off x="992188" y="768350"/>
            <a:ext cx="5114925" cy="3836988"/>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D9514151-B966-4CC7-82E2-8B7521213357}" type="slidenum">
              <a:rPr lang="it-IT" altLang="it-IT" smtClean="0">
                <a:latin typeface="Arial" panose="020B0604020202020204" pitchFamily="34" charset="0"/>
              </a:rPr>
              <a:pPr/>
              <a:t>26</a:t>
            </a:fld>
            <a:endParaRPr lang="it-IT" altLang="it-IT" smtClean="0">
              <a:latin typeface="Arial" panose="020B0604020202020204" pitchFamily="34" charset="0"/>
            </a:endParaRPr>
          </a:p>
        </p:txBody>
      </p:sp>
      <p:sp>
        <p:nvSpPr>
          <p:cNvPr id="5734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it-IT" sz="1300"/>
              <a:t>3-</a:t>
            </a:r>
            <a:fld id="{245BC5E9-6CF8-4245-A8ED-3DF85B1AB1BD}" type="slidenum">
              <a:rPr lang="en-US" altLang="it-IT" sz="1300"/>
              <a:pPr algn="r" eaLnBrk="1" hangingPunct="1">
                <a:spcBef>
                  <a:spcPct val="0"/>
                </a:spcBef>
              </a:pPr>
              <a:t>26</a:t>
            </a:fld>
            <a:endParaRPr lang="en-US" altLang="it-IT" sz="1300"/>
          </a:p>
        </p:txBody>
      </p:sp>
      <p:sp>
        <p:nvSpPr>
          <p:cNvPr id="57348" name="Rectangle 2"/>
          <p:cNvSpPr>
            <a:spLocks noChangeArrowheads="1" noTextEdit="1"/>
          </p:cNvSpPr>
          <p:nvPr>
            <p:ph type="sldImg"/>
          </p:nvPr>
        </p:nvSpPr>
        <p:spPr>
          <a:xfrm>
            <a:off x="992188" y="768350"/>
            <a:ext cx="5114925" cy="3836988"/>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sz="1100" b="1" smtClean="0">
                <a:latin typeface="Arial" panose="020B0604020202020204" pitchFamily="34" charset="0"/>
              </a:rPr>
              <a:t>Slide 37</a:t>
            </a:r>
          </a:p>
          <a:p>
            <a:pPr eaLnBrk="1" hangingPunct="1"/>
            <a:r>
              <a:rPr lang="en-US" altLang="it-IT" sz="1100" smtClean="0">
                <a:latin typeface="Arial" panose="020B0604020202020204" pitchFamily="34" charset="0"/>
              </a:rPr>
              <a:t>When we narrow the resolution bandwidths for better resolution, it takes  longer to sweep through them because they require a finite time to respond fully.</a:t>
            </a:r>
          </a:p>
          <a:p>
            <a:pPr eaLnBrk="1" hangingPunct="1"/>
            <a:r>
              <a:rPr lang="en-US" altLang="it-IT" sz="1100" smtClean="0">
                <a:latin typeface="Arial" panose="020B0604020202020204" pitchFamily="34" charset="0"/>
              </a:rPr>
              <a:t>When the sweeptime is too short, the RBW filters cannot fully respond, and the displayed response becomes uncalibrated both in amplitude and frequency - the amplitude is too low and the frequency is too high (shifts upwards) due to delay through the filter.</a:t>
            </a:r>
          </a:p>
          <a:p>
            <a:pPr eaLnBrk="1" hangingPunct="1"/>
            <a:endParaRPr lang="en-US" altLang="it-IT" sz="1100" smtClean="0">
              <a:latin typeface="Arial" panose="020B0604020202020204" pitchFamily="34" charset="0"/>
            </a:endParaRPr>
          </a:p>
          <a:p>
            <a:pPr eaLnBrk="1" hangingPunct="1"/>
            <a:r>
              <a:rPr lang="en-US" altLang="it-IT" sz="1100" smtClean="0">
                <a:latin typeface="Arial" panose="020B0604020202020204" pitchFamily="34" charset="0"/>
              </a:rPr>
              <a:t>Spectrum analyzers have auto-coupled sweeptime which automatically chooses the fastest allowable sweeptime based upon selected Span, RBW, and VBW. </a:t>
            </a:r>
          </a:p>
          <a:p>
            <a:pPr eaLnBrk="1" hangingPunct="1"/>
            <a:r>
              <a:rPr lang="en-US" altLang="it-IT" sz="1100" smtClean="0">
                <a:latin typeface="Arial" panose="020B0604020202020204" pitchFamily="34" charset="0"/>
              </a:rPr>
              <a:t>When selecting the RBW, there is  usually  a 1-10 or a 1-3-10 sequence of RBWs available  (some spectrum analyzers even have 10% steps).  </a:t>
            </a:r>
          </a:p>
          <a:p>
            <a:pPr eaLnBrk="1" hangingPunct="1"/>
            <a:r>
              <a:rPr lang="en-US" altLang="it-IT" sz="1100" smtClean="0">
                <a:latin typeface="Arial" panose="020B0604020202020204" pitchFamily="34" charset="0"/>
              </a:rPr>
              <a:t>More RBWs are better because this allows choosing just enough resolution to make the measurement at the fastest possible sweeptime.  </a:t>
            </a:r>
          </a:p>
          <a:p>
            <a:pPr eaLnBrk="1" hangingPunct="1"/>
            <a:endParaRPr lang="en-US" altLang="it-IT" sz="1100" smtClean="0">
              <a:latin typeface="Arial" panose="020B0604020202020204" pitchFamily="34" charset="0"/>
            </a:endParaRPr>
          </a:p>
          <a:p>
            <a:pPr eaLnBrk="1" hangingPunct="1"/>
            <a:r>
              <a:rPr lang="en-US" altLang="it-IT" sz="1100" smtClean="0">
                <a:latin typeface="Arial" panose="020B0604020202020204" pitchFamily="34" charset="0"/>
              </a:rPr>
              <a:t>For example, if 1 kHz resolution (1 sec sweeptime) is not enough resolution, a 1-3-10 sequence analyzer can make the measurement in a 300 Hz Res BW (10 sec sweeptime), whereas the 1-10 sequence analyzer must use a 100 Hz Res BW (100 sec sweeptime)!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8E3107A-AB96-4FC5-8CEB-EF0B1A72EFD7}" type="slidenum">
              <a:rPr lang="it-IT" altLang="it-IT" smtClean="0">
                <a:latin typeface="Arial" panose="020B0604020202020204" pitchFamily="34" charset="0"/>
              </a:rPr>
              <a:pPr/>
              <a:t>27</a:t>
            </a:fld>
            <a:endParaRPr lang="it-IT" altLang="it-IT" smtClean="0">
              <a:latin typeface="Arial" panose="020B0604020202020204" pitchFamily="34" charset="0"/>
            </a:endParaRPr>
          </a:p>
        </p:txBody>
      </p:sp>
      <p:sp>
        <p:nvSpPr>
          <p:cNvPr id="5939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3E4336F-BC99-4AF8-B2B4-C14581A12A7E}" type="slidenum">
              <a:rPr lang="it-IT" altLang="it-IT" sz="1300"/>
              <a:pPr algn="r" eaLnBrk="1" hangingPunct="1">
                <a:spcBef>
                  <a:spcPct val="0"/>
                </a:spcBef>
              </a:pPr>
              <a:t>27</a:t>
            </a:fld>
            <a:endParaRPr lang="it-IT" altLang="it-IT" sz="1300"/>
          </a:p>
        </p:txBody>
      </p:sp>
      <p:sp>
        <p:nvSpPr>
          <p:cNvPr id="59396" name="Rectangle 2"/>
          <p:cNvSpPr>
            <a:spLocks noRot="1" noChangeArrowheads="1" noTextEdit="1"/>
          </p:cNvSpPr>
          <p:nvPr>
            <p:ph type="sldImg"/>
          </p:nvPr>
        </p:nvSpPr>
        <p:spPr>
          <a:xfrm>
            <a:off x="992188" y="768350"/>
            <a:ext cx="5114925" cy="3836988"/>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5CC3AA37-2D4D-4CD1-9829-6359301EDB1A}" type="slidenum">
              <a:rPr lang="it-IT" altLang="it-IT" smtClean="0">
                <a:latin typeface="Arial" panose="020B0604020202020204" pitchFamily="34" charset="0"/>
              </a:rPr>
              <a:pPr/>
              <a:t>28</a:t>
            </a:fld>
            <a:endParaRPr lang="it-IT" altLang="it-IT" smtClean="0">
              <a:latin typeface="Arial" panose="020B0604020202020204" pitchFamily="34" charset="0"/>
            </a:endParaRPr>
          </a:p>
        </p:txBody>
      </p:sp>
      <p:sp>
        <p:nvSpPr>
          <p:cNvPr id="6144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0C76934-333C-456C-BF2A-C70D968FE796}" type="slidenum">
              <a:rPr lang="it-IT" altLang="it-IT" sz="1300"/>
              <a:pPr algn="r" eaLnBrk="1" hangingPunct="1">
                <a:spcBef>
                  <a:spcPct val="0"/>
                </a:spcBef>
              </a:pPr>
              <a:t>28</a:t>
            </a:fld>
            <a:endParaRPr lang="it-IT" altLang="it-IT" sz="1300"/>
          </a:p>
        </p:txBody>
      </p:sp>
      <p:sp>
        <p:nvSpPr>
          <p:cNvPr id="61444" name="Rectangle 2"/>
          <p:cNvSpPr>
            <a:spLocks noRot="1" noChangeArrowheads="1" noTextEdit="1"/>
          </p:cNvSpPr>
          <p:nvPr>
            <p:ph type="sldImg"/>
          </p:nvPr>
        </p:nvSpPr>
        <p:spPr>
          <a:xfrm>
            <a:off x="992188" y="768350"/>
            <a:ext cx="5114925" cy="3836988"/>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AFD73F5E-F172-4B09-BA8E-4ECEBCC1A5FE}" type="slidenum">
              <a:rPr lang="it-IT" altLang="it-IT" smtClean="0">
                <a:latin typeface="Arial" panose="020B0604020202020204" pitchFamily="34" charset="0"/>
              </a:rPr>
              <a:pPr/>
              <a:t>29</a:t>
            </a:fld>
            <a:endParaRPr lang="it-IT" altLang="it-IT" smtClean="0">
              <a:latin typeface="Arial" panose="020B0604020202020204" pitchFamily="34" charset="0"/>
            </a:endParaRPr>
          </a:p>
        </p:txBody>
      </p:sp>
      <p:sp>
        <p:nvSpPr>
          <p:cNvPr id="6349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D778A1D-166B-485F-8512-A02D4766D24B}" type="slidenum">
              <a:rPr lang="it-IT" altLang="it-IT" sz="1300"/>
              <a:pPr algn="r" eaLnBrk="1" hangingPunct="1">
                <a:spcBef>
                  <a:spcPct val="0"/>
                </a:spcBef>
              </a:pPr>
              <a:t>29</a:t>
            </a:fld>
            <a:endParaRPr lang="it-IT" altLang="it-IT" sz="1300"/>
          </a:p>
        </p:txBody>
      </p:sp>
      <p:sp>
        <p:nvSpPr>
          <p:cNvPr id="63492" name="Rectangle 2"/>
          <p:cNvSpPr>
            <a:spLocks noRot="1" noChangeArrowheads="1" noTextEdit="1"/>
          </p:cNvSpPr>
          <p:nvPr>
            <p:ph type="sldImg"/>
          </p:nvPr>
        </p:nvSpPr>
        <p:spPr>
          <a:xfrm>
            <a:off x="992188" y="768350"/>
            <a:ext cx="5114925" cy="3836988"/>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21849AFB-9439-4F71-9D90-74FA220ACB2C}" type="slidenum">
              <a:rPr lang="it-IT" altLang="it-IT" smtClean="0">
                <a:latin typeface="Arial" panose="020B0604020202020204" pitchFamily="34" charset="0"/>
              </a:rPr>
              <a:pPr/>
              <a:t>3</a:t>
            </a:fld>
            <a:endParaRPr lang="it-IT" altLang="it-IT" smtClean="0">
              <a:latin typeface="Arial" panose="020B0604020202020204" pitchFamily="34" charset="0"/>
            </a:endParaRPr>
          </a:p>
        </p:txBody>
      </p:sp>
      <p:sp>
        <p:nvSpPr>
          <p:cNvPr id="1024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DFEFA7A-4948-4E5F-A62B-98667890309E}" type="slidenum">
              <a:rPr lang="it-IT" altLang="it-IT" sz="1300"/>
              <a:pPr algn="r" eaLnBrk="1" hangingPunct="1">
                <a:spcBef>
                  <a:spcPct val="0"/>
                </a:spcBef>
              </a:pPr>
              <a:t>3</a:t>
            </a:fld>
            <a:endParaRPr lang="it-IT" altLang="it-IT" sz="1300"/>
          </a:p>
        </p:txBody>
      </p:sp>
      <p:sp>
        <p:nvSpPr>
          <p:cNvPr id="10244" name="Rectangle 2"/>
          <p:cNvSpPr>
            <a:spLocks noRot="1" noChangeArrowheads="1" noTextEdit="1"/>
          </p:cNvSpPr>
          <p:nvPr>
            <p:ph type="sldImg"/>
          </p:nvPr>
        </p:nvSpPr>
        <p:spPr>
          <a:xfrm>
            <a:off x="992188" y="768350"/>
            <a:ext cx="5114925" cy="3836988"/>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0468E4D0-AE4E-45FA-B8C6-ED44EBFDA626}" type="slidenum">
              <a:rPr lang="it-IT" altLang="it-IT" smtClean="0">
                <a:latin typeface="Arial" panose="020B0604020202020204" pitchFamily="34" charset="0"/>
              </a:rPr>
              <a:pPr/>
              <a:t>30</a:t>
            </a:fld>
            <a:endParaRPr lang="it-IT" altLang="it-IT" smtClean="0">
              <a:latin typeface="Arial" panose="020B0604020202020204" pitchFamily="34" charset="0"/>
            </a:endParaRPr>
          </a:p>
        </p:txBody>
      </p:sp>
      <p:sp>
        <p:nvSpPr>
          <p:cNvPr id="6553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738B26F-36ED-44D6-A0B0-323300B70797}" type="slidenum">
              <a:rPr lang="it-IT" altLang="it-IT" sz="1300"/>
              <a:pPr algn="r" eaLnBrk="1" hangingPunct="1">
                <a:spcBef>
                  <a:spcPct val="0"/>
                </a:spcBef>
              </a:pPr>
              <a:t>30</a:t>
            </a:fld>
            <a:endParaRPr lang="it-IT" altLang="it-IT" sz="1300"/>
          </a:p>
        </p:txBody>
      </p:sp>
      <p:sp>
        <p:nvSpPr>
          <p:cNvPr id="65540" name="Rectangle 2"/>
          <p:cNvSpPr>
            <a:spLocks noRot="1" noChangeArrowheads="1" noTextEdit="1"/>
          </p:cNvSpPr>
          <p:nvPr>
            <p:ph type="sldImg"/>
          </p:nvPr>
        </p:nvSpPr>
        <p:spPr>
          <a:xfrm>
            <a:off x="992188" y="768350"/>
            <a:ext cx="5114925" cy="3836988"/>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01B70297-0801-4E10-9742-9A051A971E32}" type="slidenum">
              <a:rPr lang="it-IT" altLang="it-IT" smtClean="0">
                <a:latin typeface="Arial" panose="020B0604020202020204" pitchFamily="34" charset="0"/>
              </a:rPr>
              <a:pPr/>
              <a:t>31</a:t>
            </a:fld>
            <a:endParaRPr lang="it-IT" altLang="it-IT" smtClean="0">
              <a:latin typeface="Arial" panose="020B0604020202020204" pitchFamily="34" charset="0"/>
            </a:endParaRPr>
          </a:p>
        </p:txBody>
      </p:sp>
      <p:sp>
        <p:nvSpPr>
          <p:cNvPr id="6758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06E1A6A-8034-499C-B5DF-431E02C9D234}" type="slidenum">
              <a:rPr lang="it-IT" altLang="it-IT" sz="1300"/>
              <a:pPr algn="r" eaLnBrk="1" hangingPunct="1">
                <a:spcBef>
                  <a:spcPct val="0"/>
                </a:spcBef>
              </a:pPr>
              <a:t>31</a:t>
            </a:fld>
            <a:endParaRPr lang="it-IT" altLang="it-IT" sz="1300"/>
          </a:p>
        </p:txBody>
      </p:sp>
      <p:sp>
        <p:nvSpPr>
          <p:cNvPr id="67588" name="Rectangle 2"/>
          <p:cNvSpPr>
            <a:spLocks noRot="1" noChangeArrowheads="1" noTextEdit="1"/>
          </p:cNvSpPr>
          <p:nvPr>
            <p:ph type="sldImg"/>
          </p:nvPr>
        </p:nvSpPr>
        <p:spPr>
          <a:xfrm>
            <a:off x="992188" y="768350"/>
            <a:ext cx="5114925" cy="3836988"/>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DD1A6F7C-AA25-4BB5-A9F6-59A772690217}" type="slidenum">
              <a:rPr lang="it-IT" altLang="it-IT" smtClean="0">
                <a:latin typeface="Arial" panose="020B0604020202020204" pitchFamily="34" charset="0"/>
              </a:rPr>
              <a:pPr/>
              <a:t>32</a:t>
            </a:fld>
            <a:endParaRPr lang="it-IT" altLang="it-IT" smtClean="0">
              <a:latin typeface="Arial" panose="020B0604020202020204" pitchFamily="34" charset="0"/>
            </a:endParaRPr>
          </a:p>
        </p:txBody>
      </p:sp>
      <p:sp>
        <p:nvSpPr>
          <p:cNvPr id="6963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14AA043-F8ED-464D-A831-54C0096ECCA0}" type="slidenum">
              <a:rPr lang="it-IT" altLang="it-IT" sz="1300"/>
              <a:pPr algn="r" eaLnBrk="1" hangingPunct="1">
                <a:spcBef>
                  <a:spcPct val="0"/>
                </a:spcBef>
              </a:pPr>
              <a:t>32</a:t>
            </a:fld>
            <a:endParaRPr lang="it-IT" altLang="it-IT" sz="1300"/>
          </a:p>
        </p:txBody>
      </p:sp>
      <p:sp>
        <p:nvSpPr>
          <p:cNvPr id="69636" name="Rectangle 2"/>
          <p:cNvSpPr>
            <a:spLocks noRot="1" noChangeArrowheads="1" noTextEdit="1"/>
          </p:cNvSpPr>
          <p:nvPr>
            <p:ph type="sldImg"/>
          </p:nvPr>
        </p:nvSpPr>
        <p:spPr>
          <a:xfrm>
            <a:off x="992188" y="768350"/>
            <a:ext cx="5114925" cy="3836988"/>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ADA08282-D1F6-4DF6-A55B-0A805B3D6696}" type="slidenum">
              <a:rPr lang="it-IT" altLang="it-IT" smtClean="0">
                <a:latin typeface="Arial" panose="020B0604020202020204" pitchFamily="34" charset="0"/>
              </a:rPr>
              <a:pPr/>
              <a:t>33</a:t>
            </a:fld>
            <a:endParaRPr lang="it-IT" altLang="it-IT" smtClean="0">
              <a:latin typeface="Arial" panose="020B0604020202020204" pitchFamily="34" charset="0"/>
            </a:endParaRPr>
          </a:p>
        </p:txBody>
      </p:sp>
      <p:sp>
        <p:nvSpPr>
          <p:cNvPr id="7168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DD74C4F-1ED0-45C8-9B24-7A4A052183F1}" type="slidenum">
              <a:rPr lang="it-IT" altLang="it-IT" sz="1300"/>
              <a:pPr algn="r" eaLnBrk="1" hangingPunct="1">
                <a:spcBef>
                  <a:spcPct val="0"/>
                </a:spcBef>
              </a:pPr>
              <a:t>33</a:t>
            </a:fld>
            <a:endParaRPr lang="it-IT" altLang="it-IT" sz="1300"/>
          </a:p>
        </p:txBody>
      </p:sp>
      <p:sp>
        <p:nvSpPr>
          <p:cNvPr id="71684" name="Rectangle 2"/>
          <p:cNvSpPr>
            <a:spLocks noRot="1" noChangeArrowheads="1" noTextEdit="1"/>
          </p:cNvSpPr>
          <p:nvPr>
            <p:ph type="sldImg"/>
          </p:nvPr>
        </p:nvSpPr>
        <p:spPr>
          <a:xfrm>
            <a:off x="992188" y="768350"/>
            <a:ext cx="5114925" cy="3836988"/>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0B1D436B-38D1-4151-B9F9-9082A16D5D81}" type="slidenum">
              <a:rPr lang="it-IT" altLang="it-IT" smtClean="0">
                <a:latin typeface="Arial" panose="020B0604020202020204" pitchFamily="34" charset="0"/>
              </a:rPr>
              <a:pPr/>
              <a:t>34</a:t>
            </a:fld>
            <a:endParaRPr lang="it-IT" altLang="it-IT" smtClean="0">
              <a:latin typeface="Arial" panose="020B0604020202020204" pitchFamily="34" charset="0"/>
            </a:endParaRPr>
          </a:p>
        </p:txBody>
      </p:sp>
      <p:sp>
        <p:nvSpPr>
          <p:cNvPr id="7373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606A851-2A49-4CC8-882B-10A27B1EF2F4}" type="slidenum">
              <a:rPr lang="it-IT" altLang="it-IT" sz="1300"/>
              <a:pPr algn="r" eaLnBrk="1" hangingPunct="1">
                <a:spcBef>
                  <a:spcPct val="0"/>
                </a:spcBef>
              </a:pPr>
              <a:t>34</a:t>
            </a:fld>
            <a:endParaRPr lang="it-IT" altLang="it-IT" sz="1300"/>
          </a:p>
        </p:txBody>
      </p:sp>
      <p:sp>
        <p:nvSpPr>
          <p:cNvPr id="73732" name="Rectangle 2"/>
          <p:cNvSpPr>
            <a:spLocks noRot="1" noChangeArrowheads="1" noTextEdit="1"/>
          </p:cNvSpPr>
          <p:nvPr>
            <p:ph type="sldImg"/>
          </p:nvPr>
        </p:nvSpPr>
        <p:spPr>
          <a:xfrm>
            <a:off x="992188" y="768350"/>
            <a:ext cx="5114925" cy="3836988"/>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340D4D72-0B75-4373-BF87-50CC0365175F}" type="slidenum">
              <a:rPr lang="it-IT" altLang="it-IT" smtClean="0">
                <a:latin typeface="Arial" panose="020B0604020202020204" pitchFamily="34" charset="0"/>
              </a:rPr>
              <a:pPr/>
              <a:t>35</a:t>
            </a:fld>
            <a:endParaRPr lang="it-IT" altLang="it-IT" smtClean="0">
              <a:latin typeface="Arial" panose="020B0604020202020204" pitchFamily="34" charset="0"/>
            </a:endParaRPr>
          </a:p>
        </p:txBody>
      </p:sp>
      <p:sp>
        <p:nvSpPr>
          <p:cNvPr id="757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BAAF575-893F-4C93-970B-0955F2B0CAAF}" type="slidenum">
              <a:rPr lang="it-IT" altLang="it-IT" sz="1300"/>
              <a:pPr algn="r" eaLnBrk="1" hangingPunct="1">
                <a:spcBef>
                  <a:spcPct val="0"/>
                </a:spcBef>
              </a:pPr>
              <a:t>35</a:t>
            </a:fld>
            <a:endParaRPr lang="it-IT" altLang="it-IT" sz="1300"/>
          </a:p>
        </p:txBody>
      </p:sp>
      <p:sp>
        <p:nvSpPr>
          <p:cNvPr id="75780" name="Rectangle 2"/>
          <p:cNvSpPr>
            <a:spLocks noRot="1" noChangeArrowheads="1" noTextEdit="1"/>
          </p:cNvSpPr>
          <p:nvPr>
            <p:ph type="sldImg"/>
          </p:nvPr>
        </p:nvSpPr>
        <p:spPr>
          <a:xfrm>
            <a:off x="992188" y="768350"/>
            <a:ext cx="5114925" cy="3836988"/>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39732205-6112-4CEA-B99D-C2BF2C589837}" type="slidenum">
              <a:rPr lang="it-IT" altLang="it-IT" smtClean="0">
                <a:latin typeface="Arial" panose="020B0604020202020204" pitchFamily="34" charset="0"/>
              </a:rPr>
              <a:pPr/>
              <a:t>36</a:t>
            </a:fld>
            <a:endParaRPr lang="it-IT" altLang="it-IT" smtClean="0">
              <a:latin typeface="Arial" panose="020B0604020202020204" pitchFamily="34" charset="0"/>
            </a:endParaRPr>
          </a:p>
        </p:txBody>
      </p:sp>
      <p:sp>
        <p:nvSpPr>
          <p:cNvPr id="778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FFFE086-7F40-4FD2-A011-4F7026EAC0E0}" type="slidenum">
              <a:rPr lang="it-IT" altLang="it-IT" sz="1300"/>
              <a:pPr algn="r" eaLnBrk="1" hangingPunct="1">
                <a:spcBef>
                  <a:spcPct val="0"/>
                </a:spcBef>
              </a:pPr>
              <a:t>36</a:t>
            </a:fld>
            <a:endParaRPr lang="it-IT" altLang="it-IT" sz="1300"/>
          </a:p>
        </p:txBody>
      </p:sp>
      <p:sp>
        <p:nvSpPr>
          <p:cNvPr id="77828" name="Rectangle 2"/>
          <p:cNvSpPr>
            <a:spLocks noRot="1" noChangeArrowheads="1" noTextEdit="1"/>
          </p:cNvSpPr>
          <p:nvPr>
            <p:ph type="sldImg"/>
          </p:nvPr>
        </p:nvSpPr>
        <p:spPr>
          <a:xfrm>
            <a:off x="992188" y="768350"/>
            <a:ext cx="5114925" cy="3836988"/>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B6BAEEA-FBBF-4858-832D-DF313EC698BA}" type="slidenum">
              <a:rPr lang="it-IT" altLang="it-IT" smtClean="0">
                <a:latin typeface="Arial" panose="020B0604020202020204" pitchFamily="34" charset="0"/>
              </a:rPr>
              <a:pPr/>
              <a:t>37</a:t>
            </a:fld>
            <a:endParaRPr lang="it-IT" altLang="it-IT" smtClean="0">
              <a:latin typeface="Arial" panose="020B0604020202020204" pitchFamily="34" charset="0"/>
            </a:endParaRPr>
          </a:p>
        </p:txBody>
      </p:sp>
      <p:sp>
        <p:nvSpPr>
          <p:cNvPr id="7987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it-IT" sz="1300"/>
              <a:t>3-</a:t>
            </a:r>
            <a:fld id="{C89EF4A3-6633-492F-AE21-B52EE0FB2579}" type="slidenum">
              <a:rPr lang="en-US" altLang="it-IT" sz="1300"/>
              <a:pPr algn="r" eaLnBrk="1" hangingPunct="1">
                <a:spcBef>
                  <a:spcPct val="0"/>
                </a:spcBef>
              </a:pPr>
              <a:t>37</a:t>
            </a:fld>
            <a:endParaRPr lang="en-US" altLang="it-IT" sz="1300"/>
          </a:p>
        </p:txBody>
      </p:sp>
      <p:sp>
        <p:nvSpPr>
          <p:cNvPr id="79876" name="Rectangle 2"/>
          <p:cNvSpPr>
            <a:spLocks noChangeArrowheads="1" noTextEdit="1"/>
          </p:cNvSpPr>
          <p:nvPr>
            <p:ph type="sldImg"/>
          </p:nvPr>
        </p:nvSpPr>
        <p:spPr>
          <a:xfrm>
            <a:off x="992188" y="768350"/>
            <a:ext cx="5114925" cy="3836988"/>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sz="1100" b="1" smtClean="0">
                <a:latin typeface="Arial" panose="020B0604020202020204" pitchFamily="34" charset="0"/>
              </a:rPr>
              <a:t>Slide 43</a:t>
            </a:r>
          </a:p>
          <a:p>
            <a:pPr eaLnBrk="1" hangingPunct="1">
              <a:spcAft>
                <a:spcPts val="775"/>
              </a:spcAft>
            </a:pPr>
            <a:r>
              <a:rPr lang="en-US" altLang="it-IT" sz="1100" smtClean="0">
                <a:solidFill>
                  <a:srgbClr val="000000"/>
                </a:solidFill>
                <a:latin typeface="Arial" panose="020B0604020202020204" pitchFamily="34" charset="0"/>
              </a:rPr>
              <a:t>This internally generated noise in a spectrum analyzer is thermal in nature; that is, it is random and has no discrete spectral components.  Also, its level is flat over a frequency range that is wide in comparison to the ranges of the RBWs.  This means that the total noise reaching the detector (and displayed) is related to the RBW selected.  Since the noise is random, it is added on a power basis, so the relationship between displayed noise level and RBW is a ten log basis.  In other words, if the RBW is increased (or decreased) by a factor of ten, ten times more (or less) noise energy hits the detector and the displayed average noise level (DANL) increases (or decreases) by 10 dB.</a:t>
            </a:r>
          </a:p>
          <a:p>
            <a:pPr eaLnBrk="1" hangingPunct="1">
              <a:spcAft>
                <a:spcPts val="775"/>
              </a:spcAft>
            </a:pPr>
            <a:r>
              <a:rPr lang="en-US" altLang="it-IT" sz="1100" smtClean="0">
                <a:solidFill>
                  <a:srgbClr val="000000"/>
                </a:solidFill>
                <a:latin typeface="Arial" panose="020B0604020202020204" pitchFamily="34" charset="0"/>
              </a:rPr>
              <a:t>The relationship between displayed noise level and RBW is:</a:t>
            </a:r>
          </a:p>
          <a:p>
            <a:pPr eaLnBrk="1" hangingPunct="1">
              <a:spcAft>
                <a:spcPts val="775"/>
              </a:spcAft>
            </a:pPr>
            <a:r>
              <a:rPr lang="en-US" altLang="it-IT" sz="1100" smtClean="0">
                <a:solidFill>
                  <a:srgbClr val="000000"/>
                </a:solidFill>
                <a:latin typeface="Arial" panose="020B0604020202020204" pitchFamily="34" charset="0"/>
              </a:rPr>
              <a:t>	noise level change (dB) =  10 log(RBW</a:t>
            </a:r>
            <a:r>
              <a:rPr lang="en-US" altLang="it-IT" sz="1100" baseline="-25000" smtClean="0">
                <a:solidFill>
                  <a:srgbClr val="000000"/>
                </a:solidFill>
                <a:latin typeface="Arial" panose="020B0604020202020204" pitchFamily="34" charset="0"/>
              </a:rPr>
              <a:t>new</a:t>
            </a:r>
            <a:r>
              <a:rPr lang="en-US" altLang="it-IT" sz="1100" smtClean="0">
                <a:solidFill>
                  <a:srgbClr val="000000"/>
                </a:solidFill>
                <a:latin typeface="Arial" panose="020B0604020202020204" pitchFamily="34" charset="0"/>
              </a:rPr>
              <a:t>)/(RBW</a:t>
            </a:r>
            <a:r>
              <a:rPr lang="en-US" altLang="it-IT" sz="1100" baseline="-25000" smtClean="0">
                <a:solidFill>
                  <a:srgbClr val="000000"/>
                </a:solidFill>
                <a:latin typeface="Arial" panose="020B0604020202020204" pitchFamily="34" charset="0"/>
              </a:rPr>
              <a:t>old</a:t>
            </a:r>
            <a:r>
              <a:rPr lang="en-US" altLang="it-IT" sz="1100" smtClean="0">
                <a:solidFill>
                  <a:srgbClr val="000000"/>
                </a:solidFill>
                <a:latin typeface="Arial" panose="020B0604020202020204" pitchFamily="34" charset="0"/>
              </a:rPr>
              <a:t>)</a:t>
            </a:r>
          </a:p>
          <a:p>
            <a:pPr eaLnBrk="1" hangingPunct="1">
              <a:spcAft>
                <a:spcPts val="775"/>
              </a:spcAft>
            </a:pPr>
            <a:r>
              <a:rPr lang="en-US" altLang="it-IT" sz="1100" smtClean="0">
                <a:solidFill>
                  <a:srgbClr val="000000"/>
                </a:solidFill>
                <a:latin typeface="Arial" panose="020B0604020202020204" pitchFamily="34" charset="0"/>
              </a:rPr>
              <a:t>Therefore, changing the RBW from 100 kHz (RBW</a:t>
            </a:r>
            <a:r>
              <a:rPr lang="en-US" altLang="it-IT" sz="1100" baseline="-25000" smtClean="0">
                <a:solidFill>
                  <a:srgbClr val="000000"/>
                </a:solidFill>
                <a:latin typeface="Arial" panose="020B0604020202020204" pitchFamily="34" charset="0"/>
              </a:rPr>
              <a:t>old</a:t>
            </a:r>
            <a:r>
              <a:rPr lang="en-US" altLang="it-IT" sz="1100" smtClean="0">
                <a:solidFill>
                  <a:srgbClr val="000000"/>
                </a:solidFill>
                <a:latin typeface="Arial" panose="020B0604020202020204" pitchFamily="34" charset="0"/>
              </a:rPr>
              <a:t>) to 10 kHz (RBW</a:t>
            </a:r>
            <a:r>
              <a:rPr lang="en-US" altLang="it-IT" sz="1100" baseline="-25000" smtClean="0">
                <a:solidFill>
                  <a:srgbClr val="000000"/>
                </a:solidFill>
                <a:latin typeface="Arial" panose="020B0604020202020204" pitchFamily="34" charset="0"/>
              </a:rPr>
              <a:t>new</a:t>
            </a:r>
            <a:r>
              <a:rPr lang="en-US" altLang="it-IT" sz="1100" smtClean="0">
                <a:solidFill>
                  <a:srgbClr val="000000"/>
                </a:solidFill>
                <a:latin typeface="Arial" panose="020B0604020202020204" pitchFamily="34" charset="0"/>
              </a:rPr>
              <a:t>) results in a change of noise level:</a:t>
            </a:r>
          </a:p>
          <a:p>
            <a:pPr eaLnBrk="1" hangingPunct="1">
              <a:spcAft>
                <a:spcPts val="775"/>
              </a:spcAft>
            </a:pPr>
            <a:r>
              <a:rPr lang="en-US" altLang="it-IT" sz="1100" smtClean="0">
                <a:solidFill>
                  <a:srgbClr val="000000"/>
                </a:solidFill>
                <a:latin typeface="Arial" panose="020B0604020202020204" pitchFamily="34" charset="0"/>
              </a:rPr>
              <a:t>	noise level change = 10 log (10 kHz/100 kHz)  = - 10 dB.     </a:t>
            </a:r>
          </a:p>
          <a:p>
            <a:pPr eaLnBrk="1" hangingPunct="1">
              <a:spcAft>
                <a:spcPts val="775"/>
              </a:spcAft>
            </a:pPr>
            <a:r>
              <a:rPr lang="en-US" altLang="it-IT" sz="1100" smtClean="0">
                <a:solidFill>
                  <a:srgbClr val="000000"/>
                </a:solidFill>
                <a:latin typeface="Arial" panose="020B0604020202020204" pitchFamily="34" charset="0"/>
              </a:rPr>
              <a:t>Spectrum analyzer noise is specified in a specific RBW.  The spectrum analyzer's lowest noise level (and slowest sweeptime) is achieved with its narrowest RBW. </a:t>
            </a:r>
          </a:p>
          <a:p>
            <a:pPr eaLnBrk="1" hangingPunct="1"/>
            <a:endParaRPr lang="en-US" altLang="it-IT" sz="1100" b="1" smtClean="0">
              <a:latin typeface="Arial" panose="020B0604020202020204" pitchFamily="34" charset="0"/>
            </a:endParaRPr>
          </a:p>
          <a:p>
            <a:pPr eaLnBrk="1" hangingPunct="1"/>
            <a:endParaRPr lang="en-US" altLang="it-IT" sz="1100" smtClean="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B4314079-9ED5-4E2D-952B-A618F6DD40F3}" type="slidenum">
              <a:rPr lang="it-IT" altLang="it-IT" smtClean="0">
                <a:latin typeface="Arial" panose="020B0604020202020204" pitchFamily="34" charset="0"/>
              </a:rPr>
              <a:pPr/>
              <a:t>38</a:t>
            </a:fld>
            <a:endParaRPr lang="it-IT" altLang="it-IT" smtClean="0">
              <a:latin typeface="Arial" panose="020B0604020202020204" pitchFamily="34" charset="0"/>
            </a:endParaRPr>
          </a:p>
        </p:txBody>
      </p:sp>
      <p:sp>
        <p:nvSpPr>
          <p:cNvPr id="8192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it-IT" sz="1300"/>
              <a:t>3-</a:t>
            </a:r>
            <a:fld id="{0E212AEB-C57A-4DFF-9667-B887541C6DC3}" type="slidenum">
              <a:rPr lang="en-US" altLang="it-IT" sz="1300"/>
              <a:pPr algn="r" eaLnBrk="1" hangingPunct="1">
                <a:spcBef>
                  <a:spcPct val="0"/>
                </a:spcBef>
              </a:pPr>
              <a:t>38</a:t>
            </a:fld>
            <a:endParaRPr lang="en-US" altLang="it-IT" sz="1300"/>
          </a:p>
        </p:txBody>
      </p:sp>
      <p:sp>
        <p:nvSpPr>
          <p:cNvPr id="81924" name="Rectangle 2"/>
          <p:cNvSpPr>
            <a:spLocks noChangeArrowheads="1" noTextEdit="1"/>
          </p:cNvSpPr>
          <p:nvPr>
            <p:ph type="sldImg"/>
          </p:nvPr>
        </p:nvSpPr>
        <p:spPr>
          <a:xfrm>
            <a:off x="992188" y="768350"/>
            <a:ext cx="5114925" cy="3836988"/>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sz="1100" b="1" smtClean="0">
                <a:latin typeface="Arial" panose="020B0604020202020204" pitchFamily="34" charset="0"/>
              </a:rPr>
              <a:t>Slide 33</a:t>
            </a:r>
          </a:p>
          <a:p>
            <a:pPr eaLnBrk="1" hangingPunct="1"/>
            <a:r>
              <a:rPr lang="en-US" altLang="it-IT" sz="1100" smtClean="0">
                <a:latin typeface="Arial" panose="020B0604020202020204" pitchFamily="34" charset="0"/>
              </a:rPr>
              <a:t>Selectivity is the important characteristic for determining the resolvability of unequal amplitude signals.  </a:t>
            </a:r>
          </a:p>
          <a:p>
            <a:pPr eaLnBrk="1" hangingPunct="1"/>
            <a:r>
              <a:rPr lang="en-US" altLang="it-IT" sz="1100" smtClean="0">
                <a:latin typeface="Arial" panose="020B0604020202020204" pitchFamily="34" charset="0"/>
              </a:rPr>
              <a:t>Selectivity is the ratio of the 60 dB to 3 dB filter bandwidth.  </a:t>
            </a:r>
          </a:p>
          <a:p>
            <a:pPr eaLnBrk="1" hangingPunct="1"/>
            <a:r>
              <a:rPr lang="en-US" altLang="it-IT" sz="1100" smtClean="0">
                <a:latin typeface="Arial" panose="020B0604020202020204" pitchFamily="34" charset="0"/>
              </a:rPr>
              <a:t>Typical selectivity's range from 11:1 to 15:1 for analog filters, and 5:1 for digital filters.</a:t>
            </a:r>
          </a:p>
          <a:p>
            <a:pPr eaLnBrk="1" hangingPunct="1"/>
            <a:endParaRPr lang="en-US" altLang="it-IT" sz="1100" smtClean="0">
              <a:latin typeface="Arial" panose="020B0604020202020204" pitchFamily="34" charset="0"/>
            </a:endParaRPr>
          </a:p>
          <a:p>
            <a:pPr eaLnBrk="1" hangingPunct="1"/>
            <a:r>
              <a:rPr lang="en-US" altLang="it-IT" sz="1100" smtClean="0">
                <a:latin typeface="Arial" panose="020B0604020202020204" pitchFamily="34" charset="0"/>
              </a:rPr>
              <a:t>Usually we will be looking at signals of unequal amplitudes.  Since both signals will trace out the filter shape, it is possible for the smaller signal to be buried under the filter skirt of the larger one.   </a:t>
            </a:r>
          </a:p>
          <a:p>
            <a:pPr eaLnBrk="1" hangingPunct="1"/>
            <a:r>
              <a:rPr lang="en-US" altLang="it-IT" sz="1100" smtClean="0">
                <a:latin typeface="Arial" panose="020B0604020202020204" pitchFamily="34" charset="0"/>
              </a:rPr>
              <a:t>The greater the amplitude difference, the more a lower signal gets buried under the skirt of its neighbor's response.  </a:t>
            </a:r>
          </a:p>
          <a:p>
            <a:pPr eaLnBrk="1" hangingPunct="1"/>
            <a:r>
              <a:rPr lang="en-US" altLang="it-IT" sz="1100" smtClean="0">
                <a:latin typeface="Arial" panose="020B0604020202020204" pitchFamily="34" charset="0"/>
              </a:rPr>
              <a:t>This is significant, because most close-in signals you deal with are distortion or modulation products and, by nature, are quite different in amplitude from the parent signal.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10AEF41B-A82E-4BF3-81C5-D5341E2E4344}" type="slidenum">
              <a:rPr lang="it-IT" altLang="it-IT" smtClean="0">
                <a:latin typeface="Arial" panose="020B0604020202020204" pitchFamily="34" charset="0"/>
              </a:rPr>
              <a:pPr/>
              <a:t>39</a:t>
            </a:fld>
            <a:endParaRPr lang="it-IT" altLang="it-IT" smtClean="0">
              <a:latin typeface="Arial" panose="020B0604020202020204" pitchFamily="34" charset="0"/>
            </a:endParaRPr>
          </a:p>
        </p:txBody>
      </p:sp>
      <p:sp>
        <p:nvSpPr>
          <p:cNvPr id="839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it-IT" sz="1300"/>
              <a:t>3-</a:t>
            </a:r>
            <a:fld id="{D06BB622-B64D-4D7A-A731-9B26CD47E4D3}" type="slidenum">
              <a:rPr lang="en-US" altLang="it-IT" sz="1300"/>
              <a:pPr algn="r" eaLnBrk="1" hangingPunct="1">
                <a:spcBef>
                  <a:spcPct val="0"/>
                </a:spcBef>
              </a:pPr>
              <a:t>39</a:t>
            </a:fld>
            <a:endParaRPr lang="en-US" altLang="it-IT" sz="1300"/>
          </a:p>
        </p:txBody>
      </p:sp>
      <p:sp>
        <p:nvSpPr>
          <p:cNvPr id="83972" name="Rectangle 2"/>
          <p:cNvSpPr>
            <a:spLocks noChangeArrowheads="1" noTextEdit="1"/>
          </p:cNvSpPr>
          <p:nvPr>
            <p:ph type="sldImg"/>
          </p:nvPr>
        </p:nvSpPr>
        <p:spPr>
          <a:xfrm>
            <a:off x="992188" y="768350"/>
            <a:ext cx="5114925" cy="3836988"/>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sz="1100" b="1" smtClean="0">
                <a:latin typeface="Arial" panose="020B0604020202020204" pitchFamily="34" charset="0"/>
              </a:rPr>
              <a:t>Slide 34</a:t>
            </a:r>
          </a:p>
          <a:p>
            <a:pPr eaLnBrk="1" hangingPunct="1">
              <a:spcAft>
                <a:spcPts val="775"/>
              </a:spcAft>
            </a:pPr>
            <a:r>
              <a:rPr lang="en-US" altLang="it-IT" sz="1100" smtClean="0">
                <a:solidFill>
                  <a:srgbClr val="000000"/>
                </a:solidFill>
                <a:latin typeface="Arial" panose="020B0604020202020204" pitchFamily="34" charset="0"/>
              </a:rPr>
              <a:t>For example, say we are doing a two-tone test where the signals are separated by 10 kHz.  With a 10 kHz RBW, resolution of the equal amplitude tones is not a problem, as we have seen.  But the distortion products, which can be 50 dB down and 10 kHz away, could be buried.  </a:t>
            </a:r>
          </a:p>
          <a:p>
            <a:pPr eaLnBrk="1" hangingPunct="1">
              <a:spcAft>
                <a:spcPts val="775"/>
              </a:spcAft>
            </a:pPr>
            <a:r>
              <a:rPr lang="en-US" altLang="it-IT" sz="1100" smtClean="0">
                <a:solidFill>
                  <a:srgbClr val="000000"/>
                </a:solidFill>
                <a:latin typeface="Arial" panose="020B0604020202020204" pitchFamily="34" charset="0"/>
              </a:rPr>
              <a:t>Let's try a 3 kHz RBW which has a selectivity of 15:1.  The filter width 60 dB down is 45 kHz (15 x 3 kHz), and therefore, distortion will be hidden under the skirt of the response of the test tone. If we switch to a narrower filter (for example, a 1 kHz filter) the 60 dB bandwidth is 15 kHz (15 x 1 kHz), and the distortion products are easily visible (because one-half of the 60 dB bandwidth is 7.5 kHz, which is less than the separation of the sidebands).  So our required RBW for the measurement must be  1 kHz.</a:t>
            </a:r>
          </a:p>
          <a:p>
            <a:pPr eaLnBrk="1" hangingPunct="1">
              <a:spcAft>
                <a:spcPts val="775"/>
              </a:spcAft>
            </a:pPr>
            <a:r>
              <a:rPr lang="en-US" altLang="it-IT" sz="1100" smtClean="0">
                <a:solidFill>
                  <a:srgbClr val="000000"/>
                </a:solidFill>
                <a:latin typeface="Arial" panose="020B0604020202020204" pitchFamily="34" charset="0"/>
              </a:rPr>
              <a:t>This tells us then, that two signals unequal in amplitude by 60 dB must be separated by at least one half the 60 dB bandwidth</a:t>
            </a:r>
            <a:r>
              <a:rPr lang="en-US" altLang="it-IT" sz="1100" b="1" smtClean="0">
                <a:solidFill>
                  <a:srgbClr val="000000"/>
                </a:solidFill>
                <a:latin typeface="Arial" panose="020B0604020202020204" pitchFamily="34" charset="0"/>
              </a:rPr>
              <a:t> </a:t>
            </a:r>
            <a:r>
              <a:rPr lang="en-US" altLang="it-IT" sz="1100" smtClean="0">
                <a:solidFill>
                  <a:srgbClr val="000000"/>
                </a:solidFill>
                <a:latin typeface="Arial" panose="020B0604020202020204" pitchFamily="34" charset="0"/>
              </a:rPr>
              <a:t>to resolve the smaller signal.  Hence, selectivity is key in determining the resolution of unequal amplitude signals.  </a:t>
            </a:r>
          </a:p>
          <a:p>
            <a:pPr eaLnBrk="1" hangingPunct="1"/>
            <a:endParaRPr lang="en-US" altLang="it-IT" sz="1100" b="1"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39F7200A-9441-4CBF-8F2F-22FA51DCC377}" type="slidenum">
              <a:rPr lang="it-IT" altLang="it-IT" smtClean="0">
                <a:latin typeface="Arial" panose="020B0604020202020204" pitchFamily="34" charset="0"/>
              </a:rPr>
              <a:pPr/>
              <a:t>4</a:t>
            </a:fld>
            <a:endParaRPr lang="it-IT" altLang="it-IT" smtClean="0">
              <a:latin typeface="Arial" panose="020B0604020202020204" pitchFamily="34" charset="0"/>
            </a:endParaRPr>
          </a:p>
        </p:txBody>
      </p:sp>
      <p:sp>
        <p:nvSpPr>
          <p:cNvPr id="1229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72AA321-0D15-470E-95B5-DE364FA1A145}" type="slidenum">
              <a:rPr lang="it-IT" altLang="it-IT" sz="1300"/>
              <a:pPr algn="r" eaLnBrk="1" hangingPunct="1">
                <a:spcBef>
                  <a:spcPct val="0"/>
                </a:spcBef>
              </a:pPr>
              <a:t>4</a:t>
            </a:fld>
            <a:endParaRPr lang="it-IT" altLang="it-IT" sz="1300"/>
          </a:p>
        </p:txBody>
      </p:sp>
      <p:sp>
        <p:nvSpPr>
          <p:cNvPr id="12292" name="Rectangle 2"/>
          <p:cNvSpPr>
            <a:spLocks noRot="1" noChangeArrowheads="1" noTextEdit="1"/>
          </p:cNvSpPr>
          <p:nvPr>
            <p:ph type="sldImg"/>
          </p:nvPr>
        </p:nvSpPr>
        <p:spPr>
          <a:xfrm>
            <a:off x="992188" y="768350"/>
            <a:ext cx="5114925" cy="3836988"/>
          </a:xfrm>
          <a:ln/>
        </p:spPr>
      </p:sp>
      <p:sp>
        <p:nvSpPr>
          <p:cNvPr id="122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5CDBFB87-9E23-4F2B-93BF-60FE850212F0}" type="slidenum">
              <a:rPr lang="it-IT" altLang="it-IT" smtClean="0">
                <a:latin typeface="Arial" panose="020B0604020202020204" pitchFamily="34" charset="0"/>
              </a:rPr>
              <a:pPr/>
              <a:t>40</a:t>
            </a:fld>
            <a:endParaRPr lang="it-IT" altLang="it-IT" smtClean="0">
              <a:latin typeface="Arial" panose="020B0604020202020204" pitchFamily="34" charset="0"/>
            </a:endParaRPr>
          </a:p>
        </p:txBody>
      </p:sp>
      <p:sp>
        <p:nvSpPr>
          <p:cNvPr id="8601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AA398F0-B50C-41DA-8E03-EF6BFA465994}" type="slidenum">
              <a:rPr lang="it-IT" altLang="it-IT" sz="1300"/>
              <a:pPr algn="r" eaLnBrk="1" hangingPunct="1">
                <a:spcBef>
                  <a:spcPct val="0"/>
                </a:spcBef>
              </a:pPr>
              <a:t>40</a:t>
            </a:fld>
            <a:endParaRPr lang="it-IT" altLang="it-IT" sz="1300"/>
          </a:p>
        </p:txBody>
      </p:sp>
      <p:sp>
        <p:nvSpPr>
          <p:cNvPr id="86020" name="Rectangle 2"/>
          <p:cNvSpPr>
            <a:spLocks noRot="1" noChangeArrowheads="1" noTextEdit="1"/>
          </p:cNvSpPr>
          <p:nvPr>
            <p:ph type="sldImg"/>
          </p:nvPr>
        </p:nvSpPr>
        <p:spPr>
          <a:xfrm>
            <a:off x="992188" y="768350"/>
            <a:ext cx="5114925" cy="3836988"/>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62AFA58-26C2-4745-BD2A-D7B6C4584F7D}" type="slidenum">
              <a:rPr lang="it-IT" altLang="it-IT" smtClean="0">
                <a:latin typeface="Arial" panose="020B0604020202020204" pitchFamily="34" charset="0"/>
              </a:rPr>
              <a:pPr/>
              <a:t>41</a:t>
            </a:fld>
            <a:endParaRPr lang="it-IT" altLang="it-IT" smtClean="0">
              <a:latin typeface="Arial" panose="020B0604020202020204" pitchFamily="34" charset="0"/>
            </a:endParaRPr>
          </a:p>
        </p:txBody>
      </p:sp>
      <p:sp>
        <p:nvSpPr>
          <p:cNvPr id="8806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96983D9-EC56-4D0D-893A-2F62E5956CBF}" type="slidenum">
              <a:rPr lang="it-IT" altLang="it-IT" sz="1300"/>
              <a:pPr algn="r" eaLnBrk="1" hangingPunct="1">
                <a:spcBef>
                  <a:spcPct val="0"/>
                </a:spcBef>
              </a:pPr>
              <a:t>41</a:t>
            </a:fld>
            <a:endParaRPr lang="it-IT" altLang="it-IT" sz="1300"/>
          </a:p>
        </p:txBody>
      </p:sp>
      <p:sp>
        <p:nvSpPr>
          <p:cNvPr id="88068" name="Rectangle 2"/>
          <p:cNvSpPr>
            <a:spLocks noRot="1" noChangeArrowheads="1" noTextEdit="1"/>
          </p:cNvSpPr>
          <p:nvPr>
            <p:ph type="sldImg"/>
          </p:nvPr>
        </p:nvSpPr>
        <p:spPr>
          <a:xfrm>
            <a:off x="992188" y="768350"/>
            <a:ext cx="5114925" cy="3836988"/>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935AC0D4-1909-4C55-A5FB-55AEB1058012}" type="slidenum">
              <a:rPr lang="it-IT" altLang="it-IT" smtClean="0">
                <a:latin typeface="Arial" panose="020B0604020202020204" pitchFamily="34" charset="0"/>
              </a:rPr>
              <a:pPr/>
              <a:t>42</a:t>
            </a:fld>
            <a:endParaRPr lang="it-IT" altLang="it-IT" smtClean="0">
              <a:latin typeface="Arial" panose="020B0604020202020204" pitchFamily="34" charset="0"/>
            </a:endParaRPr>
          </a:p>
        </p:txBody>
      </p:sp>
      <p:sp>
        <p:nvSpPr>
          <p:cNvPr id="9011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975E9D5-4854-4BFB-8E93-A9F6184BBBBD}" type="slidenum">
              <a:rPr lang="it-IT" altLang="it-IT" sz="1300"/>
              <a:pPr algn="r" eaLnBrk="1" hangingPunct="1">
                <a:spcBef>
                  <a:spcPct val="0"/>
                </a:spcBef>
              </a:pPr>
              <a:t>42</a:t>
            </a:fld>
            <a:endParaRPr lang="it-IT" altLang="it-IT" sz="1300"/>
          </a:p>
        </p:txBody>
      </p:sp>
      <p:sp>
        <p:nvSpPr>
          <p:cNvPr id="90116" name="Rectangle 2"/>
          <p:cNvSpPr>
            <a:spLocks noRot="1" noChangeArrowheads="1" noTextEdit="1"/>
          </p:cNvSpPr>
          <p:nvPr>
            <p:ph type="sldImg"/>
          </p:nvPr>
        </p:nvSpPr>
        <p:spPr>
          <a:xfrm>
            <a:off x="992188" y="768350"/>
            <a:ext cx="5114925" cy="3836988"/>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C5C515A8-D90E-4EBF-90E0-8DE14A1A29FA}" type="slidenum">
              <a:rPr lang="it-IT" altLang="it-IT" smtClean="0">
                <a:latin typeface="Arial" panose="020B0604020202020204" pitchFamily="34" charset="0"/>
              </a:rPr>
              <a:pPr/>
              <a:t>43</a:t>
            </a:fld>
            <a:endParaRPr lang="it-IT" altLang="it-IT" smtClean="0">
              <a:latin typeface="Arial" panose="020B0604020202020204" pitchFamily="34" charset="0"/>
            </a:endParaRPr>
          </a:p>
        </p:txBody>
      </p:sp>
      <p:sp>
        <p:nvSpPr>
          <p:cNvPr id="9216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0168446-DF3A-4558-8B79-EB64F4B1C363}" type="slidenum">
              <a:rPr lang="it-IT" altLang="it-IT" sz="1300"/>
              <a:pPr algn="r" eaLnBrk="1" hangingPunct="1">
                <a:spcBef>
                  <a:spcPct val="0"/>
                </a:spcBef>
              </a:pPr>
              <a:t>43</a:t>
            </a:fld>
            <a:endParaRPr lang="it-IT" altLang="it-IT" sz="1300"/>
          </a:p>
        </p:txBody>
      </p:sp>
      <p:sp>
        <p:nvSpPr>
          <p:cNvPr id="92164" name="Rectangle 2"/>
          <p:cNvSpPr>
            <a:spLocks noRot="1" noChangeArrowheads="1" noTextEdit="1"/>
          </p:cNvSpPr>
          <p:nvPr>
            <p:ph type="sldImg"/>
          </p:nvPr>
        </p:nvSpPr>
        <p:spPr>
          <a:xfrm>
            <a:off x="992188" y="768350"/>
            <a:ext cx="5114925" cy="3836988"/>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84E2BCA9-AF58-4425-9D21-08A503FC7F73}" type="slidenum">
              <a:rPr lang="it-IT" altLang="it-IT" smtClean="0">
                <a:latin typeface="Arial" panose="020B0604020202020204" pitchFamily="34" charset="0"/>
              </a:rPr>
              <a:pPr/>
              <a:t>44</a:t>
            </a:fld>
            <a:endParaRPr lang="it-IT" altLang="it-IT" smtClean="0">
              <a:latin typeface="Arial" panose="020B0604020202020204" pitchFamily="34" charset="0"/>
            </a:endParaRPr>
          </a:p>
        </p:txBody>
      </p:sp>
      <p:sp>
        <p:nvSpPr>
          <p:cNvPr id="9421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33C00EA-04E1-4522-923B-D61280AABD88}" type="slidenum">
              <a:rPr lang="it-IT" altLang="it-IT" sz="1300"/>
              <a:pPr algn="r" eaLnBrk="1" hangingPunct="1">
                <a:spcBef>
                  <a:spcPct val="0"/>
                </a:spcBef>
              </a:pPr>
              <a:t>44</a:t>
            </a:fld>
            <a:endParaRPr lang="it-IT" altLang="it-IT" sz="1300"/>
          </a:p>
        </p:txBody>
      </p:sp>
      <p:sp>
        <p:nvSpPr>
          <p:cNvPr id="94212" name="Rectangle 2"/>
          <p:cNvSpPr>
            <a:spLocks noRot="1" noChangeArrowheads="1" noTextEdit="1"/>
          </p:cNvSpPr>
          <p:nvPr>
            <p:ph type="sldImg"/>
          </p:nvPr>
        </p:nvSpPr>
        <p:spPr>
          <a:xfrm>
            <a:off x="992188" y="768350"/>
            <a:ext cx="5114925" cy="3836988"/>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F41D67FF-7725-41E7-BA88-D2A8739F486C}" type="slidenum">
              <a:rPr lang="it-IT" altLang="it-IT" smtClean="0">
                <a:latin typeface="Arial" panose="020B0604020202020204" pitchFamily="34" charset="0"/>
              </a:rPr>
              <a:pPr/>
              <a:t>45</a:t>
            </a:fld>
            <a:endParaRPr lang="it-IT" altLang="it-IT" smtClean="0">
              <a:latin typeface="Arial" panose="020B0604020202020204" pitchFamily="34" charset="0"/>
            </a:endParaRPr>
          </a:p>
        </p:txBody>
      </p:sp>
      <p:sp>
        <p:nvSpPr>
          <p:cNvPr id="9625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E0AC8FA-5E4D-408D-87AC-156D19E72EB0}" type="slidenum">
              <a:rPr lang="it-IT" altLang="it-IT" sz="1300"/>
              <a:pPr algn="r" eaLnBrk="1" hangingPunct="1">
                <a:spcBef>
                  <a:spcPct val="0"/>
                </a:spcBef>
              </a:pPr>
              <a:t>45</a:t>
            </a:fld>
            <a:endParaRPr lang="it-IT" altLang="it-IT" sz="1300"/>
          </a:p>
        </p:txBody>
      </p:sp>
      <p:sp>
        <p:nvSpPr>
          <p:cNvPr id="96260" name="Rectangle 2"/>
          <p:cNvSpPr>
            <a:spLocks noRot="1" noChangeArrowheads="1" noTextEdit="1"/>
          </p:cNvSpPr>
          <p:nvPr>
            <p:ph type="sldImg"/>
          </p:nvPr>
        </p:nvSpPr>
        <p:spPr>
          <a:xfrm>
            <a:off x="992188" y="768350"/>
            <a:ext cx="5114925" cy="3836988"/>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A199D75-1028-4A64-A741-0FE8DD8223C0}" type="slidenum">
              <a:rPr lang="it-IT" altLang="it-IT" smtClean="0">
                <a:latin typeface="Arial" panose="020B0604020202020204" pitchFamily="34" charset="0"/>
              </a:rPr>
              <a:pPr/>
              <a:t>46</a:t>
            </a:fld>
            <a:endParaRPr lang="it-IT" altLang="it-IT" smtClean="0">
              <a:latin typeface="Arial" panose="020B0604020202020204" pitchFamily="34" charset="0"/>
            </a:endParaRPr>
          </a:p>
        </p:txBody>
      </p:sp>
      <p:sp>
        <p:nvSpPr>
          <p:cNvPr id="983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B9207AF-5DFE-4984-A26F-610383F5BE34}" type="slidenum">
              <a:rPr lang="it-IT" altLang="it-IT" sz="1300"/>
              <a:pPr algn="r" eaLnBrk="1" hangingPunct="1">
                <a:spcBef>
                  <a:spcPct val="0"/>
                </a:spcBef>
              </a:pPr>
              <a:t>46</a:t>
            </a:fld>
            <a:endParaRPr lang="it-IT" altLang="it-IT" sz="1300"/>
          </a:p>
        </p:txBody>
      </p:sp>
      <p:sp>
        <p:nvSpPr>
          <p:cNvPr id="98308" name="Rectangle 2"/>
          <p:cNvSpPr>
            <a:spLocks noRot="1" noChangeArrowheads="1" noTextEdit="1"/>
          </p:cNvSpPr>
          <p:nvPr>
            <p:ph type="sldImg"/>
          </p:nvPr>
        </p:nvSpPr>
        <p:spPr>
          <a:xfrm>
            <a:off x="992188" y="768350"/>
            <a:ext cx="5114925" cy="3836988"/>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D7A1D8C7-B709-4C2E-AEE8-467753595717}" type="slidenum">
              <a:rPr lang="it-IT" altLang="it-IT" smtClean="0">
                <a:latin typeface="Arial" panose="020B0604020202020204" pitchFamily="34" charset="0"/>
              </a:rPr>
              <a:pPr/>
              <a:t>47</a:t>
            </a:fld>
            <a:endParaRPr lang="it-IT" altLang="it-IT" smtClean="0">
              <a:latin typeface="Arial" panose="020B0604020202020204" pitchFamily="34" charset="0"/>
            </a:endParaRPr>
          </a:p>
        </p:txBody>
      </p:sp>
      <p:sp>
        <p:nvSpPr>
          <p:cNvPr id="10035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FC5DE98-81F6-425F-9DD3-89E62541C0EA}" type="slidenum">
              <a:rPr lang="it-IT" altLang="it-IT" sz="1300"/>
              <a:pPr algn="r" eaLnBrk="1" hangingPunct="1">
                <a:spcBef>
                  <a:spcPct val="0"/>
                </a:spcBef>
              </a:pPr>
              <a:t>47</a:t>
            </a:fld>
            <a:endParaRPr lang="it-IT" altLang="it-IT" sz="1300"/>
          </a:p>
        </p:txBody>
      </p:sp>
      <p:sp>
        <p:nvSpPr>
          <p:cNvPr id="100356" name="Rectangle 2"/>
          <p:cNvSpPr>
            <a:spLocks noRot="1" noChangeArrowheads="1" noTextEdit="1"/>
          </p:cNvSpPr>
          <p:nvPr>
            <p:ph type="sldImg"/>
          </p:nvPr>
        </p:nvSpPr>
        <p:spPr>
          <a:xfrm>
            <a:off x="992188" y="768350"/>
            <a:ext cx="5114925" cy="3836988"/>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C26FDE2C-F88F-4E7F-8389-9C047A8C1A00}" type="slidenum">
              <a:rPr lang="it-IT" altLang="it-IT" smtClean="0">
                <a:latin typeface="Arial" panose="020B0604020202020204" pitchFamily="34" charset="0"/>
              </a:rPr>
              <a:pPr/>
              <a:t>48</a:t>
            </a:fld>
            <a:endParaRPr lang="it-IT" altLang="it-IT" smtClean="0">
              <a:latin typeface="Arial" panose="020B0604020202020204" pitchFamily="34" charset="0"/>
            </a:endParaRPr>
          </a:p>
        </p:txBody>
      </p:sp>
      <p:sp>
        <p:nvSpPr>
          <p:cNvPr id="10240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7FE482E-B1F2-4ED7-A21C-A98007FFDBA6}" type="slidenum">
              <a:rPr lang="it-IT" altLang="it-IT" sz="1300"/>
              <a:pPr algn="r" eaLnBrk="1" hangingPunct="1">
                <a:spcBef>
                  <a:spcPct val="0"/>
                </a:spcBef>
              </a:pPr>
              <a:t>48</a:t>
            </a:fld>
            <a:endParaRPr lang="it-IT" altLang="it-IT" sz="1300"/>
          </a:p>
        </p:txBody>
      </p:sp>
      <p:sp>
        <p:nvSpPr>
          <p:cNvPr id="102404" name="Rectangle 2"/>
          <p:cNvSpPr>
            <a:spLocks noRot="1" noChangeArrowheads="1" noTextEdit="1"/>
          </p:cNvSpPr>
          <p:nvPr>
            <p:ph type="sldImg"/>
          </p:nvPr>
        </p:nvSpPr>
        <p:spPr>
          <a:xfrm>
            <a:off x="992188" y="768350"/>
            <a:ext cx="5114925" cy="3836988"/>
          </a:xfrm>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91D972AC-0C33-4069-A133-A27BBDFBEBD5}" type="slidenum">
              <a:rPr lang="it-IT" altLang="it-IT" smtClean="0">
                <a:latin typeface="Arial" panose="020B0604020202020204" pitchFamily="34" charset="0"/>
              </a:rPr>
              <a:pPr/>
              <a:t>49</a:t>
            </a:fld>
            <a:endParaRPr lang="it-IT" altLang="it-IT" smtClean="0">
              <a:latin typeface="Arial" panose="020B0604020202020204" pitchFamily="34" charset="0"/>
            </a:endParaRPr>
          </a:p>
        </p:txBody>
      </p:sp>
      <p:sp>
        <p:nvSpPr>
          <p:cNvPr id="1044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36484E4-B37F-493C-8FE1-740B0C1275CC}" type="slidenum">
              <a:rPr lang="it-IT" altLang="it-IT" sz="1300"/>
              <a:pPr algn="r" eaLnBrk="1" hangingPunct="1">
                <a:spcBef>
                  <a:spcPct val="0"/>
                </a:spcBef>
              </a:pPr>
              <a:t>49</a:t>
            </a:fld>
            <a:endParaRPr lang="it-IT" altLang="it-IT" sz="1300"/>
          </a:p>
        </p:txBody>
      </p:sp>
      <p:sp>
        <p:nvSpPr>
          <p:cNvPr id="104452" name="Rectangle 2"/>
          <p:cNvSpPr>
            <a:spLocks noRot="1" noChangeArrowheads="1" noTextEdit="1"/>
          </p:cNvSpPr>
          <p:nvPr>
            <p:ph type="sldImg"/>
          </p:nvPr>
        </p:nvSpPr>
        <p:spPr>
          <a:xfrm>
            <a:off x="992188" y="768350"/>
            <a:ext cx="5114925" cy="3836988"/>
          </a:xfrm>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4EF3DCE7-3D9B-4AA6-A8A3-AAC24D7BCCEE}" type="slidenum">
              <a:rPr lang="it-IT" altLang="it-IT" smtClean="0">
                <a:latin typeface="Arial" panose="020B0604020202020204" pitchFamily="34" charset="0"/>
              </a:rPr>
              <a:pPr/>
              <a:t>5</a:t>
            </a:fld>
            <a:endParaRPr lang="it-IT" altLang="it-IT" smtClean="0">
              <a:latin typeface="Arial" panose="020B0604020202020204" pitchFamily="34" charset="0"/>
            </a:endParaRPr>
          </a:p>
        </p:txBody>
      </p:sp>
      <p:sp>
        <p:nvSpPr>
          <p:cNvPr id="1433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30EA7F9-5F5F-41B7-BC18-02A083308D3C}" type="slidenum">
              <a:rPr lang="it-IT" altLang="it-IT" sz="1300"/>
              <a:pPr algn="r" eaLnBrk="1" hangingPunct="1">
                <a:spcBef>
                  <a:spcPct val="0"/>
                </a:spcBef>
              </a:pPr>
              <a:t>5</a:t>
            </a:fld>
            <a:endParaRPr lang="it-IT" altLang="it-IT" sz="1300"/>
          </a:p>
        </p:txBody>
      </p:sp>
      <p:sp>
        <p:nvSpPr>
          <p:cNvPr id="14340" name="Rectangle 2"/>
          <p:cNvSpPr>
            <a:spLocks noRot="1" noChangeArrowheads="1" noTextEdit="1"/>
          </p:cNvSpPr>
          <p:nvPr>
            <p:ph type="sldImg"/>
          </p:nvPr>
        </p:nvSpPr>
        <p:spPr>
          <a:xfrm>
            <a:off x="992188" y="768350"/>
            <a:ext cx="5114925" cy="3836988"/>
          </a:xfrm>
          <a:ln/>
        </p:spPr>
      </p:sp>
      <p:sp>
        <p:nvSpPr>
          <p:cNvPr id="143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B7B7DDE9-DC96-46C7-9D84-C88C39C8A878}" type="slidenum">
              <a:rPr lang="it-IT" altLang="it-IT" smtClean="0">
                <a:latin typeface="Arial" panose="020B0604020202020204" pitchFamily="34" charset="0"/>
              </a:rPr>
              <a:pPr/>
              <a:t>50</a:t>
            </a:fld>
            <a:endParaRPr lang="it-IT" altLang="it-IT" smtClean="0">
              <a:latin typeface="Arial" panose="020B0604020202020204" pitchFamily="34" charset="0"/>
            </a:endParaRPr>
          </a:p>
        </p:txBody>
      </p:sp>
      <p:sp>
        <p:nvSpPr>
          <p:cNvPr id="10649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A8B58DD-8285-4EB0-8D31-D32D2A7EA4E6}" type="slidenum">
              <a:rPr lang="it-IT" altLang="it-IT" sz="1300"/>
              <a:pPr algn="r" eaLnBrk="1" hangingPunct="1">
                <a:spcBef>
                  <a:spcPct val="0"/>
                </a:spcBef>
              </a:pPr>
              <a:t>50</a:t>
            </a:fld>
            <a:endParaRPr lang="it-IT" altLang="it-IT" sz="1300"/>
          </a:p>
        </p:txBody>
      </p:sp>
      <p:sp>
        <p:nvSpPr>
          <p:cNvPr id="106500" name="Rectangle 2"/>
          <p:cNvSpPr>
            <a:spLocks noRot="1" noChangeArrowheads="1" noTextEdit="1"/>
          </p:cNvSpPr>
          <p:nvPr>
            <p:ph type="sldImg"/>
          </p:nvPr>
        </p:nvSpPr>
        <p:spPr>
          <a:xfrm>
            <a:off x="992188" y="768350"/>
            <a:ext cx="5114925" cy="3836988"/>
          </a:xfrm>
          <a:ln/>
        </p:spPr>
      </p:sp>
      <p:sp>
        <p:nvSpPr>
          <p:cNvPr id="1065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445F1C55-808B-42F2-954C-9DA18973582C}" type="slidenum">
              <a:rPr lang="it-IT" altLang="it-IT" smtClean="0">
                <a:latin typeface="Arial" panose="020B0604020202020204" pitchFamily="34" charset="0"/>
              </a:rPr>
              <a:pPr/>
              <a:t>51</a:t>
            </a:fld>
            <a:endParaRPr lang="it-IT" altLang="it-IT" smtClean="0">
              <a:latin typeface="Arial" panose="020B0604020202020204" pitchFamily="34" charset="0"/>
            </a:endParaRPr>
          </a:p>
        </p:txBody>
      </p:sp>
      <p:sp>
        <p:nvSpPr>
          <p:cNvPr id="10854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DF3A093-E533-4EA3-8351-F7059E71901A}" type="slidenum">
              <a:rPr lang="it-IT" altLang="it-IT" sz="1300"/>
              <a:pPr algn="r" eaLnBrk="1" hangingPunct="1">
                <a:spcBef>
                  <a:spcPct val="0"/>
                </a:spcBef>
              </a:pPr>
              <a:t>51</a:t>
            </a:fld>
            <a:endParaRPr lang="it-IT" altLang="it-IT" sz="1300"/>
          </a:p>
        </p:txBody>
      </p:sp>
      <p:sp>
        <p:nvSpPr>
          <p:cNvPr id="108548" name="Rectangle 2"/>
          <p:cNvSpPr>
            <a:spLocks noRot="1" noChangeArrowheads="1" noTextEdit="1"/>
          </p:cNvSpPr>
          <p:nvPr>
            <p:ph type="sldImg"/>
          </p:nvPr>
        </p:nvSpPr>
        <p:spPr>
          <a:xfrm>
            <a:off x="992188" y="768350"/>
            <a:ext cx="5114925" cy="3836988"/>
          </a:xfrm>
          <a:ln/>
        </p:spPr>
      </p:sp>
      <p:sp>
        <p:nvSpPr>
          <p:cNvPr id="108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CCADF252-0365-4B30-8F80-7F9B9D38F77D}" type="slidenum">
              <a:rPr lang="it-IT" altLang="it-IT" smtClean="0">
                <a:latin typeface="Arial" panose="020B0604020202020204" pitchFamily="34" charset="0"/>
              </a:rPr>
              <a:pPr/>
              <a:t>52</a:t>
            </a:fld>
            <a:endParaRPr lang="it-IT" altLang="it-IT" smtClean="0">
              <a:latin typeface="Arial" panose="020B0604020202020204" pitchFamily="34" charset="0"/>
            </a:endParaRPr>
          </a:p>
        </p:txBody>
      </p:sp>
      <p:sp>
        <p:nvSpPr>
          <p:cNvPr id="11059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BB050FC-7502-4302-A39D-B1C72766F4B8}" type="slidenum">
              <a:rPr lang="it-IT" altLang="it-IT" sz="1300"/>
              <a:pPr algn="r" eaLnBrk="1" hangingPunct="1">
                <a:spcBef>
                  <a:spcPct val="0"/>
                </a:spcBef>
              </a:pPr>
              <a:t>52</a:t>
            </a:fld>
            <a:endParaRPr lang="it-IT" altLang="it-IT" sz="1300"/>
          </a:p>
        </p:txBody>
      </p:sp>
      <p:sp>
        <p:nvSpPr>
          <p:cNvPr id="110596" name="Rectangle 2"/>
          <p:cNvSpPr>
            <a:spLocks noRot="1" noChangeArrowheads="1" noTextEdit="1"/>
          </p:cNvSpPr>
          <p:nvPr>
            <p:ph type="sldImg"/>
          </p:nvPr>
        </p:nvSpPr>
        <p:spPr>
          <a:xfrm>
            <a:off x="992188" y="768350"/>
            <a:ext cx="5114925" cy="3836988"/>
          </a:xfrm>
          <a:ln/>
        </p:spPr>
      </p:sp>
      <p:sp>
        <p:nvSpPr>
          <p:cNvPr id="1105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26FB7580-0BFB-459A-A4B2-1DE22D3901DE}" type="slidenum">
              <a:rPr lang="it-IT" altLang="it-IT" smtClean="0">
                <a:latin typeface="Arial" panose="020B0604020202020204" pitchFamily="34" charset="0"/>
              </a:rPr>
              <a:pPr/>
              <a:t>53</a:t>
            </a:fld>
            <a:endParaRPr lang="it-IT" altLang="it-IT" smtClean="0">
              <a:latin typeface="Arial" panose="020B0604020202020204" pitchFamily="34" charset="0"/>
            </a:endParaRPr>
          </a:p>
        </p:txBody>
      </p:sp>
      <p:sp>
        <p:nvSpPr>
          <p:cNvPr id="11264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78F6F69-572E-4F4B-84A2-A323A052620B}" type="slidenum">
              <a:rPr lang="it-IT" altLang="it-IT" sz="1300"/>
              <a:pPr algn="r" eaLnBrk="1" hangingPunct="1">
                <a:spcBef>
                  <a:spcPct val="0"/>
                </a:spcBef>
              </a:pPr>
              <a:t>53</a:t>
            </a:fld>
            <a:endParaRPr lang="it-IT" altLang="it-IT" sz="1300"/>
          </a:p>
        </p:txBody>
      </p:sp>
      <p:sp>
        <p:nvSpPr>
          <p:cNvPr id="112644" name="Rectangle 2"/>
          <p:cNvSpPr>
            <a:spLocks noRot="1" noChangeArrowheads="1" noTextEdit="1"/>
          </p:cNvSpPr>
          <p:nvPr>
            <p:ph type="sldImg"/>
          </p:nvPr>
        </p:nvSpPr>
        <p:spPr>
          <a:xfrm>
            <a:off x="992188" y="768350"/>
            <a:ext cx="5114925" cy="3836988"/>
          </a:xfrm>
          <a:ln/>
        </p:spPr>
      </p:sp>
      <p:sp>
        <p:nvSpPr>
          <p:cNvPr id="1126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1A2AC31-E267-42EF-873F-BC57A89524A1}" type="slidenum">
              <a:rPr lang="it-IT" altLang="it-IT" smtClean="0">
                <a:latin typeface="Arial" panose="020B0604020202020204" pitchFamily="34" charset="0"/>
              </a:rPr>
              <a:pPr/>
              <a:t>54</a:t>
            </a:fld>
            <a:endParaRPr lang="it-IT" altLang="it-IT" smtClean="0">
              <a:latin typeface="Arial" panose="020B0604020202020204" pitchFamily="34" charset="0"/>
            </a:endParaRPr>
          </a:p>
        </p:txBody>
      </p:sp>
      <p:sp>
        <p:nvSpPr>
          <p:cNvPr id="11469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D5D1654-817D-4595-BD5B-A9B591DE0DDD}" type="slidenum">
              <a:rPr lang="it-IT" altLang="it-IT" sz="1300"/>
              <a:pPr algn="r" eaLnBrk="1" hangingPunct="1">
                <a:spcBef>
                  <a:spcPct val="0"/>
                </a:spcBef>
              </a:pPr>
              <a:t>54</a:t>
            </a:fld>
            <a:endParaRPr lang="it-IT" altLang="it-IT" sz="1300"/>
          </a:p>
        </p:txBody>
      </p:sp>
      <p:sp>
        <p:nvSpPr>
          <p:cNvPr id="114692" name="Rectangle 2"/>
          <p:cNvSpPr>
            <a:spLocks noRot="1" noChangeArrowheads="1" noTextEdit="1"/>
          </p:cNvSpPr>
          <p:nvPr>
            <p:ph type="sldImg"/>
          </p:nvPr>
        </p:nvSpPr>
        <p:spPr>
          <a:xfrm>
            <a:off x="992188" y="768350"/>
            <a:ext cx="5114925" cy="3836988"/>
          </a:xfrm>
          <a:ln/>
        </p:spPr>
      </p:sp>
      <p:sp>
        <p:nvSpPr>
          <p:cNvPr id="1146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44E6E642-3562-44DE-BD43-F7CE8FCE17A1}" type="slidenum">
              <a:rPr lang="it-IT" altLang="it-IT" smtClean="0">
                <a:latin typeface="Arial" panose="020B0604020202020204" pitchFamily="34" charset="0"/>
              </a:rPr>
              <a:pPr/>
              <a:t>55</a:t>
            </a:fld>
            <a:endParaRPr lang="it-IT" altLang="it-IT" smtClean="0">
              <a:latin typeface="Arial" panose="020B0604020202020204" pitchFamily="34" charset="0"/>
            </a:endParaRPr>
          </a:p>
        </p:txBody>
      </p:sp>
      <p:sp>
        <p:nvSpPr>
          <p:cNvPr id="11673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016CA21-BF45-4367-963B-E1FB5E803C9A}" type="slidenum">
              <a:rPr lang="it-IT" altLang="it-IT" sz="1300"/>
              <a:pPr algn="r" eaLnBrk="1" hangingPunct="1">
                <a:spcBef>
                  <a:spcPct val="0"/>
                </a:spcBef>
              </a:pPr>
              <a:t>55</a:t>
            </a:fld>
            <a:endParaRPr lang="it-IT" altLang="it-IT" sz="1300"/>
          </a:p>
        </p:txBody>
      </p:sp>
      <p:sp>
        <p:nvSpPr>
          <p:cNvPr id="116740" name="Rectangle 2"/>
          <p:cNvSpPr>
            <a:spLocks noRot="1" noChangeArrowheads="1" noTextEdit="1"/>
          </p:cNvSpPr>
          <p:nvPr>
            <p:ph type="sldImg"/>
          </p:nvPr>
        </p:nvSpPr>
        <p:spPr>
          <a:xfrm>
            <a:off x="992188" y="768350"/>
            <a:ext cx="5114925" cy="3836988"/>
          </a:xfrm>
          <a:ln/>
        </p:spPr>
      </p:sp>
      <p:sp>
        <p:nvSpPr>
          <p:cNvPr id="1167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15965BAF-2E19-4CA0-85A2-D501461232A3}" type="slidenum">
              <a:rPr lang="it-IT" altLang="it-IT" smtClean="0">
                <a:latin typeface="Arial" panose="020B0604020202020204" pitchFamily="34" charset="0"/>
              </a:rPr>
              <a:pPr/>
              <a:t>56</a:t>
            </a:fld>
            <a:endParaRPr lang="it-IT" altLang="it-IT" smtClean="0">
              <a:latin typeface="Arial" panose="020B0604020202020204" pitchFamily="34" charset="0"/>
            </a:endParaRPr>
          </a:p>
        </p:txBody>
      </p:sp>
      <p:sp>
        <p:nvSpPr>
          <p:cNvPr id="11878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FCC6E6F-EE4F-4DF8-ADC4-5D5CBF3CE675}" type="slidenum">
              <a:rPr lang="it-IT" altLang="it-IT" sz="1300"/>
              <a:pPr algn="r" eaLnBrk="1" hangingPunct="1">
                <a:spcBef>
                  <a:spcPct val="0"/>
                </a:spcBef>
              </a:pPr>
              <a:t>56</a:t>
            </a:fld>
            <a:endParaRPr lang="it-IT" altLang="it-IT" sz="1300"/>
          </a:p>
        </p:txBody>
      </p:sp>
      <p:sp>
        <p:nvSpPr>
          <p:cNvPr id="118788" name="Rectangle 2"/>
          <p:cNvSpPr>
            <a:spLocks noRot="1" noChangeArrowheads="1" noTextEdit="1"/>
          </p:cNvSpPr>
          <p:nvPr>
            <p:ph type="sldImg"/>
          </p:nvPr>
        </p:nvSpPr>
        <p:spPr>
          <a:xfrm>
            <a:off x="992188" y="768350"/>
            <a:ext cx="5114925" cy="3836988"/>
          </a:xfrm>
          <a:ln/>
        </p:spPr>
      </p:sp>
      <p:sp>
        <p:nvSpPr>
          <p:cNvPr id="1187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3CB86CE-C51E-42E5-9B16-D4385931211E}" type="slidenum">
              <a:rPr lang="it-IT" altLang="it-IT" smtClean="0">
                <a:latin typeface="Arial" panose="020B0604020202020204" pitchFamily="34" charset="0"/>
              </a:rPr>
              <a:pPr/>
              <a:t>57</a:t>
            </a:fld>
            <a:endParaRPr lang="it-IT" altLang="it-IT" smtClean="0">
              <a:latin typeface="Arial" panose="020B0604020202020204" pitchFamily="34" charset="0"/>
            </a:endParaRPr>
          </a:p>
        </p:txBody>
      </p:sp>
      <p:sp>
        <p:nvSpPr>
          <p:cNvPr id="12083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3E0281F-1AFF-4908-969A-DC90438D5EEF}" type="slidenum">
              <a:rPr lang="it-IT" altLang="it-IT" sz="1300"/>
              <a:pPr algn="r" eaLnBrk="1" hangingPunct="1">
                <a:spcBef>
                  <a:spcPct val="0"/>
                </a:spcBef>
              </a:pPr>
              <a:t>57</a:t>
            </a:fld>
            <a:endParaRPr lang="it-IT" altLang="it-IT" sz="1300"/>
          </a:p>
        </p:txBody>
      </p:sp>
      <p:sp>
        <p:nvSpPr>
          <p:cNvPr id="120836" name="Rectangle 2"/>
          <p:cNvSpPr>
            <a:spLocks noRot="1" noChangeArrowheads="1" noTextEdit="1"/>
          </p:cNvSpPr>
          <p:nvPr>
            <p:ph type="sldImg"/>
          </p:nvPr>
        </p:nvSpPr>
        <p:spPr>
          <a:xfrm>
            <a:off x="992188" y="768350"/>
            <a:ext cx="5114925" cy="3836988"/>
          </a:xfrm>
          <a:ln/>
        </p:spPr>
      </p:sp>
      <p:sp>
        <p:nvSpPr>
          <p:cNvPr id="1208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E889C027-4E82-4214-B230-F2CAD68B8996}" type="slidenum">
              <a:rPr lang="it-IT" altLang="it-IT" smtClean="0">
                <a:latin typeface="Arial" panose="020B0604020202020204" pitchFamily="34" charset="0"/>
              </a:rPr>
              <a:pPr/>
              <a:t>58</a:t>
            </a:fld>
            <a:endParaRPr lang="it-IT" altLang="it-IT" smtClean="0">
              <a:latin typeface="Arial" panose="020B0604020202020204" pitchFamily="34" charset="0"/>
            </a:endParaRPr>
          </a:p>
        </p:txBody>
      </p:sp>
      <p:sp>
        <p:nvSpPr>
          <p:cNvPr id="12288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4656EFB-F131-4C2A-B2D6-25FB91EB4A59}" type="slidenum">
              <a:rPr lang="it-IT" altLang="it-IT" sz="1300"/>
              <a:pPr algn="r" eaLnBrk="1" hangingPunct="1">
                <a:spcBef>
                  <a:spcPct val="0"/>
                </a:spcBef>
              </a:pPr>
              <a:t>58</a:t>
            </a:fld>
            <a:endParaRPr lang="it-IT" altLang="it-IT" sz="1300"/>
          </a:p>
        </p:txBody>
      </p:sp>
      <p:sp>
        <p:nvSpPr>
          <p:cNvPr id="122884" name="Rectangle 2"/>
          <p:cNvSpPr>
            <a:spLocks noRot="1" noChangeArrowheads="1" noTextEdit="1"/>
          </p:cNvSpPr>
          <p:nvPr>
            <p:ph type="sldImg"/>
          </p:nvPr>
        </p:nvSpPr>
        <p:spPr>
          <a:xfrm>
            <a:off x="992188" y="768350"/>
            <a:ext cx="5114925" cy="3836988"/>
          </a:xfrm>
          <a:ln/>
        </p:spPr>
      </p:sp>
      <p:sp>
        <p:nvSpPr>
          <p:cNvPr id="1228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BFEEB264-E160-4FD8-9E10-446CDADFA2F6}" type="slidenum">
              <a:rPr lang="it-IT" altLang="it-IT" smtClean="0">
                <a:latin typeface="Arial" panose="020B0604020202020204" pitchFamily="34" charset="0"/>
              </a:rPr>
              <a:pPr/>
              <a:t>59</a:t>
            </a:fld>
            <a:endParaRPr lang="it-IT" altLang="it-IT" smtClean="0">
              <a:latin typeface="Arial" panose="020B0604020202020204" pitchFamily="34" charset="0"/>
            </a:endParaRPr>
          </a:p>
        </p:txBody>
      </p:sp>
      <p:sp>
        <p:nvSpPr>
          <p:cNvPr id="12493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884097A-C0A6-45D4-91BA-8BFD31D51E8B}" type="slidenum">
              <a:rPr lang="it-IT" altLang="it-IT" sz="1300"/>
              <a:pPr algn="r" eaLnBrk="1" hangingPunct="1">
                <a:spcBef>
                  <a:spcPct val="0"/>
                </a:spcBef>
              </a:pPr>
              <a:t>59</a:t>
            </a:fld>
            <a:endParaRPr lang="it-IT" altLang="it-IT" sz="1300"/>
          </a:p>
        </p:txBody>
      </p:sp>
      <p:sp>
        <p:nvSpPr>
          <p:cNvPr id="124932" name="Rectangle 2"/>
          <p:cNvSpPr>
            <a:spLocks noRot="1" noChangeArrowheads="1" noTextEdit="1"/>
          </p:cNvSpPr>
          <p:nvPr>
            <p:ph type="sldImg"/>
          </p:nvPr>
        </p:nvSpPr>
        <p:spPr>
          <a:xfrm>
            <a:off x="992188" y="768350"/>
            <a:ext cx="5114925" cy="3836988"/>
          </a:xfrm>
          <a:ln/>
        </p:spPr>
      </p:sp>
      <p:sp>
        <p:nvSpPr>
          <p:cNvPr id="1249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A842526E-51AC-4933-B006-C3C553DD33C1}" type="slidenum">
              <a:rPr lang="it-IT" altLang="it-IT" smtClean="0">
                <a:latin typeface="Arial" panose="020B0604020202020204" pitchFamily="34" charset="0"/>
              </a:rPr>
              <a:pPr/>
              <a:t>6</a:t>
            </a:fld>
            <a:endParaRPr lang="it-IT" altLang="it-IT" smtClean="0">
              <a:latin typeface="Arial" panose="020B0604020202020204" pitchFamily="34" charset="0"/>
            </a:endParaRPr>
          </a:p>
        </p:txBody>
      </p:sp>
      <p:sp>
        <p:nvSpPr>
          <p:cNvPr id="1638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FD8AFE4-C088-4875-AFA6-5EE91C827D3E}" type="slidenum">
              <a:rPr lang="it-IT" altLang="it-IT" sz="1300"/>
              <a:pPr algn="r" eaLnBrk="1" hangingPunct="1">
                <a:spcBef>
                  <a:spcPct val="0"/>
                </a:spcBef>
              </a:pPr>
              <a:t>6</a:t>
            </a:fld>
            <a:endParaRPr lang="it-IT" altLang="it-IT" sz="1300"/>
          </a:p>
        </p:txBody>
      </p:sp>
      <p:sp>
        <p:nvSpPr>
          <p:cNvPr id="16388" name="Rectangle 2"/>
          <p:cNvSpPr>
            <a:spLocks noRot="1" noChangeArrowheads="1" noTextEdit="1"/>
          </p:cNvSpPr>
          <p:nvPr>
            <p:ph type="sldImg"/>
          </p:nvPr>
        </p:nvSpPr>
        <p:spPr>
          <a:xfrm>
            <a:off x="992188" y="768350"/>
            <a:ext cx="5114925" cy="3836988"/>
          </a:xfrm>
          <a:ln/>
        </p:spPr>
      </p:sp>
      <p:sp>
        <p:nvSpPr>
          <p:cNvPr id="163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A522EED1-96B1-42ED-A962-C36D1ADE46FB}" type="slidenum">
              <a:rPr lang="it-IT" altLang="it-IT" smtClean="0">
                <a:latin typeface="Arial" panose="020B0604020202020204" pitchFamily="34" charset="0"/>
              </a:rPr>
              <a:pPr/>
              <a:t>60</a:t>
            </a:fld>
            <a:endParaRPr lang="it-IT" altLang="it-IT" smtClean="0">
              <a:latin typeface="Arial" panose="020B0604020202020204" pitchFamily="34" charset="0"/>
            </a:endParaRPr>
          </a:p>
        </p:txBody>
      </p:sp>
      <p:sp>
        <p:nvSpPr>
          <p:cNvPr id="1269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EBBFE18-5321-4902-9668-AB69E3E50BCF}" type="slidenum">
              <a:rPr lang="it-IT" altLang="it-IT" sz="1300"/>
              <a:pPr algn="r" eaLnBrk="1" hangingPunct="1">
                <a:spcBef>
                  <a:spcPct val="0"/>
                </a:spcBef>
              </a:pPr>
              <a:t>60</a:t>
            </a:fld>
            <a:endParaRPr lang="it-IT" altLang="it-IT" sz="1300"/>
          </a:p>
        </p:txBody>
      </p:sp>
      <p:sp>
        <p:nvSpPr>
          <p:cNvPr id="126980" name="Rectangle 2"/>
          <p:cNvSpPr>
            <a:spLocks noRot="1" noChangeArrowheads="1" noTextEdit="1"/>
          </p:cNvSpPr>
          <p:nvPr>
            <p:ph type="sldImg"/>
          </p:nvPr>
        </p:nvSpPr>
        <p:spPr>
          <a:xfrm>
            <a:off x="992188" y="768350"/>
            <a:ext cx="5114925" cy="3836988"/>
          </a:xfrm>
          <a:ln/>
        </p:spPr>
      </p:sp>
      <p:sp>
        <p:nvSpPr>
          <p:cNvPr id="1269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A1706C5C-DF84-499E-923F-DCDF9A397FCD}" type="slidenum">
              <a:rPr lang="it-IT" altLang="it-IT" smtClean="0">
                <a:latin typeface="Arial" panose="020B0604020202020204" pitchFamily="34" charset="0"/>
              </a:rPr>
              <a:pPr/>
              <a:t>61</a:t>
            </a:fld>
            <a:endParaRPr lang="it-IT" altLang="it-IT" smtClean="0">
              <a:latin typeface="Arial" panose="020B0604020202020204" pitchFamily="34" charset="0"/>
            </a:endParaRPr>
          </a:p>
        </p:txBody>
      </p:sp>
      <p:sp>
        <p:nvSpPr>
          <p:cNvPr id="1290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A03CE1D-4B77-4AC9-9886-465CA8EC19FD}" type="slidenum">
              <a:rPr lang="it-IT" altLang="it-IT" sz="1300"/>
              <a:pPr algn="r" eaLnBrk="1" hangingPunct="1">
                <a:spcBef>
                  <a:spcPct val="0"/>
                </a:spcBef>
              </a:pPr>
              <a:t>61</a:t>
            </a:fld>
            <a:endParaRPr lang="it-IT" altLang="it-IT" sz="1300"/>
          </a:p>
        </p:txBody>
      </p:sp>
      <p:sp>
        <p:nvSpPr>
          <p:cNvPr id="129028" name="Rectangle 2"/>
          <p:cNvSpPr>
            <a:spLocks noRot="1" noChangeArrowheads="1" noTextEdit="1"/>
          </p:cNvSpPr>
          <p:nvPr>
            <p:ph type="sldImg"/>
          </p:nvPr>
        </p:nvSpPr>
        <p:spPr>
          <a:xfrm>
            <a:off x="992188" y="768350"/>
            <a:ext cx="5114925" cy="3836988"/>
          </a:xfrm>
          <a:ln/>
        </p:spPr>
      </p:sp>
      <p:sp>
        <p:nvSpPr>
          <p:cNvPr id="1290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1FC18F1D-2BCF-4DBF-B40C-43A10CA8D568}" type="slidenum">
              <a:rPr lang="it-IT" altLang="it-IT" smtClean="0">
                <a:latin typeface="Arial" panose="020B0604020202020204" pitchFamily="34" charset="0"/>
              </a:rPr>
              <a:pPr/>
              <a:t>62</a:t>
            </a:fld>
            <a:endParaRPr lang="it-IT" altLang="it-IT" smtClean="0">
              <a:latin typeface="Arial" panose="020B0604020202020204" pitchFamily="34" charset="0"/>
            </a:endParaRPr>
          </a:p>
        </p:txBody>
      </p:sp>
      <p:sp>
        <p:nvSpPr>
          <p:cNvPr id="13107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69387C3-A30A-4EA7-928A-495892E3E237}" type="slidenum">
              <a:rPr lang="it-IT" altLang="it-IT" sz="1300"/>
              <a:pPr algn="r" eaLnBrk="1" hangingPunct="1">
                <a:spcBef>
                  <a:spcPct val="0"/>
                </a:spcBef>
              </a:pPr>
              <a:t>62</a:t>
            </a:fld>
            <a:endParaRPr lang="it-IT" altLang="it-IT" sz="1300"/>
          </a:p>
        </p:txBody>
      </p:sp>
      <p:sp>
        <p:nvSpPr>
          <p:cNvPr id="131076" name="Rectangle 2"/>
          <p:cNvSpPr>
            <a:spLocks noRot="1" noChangeArrowheads="1" noTextEdit="1"/>
          </p:cNvSpPr>
          <p:nvPr>
            <p:ph type="sldImg"/>
          </p:nvPr>
        </p:nvSpPr>
        <p:spPr>
          <a:xfrm>
            <a:off x="992188" y="768350"/>
            <a:ext cx="5114925" cy="3836988"/>
          </a:xfrm>
          <a:ln/>
        </p:spPr>
      </p:sp>
      <p:sp>
        <p:nvSpPr>
          <p:cNvPr id="1310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7E1FCF1D-5F66-435E-B16D-64984FA827EC}" type="slidenum">
              <a:rPr lang="it-IT" altLang="it-IT" smtClean="0">
                <a:latin typeface="Arial" panose="020B0604020202020204" pitchFamily="34" charset="0"/>
              </a:rPr>
              <a:pPr/>
              <a:t>7</a:t>
            </a:fld>
            <a:endParaRPr lang="it-IT" altLang="it-IT" smtClean="0">
              <a:latin typeface="Arial" panose="020B0604020202020204" pitchFamily="34" charset="0"/>
            </a:endParaRPr>
          </a:p>
        </p:txBody>
      </p:sp>
      <p:sp>
        <p:nvSpPr>
          <p:cNvPr id="1843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98FF4ED-EA80-43B4-9AE6-3E6CCCDCEC9F}" type="slidenum">
              <a:rPr lang="it-IT" altLang="it-IT" sz="1300"/>
              <a:pPr algn="r" eaLnBrk="1" hangingPunct="1">
                <a:spcBef>
                  <a:spcPct val="0"/>
                </a:spcBef>
              </a:pPr>
              <a:t>7</a:t>
            </a:fld>
            <a:endParaRPr lang="it-IT" altLang="it-IT" sz="1300"/>
          </a:p>
        </p:txBody>
      </p:sp>
      <p:sp>
        <p:nvSpPr>
          <p:cNvPr id="18436" name="Rectangle 2"/>
          <p:cNvSpPr>
            <a:spLocks noRot="1" noChangeArrowheads="1" noTextEdit="1"/>
          </p:cNvSpPr>
          <p:nvPr>
            <p:ph type="sldImg"/>
          </p:nvPr>
        </p:nvSpPr>
        <p:spPr>
          <a:xfrm>
            <a:off x="992188" y="768350"/>
            <a:ext cx="5114925" cy="3836988"/>
          </a:xfrm>
          <a:ln/>
        </p:spPr>
      </p:sp>
      <p:sp>
        <p:nvSpPr>
          <p:cNvPr id="184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384BB721-2EDA-4F87-A848-A2A7F3CE5501}" type="slidenum">
              <a:rPr lang="it-IT" altLang="it-IT" smtClean="0">
                <a:latin typeface="Arial" panose="020B0604020202020204" pitchFamily="34" charset="0"/>
              </a:rPr>
              <a:pPr/>
              <a:t>8</a:t>
            </a:fld>
            <a:endParaRPr lang="it-IT" altLang="it-IT" smtClean="0">
              <a:latin typeface="Arial" panose="020B0604020202020204" pitchFamily="34" charset="0"/>
            </a:endParaRPr>
          </a:p>
        </p:txBody>
      </p:sp>
      <p:sp>
        <p:nvSpPr>
          <p:cNvPr id="2048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984DA45-3C7C-439F-8478-30037D0C3CDC}" type="slidenum">
              <a:rPr lang="it-IT" altLang="it-IT" sz="1300"/>
              <a:pPr algn="r" eaLnBrk="1" hangingPunct="1">
                <a:spcBef>
                  <a:spcPct val="0"/>
                </a:spcBef>
              </a:pPr>
              <a:t>8</a:t>
            </a:fld>
            <a:endParaRPr lang="it-IT" altLang="it-IT" sz="1300"/>
          </a:p>
        </p:txBody>
      </p:sp>
      <p:sp>
        <p:nvSpPr>
          <p:cNvPr id="20484" name="Rectangle 2"/>
          <p:cNvSpPr>
            <a:spLocks noRot="1" noChangeArrowheads="1" noTextEdit="1"/>
          </p:cNvSpPr>
          <p:nvPr>
            <p:ph type="sldImg"/>
          </p:nvPr>
        </p:nvSpPr>
        <p:spPr>
          <a:xfrm>
            <a:off x="992188" y="768350"/>
            <a:ext cx="5114925" cy="3836988"/>
          </a:xfrm>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Tahoma" panose="020B0604030504040204" pitchFamily="34" charset="0"/>
              </a:defRPr>
            </a:lvl1pPr>
            <a:lvl2pPr marL="742950" indent="-285750" defTabSz="990600">
              <a:defRPr>
                <a:solidFill>
                  <a:schemeClr val="tx1"/>
                </a:solidFill>
                <a:latin typeface="Tahoma" panose="020B0604030504040204" pitchFamily="34" charset="0"/>
              </a:defRPr>
            </a:lvl2pPr>
            <a:lvl3pPr marL="1143000" indent="-228600" defTabSz="990600">
              <a:defRPr>
                <a:solidFill>
                  <a:schemeClr val="tx1"/>
                </a:solidFill>
                <a:latin typeface="Tahoma" panose="020B0604030504040204" pitchFamily="34" charset="0"/>
              </a:defRPr>
            </a:lvl3pPr>
            <a:lvl4pPr marL="1600200" indent="-228600" defTabSz="990600">
              <a:defRPr>
                <a:solidFill>
                  <a:schemeClr val="tx1"/>
                </a:solidFill>
                <a:latin typeface="Tahoma" panose="020B0604030504040204" pitchFamily="34" charset="0"/>
              </a:defRPr>
            </a:lvl4pPr>
            <a:lvl5pPr marL="2057400" indent="-228600" defTabSz="990600">
              <a:defRPr>
                <a:solidFill>
                  <a:schemeClr val="tx1"/>
                </a:solidFill>
                <a:latin typeface="Tahoma" panose="020B0604030504040204" pitchFamily="34" charset="0"/>
              </a:defRPr>
            </a:lvl5pPr>
            <a:lvl6pPr marL="2514600" indent="-228600" defTabSz="990600" eaLnBrk="0" fontAlgn="base" hangingPunct="0">
              <a:spcBef>
                <a:spcPct val="0"/>
              </a:spcBef>
              <a:spcAft>
                <a:spcPct val="0"/>
              </a:spcAft>
              <a:defRPr>
                <a:solidFill>
                  <a:schemeClr val="tx1"/>
                </a:solidFill>
                <a:latin typeface="Tahoma" panose="020B0604030504040204" pitchFamily="34" charset="0"/>
              </a:defRPr>
            </a:lvl6pPr>
            <a:lvl7pPr marL="2971800" indent="-228600" defTabSz="990600" eaLnBrk="0" fontAlgn="base" hangingPunct="0">
              <a:spcBef>
                <a:spcPct val="0"/>
              </a:spcBef>
              <a:spcAft>
                <a:spcPct val="0"/>
              </a:spcAft>
              <a:defRPr>
                <a:solidFill>
                  <a:schemeClr val="tx1"/>
                </a:solidFill>
                <a:latin typeface="Tahoma" panose="020B0604030504040204" pitchFamily="34" charset="0"/>
              </a:defRPr>
            </a:lvl7pPr>
            <a:lvl8pPr marL="3429000" indent="-228600" defTabSz="990600" eaLnBrk="0" fontAlgn="base" hangingPunct="0">
              <a:spcBef>
                <a:spcPct val="0"/>
              </a:spcBef>
              <a:spcAft>
                <a:spcPct val="0"/>
              </a:spcAft>
              <a:defRPr>
                <a:solidFill>
                  <a:schemeClr val="tx1"/>
                </a:solidFill>
                <a:latin typeface="Tahoma" panose="020B0604030504040204" pitchFamily="34" charset="0"/>
              </a:defRPr>
            </a:lvl8pPr>
            <a:lvl9pPr marL="3886200" indent="-228600" defTabSz="990600" eaLnBrk="0" fontAlgn="base" hangingPunct="0">
              <a:spcBef>
                <a:spcPct val="0"/>
              </a:spcBef>
              <a:spcAft>
                <a:spcPct val="0"/>
              </a:spcAft>
              <a:defRPr>
                <a:solidFill>
                  <a:schemeClr val="tx1"/>
                </a:solidFill>
                <a:latin typeface="Tahoma" panose="020B0604030504040204" pitchFamily="34" charset="0"/>
              </a:defRPr>
            </a:lvl9pPr>
          </a:lstStyle>
          <a:p>
            <a:fld id="{F32CF7E8-948C-4CBD-9995-AAC721136BE9}" type="slidenum">
              <a:rPr lang="it-IT" altLang="it-IT" smtClean="0">
                <a:latin typeface="Arial" panose="020B0604020202020204" pitchFamily="34" charset="0"/>
              </a:rPr>
              <a:pPr/>
              <a:t>9</a:t>
            </a:fld>
            <a:endParaRPr lang="it-IT" altLang="it-IT" smtClean="0">
              <a:latin typeface="Arial" panose="020B0604020202020204" pitchFamily="34" charset="0"/>
            </a:endParaRPr>
          </a:p>
        </p:txBody>
      </p:sp>
      <p:sp>
        <p:nvSpPr>
          <p:cNvPr id="2253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DEB0B37-EEC4-4C71-925B-1D75C6DEB4B0}" type="slidenum">
              <a:rPr lang="it-IT" altLang="it-IT" sz="1300"/>
              <a:pPr algn="r" eaLnBrk="1" hangingPunct="1">
                <a:spcBef>
                  <a:spcPct val="0"/>
                </a:spcBef>
              </a:pPr>
              <a:t>9</a:t>
            </a:fld>
            <a:endParaRPr lang="it-IT" altLang="it-IT" sz="1300"/>
          </a:p>
        </p:txBody>
      </p:sp>
      <p:sp>
        <p:nvSpPr>
          <p:cNvPr id="22532" name="Rectangle 2"/>
          <p:cNvSpPr>
            <a:spLocks noRot="1" noChangeArrowheads="1" noTextEdit="1"/>
          </p:cNvSpPr>
          <p:nvPr>
            <p:ph type="sldImg"/>
          </p:nvPr>
        </p:nvSpPr>
        <p:spPr>
          <a:xfrm>
            <a:off x="992188" y="768350"/>
            <a:ext cx="5114925" cy="3836988"/>
          </a:xfrm>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4" name="Segnaposto data 5"/>
          <p:cNvSpPr txBox="1">
            <a:spLocks/>
          </p:cNvSpPr>
          <p:nvPr userDrawn="1"/>
        </p:nvSpPr>
        <p:spPr bwMode="auto">
          <a:xfrm>
            <a:off x="8505825" y="6664325"/>
            <a:ext cx="722313" cy="204788"/>
          </a:xfrm>
          <a:prstGeom prst="rect">
            <a:avLst/>
          </a:prstGeom>
          <a:noFill/>
          <a:ln>
            <a:miter lim="800000"/>
            <a:headEnd/>
            <a:tailEnd/>
          </a:ln>
        </p:spPr>
        <p:txBody>
          <a:bodyPr anchor="b"/>
          <a:lstStyle>
            <a:defPPr>
              <a:defRPr lang="it-IT"/>
            </a:defPPr>
            <a:lvl1pPr algn="l" rtl="0" eaLnBrk="1" fontAlgn="base" hangingPunct="1">
              <a:spcBef>
                <a:spcPct val="0"/>
              </a:spcBef>
              <a:spcAft>
                <a:spcPct val="0"/>
              </a:spcAft>
              <a:defRPr sz="1400" kern="1200">
                <a:solidFill>
                  <a:srgbClr val="FF99FF"/>
                </a:solidFill>
                <a:effectLst>
                  <a:outerShdw blurRad="38100" dist="38100" dir="2700000" algn="tl">
                    <a:srgbClr val="000000"/>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defRPr/>
            </a:pPr>
            <a:fld id="{D2AC1B67-96A8-48FB-9FDB-7A5032FAF8C8}" type="slidenum">
              <a:rPr lang="it-IT" smtClean="0"/>
              <a:pPr>
                <a:defRPr/>
              </a:pPr>
              <a:t>‹N›</a:t>
            </a:fld>
            <a:r>
              <a:rPr lang="it-IT" dirty="0" smtClean="0"/>
              <a:t>/62</a:t>
            </a:r>
            <a:endParaRPr lang="it-IT" dirty="0"/>
          </a:p>
        </p:txBody>
      </p:sp>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piè di pagina 3"/>
          <p:cNvSpPr>
            <a:spLocks noGrp="1"/>
          </p:cNvSpPr>
          <p:nvPr>
            <p:ph type="ftr" sz="quarter" idx="10"/>
          </p:nvPr>
        </p:nvSpPr>
        <p:spPr/>
        <p:txBody>
          <a:bodyPr/>
          <a:lstStyle>
            <a:lvl1pPr>
              <a:defRPr/>
            </a:lvl1pPr>
          </a:lstStyle>
          <a:p>
            <a:pPr>
              <a:defRPr/>
            </a:pPr>
            <a:r>
              <a:rPr lang="it-IT" altLang="it-IT"/>
              <a:t>Analizzatori di Spettro</a:t>
            </a:r>
          </a:p>
        </p:txBody>
      </p:sp>
      <p:sp>
        <p:nvSpPr>
          <p:cNvPr id="6" name="Segnaposto data 5"/>
          <p:cNvSpPr>
            <a:spLocks noGrp="1"/>
          </p:cNvSpPr>
          <p:nvPr>
            <p:ph type="dt" sz="quarter" idx="11"/>
          </p:nvPr>
        </p:nvSpPr>
        <p:spPr/>
        <p:txBody>
          <a:bodyPr/>
          <a:lstStyle>
            <a:lvl1pPr>
              <a:defRPr smtClean="0"/>
            </a:lvl1pPr>
          </a:lstStyle>
          <a:p>
            <a:pPr>
              <a:defRPr/>
            </a:pPr>
            <a:fld id="{51ED2FE9-EEA1-440C-B397-3163B044EE4E}" type="datetime1">
              <a:rPr lang="it-IT"/>
              <a:pPr>
                <a:defRPr/>
              </a:pPr>
              <a:t>23/05/2019</a:t>
            </a:fld>
            <a:endParaRPr lang="it-IT"/>
          </a:p>
        </p:txBody>
      </p:sp>
    </p:spTree>
    <p:extLst>
      <p:ext uri="{BB962C8B-B14F-4D97-AF65-F5344CB8AC3E}">
        <p14:creationId xmlns:p14="http://schemas.microsoft.com/office/powerpoint/2010/main" val="312890158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bwMode="auto">
          <a:xfrm>
            <a:off x="0" y="344488"/>
            <a:ext cx="9144000" cy="650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smtClean="0"/>
              <a:t>Fare clic per modificare lo stile del titolo</a:t>
            </a:r>
          </a:p>
        </p:txBody>
      </p:sp>
      <p:sp>
        <p:nvSpPr>
          <p:cNvPr id="393219" name="Rectangle 3"/>
          <p:cNvSpPr>
            <a:spLocks noGrp="1" noChangeArrowheads="1"/>
          </p:cNvSpPr>
          <p:nvPr>
            <p:ph type="body" idx="1"/>
          </p:nvPr>
        </p:nvSpPr>
        <p:spPr bwMode="auto">
          <a:xfrm>
            <a:off x="0" y="1163638"/>
            <a:ext cx="9144000" cy="4856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7" name="Segnaposto piè di pagina 3"/>
          <p:cNvSpPr>
            <a:spLocks noGrp="1"/>
          </p:cNvSpPr>
          <p:nvPr>
            <p:ph type="ftr" sz="quarter" idx="3"/>
          </p:nvPr>
        </p:nvSpPr>
        <p:spPr bwMode="auto">
          <a:xfrm>
            <a:off x="1266825" y="6604000"/>
            <a:ext cx="7372350" cy="2540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rgbClr val="FF99FF"/>
                </a:solidFill>
                <a:effectLst>
                  <a:outerShdw blurRad="38100" dist="38100" dir="2700000" algn="tl">
                    <a:srgbClr val="000000"/>
                  </a:outerShdw>
                </a:effectLst>
              </a:defRPr>
            </a:lvl1pPr>
          </a:lstStyle>
          <a:p>
            <a:pPr>
              <a:defRPr/>
            </a:pPr>
            <a:r>
              <a:rPr lang="it-IT" altLang="it-IT"/>
              <a:t>Analizzatori di Spettro</a:t>
            </a:r>
          </a:p>
        </p:txBody>
      </p:sp>
      <p:sp>
        <p:nvSpPr>
          <p:cNvPr id="9" name="Segnaposto data 5"/>
          <p:cNvSpPr>
            <a:spLocks noGrp="1"/>
          </p:cNvSpPr>
          <p:nvPr>
            <p:ph type="dt" sz="quarter" idx="2"/>
          </p:nvPr>
        </p:nvSpPr>
        <p:spPr bwMode="auto">
          <a:xfrm>
            <a:off x="15875" y="6664325"/>
            <a:ext cx="1171575" cy="2047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rgbClr val="FF99FF"/>
                </a:solidFill>
                <a:effectLst>
                  <a:outerShdw blurRad="38100" dist="38100" dir="2700000" algn="tl">
                    <a:srgbClr val="000000"/>
                  </a:outerShdw>
                </a:effectLst>
                <a:latin typeface="Arial" charset="0"/>
              </a:defRPr>
            </a:lvl1pPr>
          </a:lstStyle>
          <a:p>
            <a:pPr>
              <a:defRPr/>
            </a:pPr>
            <a:fld id="{08602B95-1743-4000-AE73-105AA4D009AE}" type="datetime1">
              <a:rPr lang="it-IT"/>
              <a:pPr>
                <a:defRPr/>
              </a:pPr>
              <a:t>23/05/2019</a:t>
            </a:fld>
            <a:endParaRPr lang="it-IT"/>
          </a:p>
        </p:txBody>
      </p:sp>
      <p:sp>
        <p:nvSpPr>
          <p:cNvPr id="6" name="Segnaposto data 5"/>
          <p:cNvSpPr txBox="1">
            <a:spLocks/>
          </p:cNvSpPr>
          <p:nvPr userDrawn="1"/>
        </p:nvSpPr>
        <p:spPr bwMode="auto">
          <a:xfrm>
            <a:off x="8505825" y="6664325"/>
            <a:ext cx="722313" cy="204788"/>
          </a:xfrm>
          <a:prstGeom prst="rect">
            <a:avLst/>
          </a:prstGeom>
          <a:noFill/>
          <a:ln>
            <a:miter lim="800000"/>
            <a:headEnd/>
            <a:tailEnd/>
          </a:ln>
        </p:spPr>
        <p:txBody>
          <a:bodyPr anchor="b"/>
          <a:lstStyle>
            <a:defPPr>
              <a:defRPr lang="it-IT"/>
            </a:defPPr>
            <a:lvl1pPr algn="l" rtl="0" eaLnBrk="1" fontAlgn="base" hangingPunct="1">
              <a:spcBef>
                <a:spcPct val="0"/>
              </a:spcBef>
              <a:spcAft>
                <a:spcPct val="0"/>
              </a:spcAft>
              <a:defRPr sz="1400" kern="1200">
                <a:solidFill>
                  <a:srgbClr val="FF99FF"/>
                </a:solidFill>
                <a:effectLst>
                  <a:outerShdw blurRad="38100" dist="38100" dir="2700000" algn="tl">
                    <a:srgbClr val="000000"/>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defRPr/>
            </a:pPr>
            <a:fld id="{34F158FE-170D-469C-9F54-C36E8A26E218}" type="slidenum">
              <a:rPr lang="it-IT" smtClean="0"/>
              <a:pPr>
                <a:defRPr/>
              </a:pPr>
              <a:t>‹N›</a:t>
            </a:fld>
            <a:r>
              <a:rPr lang="it-IT" dirty="0" smtClean="0"/>
              <a:t>/62</a:t>
            </a:r>
            <a:endParaRPr lang="it-IT" dirty="0"/>
          </a:p>
        </p:txBody>
      </p:sp>
    </p:spTree>
  </p:cSld>
  <p:clrMap bg1="dk2" tx1="lt1" bg2="dk1" tx2="lt2" accent1="accent1" accent2="accent2" accent3="accent3" accent4="accent4" accent5="accent5" accent6="accent6" hlink="hlink" folHlink="folHlink"/>
  <p:sldLayoutIdLst>
    <p:sldLayoutId id="2147483682" r:id="rId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anose="020B0604030504040204"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32.emf"/><Relationship Id="rId5" Type="http://schemas.openxmlformats.org/officeDocument/2006/relationships/oleObject" Target="../embeddings/oleObject22.bin"/><Relationship Id="rId4" Type="http://schemas.openxmlformats.org/officeDocument/2006/relationships/image" Target="../media/image33.jpeg"/></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35.emf"/><Relationship Id="rId5" Type="http://schemas.openxmlformats.org/officeDocument/2006/relationships/oleObject" Target="../embeddings/oleObject23.bin"/><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7.emf"/><Relationship Id="rId5" Type="http://schemas.openxmlformats.org/officeDocument/2006/relationships/oleObject" Target="../embeddings/oleObject24.bin"/><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43.emf"/><Relationship Id="rId3" Type="http://schemas.openxmlformats.org/officeDocument/2006/relationships/notesSlide" Target="../notesSlides/notesSlide17.xml"/><Relationship Id="rId7" Type="http://schemas.openxmlformats.org/officeDocument/2006/relationships/image" Target="../media/image40.emf"/><Relationship Id="rId12"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26.bin"/><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4.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41.emf"/><Relationship Id="rId14"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8.xml"/><Relationship Id="rId7" Type="http://schemas.openxmlformats.org/officeDocument/2006/relationships/image" Target="../media/image46.e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image" Target="../media/image45.emf"/><Relationship Id="rId10" Type="http://schemas.openxmlformats.org/officeDocument/2006/relationships/image" Target="../media/image48.jpeg"/><Relationship Id="rId4" Type="http://schemas.openxmlformats.org/officeDocument/2006/relationships/oleObject" Target="../embeddings/oleObject31.bin"/><Relationship Id="rId9" Type="http://schemas.openxmlformats.org/officeDocument/2006/relationships/image" Target="../media/image47.emf"/></Relationships>
</file>

<file path=ppt/slides/_rels/slide1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50.emf"/><Relationship Id="rId4"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4.xml"/><Relationship Id="rId7" Type="http://schemas.openxmlformats.org/officeDocument/2006/relationships/image" Target="../media/image54.jpeg"/><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51.emf"/><Relationship Id="rId5" Type="http://schemas.openxmlformats.org/officeDocument/2006/relationships/oleObject" Target="../embeddings/oleObject35.bin"/><Relationship Id="rId4" Type="http://schemas.openxmlformats.org/officeDocument/2006/relationships/image" Target="../media/image53.jpeg"/><Relationship Id="rId9" Type="http://schemas.openxmlformats.org/officeDocument/2006/relationships/image" Target="../media/image52.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56.e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image" Target="../media/image55.emf"/><Relationship Id="rId4"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8.xml"/><Relationship Id="rId7" Type="http://schemas.openxmlformats.org/officeDocument/2006/relationships/image" Target="../media/image59.e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40.bin"/><Relationship Id="rId11" Type="http://schemas.openxmlformats.org/officeDocument/2006/relationships/image" Target="../media/image61.emf"/><Relationship Id="rId5" Type="http://schemas.openxmlformats.org/officeDocument/2006/relationships/image" Target="../media/image58.e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60.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63.e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image" Target="../media/image62.emf"/><Relationship Id="rId4"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8.emf"/><Relationship Id="rId3" Type="http://schemas.openxmlformats.org/officeDocument/2006/relationships/notesSlide" Target="../notesSlides/notesSlide30.xml"/><Relationship Id="rId7" Type="http://schemas.openxmlformats.org/officeDocument/2006/relationships/image" Target="../media/image65.emf"/><Relationship Id="rId12" Type="http://schemas.openxmlformats.org/officeDocument/2006/relationships/oleObject" Target="../embeddings/oleObject49.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46.bin"/><Relationship Id="rId11" Type="http://schemas.openxmlformats.org/officeDocument/2006/relationships/image" Target="../media/image67.emf"/><Relationship Id="rId5" Type="http://schemas.openxmlformats.org/officeDocument/2006/relationships/image" Target="../media/image64.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66.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69.emf"/><Relationship Id="rId4" Type="http://schemas.openxmlformats.org/officeDocument/2006/relationships/oleObject" Target="../embeddings/oleObject5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32.xml"/><Relationship Id="rId7" Type="http://schemas.openxmlformats.org/officeDocument/2006/relationships/image" Target="../media/image71.e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52.bin"/><Relationship Id="rId5" Type="http://schemas.openxmlformats.org/officeDocument/2006/relationships/image" Target="../media/image70.emf"/><Relationship Id="rId4" Type="http://schemas.openxmlformats.org/officeDocument/2006/relationships/oleObject" Target="../embeddings/oleObject51.bin"/><Relationship Id="rId9" Type="http://schemas.openxmlformats.org/officeDocument/2006/relationships/image" Target="../media/image72.e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33.xml"/><Relationship Id="rId7" Type="http://schemas.openxmlformats.org/officeDocument/2006/relationships/image" Target="../media/image74.e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55.bin"/><Relationship Id="rId5" Type="http://schemas.openxmlformats.org/officeDocument/2006/relationships/image" Target="../media/image73.emf"/><Relationship Id="rId4" Type="http://schemas.openxmlformats.org/officeDocument/2006/relationships/oleObject" Target="../embeddings/oleObject54.bin"/><Relationship Id="rId9" Type="http://schemas.openxmlformats.org/officeDocument/2006/relationships/image" Target="../media/image75.emf"/></Relationships>
</file>

<file path=ppt/slides/_rels/slide3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 Id="rId9" Type="http://schemas.openxmlformats.org/officeDocument/2006/relationships/image" Target="../media/image5.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78.e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58.bin"/><Relationship Id="rId5" Type="http://schemas.openxmlformats.org/officeDocument/2006/relationships/image" Target="../media/image77.emf"/><Relationship Id="rId4" Type="http://schemas.openxmlformats.org/officeDocument/2006/relationships/oleObject" Target="../embeddings/oleObject57.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81.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 Id="rId9" Type="http://schemas.openxmlformats.org/officeDocument/2006/relationships/image" Target="../media/image8.emf"/></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85.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89.png"/><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93.png"/><Relationship Id="rId4" Type="http://schemas.openxmlformats.org/officeDocument/2006/relationships/image" Target="../media/image92.png"/></Relationships>
</file>

<file path=ppt/slides/_rels/slide59.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95.emf"/><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59.bin"/><Relationship Id="rId5" Type="http://schemas.openxmlformats.org/officeDocument/2006/relationships/image" Target="../media/image97.jpeg"/><Relationship Id="rId4" Type="http://schemas.openxmlformats.org/officeDocument/2006/relationships/image" Target="../media/image96.jpeg"/></Relationships>
</file>

<file path=ppt/slides/_rels/slide61.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oleObject" Target="../embeddings/oleObject12.bin"/><Relationship Id="rId18" Type="http://schemas.openxmlformats.org/officeDocument/2006/relationships/image" Target="../media/image16.emf"/><Relationship Id="rId3" Type="http://schemas.openxmlformats.org/officeDocument/2006/relationships/notesSlide" Target="../notesSlides/notesSlide7.xml"/><Relationship Id="rId7" Type="http://schemas.openxmlformats.org/officeDocument/2006/relationships/oleObject" Target="../embeddings/oleObject9.bin"/><Relationship Id="rId12" Type="http://schemas.openxmlformats.org/officeDocument/2006/relationships/image" Target="../media/image13.emf"/><Relationship Id="rId17" Type="http://schemas.openxmlformats.org/officeDocument/2006/relationships/oleObject" Target="../embeddings/oleObject14.bin"/><Relationship Id="rId2" Type="http://schemas.openxmlformats.org/officeDocument/2006/relationships/slideLayout" Target="../slideLayouts/slideLayout1.xml"/><Relationship Id="rId16" Type="http://schemas.openxmlformats.org/officeDocument/2006/relationships/image" Target="../media/image15.emf"/><Relationship Id="rId1" Type="http://schemas.openxmlformats.org/officeDocument/2006/relationships/vmlDrawing" Target="../drawings/vmlDrawing4.vml"/><Relationship Id="rId6" Type="http://schemas.openxmlformats.org/officeDocument/2006/relationships/image" Target="../media/image10.e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2.emf"/><Relationship Id="rId4" Type="http://schemas.openxmlformats.org/officeDocument/2006/relationships/image" Target="../media/image17.png"/><Relationship Id="rId9" Type="http://schemas.openxmlformats.org/officeDocument/2006/relationships/oleObject" Target="../embeddings/oleObject10.bin"/><Relationship Id="rId14" Type="http://schemas.openxmlformats.org/officeDocument/2006/relationships/image" Target="../media/image14.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2.emf"/><Relationship Id="rId3" Type="http://schemas.openxmlformats.org/officeDocument/2006/relationships/notesSlide" Target="../notesSlides/notesSlide8.xml"/><Relationship Id="rId7" Type="http://schemas.openxmlformats.org/officeDocument/2006/relationships/image" Target="../media/image19.emf"/><Relationship Id="rId12" Type="http://schemas.openxmlformats.org/officeDocument/2006/relationships/oleObject" Target="../embeddings/oleObject19.bin"/><Relationship Id="rId17" Type="http://schemas.openxmlformats.org/officeDocument/2006/relationships/image" Target="../media/image24.emf"/><Relationship Id="rId2" Type="http://schemas.openxmlformats.org/officeDocument/2006/relationships/slideLayout" Target="../slideLayouts/slideLayout1.xml"/><Relationship Id="rId16" Type="http://schemas.openxmlformats.org/officeDocument/2006/relationships/oleObject" Target="../embeddings/oleObject21.bin"/><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21.emf"/><Relationship Id="rId5" Type="http://schemas.openxmlformats.org/officeDocument/2006/relationships/image" Target="../media/image18.emf"/><Relationship Id="rId15" Type="http://schemas.openxmlformats.org/officeDocument/2006/relationships/image" Target="../media/image23.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0.emf"/><Relationship Id="rId14"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ctrTitle" idx="4294967295"/>
          </p:nvPr>
        </p:nvSpPr>
        <p:spPr>
          <a:xfrm>
            <a:off x="685800" y="1492250"/>
            <a:ext cx="7772400" cy="4660900"/>
          </a:xfrm>
        </p:spPr>
        <p:txBody>
          <a:bodyPr/>
          <a:lstStyle/>
          <a:p>
            <a:pPr eaLnBrk="1" hangingPunct="1">
              <a:lnSpc>
                <a:spcPct val="150000"/>
              </a:lnSpc>
              <a:defRPr/>
            </a:pPr>
            <a:r>
              <a:rPr lang="it-IT" altLang="it-IT" sz="6600" b="1" dirty="0" smtClean="0">
                <a:solidFill>
                  <a:schemeClr val="tx1"/>
                </a:solidFill>
                <a:latin typeface="Book Antiqua" panose="02040602050305030304" pitchFamily="18" charset="0"/>
              </a:rPr>
              <a:t>ANALIZZATORI            DI SPETTRO</a:t>
            </a:r>
            <a:br>
              <a:rPr lang="it-IT" altLang="it-IT" sz="6600" b="1" dirty="0" smtClean="0">
                <a:solidFill>
                  <a:schemeClr val="tx1"/>
                </a:solidFill>
                <a:latin typeface="Book Antiqua" panose="02040602050305030304" pitchFamily="18" charset="0"/>
              </a:rPr>
            </a:br>
            <a:endParaRPr lang="it-IT" altLang="it-IT" sz="6600" b="1" dirty="0" smtClean="0">
              <a:solidFill>
                <a:schemeClr val="tx1"/>
              </a:solidFill>
              <a:latin typeface="Book Antiqua" panose="02040602050305030304" pitchFamily="18" charset="0"/>
            </a:endParaRPr>
          </a:p>
        </p:txBody>
      </p:sp>
      <p:pic>
        <p:nvPicPr>
          <p:cNvPr id="5123" name="Picture 3" descr="Logo PoliM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9250" y="5475288"/>
            <a:ext cx="847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2076450" y="6288088"/>
            <a:ext cx="520382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2"/>
                </a:solidFill>
                <a:effectLst>
                  <a:outerShdw blurRad="38100" dist="38100" dir="2700000" algn="tl">
                    <a:srgbClr val="000000"/>
                  </a:outerShdw>
                </a:effectLst>
                <a:latin typeface="Tahoma" charset="0"/>
              </a:defRPr>
            </a:lvl1pPr>
            <a:lvl2pPr>
              <a:defRPr sz="4400">
                <a:solidFill>
                  <a:schemeClr val="tx2"/>
                </a:solidFill>
                <a:effectLst>
                  <a:outerShdw blurRad="38100" dist="38100" dir="2700000" algn="tl">
                    <a:srgbClr val="000000"/>
                  </a:outerShdw>
                </a:effectLst>
                <a:latin typeface="Tahoma" charset="0"/>
              </a:defRPr>
            </a:lvl2pPr>
            <a:lvl3pPr>
              <a:defRPr sz="4400">
                <a:solidFill>
                  <a:schemeClr val="tx2"/>
                </a:solidFill>
                <a:effectLst>
                  <a:outerShdw blurRad="38100" dist="38100" dir="2700000" algn="tl">
                    <a:srgbClr val="000000"/>
                  </a:outerShdw>
                </a:effectLst>
                <a:latin typeface="Tahoma" charset="0"/>
              </a:defRPr>
            </a:lvl3pPr>
            <a:lvl4pPr>
              <a:defRPr sz="4400">
                <a:solidFill>
                  <a:schemeClr val="tx2"/>
                </a:solidFill>
                <a:effectLst>
                  <a:outerShdw blurRad="38100" dist="38100" dir="2700000" algn="tl">
                    <a:srgbClr val="000000"/>
                  </a:outerShdw>
                </a:effectLst>
                <a:latin typeface="Tahoma" charset="0"/>
              </a:defRPr>
            </a:lvl4pPr>
            <a:lvl5pPr>
              <a:defRPr sz="4400">
                <a:solidFill>
                  <a:schemeClr val="tx2"/>
                </a:solidFill>
                <a:effectLst>
                  <a:outerShdw blurRad="38100" dist="38100" dir="2700000" algn="tl">
                    <a:srgbClr val="000000"/>
                  </a:outerShdw>
                </a:effectLst>
                <a:latin typeface="Tahoma"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algn="ctr">
              <a:lnSpc>
                <a:spcPct val="75000"/>
              </a:lnSpc>
              <a:defRPr/>
            </a:pPr>
            <a:r>
              <a:rPr lang="it-IT" altLang="it-IT" sz="2400" b="1" dirty="0" smtClean="0">
                <a:latin typeface="Book Antiqua" pitchFamily="18" charset="0"/>
              </a:rPr>
              <a:t/>
            </a:r>
            <a:br>
              <a:rPr lang="it-IT" altLang="it-IT" sz="2400" b="1" dirty="0" smtClean="0">
                <a:latin typeface="Book Antiqua" pitchFamily="18" charset="0"/>
              </a:rPr>
            </a:br>
            <a:r>
              <a:rPr lang="it-IT" altLang="it-IT" sz="2400" dirty="0" smtClean="0">
                <a:latin typeface="Book Antiqua" pitchFamily="18" charset="0"/>
              </a:rPr>
              <a:t>prof. Cesare Svelto</a:t>
            </a:r>
            <a:endParaRPr lang="en-US" altLang="it-IT" sz="2400" dirty="0" smtClean="0">
              <a:latin typeface="Book Antiqu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idx="4294967295"/>
          </p:nvPr>
        </p:nvSpPr>
        <p:spPr>
          <a:xfrm>
            <a:off x="0" y="-26988"/>
            <a:ext cx="9144000" cy="1058863"/>
          </a:xfrm>
        </p:spPr>
        <p:txBody>
          <a:bodyPr/>
          <a:lstStyle/>
          <a:p>
            <a:pPr eaLnBrk="1" hangingPunct="1">
              <a:defRPr/>
            </a:pPr>
            <a:r>
              <a:rPr lang="it-IT" dirty="0" smtClean="0">
                <a:solidFill>
                  <a:schemeClr val="tx1"/>
                </a:solidFill>
                <a:latin typeface="Book Antiqua" pitchFamily="18" charset="0"/>
              </a:rPr>
              <a:t>Principio dell'AS a banco di filtri</a:t>
            </a:r>
          </a:p>
        </p:txBody>
      </p:sp>
      <p:pic>
        <p:nvPicPr>
          <p:cNvPr id="23555" name="Picture 3" descr="banco_filtri"/>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539750" y="969963"/>
            <a:ext cx="8045450" cy="3754437"/>
          </a:xfrm>
          <a:noFill/>
          <a:extLst>
            <a:ext uri="{909E8E84-426E-40DD-AFC4-6F175D3DCCD1}">
              <a14:hiddenFill xmlns:a14="http://schemas.microsoft.com/office/drawing/2010/main">
                <a:solidFill>
                  <a:srgbClr val="FFFFFF"/>
                </a:solidFill>
              </a14:hiddenFill>
            </a:ext>
          </a:extLst>
        </p:spPr>
      </p:pic>
      <p:sp>
        <p:nvSpPr>
          <p:cNvPr id="15" name="Rectangle 4"/>
          <p:cNvSpPr>
            <a:spLocks noChangeArrowheads="1"/>
          </p:cNvSpPr>
          <p:nvPr/>
        </p:nvSpPr>
        <p:spPr bwMode="auto">
          <a:xfrm>
            <a:off x="1487488" y="4851400"/>
            <a:ext cx="6994525" cy="1673225"/>
          </a:xfrm>
          <a:prstGeom prst="rect">
            <a:avLst/>
          </a:prstGeom>
          <a:noFill/>
          <a:ln w="9525">
            <a:noFill/>
            <a:miter lim="800000"/>
            <a:headEnd/>
            <a:tailEnd/>
          </a:ln>
          <a:effectLst/>
        </p:spPr>
        <p:txBody>
          <a:bodyPr>
            <a:spAutoFit/>
          </a:bodyPr>
          <a:lstStyle/>
          <a:p>
            <a:pPr eaLnBrk="1" hangingPunct="1">
              <a:lnSpc>
                <a:spcPct val="90000"/>
              </a:lnSpc>
              <a:spcBef>
                <a:spcPct val="50000"/>
              </a:spcBef>
              <a:buClr>
                <a:srgbClr val="FFFFFF"/>
              </a:buClr>
              <a:buSzPct val="50000"/>
              <a:buFontTx/>
              <a:buBlip>
                <a:blip r:embed="rId4"/>
              </a:buBlip>
              <a:defRPr/>
            </a:pPr>
            <a:r>
              <a:rPr lang="it-IT" sz="2800" dirty="0">
                <a:effectLst>
                  <a:outerShdw blurRad="38100" dist="38100" dir="2700000" algn="tl">
                    <a:srgbClr val="000000"/>
                  </a:outerShdw>
                </a:effectLst>
                <a:latin typeface="Book Antiqua" pitchFamily="18" charset="0"/>
              </a:rPr>
              <a:t>  </a:t>
            </a:r>
            <a:r>
              <a:rPr lang="it-IT" sz="2800" b="1" dirty="0">
                <a:solidFill>
                  <a:srgbClr val="FFFF00"/>
                </a:solidFill>
                <a:effectLst>
                  <a:outerShdw blurRad="38100" dist="38100" dir="2700000" algn="tl">
                    <a:srgbClr val="000000"/>
                  </a:outerShdw>
                </a:effectLst>
                <a:latin typeface="Book Antiqua" pitchFamily="18" charset="0"/>
              </a:rPr>
              <a:t>Analisi parallela</a:t>
            </a:r>
            <a:r>
              <a:rPr lang="it-IT" sz="2800" dirty="0">
                <a:effectLst>
                  <a:outerShdw blurRad="38100" dist="38100" dir="2700000" algn="tl">
                    <a:srgbClr val="000000"/>
                  </a:outerShdw>
                </a:effectLst>
                <a:latin typeface="Book Antiqua" pitchFamily="18" charset="0"/>
              </a:rPr>
              <a:t> (“simultanea”)</a:t>
            </a:r>
          </a:p>
          <a:p>
            <a:pPr eaLnBrk="1" hangingPunct="1">
              <a:lnSpc>
                <a:spcPct val="90000"/>
              </a:lnSpc>
              <a:spcBef>
                <a:spcPct val="50000"/>
              </a:spcBef>
              <a:buClr>
                <a:srgbClr val="FFFFFF"/>
              </a:buClr>
              <a:buSzPct val="50000"/>
              <a:buFontTx/>
              <a:buBlip>
                <a:blip r:embed="rId4"/>
              </a:buBlip>
              <a:defRPr/>
            </a:pPr>
            <a:r>
              <a:rPr lang="it-IT" sz="2800" dirty="0">
                <a:effectLst>
                  <a:outerShdw blurRad="38100" dist="38100" dir="2700000" algn="tl">
                    <a:srgbClr val="000000"/>
                  </a:outerShdw>
                </a:effectLst>
                <a:latin typeface="Book Antiqua" pitchFamily="18" charset="0"/>
              </a:rPr>
              <a:t>  Impiego in </a:t>
            </a:r>
            <a:r>
              <a:rPr lang="it-IT" sz="2800" b="1" dirty="0">
                <a:solidFill>
                  <a:srgbClr val="FFFF00"/>
                </a:solidFill>
                <a:effectLst>
                  <a:outerShdw blurRad="38100" dist="38100" dir="2700000" algn="tl">
                    <a:srgbClr val="000000"/>
                  </a:outerShdw>
                </a:effectLst>
                <a:latin typeface="Book Antiqua" pitchFamily="18" charset="0"/>
              </a:rPr>
              <a:t>banda audio</a:t>
            </a:r>
          </a:p>
          <a:p>
            <a:pPr eaLnBrk="1" hangingPunct="1">
              <a:lnSpc>
                <a:spcPct val="90000"/>
              </a:lnSpc>
              <a:spcBef>
                <a:spcPct val="50000"/>
              </a:spcBef>
              <a:buClr>
                <a:srgbClr val="FFFFFF"/>
              </a:buClr>
              <a:buSzPct val="50000"/>
              <a:buFontTx/>
              <a:buBlip>
                <a:blip r:embed="rId4"/>
              </a:buBlip>
              <a:defRPr/>
            </a:pPr>
            <a:r>
              <a:rPr lang="it-IT" sz="2800" dirty="0">
                <a:effectLst>
                  <a:outerShdw blurRad="38100" dist="38100" dir="2700000" algn="tl">
                    <a:srgbClr val="000000"/>
                  </a:outerShdw>
                </a:effectLst>
                <a:latin typeface="Book Antiqua" pitchFamily="18" charset="0"/>
              </a:rPr>
              <a:t>  Misura </a:t>
            </a:r>
            <a:r>
              <a:rPr lang="it-IT" sz="2800" b="1" dirty="0">
                <a:solidFill>
                  <a:srgbClr val="FFFF00"/>
                </a:solidFill>
                <a:effectLst>
                  <a:outerShdw blurRad="38100" dist="38100" dir="2700000" algn="tl">
                    <a:srgbClr val="000000"/>
                  </a:outerShdw>
                </a:effectLst>
                <a:latin typeface="Book Antiqua" pitchFamily="18" charset="0"/>
              </a:rPr>
              <a:t>segnali “non stazionari”</a:t>
            </a:r>
            <a:r>
              <a:rPr lang="it-IT" sz="2800" dirty="0">
                <a:effectLst>
                  <a:outerShdw blurRad="38100" dist="38100" dir="2700000" algn="tl">
                    <a:srgbClr val="000000"/>
                  </a:outerShdw>
                </a:effectLst>
                <a:latin typeface="Book Antiqua" pitchFamily="18" charset="0"/>
              </a:rPr>
              <a:t> </a:t>
            </a:r>
          </a:p>
        </p:txBody>
      </p:sp>
      <p:sp>
        <p:nvSpPr>
          <p:cNvPr id="16" name="Text Box 3"/>
          <p:cNvSpPr txBox="1">
            <a:spLocks noChangeArrowheads="1"/>
          </p:cNvSpPr>
          <p:nvPr/>
        </p:nvSpPr>
        <p:spPr bwMode="black">
          <a:xfrm>
            <a:off x="1223963" y="4124325"/>
            <a:ext cx="7773987" cy="85407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1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   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2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   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3</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   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4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  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5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6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 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7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   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8</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     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9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 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10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11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12     </a:t>
            </a:r>
            <a:r>
              <a:rPr lang="it-IT" altLang="it-IT" sz="2000" b="1" dirty="0" smtClean="0">
                <a:solidFill>
                  <a:srgbClr val="5F5F5F"/>
                </a:solidFill>
                <a:effectLst>
                  <a:outerShdw blurRad="38100" dist="38100" dir="2700000" algn="tl">
                    <a:srgbClr val="000000"/>
                  </a:outerShdw>
                </a:effectLst>
                <a:latin typeface="Book Antiqua" panose="02040602050305030304" pitchFamily="18" charset="0"/>
              </a:rPr>
              <a:t>F</a:t>
            </a:r>
            <a:r>
              <a:rPr lang="it-IT" altLang="it-IT" sz="1200" b="1" dirty="0" smtClean="0">
                <a:solidFill>
                  <a:srgbClr val="5F5F5F"/>
                </a:solidFill>
                <a:effectLst>
                  <a:outerShdw blurRad="38100" dist="38100" dir="2700000" algn="tl">
                    <a:srgbClr val="000000"/>
                  </a:outerShdw>
                </a:effectLst>
                <a:latin typeface="Book Antiqua" panose="02040602050305030304" pitchFamily="18" charset="0"/>
              </a:rPr>
              <a:t>13</a:t>
            </a:r>
            <a:endParaRPr lang="it-IT" altLang="it-IT" sz="2000" dirty="0" smtClean="0">
              <a:solidFill>
                <a:srgbClr val="5F5F5F"/>
              </a:solidFill>
              <a:effectLst>
                <a:outerShdw blurRad="38100" dist="38100" dir="2700000" algn="tl">
                  <a:srgbClr val="000000"/>
                </a:outerShdw>
              </a:effectLst>
              <a:latin typeface="Book Antiqua" panose="02040602050305030304" pitchFamily="18" charset="0"/>
            </a:endParaRPr>
          </a:p>
          <a:p>
            <a:pPr eaLnBrk="1" hangingPunct="1">
              <a:spcBef>
                <a:spcPct val="50000"/>
              </a:spcBef>
              <a:defRPr/>
            </a:pPr>
            <a:endParaRPr lang="it-IT" altLang="it-IT" sz="2000" dirty="0" smtClean="0">
              <a:effectLst>
                <a:outerShdw blurRad="38100" dist="38100" dir="2700000" algn="tl">
                  <a:srgbClr val="000000"/>
                </a:outerShdw>
              </a:effectLst>
              <a:latin typeface="Book Antiqua" panose="02040602050305030304" pitchFamily="18" charset="0"/>
            </a:endParaRPr>
          </a:p>
        </p:txBody>
      </p:sp>
      <p:cxnSp>
        <p:nvCxnSpPr>
          <p:cNvPr id="17" name="Connettore 1 16"/>
          <p:cNvCxnSpPr/>
          <p:nvPr/>
        </p:nvCxnSpPr>
        <p:spPr>
          <a:xfrm>
            <a:off x="3382963" y="1770063"/>
            <a:ext cx="384175" cy="6350"/>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1 17"/>
          <p:cNvCxnSpPr/>
          <p:nvPr/>
        </p:nvCxnSpPr>
        <p:spPr>
          <a:xfrm>
            <a:off x="4197350" y="1770063"/>
            <a:ext cx="514350" cy="0"/>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1 20"/>
          <p:cNvCxnSpPr/>
          <p:nvPr/>
        </p:nvCxnSpPr>
        <p:spPr>
          <a:xfrm>
            <a:off x="5184775" y="1730375"/>
            <a:ext cx="514350" cy="0"/>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1 21"/>
          <p:cNvCxnSpPr/>
          <p:nvPr/>
        </p:nvCxnSpPr>
        <p:spPr>
          <a:xfrm>
            <a:off x="6172200" y="1706563"/>
            <a:ext cx="514350" cy="0"/>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1 22"/>
          <p:cNvCxnSpPr/>
          <p:nvPr/>
        </p:nvCxnSpPr>
        <p:spPr>
          <a:xfrm>
            <a:off x="3270250" y="1781175"/>
            <a:ext cx="515938" cy="0"/>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1 23"/>
          <p:cNvCxnSpPr/>
          <p:nvPr/>
        </p:nvCxnSpPr>
        <p:spPr>
          <a:xfrm>
            <a:off x="2439988" y="1781175"/>
            <a:ext cx="514350" cy="0"/>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1 24"/>
          <p:cNvCxnSpPr/>
          <p:nvPr/>
        </p:nvCxnSpPr>
        <p:spPr>
          <a:xfrm>
            <a:off x="1581150" y="1854200"/>
            <a:ext cx="514350" cy="0"/>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1 14"/>
          <p:cNvCxnSpPr/>
          <p:nvPr/>
        </p:nvCxnSpPr>
        <p:spPr>
          <a:xfrm flipV="1">
            <a:off x="1889125" y="3925888"/>
            <a:ext cx="0" cy="257175"/>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Connettore 1 18"/>
          <p:cNvCxnSpPr/>
          <p:nvPr/>
        </p:nvCxnSpPr>
        <p:spPr>
          <a:xfrm flipV="1">
            <a:off x="2749550" y="3910013"/>
            <a:ext cx="0" cy="257175"/>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1 19"/>
          <p:cNvCxnSpPr/>
          <p:nvPr/>
        </p:nvCxnSpPr>
        <p:spPr>
          <a:xfrm flipV="1">
            <a:off x="3619500" y="3902075"/>
            <a:ext cx="0" cy="257175"/>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1 25"/>
          <p:cNvCxnSpPr/>
          <p:nvPr/>
        </p:nvCxnSpPr>
        <p:spPr>
          <a:xfrm flipV="1">
            <a:off x="4533900" y="3875088"/>
            <a:ext cx="0" cy="257175"/>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1 26"/>
          <p:cNvCxnSpPr/>
          <p:nvPr/>
        </p:nvCxnSpPr>
        <p:spPr>
          <a:xfrm flipV="1">
            <a:off x="5464175" y="3859213"/>
            <a:ext cx="0" cy="257175"/>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1 27"/>
          <p:cNvCxnSpPr/>
          <p:nvPr/>
        </p:nvCxnSpPr>
        <p:spPr>
          <a:xfrm flipV="1">
            <a:off x="1385888" y="3940175"/>
            <a:ext cx="0" cy="257175"/>
          </a:xfrm>
          <a:prstGeom prst="line">
            <a:avLst/>
          </a:prstGeom>
          <a:ln w="508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Connettore 1 30"/>
          <p:cNvCxnSpPr/>
          <p:nvPr/>
        </p:nvCxnSpPr>
        <p:spPr>
          <a:xfrm flipV="1">
            <a:off x="2324100" y="3932238"/>
            <a:ext cx="0" cy="257175"/>
          </a:xfrm>
          <a:prstGeom prst="line">
            <a:avLst/>
          </a:prstGeom>
          <a:ln w="508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Connettore 1 31"/>
          <p:cNvCxnSpPr/>
          <p:nvPr/>
        </p:nvCxnSpPr>
        <p:spPr>
          <a:xfrm flipV="1">
            <a:off x="3170238" y="3917950"/>
            <a:ext cx="0" cy="257175"/>
          </a:xfrm>
          <a:prstGeom prst="line">
            <a:avLst/>
          </a:prstGeom>
          <a:ln w="508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Connettore 1 32"/>
          <p:cNvCxnSpPr/>
          <p:nvPr/>
        </p:nvCxnSpPr>
        <p:spPr>
          <a:xfrm flipV="1">
            <a:off x="4068763" y="3905250"/>
            <a:ext cx="0" cy="257175"/>
          </a:xfrm>
          <a:prstGeom prst="line">
            <a:avLst/>
          </a:prstGeom>
          <a:ln w="508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Connettore 1 33"/>
          <p:cNvCxnSpPr/>
          <p:nvPr/>
        </p:nvCxnSpPr>
        <p:spPr>
          <a:xfrm flipV="1">
            <a:off x="5011738" y="3868738"/>
            <a:ext cx="0" cy="257175"/>
          </a:xfrm>
          <a:prstGeom prst="line">
            <a:avLst/>
          </a:prstGeom>
          <a:ln w="508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Connettore 1 34"/>
          <p:cNvCxnSpPr/>
          <p:nvPr/>
        </p:nvCxnSpPr>
        <p:spPr>
          <a:xfrm flipV="1">
            <a:off x="5964238" y="3868738"/>
            <a:ext cx="0" cy="257175"/>
          </a:xfrm>
          <a:prstGeom prst="line">
            <a:avLst/>
          </a:prstGeom>
          <a:ln w="508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Connettore 1 35"/>
          <p:cNvCxnSpPr/>
          <p:nvPr/>
        </p:nvCxnSpPr>
        <p:spPr>
          <a:xfrm flipV="1">
            <a:off x="6429375" y="3859213"/>
            <a:ext cx="0" cy="257175"/>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1 36"/>
          <p:cNvCxnSpPr/>
          <p:nvPr/>
        </p:nvCxnSpPr>
        <p:spPr>
          <a:xfrm flipV="1">
            <a:off x="6929438" y="3852863"/>
            <a:ext cx="0" cy="257175"/>
          </a:xfrm>
          <a:prstGeom prst="line">
            <a:avLst/>
          </a:prstGeom>
          <a:ln w="50800">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idx="4294967295"/>
          </p:nvPr>
        </p:nvSpPr>
        <p:spPr>
          <a:xfrm>
            <a:off x="0" y="-26988"/>
            <a:ext cx="9144000" cy="1058863"/>
          </a:xfrm>
        </p:spPr>
        <p:txBody>
          <a:bodyPr/>
          <a:lstStyle/>
          <a:p>
            <a:pPr eaLnBrk="1" hangingPunct="1">
              <a:defRPr/>
            </a:pPr>
            <a:r>
              <a:rPr lang="it-IT" dirty="0" smtClean="0">
                <a:solidFill>
                  <a:schemeClr val="tx1"/>
                </a:solidFill>
                <a:latin typeface="Book Antiqua" pitchFamily="18" charset="0"/>
              </a:rPr>
              <a:t>AS a banco di filtri (con più </a:t>
            </a:r>
            <a:r>
              <a:rPr lang="it-IT" dirty="0" err="1" smtClean="0">
                <a:solidFill>
                  <a:schemeClr val="tx1"/>
                </a:solidFill>
                <a:latin typeface="Book Antiqua" pitchFamily="18" charset="0"/>
              </a:rPr>
              <a:t>Riv</a:t>
            </a:r>
            <a:r>
              <a:rPr lang="it-IT" dirty="0" smtClean="0">
                <a:solidFill>
                  <a:schemeClr val="tx1"/>
                </a:solidFill>
                <a:latin typeface="Book Antiqua" pitchFamily="18" charset="0"/>
              </a:rPr>
              <a:t>.)</a:t>
            </a:r>
          </a:p>
        </p:txBody>
      </p:sp>
      <p:pic>
        <p:nvPicPr>
          <p:cNvPr id="25603" name="Picture 3" descr="banco_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88925" y="925513"/>
            <a:ext cx="8604250" cy="5527675"/>
          </a:xfrm>
          <a:noFill/>
          <a:extLst>
            <a:ext uri="{909E8E84-426E-40DD-AFC4-6F175D3DCCD1}">
              <a14:hiddenFill xmlns:a14="http://schemas.microsoft.com/office/drawing/2010/main">
                <a:solidFill>
                  <a:srgbClr val="FFFFFF"/>
                </a:solidFill>
              </a14:hiddenFill>
            </a:ext>
          </a:extLst>
        </p:spPr>
      </p:pic>
      <p:sp>
        <p:nvSpPr>
          <p:cNvPr id="15" name="Text Box 4"/>
          <p:cNvSpPr txBox="1">
            <a:spLocks noChangeArrowheads="1"/>
          </p:cNvSpPr>
          <p:nvPr/>
        </p:nvSpPr>
        <p:spPr bwMode="auto">
          <a:xfrm>
            <a:off x="954088" y="5183188"/>
            <a:ext cx="5624512" cy="519112"/>
          </a:xfrm>
          <a:prstGeom prst="rect">
            <a:avLst/>
          </a:prstGeom>
          <a:noFill/>
          <a:ln w="9525">
            <a:noFill/>
            <a:miter lim="800000"/>
            <a:headEnd/>
            <a:tailEnd/>
          </a:ln>
          <a:effectLst/>
        </p:spPr>
        <p:txBody>
          <a:bodyPr>
            <a:spAutoFit/>
          </a:bodyPr>
          <a:lstStyle/>
          <a:p>
            <a:pPr eaLnBrk="1" hangingPunct="1">
              <a:spcBef>
                <a:spcPct val="50000"/>
              </a:spcBef>
              <a:defRPr/>
            </a:pPr>
            <a:r>
              <a:rPr lang="it-IT" sz="2800" dirty="0">
                <a:solidFill>
                  <a:srgbClr val="333333"/>
                </a:solidFill>
                <a:effectLst>
                  <a:outerShdw blurRad="38100" dist="38100" dir="2700000" algn="tl">
                    <a:srgbClr val="000000"/>
                  </a:outerShdw>
                </a:effectLst>
                <a:latin typeface="Book Antiqua" pitchFamily="18" charset="0"/>
              </a:rPr>
              <a:t>"equalizzatore grafico dello </a:t>
            </a:r>
            <a:r>
              <a:rPr lang="it-IT" sz="2800" i="1" dirty="0">
                <a:solidFill>
                  <a:srgbClr val="333333"/>
                </a:solidFill>
                <a:effectLst>
                  <a:outerShdw blurRad="38100" dist="38100" dir="2700000" algn="tl">
                    <a:srgbClr val="000000"/>
                  </a:outerShdw>
                </a:effectLst>
                <a:latin typeface="Book Antiqua" pitchFamily="18" charset="0"/>
              </a:rPr>
              <a:t>stereo</a:t>
            </a:r>
            <a:r>
              <a:rPr lang="it-IT" sz="2800" dirty="0">
                <a:solidFill>
                  <a:srgbClr val="333333"/>
                </a:solidFill>
                <a:effectLst>
                  <a:outerShdw blurRad="38100" dist="38100" dir="2700000" algn="tl">
                    <a:srgbClr val="000000"/>
                  </a:outerShdw>
                </a:effectLst>
                <a:latin typeface="Book Antiqua" pitchFamily="18" charset="0"/>
              </a:rPr>
              <a:t>"</a:t>
            </a:r>
            <a:endParaRPr lang="en-US" sz="2800" dirty="0">
              <a:solidFill>
                <a:srgbClr val="333333"/>
              </a:solidFill>
              <a:effectLst>
                <a:outerShdw blurRad="38100" dist="38100" dir="2700000" algn="tl">
                  <a:srgbClr val="000000"/>
                </a:outerShdw>
              </a:effectLst>
              <a:latin typeface="Book Antiqua" pitchFamily="18" charset="0"/>
            </a:endParaRPr>
          </a:p>
        </p:txBody>
      </p:sp>
      <p:sp>
        <p:nvSpPr>
          <p:cNvPr id="16" name="Text Box 5"/>
          <p:cNvSpPr txBox="1">
            <a:spLocks noChangeArrowheads="1"/>
          </p:cNvSpPr>
          <p:nvPr/>
        </p:nvSpPr>
        <p:spPr bwMode="auto">
          <a:xfrm>
            <a:off x="427038" y="5672138"/>
            <a:ext cx="6246812" cy="457200"/>
          </a:xfrm>
          <a:prstGeom prst="rect">
            <a:avLst/>
          </a:prstGeom>
          <a:noFill/>
          <a:ln w="9525">
            <a:noFill/>
            <a:miter lim="800000"/>
            <a:headEnd/>
            <a:tailEnd/>
          </a:ln>
          <a:effectLst/>
        </p:spPr>
        <p:txBody>
          <a:bodyPr>
            <a:spAutoFit/>
          </a:bodyPr>
          <a:lstStyle/>
          <a:p>
            <a:pPr eaLnBrk="1" hangingPunct="1">
              <a:spcBef>
                <a:spcPct val="50000"/>
              </a:spcBef>
              <a:defRPr/>
            </a:pPr>
            <a:r>
              <a:rPr lang="it-IT" sz="2400" dirty="0">
                <a:solidFill>
                  <a:srgbClr val="000000"/>
                </a:solidFill>
                <a:effectLst>
                  <a:outerShdw blurRad="38100" dist="38100" dir="2700000" algn="tl">
                    <a:srgbClr val="FFFFFF"/>
                  </a:outerShdw>
                </a:effectLst>
                <a:latin typeface="Book Antiqua" pitchFamily="18" charset="0"/>
              </a:rPr>
              <a:t>50 "barre" su Windows </a:t>
            </a:r>
            <a:r>
              <a:rPr lang="it-IT" sz="2400" dirty="0" err="1">
                <a:solidFill>
                  <a:srgbClr val="000000"/>
                </a:solidFill>
                <a:effectLst>
                  <a:outerShdw blurRad="38100" dist="38100" dir="2700000" algn="tl">
                    <a:srgbClr val="FFFFFF"/>
                  </a:outerShdw>
                </a:effectLst>
                <a:latin typeface="Book Antiqua" pitchFamily="18" charset="0"/>
              </a:rPr>
              <a:t>MediaPlayer</a:t>
            </a:r>
            <a:r>
              <a:rPr lang="it-IT" sz="2400" dirty="0">
                <a:solidFill>
                  <a:srgbClr val="000000"/>
                </a:solidFill>
                <a:effectLst>
                  <a:outerShdw blurRad="38100" dist="38100" dir="2700000" algn="tl">
                    <a:srgbClr val="FFFFFF"/>
                  </a:outerShdw>
                </a:effectLst>
                <a:latin typeface="Book Antiqua" pitchFamily="18" charset="0"/>
              </a:rPr>
              <a:t>...</a:t>
            </a:r>
            <a:endParaRPr lang="en-US" sz="2400" dirty="0">
              <a:solidFill>
                <a:srgbClr val="000000"/>
              </a:solidFill>
              <a:effectLst>
                <a:outerShdw blurRad="38100" dist="38100" dir="2700000" algn="tl">
                  <a:srgbClr val="FFFFFF"/>
                </a:outerShdw>
              </a:effectLst>
              <a:latin typeface="Book Antiqua" pitchFamily="18" charset="0"/>
            </a:endParaRPr>
          </a:p>
        </p:txBody>
      </p:sp>
      <p:sp>
        <p:nvSpPr>
          <p:cNvPr id="17" name="Text Box 5"/>
          <p:cNvSpPr txBox="1">
            <a:spLocks noChangeArrowheads="1"/>
          </p:cNvSpPr>
          <p:nvPr/>
        </p:nvSpPr>
        <p:spPr bwMode="auto">
          <a:xfrm>
            <a:off x="427038" y="6043613"/>
            <a:ext cx="6246812" cy="369887"/>
          </a:xfrm>
          <a:prstGeom prst="rect">
            <a:avLst/>
          </a:prstGeom>
          <a:noFill/>
          <a:ln w="9525">
            <a:noFill/>
            <a:miter lim="800000"/>
            <a:headEnd/>
            <a:tailEnd/>
          </a:ln>
          <a:effectLst/>
        </p:spPr>
        <p:txBody>
          <a:bodyPr>
            <a:spAutoFit/>
          </a:bodyPr>
          <a:lstStyle/>
          <a:p>
            <a:pPr eaLnBrk="1" hangingPunct="1">
              <a:spcBef>
                <a:spcPct val="50000"/>
              </a:spcBef>
              <a:defRPr/>
            </a:pPr>
            <a:r>
              <a:rPr lang="it-IT" dirty="0">
                <a:solidFill>
                  <a:srgbClr val="000000"/>
                </a:solidFill>
                <a:effectLst>
                  <a:outerShdw blurRad="38100" dist="38100" dir="2700000" algn="tl">
                    <a:srgbClr val="FFFFFF"/>
                  </a:outerShdw>
                </a:effectLst>
                <a:latin typeface="Book Antiqua" pitchFamily="18" charset="0"/>
              </a:rPr>
              <a:t>( o anche più grossolano: solo </a:t>
            </a:r>
            <a:r>
              <a:rPr lang="it-IT" b="1" dirty="0" err="1">
                <a:solidFill>
                  <a:srgbClr val="000000"/>
                </a:solidFill>
                <a:effectLst>
                  <a:outerShdw blurRad="38100" dist="38100" dir="2700000" algn="tl">
                    <a:srgbClr val="FFFFFF"/>
                  </a:outerShdw>
                </a:effectLst>
                <a:latin typeface="Book Antiqua" pitchFamily="18" charset="0"/>
              </a:rPr>
              <a:t>HI</a:t>
            </a:r>
            <a:r>
              <a:rPr lang="it-IT" dirty="0" err="1">
                <a:solidFill>
                  <a:srgbClr val="000000"/>
                </a:solidFill>
                <a:effectLst>
                  <a:outerShdw blurRad="38100" dist="38100" dir="2700000" algn="tl">
                    <a:srgbClr val="FFFFFF"/>
                  </a:outerShdw>
                </a:effectLst>
                <a:latin typeface="Book Antiqua" pitchFamily="18" charset="0"/>
              </a:rPr>
              <a:t>gh</a:t>
            </a:r>
            <a:r>
              <a:rPr lang="it-IT" dirty="0">
                <a:solidFill>
                  <a:srgbClr val="000000"/>
                </a:solidFill>
                <a:effectLst>
                  <a:outerShdw blurRad="38100" dist="38100" dir="2700000" algn="tl">
                    <a:srgbClr val="FFFFFF"/>
                  </a:outerShdw>
                </a:effectLst>
                <a:latin typeface="Book Antiqua" pitchFamily="18" charset="0"/>
              </a:rPr>
              <a:t>, </a:t>
            </a:r>
            <a:r>
              <a:rPr lang="it-IT" b="1" dirty="0" err="1">
                <a:solidFill>
                  <a:srgbClr val="000000"/>
                </a:solidFill>
                <a:effectLst>
                  <a:outerShdw blurRad="38100" dist="38100" dir="2700000" algn="tl">
                    <a:srgbClr val="FFFFFF"/>
                  </a:outerShdw>
                </a:effectLst>
                <a:latin typeface="Book Antiqua" pitchFamily="18" charset="0"/>
              </a:rPr>
              <a:t>ME</a:t>
            </a:r>
            <a:r>
              <a:rPr lang="it-IT" dirty="0" err="1">
                <a:solidFill>
                  <a:srgbClr val="000000"/>
                </a:solidFill>
                <a:effectLst>
                  <a:outerShdw blurRad="38100" dist="38100" dir="2700000" algn="tl">
                    <a:srgbClr val="FFFFFF"/>
                  </a:outerShdw>
                </a:effectLst>
                <a:latin typeface="Book Antiqua" pitchFamily="18" charset="0"/>
              </a:rPr>
              <a:t>dium</a:t>
            </a:r>
            <a:r>
              <a:rPr lang="it-IT" dirty="0">
                <a:solidFill>
                  <a:srgbClr val="000000"/>
                </a:solidFill>
                <a:effectLst>
                  <a:outerShdw blurRad="38100" dist="38100" dir="2700000" algn="tl">
                    <a:srgbClr val="FFFFFF"/>
                  </a:outerShdw>
                </a:effectLst>
                <a:latin typeface="Book Antiqua" pitchFamily="18" charset="0"/>
              </a:rPr>
              <a:t>, </a:t>
            </a:r>
            <a:r>
              <a:rPr lang="it-IT" b="1" dirty="0" err="1">
                <a:solidFill>
                  <a:srgbClr val="000000"/>
                </a:solidFill>
                <a:effectLst>
                  <a:outerShdw blurRad="38100" dist="38100" dir="2700000" algn="tl">
                    <a:srgbClr val="FFFFFF"/>
                  </a:outerShdw>
                </a:effectLst>
                <a:latin typeface="Book Antiqua" pitchFamily="18" charset="0"/>
              </a:rPr>
              <a:t>LO</a:t>
            </a:r>
            <a:r>
              <a:rPr lang="it-IT" dirty="0" err="1">
                <a:solidFill>
                  <a:srgbClr val="000000"/>
                </a:solidFill>
                <a:effectLst>
                  <a:outerShdw blurRad="38100" dist="38100" dir="2700000" algn="tl">
                    <a:srgbClr val="FFFFFF"/>
                  </a:outerShdw>
                </a:effectLst>
                <a:latin typeface="Book Antiqua" pitchFamily="18" charset="0"/>
              </a:rPr>
              <a:t>w</a:t>
            </a:r>
            <a:r>
              <a:rPr lang="it-IT" dirty="0">
                <a:solidFill>
                  <a:srgbClr val="000000"/>
                </a:solidFill>
                <a:effectLst>
                  <a:outerShdw blurRad="38100" dist="38100" dir="2700000" algn="tl">
                    <a:srgbClr val="FFFFFF"/>
                  </a:outerShdw>
                </a:effectLst>
                <a:latin typeface="Book Antiqua" pitchFamily="18" charset="0"/>
              </a:rPr>
              <a:t> )</a:t>
            </a:r>
            <a:endParaRPr lang="en-US" dirty="0">
              <a:solidFill>
                <a:srgbClr val="000000"/>
              </a:solidFill>
              <a:effectLst>
                <a:outerShdw blurRad="38100" dist="38100" dir="2700000" algn="tl">
                  <a:srgbClr val="FFFFFF"/>
                </a:outerShdw>
              </a:effectLst>
              <a:latin typeface="Book Antiqua" pitchFamily="18" charset="0"/>
            </a:endParaRPr>
          </a:p>
        </p:txBody>
      </p:sp>
      <p:sp>
        <p:nvSpPr>
          <p:cNvPr id="18" name="Text Box 5"/>
          <p:cNvSpPr txBox="1">
            <a:spLocks noChangeArrowheads="1"/>
          </p:cNvSpPr>
          <p:nvPr/>
        </p:nvSpPr>
        <p:spPr bwMode="auto">
          <a:xfrm>
            <a:off x="285750" y="6421438"/>
            <a:ext cx="3279775" cy="369887"/>
          </a:xfrm>
          <a:prstGeom prst="rect">
            <a:avLst/>
          </a:prstGeom>
          <a:solidFill>
            <a:schemeClr val="tx1"/>
          </a:solidFill>
          <a:ln w="9525">
            <a:noFill/>
            <a:miter lim="800000"/>
            <a:headEnd/>
            <a:tailEnd/>
          </a:ln>
          <a:effectLst/>
        </p:spPr>
        <p:txBody>
          <a:bodyPr>
            <a:spAutoFit/>
          </a:bodyPr>
          <a:lstStyle/>
          <a:p>
            <a:pPr eaLnBrk="1" hangingPunct="1">
              <a:spcBef>
                <a:spcPct val="50000"/>
              </a:spcBef>
              <a:defRPr/>
            </a:pPr>
            <a:r>
              <a:rPr lang="it-IT" dirty="0">
                <a:solidFill>
                  <a:srgbClr val="000000"/>
                </a:solidFill>
                <a:effectLst>
                  <a:outerShdw blurRad="38100" dist="38100" dir="2700000" algn="tl">
                    <a:srgbClr val="FFFFFF"/>
                  </a:outerShdw>
                </a:effectLst>
                <a:latin typeface="Book Antiqua" pitchFamily="18" charset="0"/>
              </a:rPr>
              <a:t>Pb. Equalizzazione </a:t>
            </a:r>
            <a:r>
              <a:rPr lang="it-IT" dirty="0" err="1">
                <a:solidFill>
                  <a:srgbClr val="000000"/>
                </a:solidFill>
                <a:effectLst>
                  <a:outerShdw blurRad="38100" dist="38100" dir="2700000" algn="tl">
                    <a:srgbClr val="FFFFFF"/>
                  </a:outerShdw>
                </a:effectLst>
                <a:latin typeface="Book Antiqua" pitchFamily="18" charset="0"/>
              </a:rPr>
              <a:t>BP</a:t>
            </a:r>
            <a:r>
              <a:rPr lang="it-IT" i="1" baseline="-25000" dirty="0" err="1">
                <a:solidFill>
                  <a:srgbClr val="000000"/>
                </a:solidFill>
                <a:effectLst>
                  <a:outerShdw blurRad="38100" dist="38100" dir="2700000" algn="tl">
                    <a:srgbClr val="FFFFFF"/>
                  </a:outerShdw>
                </a:effectLst>
                <a:latin typeface="Book Antiqua" pitchFamily="18" charset="0"/>
              </a:rPr>
              <a:t>i</a:t>
            </a:r>
            <a:r>
              <a:rPr lang="it-IT" dirty="0">
                <a:solidFill>
                  <a:srgbClr val="000000"/>
                </a:solidFill>
                <a:effectLst>
                  <a:outerShdw blurRad="38100" dist="38100" dir="2700000" algn="tl">
                    <a:srgbClr val="FFFFFF"/>
                  </a:outerShdw>
                </a:effectLst>
                <a:latin typeface="Book Antiqua" pitchFamily="18" charset="0"/>
              </a:rPr>
              <a:t> e </a:t>
            </a:r>
            <a:r>
              <a:rPr lang="it-IT" i="1" dirty="0" err="1">
                <a:solidFill>
                  <a:srgbClr val="000000"/>
                </a:solidFill>
                <a:effectLst>
                  <a:outerShdw blurRad="38100" dist="38100" dir="2700000" algn="tl">
                    <a:srgbClr val="FFFFFF"/>
                  </a:outerShdw>
                </a:effectLst>
                <a:latin typeface="Book Antiqua" pitchFamily="18" charset="0"/>
              </a:rPr>
              <a:t>R</a:t>
            </a:r>
            <a:r>
              <a:rPr lang="it-IT" i="1" baseline="-25000" dirty="0" err="1">
                <a:solidFill>
                  <a:srgbClr val="000000"/>
                </a:solidFill>
                <a:effectLst>
                  <a:outerShdw blurRad="38100" dist="38100" dir="2700000" algn="tl">
                    <a:srgbClr val="FFFFFF"/>
                  </a:outerShdw>
                </a:effectLst>
                <a:latin typeface="Book Antiqua" pitchFamily="18" charset="0"/>
              </a:rPr>
              <a:t>i</a:t>
            </a:r>
            <a:r>
              <a:rPr lang="it-IT" i="1" baseline="-25000" dirty="0">
                <a:solidFill>
                  <a:srgbClr val="000000"/>
                </a:solidFill>
                <a:effectLst>
                  <a:outerShdw blurRad="38100" dist="38100" dir="2700000" algn="tl">
                    <a:srgbClr val="FFFFFF"/>
                  </a:outerShdw>
                </a:effectLst>
                <a:latin typeface="Book Antiqua" pitchFamily="18" charset="0"/>
              </a:rPr>
              <a:t> </a:t>
            </a:r>
            <a:r>
              <a:rPr lang="it-IT" dirty="0">
                <a:solidFill>
                  <a:srgbClr val="000000"/>
                </a:solidFill>
                <a:effectLst>
                  <a:outerShdw blurRad="38100" dist="38100" dir="2700000" algn="tl">
                    <a:srgbClr val="FFFFFF"/>
                  </a:outerShdw>
                </a:effectLst>
                <a:latin typeface="Book Antiqua" pitchFamily="18" charset="0"/>
              </a:rPr>
              <a:t>…</a:t>
            </a:r>
            <a:endParaRPr lang="en-US" i="1" baseline="-25000" dirty="0">
              <a:solidFill>
                <a:srgbClr val="000000"/>
              </a:solidFill>
              <a:effectLst>
                <a:outerShdw blurRad="38100" dist="38100" dir="2700000" algn="tl">
                  <a:srgbClr val="FFFFFF"/>
                </a:outerShdw>
              </a:effectLst>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0" y="-100013"/>
            <a:ext cx="9144000" cy="1173163"/>
          </a:xfrm>
        </p:spPr>
        <p:txBody>
          <a:bodyPr/>
          <a:lstStyle/>
          <a:p>
            <a:pPr eaLnBrk="1" hangingPunct="1">
              <a:defRPr/>
            </a:pPr>
            <a:r>
              <a:rPr lang="it-IT" dirty="0" smtClean="0">
                <a:solidFill>
                  <a:schemeClr val="tx1"/>
                </a:solidFill>
                <a:latin typeface="Book Antiqua" pitchFamily="18" charset="0"/>
              </a:rPr>
              <a:t>AS a banco di filtri (un solo </a:t>
            </a:r>
            <a:r>
              <a:rPr lang="it-IT" dirty="0" err="1" smtClean="0">
                <a:solidFill>
                  <a:schemeClr val="tx1"/>
                </a:solidFill>
                <a:latin typeface="Book Antiqua" pitchFamily="18" charset="0"/>
              </a:rPr>
              <a:t>Riv</a:t>
            </a:r>
            <a:r>
              <a:rPr lang="it-IT" dirty="0" smtClean="0">
                <a:solidFill>
                  <a:schemeClr val="tx1"/>
                </a:solidFill>
                <a:latin typeface="Book Antiqua" pitchFamily="18" charset="0"/>
              </a:rPr>
              <a:t>.)</a:t>
            </a:r>
          </a:p>
        </p:txBody>
      </p:sp>
      <p:pic>
        <p:nvPicPr>
          <p:cNvPr id="27651" name="Picture 3" descr="banco_una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9700" y="1008063"/>
            <a:ext cx="8778875" cy="4441825"/>
          </a:xfrm>
          <a:noFill/>
          <a:extLst>
            <a:ext uri="{909E8E84-426E-40DD-AFC4-6F175D3DCCD1}">
              <a14:hiddenFill xmlns:a14="http://schemas.microsoft.com/office/drawing/2010/main">
                <a:solidFill>
                  <a:srgbClr val="FFFFFF"/>
                </a:solidFill>
              </a14:hiddenFill>
            </a:ext>
          </a:extLst>
        </p:spPr>
      </p:pic>
      <p:sp>
        <p:nvSpPr>
          <p:cNvPr id="314372" name="Text Box 4"/>
          <p:cNvSpPr txBox="1">
            <a:spLocks noChangeArrowheads="1"/>
          </p:cNvSpPr>
          <p:nvPr/>
        </p:nvSpPr>
        <p:spPr bwMode="auto">
          <a:xfrm>
            <a:off x="1420813" y="5614988"/>
            <a:ext cx="6734175" cy="954087"/>
          </a:xfrm>
          <a:prstGeom prst="rect">
            <a:avLst/>
          </a:prstGeom>
          <a:noFill/>
          <a:ln w="9525">
            <a:noFill/>
            <a:miter lim="800000"/>
            <a:headEnd/>
            <a:tailEnd/>
          </a:ln>
          <a:effectLst/>
        </p:spPr>
        <p:txBody>
          <a:bodyPr>
            <a:spAutoFit/>
          </a:bodyPr>
          <a:lstStyle/>
          <a:p>
            <a:pPr algn="ctr" eaLnBrk="1" hangingPunct="1">
              <a:spcBef>
                <a:spcPct val="50000"/>
              </a:spcBef>
              <a:defRPr/>
            </a:pPr>
            <a:r>
              <a:rPr lang="it-IT" sz="2800" b="1" dirty="0">
                <a:solidFill>
                  <a:srgbClr val="FFFF00"/>
                </a:solidFill>
                <a:effectLst>
                  <a:outerShdw blurRad="38100" dist="38100" dir="2700000" algn="tl">
                    <a:srgbClr val="000000"/>
                  </a:outerShdw>
                </a:effectLst>
                <a:latin typeface="Book Antiqua" pitchFamily="18" charset="0"/>
              </a:rPr>
              <a:t>" ANALISI SEQUENZIALE "</a:t>
            </a:r>
            <a:br>
              <a:rPr lang="it-IT" sz="2800" b="1" dirty="0">
                <a:solidFill>
                  <a:srgbClr val="FFFF00"/>
                </a:solidFill>
                <a:effectLst>
                  <a:outerShdw blurRad="38100" dist="38100" dir="2700000" algn="tl">
                    <a:srgbClr val="000000"/>
                  </a:outerShdw>
                </a:effectLst>
                <a:latin typeface="Book Antiqua" pitchFamily="18" charset="0"/>
              </a:rPr>
            </a:br>
            <a:r>
              <a:rPr lang="it-IT" sz="2800" b="1" dirty="0">
                <a:effectLst>
                  <a:outerShdw blurRad="38100" dist="38100" dir="2700000" algn="tl">
                    <a:srgbClr val="000000"/>
                  </a:outerShdw>
                </a:effectLst>
                <a:latin typeface="Book Antiqua" pitchFamily="18" charset="0"/>
              </a:rPr>
              <a:t>Pb. Misura segnali non stazionari</a:t>
            </a:r>
          </a:p>
        </p:txBody>
      </p:sp>
      <p:cxnSp>
        <p:nvCxnSpPr>
          <p:cNvPr id="3" name="Connettore 2 2"/>
          <p:cNvCxnSpPr/>
          <p:nvPr/>
        </p:nvCxnSpPr>
        <p:spPr>
          <a:xfrm>
            <a:off x="6313488" y="1758950"/>
            <a:ext cx="0" cy="112553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7654" name="Text Box 4"/>
          <p:cNvSpPr txBox="1">
            <a:spLocks noChangeArrowheads="1"/>
          </p:cNvSpPr>
          <p:nvPr/>
        </p:nvSpPr>
        <p:spPr bwMode="auto">
          <a:xfrm>
            <a:off x="4603750" y="1085850"/>
            <a:ext cx="3367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2000" b="1">
                <a:solidFill>
                  <a:srgbClr val="000000"/>
                </a:solidFill>
                <a:latin typeface="Book Antiqua" panose="02040602050305030304" pitchFamily="18" charset="0"/>
              </a:rPr>
              <a:t>rivelatore unico </a:t>
            </a:r>
            <a:r>
              <a:rPr lang="it-IT" altLang="it-IT" sz="2000" b="1">
                <a:solidFill>
                  <a:srgbClr val="000000"/>
                </a:solidFill>
                <a:latin typeface="Book Antiqua" panose="02040602050305030304" pitchFamily="18" charset="0"/>
                <a:sym typeface="Wingdings" panose="05000000000000000000" pitchFamily="2" charset="2"/>
              </a:rPr>
              <a:t></a:t>
            </a:r>
            <a:r>
              <a:rPr lang="it-IT" altLang="it-IT" sz="2000" b="1">
                <a:solidFill>
                  <a:srgbClr val="000000"/>
                </a:solidFill>
                <a:latin typeface="Book Antiqua" panose="02040602050305030304" pitchFamily="18" charset="0"/>
              </a:rPr>
              <a:t> </a:t>
            </a:r>
            <a:br>
              <a:rPr lang="it-IT" altLang="it-IT" sz="2000" b="1">
                <a:solidFill>
                  <a:srgbClr val="000000"/>
                </a:solidFill>
                <a:latin typeface="Book Antiqua" panose="02040602050305030304" pitchFamily="18" charset="0"/>
              </a:rPr>
            </a:br>
            <a:r>
              <a:rPr lang="it-IT" altLang="it-IT" sz="2000" b="1">
                <a:solidFill>
                  <a:srgbClr val="000000"/>
                </a:solidFill>
                <a:latin typeface="Book Antiqua" panose="02040602050305030304" pitchFamily="18" charset="0"/>
              </a:rPr>
              <a:t>migliora l’accuratezza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5"/>
          <p:cNvSpPr>
            <a:spLocks noChangeArrowheads="1"/>
          </p:cNvSpPr>
          <p:nvPr/>
        </p:nvSpPr>
        <p:spPr bwMode="auto">
          <a:xfrm>
            <a:off x="165100" y="787400"/>
            <a:ext cx="8839200" cy="3810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it-IT" altLang="it-IT" sz="1800"/>
          </a:p>
        </p:txBody>
      </p:sp>
      <p:sp>
        <p:nvSpPr>
          <p:cNvPr id="316418" name="Rectangle 2"/>
          <p:cNvSpPr>
            <a:spLocks noGrp="1" noChangeArrowheads="1"/>
          </p:cNvSpPr>
          <p:nvPr>
            <p:ph type="title"/>
          </p:nvPr>
        </p:nvSpPr>
        <p:spPr>
          <a:xfrm>
            <a:off x="0" y="-52388"/>
            <a:ext cx="9144000" cy="942976"/>
          </a:xfrm>
        </p:spPr>
        <p:txBody>
          <a:bodyPr/>
          <a:lstStyle/>
          <a:p>
            <a:pPr eaLnBrk="1" hangingPunct="1">
              <a:defRPr/>
            </a:pPr>
            <a:r>
              <a:rPr lang="it-IT" dirty="0" smtClean="0">
                <a:solidFill>
                  <a:schemeClr val="tx1"/>
                </a:solidFill>
                <a:latin typeface="Book Antiqua" pitchFamily="18" charset="0"/>
              </a:rPr>
              <a:t>AS a filtro accordato (1/2)</a:t>
            </a:r>
          </a:p>
        </p:txBody>
      </p:sp>
      <p:pic>
        <p:nvPicPr>
          <p:cNvPr id="29700" name="Picture 3" descr="filtro_accor"/>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544513" y="984250"/>
            <a:ext cx="7905750" cy="3627438"/>
          </a:xfrm>
          <a:noFill/>
          <a:extLst>
            <a:ext uri="{909E8E84-426E-40DD-AFC4-6F175D3DCCD1}">
              <a14:hiddenFill xmlns:a14="http://schemas.microsoft.com/office/drawing/2010/main">
                <a:solidFill>
                  <a:srgbClr val="FFFFFF"/>
                </a:solidFill>
              </a14:hiddenFill>
            </a:ext>
          </a:extLst>
        </p:spPr>
      </p:pic>
      <p:graphicFrame>
        <p:nvGraphicFramePr>
          <p:cNvPr id="4" name="Object 4"/>
          <p:cNvGraphicFramePr>
            <a:graphicFrameLocks noChangeAspect="1"/>
          </p:cNvGraphicFramePr>
          <p:nvPr/>
        </p:nvGraphicFramePr>
        <p:xfrm>
          <a:off x="584200" y="4570413"/>
          <a:ext cx="8264525" cy="1271587"/>
        </p:xfrm>
        <a:graphic>
          <a:graphicData uri="http://schemas.openxmlformats.org/presentationml/2006/ole">
            <mc:AlternateContent xmlns:mc="http://schemas.openxmlformats.org/markup-compatibility/2006">
              <mc:Choice xmlns:v="urn:schemas-microsoft-com:vml" Requires="v">
                <p:oleObj spid="_x0000_s29709" name="Equazione" r:id="rId5" imgW="3153004" imgH="438274" progId="Equation.3">
                  <p:embed/>
                </p:oleObj>
              </mc:Choice>
              <mc:Fallback>
                <p:oleObj name="Equazione" r:id="rId5" imgW="3153004" imgH="43827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584200" y="4570413"/>
                        <a:ext cx="8264525"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6421" name="Text Box 5"/>
          <p:cNvSpPr txBox="1">
            <a:spLocks noChangeArrowheads="1"/>
          </p:cNvSpPr>
          <p:nvPr/>
        </p:nvSpPr>
        <p:spPr bwMode="black">
          <a:xfrm>
            <a:off x="323850" y="5778500"/>
            <a:ext cx="8678863" cy="946150"/>
          </a:xfrm>
          <a:prstGeom prst="rect">
            <a:avLst/>
          </a:prstGeom>
          <a:noFill/>
          <a:ln w="9525">
            <a:noFill/>
            <a:miter lim="800000"/>
            <a:headEnd/>
            <a:tailEnd/>
          </a:ln>
          <a:effectLst/>
        </p:spPr>
        <p:txBody>
          <a:bodyPr>
            <a:spAutoFit/>
          </a:bodyPr>
          <a:lstStyle/>
          <a:p>
            <a:pPr eaLnBrk="1" hangingPunct="1">
              <a:spcBef>
                <a:spcPct val="50000"/>
              </a:spcBef>
              <a:defRPr/>
            </a:pPr>
            <a:r>
              <a:rPr lang="it-IT" sz="2800" dirty="0">
                <a:effectLst>
                  <a:outerShdw blurRad="38100" dist="38100" dir="2700000" algn="tl">
                    <a:srgbClr val="000000"/>
                  </a:outerShdw>
                </a:effectLst>
                <a:latin typeface="Book Antiqua" pitchFamily="18" charset="0"/>
              </a:rPr>
              <a:t>ANALISI SEQUENZIALE (si muove un singolo filtro lungo lo spettro: si osserva una frequenza alla volta)</a:t>
            </a:r>
          </a:p>
        </p:txBody>
      </p:sp>
      <p:sp>
        <p:nvSpPr>
          <p:cNvPr id="8" name="Text Box 4"/>
          <p:cNvSpPr txBox="1">
            <a:spLocks noChangeArrowheads="1"/>
          </p:cNvSpPr>
          <p:nvPr/>
        </p:nvSpPr>
        <p:spPr bwMode="auto">
          <a:xfrm>
            <a:off x="4222750" y="2673350"/>
            <a:ext cx="5667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l-GR" altLang="it-IT" sz="2200" b="1" i="1">
                <a:solidFill>
                  <a:srgbClr val="DC0101"/>
                </a:solidFill>
                <a:latin typeface="Book Antiqua" panose="02040602050305030304" pitchFamily="18" charset="0"/>
              </a:rPr>
              <a:t>Δ</a:t>
            </a:r>
            <a:r>
              <a:rPr lang="it-IT" altLang="it-IT" sz="2200" b="1" i="1">
                <a:solidFill>
                  <a:srgbClr val="DC0101"/>
                </a:solidFill>
                <a:latin typeface="Book Antiqua" panose="02040602050305030304" pitchFamily="18" charset="0"/>
              </a:rPr>
              <a:t>f</a:t>
            </a:r>
          </a:p>
        </p:txBody>
      </p:sp>
      <p:cxnSp>
        <p:nvCxnSpPr>
          <p:cNvPr id="3" name="Connettore 1 2"/>
          <p:cNvCxnSpPr>
            <a:cxnSpLocks noChangeShapeType="1"/>
          </p:cNvCxnSpPr>
          <p:nvPr/>
        </p:nvCxnSpPr>
        <p:spPr bwMode="auto">
          <a:xfrm>
            <a:off x="3957638" y="3827463"/>
            <a:ext cx="0" cy="333375"/>
          </a:xfrm>
          <a:prstGeom prst="line">
            <a:avLst/>
          </a:prstGeom>
          <a:noFill/>
          <a:ln w="38100" algn="ctr">
            <a:solidFill>
              <a:srgbClr val="DC0101"/>
            </a:solidFill>
            <a:round/>
            <a:headEnd/>
            <a:tailEnd/>
          </a:ln>
          <a:extLst>
            <a:ext uri="{909E8E84-426E-40DD-AFC4-6F175D3DCCD1}">
              <a14:hiddenFill xmlns:a14="http://schemas.microsoft.com/office/drawing/2010/main">
                <a:noFill/>
              </a14:hiddenFill>
            </a:ext>
          </a:extLst>
        </p:spPr>
      </p:cxnSp>
      <p:cxnSp>
        <p:nvCxnSpPr>
          <p:cNvPr id="9" name="Connettore 2 8"/>
          <p:cNvCxnSpPr/>
          <p:nvPr/>
        </p:nvCxnSpPr>
        <p:spPr>
          <a:xfrm>
            <a:off x="3776663" y="2070100"/>
            <a:ext cx="381000" cy="0"/>
          </a:xfrm>
          <a:prstGeom prst="straightConnector1">
            <a:avLst/>
          </a:prstGeom>
          <a:ln w="38100">
            <a:solidFill>
              <a:srgbClr val="DC010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 name="Text Box 4"/>
          <p:cNvSpPr txBox="1">
            <a:spLocks noChangeArrowheads="1"/>
          </p:cNvSpPr>
          <p:nvPr/>
        </p:nvSpPr>
        <p:spPr bwMode="auto">
          <a:xfrm>
            <a:off x="3665538" y="4119563"/>
            <a:ext cx="565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2200" b="1" i="1">
                <a:solidFill>
                  <a:srgbClr val="DC0101"/>
                </a:solidFill>
                <a:latin typeface="Book Antiqua" panose="02040602050305030304" pitchFamily="18" charset="0"/>
              </a:rPr>
              <a:t>f</a:t>
            </a:r>
          </a:p>
        </p:txBody>
      </p:sp>
      <p:cxnSp>
        <p:nvCxnSpPr>
          <p:cNvPr id="11" name="Connettore 7 10"/>
          <p:cNvCxnSpPr>
            <a:cxnSpLocks noChangeShapeType="1"/>
          </p:cNvCxnSpPr>
          <p:nvPr/>
        </p:nvCxnSpPr>
        <p:spPr bwMode="auto">
          <a:xfrm rot="5400000" flipH="1">
            <a:off x="3911600" y="2143126"/>
            <a:ext cx="668337" cy="557212"/>
          </a:xfrm>
          <a:prstGeom prst="curvedConnector3">
            <a:avLst>
              <a:gd name="adj1" fmla="val 49880"/>
            </a:avLst>
          </a:prstGeom>
          <a:noFill/>
          <a:ln w="19050" algn="ctr">
            <a:solidFill>
              <a:srgbClr val="DC0101"/>
            </a:solidFill>
            <a:round/>
            <a:headEnd/>
            <a:tailEnd type="arrow" w="med" len="med"/>
          </a:ln>
          <a:extLst>
            <a:ext uri="{909E8E84-426E-40DD-AFC4-6F175D3DCCD1}">
              <a14:hiddenFill xmlns:a14="http://schemas.microsoft.com/office/drawing/2010/main">
                <a:noFill/>
              </a14:hiddenFill>
            </a:ext>
          </a:extLst>
        </p:spPr>
      </p:cxnSp>
      <p:sp>
        <p:nvSpPr>
          <p:cNvPr id="2" name="Text Box 5"/>
          <p:cNvSpPr txBox="1">
            <a:spLocks noChangeArrowheads="1"/>
          </p:cNvSpPr>
          <p:nvPr/>
        </p:nvSpPr>
        <p:spPr bwMode="black">
          <a:xfrm>
            <a:off x="4248150" y="850900"/>
            <a:ext cx="47291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r" eaLnBrk="1" hangingPunct="1">
              <a:lnSpc>
                <a:spcPct val="90000"/>
              </a:lnSpc>
              <a:spcBef>
                <a:spcPct val="50000"/>
              </a:spcBef>
              <a:buClrTx/>
              <a:buSzTx/>
              <a:buFontTx/>
              <a:buNone/>
            </a:pPr>
            <a:r>
              <a:rPr lang="it-IT" altLang="it-IT" sz="2000" b="1">
                <a:solidFill>
                  <a:srgbClr val="CC0000"/>
                </a:solidFill>
                <a:latin typeface="Book Antiqua" panose="02040602050305030304" pitchFamily="18" charset="0"/>
              </a:rPr>
              <a:t>la larghezza di banda di osservazione (o risoluzione spettrale) </a:t>
            </a:r>
            <a:br>
              <a:rPr lang="it-IT" altLang="it-IT" sz="2000" b="1">
                <a:solidFill>
                  <a:srgbClr val="CC0000"/>
                </a:solidFill>
                <a:latin typeface="Book Antiqua" panose="02040602050305030304" pitchFamily="18" charset="0"/>
              </a:rPr>
            </a:br>
            <a:r>
              <a:rPr lang="it-IT" altLang="it-IT" sz="2000" b="1">
                <a:solidFill>
                  <a:srgbClr val="CC0000"/>
                </a:solidFill>
                <a:latin typeface="Symbol" panose="05050102010706020507" pitchFamily="18" charset="2"/>
              </a:rPr>
              <a:t>D</a:t>
            </a:r>
            <a:r>
              <a:rPr lang="it-IT" altLang="it-IT" sz="2000" b="1" i="1">
                <a:solidFill>
                  <a:srgbClr val="CC0000"/>
                </a:solidFill>
                <a:latin typeface="Book Antiqua" panose="02040602050305030304" pitchFamily="18" charset="0"/>
              </a:rPr>
              <a:t>f</a:t>
            </a:r>
            <a:r>
              <a:rPr lang="it-IT" altLang="it-IT" sz="2000" b="1">
                <a:solidFill>
                  <a:srgbClr val="CC0000"/>
                </a:solidFill>
                <a:latin typeface="Book Antiqua" panose="02040602050305030304" pitchFamily="18" charset="0"/>
              </a:rPr>
              <a:t> varia durante la scansione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nodeType="afterGroup">
                            <p:stCondLst>
                              <p:cond delay="0"/>
                            </p:stCondLst>
                            <p:childTnLst>
                              <p:par>
                                <p:cTn id="18" presetID="3" presetClass="entr" presetSubtype="10" fill="hold" grpId="0" nodeType="afterEffect">
                                  <p:stCondLst>
                                    <p:cond delay="100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0" y="-25400"/>
            <a:ext cx="9144000" cy="1058863"/>
          </a:xfrm>
        </p:spPr>
        <p:txBody>
          <a:bodyPr/>
          <a:lstStyle/>
          <a:p>
            <a:pPr eaLnBrk="1" hangingPunct="1">
              <a:defRPr/>
            </a:pPr>
            <a:r>
              <a:rPr lang="it-IT" dirty="0" smtClean="0">
                <a:solidFill>
                  <a:schemeClr val="tx1"/>
                </a:solidFill>
                <a:latin typeface="Book Antiqua" pitchFamily="18" charset="0"/>
              </a:rPr>
              <a:t>AS a filtro accordato (2/2)</a:t>
            </a:r>
          </a:p>
        </p:txBody>
      </p:sp>
      <p:sp>
        <p:nvSpPr>
          <p:cNvPr id="318467" name="Rectangle 3"/>
          <p:cNvSpPr>
            <a:spLocks noChangeArrowheads="1"/>
          </p:cNvSpPr>
          <p:nvPr/>
        </p:nvSpPr>
        <p:spPr bwMode="auto">
          <a:xfrm>
            <a:off x="265113" y="1020763"/>
            <a:ext cx="8878887" cy="585787"/>
          </a:xfrm>
          <a:prstGeom prst="rect">
            <a:avLst/>
          </a:prstGeom>
          <a:noFill/>
          <a:ln w="9525">
            <a:noFill/>
            <a:miter lim="800000"/>
            <a:headEnd/>
            <a:tailEnd/>
          </a:ln>
          <a:effectLst/>
        </p:spPr>
        <p:txBody>
          <a:bodyPr/>
          <a:lstStyle/>
          <a:p>
            <a:pPr eaLnBrk="1" hangingPunct="1">
              <a:lnSpc>
                <a:spcPct val="90000"/>
              </a:lnSpc>
              <a:spcBef>
                <a:spcPct val="20000"/>
              </a:spcBef>
              <a:buClr>
                <a:schemeClr val="tx1"/>
              </a:buClr>
              <a:buSzPct val="120000"/>
              <a:tabLst>
                <a:tab pos="5197475" algn="l"/>
              </a:tabLst>
              <a:defRPr/>
            </a:pPr>
            <a:r>
              <a:rPr lang="it-IT" sz="3200">
                <a:solidFill>
                  <a:srgbClr val="FFFF00"/>
                </a:solidFill>
                <a:effectLst>
                  <a:outerShdw blurRad="38100" dist="38100" dir="2700000" algn="tl">
                    <a:srgbClr val="000000"/>
                  </a:outerShdw>
                </a:effectLst>
                <a:latin typeface="Book Antiqua" pitchFamily="18" charset="0"/>
              </a:rPr>
              <a:t> </a:t>
            </a:r>
            <a:endParaRPr lang="it-IT" sz="3200">
              <a:effectLst>
                <a:outerShdw blurRad="38100" dist="38100" dir="2700000" algn="tl">
                  <a:srgbClr val="000000"/>
                </a:outerShdw>
              </a:effectLst>
              <a:latin typeface="Book Antiqua" pitchFamily="18" charset="0"/>
            </a:endParaRPr>
          </a:p>
        </p:txBody>
      </p:sp>
      <p:sp>
        <p:nvSpPr>
          <p:cNvPr id="3174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pic>
        <p:nvPicPr>
          <p:cNvPr id="31749" name="Picture 5" descr="filtro_accor2"/>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8275" y="1195388"/>
            <a:ext cx="8756650" cy="3063875"/>
          </a:xfrm>
          <a:noFill/>
          <a:extLst>
            <a:ext uri="{909E8E84-426E-40DD-AFC4-6F175D3DCCD1}">
              <a14:hiddenFill xmlns:a14="http://schemas.microsoft.com/office/drawing/2010/main">
                <a:solidFill>
                  <a:srgbClr val="FFFFFF"/>
                </a:solidFill>
              </a14:hiddenFill>
            </a:ext>
          </a:extLst>
        </p:spPr>
      </p:pic>
      <p:sp>
        <p:nvSpPr>
          <p:cNvPr id="318470" name="Rectangle 6"/>
          <p:cNvSpPr>
            <a:spLocks noChangeArrowheads="1"/>
          </p:cNvSpPr>
          <p:nvPr/>
        </p:nvSpPr>
        <p:spPr bwMode="auto">
          <a:xfrm>
            <a:off x="1196975" y="4473575"/>
            <a:ext cx="6994525" cy="1801813"/>
          </a:xfrm>
          <a:prstGeom prst="rect">
            <a:avLst/>
          </a:prstGeom>
          <a:noFill/>
          <a:ln w="9525">
            <a:noFill/>
            <a:miter lim="800000"/>
            <a:headEnd/>
            <a:tailEnd/>
          </a:ln>
          <a:effectLst/>
        </p:spPr>
        <p:txBody>
          <a:bodyPr>
            <a:spAutoFit/>
          </a:bodyPr>
          <a:lstStyle/>
          <a:p>
            <a:pPr eaLnBrk="1" hangingPunct="1">
              <a:spcBef>
                <a:spcPct val="50000"/>
              </a:spcBef>
              <a:buClr>
                <a:srgbClr val="FFFFFF"/>
              </a:buClr>
              <a:buSzPct val="50000"/>
              <a:buFontTx/>
              <a:buBlip>
                <a:blip r:embed="rId4"/>
              </a:buBlip>
              <a:defRPr/>
            </a:pPr>
            <a:r>
              <a:rPr lang="it-IT" sz="2800">
                <a:effectLst>
                  <a:outerShdw blurRad="38100" dist="38100" dir="2700000" algn="tl">
                    <a:srgbClr val="000000"/>
                  </a:outerShdw>
                </a:effectLst>
                <a:latin typeface="Book Antiqua" pitchFamily="18" charset="0"/>
              </a:rPr>
              <a:t>  Semplicità di comando del CRT</a:t>
            </a:r>
          </a:p>
          <a:p>
            <a:pPr eaLnBrk="1" hangingPunct="1">
              <a:spcBef>
                <a:spcPct val="50000"/>
              </a:spcBef>
              <a:buClr>
                <a:srgbClr val="FFFFFF"/>
              </a:buClr>
              <a:buSzPct val="50000"/>
              <a:buFontTx/>
              <a:buBlip>
                <a:blip r:embed="rId4"/>
              </a:buBlip>
              <a:defRPr/>
            </a:pPr>
            <a:r>
              <a:rPr lang="it-IT" sz="2800">
                <a:effectLst>
                  <a:outerShdw blurRad="38100" dist="38100" dir="2700000" algn="tl">
                    <a:srgbClr val="000000"/>
                  </a:outerShdw>
                </a:effectLst>
                <a:latin typeface="Book Antiqua" pitchFamily="18" charset="0"/>
              </a:rPr>
              <a:t>  </a:t>
            </a:r>
            <a:r>
              <a:rPr lang="it-IT" sz="2800" b="1">
                <a:solidFill>
                  <a:srgbClr val="FFFF00"/>
                </a:solidFill>
                <a:effectLst>
                  <a:outerShdw blurRad="38100" dist="38100" dir="2700000" algn="tl">
                    <a:srgbClr val="000000"/>
                  </a:outerShdw>
                </a:effectLst>
                <a:latin typeface="Book Antiqua" pitchFamily="18" charset="0"/>
              </a:rPr>
              <a:t>Minimo numero di filtri e rivelatori</a:t>
            </a:r>
          </a:p>
          <a:p>
            <a:pPr eaLnBrk="1" hangingPunct="1">
              <a:spcBef>
                <a:spcPct val="50000"/>
              </a:spcBef>
              <a:buClr>
                <a:srgbClr val="FFFFFF"/>
              </a:buClr>
              <a:buSzPct val="50000"/>
              <a:buFontTx/>
              <a:buBlip>
                <a:blip r:embed="rId4"/>
              </a:buBlip>
              <a:defRPr/>
            </a:pPr>
            <a:r>
              <a:rPr lang="it-IT" sz="2800">
                <a:effectLst>
                  <a:outerShdw blurRad="38100" dist="38100" dir="2700000" algn="tl">
                    <a:srgbClr val="000000"/>
                  </a:outerShdw>
                </a:effectLst>
                <a:latin typeface="Book Antiqua" pitchFamily="18" charset="0"/>
              </a:rPr>
              <a:t>  </a:t>
            </a:r>
            <a:r>
              <a:rPr lang="it-IT" sz="2800" u="sng">
                <a:effectLst>
                  <a:outerShdw blurRad="38100" dist="38100" dir="2700000" algn="tl">
                    <a:srgbClr val="000000"/>
                  </a:outerShdw>
                </a:effectLst>
                <a:latin typeface="Book Antiqua" pitchFamily="18" charset="0"/>
              </a:rPr>
              <a:t>Problema: </a:t>
            </a:r>
            <a:r>
              <a:rPr lang="it-IT" sz="2800" b="1" u="sng">
                <a:solidFill>
                  <a:srgbClr val="FFFF00"/>
                </a:solidFill>
                <a:effectLst>
                  <a:outerShdw blurRad="38100" dist="38100" dir="2700000" algn="tl">
                    <a:srgbClr val="000000"/>
                  </a:outerShdw>
                </a:effectLst>
                <a:latin typeface="Book Antiqua" pitchFamily="18" charset="0"/>
              </a:rPr>
              <a:t>RBW varia con </a:t>
            </a:r>
            <a:r>
              <a:rPr lang="it-IT" sz="2800" b="1" i="1" u="sng">
                <a:solidFill>
                  <a:srgbClr val="FFFF00"/>
                </a:solidFill>
                <a:effectLst>
                  <a:outerShdw blurRad="38100" dist="38100" dir="2700000" algn="tl">
                    <a:srgbClr val="000000"/>
                  </a:outerShdw>
                </a:effectLst>
                <a:latin typeface="Book Antiqua" pitchFamily="18" charset="0"/>
              </a:rPr>
              <a:t>f</a:t>
            </a:r>
            <a:r>
              <a:rPr lang="it-IT" sz="2800">
                <a:effectLst>
                  <a:outerShdw blurRad="38100" dist="38100" dir="2700000" algn="tl">
                    <a:srgbClr val="000000"/>
                  </a:outerShdw>
                </a:effectLst>
                <a:latin typeface="Book Antiqua" pitchFamily="18"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0" y="-26988"/>
            <a:ext cx="9144000" cy="1058863"/>
          </a:xfrm>
        </p:spPr>
        <p:txBody>
          <a:bodyPr/>
          <a:lstStyle/>
          <a:p>
            <a:pPr eaLnBrk="1" hangingPunct="1">
              <a:defRPr/>
            </a:pPr>
            <a:r>
              <a:rPr lang="it-IT" dirty="0" smtClean="0">
                <a:solidFill>
                  <a:schemeClr val="tx1"/>
                </a:solidFill>
                <a:latin typeface="Book Antiqua" pitchFamily="18" charset="0"/>
              </a:rPr>
              <a:t>AS a eterodina (1/2)</a:t>
            </a:r>
          </a:p>
        </p:txBody>
      </p:sp>
      <p:pic>
        <p:nvPicPr>
          <p:cNvPr id="33795" name="Picture 3" descr="eterodina"/>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85738" y="906463"/>
            <a:ext cx="8775700" cy="3530600"/>
          </a:xfrm>
          <a:noFill/>
          <a:extLst>
            <a:ext uri="{909E8E84-426E-40DD-AFC4-6F175D3DCCD1}">
              <a14:hiddenFill xmlns:a14="http://schemas.microsoft.com/office/drawing/2010/main">
                <a:solidFill>
                  <a:srgbClr val="FFFFFF"/>
                </a:solidFill>
              </a14:hiddenFill>
            </a:ext>
          </a:extLst>
        </p:spPr>
      </p:pic>
      <p:sp>
        <p:nvSpPr>
          <p:cNvPr id="320516" name="Rectangle 4"/>
          <p:cNvSpPr>
            <a:spLocks noChangeArrowheads="1"/>
          </p:cNvSpPr>
          <p:nvPr/>
        </p:nvSpPr>
        <p:spPr bwMode="auto">
          <a:xfrm>
            <a:off x="319088" y="4611688"/>
            <a:ext cx="8483600" cy="2005012"/>
          </a:xfrm>
          <a:prstGeom prst="rect">
            <a:avLst/>
          </a:prstGeom>
          <a:noFill/>
          <a:ln w="9525">
            <a:noFill/>
            <a:miter lim="800000"/>
            <a:headEnd/>
            <a:tailEnd/>
          </a:ln>
          <a:effectLst/>
        </p:spPr>
        <p:txBody>
          <a:bodyPr>
            <a:spAutoFit/>
          </a:bodyPr>
          <a:lstStyle/>
          <a:p>
            <a:pPr eaLnBrk="1" hangingPunct="1">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rPr>
              <a:t>FILTRO A SINTONIA FISSA                       </a:t>
            </a:r>
            <a:br>
              <a:rPr lang="it-IT" sz="2800" dirty="0">
                <a:effectLst>
                  <a:outerShdw blurRad="38100" dist="38100" dir="2700000" algn="tl">
                    <a:srgbClr val="000000"/>
                  </a:outerShdw>
                </a:effectLst>
                <a:latin typeface="Book Antiqua" pitchFamily="18" charset="0"/>
              </a:rPr>
            </a:br>
            <a:r>
              <a:rPr lang="it-IT" sz="2800" dirty="0">
                <a:effectLst>
                  <a:outerShdw blurRad="38100" dist="38100" dir="2700000" algn="tl">
                    <a:srgbClr val="000000"/>
                  </a:outerShdw>
                </a:effectLst>
                <a:latin typeface="Book Antiqua" pitchFamily="18" charset="0"/>
              </a:rPr>
              <a:t> </a:t>
            </a:r>
            <a:r>
              <a:rPr lang="it-IT" sz="2800" dirty="0">
                <a:effectLst>
                  <a:outerShdw blurRad="38100" dist="38100" dir="2700000" algn="tl">
                    <a:srgbClr val="000000"/>
                  </a:outerShdw>
                </a:effectLst>
                <a:latin typeface="Book Antiqua" pitchFamily="18" charset="0"/>
                <a:sym typeface="Symbol" pitchFamily="18" charset="2"/>
              </a:rPr>
              <a:t>  </a:t>
            </a:r>
            <a:r>
              <a:rPr lang="it-IT" sz="2800" b="1" dirty="0" err="1">
                <a:solidFill>
                  <a:srgbClr val="FFFF00"/>
                </a:solidFill>
                <a:effectLst>
                  <a:outerShdw blurRad="38100" dist="38100" dir="2700000" algn="tl">
                    <a:srgbClr val="000000"/>
                  </a:outerShdw>
                </a:effectLst>
                <a:latin typeface="Symbol" pitchFamily="18" charset="2"/>
              </a:rPr>
              <a:t>D</a:t>
            </a:r>
            <a:r>
              <a:rPr lang="it-IT" sz="2800" b="1" i="1" dirty="0" err="1">
                <a:solidFill>
                  <a:srgbClr val="FFFF00"/>
                </a:solidFill>
                <a:effectLst>
                  <a:outerShdw blurRad="38100" dist="38100" dir="2700000" algn="tl">
                    <a:srgbClr val="000000"/>
                  </a:outerShdw>
                </a:effectLst>
                <a:latin typeface="Book Antiqua" pitchFamily="18" charset="0"/>
              </a:rPr>
              <a:t>f</a:t>
            </a:r>
            <a:r>
              <a:rPr lang="it-IT" sz="2800" b="1" i="1" dirty="0">
                <a:solidFill>
                  <a:srgbClr val="FFFF00"/>
                </a:solidFill>
                <a:effectLst>
                  <a:outerShdw blurRad="38100" dist="38100" dir="2700000" algn="tl">
                    <a:srgbClr val="000000"/>
                  </a:outerShdw>
                </a:effectLst>
                <a:latin typeface="Book Antiqua" pitchFamily="18" charset="0"/>
              </a:rPr>
              <a:t> </a:t>
            </a:r>
            <a:r>
              <a:rPr lang="it-IT" sz="2800" b="1" dirty="0">
                <a:solidFill>
                  <a:srgbClr val="FFFF00"/>
                </a:solidFill>
                <a:effectLst>
                  <a:outerShdw blurRad="38100" dist="38100" dir="2700000" algn="tl">
                    <a:srgbClr val="000000"/>
                  </a:outerShdw>
                </a:effectLst>
                <a:latin typeface="Book Antiqua" pitchFamily="18" charset="0"/>
              </a:rPr>
              <a:t>= </a:t>
            </a:r>
            <a:r>
              <a:rPr lang="it-IT" sz="2800" b="1" i="1" dirty="0">
                <a:solidFill>
                  <a:srgbClr val="FFFF00"/>
                </a:solidFill>
                <a:effectLst>
                  <a:outerShdw blurRad="38100" dist="38100" dir="2700000" algn="tl">
                    <a:srgbClr val="000000"/>
                  </a:outerShdw>
                </a:effectLst>
                <a:latin typeface="Book Antiqua" pitchFamily="18" charset="0"/>
              </a:rPr>
              <a:t>RBW </a:t>
            </a:r>
            <a:r>
              <a:rPr lang="it-IT" sz="2800" b="1" dirty="0">
                <a:solidFill>
                  <a:srgbClr val="FFFF00"/>
                </a:solidFill>
                <a:effectLst>
                  <a:outerShdw blurRad="38100" dist="38100" dir="2700000" algn="tl">
                    <a:srgbClr val="000000"/>
                  </a:outerShdw>
                </a:effectLst>
                <a:latin typeface="Book Antiqua" pitchFamily="18" charset="0"/>
              </a:rPr>
              <a:t>= </a:t>
            </a:r>
            <a:r>
              <a:rPr lang="it-IT" sz="2800" b="1" dirty="0" err="1">
                <a:solidFill>
                  <a:srgbClr val="FFFF00"/>
                </a:solidFill>
                <a:effectLst>
                  <a:outerShdw blurRad="38100" dist="38100" dir="2700000" algn="tl">
                    <a:srgbClr val="000000"/>
                  </a:outerShdw>
                </a:effectLst>
                <a:latin typeface="Book Antiqua" pitchFamily="18" charset="0"/>
              </a:rPr>
              <a:t>cost</a:t>
            </a:r>
            <a:r>
              <a:rPr lang="it-IT" sz="2800" b="1" dirty="0">
                <a:solidFill>
                  <a:srgbClr val="FFFF00"/>
                </a:solidFill>
                <a:effectLst>
                  <a:outerShdw blurRad="38100" dist="38100" dir="2700000" algn="tl">
                    <a:srgbClr val="000000"/>
                  </a:outerShdw>
                </a:effectLst>
                <a:latin typeface="Book Antiqua" pitchFamily="18" charset="0"/>
              </a:rPr>
              <a:t>.</a:t>
            </a:r>
          </a:p>
          <a:p>
            <a:pPr eaLnBrk="1" hangingPunct="1">
              <a:spcBef>
                <a:spcPct val="50000"/>
              </a:spcBef>
              <a:buClr>
                <a:srgbClr val="FFFFFF"/>
              </a:buClr>
              <a:buSzPct val="50000"/>
              <a:defRPr/>
            </a:pPr>
            <a:endParaRPr lang="it-IT" sz="900" b="1" dirty="0">
              <a:solidFill>
                <a:srgbClr val="FFFF00"/>
              </a:solidFill>
              <a:effectLst>
                <a:outerShdw blurRad="38100" dist="38100" dir="2700000" algn="tl">
                  <a:srgbClr val="000000"/>
                </a:outerShdw>
              </a:effectLst>
              <a:latin typeface="Book Antiqua" pitchFamily="18" charset="0"/>
            </a:endParaRPr>
          </a:p>
          <a:p>
            <a:pPr eaLnBrk="1" hangingPunct="1">
              <a:buClr>
                <a:srgbClr val="FFFFFF"/>
              </a:buClr>
              <a:buSzPct val="50000"/>
              <a:defRPr/>
            </a:pPr>
            <a:r>
              <a:rPr lang="it-IT" sz="2800" dirty="0">
                <a:effectLst>
                  <a:outerShdw blurRad="38100" dist="38100" dir="2700000" algn="tl">
                    <a:srgbClr val="000000"/>
                  </a:outerShdw>
                </a:effectLst>
                <a:latin typeface="Book Antiqua" pitchFamily="18" charset="0"/>
              </a:rPr>
              <a:t>ANALISI SEQUENZIALE ( </a:t>
            </a:r>
            <a:r>
              <a:rPr lang="it-IT" sz="2800" b="1" dirty="0">
                <a:solidFill>
                  <a:srgbClr val="FFFF00"/>
                </a:solidFill>
                <a:effectLst>
                  <a:outerShdw blurRad="38100" dist="38100" dir="2700000" algn="tl">
                    <a:srgbClr val="000000"/>
                  </a:outerShdw>
                </a:effectLst>
                <a:latin typeface="Book Antiqua" pitchFamily="18" charset="0"/>
              </a:rPr>
              <a:t>si muove / modula </a:t>
            </a:r>
            <a:br>
              <a:rPr lang="it-IT" sz="2800" b="1" dirty="0">
                <a:solidFill>
                  <a:srgbClr val="FFFF00"/>
                </a:solidFill>
                <a:effectLst>
                  <a:outerShdw blurRad="38100" dist="38100" dir="2700000" algn="tl">
                    <a:srgbClr val="000000"/>
                  </a:outerShdw>
                </a:effectLst>
                <a:latin typeface="Book Antiqua" pitchFamily="18" charset="0"/>
              </a:rPr>
            </a:br>
            <a:r>
              <a:rPr lang="it-IT" sz="2800" b="1" dirty="0">
                <a:solidFill>
                  <a:srgbClr val="FFFF00"/>
                </a:solidFill>
                <a:effectLst>
                  <a:outerShdw blurRad="38100" dist="38100" dir="2700000" algn="tl">
                    <a:srgbClr val="000000"/>
                  </a:outerShdw>
                </a:effectLst>
                <a:latin typeface="Book Antiqua" pitchFamily="18" charset="0"/>
              </a:rPr>
              <a:t>lo spettro facendolo passare attraverso il filtro</a:t>
            </a:r>
            <a:r>
              <a:rPr lang="it-IT" sz="2800" dirty="0">
                <a:effectLst>
                  <a:outerShdw blurRad="38100" dist="38100" dir="2700000" algn="tl">
                    <a:srgbClr val="000000"/>
                  </a:outerShdw>
                </a:effectLst>
                <a:latin typeface="Book Antiqua" pitchFamily="18" charset="0"/>
              </a:rPr>
              <a:t> )</a:t>
            </a:r>
          </a:p>
        </p:txBody>
      </p:sp>
      <p:graphicFrame>
        <p:nvGraphicFramePr>
          <p:cNvPr id="33797" name="Object 5"/>
          <p:cNvGraphicFramePr>
            <a:graphicFrameLocks noChangeAspect="1"/>
          </p:cNvGraphicFramePr>
          <p:nvPr/>
        </p:nvGraphicFramePr>
        <p:xfrm>
          <a:off x="5589588" y="4435475"/>
          <a:ext cx="2100262" cy="939800"/>
        </p:xfrm>
        <a:graphic>
          <a:graphicData uri="http://schemas.openxmlformats.org/presentationml/2006/ole">
            <mc:AlternateContent xmlns:mc="http://schemas.openxmlformats.org/markup-compatibility/2006">
              <mc:Choice xmlns:v="urn:schemas-microsoft-com:vml" Requires="v">
                <p:oleObj spid="_x0000_s33798" name="Equation" r:id="rId5" imgW="895250" imgH="361720" progId="Equation.3">
                  <p:embed/>
                </p:oleObj>
              </mc:Choice>
              <mc:Fallback>
                <p:oleObj name="Equation" r:id="rId5" imgW="895250" imgH="3617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9588" y="4435475"/>
                        <a:ext cx="210026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bwMode="black">
          <a:xfrm>
            <a:off x="0" y="-26988"/>
            <a:ext cx="9144000" cy="1058863"/>
          </a:xfrm>
        </p:spPr>
        <p:txBody>
          <a:bodyPr/>
          <a:lstStyle/>
          <a:p>
            <a:pPr eaLnBrk="1" hangingPunct="1">
              <a:defRPr/>
            </a:pPr>
            <a:r>
              <a:rPr lang="it-IT" dirty="0" smtClean="0">
                <a:solidFill>
                  <a:schemeClr val="tx1"/>
                </a:solidFill>
                <a:latin typeface="Book Antiqua" pitchFamily="18" charset="0"/>
              </a:rPr>
              <a:t>AS a eterodina (2/2)</a:t>
            </a:r>
          </a:p>
        </p:txBody>
      </p:sp>
      <p:pic>
        <p:nvPicPr>
          <p:cNvPr id="35843" name="Picture 3" descr="eterodina2"/>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55575" y="958850"/>
            <a:ext cx="8809038" cy="4270375"/>
          </a:xfrm>
          <a:noFill/>
          <a:extLst>
            <a:ext uri="{909E8E84-426E-40DD-AFC4-6F175D3DCCD1}">
              <a14:hiddenFill xmlns:a14="http://schemas.microsoft.com/office/drawing/2010/main">
                <a:solidFill>
                  <a:srgbClr val="FFFFFF"/>
                </a:solidFill>
              </a14:hiddenFill>
            </a:ext>
          </a:extLst>
        </p:spPr>
      </p:pic>
      <p:graphicFrame>
        <p:nvGraphicFramePr>
          <p:cNvPr id="8205" name="Object 13"/>
          <p:cNvGraphicFramePr>
            <a:graphicFrameLocks noChangeAspect="1"/>
          </p:cNvGraphicFramePr>
          <p:nvPr/>
        </p:nvGraphicFramePr>
        <p:xfrm>
          <a:off x="776288" y="5351463"/>
          <a:ext cx="5724525" cy="619125"/>
        </p:xfrm>
        <a:graphic>
          <a:graphicData uri="http://schemas.openxmlformats.org/presentationml/2006/ole">
            <mc:AlternateContent xmlns:mc="http://schemas.openxmlformats.org/markup-compatibility/2006">
              <mc:Choice xmlns:v="urn:schemas-microsoft-com:vml" Requires="v">
                <p:oleObj spid="_x0000_s35849" name="Equation" r:id="rId5" imgW="5657790" imgH="552627" progId="Equation.3">
                  <p:embed/>
                </p:oleObj>
              </mc:Choice>
              <mc:Fallback>
                <p:oleObj name="Equation" r:id="rId5" imgW="5657790" imgH="552627"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776288" y="5351463"/>
                        <a:ext cx="57245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6" name="Rectangle 14"/>
          <p:cNvSpPr>
            <a:spLocks noChangeArrowheads="1"/>
          </p:cNvSpPr>
          <p:nvPr/>
        </p:nvSpPr>
        <p:spPr bwMode="black">
          <a:xfrm>
            <a:off x="723900" y="6110288"/>
            <a:ext cx="8232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FFFFFF"/>
              </a:buClr>
              <a:buSzPct val="50000"/>
              <a:defRPr/>
            </a:pPr>
            <a:r>
              <a:rPr lang="it-IT" altLang="it-IT" sz="2800">
                <a:effectLst>
                  <a:outerShdw blurRad="38100" dist="38100" dir="2700000" algn="tl">
                    <a:srgbClr val="000000"/>
                  </a:outerShdw>
                </a:effectLst>
                <a:latin typeface="Book Antiqua" panose="02040602050305030304" pitchFamily="18" charset="0"/>
              </a:rPr>
              <a:t>Pb. </a:t>
            </a:r>
            <a:r>
              <a:rPr lang="it-IT" altLang="it-IT" sz="2800">
                <a:solidFill>
                  <a:srgbClr val="FFFF00"/>
                </a:solidFill>
                <a:effectLst>
                  <a:outerShdw blurRad="38100" dist="38100" dir="2700000" algn="tl">
                    <a:srgbClr val="000000"/>
                  </a:outerShdw>
                </a:effectLst>
                <a:latin typeface="Book Antiqua" panose="02040602050305030304" pitchFamily="18" charset="0"/>
              </a:rPr>
              <a:t>frequenza immagine </a:t>
            </a:r>
            <a:r>
              <a:rPr lang="it-IT" altLang="it-IT" sz="2400">
                <a:effectLst>
                  <a:outerShdw blurRad="38100" dist="38100" dir="2700000" algn="tl">
                    <a:srgbClr val="000000"/>
                  </a:outerShdw>
                </a:effectLst>
                <a:latin typeface="Book Antiqua" panose="02040602050305030304" pitchFamily="18" charset="0"/>
              </a:rPr>
              <a:t>(es. </a:t>
            </a:r>
            <a:r>
              <a:rPr lang="it-IT" altLang="it-IT" sz="2400" baseline="30000">
                <a:effectLst>
                  <a:outerShdw blurRad="38100" dist="38100" dir="2700000" algn="tl">
                    <a:srgbClr val="000000"/>
                  </a:outerShdw>
                </a:effectLst>
                <a:latin typeface="Book Antiqua" panose="02040602050305030304" pitchFamily="18" charset="0"/>
              </a:rPr>
              <a:t>**</a:t>
            </a:r>
            <a:r>
              <a:rPr lang="it-IT" altLang="it-IT" sz="2400" i="1">
                <a:effectLst>
                  <a:outerShdw blurRad="38100" dist="38100" dir="2700000" algn="tl">
                    <a:srgbClr val="000000"/>
                  </a:outerShdw>
                </a:effectLst>
                <a:latin typeface="Book Antiqua" panose="02040602050305030304" pitchFamily="18" charset="0"/>
              </a:rPr>
              <a:t>f</a:t>
            </a:r>
            <a:r>
              <a:rPr lang="it-IT" altLang="it-IT" sz="2400" baseline="-25000">
                <a:effectLst>
                  <a:outerShdw blurRad="38100" dist="38100" dir="2700000" algn="tl">
                    <a:srgbClr val="000000"/>
                  </a:outerShdw>
                </a:effectLst>
                <a:latin typeface="Book Antiqua" panose="02040602050305030304" pitchFamily="18" charset="0"/>
              </a:rPr>
              <a:t>S</a:t>
            </a:r>
            <a:r>
              <a:rPr lang="it-IT" altLang="it-IT" sz="2400">
                <a:effectLst>
                  <a:outerShdw blurRad="38100" dist="38100" dir="2700000" algn="tl">
                    <a:srgbClr val="000000"/>
                  </a:outerShdw>
                </a:effectLst>
                <a:latin typeface="Book Antiqua" panose="02040602050305030304" pitchFamily="18" charset="0"/>
              </a:rPr>
              <a:t>=</a:t>
            </a:r>
            <a:r>
              <a:rPr lang="it-IT" altLang="it-IT" sz="2400" i="1">
                <a:effectLst>
                  <a:outerShdw blurRad="38100" dist="38100" dir="2700000" algn="tl">
                    <a:srgbClr val="000000"/>
                  </a:outerShdw>
                </a:effectLst>
                <a:latin typeface="Book Antiqua" panose="02040602050305030304" pitchFamily="18" charset="0"/>
              </a:rPr>
              <a:t>f</a:t>
            </a:r>
            <a:r>
              <a:rPr lang="it-IT" altLang="it-IT" sz="2400" baseline="-25000">
                <a:effectLst>
                  <a:outerShdw blurRad="38100" dist="38100" dir="2700000" algn="tl">
                    <a:srgbClr val="000000"/>
                  </a:outerShdw>
                </a:effectLst>
                <a:latin typeface="Book Antiqua" panose="02040602050305030304" pitchFamily="18" charset="0"/>
              </a:rPr>
              <a:t>IF</a:t>
            </a:r>
            <a:r>
              <a:rPr lang="it-IT" altLang="it-IT" sz="2400">
                <a:effectLst>
                  <a:outerShdw blurRad="38100" dist="38100" dir="2700000" algn="tl">
                    <a:srgbClr val="000000"/>
                  </a:outerShdw>
                </a:effectLst>
                <a:latin typeface="Book Antiqua" panose="02040602050305030304" pitchFamily="18" charset="0"/>
              </a:rPr>
              <a:t>+</a:t>
            </a:r>
            <a:r>
              <a:rPr lang="it-IT" altLang="it-IT" sz="2400" i="1">
                <a:effectLst>
                  <a:outerShdw blurRad="38100" dist="38100" dir="2700000" algn="tl">
                    <a:srgbClr val="000000"/>
                  </a:outerShdw>
                </a:effectLst>
                <a:latin typeface="Book Antiqua" panose="02040602050305030304" pitchFamily="18" charset="0"/>
              </a:rPr>
              <a:t>f</a:t>
            </a:r>
            <a:r>
              <a:rPr lang="it-IT" altLang="it-IT" sz="2400" baseline="-25000">
                <a:effectLst>
                  <a:outerShdw blurRad="38100" dist="38100" dir="2700000" algn="tl">
                    <a:srgbClr val="000000"/>
                  </a:outerShdw>
                </a:effectLst>
                <a:latin typeface="Book Antiqua" panose="02040602050305030304" pitchFamily="18" charset="0"/>
              </a:rPr>
              <a:t>LO</a:t>
            </a:r>
            <a:r>
              <a:rPr lang="it-IT" altLang="it-IT" sz="2400">
                <a:effectLst>
                  <a:outerShdw blurRad="38100" dist="38100" dir="2700000" algn="tl">
                    <a:srgbClr val="000000"/>
                  </a:outerShdw>
                </a:effectLst>
                <a:latin typeface="Book Antiqua" panose="02040602050305030304" pitchFamily="18" charset="0"/>
              </a:rPr>
              <a:t> “da evitare”)</a:t>
            </a:r>
          </a:p>
        </p:txBody>
      </p:sp>
      <p:sp>
        <p:nvSpPr>
          <p:cNvPr id="8207" name="Rectangle 15"/>
          <p:cNvSpPr>
            <a:spLocks noChangeArrowheads="1"/>
          </p:cNvSpPr>
          <p:nvPr/>
        </p:nvSpPr>
        <p:spPr bwMode="black">
          <a:xfrm>
            <a:off x="6840538" y="5324475"/>
            <a:ext cx="20970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FFFFFF"/>
              </a:buClr>
              <a:buSzPct val="50000"/>
              <a:defRPr/>
            </a:pPr>
            <a:r>
              <a:rPr lang="it-IT" altLang="it-IT" sz="2000">
                <a:effectLst>
                  <a:outerShdw blurRad="38100" dist="38100" dir="2700000" algn="tl">
                    <a:srgbClr val="000000"/>
                  </a:outerShdw>
                </a:effectLst>
                <a:latin typeface="Book Antiqua" panose="02040602050305030304" pitchFamily="18" charset="0"/>
              </a:rPr>
              <a:t>non  </a:t>
            </a:r>
            <a:r>
              <a:rPr lang="it-IT" altLang="it-IT" sz="2000" i="1">
                <a:effectLst>
                  <a:outerShdw blurRad="38100" dist="38100" dir="2700000" algn="tl">
                    <a:srgbClr val="000000"/>
                  </a:outerShdw>
                </a:effectLst>
                <a:latin typeface="Book Antiqua" panose="02040602050305030304" pitchFamily="18" charset="0"/>
              </a:rPr>
              <a:t>f</a:t>
            </a:r>
            <a:r>
              <a:rPr lang="it-IT" altLang="it-IT" sz="2000" baseline="-25000">
                <a:effectLst>
                  <a:outerShdw blurRad="38100" dist="38100" dir="2700000" algn="tl">
                    <a:srgbClr val="000000"/>
                  </a:outerShdw>
                </a:effectLst>
                <a:latin typeface="Book Antiqua" panose="02040602050305030304" pitchFamily="18" charset="0"/>
              </a:rPr>
              <a:t>IF</a:t>
            </a:r>
            <a:r>
              <a:rPr lang="it-IT" altLang="it-IT" sz="2000">
                <a:effectLst>
                  <a:outerShdw blurRad="38100" dist="38100" dir="2700000" algn="tl">
                    <a:srgbClr val="000000"/>
                  </a:outerShdw>
                </a:effectLst>
                <a:latin typeface="Book Antiqua" panose="02040602050305030304" pitchFamily="18" charset="0"/>
              </a:rPr>
              <a:t>=</a:t>
            </a:r>
            <a:r>
              <a:rPr lang="it-IT" altLang="it-IT" sz="2000" i="1">
                <a:effectLst>
                  <a:outerShdw blurRad="38100" dist="38100" dir="2700000" algn="tl">
                    <a:srgbClr val="000000"/>
                  </a:outerShdw>
                </a:effectLst>
                <a:latin typeface="Book Antiqua" panose="02040602050305030304" pitchFamily="18" charset="0"/>
              </a:rPr>
              <a:t>f</a:t>
            </a:r>
            <a:r>
              <a:rPr lang="it-IT" altLang="it-IT" sz="2000" baseline="-25000">
                <a:effectLst>
                  <a:outerShdw blurRad="38100" dist="38100" dir="2700000" algn="tl">
                    <a:srgbClr val="000000"/>
                  </a:outerShdw>
                </a:effectLst>
                <a:latin typeface="Book Antiqua" panose="02040602050305030304" pitchFamily="18" charset="0"/>
              </a:rPr>
              <a:t>LO</a:t>
            </a:r>
            <a:r>
              <a:rPr lang="it-IT" altLang="it-IT" sz="2000">
                <a:effectLst>
                  <a:outerShdw blurRad="38100" dist="38100" dir="2700000" algn="tl">
                    <a:srgbClr val="000000"/>
                  </a:outerShdw>
                </a:effectLst>
                <a:latin typeface="Book Antiqua" panose="02040602050305030304" pitchFamily="18" charset="0"/>
              </a:rPr>
              <a:t>+</a:t>
            </a:r>
            <a:r>
              <a:rPr lang="it-IT" altLang="it-IT" sz="2000" baseline="30000">
                <a:effectLst>
                  <a:outerShdw blurRad="38100" dist="38100" dir="2700000" algn="tl">
                    <a:srgbClr val="000000"/>
                  </a:outerShdw>
                </a:effectLst>
                <a:latin typeface="Book Antiqua" panose="02040602050305030304" pitchFamily="18" charset="0"/>
              </a:rPr>
              <a:t>*</a:t>
            </a:r>
            <a:r>
              <a:rPr lang="it-IT" altLang="it-IT" sz="2000" i="1">
                <a:effectLst>
                  <a:outerShdw blurRad="38100" dist="38100" dir="2700000" algn="tl">
                    <a:srgbClr val="000000"/>
                  </a:outerShdw>
                </a:effectLst>
                <a:latin typeface="Book Antiqua" panose="02040602050305030304" pitchFamily="18" charset="0"/>
              </a:rPr>
              <a:t>f</a:t>
            </a:r>
            <a:r>
              <a:rPr lang="it-IT" altLang="it-IT" sz="2000" baseline="-25000">
                <a:effectLst>
                  <a:outerShdw blurRad="38100" dist="38100" dir="2700000" algn="tl">
                    <a:srgbClr val="000000"/>
                  </a:outerShdw>
                </a:effectLst>
                <a:latin typeface="Book Antiqua" panose="02040602050305030304" pitchFamily="18" charset="0"/>
              </a:rPr>
              <a:t>s</a:t>
            </a:r>
          </a:p>
          <a:p>
            <a:pPr eaLnBrk="1" hangingPunct="1">
              <a:spcBef>
                <a:spcPct val="50000"/>
              </a:spcBef>
              <a:buClr>
                <a:srgbClr val="FFFFFF"/>
              </a:buClr>
              <a:buSzPct val="50000"/>
              <a:defRPr/>
            </a:pPr>
            <a:r>
              <a:rPr lang="it-IT" altLang="it-IT" sz="2000">
                <a:effectLst>
                  <a:outerShdw blurRad="38100" dist="38100" dir="2700000" algn="tl">
                    <a:srgbClr val="000000"/>
                  </a:outerShdw>
                </a:effectLst>
                <a:latin typeface="Book Antiqua" panose="02040602050305030304" pitchFamily="18" charset="0"/>
              </a:rPr>
              <a:t>non  </a:t>
            </a:r>
            <a:r>
              <a:rPr lang="it-IT" altLang="it-IT" sz="2000" i="1">
                <a:effectLst>
                  <a:outerShdw blurRad="38100" dist="38100" dir="2700000" algn="tl">
                    <a:srgbClr val="000000"/>
                  </a:outerShdw>
                </a:effectLst>
                <a:latin typeface="Book Antiqua" panose="02040602050305030304" pitchFamily="18" charset="0"/>
              </a:rPr>
              <a:t>f</a:t>
            </a:r>
            <a:r>
              <a:rPr lang="it-IT" altLang="it-IT" sz="2000" baseline="-25000">
                <a:effectLst>
                  <a:outerShdw blurRad="38100" dist="38100" dir="2700000" algn="tl">
                    <a:srgbClr val="000000"/>
                  </a:outerShdw>
                </a:effectLst>
                <a:latin typeface="Book Antiqua" panose="02040602050305030304" pitchFamily="18" charset="0"/>
              </a:rPr>
              <a:t>IF</a:t>
            </a:r>
            <a:r>
              <a:rPr lang="it-IT" altLang="it-IT" sz="2000">
                <a:effectLst>
                  <a:outerShdw blurRad="38100" dist="38100" dir="2700000" algn="tl">
                    <a:srgbClr val="000000"/>
                  </a:outerShdw>
                </a:effectLst>
                <a:latin typeface="Book Antiqua" panose="02040602050305030304" pitchFamily="18" charset="0"/>
              </a:rPr>
              <a:t>=</a:t>
            </a:r>
            <a:r>
              <a:rPr lang="it-IT" altLang="it-IT" sz="2000" baseline="30000">
                <a:effectLst>
                  <a:outerShdw blurRad="38100" dist="38100" dir="2700000" algn="tl">
                    <a:srgbClr val="000000"/>
                  </a:outerShdw>
                </a:effectLst>
                <a:latin typeface="Book Antiqua" panose="02040602050305030304" pitchFamily="18" charset="0"/>
              </a:rPr>
              <a:t>**</a:t>
            </a:r>
            <a:r>
              <a:rPr lang="it-IT" altLang="it-IT" sz="2000" i="1">
                <a:effectLst>
                  <a:outerShdw blurRad="38100" dist="38100" dir="2700000" algn="tl">
                    <a:srgbClr val="000000"/>
                  </a:outerShdw>
                </a:effectLst>
                <a:latin typeface="Book Antiqua" panose="02040602050305030304" pitchFamily="18" charset="0"/>
              </a:rPr>
              <a:t>f</a:t>
            </a:r>
            <a:r>
              <a:rPr lang="it-IT" altLang="it-IT" sz="2000" baseline="-25000">
                <a:effectLst>
                  <a:outerShdw blurRad="38100" dist="38100" dir="2700000" algn="tl">
                    <a:srgbClr val="000000"/>
                  </a:outerShdw>
                </a:effectLst>
                <a:latin typeface="Book Antiqua" panose="02040602050305030304" pitchFamily="18" charset="0"/>
              </a:rPr>
              <a:t>s </a:t>
            </a:r>
            <a:r>
              <a:rPr lang="it-IT" altLang="it-IT" sz="2000">
                <a:effectLst>
                  <a:outerShdw blurRad="38100" dist="38100" dir="2700000" algn="tl">
                    <a:srgbClr val="000000"/>
                  </a:outerShdw>
                </a:effectLst>
              </a:rPr>
              <a:t>- </a:t>
            </a:r>
            <a:r>
              <a:rPr lang="it-IT" altLang="it-IT" sz="2000" i="1">
                <a:effectLst>
                  <a:outerShdw blurRad="38100" dist="38100" dir="2700000" algn="tl">
                    <a:srgbClr val="000000"/>
                  </a:outerShdw>
                </a:effectLst>
                <a:latin typeface="Book Antiqua" panose="02040602050305030304" pitchFamily="18" charset="0"/>
              </a:rPr>
              <a:t>f</a:t>
            </a:r>
            <a:r>
              <a:rPr lang="it-IT" altLang="it-IT" sz="2000" baseline="-25000">
                <a:effectLst>
                  <a:outerShdw blurRad="38100" dist="38100" dir="2700000" algn="tl">
                    <a:srgbClr val="000000"/>
                  </a:outerShdw>
                </a:effectLst>
                <a:latin typeface="Book Antiqua" panose="02040602050305030304" pitchFamily="18" charset="0"/>
              </a:rPr>
              <a:t>LO</a:t>
            </a:r>
          </a:p>
        </p:txBody>
      </p:sp>
      <p:sp>
        <p:nvSpPr>
          <p:cNvPr id="9" name="Rectangle 4"/>
          <p:cNvSpPr>
            <a:spLocks noChangeArrowheads="1"/>
          </p:cNvSpPr>
          <p:nvPr/>
        </p:nvSpPr>
        <p:spPr bwMode="auto">
          <a:xfrm>
            <a:off x="7323138" y="2419350"/>
            <a:ext cx="687387" cy="522288"/>
          </a:xfrm>
          <a:prstGeom prst="rect">
            <a:avLst/>
          </a:prstGeom>
          <a:noFill/>
          <a:ln w="9525">
            <a:noFill/>
            <a:miter lim="800000"/>
            <a:headEnd/>
            <a:tailEnd/>
          </a:ln>
          <a:effectLst/>
        </p:spPr>
        <p:txBody>
          <a:bodyPr>
            <a:spAutoFit/>
          </a:bodyPr>
          <a:lstStyle/>
          <a:p>
            <a:pPr eaLnBrk="1" hangingPunct="1">
              <a:spcBef>
                <a:spcPct val="50000"/>
              </a:spcBef>
              <a:buClr>
                <a:srgbClr val="FFFFFF"/>
              </a:buClr>
              <a:buSzPct val="50000"/>
              <a:defRPr/>
            </a:pPr>
            <a:r>
              <a:rPr lang="it-IT" sz="2800" b="1" i="1" dirty="0">
                <a:solidFill>
                  <a:schemeClr val="accent4">
                    <a:lumMod val="10000"/>
                  </a:schemeClr>
                </a:solidFill>
                <a:effectLst>
                  <a:outerShdw blurRad="38100" dist="38100" dir="2700000" algn="tl">
                    <a:srgbClr val="000000"/>
                  </a:outerShdw>
                </a:effectLst>
                <a:latin typeface="Book Antiqua" pitchFamily="18" charset="0"/>
              </a:rPr>
              <a:t>Y</a:t>
            </a:r>
            <a:endParaRPr lang="it-IT" sz="2800" dirty="0">
              <a:solidFill>
                <a:schemeClr val="accent4">
                  <a:lumMod val="10000"/>
                </a:schemeClr>
              </a:solidFill>
              <a:effectLst>
                <a:outerShdw blurRad="38100" dist="38100" dir="2700000" algn="tl">
                  <a:srgbClr val="000000"/>
                </a:outerShdw>
              </a:effectLst>
              <a:latin typeface="Book Antiqua" pitchFamily="18" charset="0"/>
            </a:endParaRPr>
          </a:p>
        </p:txBody>
      </p:sp>
      <p:sp>
        <p:nvSpPr>
          <p:cNvPr id="10" name="Rectangle 4"/>
          <p:cNvSpPr>
            <a:spLocks noChangeArrowheads="1"/>
          </p:cNvSpPr>
          <p:nvPr/>
        </p:nvSpPr>
        <p:spPr bwMode="auto">
          <a:xfrm>
            <a:off x="6248400" y="3100388"/>
            <a:ext cx="687388" cy="522287"/>
          </a:xfrm>
          <a:prstGeom prst="rect">
            <a:avLst/>
          </a:prstGeom>
          <a:noFill/>
          <a:ln w="9525">
            <a:noFill/>
            <a:miter lim="800000"/>
            <a:headEnd/>
            <a:tailEnd/>
          </a:ln>
          <a:effectLst/>
        </p:spPr>
        <p:txBody>
          <a:bodyPr>
            <a:spAutoFit/>
          </a:bodyPr>
          <a:lstStyle/>
          <a:p>
            <a:pPr eaLnBrk="1" hangingPunct="1">
              <a:spcBef>
                <a:spcPct val="50000"/>
              </a:spcBef>
              <a:buClr>
                <a:srgbClr val="FFFFFF"/>
              </a:buClr>
              <a:buSzPct val="50000"/>
              <a:defRPr/>
            </a:pPr>
            <a:r>
              <a:rPr lang="it-IT" sz="2800" b="1" i="1" dirty="0">
                <a:solidFill>
                  <a:schemeClr val="accent4">
                    <a:lumMod val="10000"/>
                  </a:schemeClr>
                </a:solidFill>
                <a:effectLst>
                  <a:outerShdw blurRad="38100" dist="38100" dir="2700000" algn="tl">
                    <a:srgbClr val="000000"/>
                  </a:outerShdw>
                </a:effectLst>
                <a:latin typeface="Book Antiqua" pitchFamily="18" charset="0"/>
              </a:rPr>
              <a:t>X</a:t>
            </a:r>
            <a:endParaRPr lang="it-IT" sz="2800" dirty="0">
              <a:solidFill>
                <a:schemeClr val="accent4">
                  <a:lumMod val="10000"/>
                </a:schemeClr>
              </a:solidFill>
              <a:effectLst>
                <a:outerShdw blurRad="38100" dist="38100" dir="2700000" algn="tl">
                  <a:srgbClr val="000000"/>
                </a:outerShdw>
              </a:effectLst>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p:bldP spid="82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bwMode="black">
          <a:xfrm>
            <a:off x="461963" y="0"/>
            <a:ext cx="8053387" cy="1058863"/>
          </a:xfrm>
        </p:spPr>
        <p:txBody>
          <a:bodyPr/>
          <a:lstStyle/>
          <a:p>
            <a:pPr eaLnBrk="1" hangingPunct="1">
              <a:defRPr/>
            </a:pPr>
            <a:r>
              <a:rPr lang="it-IT" dirty="0" smtClean="0">
                <a:solidFill>
                  <a:schemeClr val="tx1"/>
                </a:solidFill>
                <a:latin typeface="Book Antiqua" pitchFamily="18" charset="0"/>
              </a:rPr>
              <a:t>Modulazione (1/2)</a:t>
            </a:r>
          </a:p>
        </p:txBody>
      </p:sp>
      <p:graphicFrame>
        <p:nvGraphicFramePr>
          <p:cNvPr id="37891" name="Object 3"/>
          <p:cNvGraphicFramePr>
            <a:graphicFrameLocks noChangeAspect="1"/>
          </p:cNvGraphicFramePr>
          <p:nvPr/>
        </p:nvGraphicFramePr>
        <p:xfrm>
          <a:off x="2689225" y="1366838"/>
          <a:ext cx="2847975" cy="495300"/>
        </p:xfrm>
        <a:graphic>
          <a:graphicData uri="http://schemas.openxmlformats.org/presentationml/2006/ole">
            <mc:AlternateContent xmlns:mc="http://schemas.openxmlformats.org/markup-compatibility/2006">
              <mc:Choice xmlns:v="urn:schemas-microsoft-com:vml" Requires="v">
                <p:oleObj spid="_x0000_s37904" name="Equation" r:id="rId4" imgW="2781499" imgH="428705" progId="Equation.3">
                  <p:embed/>
                </p:oleObj>
              </mc:Choice>
              <mc:Fallback>
                <p:oleObj name="Equation" r:id="rId4" imgW="2781499" imgH="42870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2689225" y="1366838"/>
                        <a:ext cx="2847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2" name="Object 4"/>
          <p:cNvGraphicFramePr>
            <a:graphicFrameLocks noChangeAspect="1"/>
          </p:cNvGraphicFramePr>
          <p:nvPr/>
        </p:nvGraphicFramePr>
        <p:xfrm>
          <a:off x="871538" y="2159000"/>
          <a:ext cx="2705100" cy="904875"/>
        </p:xfrm>
        <a:graphic>
          <a:graphicData uri="http://schemas.openxmlformats.org/presentationml/2006/ole">
            <mc:AlternateContent xmlns:mc="http://schemas.openxmlformats.org/markup-compatibility/2006">
              <mc:Choice xmlns:v="urn:schemas-microsoft-com:vml" Requires="v">
                <p:oleObj spid="_x0000_s37905" name="Equation" r:id="rId6" imgW="2638355" imgH="838271" progId="Equation.3">
                  <p:embed/>
                </p:oleObj>
              </mc:Choice>
              <mc:Fallback>
                <p:oleObj name="Equation" r:id="rId6" imgW="2638355" imgH="83827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871538" y="2159000"/>
                        <a:ext cx="2705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5"/>
          <p:cNvGraphicFramePr>
            <a:graphicFrameLocks noChangeAspect="1"/>
          </p:cNvGraphicFramePr>
          <p:nvPr/>
        </p:nvGraphicFramePr>
        <p:xfrm>
          <a:off x="4687888" y="2135188"/>
          <a:ext cx="2638425" cy="1000125"/>
        </p:xfrm>
        <a:graphic>
          <a:graphicData uri="http://schemas.openxmlformats.org/presentationml/2006/ole">
            <mc:AlternateContent xmlns:mc="http://schemas.openxmlformats.org/markup-compatibility/2006">
              <mc:Choice xmlns:v="urn:schemas-microsoft-com:vml" Requires="v">
                <p:oleObj spid="_x0000_s37906" name="Equation" r:id="rId8" imgW="2571810" imgH="933485" progId="Equation.3">
                  <p:embed/>
                </p:oleObj>
              </mc:Choice>
              <mc:Fallback>
                <p:oleObj name="Equation" r:id="rId8" imgW="2571810" imgH="93348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4687888" y="2135188"/>
                        <a:ext cx="26384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422275" y="3406775"/>
            <a:ext cx="8135938" cy="2800350"/>
            <a:chOff x="266" y="2153"/>
            <a:chExt cx="5125" cy="1764"/>
          </a:xfrm>
        </p:grpSpPr>
        <p:grpSp>
          <p:nvGrpSpPr>
            <p:cNvPr id="37899" name="Group 7"/>
            <p:cNvGrpSpPr>
              <a:grpSpLocks/>
            </p:cNvGrpSpPr>
            <p:nvPr/>
          </p:nvGrpSpPr>
          <p:grpSpPr bwMode="auto">
            <a:xfrm>
              <a:off x="266" y="2153"/>
              <a:ext cx="5125" cy="1764"/>
              <a:chOff x="266" y="2153"/>
              <a:chExt cx="5125" cy="1764"/>
            </a:xfrm>
          </p:grpSpPr>
          <p:graphicFrame>
            <p:nvGraphicFramePr>
              <p:cNvPr id="37901" name="Object 8"/>
              <p:cNvGraphicFramePr>
                <a:graphicFrameLocks noChangeAspect="1"/>
              </p:cNvGraphicFramePr>
              <p:nvPr/>
            </p:nvGraphicFramePr>
            <p:xfrm>
              <a:off x="266" y="2153"/>
              <a:ext cx="3678" cy="510"/>
            </p:xfrm>
            <a:graphic>
              <a:graphicData uri="http://schemas.openxmlformats.org/presentationml/2006/ole">
                <mc:AlternateContent xmlns:mc="http://schemas.openxmlformats.org/markup-compatibility/2006">
                  <mc:Choice xmlns:v="urn:schemas-microsoft-com:vml" Requires="v">
                    <p:oleObj spid="_x0000_s37907" name="Equation" r:id="rId10" imgW="5772210" imgH="743056" progId="Equation.3">
                      <p:embed/>
                    </p:oleObj>
                  </mc:Choice>
                  <mc:Fallback>
                    <p:oleObj name="Equation" r:id="rId10" imgW="5772210" imgH="743056"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
                          <a:xfrm>
                            <a:off x="266" y="2153"/>
                            <a:ext cx="3678"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2" name="Object 9"/>
              <p:cNvGraphicFramePr>
                <a:graphicFrameLocks noChangeAspect="1"/>
              </p:cNvGraphicFramePr>
              <p:nvPr/>
            </p:nvGraphicFramePr>
            <p:xfrm>
              <a:off x="1335" y="2769"/>
              <a:ext cx="4056" cy="510"/>
            </p:xfrm>
            <a:graphic>
              <a:graphicData uri="http://schemas.openxmlformats.org/presentationml/2006/ole">
                <mc:AlternateContent xmlns:mc="http://schemas.openxmlformats.org/markup-compatibility/2006">
                  <mc:Choice xmlns:v="urn:schemas-microsoft-com:vml" Requires="v">
                    <p:oleObj spid="_x0000_s37908" name="Equation" r:id="rId12" imgW="6372075" imgH="743056" progId="Equation.3">
                      <p:embed/>
                    </p:oleObj>
                  </mc:Choice>
                  <mc:Fallback>
                    <p:oleObj name="Equation" r:id="rId12" imgW="6372075" imgH="743056"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1335" y="2769"/>
                            <a:ext cx="4056"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3" name="Object 10"/>
              <p:cNvGraphicFramePr>
                <a:graphicFrameLocks noChangeAspect="1"/>
              </p:cNvGraphicFramePr>
              <p:nvPr/>
            </p:nvGraphicFramePr>
            <p:xfrm>
              <a:off x="1346" y="3407"/>
              <a:ext cx="2400" cy="510"/>
            </p:xfrm>
            <a:graphic>
              <a:graphicData uri="http://schemas.openxmlformats.org/presentationml/2006/ole">
                <mc:AlternateContent xmlns:mc="http://schemas.openxmlformats.org/markup-compatibility/2006">
                  <mc:Choice xmlns:v="urn:schemas-microsoft-com:vml" Requires="v">
                    <p:oleObj spid="_x0000_s37909" name="Equation" r:id="rId14" imgW="3743295" imgH="743056" progId="Equation.3">
                      <p:embed/>
                    </p:oleObj>
                  </mc:Choice>
                  <mc:Fallback>
                    <p:oleObj name="Equation" r:id="rId14" imgW="3743295" imgH="743056"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1346" y="3407"/>
                            <a:ext cx="240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4619" name="Text Box 11"/>
            <p:cNvSpPr txBox="1">
              <a:spLocks noChangeArrowheads="1"/>
            </p:cNvSpPr>
            <p:nvPr/>
          </p:nvSpPr>
          <p:spPr bwMode="black">
            <a:xfrm>
              <a:off x="4014" y="3412"/>
              <a:ext cx="1134" cy="426"/>
            </a:xfrm>
            <a:prstGeom prst="rect">
              <a:avLst/>
            </a:prstGeom>
            <a:noFill/>
            <a:ln w="9525">
              <a:noFill/>
              <a:miter lim="800000"/>
              <a:headEnd/>
              <a:tailEnd/>
            </a:ln>
            <a:effectLst/>
          </p:spPr>
          <p:txBody>
            <a:bodyPr>
              <a:spAutoFit/>
            </a:bodyPr>
            <a:lstStyle/>
            <a:p>
              <a:pPr eaLnBrk="1" hangingPunct="1">
                <a:lnSpc>
                  <a:spcPct val="80000"/>
                </a:lnSpc>
                <a:defRPr/>
              </a:pPr>
              <a:r>
                <a:rPr lang="it-IT" sz="2400">
                  <a:effectLst>
                    <a:outerShdw blurRad="38100" dist="38100" dir="2700000" algn="tl">
                      <a:srgbClr val="000000"/>
                    </a:outerShdw>
                  </a:effectLst>
                  <a:latin typeface="Book Antiqua" pitchFamily="18" charset="0"/>
                </a:rPr>
                <a:t>somma e</a:t>
              </a:r>
            </a:p>
            <a:p>
              <a:pPr eaLnBrk="1" hangingPunct="1">
                <a:lnSpc>
                  <a:spcPct val="80000"/>
                </a:lnSpc>
                <a:defRPr/>
              </a:pPr>
              <a:r>
                <a:rPr lang="it-IT" sz="2400">
                  <a:effectLst>
                    <a:outerShdw blurRad="38100" dist="38100" dir="2700000" algn="tl">
                      <a:srgbClr val="000000"/>
                    </a:outerShdw>
                  </a:effectLst>
                  <a:latin typeface="Book Antiqua" pitchFamily="18" charset="0"/>
                </a:rPr>
                <a:t>differenza</a:t>
              </a:r>
            </a:p>
          </p:txBody>
        </p:sp>
      </p:grpSp>
      <p:grpSp>
        <p:nvGrpSpPr>
          <p:cNvPr id="4" name="Group 12"/>
          <p:cNvGrpSpPr>
            <a:grpSpLocks/>
          </p:cNvGrpSpPr>
          <p:nvPr/>
        </p:nvGrpSpPr>
        <p:grpSpPr bwMode="auto">
          <a:xfrm>
            <a:off x="350838" y="3429000"/>
            <a:ext cx="7678737" cy="3022600"/>
            <a:chOff x="221" y="2160"/>
            <a:chExt cx="4837" cy="1904"/>
          </a:xfrm>
        </p:grpSpPr>
        <p:sp>
          <p:nvSpPr>
            <p:cNvPr id="37897" name="Oval 13"/>
            <p:cNvSpPr>
              <a:spLocks noChangeArrowheads="1"/>
            </p:cNvSpPr>
            <p:nvPr/>
          </p:nvSpPr>
          <p:spPr bwMode="black">
            <a:xfrm>
              <a:off x="221" y="2160"/>
              <a:ext cx="1134" cy="499"/>
            </a:xfrm>
            <a:prstGeom prst="ellipse">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37898" name="Oval 14"/>
            <p:cNvSpPr>
              <a:spLocks noChangeArrowheads="1"/>
            </p:cNvSpPr>
            <p:nvPr/>
          </p:nvSpPr>
          <p:spPr bwMode="black">
            <a:xfrm>
              <a:off x="1338" y="3203"/>
              <a:ext cx="3720" cy="861"/>
            </a:xfrm>
            <a:prstGeom prst="ellipse">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grpSp>
      <p:sp>
        <p:nvSpPr>
          <p:cNvPr id="324623" name="Rectangle 15"/>
          <p:cNvSpPr>
            <a:spLocks noChangeArrowheads="1"/>
          </p:cNvSpPr>
          <p:nvPr/>
        </p:nvSpPr>
        <p:spPr bwMode="black">
          <a:xfrm>
            <a:off x="5916613" y="1344613"/>
            <a:ext cx="1389062" cy="519112"/>
          </a:xfrm>
          <a:prstGeom prst="rect">
            <a:avLst/>
          </a:prstGeom>
          <a:noFill/>
          <a:ln w="9525">
            <a:noFill/>
            <a:miter lim="800000"/>
            <a:headEnd/>
            <a:tailEnd/>
          </a:ln>
          <a:effectLst/>
        </p:spPr>
        <p:txBody>
          <a:bodyPr>
            <a:spAutoFit/>
          </a:bodyPr>
          <a:lstStyle/>
          <a:p>
            <a:pPr eaLnBrk="1" hangingPunct="1">
              <a:spcBef>
                <a:spcPct val="50000"/>
              </a:spcBef>
              <a:buClr>
                <a:srgbClr val="FFFFFF"/>
              </a:buClr>
              <a:buSzPct val="50000"/>
              <a:defRPr/>
            </a:pPr>
            <a:r>
              <a:rPr lang="it-IT" sz="2800">
                <a:effectLst>
                  <a:outerShdw blurRad="38100" dist="38100" dir="2700000" algn="tl">
                    <a:srgbClr val="000000"/>
                  </a:outerShdw>
                </a:effectLst>
                <a:latin typeface="Book Antiqua" pitchFamily="18" charset="0"/>
              </a:rPr>
              <a:t>Eulero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bwMode="black">
          <a:xfrm>
            <a:off x="461963" y="0"/>
            <a:ext cx="8053387" cy="1058863"/>
          </a:xfrm>
        </p:spPr>
        <p:txBody>
          <a:bodyPr/>
          <a:lstStyle/>
          <a:p>
            <a:pPr eaLnBrk="1" hangingPunct="1">
              <a:defRPr/>
            </a:pPr>
            <a:r>
              <a:rPr lang="it-IT" dirty="0" smtClean="0">
                <a:solidFill>
                  <a:schemeClr val="tx1"/>
                </a:solidFill>
                <a:latin typeface="Book Antiqua" pitchFamily="18" charset="0"/>
              </a:rPr>
              <a:t>Modulazione (2/2)</a:t>
            </a:r>
          </a:p>
        </p:txBody>
      </p:sp>
      <p:graphicFrame>
        <p:nvGraphicFramePr>
          <p:cNvPr id="39939" name="Object 4"/>
          <p:cNvGraphicFramePr>
            <a:graphicFrameLocks noChangeAspect="1"/>
          </p:cNvGraphicFramePr>
          <p:nvPr/>
        </p:nvGraphicFramePr>
        <p:xfrm>
          <a:off x="290513" y="1062038"/>
          <a:ext cx="6010275" cy="809625"/>
        </p:xfrm>
        <a:graphic>
          <a:graphicData uri="http://schemas.openxmlformats.org/presentationml/2006/ole">
            <mc:AlternateContent xmlns:mc="http://schemas.openxmlformats.org/markup-compatibility/2006">
              <mc:Choice xmlns:v="urn:schemas-microsoft-com:vml" Requires="v">
                <p:oleObj spid="_x0000_s39951" name="Equation" r:id="rId4" imgW="5943600" imgH="743056" progId="Equation.3">
                  <p:embed/>
                </p:oleObj>
              </mc:Choice>
              <mc:Fallback>
                <p:oleObj name="Equation" r:id="rId4" imgW="5943600" imgH="74305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290513" y="1062038"/>
                        <a:ext cx="60102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0" name="Object 5"/>
          <p:cNvGraphicFramePr>
            <a:graphicFrameLocks noChangeAspect="1"/>
          </p:cNvGraphicFramePr>
          <p:nvPr/>
        </p:nvGraphicFramePr>
        <p:xfrm>
          <a:off x="1917700" y="1951038"/>
          <a:ext cx="6591300" cy="809625"/>
        </p:xfrm>
        <a:graphic>
          <a:graphicData uri="http://schemas.openxmlformats.org/presentationml/2006/ole">
            <mc:AlternateContent xmlns:mc="http://schemas.openxmlformats.org/markup-compatibility/2006">
              <mc:Choice xmlns:v="urn:schemas-microsoft-com:vml" Requires="v">
                <p:oleObj spid="_x0000_s39952" name="Equation" r:id="rId6" imgW="6524795" imgH="743056" progId="Equation.3">
                  <p:embed/>
                </p:oleObj>
              </mc:Choice>
              <mc:Fallback>
                <p:oleObj name="Equation" r:id="rId6" imgW="6524795" imgH="743056"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1917700" y="1951038"/>
                        <a:ext cx="65913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6"/>
          <p:cNvGraphicFramePr>
            <a:graphicFrameLocks noChangeAspect="1"/>
          </p:cNvGraphicFramePr>
          <p:nvPr/>
        </p:nvGraphicFramePr>
        <p:xfrm>
          <a:off x="1944688" y="2779713"/>
          <a:ext cx="3800475" cy="809625"/>
        </p:xfrm>
        <a:graphic>
          <a:graphicData uri="http://schemas.openxmlformats.org/presentationml/2006/ole">
            <mc:AlternateContent xmlns:mc="http://schemas.openxmlformats.org/markup-compatibility/2006">
              <mc:Choice xmlns:v="urn:schemas-microsoft-com:vml" Requires="v">
                <p:oleObj spid="_x0000_s39953" name="Equation" r:id="rId8" imgW="3733720" imgH="743056" progId="Equation.3">
                  <p:embed/>
                </p:oleObj>
              </mc:Choice>
              <mc:Fallback>
                <p:oleObj name="Equation" r:id="rId8" imgW="3733720" imgH="743056"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1944688" y="2779713"/>
                        <a:ext cx="38004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6663" name="Text Box 7"/>
          <p:cNvSpPr txBox="1">
            <a:spLocks noChangeArrowheads="1"/>
          </p:cNvSpPr>
          <p:nvPr/>
        </p:nvSpPr>
        <p:spPr bwMode="black">
          <a:xfrm>
            <a:off x="6084888" y="2811463"/>
            <a:ext cx="1800225" cy="676275"/>
          </a:xfrm>
          <a:prstGeom prst="rect">
            <a:avLst/>
          </a:prstGeom>
          <a:noFill/>
          <a:ln w="9525">
            <a:noFill/>
            <a:miter lim="800000"/>
            <a:headEnd/>
            <a:tailEnd/>
          </a:ln>
          <a:effectLst/>
        </p:spPr>
        <p:txBody>
          <a:bodyPr>
            <a:spAutoFit/>
          </a:bodyPr>
          <a:lstStyle/>
          <a:p>
            <a:pPr eaLnBrk="1" hangingPunct="1">
              <a:lnSpc>
                <a:spcPct val="80000"/>
              </a:lnSpc>
              <a:defRPr/>
            </a:pPr>
            <a:r>
              <a:rPr lang="it-IT" sz="2400">
                <a:effectLst>
                  <a:outerShdw blurRad="38100" dist="38100" dir="2700000" algn="tl">
                    <a:srgbClr val="000000"/>
                  </a:outerShdw>
                </a:effectLst>
                <a:latin typeface="Book Antiqua" pitchFamily="18" charset="0"/>
              </a:rPr>
              <a:t>differenza</a:t>
            </a:r>
          </a:p>
          <a:p>
            <a:pPr eaLnBrk="1" hangingPunct="1">
              <a:lnSpc>
                <a:spcPct val="80000"/>
              </a:lnSpc>
              <a:defRPr/>
            </a:pPr>
            <a:r>
              <a:rPr lang="it-IT" sz="2400">
                <a:effectLst>
                  <a:outerShdw blurRad="38100" dist="38100" dir="2700000" algn="tl">
                    <a:srgbClr val="000000"/>
                  </a:outerShdw>
                </a:effectLst>
                <a:latin typeface="Book Antiqua" pitchFamily="18" charset="0"/>
              </a:rPr>
              <a:t>e somma</a:t>
            </a:r>
          </a:p>
        </p:txBody>
      </p:sp>
      <p:pic>
        <p:nvPicPr>
          <p:cNvPr id="326665" name="Picture 9" descr="modul"/>
          <p:cNvPicPr>
            <a:picLocks noChangeAspect="1" noChangeArrowheads="1"/>
          </p:cNvPicPr>
          <p:nvPr>
            <p:ph idx="1"/>
          </p:nvPr>
        </p:nvPicPr>
        <p:blipFill>
          <a:blip r:embed="rId10">
            <a:extLst>
              <a:ext uri="{28A0092B-C50C-407E-A947-70E740481C1C}">
                <a14:useLocalDpi xmlns:a14="http://schemas.microsoft.com/office/drawing/2010/main" val="0"/>
              </a:ext>
            </a:extLst>
          </a:blip>
          <a:srcRect/>
          <a:stretch>
            <a:fillRect/>
          </a:stretch>
        </p:blipFill>
        <p:spPr>
          <a:xfrm>
            <a:off x="1298575" y="3660775"/>
            <a:ext cx="6616700" cy="2889250"/>
          </a:xfrm>
          <a:noFill/>
          <a:extLst>
            <a:ext uri="{909E8E84-426E-40DD-AFC4-6F175D3DCCD1}">
              <a14:hiddenFill xmlns:a14="http://schemas.microsoft.com/office/drawing/2010/main">
                <a:solidFill>
                  <a:srgbClr val="FFFFFF"/>
                </a:solidFill>
              </a14:hiddenFill>
            </a:ext>
          </a:extLst>
        </p:spPr>
      </p:pic>
      <p:sp>
        <p:nvSpPr>
          <p:cNvPr id="326666" name="AutoShape 10"/>
          <p:cNvSpPr>
            <a:spLocks noChangeArrowheads="1"/>
          </p:cNvSpPr>
          <p:nvPr/>
        </p:nvSpPr>
        <p:spPr bwMode="black">
          <a:xfrm rot="1220671">
            <a:off x="4284663" y="4941888"/>
            <a:ext cx="1800225" cy="504825"/>
          </a:xfrm>
          <a:prstGeom prst="leftArrow">
            <a:avLst>
              <a:gd name="adj1" fmla="val 50000"/>
              <a:gd name="adj2" fmla="val 89151"/>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326667" name="Text Box 11"/>
          <p:cNvSpPr txBox="1">
            <a:spLocks noChangeArrowheads="1"/>
          </p:cNvSpPr>
          <p:nvPr/>
        </p:nvSpPr>
        <p:spPr bwMode="black">
          <a:xfrm>
            <a:off x="4878388" y="5164138"/>
            <a:ext cx="3168650" cy="969962"/>
          </a:xfrm>
          <a:prstGeom prst="rect">
            <a:avLst/>
          </a:prstGeom>
          <a:noFill/>
          <a:ln w="9525">
            <a:noFill/>
            <a:miter lim="800000"/>
            <a:headEnd/>
            <a:tailEnd/>
          </a:ln>
          <a:effectLst/>
        </p:spPr>
        <p:txBody>
          <a:bodyPr>
            <a:spAutoFit/>
          </a:bodyPr>
          <a:lstStyle/>
          <a:p>
            <a:pPr eaLnBrk="1" hangingPunct="1">
              <a:lnSpc>
                <a:spcPct val="20000"/>
              </a:lnSpc>
              <a:spcBef>
                <a:spcPct val="50000"/>
              </a:spcBef>
              <a:defRPr/>
            </a:pPr>
            <a:endParaRPr lang="it-IT" sz="2600" b="1" i="1" dirty="0">
              <a:solidFill>
                <a:srgbClr val="0A0000"/>
              </a:solidFill>
              <a:effectLst>
                <a:outerShdw blurRad="38100" dist="38100" dir="2700000" algn="tl">
                  <a:srgbClr val="FFFFFF"/>
                </a:outerShdw>
              </a:effectLst>
              <a:latin typeface="Book Antiqua" pitchFamily="18" charset="0"/>
            </a:endParaRPr>
          </a:p>
          <a:p>
            <a:pPr eaLnBrk="1" hangingPunct="1">
              <a:lnSpc>
                <a:spcPct val="20000"/>
              </a:lnSpc>
              <a:spcBef>
                <a:spcPct val="50000"/>
              </a:spcBef>
              <a:defRPr/>
            </a:pPr>
            <a:endParaRPr lang="it-IT" sz="2600" b="1" i="1" dirty="0">
              <a:solidFill>
                <a:srgbClr val="0A0000"/>
              </a:solidFill>
              <a:effectLst>
                <a:outerShdw blurRad="38100" dist="38100" dir="2700000" algn="tl">
                  <a:srgbClr val="FFFFFF"/>
                </a:outerShdw>
              </a:effectLst>
              <a:latin typeface="Book Antiqua" pitchFamily="18" charset="0"/>
            </a:endParaRPr>
          </a:p>
          <a:p>
            <a:pPr algn="ctr" eaLnBrk="1" hangingPunct="1">
              <a:lnSpc>
                <a:spcPct val="20000"/>
              </a:lnSpc>
              <a:spcBef>
                <a:spcPct val="50000"/>
              </a:spcBef>
              <a:defRPr/>
            </a:pPr>
            <a:r>
              <a:rPr lang="it-IT" sz="2600" b="1" i="1" dirty="0">
                <a:solidFill>
                  <a:srgbClr val="0A0000"/>
                </a:solidFill>
                <a:effectLst>
                  <a:outerShdw blurRad="38100" dist="38100" dir="2700000" algn="tl">
                    <a:srgbClr val="FFFFFF"/>
                  </a:outerShdw>
                </a:effectLst>
                <a:latin typeface="Book Antiqua" pitchFamily="18" charset="0"/>
              </a:rPr>
              <a:t>mixer</a:t>
            </a:r>
            <a:r>
              <a:rPr lang="it-IT" sz="2600" dirty="0">
                <a:solidFill>
                  <a:srgbClr val="0A0000"/>
                </a:solidFill>
                <a:effectLst>
                  <a:outerShdw blurRad="38100" dist="38100" dir="2700000" algn="tl">
                    <a:srgbClr val="FFFFFF"/>
                  </a:outerShdw>
                </a:effectLst>
                <a:latin typeface="Book Antiqua" pitchFamily="18" charset="0"/>
              </a:rPr>
              <a:t> o mescolatore</a:t>
            </a:r>
          </a:p>
          <a:p>
            <a:pPr algn="ctr" eaLnBrk="1" hangingPunct="1">
              <a:lnSpc>
                <a:spcPct val="20000"/>
              </a:lnSpc>
              <a:spcBef>
                <a:spcPct val="50000"/>
              </a:spcBef>
              <a:defRPr/>
            </a:pPr>
            <a:r>
              <a:rPr lang="it-IT" sz="2200" dirty="0">
                <a:solidFill>
                  <a:srgbClr val="0A0000"/>
                </a:solidFill>
                <a:effectLst>
                  <a:outerShdw blurRad="38100" dist="38100" dir="2700000" algn="tl">
                    <a:srgbClr val="FFFFFF"/>
                  </a:outerShdw>
                </a:effectLst>
                <a:latin typeface="Book Antiqua" pitchFamily="18" charset="0"/>
              </a:rPr>
              <a:t>(</a:t>
            </a:r>
            <a:r>
              <a:rPr lang="it-IT" sz="2200" dirty="0" err="1">
                <a:solidFill>
                  <a:srgbClr val="0A0000"/>
                </a:solidFill>
                <a:effectLst>
                  <a:outerShdw blurRad="38100" dist="38100" dir="2700000" algn="tl">
                    <a:srgbClr val="FFFFFF"/>
                  </a:outerShdw>
                </a:effectLst>
                <a:latin typeface="Book Antiqua" pitchFamily="18" charset="0"/>
              </a:rPr>
              <a:t>disp</a:t>
            </a:r>
            <a:r>
              <a:rPr lang="it-IT" sz="2200" dirty="0">
                <a:solidFill>
                  <a:srgbClr val="0A0000"/>
                </a:solidFill>
                <a:effectLst>
                  <a:outerShdw blurRad="38100" dist="38100" dir="2700000" algn="tl">
                    <a:srgbClr val="FFFFFF"/>
                  </a:outerShdw>
                </a:effectLst>
                <a:latin typeface="Book Antiqua" pitchFamily="18" charset="0"/>
              </a:rPr>
              <a:t>. non-lineare)</a:t>
            </a:r>
          </a:p>
        </p:txBody>
      </p:sp>
      <p:sp>
        <p:nvSpPr>
          <p:cNvPr id="326668" name="Line 12"/>
          <p:cNvSpPr>
            <a:spLocks noChangeShapeType="1"/>
          </p:cNvSpPr>
          <p:nvPr/>
        </p:nvSpPr>
        <p:spPr bwMode="black">
          <a:xfrm>
            <a:off x="4787900" y="4652963"/>
            <a:ext cx="863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26669" name="Line 13"/>
          <p:cNvSpPr>
            <a:spLocks noChangeShapeType="1"/>
          </p:cNvSpPr>
          <p:nvPr/>
        </p:nvSpPr>
        <p:spPr bwMode="black">
          <a:xfrm flipV="1">
            <a:off x="5638800" y="4365625"/>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326671" name="Oval 15"/>
          <p:cNvSpPr>
            <a:spLocks noChangeArrowheads="1"/>
          </p:cNvSpPr>
          <p:nvPr/>
        </p:nvSpPr>
        <p:spPr bwMode="black">
          <a:xfrm>
            <a:off x="179388" y="1074738"/>
            <a:ext cx="1800225" cy="792162"/>
          </a:xfrm>
          <a:prstGeom prst="ellipse">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326672" name="Oval 16"/>
          <p:cNvSpPr>
            <a:spLocks noChangeArrowheads="1"/>
          </p:cNvSpPr>
          <p:nvPr/>
        </p:nvSpPr>
        <p:spPr bwMode="black">
          <a:xfrm>
            <a:off x="1919288" y="2598738"/>
            <a:ext cx="5905500" cy="1079500"/>
          </a:xfrm>
          <a:prstGeom prst="ellipse">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320516" name="Rectangle 4"/>
          <p:cNvSpPr>
            <a:spLocks noChangeArrowheads="1"/>
          </p:cNvSpPr>
          <p:nvPr/>
        </p:nvSpPr>
        <p:spPr bwMode="auto">
          <a:xfrm>
            <a:off x="5719763" y="4268788"/>
            <a:ext cx="2944812" cy="488950"/>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buClr>
                <a:srgbClr val="FFFFFF"/>
              </a:buClr>
              <a:buSzPct val="50000"/>
              <a:defRPr/>
            </a:pPr>
            <a:r>
              <a:rPr lang="it-IT" altLang="it-IT" sz="2600" b="1" dirty="0" smtClean="0">
                <a:solidFill>
                  <a:srgbClr val="1C1C1C"/>
                </a:solidFill>
                <a:effectLst>
                  <a:outerShdw blurRad="38100" dist="38100" dir="2700000" algn="tl">
                    <a:srgbClr val="000000"/>
                  </a:outerShdw>
                </a:effectLst>
                <a:latin typeface="Book Antiqua" panose="02040602050305030304" pitchFamily="18" charset="0"/>
              </a:rPr>
              <a:t>   ×</a:t>
            </a:r>
            <a:r>
              <a:rPr lang="it-IT" altLang="it-IT" sz="2600" dirty="0" smtClean="0">
                <a:solidFill>
                  <a:srgbClr val="1C1C1C"/>
                </a:solidFill>
                <a:effectLst>
                  <a:outerShdw blurRad="38100" dist="38100" dir="2700000" algn="tl">
                    <a:srgbClr val="000000"/>
                  </a:outerShdw>
                </a:effectLst>
                <a:latin typeface="Book Antiqua" panose="02040602050305030304" pitchFamily="18" charset="0"/>
              </a:rPr>
              <a:t> </a:t>
            </a:r>
            <a:r>
              <a:rPr lang="it-IT" altLang="it-IT" sz="2600" i="1" dirty="0" smtClean="0">
                <a:solidFill>
                  <a:srgbClr val="1C1C1C"/>
                </a:solidFill>
                <a:effectLst>
                  <a:outerShdw blurRad="38100" dist="38100" dir="2700000" algn="tl">
                    <a:srgbClr val="000000"/>
                  </a:outerShdw>
                </a:effectLst>
                <a:latin typeface="Book Antiqua" panose="02040602050305030304" pitchFamily="18" charset="0"/>
              </a:rPr>
              <a:t>k</a:t>
            </a:r>
            <a:r>
              <a:rPr lang="it-IT" altLang="it-IT" sz="2600" dirty="0" smtClean="0">
                <a:solidFill>
                  <a:srgbClr val="1C1C1C"/>
                </a:solidFill>
                <a:effectLst>
                  <a:outerShdw blurRad="38100" dist="38100" dir="2700000" algn="tl">
                    <a:srgbClr val="000000"/>
                  </a:outerShdw>
                </a:effectLst>
                <a:latin typeface="Book Antiqua" panose="02040602050305030304" pitchFamily="18" charset="0"/>
              </a:rPr>
              <a:t> (</a:t>
            </a:r>
            <a:r>
              <a:rPr lang="it-IT" altLang="it-IT" sz="2600" i="1" dirty="0" err="1" smtClean="0">
                <a:solidFill>
                  <a:srgbClr val="1C1C1C"/>
                </a:solidFill>
                <a:effectLst>
                  <a:outerShdw blurRad="38100" dist="38100" dir="2700000" algn="tl">
                    <a:srgbClr val="000000"/>
                  </a:outerShdw>
                </a:effectLst>
                <a:latin typeface="Book Antiqua" panose="02040602050305030304" pitchFamily="18" charset="0"/>
              </a:rPr>
              <a:t>V</a:t>
            </a:r>
            <a:r>
              <a:rPr lang="it-IT" altLang="it-IT" sz="2600" baseline="-25000" dirty="0" err="1" smtClean="0">
                <a:solidFill>
                  <a:srgbClr val="1C1C1C"/>
                </a:solidFill>
                <a:effectLst>
                  <a:outerShdw blurRad="38100" dist="38100" dir="2700000" algn="tl">
                    <a:srgbClr val="000000"/>
                  </a:outerShdw>
                </a:effectLst>
                <a:latin typeface="Book Antiqua" panose="02040602050305030304" pitchFamily="18" charset="0"/>
              </a:rPr>
              <a:t>s</a:t>
            </a:r>
            <a:r>
              <a:rPr lang="it-IT" altLang="it-IT" sz="2600" dirty="0" err="1" smtClean="0">
                <a:solidFill>
                  <a:srgbClr val="1C1C1C"/>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600" i="1" dirty="0" err="1" smtClean="0">
                <a:solidFill>
                  <a:srgbClr val="1C1C1C"/>
                </a:solidFill>
                <a:effectLst>
                  <a:outerShdw blurRad="38100" dist="38100" dir="2700000" algn="tl">
                    <a:srgbClr val="000000"/>
                  </a:outerShdw>
                </a:effectLst>
                <a:latin typeface="Book Antiqua" panose="02040602050305030304" pitchFamily="18" charset="0"/>
                <a:sym typeface="Symbol" panose="05050102010706020507" pitchFamily="18" charset="2"/>
              </a:rPr>
              <a:t>V</a:t>
            </a:r>
            <a:r>
              <a:rPr lang="it-IT" altLang="it-IT" sz="2600" baseline="-25000" dirty="0" err="1" smtClean="0">
                <a:solidFill>
                  <a:srgbClr val="1C1C1C"/>
                </a:solidFill>
                <a:effectLst>
                  <a:outerShdw blurRad="38100" dist="38100" dir="2700000" algn="tl">
                    <a:srgbClr val="000000"/>
                  </a:outerShdw>
                </a:effectLst>
                <a:latin typeface="Book Antiqua" panose="02040602050305030304" pitchFamily="18" charset="0"/>
                <a:sym typeface="Symbol" panose="05050102010706020507" pitchFamily="18" charset="2"/>
              </a:rPr>
              <a:t>LO</a:t>
            </a:r>
            <a:r>
              <a:rPr lang="it-IT" altLang="it-IT" sz="2600" dirty="0" smtClean="0">
                <a:solidFill>
                  <a:srgbClr val="1C1C1C"/>
                </a:solidFill>
                <a:effectLst>
                  <a:outerShdw blurRad="38100" dist="38100" dir="2700000" algn="tl">
                    <a:srgbClr val="000000"/>
                  </a:outerShdw>
                </a:effectLst>
                <a:latin typeface="Book Antiqua" panose="02040602050305030304" pitchFamily="18" charset="0"/>
                <a:sym typeface="Symbol" panose="05050102010706020507" pitchFamily="18" charset="2"/>
              </a:rPr>
              <a:t>)</a:t>
            </a:r>
            <a:endParaRPr lang="it-IT" altLang="it-IT" sz="2600" baseline="30000" dirty="0" smtClean="0">
              <a:solidFill>
                <a:srgbClr val="1C1C1C"/>
              </a:solidFill>
              <a:effectLst>
                <a:outerShdw blurRad="38100" dist="38100" dir="2700000" algn="tl">
                  <a:srgbClr val="000000"/>
                </a:outerShdw>
              </a:effectLst>
              <a:latin typeface="Book Antiqua" panose="020406020503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667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6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66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66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66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66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6" grpId="0" animBg="1"/>
      <p:bldP spid="326667" grpId="0"/>
      <p:bldP spid="326671" grpId="0" animBg="1"/>
      <p:bldP spid="326672" grpId="0" animBg="1"/>
      <p:bldP spid="3205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bwMode="black">
          <a:xfrm>
            <a:off x="0" y="0"/>
            <a:ext cx="9144000" cy="1058863"/>
          </a:xfrm>
        </p:spPr>
        <p:txBody>
          <a:bodyPr/>
          <a:lstStyle/>
          <a:p>
            <a:pPr eaLnBrk="1" hangingPunct="1">
              <a:defRPr/>
            </a:pPr>
            <a:r>
              <a:rPr lang="it-IT" sz="4000" dirty="0" smtClean="0">
                <a:solidFill>
                  <a:schemeClr val="tx1"/>
                </a:solidFill>
                <a:latin typeface="Book Antiqua" pitchFamily="18" charset="0"/>
              </a:rPr>
              <a:t>Selezione della frequenza intermedia</a:t>
            </a:r>
          </a:p>
        </p:txBody>
      </p:sp>
      <p:pic>
        <p:nvPicPr>
          <p:cNvPr id="41987" name="Picture 3" descr="f_interm"/>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6575" y="887413"/>
            <a:ext cx="7904163" cy="4398962"/>
          </a:xfrm>
          <a:noFill/>
          <a:extLst>
            <a:ext uri="{909E8E84-426E-40DD-AFC4-6F175D3DCCD1}">
              <a14:hiddenFill xmlns:a14="http://schemas.microsoft.com/office/drawing/2010/main">
                <a:solidFill>
                  <a:srgbClr val="FFFFFF"/>
                </a:solidFill>
              </a14:hiddenFill>
            </a:ext>
          </a:extLst>
        </p:spPr>
      </p:pic>
      <p:sp>
        <p:nvSpPr>
          <p:cNvPr id="328708" name="Text Box 4"/>
          <p:cNvSpPr txBox="1">
            <a:spLocks noChangeArrowheads="1"/>
          </p:cNvSpPr>
          <p:nvPr/>
        </p:nvSpPr>
        <p:spPr bwMode="black">
          <a:xfrm>
            <a:off x="4884738" y="5567363"/>
            <a:ext cx="3640137" cy="860425"/>
          </a:xfrm>
          <a:prstGeom prst="rect">
            <a:avLst/>
          </a:prstGeom>
          <a:noFill/>
          <a:ln w="9525">
            <a:noFill/>
            <a:miter lim="800000"/>
            <a:headEnd/>
            <a:tailEnd/>
          </a:ln>
          <a:effectLst/>
        </p:spPr>
        <p:txBody>
          <a:bodyPr>
            <a:spAutoFit/>
          </a:bodyPr>
          <a:lstStyle/>
          <a:p>
            <a:pPr eaLnBrk="1" hangingPunct="1">
              <a:lnSpc>
                <a:spcPct val="90000"/>
              </a:lnSpc>
              <a:defRPr/>
            </a:pPr>
            <a:r>
              <a:rPr lang="it-IT" sz="2800">
                <a:effectLst>
                  <a:outerShdw blurRad="38100" dist="38100" dir="2700000" algn="tl">
                    <a:srgbClr val="000000"/>
                  </a:outerShdw>
                </a:effectLst>
                <a:latin typeface="Book Antiqua" pitchFamily="18" charset="0"/>
              </a:rPr>
              <a:t>e così si elimina la frequenza immagine</a:t>
            </a:r>
          </a:p>
        </p:txBody>
      </p:sp>
      <p:sp>
        <p:nvSpPr>
          <p:cNvPr id="328709" name="Text Box 5"/>
          <p:cNvSpPr txBox="1">
            <a:spLocks noChangeArrowheads="1"/>
          </p:cNvSpPr>
          <p:nvPr/>
        </p:nvSpPr>
        <p:spPr bwMode="black">
          <a:xfrm>
            <a:off x="676275" y="5284788"/>
            <a:ext cx="3613150" cy="1117600"/>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lang="it-IT" sz="2800">
                <a:effectLst>
                  <a:outerShdw blurRad="38100" dist="38100" dir="2700000" algn="tl">
                    <a:srgbClr val="000000"/>
                  </a:outerShdw>
                </a:effectLst>
                <a:latin typeface="Book Antiqua" pitchFamily="18" charset="0"/>
              </a:rPr>
              <a:t>Se </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LO</a:t>
            </a:r>
            <a:r>
              <a:rPr lang="it-IT" sz="2800">
                <a:effectLst>
                  <a:outerShdw blurRad="38100" dist="38100" dir="2700000" algn="tl">
                    <a:srgbClr val="000000"/>
                  </a:outerShdw>
                </a:effectLst>
                <a:latin typeface="Book Antiqua" pitchFamily="18" charset="0"/>
              </a:rPr>
              <a:t> &gt; </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IF</a:t>
            </a:r>
            <a:r>
              <a:rPr lang="it-IT" sz="2800">
                <a:effectLst>
                  <a:outerShdw blurRad="38100" dist="38100" dir="2700000" algn="tl">
                    <a:srgbClr val="000000"/>
                  </a:outerShdw>
                </a:effectLst>
                <a:latin typeface="Book Antiqua" pitchFamily="18" charset="0"/>
              </a:rPr>
              <a:t> &gt; </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S           </a:t>
            </a:r>
            <a:r>
              <a:rPr lang="it-IT" sz="2800">
                <a:effectLst>
                  <a:outerShdw blurRad="38100" dist="38100" dir="2700000" algn="tl">
                    <a:srgbClr val="000000"/>
                  </a:outerShdw>
                </a:effectLst>
                <a:latin typeface="Book Antiqua" pitchFamily="18" charset="0"/>
              </a:rPr>
              <a:t>allora </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IF</a:t>
            </a:r>
            <a:r>
              <a:rPr lang="it-IT" sz="2800">
                <a:effectLst>
                  <a:outerShdw blurRad="38100" dist="38100" dir="2700000" algn="tl">
                    <a:srgbClr val="000000"/>
                  </a:outerShdw>
                </a:effectLst>
                <a:latin typeface="Book Antiqua" pitchFamily="18" charset="0"/>
              </a:rPr>
              <a:t> = </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LO</a:t>
            </a:r>
            <a:r>
              <a:rPr lang="it-IT" sz="2800">
                <a:effectLst>
                  <a:outerShdw blurRad="38100" dist="38100" dir="2700000" algn="tl">
                    <a:srgbClr val="000000"/>
                  </a:outerShdw>
                </a:effectLst>
                <a:latin typeface="Book Antiqua" pitchFamily="18" charset="0"/>
              </a:rPr>
              <a:t> - </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0" y="0"/>
            <a:ext cx="9144000" cy="1058863"/>
          </a:xfrm>
        </p:spPr>
        <p:txBody>
          <a:bodyPr/>
          <a:lstStyle/>
          <a:p>
            <a:pPr eaLnBrk="1" hangingPunct="1">
              <a:defRPr/>
            </a:pPr>
            <a:r>
              <a:rPr lang="it-IT" altLang="it-IT" dirty="0" smtClean="0">
                <a:solidFill>
                  <a:schemeClr val="tx1"/>
                </a:solidFill>
                <a:latin typeface="Book Antiqua" panose="02040602050305030304" pitchFamily="18" charset="0"/>
              </a:rPr>
              <a:t>Analizzatori di spettro </a:t>
            </a:r>
          </a:p>
        </p:txBody>
      </p:sp>
      <p:sp>
        <p:nvSpPr>
          <p:cNvPr id="25" name="Text Box 3"/>
          <p:cNvSpPr txBox="1">
            <a:spLocks noChangeArrowheads="1"/>
          </p:cNvSpPr>
          <p:nvPr/>
        </p:nvSpPr>
        <p:spPr bwMode="auto">
          <a:xfrm>
            <a:off x="420688" y="1385888"/>
            <a:ext cx="8713787" cy="1928812"/>
          </a:xfrm>
          <a:prstGeom prst="rect">
            <a:avLst/>
          </a:prstGeom>
          <a:noFill/>
          <a:ln w="9525">
            <a:noFill/>
            <a:miter lim="800000"/>
            <a:headEnd/>
            <a:tailEnd/>
          </a:ln>
          <a:effectLst/>
        </p:spPr>
        <p:txBody>
          <a:bodyPr>
            <a:spAutoFit/>
          </a:bodyPr>
          <a:lstStyle/>
          <a:p>
            <a:pPr eaLnBrk="1" hangingPunct="1">
              <a:lnSpc>
                <a:spcPct val="70000"/>
              </a:lnSpc>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sym typeface="Symbol" pitchFamily="18" charset="2"/>
              </a:rPr>
              <a:t> </a:t>
            </a:r>
            <a:r>
              <a:rPr lang="it-IT" sz="2500" b="1" dirty="0">
                <a:effectLst>
                  <a:outerShdw blurRad="38100" dist="38100" dir="2700000" algn="tl">
                    <a:srgbClr val="000000"/>
                  </a:outerShdw>
                </a:effectLst>
                <a:latin typeface="Book Antiqua" pitchFamily="18" charset="0"/>
              </a:rPr>
              <a:t>Analisi spettrale</a:t>
            </a:r>
            <a:r>
              <a:rPr lang="it-IT" sz="2500" dirty="0">
                <a:effectLst>
                  <a:outerShdw blurRad="38100" dist="38100" dir="2700000" algn="tl">
                    <a:srgbClr val="000000"/>
                  </a:outerShdw>
                </a:effectLst>
                <a:latin typeface="Book Antiqua" pitchFamily="18" charset="0"/>
              </a:rPr>
              <a:t> e trasformata di </a:t>
            </a:r>
            <a:r>
              <a:rPr lang="it-IT" sz="2500" b="1" dirty="0">
                <a:effectLst>
                  <a:outerShdw blurRad="38100" dist="38100" dir="2700000" algn="tl">
                    <a:srgbClr val="000000"/>
                  </a:outerShdw>
                </a:effectLst>
                <a:latin typeface="Book Antiqua" pitchFamily="18" charset="0"/>
              </a:rPr>
              <a:t>Fourier</a:t>
            </a:r>
          </a:p>
          <a:p>
            <a:pPr eaLnBrk="1" hangingPunct="1">
              <a:lnSpc>
                <a:spcPct val="70000"/>
              </a:lnSpc>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sym typeface="Symbol" pitchFamily="18" charset="2"/>
              </a:rPr>
              <a:t> </a:t>
            </a:r>
            <a:r>
              <a:rPr lang="it-IT" sz="2500" b="1" dirty="0">
                <a:effectLst>
                  <a:outerShdw blurRad="38100" dist="38100" dir="2700000" algn="tl">
                    <a:srgbClr val="000000"/>
                  </a:outerShdw>
                </a:effectLst>
                <a:latin typeface="Book Antiqua" pitchFamily="18" charset="0"/>
              </a:rPr>
              <a:t>Bande spettrali</a:t>
            </a:r>
          </a:p>
          <a:p>
            <a:pPr eaLnBrk="1" hangingPunct="1">
              <a:lnSpc>
                <a:spcPct val="70000"/>
              </a:lnSpc>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sym typeface="Symbol" pitchFamily="18" charset="2"/>
              </a:rPr>
              <a:t> </a:t>
            </a:r>
            <a:r>
              <a:rPr lang="it-IT" sz="2500" b="1" dirty="0">
                <a:effectLst>
                  <a:outerShdw blurRad="38100" dist="38100" dir="2700000" algn="tl">
                    <a:srgbClr val="000000"/>
                  </a:outerShdw>
                </a:effectLst>
                <a:latin typeface="Book Antiqua" pitchFamily="18" charset="0"/>
              </a:rPr>
              <a:t>Parametri</a:t>
            </a:r>
            <a:r>
              <a:rPr lang="it-IT" sz="2500" dirty="0">
                <a:effectLst>
                  <a:outerShdw blurRad="38100" dist="38100" dir="2700000" algn="tl">
                    <a:srgbClr val="000000"/>
                  </a:outerShdw>
                </a:effectLst>
                <a:latin typeface="Book Antiqua" pitchFamily="18" charset="0"/>
              </a:rPr>
              <a:t> caratteristici di una misura con AS</a:t>
            </a:r>
          </a:p>
          <a:p>
            <a:pPr eaLnBrk="1" hangingPunct="1">
              <a:lnSpc>
                <a:spcPct val="70000"/>
              </a:lnSpc>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sym typeface="Symbol" pitchFamily="18" charset="2"/>
              </a:rPr>
              <a:t> </a:t>
            </a:r>
            <a:r>
              <a:rPr lang="it-IT" sz="2500" b="1" dirty="0">
                <a:effectLst>
                  <a:outerShdw blurRad="38100" dist="38100" dir="2700000" algn="tl">
                    <a:srgbClr val="000000"/>
                  </a:outerShdw>
                </a:effectLst>
                <a:latin typeface="Book Antiqua" pitchFamily="18" charset="0"/>
              </a:rPr>
              <a:t>Rumore termico</a:t>
            </a:r>
            <a:r>
              <a:rPr lang="it-IT" sz="2500" dirty="0">
                <a:effectLst>
                  <a:outerShdw blurRad="38100" dist="38100" dir="2700000" algn="tl">
                    <a:srgbClr val="000000"/>
                  </a:outerShdw>
                </a:effectLst>
                <a:latin typeface="Book Antiqua" pitchFamily="18" charset="0"/>
              </a:rPr>
              <a:t> e fondo di rumore dell'AS</a:t>
            </a:r>
          </a:p>
        </p:txBody>
      </p:sp>
      <p:sp>
        <p:nvSpPr>
          <p:cNvPr id="26" name="Text Box 4"/>
          <p:cNvSpPr txBox="1">
            <a:spLocks noChangeArrowheads="1"/>
          </p:cNvSpPr>
          <p:nvPr/>
        </p:nvSpPr>
        <p:spPr bwMode="auto">
          <a:xfrm>
            <a:off x="423863" y="3736975"/>
            <a:ext cx="8621712" cy="2246313"/>
          </a:xfrm>
          <a:prstGeom prst="rect">
            <a:avLst/>
          </a:prstGeom>
          <a:noFill/>
          <a:ln w="9525">
            <a:noFill/>
            <a:miter lim="800000"/>
            <a:headEnd/>
            <a:tailEnd/>
          </a:ln>
          <a:effectLst/>
        </p:spPr>
        <p:txBody>
          <a:bodyPr>
            <a:spAutoFit/>
          </a:bodyPr>
          <a:lstStyle/>
          <a:p>
            <a:pPr eaLnBrk="1" hangingPunct="1">
              <a:lnSpc>
                <a:spcPct val="60000"/>
              </a:lnSpc>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sym typeface="Symbol" pitchFamily="18" charset="2"/>
              </a:rPr>
              <a:t> </a:t>
            </a:r>
            <a:r>
              <a:rPr lang="it-IT" sz="2500" dirty="0">
                <a:effectLst>
                  <a:outerShdw blurRad="38100" dist="38100" dir="2700000" algn="tl">
                    <a:srgbClr val="000000"/>
                  </a:outerShdw>
                </a:effectLst>
                <a:latin typeface="Book Antiqua" pitchFamily="18" charset="0"/>
              </a:rPr>
              <a:t>AS a </a:t>
            </a:r>
            <a:r>
              <a:rPr lang="it-IT" sz="2500" b="1" dirty="0">
                <a:effectLst>
                  <a:outerShdw blurRad="38100" dist="38100" dir="2700000" algn="tl">
                    <a:srgbClr val="000000"/>
                  </a:outerShdw>
                </a:effectLst>
                <a:latin typeface="Book Antiqua" pitchFamily="18" charset="0"/>
              </a:rPr>
              <a:t>banco di filtri</a:t>
            </a:r>
            <a:r>
              <a:rPr lang="it-IT" sz="2500" dirty="0">
                <a:effectLst>
                  <a:outerShdw blurRad="38100" dist="38100" dir="2700000" algn="tl">
                    <a:srgbClr val="000000"/>
                  </a:outerShdw>
                </a:effectLst>
                <a:latin typeface="Book Antiqua" pitchFamily="18" charset="0"/>
              </a:rPr>
              <a:t> e a </a:t>
            </a:r>
            <a:r>
              <a:rPr lang="it-IT" sz="2500" b="1" dirty="0">
                <a:effectLst>
                  <a:outerShdw blurRad="38100" dist="38100" dir="2700000" algn="tl">
                    <a:srgbClr val="000000"/>
                  </a:outerShdw>
                </a:effectLst>
                <a:latin typeface="Book Antiqua" pitchFamily="18" charset="0"/>
              </a:rPr>
              <a:t>singolo filtro accordato</a:t>
            </a:r>
          </a:p>
          <a:p>
            <a:pPr eaLnBrk="1" hangingPunct="1">
              <a:lnSpc>
                <a:spcPct val="60000"/>
              </a:lnSpc>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sym typeface="Symbol" pitchFamily="18" charset="2"/>
              </a:rPr>
              <a:t></a:t>
            </a:r>
            <a:r>
              <a:rPr lang="it-IT" sz="2500" dirty="0">
                <a:effectLst>
                  <a:outerShdw blurRad="38100" dist="38100" dir="2700000" algn="tl">
                    <a:srgbClr val="000000"/>
                  </a:outerShdw>
                </a:effectLst>
                <a:latin typeface="Book Antiqua" pitchFamily="18" charset="0"/>
              </a:rPr>
              <a:t> AS a </a:t>
            </a:r>
            <a:r>
              <a:rPr lang="it-IT" sz="2500" b="1" dirty="0">
                <a:solidFill>
                  <a:srgbClr val="FFFF00"/>
                </a:solidFill>
                <a:effectLst>
                  <a:outerShdw blurRad="38100" dist="38100" dir="2700000" algn="tl">
                    <a:srgbClr val="000000"/>
                  </a:outerShdw>
                </a:effectLst>
                <a:latin typeface="Book Antiqua" pitchFamily="18" charset="0"/>
              </a:rPr>
              <a:t>eterodina</a:t>
            </a:r>
          </a:p>
          <a:p>
            <a:pPr eaLnBrk="1" hangingPunct="1">
              <a:lnSpc>
                <a:spcPct val="60000"/>
              </a:lnSpc>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sym typeface="Symbol" pitchFamily="18" charset="2"/>
              </a:rPr>
              <a:t></a:t>
            </a:r>
            <a:r>
              <a:rPr lang="it-IT" sz="2500" dirty="0">
                <a:effectLst>
                  <a:outerShdw blurRad="38100" dist="38100" dir="2700000" algn="tl">
                    <a:srgbClr val="000000"/>
                  </a:outerShdw>
                </a:effectLst>
                <a:latin typeface="Book Antiqua" pitchFamily="18" charset="0"/>
              </a:rPr>
              <a:t> AS </a:t>
            </a:r>
            <a:r>
              <a:rPr lang="it-IT" sz="2500" b="1" dirty="0">
                <a:effectLst>
                  <a:outerShdw blurRad="38100" dist="38100" dir="2700000" algn="tl">
                    <a:srgbClr val="000000"/>
                  </a:outerShdw>
                </a:effectLst>
                <a:latin typeface="Book Antiqua" pitchFamily="18" charset="0"/>
              </a:rPr>
              <a:t>a </a:t>
            </a:r>
            <a:r>
              <a:rPr lang="it-IT" sz="2500" b="1" dirty="0">
                <a:solidFill>
                  <a:srgbClr val="FFFF00"/>
                </a:solidFill>
                <a:effectLst>
                  <a:outerShdw blurRad="38100" dist="38100" dir="2700000" algn="tl">
                    <a:srgbClr val="000000"/>
                  </a:outerShdw>
                </a:effectLst>
                <a:latin typeface="Book Antiqua" pitchFamily="18" charset="0"/>
              </a:rPr>
              <a:t>FFT</a:t>
            </a:r>
            <a:r>
              <a:rPr lang="it-IT" sz="2500" dirty="0">
                <a:effectLst>
                  <a:outerShdw blurRad="38100" dist="38100" dir="2700000" algn="tl">
                    <a:srgbClr val="000000"/>
                  </a:outerShdw>
                </a:effectLst>
                <a:latin typeface="Book Antiqua" pitchFamily="18" charset="0"/>
              </a:rPr>
              <a:t> (digitali)</a:t>
            </a:r>
          </a:p>
          <a:p>
            <a:pPr eaLnBrk="1" hangingPunct="1">
              <a:lnSpc>
                <a:spcPct val="60000"/>
              </a:lnSpc>
              <a:spcBef>
                <a:spcPct val="50000"/>
              </a:spcBef>
              <a:buClr>
                <a:srgbClr val="FFFFFF"/>
              </a:buClr>
              <a:buSzPct val="50000"/>
              <a:defRPr/>
            </a:pPr>
            <a:r>
              <a:rPr lang="it-IT" sz="2800" dirty="0">
                <a:solidFill>
                  <a:schemeClr val="tx1">
                    <a:lumMod val="65000"/>
                  </a:schemeClr>
                </a:solidFill>
                <a:effectLst>
                  <a:outerShdw blurRad="38100" dist="38100" dir="2700000" algn="tl">
                    <a:srgbClr val="000000"/>
                  </a:outerShdw>
                </a:effectLst>
                <a:latin typeface="Book Antiqua" pitchFamily="18" charset="0"/>
                <a:sym typeface="Symbol" pitchFamily="18" charset="2"/>
              </a:rPr>
              <a:t> </a:t>
            </a:r>
            <a:r>
              <a:rPr lang="it-IT" sz="2500" dirty="0">
                <a:solidFill>
                  <a:schemeClr val="tx1">
                    <a:lumMod val="65000"/>
                  </a:schemeClr>
                </a:solidFill>
                <a:effectLst>
                  <a:outerShdw blurRad="38100" dist="38100" dir="2700000" algn="tl">
                    <a:srgbClr val="000000"/>
                  </a:outerShdw>
                </a:effectLst>
                <a:latin typeface="Book Antiqua" pitchFamily="18" charset="0"/>
              </a:rPr>
              <a:t>AS </a:t>
            </a:r>
            <a:r>
              <a:rPr lang="it-IT" sz="2500" b="1" dirty="0">
                <a:solidFill>
                  <a:schemeClr val="tx1">
                    <a:lumMod val="65000"/>
                  </a:schemeClr>
                </a:solidFill>
                <a:effectLst>
                  <a:outerShdw blurRad="38100" dist="38100" dir="2700000" algn="tl">
                    <a:srgbClr val="000000"/>
                  </a:outerShdw>
                </a:effectLst>
                <a:latin typeface="Book Antiqua" pitchFamily="18" charset="0"/>
              </a:rPr>
              <a:t>per diffrazione</a:t>
            </a:r>
            <a:r>
              <a:rPr lang="it-IT" sz="2500" dirty="0">
                <a:solidFill>
                  <a:schemeClr val="tx1">
                    <a:lumMod val="65000"/>
                  </a:schemeClr>
                </a:solidFill>
                <a:effectLst>
                  <a:outerShdw blurRad="38100" dist="38100" dir="2700000" algn="tl">
                    <a:srgbClr val="000000"/>
                  </a:outerShdw>
                </a:effectLst>
                <a:latin typeface="Book Antiqua" pitchFamily="18" charset="0"/>
              </a:rPr>
              <a:t> alla </a:t>
            </a:r>
            <a:r>
              <a:rPr lang="it-IT" sz="2500" dirty="0" err="1">
                <a:solidFill>
                  <a:schemeClr val="tx1">
                    <a:lumMod val="65000"/>
                  </a:schemeClr>
                </a:solidFill>
                <a:effectLst>
                  <a:outerShdw blurRad="38100" dist="38100" dir="2700000" algn="tl">
                    <a:srgbClr val="000000"/>
                  </a:outerShdw>
                </a:effectLst>
                <a:latin typeface="Book Antiqua" pitchFamily="18" charset="0"/>
              </a:rPr>
              <a:t>Bragg</a:t>
            </a:r>
            <a:endParaRPr lang="it-IT" sz="2500" dirty="0">
              <a:solidFill>
                <a:schemeClr val="tx1">
                  <a:lumMod val="65000"/>
                </a:schemeClr>
              </a:solidFill>
              <a:effectLst>
                <a:outerShdw blurRad="38100" dist="38100" dir="2700000" algn="tl">
                  <a:srgbClr val="000000"/>
                </a:outerShdw>
              </a:effectLst>
              <a:latin typeface="Book Antiqua" pitchFamily="18" charset="0"/>
            </a:endParaRPr>
          </a:p>
          <a:p>
            <a:pPr eaLnBrk="1" hangingPunct="1">
              <a:lnSpc>
                <a:spcPct val="60000"/>
              </a:lnSpc>
              <a:spcBef>
                <a:spcPct val="50000"/>
              </a:spcBef>
              <a:buClr>
                <a:srgbClr val="FFFFFF"/>
              </a:buClr>
              <a:buSzPct val="50000"/>
              <a:defRPr/>
            </a:pPr>
            <a:r>
              <a:rPr lang="it-IT" sz="2800" dirty="0">
                <a:effectLst>
                  <a:outerShdw blurRad="38100" dist="38100" dir="2700000" algn="tl">
                    <a:srgbClr val="000000"/>
                  </a:outerShdw>
                </a:effectLst>
                <a:latin typeface="Book Antiqua" pitchFamily="18" charset="0"/>
                <a:sym typeface="Symbol" pitchFamily="18" charset="2"/>
              </a:rPr>
              <a:t> </a:t>
            </a:r>
            <a:r>
              <a:rPr lang="it-IT" sz="2500" dirty="0">
                <a:effectLst>
                  <a:outerShdw blurRad="38100" dist="38100" dir="2700000" algn="tl">
                    <a:srgbClr val="000000"/>
                  </a:outerShdw>
                </a:effectLst>
                <a:latin typeface="Book Antiqua" pitchFamily="18" charset="0"/>
              </a:rPr>
              <a:t>AS </a:t>
            </a:r>
            <a:r>
              <a:rPr lang="it-IT" sz="2500" b="1" dirty="0">
                <a:solidFill>
                  <a:srgbClr val="FFFF00"/>
                </a:solidFill>
                <a:effectLst>
                  <a:outerShdw blurRad="38100" dist="38100" dir="2700000" algn="tl">
                    <a:srgbClr val="000000"/>
                  </a:outerShdw>
                </a:effectLst>
                <a:latin typeface="Book Antiqua" pitchFamily="18" charset="0"/>
              </a:rPr>
              <a:t>ottici</a:t>
            </a:r>
            <a:endParaRPr lang="it-IT" sz="2500" dirty="0">
              <a:solidFill>
                <a:srgbClr val="FFFF00"/>
              </a:solidFill>
              <a:effectLst>
                <a:outerShdw blurRad="38100" dist="38100" dir="2700000" algn="tl">
                  <a:srgbClr val="000000"/>
                </a:outerShdw>
              </a:effectLst>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ttangolo 126"/>
          <p:cNvSpPr/>
          <p:nvPr/>
        </p:nvSpPr>
        <p:spPr>
          <a:xfrm>
            <a:off x="2089150" y="803275"/>
            <a:ext cx="6324600" cy="2651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sp>
        <p:nvSpPr>
          <p:cNvPr id="44035" name="AutoShape 12"/>
          <p:cNvSpPr>
            <a:spLocks noChangeArrowheads="1"/>
          </p:cNvSpPr>
          <p:nvPr/>
        </p:nvSpPr>
        <p:spPr bwMode="auto">
          <a:xfrm flipV="1">
            <a:off x="638175" y="3402013"/>
            <a:ext cx="7834313" cy="2820987"/>
          </a:xfrm>
          <a:prstGeom prst="roundRect">
            <a:avLst>
              <a:gd name="adj" fmla="val 0"/>
            </a:avLst>
          </a:prstGeom>
          <a:solidFill>
            <a:srgbClr val="FF0000"/>
          </a:solidFill>
          <a:ln w="19050">
            <a:solidFill>
              <a:srgbClr val="FF0000"/>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44036" name="AutoShape 13"/>
          <p:cNvSpPr>
            <a:spLocks noChangeArrowheads="1"/>
          </p:cNvSpPr>
          <p:nvPr/>
        </p:nvSpPr>
        <p:spPr bwMode="auto">
          <a:xfrm flipV="1">
            <a:off x="552450" y="3478213"/>
            <a:ext cx="7835900" cy="2819400"/>
          </a:xfrm>
          <a:prstGeom prst="roundRect">
            <a:avLst>
              <a:gd name="adj" fmla="val 0"/>
            </a:avLst>
          </a:prstGeom>
          <a:solidFill>
            <a:srgbClr val="FFFFFF"/>
          </a:solidFill>
          <a:ln w="31750">
            <a:solidFill>
              <a:srgbClr val="FF0000"/>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grpSp>
        <p:nvGrpSpPr>
          <p:cNvPr id="44037" name="Group 14"/>
          <p:cNvGrpSpPr>
            <a:grpSpLocks/>
          </p:cNvGrpSpPr>
          <p:nvPr/>
        </p:nvGrpSpPr>
        <p:grpSpPr bwMode="auto">
          <a:xfrm>
            <a:off x="2922588" y="963613"/>
            <a:ext cx="4899025" cy="2354262"/>
            <a:chOff x="2025" y="854"/>
            <a:chExt cx="3395" cy="1681"/>
          </a:xfrm>
        </p:grpSpPr>
        <p:sp>
          <p:nvSpPr>
            <p:cNvPr id="44091" name="Freeform 15"/>
            <p:cNvSpPr>
              <a:spLocks/>
            </p:cNvSpPr>
            <p:nvPr/>
          </p:nvSpPr>
          <p:spPr bwMode="auto">
            <a:xfrm>
              <a:off x="2025" y="1153"/>
              <a:ext cx="78" cy="154"/>
            </a:xfrm>
            <a:custGeom>
              <a:avLst/>
              <a:gdLst>
                <a:gd name="T0" fmla="*/ 0 w 78"/>
                <a:gd name="T1" fmla="*/ 0 h 154"/>
                <a:gd name="T2" fmla="*/ 77 w 78"/>
                <a:gd name="T3" fmla="*/ 75 h 154"/>
                <a:gd name="T4" fmla="*/ 0 w 78"/>
                <a:gd name="T5" fmla="*/ 153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lnTo>
                    <a:pt x="77" y="75"/>
                  </a:lnTo>
                  <a:lnTo>
                    <a:pt x="0" y="15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092" name="Line 16"/>
            <p:cNvSpPr>
              <a:spLocks noChangeShapeType="1"/>
            </p:cNvSpPr>
            <p:nvPr/>
          </p:nvSpPr>
          <p:spPr bwMode="auto">
            <a:xfrm>
              <a:off x="2102" y="1228"/>
              <a:ext cx="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093" name="Freeform 17"/>
            <p:cNvSpPr>
              <a:spLocks/>
            </p:cNvSpPr>
            <p:nvPr/>
          </p:nvSpPr>
          <p:spPr bwMode="auto">
            <a:xfrm>
              <a:off x="2488" y="1216"/>
              <a:ext cx="56" cy="27"/>
            </a:xfrm>
            <a:custGeom>
              <a:avLst/>
              <a:gdLst>
                <a:gd name="T0" fmla="*/ 55 w 56"/>
                <a:gd name="T1" fmla="*/ 12 h 27"/>
                <a:gd name="T2" fmla="*/ 0 w 56"/>
                <a:gd name="T3" fmla="*/ 0 h 27"/>
                <a:gd name="T4" fmla="*/ 14 w 56"/>
                <a:gd name="T5" fmla="*/ 12 h 27"/>
                <a:gd name="T6" fmla="*/ 0 w 56"/>
                <a:gd name="T7" fmla="*/ 26 h 27"/>
                <a:gd name="T8" fmla="*/ 55 w 56"/>
                <a:gd name="T9" fmla="*/ 12 h 27"/>
                <a:gd name="T10" fmla="*/ 55 w 56"/>
                <a:gd name="T11" fmla="*/ 12 h 27"/>
                <a:gd name="T12" fmla="*/ 0 60000 65536"/>
                <a:gd name="T13" fmla="*/ 0 60000 65536"/>
                <a:gd name="T14" fmla="*/ 0 60000 65536"/>
                <a:gd name="T15" fmla="*/ 0 60000 65536"/>
                <a:gd name="T16" fmla="*/ 0 60000 65536"/>
                <a:gd name="T17" fmla="*/ 0 60000 65536"/>
                <a:gd name="T18" fmla="*/ 0 w 56"/>
                <a:gd name="T19" fmla="*/ 0 h 27"/>
                <a:gd name="T20" fmla="*/ 56 w 56"/>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6" h="27">
                  <a:moveTo>
                    <a:pt x="55" y="12"/>
                  </a:moveTo>
                  <a:lnTo>
                    <a:pt x="0" y="0"/>
                  </a:lnTo>
                  <a:lnTo>
                    <a:pt x="14" y="12"/>
                  </a:lnTo>
                  <a:lnTo>
                    <a:pt x="0" y="26"/>
                  </a:lnTo>
                  <a:lnTo>
                    <a:pt x="55" y="12"/>
                  </a:lnTo>
                </a:path>
              </a:pathLst>
            </a:custGeom>
            <a:solidFill>
              <a:srgbClr val="000000"/>
            </a:solidFill>
            <a:ln w="19050">
              <a:solidFill>
                <a:srgbClr val="000000"/>
              </a:solidFill>
              <a:round/>
              <a:headEnd/>
              <a:tailEnd/>
            </a:ln>
          </p:spPr>
          <p:txBody>
            <a:bodyPr lIns="0" tIns="0" rIns="0" bIns="0"/>
            <a:lstStyle/>
            <a:p>
              <a:endParaRPr lang="it-IT"/>
            </a:p>
          </p:txBody>
        </p:sp>
        <p:grpSp>
          <p:nvGrpSpPr>
            <p:cNvPr id="44094" name="Group 18"/>
            <p:cNvGrpSpPr>
              <a:grpSpLocks/>
            </p:cNvGrpSpPr>
            <p:nvPr/>
          </p:nvGrpSpPr>
          <p:grpSpPr bwMode="auto">
            <a:xfrm>
              <a:off x="3006" y="1683"/>
              <a:ext cx="269" cy="268"/>
              <a:chOff x="3006" y="1683"/>
              <a:chExt cx="269" cy="268"/>
            </a:xfrm>
          </p:grpSpPr>
          <p:sp>
            <p:nvSpPr>
              <p:cNvPr id="44156" name="Freeform 19"/>
              <p:cNvSpPr>
                <a:spLocks/>
              </p:cNvSpPr>
              <p:nvPr/>
            </p:nvSpPr>
            <p:spPr bwMode="auto">
              <a:xfrm>
                <a:off x="3006" y="1683"/>
                <a:ext cx="269" cy="268"/>
              </a:xfrm>
              <a:custGeom>
                <a:avLst/>
                <a:gdLst>
                  <a:gd name="T0" fmla="*/ 268 w 269"/>
                  <a:gd name="T1" fmla="*/ 123 h 268"/>
                  <a:gd name="T2" fmla="*/ 264 w 269"/>
                  <a:gd name="T3" fmla="*/ 103 h 268"/>
                  <a:gd name="T4" fmla="*/ 259 w 269"/>
                  <a:gd name="T5" fmla="*/ 83 h 268"/>
                  <a:gd name="T6" fmla="*/ 250 w 269"/>
                  <a:gd name="T7" fmla="*/ 66 h 268"/>
                  <a:gd name="T8" fmla="*/ 237 w 269"/>
                  <a:gd name="T9" fmla="*/ 49 h 268"/>
                  <a:gd name="T10" fmla="*/ 225 w 269"/>
                  <a:gd name="T11" fmla="*/ 35 h 268"/>
                  <a:gd name="T12" fmla="*/ 209 w 269"/>
                  <a:gd name="T13" fmla="*/ 22 h 268"/>
                  <a:gd name="T14" fmla="*/ 192 w 269"/>
                  <a:gd name="T15" fmla="*/ 13 h 268"/>
                  <a:gd name="T16" fmla="*/ 174 w 269"/>
                  <a:gd name="T17" fmla="*/ 5 h 268"/>
                  <a:gd name="T18" fmla="*/ 154 w 269"/>
                  <a:gd name="T19" fmla="*/ 1 h 268"/>
                  <a:gd name="T20" fmla="*/ 134 w 269"/>
                  <a:gd name="T21" fmla="*/ 0 h 268"/>
                  <a:gd name="T22" fmla="*/ 114 w 269"/>
                  <a:gd name="T23" fmla="*/ 1 h 268"/>
                  <a:gd name="T24" fmla="*/ 94 w 269"/>
                  <a:gd name="T25" fmla="*/ 5 h 268"/>
                  <a:gd name="T26" fmla="*/ 76 w 269"/>
                  <a:gd name="T27" fmla="*/ 13 h 268"/>
                  <a:gd name="T28" fmla="*/ 59 w 269"/>
                  <a:gd name="T29" fmla="*/ 22 h 268"/>
                  <a:gd name="T30" fmla="*/ 43 w 269"/>
                  <a:gd name="T31" fmla="*/ 35 h 268"/>
                  <a:gd name="T32" fmla="*/ 30 w 269"/>
                  <a:gd name="T33" fmla="*/ 49 h 268"/>
                  <a:gd name="T34" fmla="*/ 17 w 269"/>
                  <a:gd name="T35" fmla="*/ 66 h 268"/>
                  <a:gd name="T36" fmla="*/ 10 w 269"/>
                  <a:gd name="T37" fmla="*/ 83 h 268"/>
                  <a:gd name="T38" fmla="*/ 3 w 269"/>
                  <a:gd name="T39" fmla="*/ 103 h 268"/>
                  <a:gd name="T40" fmla="*/ 1 w 269"/>
                  <a:gd name="T41" fmla="*/ 123 h 268"/>
                  <a:gd name="T42" fmla="*/ 1 w 269"/>
                  <a:gd name="T43" fmla="*/ 143 h 268"/>
                  <a:gd name="T44" fmla="*/ 3 w 269"/>
                  <a:gd name="T45" fmla="*/ 163 h 268"/>
                  <a:gd name="T46" fmla="*/ 10 w 269"/>
                  <a:gd name="T47" fmla="*/ 182 h 268"/>
                  <a:gd name="T48" fmla="*/ 17 w 269"/>
                  <a:gd name="T49" fmla="*/ 200 h 268"/>
                  <a:gd name="T50" fmla="*/ 30 w 269"/>
                  <a:gd name="T51" fmla="*/ 217 h 268"/>
                  <a:gd name="T52" fmla="*/ 43 w 269"/>
                  <a:gd name="T53" fmla="*/ 231 h 268"/>
                  <a:gd name="T54" fmla="*/ 59 w 269"/>
                  <a:gd name="T55" fmla="*/ 244 h 268"/>
                  <a:gd name="T56" fmla="*/ 76 w 269"/>
                  <a:gd name="T57" fmla="*/ 253 h 268"/>
                  <a:gd name="T58" fmla="*/ 94 w 269"/>
                  <a:gd name="T59" fmla="*/ 260 h 268"/>
                  <a:gd name="T60" fmla="*/ 114 w 269"/>
                  <a:gd name="T61" fmla="*/ 265 h 268"/>
                  <a:gd name="T62" fmla="*/ 134 w 269"/>
                  <a:gd name="T63" fmla="*/ 267 h 268"/>
                  <a:gd name="T64" fmla="*/ 154 w 269"/>
                  <a:gd name="T65" fmla="*/ 265 h 268"/>
                  <a:gd name="T66" fmla="*/ 174 w 269"/>
                  <a:gd name="T67" fmla="*/ 260 h 268"/>
                  <a:gd name="T68" fmla="*/ 192 w 269"/>
                  <a:gd name="T69" fmla="*/ 253 h 268"/>
                  <a:gd name="T70" fmla="*/ 209 w 269"/>
                  <a:gd name="T71" fmla="*/ 244 h 268"/>
                  <a:gd name="T72" fmla="*/ 225 w 269"/>
                  <a:gd name="T73" fmla="*/ 231 h 268"/>
                  <a:gd name="T74" fmla="*/ 237 w 269"/>
                  <a:gd name="T75" fmla="*/ 217 h 268"/>
                  <a:gd name="T76" fmla="*/ 250 w 269"/>
                  <a:gd name="T77" fmla="*/ 200 h 268"/>
                  <a:gd name="T78" fmla="*/ 259 w 269"/>
                  <a:gd name="T79" fmla="*/ 182 h 268"/>
                  <a:gd name="T80" fmla="*/ 264 w 269"/>
                  <a:gd name="T81" fmla="*/ 163 h 268"/>
                  <a:gd name="T82" fmla="*/ 268 w 269"/>
                  <a:gd name="T83" fmla="*/ 143 h 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9"/>
                  <a:gd name="T127" fmla="*/ 0 h 268"/>
                  <a:gd name="T128" fmla="*/ 269 w 269"/>
                  <a:gd name="T129" fmla="*/ 268 h 2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9" h="268">
                    <a:moveTo>
                      <a:pt x="268" y="133"/>
                    </a:moveTo>
                    <a:lnTo>
                      <a:pt x="268" y="123"/>
                    </a:lnTo>
                    <a:lnTo>
                      <a:pt x="267" y="113"/>
                    </a:lnTo>
                    <a:lnTo>
                      <a:pt x="264" y="103"/>
                    </a:lnTo>
                    <a:lnTo>
                      <a:pt x="262" y="92"/>
                    </a:lnTo>
                    <a:lnTo>
                      <a:pt x="259" y="83"/>
                    </a:lnTo>
                    <a:lnTo>
                      <a:pt x="255" y="75"/>
                    </a:lnTo>
                    <a:lnTo>
                      <a:pt x="250" y="66"/>
                    </a:lnTo>
                    <a:lnTo>
                      <a:pt x="244" y="57"/>
                    </a:lnTo>
                    <a:lnTo>
                      <a:pt x="237" y="49"/>
                    </a:lnTo>
                    <a:lnTo>
                      <a:pt x="232" y="42"/>
                    </a:lnTo>
                    <a:lnTo>
                      <a:pt x="225" y="35"/>
                    </a:lnTo>
                    <a:lnTo>
                      <a:pt x="217" y="28"/>
                    </a:lnTo>
                    <a:lnTo>
                      <a:pt x="209" y="22"/>
                    </a:lnTo>
                    <a:lnTo>
                      <a:pt x="201" y="17"/>
                    </a:lnTo>
                    <a:lnTo>
                      <a:pt x="192" y="13"/>
                    </a:lnTo>
                    <a:lnTo>
                      <a:pt x="183" y="8"/>
                    </a:lnTo>
                    <a:lnTo>
                      <a:pt x="174" y="5"/>
                    </a:lnTo>
                    <a:lnTo>
                      <a:pt x="164" y="2"/>
                    </a:lnTo>
                    <a:lnTo>
                      <a:pt x="154" y="1"/>
                    </a:lnTo>
                    <a:lnTo>
                      <a:pt x="142" y="0"/>
                    </a:lnTo>
                    <a:lnTo>
                      <a:pt x="134" y="0"/>
                    </a:lnTo>
                    <a:lnTo>
                      <a:pt x="124" y="0"/>
                    </a:lnTo>
                    <a:lnTo>
                      <a:pt x="114" y="1"/>
                    </a:lnTo>
                    <a:lnTo>
                      <a:pt x="104" y="2"/>
                    </a:lnTo>
                    <a:lnTo>
                      <a:pt x="94" y="5"/>
                    </a:lnTo>
                    <a:lnTo>
                      <a:pt x="85" y="8"/>
                    </a:lnTo>
                    <a:lnTo>
                      <a:pt x="76" y="13"/>
                    </a:lnTo>
                    <a:lnTo>
                      <a:pt x="67" y="17"/>
                    </a:lnTo>
                    <a:lnTo>
                      <a:pt x="59" y="22"/>
                    </a:lnTo>
                    <a:lnTo>
                      <a:pt x="52" y="28"/>
                    </a:lnTo>
                    <a:lnTo>
                      <a:pt x="43" y="35"/>
                    </a:lnTo>
                    <a:lnTo>
                      <a:pt x="36" y="42"/>
                    </a:lnTo>
                    <a:lnTo>
                      <a:pt x="30" y="49"/>
                    </a:lnTo>
                    <a:lnTo>
                      <a:pt x="24" y="57"/>
                    </a:lnTo>
                    <a:lnTo>
                      <a:pt x="17" y="66"/>
                    </a:lnTo>
                    <a:lnTo>
                      <a:pt x="12" y="75"/>
                    </a:lnTo>
                    <a:lnTo>
                      <a:pt x="10" y="83"/>
                    </a:lnTo>
                    <a:lnTo>
                      <a:pt x="6" y="92"/>
                    </a:lnTo>
                    <a:lnTo>
                      <a:pt x="3" y="103"/>
                    </a:lnTo>
                    <a:lnTo>
                      <a:pt x="1" y="113"/>
                    </a:lnTo>
                    <a:lnTo>
                      <a:pt x="1" y="123"/>
                    </a:lnTo>
                    <a:lnTo>
                      <a:pt x="0" y="133"/>
                    </a:lnTo>
                    <a:lnTo>
                      <a:pt x="1" y="143"/>
                    </a:lnTo>
                    <a:lnTo>
                      <a:pt x="1" y="153"/>
                    </a:lnTo>
                    <a:lnTo>
                      <a:pt x="3" y="163"/>
                    </a:lnTo>
                    <a:lnTo>
                      <a:pt x="6" y="173"/>
                    </a:lnTo>
                    <a:lnTo>
                      <a:pt x="10" y="182"/>
                    </a:lnTo>
                    <a:lnTo>
                      <a:pt x="12" y="191"/>
                    </a:lnTo>
                    <a:lnTo>
                      <a:pt x="17" y="200"/>
                    </a:lnTo>
                    <a:lnTo>
                      <a:pt x="24" y="209"/>
                    </a:lnTo>
                    <a:lnTo>
                      <a:pt x="30" y="217"/>
                    </a:lnTo>
                    <a:lnTo>
                      <a:pt x="36" y="225"/>
                    </a:lnTo>
                    <a:lnTo>
                      <a:pt x="43" y="231"/>
                    </a:lnTo>
                    <a:lnTo>
                      <a:pt x="52" y="237"/>
                    </a:lnTo>
                    <a:lnTo>
                      <a:pt x="59" y="244"/>
                    </a:lnTo>
                    <a:lnTo>
                      <a:pt x="67" y="249"/>
                    </a:lnTo>
                    <a:lnTo>
                      <a:pt x="76" y="253"/>
                    </a:lnTo>
                    <a:lnTo>
                      <a:pt x="85" y="257"/>
                    </a:lnTo>
                    <a:lnTo>
                      <a:pt x="94" y="260"/>
                    </a:lnTo>
                    <a:lnTo>
                      <a:pt x="104" y="264"/>
                    </a:lnTo>
                    <a:lnTo>
                      <a:pt x="114" y="265"/>
                    </a:lnTo>
                    <a:lnTo>
                      <a:pt x="124" y="266"/>
                    </a:lnTo>
                    <a:lnTo>
                      <a:pt x="134" y="267"/>
                    </a:lnTo>
                    <a:lnTo>
                      <a:pt x="142" y="266"/>
                    </a:lnTo>
                    <a:lnTo>
                      <a:pt x="154" y="265"/>
                    </a:lnTo>
                    <a:lnTo>
                      <a:pt x="164" y="264"/>
                    </a:lnTo>
                    <a:lnTo>
                      <a:pt x="174" y="260"/>
                    </a:lnTo>
                    <a:lnTo>
                      <a:pt x="183" y="257"/>
                    </a:lnTo>
                    <a:lnTo>
                      <a:pt x="192" y="253"/>
                    </a:lnTo>
                    <a:lnTo>
                      <a:pt x="201" y="249"/>
                    </a:lnTo>
                    <a:lnTo>
                      <a:pt x="209" y="244"/>
                    </a:lnTo>
                    <a:lnTo>
                      <a:pt x="217" y="237"/>
                    </a:lnTo>
                    <a:lnTo>
                      <a:pt x="225" y="231"/>
                    </a:lnTo>
                    <a:lnTo>
                      <a:pt x="232" y="225"/>
                    </a:lnTo>
                    <a:lnTo>
                      <a:pt x="237" y="217"/>
                    </a:lnTo>
                    <a:lnTo>
                      <a:pt x="244" y="209"/>
                    </a:lnTo>
                    <a:lnTo>
                      <a:pt x="250" y="200"/>
                    </a:lnTo>
                    <a:lnTo>
                      <a:pt x="255" y="191"/>
                    </a:lnTo>
                    <a:lnTo>
                      <a:pt x="259" y="182"/>
                    </a:lnTo>
                    <a:lnTo>
                      <a:pt x="262" y="173"/>
                    </a:lnTo>
                    <a:lnTo>
                      <a:pt x="264" y="163"/>
                    </a:lnTo>
                    <a:lnTo>
                      <a:pt x="267" y="153"/>
                    </a:lnTo>
                    <a:lnTo>
                      <a:pt x="268" y="143"/>
                    </a:lnTo>
                    <a:lnTo>
                      <a:pt x="268" y="13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57" name="Freeform 20"/>
              <p:cNvSpPr>
                <a:spLocks/>
              </p:cNvSpPr>
              <p:nvPr/>
            </p:nvSpPr>
            <p:spPr bwMode="auto">
              <a:xfrm>
                <a:off x="3044" y="1743"/>
                <a:ext cx="93" cy="47"/>
              </a:xfrm>
              <a:custGeom>
                <a:avLst/>
                <a:gdLst>
                  <a:gd name="T0" fmla="*/ 0 w 93"/>
                  <a:gd name="T1" fmla="*/ 46 h 47"/>
                  <a:gd name="T2" fmla="*/ 0 w 93"/>
                  <a:gd name="T3" fmla="*/ 46 h 47"/>
                  <a:gd name="T4" fmla="*/ 0 w 93"/>
                  <a:gd name="T5" fmla="*/ 43 h 47"/>
                  <a:gd name="T6" fmla="*/ 0 w 93"/>
                  <a:gd name="T7" fmla="*/ 40 h 47"/>
                  <a:gd name="T8" fmla="*/ 1 w 93"/>
                  <a:gd name="T9" fmla="*/ 37 h 47"/>
                  <a:gd name="T10" fmla="*/ 1 w 93"/>
                  <a:gd name="T11" fmla="*/ 35 h 47"/>
                  <a:gd name="T12" fmla="*/ 3 w 93"/>
                  <a:gd name="T13" fmla="*/ 31 h 47"/>
                  <a:gd name="T14" fmla="*/ 4 w 93"/>
                  <a:gd name="T15" fmla="*/ 29 h 47"/>
                  <a:gd name="T16" fmla="*/ 5 w 93"/>
                  <a:gd name="T17" fmla="*/ 26 h 47"/>
                  <a:gd name="T18" fmla="*/ 6 w 93"/>
                  <a:gd name="T19" fmla="*/ 23 h 47"/>
                  <a:gd name="T20" fmla="*/ 7 w 93"/>
                  <a:gd name="T21" fmla="*/ 21 h 47"/>
                  <a:gd name="T22" fmla="*/ 9 w 93"/>
                  <a:gd name="T23" fmla="*/ 19 h 47"/>
                  <a:gd name="T24" fmla="*/ 11 w 93"/>
                  <a:gd name="T25" fmla="*/ 17 h 47"/>
                  <a:gd name="T26" fmla="*/ 14 w 93"/>
                  <a:gd name="T27" fmla="*/ 15 h 47"/>
                  <a:gd name="T28" fmla="*/ 15 w 93"/>
                  <a:gd name="T29" fmla="*/ 13 h 47"/>
                  <a:gd name="T30" fmla="*/ 16 w 93"/>
                  <a:gd name="T31" fmla="*/ 10 h 47"/>
                  <a:gd name="T32" fmla="*/ 20 w 93"/>
                  <a:gd name="T33" fmla="*/ 10 h 47"/>
                  <a:gd name="T34" fmla="*/ 22 w 93"/>
                  <a:gd name="T35" fmla="*/ 7 h 47"/>
                  <a:gd name="T36" fmla="*/ 25 w 93"/>
                  <a:gd name="T37" fmla="*/ 6 h 47"/>
                  <a:gd name="T38" fmla="*/ 27 w 93"/>
                  <a:gd name="T39" fmla="*/ 5 h 47"/>
                  <a:gd name="T40" fmla="*/ 30 w 93"/>
                  <a:gd name="T41" fmla="*/ 3 h 47"/>
                  <a:gd name="T42" fmla="*/ 32 w 93"/>
                  <a:gd name="T43" fmla="*/ 2 h 47"/>
                  <a:gd name="T44" fmla="*/ 34 w 93"/>
                  <a:gd name="T45" fmla="*/ 2 h 47"/>
                  <a:gd name="T46" fmla="*/ 38 w 93"/>
                  <a:gd name="T47" fmla="*/ 0 h 47"/>
                  <a:gd name="T48" fmla="*/ 40 w 93"/>
                  <a:gd name="T49" fmla="*/ 0 h 47"/>
                  <a:gd name="T50" fmla="*/ 43 w 93"/>
                  <a:gd name="T51" fmla="*/ 0 h 47"/>
                  <a:gd name="T52" fmla="*/ 45 w 93"/>
                  <a:gd name="T53" fmla="*/ 0 h 47"/>
                  <a:gd name="T54" fmla="*/ 49 w 93"/>
                  <a:gd name="T55" fmla="*/ 0 h 47"/>
                  <a:gd name="T56" fmla="*/ 52 w 93"/>
                  <a:gd name="T57" fmla="*/ 0 h 47"/>
                  <a:gd name="T58" fmla="*/ 54 w 93"/>
                  <a:gd name="T59" fmla="*/ 0 h 47"/>
                  <a:gd name="T60" fmla="*/ 58 w 93"/>
                  <a:gd name="T61" fmla="*/ 2 h 47"/>
                  <a:gd name="T62" fmla="*/ 61 w 93"/>
                  <a:gd name="T63" fmla="*/ 2 h 47"/>
                  <a:gd name="T64" fmla="*/ 63 w 93"/>
                  <a:gd name="T65" fmla="*/ 3 h 47"/>
                  <a:gd name="T66" fmla="*/ 66 w 93"/>
                  <a:gd name="T67" fmla="*/ 5 h 47"/>
                  <a:gd name="T68" fmla="*/ 68 w 93"/>
                  <a:gd name="T69" fmla="*/ 6 h 47"/>
                  <a:gd name="T70" fmla="*/ 71 w 93"/>
                  <a:gd name="T71" fmla="*/ 7 h 47"/>
                  <a:gd name="T72" fmla="*/ 73 w 93"/>
                  <a:gd name="T73" fmla="*/ 10 h 47"/>
                  <a:gd name="T74" fmla="*/ 76 w 93"/>
                  <a:gd name="T75" fmla="*/ 10 h 47"/>
                  <a:gd name="T76" fmla="*/ 77 w 93"/>
                  <a:gd name="T77" fmla="*/ 13 h 47"/>
                  <a:gd name="T78" fmla="*/ 80 w 93"/>
                  <a:gd name="T79" fmla="*/ 15 h 47"/>
                  <a:gd name="T80" fmla="*/ 82 w 93"/>
                  <a:gd name="T81" fmla="*/ 17 h 47"/>
                  <a:gd name="T82" fmla="*/ 84 w 93"/>
                  <a:gd name="T83" fmla="*/ 19 h 47"/>
                  <a:gd name="T84" fmla="*/ 85 w 93"/>
                  <a:gd name="T85" fmla="*/ 21 h 47"/>
                  <a:gd name="T86" fmla="*/ 87 w 93"/>
                  <a:gd name="T87" fmla="*/ 23 h 47"/>
                  <a:gd name="T88" fmla="*/ 88 w 93"/>
                  <a:gd name="T89" fmla="*/ 26 h 47"/>
                  <a:gd name="T90" fmla="*/ 88 w 93"/>
                  <a:gd name="T91" fmla="*/ 29 h 47"/>
                  <a:gd name="T92" fmla="*/ 91 w 93"/>
                  <a:gd name="T93" fmla="*/ 31 h 47"/>
                  <a:gd name="T94" fmla="*/ 91 w 93"/>
                  <a:gd name="T95" fmla="*/ 35 h 47"/>
                  <a:gd name="T96" fmla="*/ 92 w 93"/>
                  <a:gd name="T97" fmla="*/ 37 h 47"/>
                  <a:gd name="T98" fmla="*/ 92 w 93"/>
                  <a:gd name="T99" fmla="*/ 40 h 47"/>
                  <a:gd name="T100" fmla="*/ 92 w 93"/>
                  <a:gd name="T101" fmla="*/ 43 h 47"/>
                  <a:gd name="T102" fmla="*/ 92 w 93"/>
                  <a:gd name="T103" fmla="*/ 46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3"/>
                  <a:gd name="T157" fmla="*/ 0 h 47"/>
                  <a:gd name="T158" fmla="*/ 93 w 93"/>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3" h="47">
                    <a:moveTo>
                      <a:pt x="0" y="46"/>
                    </a:moveTo>
                    <a:lnTo>
                      <a:pt x="0" y="46"/>
                    </a:lnTo>
                    <a:lnTo>
                      <a:pt x="0" y="43"/>
                    </a:lnTo>
                    <a:lnTo>
                      <a:pt x="0" y="40"/>
                    </a:lnTo>
                    <a:lnTo>
                      <a:pt x="1" y="37"/>
                    </a:lnTo>
                    <a:lnTo>
                      <a:pt x="1" y="35"/>
                    </a:lnTo>
                    <a:lnTo>
                      <a:pt x="3" y="31"/>
                    </a:lnTo>
                    <a:lnTo>
                      <a:pt x="4" y="29"/>
                    </a:lnTo>
                    <a:lnTo>
                      <a:pt x="5" y="26"/>
                    </a:lnTo>
                    <a:lnTo>
                      <a:pt x="6" y="23"/>
                    </a:lnTo>
                    <a:lnTo>
                      <a:pt x="7" y="21"/>
                    </a:lnTo>
                    <a:lnTo>
                      <a:pt x="9" y="19"/>
                    </a:lnTo>
                    <a:lnTo>
                      <a:pt x="11" y="17"/>
                    </a:lnTo>
                    <a:lnTo>
                      <a:pt x="14" y="15"/>
                    </a:lnTo>
                    <a:lnTo>
                      <a:pt x="15" y="13"/>
                    </a:lnTo>
                    <a:lnTo>
                      <a:pt x="16" y="10"/>
                    </a:lnTo>
                    <a:lnTo>
                      <a:pt x="20" y="10"/>
                    </a:lnTo>
                    <a:lnTo>
                      <a:pt x="22" y="7"/>
                    </a:lnTo>
                    <a:lnTo>
                      <a:pt x="25" y="6"/>
                    </a:lnTo>
                    <a:lnTo>
                      <a:pt x="27" y="5"/>
                    </a:lnTo>
                    <a:lnTo>
                      <a:pt x="30" y="3"/>
                    </a:lnTo>
                    <a:lnTo>
                      <a:pt x="32" y="2"/>
                    </a:lnTo>
                    <a:lnTo>
                      <a:pt x="34" y="2"/>
                    </a:lnTo>
                    <a:lnTo>
                      <a:pt x="38" y="0"/>
                    </a:lnTo>
                    <a:lnTo>
                      <a:pt x="40" y="0"/>
                    </a:lnTo>
                    <a:lnTo>
                      <a:pt x="43" y="0"/>
                    </a:lnTo>
                    <a:lnTo>
                      <a:pt x="45" y="0"/>
                    </a:lnTo>
                    <a:lnTo>
                      <a:pt x="49" y="0"/>
                    </a:lnTo>
                    <a:lnTo>
                      <a:pt x="52" y="0"/>
                    </a:lnTo>
                    <a:lnTo>
                      <a:pt x="54" y="0"/>
                    </a:lnTo>
                    <a:lnTo>
                      <a:pt x="58" y="2"/>
                    </a:lnTo>
                    <a:lnTo>
                      <a:pt x="61" y="2"/>
                    </a:lnTo>
                    <a:lnTo>
                      <a:pt x="63" y="3"/>
                    </a:lnTo>
                    <a:lnTo>
                      <a:pt x="66" y="5"/>
                    </a:lnTo>
                    <a:lnTo>
                      <a:pt x="68" y="6"/>
                    </a:lnTo>
                    <a:lnTo>
                      <a:pt x="71" y="7"/>
                    </a:lnTo>
                    <a:lnTo>
                      <a:pt x="73" y="10"/>
                    </a:lnTo>
                    <a:lnTo>
                      <a:pt x="76" y="10"/>
                    </a:lnTo>
                    <a:lnTo>
                      <a:pt x="77" y="13"/>
                    </a:lnTo>
                    <a:lnTo>
                      <a:pt x="80" y="15"/>
                    </a:lnTo>
                    <a:lnTo>
                      <a:pt x="82" y="17"/>
                    </a:lnTo>
                    <a:lnTo>
                      <a:pt x="84" y="19"/>
                    </a:lnTo>
                    <a:lnTo>
                      <a:pt x="85" y="21"/>
                    </a:lnTo>
                    <a:lnTo>
                      <a:pt x="87" y="23"/>
                    </a:lnTo>
                    <a:lnTo>
                      <a:pt x="88" y="26"/>
                    </a:lnTo>
                    <a:lnTo>
                      <a:pt x="88" y="29"/>
                    </a:lnTo>
                    <a:lnTo>
                      <a:pt x="91" y="31"/>
                    </a:lnTo>
                    <a:lnTo>
                      <a:pt x="91" y="35"/>
                    </a:lnTo>
                    <a:lnTo>
                      <a:pt x="92" y="37"/>
                    </a:lnTo>
                    <a:lnTo>
                      <a:pt x="92" y="40"/>
                    </a:lnTo>
                    <a:lnTo>
                      <a:pt x="92" y="43"/>
                    </a:lnTo>
                    <a:lnTo>
                      <a:pt x="92" y="4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58" name="Freeform 21"/>
              <p:cNvSpPr>
                <a:spLocks/>
              </p:cNvSpPr>
              <p:nvPr/>
            </p:nvSpPr>
            <p:spPr bwMode="auto">
              <a:xfrm>
                <a:off x="3136" y="1789"/>
                <a:ext cx="93" cy="47"/>
              </a:xfrm>
              <a:custGeom>
                <a:avLst/>
                <a:gdLst>
                  <a:gd name="T0" fmla="*/ 0 w 93"/>
                  <a:gd name="T1" fmla="*/ 0 h 47"/>
                  <a:gd name="T2" fmla="*/ 0 w 93"/>
                  <a:gd name="T3" fmla="*/ 0 h 47"/>
                  <a:gd name="T4" fmla="*/ 0 w 93"/>
                  <a:gd name="T5" fmla="*/ 4 h 47"/>
                  <a:gd name="T6" fmla="*/ 0 w 93"/>
                  <a:gd name="T7" fmla="*/ 6 h 47"/>
                  <a:gd name="T8" fmla="*/ 1 w 93"/>
                  <a:gd name="T9" fmla="*/ 9 h 47"/>
                  <a:gd name="T10" fmla="*/ 2 w 93"/>
                  <a:gd name="T11" fmla="*/ 12 h 47"/>
                  <a:gd name="T12" fmla="*/ 2 w 93"/>
                  <a:gd name="T13" fmla="*/ 15 h 47"/>
                  <a:gd name="T14" fmla="*/ 4 w 93"/>
                  <a:gd name="T15" fmla="*/ 17 h 47"/>
                  <a:gd name="T16" fmla="*/ 4 w 93"/>
                  <a:gd name="T17" fmla="*/ 20 h 47"/>
                  <a:gd name="T18" fmla="*/ 6 w 93"/>
                  <a:gd name="T19" fmla="*/ 23 h 47"/>
                  <a:gd name="T20" fmla="*/ 7 w 93"/>
                  <a:gd name="T21" fmla="*/ 25 h 47"/>
                  <a:gd name="T22" fmla="*/ 9 w 93"/>
                  <a:gd name="T23" fmla="*/ 27 h 47"/>
                  <a:gd name="T24" fmla="*/ 11 w 93"/>
                  <a:gd name="T25" fmla="*/ 29 h 47"/>
                  <a:gd name="T26" fmla="*/ 12 w 93"/>
                  <a:gd name="T27" fmla="*/ 32 h 47"/>
                  <a:gd name="T28" fmla="*/ 16 w 93"/>
                  <a:gd name="T29" fmla="*/ 33 h 47"/>
                  <a:gd name="T30" fmla="*/ 17 w 93"/>
                  <a:gd name="T31" fmla="*/ 35 h 47"/>
                  <a:gd name="T32" fmla="*/ 18 w 93"/>
                  <a:gd name="T33" fmla="*/ 37 h 47"/>
                  <a:gd name="T34" fmla="*/ 21 w 93"/>
                  <a:gd name="T35" fmla="*/ 39 h 47"/>
                  <a:gd name="T36" fmla="*/ 24 w 93"/>
                  <a:gd name="T37" fmla="*/ 40 h 47"/>
                  <a:gd name="T38" fmla="*/ 27 w 93"/>
                  <a:gd name="T39" fmla="*/ 42 h 47"/>
                  <a:gd name="T40" fmla="*/ 29 w 93"/>
                  <a:gd name="T41" fmla="*/ 43 h 47"/>
                  <a:gd name="T42" fmla="*/ 31 w 93"/>
                  <a:gd name="T43" fmla="*/ 43 h 47"/>
                  <a:gd name="T44" fmla="*/ 34 w 93"/>
                  <a:gd name="T45" fmla="*/ 45 h 47"/>
                  <a:gd name="T46" fmla="*/ 38 w 93"/>
                  <a:gd name="T47" fmla="*/ 45 h 47"/>
                  <a:gd name="T48" fmla="*/ 40 w 93"/>
                  <a:gd name="T49" fmla="*/ 46 h 47"/>
                  <a:gd name="T50" fmla="*/ 44 w 93"/>
                  <a:gd name="T51" fmla="*/ 46 h 47"/>
                  <a:gd name="T52" fmla="*/ 46 w 93"/>
                  <a:gd name="T53" fmla="*/ 46 h 47"/>
                  <a:gd name="T54" fmla="*/ 49 w 93"/>
                  <a:gd name="T55" fmla="*/ 46 h 47"/>
                  <a:gd name="T56" fmla="*/ 51 w 93"/>
                  <a:gd name="T57" fmla="*/ 46 h 47"/>
                  <a:gd name="T58" fmla="*/ 54 w 93"/>
                  <a:gd name="T59" fmla="*/ 45 h 47"/>
                  <a:gd name="T60" fmla="*/ 59 w 93"/>
                  <a:gd name="T61" fmla="*/ 45 h 47"/>
                  <a:gd name="T62" fmla="*/ 60 w 93"/>
                  <a:gd name="T63" fmla="*/ 43 h 47"/>
                  <a:gd name="T64" fmla="*/ 64 w 93"/>
                  <a:gd name="T65" fmla="*/ 43 h 47"/>
                  <a:gd name="T66" fmla="*/ 65 w 93"/>
                  <a:gd name="T67" fmla="*/ 42 h 47"/>
                  <a:gd name="T68" fmla="*/ 68 w 93"/>
                  <a:gd name="T69" fmla="*/ 40 h 47"/>
                  <a:gd name="T70" fmla="*/ 71 w 93"/>
                  <a:gd name="T71" fmla="*/ 39 h 47"/>
                  <a:gd name="T72" fmla="*/ 72 w 93"/>
                  <a:gd name="T73" fmla="*/ 37 h 47"/>
                  <a:gd name="T74" fmla="*/ 76 w 93"/>
                  <a:gd name="T75" fmla="*/ 35 h 47"/>
                  <a:gd name="T76" fmla="*/ 78 w 93"/>
                  <a:gd name="T77" fmla="*/ 33 h 47"/>
                  <a:gd name="T78" fmla="*/ 79 w 93"/>
                  <a:gd name="T79" fmla="*/ 32 h 47"/>
                  <a:gd name="T80" fmla="*/ 81 w 93"/>
                  <a:gd name="T81" fmla="*/ 29 h 47"/>
                  <a:gd name="T82" fmla="*/ 83 w 93"/>
                  <a:gd name="T83" fmla="*/ 27 h 47"/>
                  <a:gd name="T84" fmla="*/ 84 w 93"/>
                  <a:gd name="T85" fmla="*/ 25 h 47"/>
                  <a:gd name="T86" fmla="*/ 86 w 93"/>
                  <a:gd name="T87" fmla="*/ 23 h 47"/>
                  <a:gd name="T88" fmla="*/ 87 w 93"/>
                  <a:gd name="T89" fmla="*/ 20 h 47"/>
                  <a:gd name="T90" fmla="*/ 88 w 93"/>
                  <a:gd name="T91" fmla="*/ 17 h 47"/>
                  <a:gd name="T92" fmla="*/ 90 w 93"/>
                  <a:gd name="T93" fmla="*/ 15 h 47"/>
                  <a:gd name="T94" fmla="*/ 90 w 93"/>
                  <a:gd name="T95" fmla="*/ 12 h 47"/>
                  <a:gd name="T96" fmla="*/ 91 w 93"/>
                  <a:gd name="T97" fmla="*/ 9 h 47"/>
                  <a:gd name="T98" fmla="*/ 92 w 93"/>
                  <a:gd name="T99" fmla="*/ 6 h 47"/>
                  <a:gd name="T100" fmla="*/ 92 w 93"/>
                  <a:gd name="T101" fmla="*/ 4 h 47"/>
                  <a:gd name="T102" fmla="*/ 92 w 93"/>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3"/>
                  <a:gd name="T157" fmla="*/ 0 h 47"/>
                  <a:gd name="T158" fmla="*/ 93 w 93"/>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3" h="47">
                    <a:moveTo>
                      <a:pt x="0" y="0"/>
                    </a:moveTo>
                    <a:lnTo>
                      <a:pt x="0" y="0"/>
                    </a:lnTo>
                    <a:lnTo>
                      <a:pt x="0" y="4"/>
                    </a:lnTo>
                    <a:lnTo>
                      <a:pt x="0" y="6"/>
                    </a:lnTo>
                    <a:lnTo>
                      <a:pt x="1" y="9"/>
                    </a:lnTo>
                    <a:lnTo>
                      <a:pt x="2" y="12"/>
                    </a:lnTo>
                    <a:lnTo>
                      <a:pt x="2" y="15"/>
                    </a:lnTo>
                    <a:lnTo>
                      <a:pt x="4" y="17"/>
                    </a:lnTo>
                    <a:lnTo>
                      <a:pt x="4" y="20"/>
                    </a:lnTo>
                    <a:lnTo>
                      <a:pt x="6" y="23"/>
                    </a:lnTo>
                    <a:lnTo>
                      <a:pt x="7" y="25"/>
                    </a:lnTo>
                    <a:lnTo>
                      <a:pt x="9" y="27"/>
                    </a:lnTo>
                    <a:lnTo>
                      <a:pt x="11" y="29"/>
                    </a:lnTo>
                    <a:lnTo>
                      <a:pt x="12" y="32"/>
                    </a:lnTo>
                    <a:lnTo>
                      <a:pt x="16" y="33"/>
                    </a:lnTo>
                    <a:lnTo>
                      <a:pt x="17" y="35"/>
                    </a:lnTo>
                    <a:lnTo>
                      <a:pt x="18" y="37"/>
                    </a:lnTo>
                    <a:lnTo>
                      <a:pt x="21" y="39"/>
                    </a:lnTo>
                    <a:lnTo>
                      <a:pt x="24" y="40"/>
                    </a:lnTo>
                    <a:lnTo>
                      <a:pt x="27" y="42"/>
                    </a:lnTo>
                    <a:lnTo>
                      <a:pt x="29" y="43"/>
                    </a:lnTo>
                    <a:lnTo>
                      <a:pt x="31" y="43"/>
                    </a:lnTo>
                    <a:lnTo>
                      <a:pt x="34" y="45"/>
                    </a:lnTo>
                    <a:lnTo>
                      <a:pt x="38" y="45"/>
                    </a:lnTo>
                    <a:lnTo>
                      <a:pt x="40" y="46"/>
                    </a:lnTo>
                    <a:lnTo>
                      <a:pt x="44" y="46"/>
                    </a:lnTo>
                    <a:lnTo>
                      <a:pt x="46" y="46"/>
                    </a:lnTo>
                    <a:lnTo>
                      <a:pt x="49" y="46"/>
                    </a:lnTo>
                    <a:lnTo>
                      <a:pt x="51" y="46"/>
                    </a:lnTo>
                    <a:lnTo>
                      <a:pt x="54" y="45"/>
                    </a:lnTo>
                    <a:lnTo>
                      <a:pt x="59" y="45"/>
                    </a:lnTo>
                    <a:lnTo>
                      <a:pt x="60" y="43"/>
                    </a:lnTo>
                    <a:lnTo>
                      <a:pt x="64" y="43"/>
                    </a:lnTo>
                    <a:lnTo>
                      <a:pt x="65" y="42"/>
                    </a:lnTo>
                    <a:lnTo>
                      <a:pt x="68" y="40"/>
                    </a:lnTo>
                    <a:lnTo>
                      <a:pt x="71" y="39"/>
                    </a:lnTo>
                    <a:lnTo>
                      <a:pt x="72" y="37"/>
                    </a:lnTo>
                    <a:lnTo>
                      <a:pt x="76" y="35"/>
                    </a:lnTo>
                    <a:lnTo>
                      <a:pt x="78" y="33"/>
                    </a:lnTo>
                    <a:lnTo>
                      <a:pt x="79" y="32"/>
                    </a:lnTo>
                    <a:lnTo>
                      <a:pt x="81" y="29"/>
                    </a:lnTo>
                    <a:lnTo>
                      <a:pt x="83" y="27"/>
                    </a:lnTo>
                    <a:lnTo>
                      <a:pt x="84" y="25"/>
                    </a:lnTo>
                    <a:lnTo>
                      <a:pt x="86" y="23"/>
                    </a:lnTo>
                    <a:lnTo>
                      <a:pt x="87" y="20"/>
                    </a:lnTo>
                    <a:lnTo>
                      <a:pt x="88" y="17"/>
                    </a:lnTo>
                    <a:lnTo>
                      <a:pt x="90" y="15"/>
                    </a:lnTo>
                    <a:lnTo>
                      <a:pt x="90" y="12"/>
                    </a:lnTo>
                    <a:lnTo>
                      <a:pt x="91" y="9"/>
                    </a:lnTo>
                    <a:lnTo>
                      <a:pt x="92" y="6"/>
                    </a:lnTo>
                    <a:lnTo>
                      <a:pt x="92" y="4"/>
                    </a:lnTo>
                    <a:lnTo>
                      <a:pt x="92"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grpSp>
        <p:grpSp>
          <p:nvGrpSpPr>
            <p:cNvPr id="44095" name="Group 22"/>
            <p:cNvGrpSpPr>
              <a:grpSpLocks/>
            </p:cNvGrpSpPr>
            <p:nvPr/>
          </p:nvGrpSpPr>
          <p:grpSpPr bwMode="auto">
            <a:xfrm>
              <a:off x="3813" y="1652"/>
              <a:ext cx="355" cy="316"/>
              <a:chOff x="3813" y="1652"/>
              <a:chExt cx="355" cy="316"/>
            </a:xfrm>
          </p:grpSpPr>
          <p:sp>
            <p:nvSpPr>
              <p:cNvPr id="44154" name="Freeform 23"/>
              <p:cNvSpPr>
                <a:spLocks/>
              </p:cNvSpPr>
              <p:nvPr/>
            </p:nvSpPr>
            <p:spPr bwMode="auto">
              <a:xfrm>
                <a:off x="3813" y="1652"/>
                <a:ext cx="355" cy="316"/>
              </a:xfrm>
              <a:custGeom>
                <a:avLst/>
                <a:gdLst>
                  <a:gd name="T0" fmla="*/ 354 w 355"/>
                  <a:gd name="T1" fmla="*/ 0 h 316"/>
                  <a:gd name="T2" fmla="*/ 354 w 355"/>
                  <a:gd name="T3" fmla="*/ 315 h 316"/>
                  <a:gd name="T4" fmla="*/ 0 w 355"/>
                  <a:gd name="T5" fmla="*/ 315 h 316"/>
                  <a:gd name="T6" fmla="*/ 0 w 355"/>
                  <a:gd name="T7" fmla="*/ 0 h 316"/>
                  <a:gd name="T8" fmla="*/ 354 w 355"/>
                  <a:gd name="T9" fmla="*/ 0 h 316"/>
                  <a:gd name="T10" fmla="*/ 0 60000 65536"/>
                  <a:gd name="T11" fmla="*/ 0 60000 65536"/>
                  <a:gd name="T12" fmla="*/ 0 60000 65536"/>
                  <a:gd name="T13" fmla="*/ 0 60000 65536"/>
                  <a:gd name="T14" fmla="*/ 0 60000 65536"/>
                  <a:gd name="T15" fmla="*/ 0 w 355"/>
                  <a:gd name="T16" fmla="*/ 0 h 316"/>
                  <a:gd name="T17" fmla="*/ 355 w 355"/>
                  <a:gd name="T18" fmla="*/ 316 h 316"/>
                </a:gdLst>
                <a:ahLst/>
                <a:cxnLst>
                  <a:cxn ang="T10">
                    <a:pos x="T0" y="T1"/>
                  </a:cxn>
                  <a:cxn ang="T11">
                    <a:pos x="T2" y="T3"/>
                  </a:cxn>
                  <a:cxn ang="T12">
                    <a:pos x="T4" y="T5"/>
                  </a:cxn>
                  <a:cxn ang="T13">
                    <a:pos x="T6" y="T7"/>
                  </a:cxn>
                  <a:cxn ang="T14">
                    <a:pos x="T8" y="T9"/>
                  </a:cxn>
                </a:cxnLst>
                <a:rect l="T15" t="T16" r="T17" b="T18"/>
                <a:pathLst>
                  <a:path w="355" h="316">
                    <a:moveTo>
                      <a:pt x="354" y="0"/>
                    </a:moveTo>
                    <a:lnTo>
                      <a:pt x="354" y="315"/>
                    </a:lnTo>
                    <a:lnTo>
                      <a:pt x="0" y="315"/>
                    </a:lnTo>
                    <a:lnTo>
                      <a:pt x="0" y="0"/>
                    </a:lnTo>
                    <a:lnTo>
                      <a:pt x="354"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55" name="Freeform 24"/>
              <p:cNvSpPr>
                <a:spLocks/>
              </p:cNvSpPr>
              <p:nvPr/>
            </p:nvSpPr>
            <p:spPr bwMode="auto">
              <a:xfrm>
                <a:off x="3850" y="1731"/>
                <a:ext cx="299" cy="139"/>
              </a:xfrm>
              <a:custGeom>
                <a:avLst/>
                <a:gdLst>
                  <a:gd name="T0" fmla="*/ 0 w 299"/>
                  <a:gd name="T1" fmla="*/ 138 h 139"/>
                  <a:gd name="T2" fmla="*/ 56 w 299"/>
                  <a:gd name="T3" fmla="*/ 138 h 139"/>
                  <a:gd name="T4" fmla="*/ 224 w 299"/>
                  <a:gd name="T5" fmla="*/ 0 h 139"/>
                  <a:gd name="T6" fmla="*/ 243 w 299"/>
                  <a:gd name="T7" fmla="*/ 138 h 139"/>
                  <a:gd name="T8" fmla="*/ 298 w 299"/>
                  <a:gd name="T9" fmla="*/ 138 h 139"/>
                  <a:gd name="T10" fmla="*/ 0 60000 65536"/>
                  <a:gd name="T11" fmla="*/ 0 60000 65536"/>
                  <a:gd name="T12" fmla="*/ 0 60000 65536"/>
                  <a:gd name="T13" fmla="*/ 0 60000 65536"/>
                  <a:gd name="T14" fmla="*/ 0 60000 65536"/>
                  <a:gd name="T15" fmla="*/ 0 w 299"/>
                  <a:gd name="T16" fmla="*/ 0 h 139"/>
                  <a:gd name="T17" fmla="*/ 299 w 299"/>
                  <a:gd name="T18" fmla="*/ 139 h 139"/>
                </a:gdLst>
                <a:ahLst/>
                <a:cxnLst>
                  <a:cxn ang="T10">
                    <a:pos x="T0" y="T1"/>
                  </a:cxn>
                  <a:cxn ang="T11">
                    <a:pos x="T2" y="T3"/>
                  </a:cxn>
                  <a:cxn ang="T12">
                    <a:pos x="T4" y="T5"/>
                  </a:cxn>
                  <a:cxn ang="T13">
                    <a:pos x="T6" y="T7"/>
                  </a:cxn>
                  <a:cxn ang="T14">
                    <a:pos x="T8" y="T9"/>
                  </a:cxn>
                </a:cxnLst>
                <a:rect l="T15" t="T16" r="T17" b="T18"/>
                <a:pathLst>
                  <a:path w="299" h="139">
                    <a:moveTo>
                      <a:pt x="0" y="138"/>
                    </a:moveTo>
                    <a:lnTo>
                      <a:pt x="56" y="138"/>
                    </a:lnTo>
                    <a:lnTo>
                      <a:pt x="224" y="0"/>
                    </a:lnTo>
                    <a:lnTo>
                      <a:pt x="243" y="138"/>
                    </a:lnTo>
                    <a:lnTo>
                      <a:pt x="298" y="1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grpSp>
        <p:grpSp>
          <p:nvGrpSpPr>
            <p:cNvPr id="44096" name="Group 25"/>
            <p:cNvGrpSpPr>
              <a:grpSpLocks/>
            </p:cNvGrpSpPr>
            <p:nvPr/>
          </p:nvGrpSpPr>
          <p:grpSpPr bwMode="auto">
            <a:xfrm>
              <a:off x="4762" y="1086"/>
              <a:ext cx="268" cy="268"/>
              <a:chOff x="4762" y="1086"/>
              <a:chExt cx="268" cy="268"/>
            </a:xfrm>
          </p:grpSpPr>
          <p:sp>
            <p:nvSpPr>
              <p:cNvPr id="44151" name="Freeform 26"/>
              <p:cNvSpPr>
                <a:spLocks/>
              </p:cNvSpPr>
              <p:nvPr/>
            </p:nvSpPr>
            <p:spPr bwMode="auto">
              <a:xfrm>
                <a:off x="4762" y="1086"/>
                <a:ext cx="268" cy="268"/>
              </a:xfrm>
              <a:custGeom>
                <a:avLst/>
                <a:gdLst>
                  <a:gd name="T0" fmla="*/ 267 w 268"/>
                  <a:gd name="T1" fmla="*/ 0 h 268"/>
                  <a:gd name="T2" fmla="*/ 267 w 268"/>
                  <a:gd name="T3" fmla="*/ 267 h 268"/>
                  <a:gd name="T4" fmla="*/ 0 w 268"/>
                  <a:gd name="T5" fmla="*/ 267 h 268"/>
                  <a:gd name="T6" fmla="*/ 0 w 268"/>
                  <a:gd name="T7" fmla="*/ 0 h 268"/>
                  <a:gd name="T8" fmla="*/ 267 w 268"/>
                  <a:gd name="T9" fmla="*/ 0 h 268"/>
                  <a:gd name="T10" fmla="*/ 0 60000 65536"/>
                  <a:gd name="T11" fmla="*/ 0 60000 65536"/>
                  <a:gd name="T12" fmla="*/ 0 60000 65536"/>
                  <a:gd name="T13" fmla="*/ 0 60000 65536"/>
                  <a:gd name="T14" fmla="*/ 0 60000 65536"/>
                  <a:gd name="T15" fmla="*/ 0 w 268"/>
                  <a:gd name="T16" fmla="*/ 0 h 268"/>
                  <a:gd name="T17" fmla="*/ 268 w 268"/>
                  <a:gd name="T18" fmla="*/ 268 h 268"/>
                </a:gdLst>
                <a:ahLst/>
                <a:cxnLst>
                  <a:cxn ang="T10">
                    <a:pos x="T0" y="T1"/>
                  </a:cxn>
                  <a:cxn ang="T11">
                    <a:pos x="T2" y="T3"/>
                  </a:cxn>
                  <a:cxn ang="T12">
                    <a:pos x="T4" y="T5"/>
                  </a:cxn>
                  <a:cxn ang="T13">
                    <a:pos x="T6" y="T7"/>
                  </a:cxn>
                  <a:cxn ang="T14">
                    <a:pos x="T8" y="T9"/>
                  </a:cxn>
                </a:cxnLst>
                <a:rect l="T15" t="T16" r="T17" b="T18"/>
                <a:pathLst>
                  <a:path w="268" h="268">
                    <a:moveTo>
                      <a:pt x="267" y="0"/>
                    </a:moveTo>
                    <a:lnTo>
                      <a:pt x="267" y="267"/>
                    </a:lnTo>
                    <a:lnTo>
                      <a:pt x="0" y="267"/>
                    </a:lnTo>
                    <a:lnTo>
                      <a:pt x="0" y="0"/>
                    </a:lnTo>
                    <a:lnTo>
                      <a:pt x="26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52" name="Freeform 27"/>
              <p:cNvSpPr>
                <a:spLocks/>
              </p:cNvSpPr>
              <p:nvPr/>
            </p:nvSpPr>
            <p:spPr bwMode="auto">
              <a:xfrm>
                <a:off x="4838" y="1164"/>
                <a:ext cx="115" cy="115"/>
              </a:xfrm>
              <a:custGeom>
                <a:avLst/>
                <a:gdLst>
                  <a:gd name="T0" fmla="*/ 0 w 115"/>
                  <a:gd name="T1" fmla="*/ 0 h 115"/>
                  <a:gd name="T2" fmla="*/ 0 w 115"/>
                  <a:gd name="T3" fmla="*/ 114 h 115"/>
                  <a:gd name="T4" fmla="*/ 114 w 115"/>
                  <a:gd name="T5" fmla="*/ 56 h 115"/>
                  <a:gd name="T6" fmla="*/ 0 w 115"/>
                  <a:gd name="T7" fmla="*/ 0 h 115"/>
                  <a:gd name="T8" fmla="*/ 0 60000 65536"/>
                  <a:gd name="T9" fmla="*/ 0 60000 65536"/>
                  <a:gd name="T10" fmla="*/ 0 60000 65536"/>
                  <a:gd name="T11" fmla="*/ 0 60000 65536"/>
                  <a:gd name="T12" fmla="*/ 0 w 115"/>
                  <a:gd name="T13" fmla="*/ 0 h 115"/>
                  <a:gd name="T14" fmla="*/ 115 w 115"/>
                  <a:gd name="T15" fmla="*/ 115 h 115"/>
                </a:gdLst>
                <a:ahLst/>
                <a:cxnLst>
                  <a:cxn ang="T8">
                    <a:pos x="T0" y="T1"/>
                  </a:cxn>
                  <a:cxn ang="T9">
                    <a:pos x="T2" y="T3"/>
                  </a:cxn>
                  <a:cxn ang="T10">
                    <a:pos x="T4" y="T5"/>
                  </a:cxn>
                  <a:cxn ang="T11">
                    <a:pos x="T6" y="T7"/>
                  </a:cxn>
                </a:cxnLst>
                <a:rect l="T12" t="T13" r="T14" b="T15"/>
                <a:pathLst>
                  <a:path w="115" h="115">
                    <a:moveTo>
                      <a:pt x="0" y="0"/>
                    </a:moveTo>
                    <a:lnTo>
                      <a:pt x="0" y="114"/>
                    </a:lnTo>
                    <a:lnTo>
                      <a:pt x="114" y="56"/>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53" name="Line 28"/>
              <p:cNvSpPr>
                <a:spLocks noChangeShapeType="1"/>
              </p:cNvSpPr>
              <p:nvPr/>
            </p:nvSpPr>
            <p:spPr bwMode="auto">
              <a:xfrm>
                <a:off x="4952" y="1164"/>
                <a:ext cx="0" cy="1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sp>
          <p:nvSpPr>
            <p:cNvPr id="44097" name="Freeform 29"/>
            <p:cNvSpPr>
              <a:spLocks/>
            </p:cNvSpPr>
            <p:nvPr/>
          </p:nvSpPr>
          <p:spPr bwMode="auto">
            <a:xfrm>
              <a:off x="4768" y="1844"/>
              <a:ext cx="652" cy="545"/>
            </a:xfrm>
            <a:custGeom>
              <a:avLst/>
              <a:gdLst>
                <a:gd name="T0" fmla="*/ 651 w 652"/>
                <a:gd name="T1" fmla="*/ 0 h 545"/>
                <a:gd name="T2" fmla="*/ 651 w 652"/>
                <a:gd name="T3" fmla="*/ 544 h 545"/>
                <a:gd name="T4" fmla="*/ 0 w 652"/>
                <a:gd name="T5" fmla="*/ 544 h 545"/>
                <a:gd name="T6" fmla="*/ 0 w 652"/>
                <a:gd name="T7" fmla="*/ 0 h 545"/>
                <a:gd name="T8" fmla="*/ 651 w 652"/>
                <a:gd name="T9" fmla="*/ 0 h 545"/>
                <a:gd name="T10" fmla="*/ 0 60000 65536"/>
                <a:gd name="T11" fmla="*/ 0 60000 65536"/>
                <a:gd name="T12" fmla="*/ 0 60000 65536"/>
                <a:gd name="T13" fmla="*/ 0 60000 65536"/>
                <a:gd name="T14" fmla="*/ 0 60000 65536"/>
                <a:gd name="T15" fmla="*/ 0 w 652"/>
                <a:gd name="T16" fmla="*/ 0 h 545"/>
                <a:gd name="T17" fmla="*/ 652 w 652"/>
                <a:gd name="T18" fmla="*/ 545 h 545"/>
              </a:gdLst>
              <a:ahLst/>
              <a:cxnLst>
                <a:cxn ang="T10">
                  <a:pos x="T0" y="T1"/>
                </a:cxn>
                <a:cxn ang="T11">
                  <a:pos x="T2" y="T3"/>
                </a:cxn>
                <a:cxn ang="T12">
                  <a:pos x="T4" y="T5"/>
                </a:cxn>
                <a:cxn ang="T13">
                  <a:pos x="T6" y="T7"/>
                </a:cxn>
                <a:cxn ang="T14">
                  <a:pos x="T8" y="T9"/>
                </a:cxn>
              </a:cxnLst>
              <a:rect l="T15" t="T16" r="T17" b="T18"/>
              <a:pathLst>
                <a:path w="652" h="545">
                  <a:moveTo>
                    <a:pt x="651" y="0"/>
                  </a:moveTo>
                  <a:lnTo>
                    <a:pt x="651" y="544"/>
                  </a:lnTo>
                  <a:lnTo>
                    <a:pt x="0" y="544"/>
                  </a:lnTo>
                  <a:lnTo>
                    <a:pt x="0" y="0"/>
                  </a:lnTo>
                  <a:lnTo>
                    <a:pt x="651"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098" name="Freeform 30"/>
            <p:cNvSpPr>
              <a:spLocks/>
            </p:cNvSpPr>
            <p:nvPr/>
          </p:nvSpPr>
          <p:spPr bwMode="auto">
            <a:xfrm>
              <a:off x="5021" y="1470"/>
              <a:ext cx="270" cy="268"/>
            </a:xfrm>
            <a:custGeom>
              <a:avLst/>
              <a:gdLst>
                <a:gd name="T0" fmla="*/ 269 w 270"/>
                <a:gd name="T1" fmla="*/ 0 h 268"/>
                <a:gd name="T2" fmla="*/ 269 w 270"/>
                <a:gd name="T3" fmla="*/ 267 h 268"/>
                <a:gd name="T4" fmla="*/ 0 w 270"/>
                <a:gd name="T5" fmla="*/ 267 h 268"/>
                <a:gd name="T6" fmla="*/ 0 w 270"/>
                <a:gd name="T7" fmla="*/ 0 h 268"/>
                <a:gd name="T8" fmla="*/ 269 w 270"/>
                <a:gd name="T9" fmla="*/ 0 h 268"/>
                <a:gd name="T10" fmla="*/ 0 60000 65536"/>
                <a:gd name="T11" fmla="*/ 0 60000 65536"/>
                <a:gd name="T12" fmla="*/ 0 60000 65536"/>
                <a:gd name="T13" fmla="*/ 0 60000 65536"/>
                <a:gd name="T14" fmla="*/ 0 60000 65536"/>
                <a:gd name="T15" fmla="*/ 0 w 270"/>
                <a:gd name="T16" fmla="*/ 0 h 268"/>
                <a:gd name="T17" fmla="*/ 270 w 270"/>
                <a:gd name="T18" fmla="*/ 268 h 268"/>
              </a:gdLst>
              <a:ahLst/>
              <a:cxnLst>
                <a:cxn ang="T10">
                  <a:pos x="T0" y="T1"/>
                </a:cxn>
                <a:cxn ang="T11">
                  <a:pos x="T2" y="T3"/>
                </a:cxn>
                <a:cxn ang="T12">
                  <a:pos x="T4" y="T5"/>
                </a:cxn>
                <a:cxn ang="T13">
                  <a:pos x="T6" y="T7"/>
                </a:cxn>
                <a:cxn ang="T14">
                  <a:pos x="T8" y="T9"/>
                </a:cxn>
              </a:cxnLst>
              <a:rect l="T15" t="T16" r="T17" b="T18"/>
              <a:pathLst>
                <a:path w="270" h="268">
                  <a:moveTo>
                    <a:pt x="269" y="0"/>
                  </a:moveTo>
                  <a:lnTo>
                    <a:pt x="269" y="267"/>
                  </a:lnTo>
                  <a:lnTo>
                    <a:pt x="0" y="267"/>
                  </a:lnTo>
                  <a:lnTo>
                    <a:pt x="0" y="0"/>
                  </a:lnTo>
                  <a:lnTo>
                    <a:pt x="269"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099" name="Freeform 31"/>
            <p:cNvSpPr>
              <a:spLocks/>
            </p:cNvSpPr>
            <p:nvPr/>
          </p:nvSpPr>
          <p:spPr bwMode="auto">
            <a:xfrm>
              <a:off x="2543" y="1098"/>
              <a:ext cx="268" cy="269"/>
            </a:xfrm>
            <a:custGeom>
              <a:avLst/>
              <a:gdLst>
                <a:gd name="T0" fmla="*/ 267 w 268"/>
                <a:gd name="T1" fmla="*/ 0 h 269"/>
                <a:gd name="T2" fmla="*/ 267 w 268"/>
                <a:gd name="T3" fmla="*/ 268 h 269"/>
                <a:gd name="T4" fmla="*/ 0 w 268"/>
                <a:gd name="T5" fmla="*/ 268 h 269"/>
                <a:gd name="T6" fmla="*/ 0 w 268"/>
                <a:gd name="T7" fmla="*/ 0 h 269"/>
                <a:gd name="T8" fmla="*/ 267 w 268"/>
                <a:gd name="T9" fmla="*/ 0 h 269"/>
                <a:gd name="T10" fmla="*/ 0 60000 65536"/>
                <a:gd name="T11" fmla="*/ 0 60000 65536"/>
                <a:gd name="T12" fmla="*/ 0 60000 65536"/>
                <a:gd name="T13" fmla="*/ 0 60000 65536"/>
                <a:gd name="T14" fmla="*/ 0 60000 65536"/>
                <a:gd name="T15" fmla="*/ 0 w 268"/>
                <a:gd name="T16" fmla="*/ 0 h 269"/>
                <a:gd name="T17" fmla="*/ 268 w 268"/>
                <a:gd name="T18" fmla="*/ 269 h 269"/>
              </a:gdLst>
              <a:ahLst/>
              <a:cxnLst>
                <a:cxn ang="T10">
                  <a:pos x="T0" y="T1"/>
                </a:cxn>
                <a:cxn ang="T11">
                  <a:pos x="T2" y="T3"/>
                </a:cxn>
                <a:cxn ang="T12">
                  <a:pos x="T4" y="T5"/>
                </a:cxn>
                <a:cxn ang="T13">
                  <a:pos x="T6" y="T7"/>
                </a:cxn>
                <a:cxn ang="T14">
                  <a:pos x="T8" y="T9"/>
                </a:cxn>
              </a:cxnLst>
              <a:rect l="T15" t="T16" r="T17" b="T18"/>
              <a:pathLst>
                <a:path w="268" h="269">
                  <a:moveTo>
                    <a:pt x="267" y="0"/>
                  </a:moveTo>
                  <a:lnTo>
                    <a:pt x="267" y="268"/>
                  </a:lnTo>
                  <a:lnTo>
                    <a:pt x="0" y="268"/>
                  </a:lnTo>
                  <a:lnTo>
                    <a:pt x="0" y="0"/>
                  </a:lnTo>
                  <a:lnTo>
                    <a:pt x="26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00" name="Line 32"/>
            <p:cNvSpPr>
              <a:spLocks noChangeShapeType="1"/>
            </p:cNvSpPr>
            <p:nvPr/>
          </p:nvSpPr>
          <p:spPr bwMode="auto">
            <a:xfrm>
              <a:off x="2810" y="1252"/>
              <a:ext cx="1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01" name="Freeform 33"/>
            <p:cNvSpPr>
              <a:spLocks/>
            </p:cNvSpPr>
            <p:nvPr/>
          </p:nvSpPr>
          <p:spPr bwMode="auto">
            <a:xfrm>
              <a:off x="3341" y="1227"/>
              <a:ext cx="56" cy="28"/>
            </a:xfrm>
            <a:custGeom>
              <a:avLst/>
              <a:gdLst>
                <a:gd name="T0" fmla="*/ 55 w 56"/>
                <a:gd name="T1" fmla="*/ 15 h 28"/>
                <a:gd name="T2" fmla="*/ 0 w 56"/>
                <a:gd name="T3" fmla="*/ 0 h 28"/>
                <a:gd name="T4" fmla="*/ 14 w 56"/>
                <a:gd name="T5" fmla="*/ 15 h 28"/>
                <a:gd name="T6" fmla="*/ 0 w 56"/>
                <a:gd name="T7" fmla="*/ 27 h 28"/>
                <a:gd name="T8" fmla="*/ 55 w 56"/>
                <a:gd name="T9" fmla="*/ 15 h 28"/>
                <a:gd name="T10" fmla="*/ 55 w 56"/>
                <a:gd name="T11" fmla="*/ 15 h 28"/>
                <a:gd name="T12" fmla="*/ 0 60000 65536"/>
                <a:gd name="T13" fmla="*/ 0 60000 65536"/>
                <a:gd name="T14" fmla="*/ 0 60000 65536"/>
                <a:gd name="T15" fmla="*/ 0 60000 65536"/>
                <a:gd name="T16" fmla="*/ 0 60000 65536"/>
                <a:gd name="T17" fmla="*/ 0 60000 65536"/>
                <a:gd name="T18" fmla="*/ 0 w 56"/>
                <a:gd name="T19" fmla="*/ 0 h 28"/>
                <a:gd name="T20" fmla="*/ 56 w 56"/>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6" h="28">
                  <a:moveTo>
                    <a:pt x="55" y="15"/>
                  </a:moveTo>
                  <a:lnTo>
                    <a:pt x="0" y="0"/>
                  </a:lnTo>
                  <a:lnTo>
                    <a:pt x="14" y="15"/>
                  </a:lnTo>
                  <a:lnTo>
                    <a:pt x="0" y="27"/>
                  </a:lnTo>
                  <a:lnTo>
                    <a:pt x="55" y="15"/>
                  </a:lnTo>
                </a:path>
              </a:pathLst>
            </a:custGeom>
            <a:solidFill>
              <a:srgbClr val="000000"/>
            </a:solidFill>
            <a:ln w="19050">
              <a:solidFill>
                <a:srgbClr val="000000"/>
              </a:solidFill>
              <a:round/>
              <a:headEnd/>
              <a:tailEnd/>
            </a:ln>
          </p:spPr>
          <p:txBody>
            <a:bodyPr lIns="0" tIns="0" rIns="0" bIns="0"/>
            <a:lstStyle/>
            <a:p>
              <a:endParaRPr lang="it-IT"/>
            </a:p>
          </p:txBody>
        </p:sp>
        <p:sp>
          <p:nvSpPr>
            <p:cNvPr id="44102" name="Line 34"/>
            <p:cNvSpPr>
              <a:spLocks noChangeShapeType="1"/>
            </p:cNvSpPr>
            <p:nvPr/>
          </p:nvSpPr>
          <p:spPr bwMode="auto">
            <a:xfrm>
              <a:off x="4252" y="1232"/>
              <a:ext cx="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03" name="Freeform 35"/>
            <p:cNvSpPr>
              <a:spLocks/>
            </p:cNvSpPr>
            <p:nvPr/>
          </p:nvSpPr>
          <p:spPr bwMode="auto">
            <a:xfrm>
              <a:off x="4319" y="1218"/>
              <a:ext cx="56" cy="29"/>
            </a:xfrm>
            <a:custGeom>
              <a:avLst/>
              <a:gdLst>
                <a:gd name="T0" fmla="*/ 55 w 56"/>
                <a:gd name="T1" fmla="*/ 14 h 29"/>
                <a:gd name="T2" fmla="*/ 0 w 56"/>
                <a:gd name="T3" fmla="*/ 0 h 29"/>
                <a:gd name="T4" fmla="*/ 13 w 56"/>
                <a:gd name="T5" fmla="*/ 14 h 29"/>
                <a:gd name="T6" fmla="*/ 0 w 56"/>
                <a:gd name="T7" fmla="*/ 28 h 29"/>
                <a:gd name="T8" fmla="*/ 55 w 56"/>
                <a:gd name="T9" fmla="*/ 14 h 29"/>
                <a:gd name="T10" fmla="*/ 55 w 56"/>
                <a:gd name="T11" fmla="*/ 14 h 29"/>
                <a:gd name="T12" fmla="*/ 0 60000 65536"/>
                <a:gd name="T13" fmla="*/ 0 60000 65536"/>
                <a:gd name="T14" fmla="*/ 0 60000 65536"/>
                <a:gd name="T15" fmla="*/ 0 60000 65536"/>
                <a:gd name="T16" fmla="*/ 0 60000 65536"/>
                <a:gd name="T17" fmla="*/ 0 60000 65536"/>
                <a:gd name="T18" fmla="*/ 0 w 56"/>
                <a:gd name="T19" fmla="*/ 0 h 29"/>
                <a:gd name="T20" fmla="*/ 56 w 56"/>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56" h="29">
                  <a:moveTo>
                    <a:pt x="55" y="14"/>
                  </a:moveTo>
                  <a:lnTo>
                    <a:pt x="0" y="0"/>
                  </a:lnTo>
                  <a:lnTo>
                    <a:pt x="13" y="14"/>
                  </a:lnTo>
                  <a:lnTo>
                    <a:pt x="0" y="28"/>
                  </a:lnTo>
                  <a:lnTo>
                    <a:pt x="55" y="14"/>
                  </a:lnTo>
                </a:path>
              </a:pathLst>
            </a:custGeom>
            <a:solidFill>
              <a:srgbClr val="000000"/>
            </a:solidFill>
            <a:ln w="19050">
              <a:solidFill>
                <a:srgbClr val="000000"/>
              </a:solidFill>
              <a:round/>
              <a:headEnd/>
              <a:tailEnd/>
            </a:ln>
          </p:spPr>
          <p:txBody>
            <a:bodyPr lIns="0" tIns="0" rIns="0" bIns="0"/>
            <a:lstStyle/>
            <a:p>
              <a:endParaRPr lang="it-IT"/>
            </a:p>
          </p:txBody>
        </p:sp>
        <p:sp>
          <p:nvSpPr>
            <p:cNvPr id="44104" name="Freeform 36"/>
            <p:cNvSpPr>
              <a:spLocks/>
            </p:cNvSpPr>
            <p:nvPr/>
          </p:nvSpPr>
          <p:spPr bwMode="auto">
            <a:xfrm>
              <a:off x="5034" y="1248"/>
              <a:ext cx="119" cy="182"/>
            </a:xfrm>
            <a:custGeom>
              <a:avLst/>
              <a:gdLst>
                <a:gd name="T0" fmla="*/ 0 w 119"/>
                <a:gd name="T1" fmla="*/ 0 h 182"/>
                <a:gd name="T2" fmla="*/ 118 w 119"/>
                <a:gd name="T3" fmla="*/ 0 h 182"/>
                <a:gd name="T4" fmla="*/ 118 w 119"/>
                <a:gd name="T5" fmla="*/ 181 h 182"/>
                <a:gd name="T6" fmla="*/ 0 60000 65536"/>
                <a:gd name="T7" fmla="*/ 0 60000 65536"/>
                <a:gd name="T8" fmla="*/ 0 60000 65536"/>
                <a:gd name="T9" fmla="*/ 0 w 119"/>
                <a:gd name="T10" fmla="*/ 0 h 182"/>
                <a:gd name="T11" fmla="*/ 119 w 119"/>
                <a:gd name="T12" fmla="*/ 182 h 182"/>
              </a:gdLst>
              <a:ahLst/>
              <a:cxnLst>
                <a:cxn ang="T6">
                  <a:pos x="T0" y="T1"/>
                </a:cxn>
                <a:cxn ang="T7">
                  <a:pos x="T2" y="T3"/>
                </a:cxn>
                <a:cxn ang="T8">
                  <a:pos x="T4" y="T5"/>
                </a:cxn>
              </a:cxnLst>
              <a:rect l="T9" t="T10" r="T11" b="T12"/>
              <a:pathLst>
                <a:path w="119" h="182">
                  <a:moveTo>
                    <a:pt x="0" y="0"/>
                  </a:moveTo>
                  <a:lnTo>
                    <a:pt x="118" y="0"/>
                  </a:lnTo>
                  <a:lnTo>
                    <a:pt x="118" y="18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05" name="Freeform 37"/>
            <p:cNvSpPr>
              <a:spLocks/>
            </p:cNvSpPr>
            <p:nvPr/>
          </p:nvSpPr>
          <p:spPr bwMode="auto">
            <a:xfrm>
              <a:off x="5138" y="1416"/>
              <a:ext cx="28" cy="55"/>
            </a:xfrm>
            <a:custGeom>
              <a:avLst/>
              <a:gdLst>
                <a:gd name="T0" fmla="*/ 14 w 28"/>
                <a:gd name="T1" fmla="*/ 54 h 55"/>
                <a:gd name="T2" fmla="*/ 27 w 28"/>
                <a:gd name="T3" fmla="*/ 0 h 55"/>
                <a:gd name="T4" fmla="*/ 14 w 28"/>
                <a:gd name="T5" fmla="*/ 13 h 55"/>
                <a:gd name="T6" fmla="*/ 0 w 28"/>
                <a:gd name="T7" fmla="*/ 0 h 55"/>
                <a:gd name="T8" fmla="*/ 14 w 28"/>
                <a:gd name="T9" fmla="*/ 54 h 55"/>
                <a:gd name="T10" fmla="*/ 14 w 28"/>
                <a:gd name="T11" fmla="*/ 54 h 55"/>
                <a:gd name="T12" fmla="*/ 0 60000 65536"/>
                <a:gd name="T13" fmla="*/ 0 60000 65536"/>
                <a:gd name="T14" fmla="*/ 0 60000 65536"/>
                <a:gd name="T15" fmla="*/ 0 60000 65536"/>
                <a:gd name="T16" fmla="*/ 0 60000 65536"/>
                <a:gd name="T17" fmla="*/ 0 60000 65536"/>
                <a:gd name="T18" fmla="*/ 0 w 28"/>
                <a:gd name="T19" fmla="*/ 0 h 55"/>
                <a:gd name="T20" fmla="*/ 28 w 28"/>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28" h="55">
                  <a:moveTo>
                    <a:pt x="14" y="54"/>
                  </a:moveTo>
                  <a:lnTo>
                    <a:pt x="27" y="0"/>
                  </a:lnTo>
                  <a:lnTo>
                    <a:pt x="14" y="13"/>
                  </a:lnTo>
                  <a:lnTo>
                    <a:pt x="0" y="0"/>
                  </a:lnTo>
                  <a:lnTo>
                    <a:pt x="14" y="54"/>
                  </a:lnTo>
                </a:path>
              </a:pathLst>
            </a:custGeom>
            <a:solidFill>
              <a:srgbClr val="000000"/>
            </a:solidFill>
            <a:ln w="19050">
              <a:solidFill>
                <a:srgbClr val="000000"/>
              </a:solidFill>
              <a:round/>
              <a:headEnd/>
              <a:tailEnd/>
            </a:ln>
          </p:spPr>
          <p:txBody>
            <a:bodyPr lIns="0" tIns="0" rIns="0" bIns="0"/>
            <a:lstStyle/>
            <a:p>
              <a:endParaRPr lang="it-IT"/>
            </a:p>
          </p:txBody>
        </p:sp>
        <p:sp>
          <p:nvSpPr>
            <p:cNvPr id="44106" name="Line 38"/>
            <p:cNvSpPr>
              <a:spLocks noChangeShapeType="1"/>
            </p:cNvSpPr>
            <p:nvPr/>
          </p:nvSpPr>
          <p:spPr bwMode="auto">
            <a:xfrm>
              <a:off x="5158" y="1737"/>
              <a:ext cx="0" cy="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07" name="Freeform 39"/>
            <p:cNvSpPr>
              <a:spLocks/>
            </p:cNvSpPr>
            <p:nvPr/>
          </p:nvSpPr>
          <p:spPr bwMode="auto">
            <a:xfrm>
              <a:off x="5144" y="1798"/>
              <a:ext cx="27" cy="55"/>
            </a:xfrm>
            <a:custGeom>
              <a:avLst/>
              <a:gdLst>
                <a:gd name="T0" fmla="*/ 14 w 27"/>
                <a:gd name="T1" fmla="*/ 54 h 55"/>
                <a:gd name="T2" fmla="*/ 26 w 27"/>
                <a:gd name="T3" fmla="*/ 0 h 55"/>
                <a:gd name="T4" fmla="*/ 14 w 27"/>
                <a:gd name="T5" fmla="*/ 13 h 55"/>
                <a:gd name="T6" fmla="*/ 0 w 27"/>
                <a:gd name="T7" fmla="*/ 0 h 55"/>
                <a:gd name="T8" fmla="*/ 14 w 27"/>
                <a:gd name="T9" fmla="*/ 54 h 55"/>
                <a:gd name="T10" fmla="*/ 14 w 27"/>
                <a:gd name="T11" fmla="*/ 54 h 55"/>
                <a:gd name="T12" fmla="*/ 0 60000 65536"/>
                <a:gd name="T13" fmla="*/ 0 60000 65536"/>
                <a:gd name="T14" fmla="*/ 0 60000 65536"/>
                <a:gd name="T15" fmla="*/ 0 60000 65536"/>
                <a:gd name="T16" fmla="*/ 0 60000 65536"/>
                <a:gd name="T17" fmla="*/ 0 60000 65536"/>
                <a:gd name="T18" fmla="*/ 0 w 27"/>
                <a:gd name="T19" fmla="*/ 0 h 55"/>
                <a:gd name="T20" fmla="*/ 27 w 27"/>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27" h="55">
                  <a:moveTo>
                    <a:pt x="14" y="54"/>
                  </a:moveTo>
                  <a:lnTo>
                    <a:pt x="26" y="0"/>
                  </a:lnTo>
                  <a:lnTo>
                    <a:pt x="14" y="13"/>
                  </a:lnTo>
                  <a:lnTo>
                    <a:pt x="0" y="0"/>
                  </a:lnTo>
                  <a:lnTo>
                    <a:pt x="14" y="54"/>
                  </a:lnTo>
                </a:path>
              </a:pathLst>
            </a:custGeom>
            <a:solidFill>
              <a:srgbClr val="000000"/>
            </a:solidFill>
            <a:ln w="19050">
              <a:solidFill>
                <a:srgbClr val="000000"/>
              </a:solidFill>
              <a:round/>
              <a:headEnd/>
              <a:tailEnd/>
            </a:ln>
          </p:spPr>
          <p:txBody>
            <a:bodyPr lIns="0" tIns="0" rIns="0" bIns="0"/>
            <a:lstStyle/>
            <a:p>
              <a:endParaRPr lang="it-IT"/>
            </a:p>
          </p:txBody>
        </p:sp>
        <p:sp>
          <p:nvSpPr>
            <p:cNvPr id="44108" name="Line 40"/>
            <p:cNvSpPr>
              <a:spLocks noChangeShapeType="1"/>
            </p:cNvSpPr>
            <p:nvPr/>
          </p:nvSpPr>
          <p:spPr bwMode="auto">
            <a:xfrm flipH="1">
              <a:off x="3310" y="1826"/>
              <a:ext cx="50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09" name="Freeform 41"/>
            <p:cNvSpPr>
              <a:spLocks/>
            </p:cNvSpPr>
            <p:nvPr/>
          </p:nvSpPr>
          <p:spPr bwMode="auto">
            <a:xfrm>
              <a:off x="3269" y="1813"/>
              <a:ext cx="55" cy="28"/>
            </a:xfrm>
            <a:custGeom>
              <a:avLst/>
              <a:gdLst>
                <a:gd name="T0" fmla="*/ 0 w 55"/>
                <a:gd name="T1" fmla="*/ 13 h 28"/>
                <a:gd name="T2" fmla="*/ 54 w 55"/>
                <a:gd name="T3" fmla="*/ 27 h 28"/>
                <a:gd name="T4" fmla="*/ 41 w 55"/>
                <a:gd name="T5" fmla="*/ 13 h 28"/>
                <a:gd name="T6" fmla="*/ 54 w 55"/>
                <a:gd name="T7" fmla="*/ 0 h 28"/>
                <a:gd name="T8" fmla="*/ 0 w 55"/>
                <a:gd name="T9" fmla="*/ 13 h 28"/>
                <a:gd name="T10" fmla="*/ 0 w 55"/>
                <a:gd name="T11" fmla="*/ 13 h 28"/>
                <a:gd name="T12" fmla="*/ 0 60000 65536"/>
                <a:gd name="T13" fmla="*/ 0 60000 65536"/>
                <a:gd name="T14" fmla="*/ 0 60000 65536"/>
                <a:gd name="T15" fmla="*/ 0 60000 65536"/>
                <a:gd name="T16" fmla="*/ 0 60000 65536"/>
                <a:gd name="T17" fmla="*/ 0 60000 65536"/>
                <a:gd name="T18" fmla="*/ 0 w 55"/>
                <a:gd name="T19" fmla="*/ 0 h 28"/>
                <a:gd name="T20" fmla="*/ 55 w 5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5" h="28">
                  <a:moveTo>
                    <a:pt x="0" y="13"/>
                  </a:moveTo>
                  <a:lnTo>
                    <a:pt x="54" y="27"/>
                  </a:lnTo>
                  <a:lnTo>
                    <a:pt x="41" y="13"/>
                  </a:lnTo>
                  <a:lnTo>
                    <a:pt x="54" y="0"/>
                  </a:lnTo>
                  <a:lnTo>
                    <a:pt x="0" y="13"/>
                  </a:lnTo>
                </a:path>
              </a:pathLst>
            </a:custGeom>
            <a:solidFill>
              <a:srgbClr val="000000"/>
            </a:solidFill>
            <a:ln w="19050">
              <a:solidFill>
                <a:srgbClr val="000000"/>
              </a:solidFill>
              <a:round/>
              <a:headEnd/>
              <a:tailEnd/>
            </a:ln>
          </p:spPr>
          <p:txBody>
            <a:bodyPr lIns="0" tIns="0" rIns="0" bIns="0"/>
            <a:lstStyle/>
            <a:p>
              <a:endParaRPr lang="it-IT"/>
            </a:p>
          </p:txBody>
        </p:sp>
        <p:sp>
          <p:nvSpPr>
            <p:cNvPr id="44110" name="Line 42"/>
            <p:cNvSpPr>
              <a:spLocks noChangeShapeType="1"/>
            </p:cNvSpPr>
            <p:nvPr/>
          </p:nvSpPr>
          <p:spPr bwMode="auto">
            <a:xfrm flipV="1">
              <a:off x="3152" y="1412"/>
              <a:ext cx="0" cy="2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nvGrpSpPr>
            <p:cNvPr id="44111" name="Group 43"/>
            <p:cNvGrpSpPr>
              <a:grpSpLocks/>
            </p:cNvGrpSpPr>
            <p:nvPr/>
          </p:nvGrpSpPr>
          <p:grpSpPr bwMode="auto">
            <a:xfrm>
              <a:off x="3014" y="1101"/>
              <a:ext cx="270" cy="269"/>
              <a:chOff x="3014" y="1101"/>
              <a:chExt cx="270" cy="269"/>
            </a:xfrm>
          </p:grpSpPr>
          <p:sp>
            <p:nvSpPr>
              <p:cNvPr id="44148" name="Freeform 44"/>
              <p:cNvSpPr>
                <a:spLocks/>
              </p:cNvSpPr>
              <p:nvPr/>
            </p:nvSpPr>
            <p:spPr bwMode="auto">
              <a:xfrm>
                <a:off x="3014" y="1101"/>
                <a:ext cx="270" cy="269"/>
              </a:xfrm>
              <a:custGeom>
                <a:avLst/>
                <a:gdLst>
                  <a:gd name="T0" fmla="*/ 268 w 270"/>
                  <a:gd name="T1" fmla="*/ 125 h 269"/>
                  <a:gd name="T2" fmla="*/ 264 w 270"/>
                  <a:gd name="T3" fmla="*/ 105 h 269"/>
                  <a:gd name="T4" fmla="*/ 259 w 270"/>
                  <a:gd name="T5" fmla="*/ 86 h 269"/>
                  <a:gd name="T6" fmla="*/ 250 w 270"/>
                  <a:gd name="T7" fmla="*/ 68 h 269"/>
                  <a:gd name="T8" fmla="*/ 238 w 270"/>
                  <a:gd name="T9" fmla="*/ 51 h 269"/>
                  <a:gd name="T10" fmla="*/ 224 w 270"/>
                  <a:gd name="T11" fmla="*/ 37 h 269"/>
                  <a:gd name="T12" fmla="*/ 209 w 270"/>
                  <a:gd name="T13" fmla="*/ 24 h 269"/>
                  <a:gd name="T14" fmla="*/ 192 w 270"/>
                  <a:gd name="T15" fmla="*/ 15 h 269"/>
                  <a:gd name="T16" fmla="*/ 173 w 270"/>
                  <a:gd name="T17" fmla="*/ 7 h 269"/>
                  <a:gd name="T18" fmla="*/ 154 w 270"/>
                  <a:gd name="T19" fmla="*/ 1 h 269"/>
                  <a:gd name="T20" fmla="*/ 134 w 270"/>
                  <a:gd name="T21" fmla="*/ 0 h 269"/>
                  <a:gd name="T22" fmla="*/ 114 w 270"/>
                  <a:gd name="T23" fmla="*/ 1 h 269"/>
                  <a:gd name="T24" fmla="*/ 95 w 270"/>
                  <a:gd name="T25" fmla="*/ 7 h 269"/>
                  <a:gd name="T26" fmla="*/ 75 w 270"/>
                  <a:gd name="T27" fmla="*/ 15 h 269"/>
                  <a:gd name="T28" fmla="*/ 59 w 270"/>
                  <a:gd name="T29" fmla="*/ 24 h 269"/>
                  <a:gd name="T30" fmla="*/ 44 w 270"/>
                  <a:gd name="T31" fmla="*/ 37 h 269"/>
                  <a:gd name="T32" fmla="*/ 30 w 270"/>
                  <a:gd name="T33" fmla="*/ 51 h 269"/>
                  <a:gd name="T34" fmla="*/ 18 w 270"/>
                  <a:gd name="T35" fmla="*/ 68 h 269"/>
                  <a:gd name="T36" fmla="*/ 9 w 270"/>
                  <a:gd name="T37" fmla="*/ 86 h 269"/>
                  <a:gd name="T38" fmla="*/ 3 w 270"/>
                  <a:gd name="T39" fmla="*/ 105 h 269"/>
                  <a:gd name="T40" fmla="*/ 0 w 270"/>
                  <a:gd name="T41" fmla="*/ 125 h 269"/>
                  <a:gd name="T42" fmla="*/ 0 w 270"/>
                  <a:gd name="T43" fmla="*/ 145 h 269"/>
                  <a:gd name="T44" fmla="*/ 3 w 270"/>
                  <a:gd name="T45" fmla="*/ 164 h 269"/>
                  <a:gd name="T46" fmla="*/ 9 w 270"/>
                  <a:gd name="T47" fmla="*/ 184 h 269"/>
                  <a:gd name="T48" fmla="*/ 18 w 270"/>
                  <a:gd name="T49" fmla="*/ 201 h 269"/>
                  <a:gd name="T50" fmla="*/ 30 w 270"/>
                  <a:gd name="T51" fmla="*/ 219 h 269"/>
                  <a:gd name="T52" fmla="*/ 44 w 270"/>
                  <a:gd name="T53" fmla="*/ 232 h 269"/>
                  <a:gd name="T54" fmla="*/ 59 w 270"/>
                  <a:gd name="T55" fmla="*/ 245 h 269"/>
                  <a:gd name="T56" fmla="*/ 75 w 270"/>
                  <a:gd name="T57" fmla="*/ 255 h 269"/>
                  <a:gd name="T58" fmla="*/ 95 w 270"/>
                  <a:gd name="T59" fmla="*/ 262 h 269"/>
                  <a:gd name="T60" fmla="*/ 114 w 270"/>
                  <a:gd name="T61" fmla="*/ 267 h 269"/>
                  <a:gd name="T62" fmla="*/ 134 w 270"/>
                  <a:gd name="T63" fmla="*/ 268 h 269"/>
                  <a:gd name="T64" fmla="*/ 154 w 270"/>
                  <a:gd name="T65" fmla="*/ 267 h 269"/>
                  <a:gd name="T66" fmla="*/ 173 w 270"/>
                  <a:gd name="T67" fmla="*/ 262 h 269"/>
                  <a:gd name="T68" fmla="*/ 192 w 270"/>
                  <a:gd name="T69" fmla="*/ 255 h 269"/>
                  <a:gd name="T70" fmla="*/ 209 w 270"/>
                  <a:gd name="T71" fmla="*/ 245 h 269"/>
                  <a:gd name="T72" fmla="*/ 224 w 270"/>
                  <a:gd name="T73" fmla="*/ 232 h 269"/>
                  <a:gd name="T74" fmla="*/ 238 w 270"/>
                  <a:gd name="T75" fmla="*/ 219 h 269"/>
                  <a:gd name="T76" fmla="*/ 250 w 270"/>
                  <a:gd name="T77" fmla="*/ 201 h 269"/>
                  <a:gd name="T78" fmla="*/ 259 w 270"/>
                  <a:gd name="T79" fmla="*/ 184 h 269"/>
                  <a:gd name="T80" fmla="*/ 264 w 270"/>
                  <a:gd name="T81" fmla="*/ 164 h 269"/>
                  <a:gd name="T82" fmla="*/ 268 w 270"/>
                  <a:gd name="T83" fmla="*/ 145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0"/>
                  <a:gd name="T127" fmla="*/ 0 h 269"/>
                  <a:gd name="T128" fmla="*/ 270 w 270"/>
                  <a:gd name="T129" fmla="*/ 269 h 2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0" h="269">
                    <a:moveTo>
                      <a:pt x="269" y="135"/>
                    </a:moveTo>
                    <a:lnTo>
                      <a:pt x="268" y="125"/>
                    </a:lnTo>
                    <a:lnTo>
                      <a:pt x="266" y="115"/>
                    </a:lnTo>
                    <a:lnTo>
                      <a:pt x="264" y="105"/>
                    </a:lnTo>
                    <a:lnTo>
                      <a:pt x="262" y="95"/>
                    </a:lnTo>
                    <a:lnTo>
                      <a:pt x="259" y="86"/>
                    </a:lnTo>
                    <a:lnTo>
                      <a:pt x="255" y="76"/>
                    </a:lnTo>
                    <a:lnTo>
                      <a:pt x="250" y="68"/>
                    </a:lnTo>
                    <a:lnTo>
                      <a:pt x="244" y="59"/>
                    </a:lnTo>
                    <a:lnTo>
                      <a:pt x="238" y="51"/>
                    </a:lnTo>
                    <a:lnTo>
                      <a:pt x="232" y="44"/>
                    </a:lnTo>
                    <a:lnTo>
                      <a:pt x="224" y="37"/>
                    </a:lnTo>
                    <a:lnTo>
                      <a:pt x="218" y="29"/>
                    </a:lnTo>
                    <a:lnTo>
                      <a:pt x="209" y="24"/>
                    </a:lnTo>
                    <a:lnTo>
                      <a:pt x="200" y="19"/>
                    </a:lnTo>
                    <a:lnTo>
                      <a:pt x="192" y="15"/>
                    </a:lnTo>
                    <a:lnTo>
                      <a:pt x="182" y="10"/>
                    </a:lnTo>
                    <a:lnTo>
                      <a:pt x="173" y="7"/>
                    </a:lnTo>
                    <a:lnTo>
                      <a:pt x="164" y="4"/>
                    </a:lnTo>
                    <a:lnTo>
                      <a:pt x="154" y="1"/>
                    </a:lnTo>
                    <a:lnTo>
                      <a:pt x="144" y="1"/>
                    </a:lnTo>
                    <a:lnTo>
                      <a:pt x="134" y="0"/>
                    </a:lnTo>
                    <a:lnTo>
                      <a:pt x="124" y="1"/>
                    </a:lnTo>
                    <a:lnTo>
                      <a:pt x="114" y="1"/>
                    </a:lnTo>
                    <a:lnTo>
                      <a:pt x="105" y="4"/>
                    </a:lnTo>
                    <a:lnTo>
                      <a:pt x="95" y="7"/>
                    </a:lnTo>
                    <a:lnTo>
                      <a:pt x="84" y="10"/>
                    </a:lnTo>
                    <a:lnTo>
                      <a:pt x="75" y="15"/>
                    </a:lnTo>
                    <a:lnTo>
                      <a:pt x="68" y="19"/>
                    </a:lnTo>
                    <a:lnTo>
                      <a:pt x="59" y="24"/>
                    </a:lnTo>
                    <a:lnTo>
                      <a:pt x="51" y="29"/>
                    </a:lnTo>
                    <a:lnTo>
                      <a:pt x="44" y="37"/>
                    </a:lnTo>
                    <a:lnTo>
                      <a:pt x="36" y="44"/>
                    </a:lnTo>
                    <a:lnTo>
                      <a:pt x="30" y="51"/>
                    </a:lnTo>
                    <a:lnTo>
                      <a:pt x="22" y="59"/>
                    </a:lnTo>
                    <a:lnTo>
                      <a:pt x="18" y="68"/>
                    </a:lnTo>
                    <a:lnTo>
                      <a:pt x="13" y="76"/>
                    </a:lnTo>
                    <a:lnTo>
                      <a:pt x="9" y="86"/>
                    </a:lnTo>
                    <a:lnTo>
                      <a:pt x="6" y="95"/>
                    </a:lnTo>
                    <a:lnTo>
                      <a:pt x="3" y="105"/>
                    </a:lnTo>
                    <a:lnTo>
                      <a:pt x="2" y="115"/>
                    </a:lnTo>
                    <a:lnTo>
                      <a:pt x="0" y="125"/>
                    </a:lnTo>
                    <a:lnTo>
                      <a:pt x="0" y="135"/>
                    </a:lnTo>
                    <a:lnTo>
                      <a:pt x="0" y="145"/>
                    </a:lnTo>
                    <a:lnTo>
                      <a:pt x="2" y="154"/>
                    </a:lnTo>
                    <a:lnTo>
                      <a:pt x="3" y="164"/>
                    </a:lnTo>
                    <a:lnTo>
                      <a:pt x="6" y="174"/>
                    </a:lnTo>
                    <a:lnTo>
                      <a:pt x="9" y="184"/>
                    </a:lnTo>
                    <a:lnTo>
                      <a:pt x="13" y="193"/>
                    </a:lnTo>
                    <a:lnTo>
                      <a:pt x="18" y="201"/>
                    </a:lnTo>
                    <a:lnTo>
                      <a:pt x="22" y="210"/>
                    </a:lnTo>
                    <a:lnTo>
                      <a:pt x="30" y="219"/>
                    </a:lnTo>
                    <a:lnTo>
                      <a:pt x="36" y="225"/>
                    </a:lnTo>
                    <a:lnTo>
                      <a:pt x="44" y="232"/>
                    </a:lnTo>
                    <a:lnTo>
                      <a:pt x="51" y="239"/>
                    </a:lnTo>
                    <a:lnTo>
                      <a:pt x="59" y="245"/>
                    </a:lnTo>
                    <a:lnTo>
                      <a:pt x="68" y="250"/>
                    </a:lnTo>
                    <a:lnTo>
                      <a:pt x="75" y="255"/>
                    </a:lnTo>
                    <a:lnTo>
                      <a:pt x="84" y="259"/>
                    </a:lnTo>
                    <a:lnTo>
                      <a:pt x="95" y="262"/>
                    </a:lnTo>
                    <a:lnTo>
                      <a:pt x="105" y="265"/>
                    </a:lnTo>
                    <a:lnTo>
                      <a:pt x="114" y="267"/>
                    </a:lnTo>
                    <a:lnTo>
                      <a:pt x="124" y="268"/>
                    </a:lnTo>
                    <a:lnTo>
                      <a:pt x="134" y="268"/>
                    </a:lnTo>
                    <a:lnTo>
                      <a:pt x="144" y="268"/>
                    </a:lnTo>
                    <a:lnTo>
                      <a:pt x="154" y="267"/>
                    </a:lnTo>
                    <a:lnTo>
                      <a:pt x="164" y="265"/>
                    </a:lnTo>
                    <a:lnTo>
                      <a:pt x="173" y="262"/>
                    </a:lnTo>
                    <a:lnTo>
                      <a:pt x="182" y="259"/>
                    </a:lnTo>
                    <a:lnTo>
                      <a:pt x="192" y="255"/>
                    </a:lnTo>
                    <a:lnTo>
                      <a:pt x="200" y="250"/>
                    </a:lnTo>
                    <a:lnTo>
                      <a:pt x="209" y="245"/>
                    </a:lnTo>
                    <a:lnTo>
                      <a:pt x="218" y="239"/>
                    </a:lnTo>
                    <a:lnTo>
                      <a:pt x="224" y="232"/>
                    </a:lnTo>
                    <a:lnTo>
                      <a:pt x="232" y="225"/>
                    </a:lnTo>
                    <a:lnTo>
                      <a:pt x="238" y="219"/>
                    </a:lnTo>
                    <a:lnTo>
                      <a:pt x="244" y="210"/>
                    </a:lnTo>
                    <a:lnTo>
                      <a:pt x="250" y="201"/>
                    </a:lnTo>
                    <a:lnTo>
                      <a:pt x="255" y="193"/>
                    </a:lnTo>
                    <a:lnTo>
                      <a:pt x="259" y="184"/>
                    </a:lnTo>
                    <a:lnTo>
                      <a:pt x="262" y="174"/>
                    </a:lnTo>
                    <a:lnTo>
                      <a:pt x="264" y="164"/>
                    </a:lnTo>
                    <a:lnTo>
                      <a:pt x="266" y="154"/>
                    </a:lnTo>
                    <a:lnTo>
                      <a:pt x="268" y="145"/>
                    </a:lnTo>
                    <a:lnTo>
                      <a:pt x="269" y="135"/>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49" name="Line 45"/>
              <p:cNvSpPr>
                <a:spLocks noChangeShapeType="1"/>
              </p:cNvSpPr>
              <p:nvPr/>
            </p:nvSpPr>
            <p:spPr bwMode="auto">
              <a:xfrm>
                <a:off x="3051" y="1140"/>
                <a:ext cx="192" cy="191"/>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50" name="Line 46"/>
              <p:cNvSpPr>
                <a:spLocks noChangeShapeType="1"/>
              </p:cNvSpPr>
              <p:nvPr/>
            </p:nvSpPr>
            <p:spPr bwMode="auto">
              <a:xfrm flipH="1">
                <a:off x="3051" y="1140"/>
                <a:ext cx="192" cy="191"/>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sp>
          <p:nvSpPr>
            <p:cNvPr id="44112" name="Freeform 47"/>
            <p:cNvSpPr>
              <a:spLocks/>
            </p:cNvSpPr>
            <p:nvPr/>
          </p:nvSpPr>
          <p:spPr bwMode="auto">
            <a:xfrm>
              <a:off x="4167" y="1813"/>
              <a:ext cx="564" cy="384"/>
            </a:xfrm>
            <a:custGeom>
              <a:avLst/>
              <a:gdLst>
                <a:gd name="T0" fmla="*/ 0 w 564"/>
                <a:gd name="T1" fmla="*/ 0 h 384"/>
                <a:gd name="T2" fmla="*/ 301 w 564"/>
                <a:gd name="T3" fmla="*/ 0 h 384"/>
                <a:gd name="T4" fmla="*/ 301 w 564"/>
                <a:gd name="T5" fmla="*/ 383 h 384"/>
                <a:gd name="T6" fmla="*/ 563 w 564"/>
                <a:gd name="T7" fmla="*/ 383 h 384"/>
                <a:gd name="T8" fmla="*/ 0 60000 65536"/>
                <a:gd name="T9" fmla="*/ 0 60000 65536"/>
                <a:gd name="T10" fmla="*/ 0 60000 65536"/>
                <a:gd name="T11" fmla="*/ 0 60000 65536"/>
                <a:gd name="T12" fmla="*/ 0 w 564"/>
                <a:gd name="T13" fmla="*/ 0 h 384"/>
                <a:gd name="T14" fmla="*/ 564 w 564"/>
                <a:gd name="T15" fmla="*/ 384 h 384"/>
              </a:gdLst>
              <a:ahLst/>
              <a:cxnLst>
                <a:cxn ang="T8">
                  <a:pos x="T0" y="T1"/>
                </a:cxn>
                <a:cxn ang="T9">
                  <a:pos x="T2" y="T3"/>
                </a:cxn>
                <a:cxn ang="T10">
                  <a:pos x="T4" y="T5"/>
                </a:cxn>
                <a:cxn ang="T11">
                  <a:pos x="T6" y="T7"/>
                </a:cxn>
              </a:cxnLst>
              <a:rect l="T12" t="T13" r="T14" b="T15"/>
              <a:pathLst>
                <a:path w="564" h="384">
                  <a:moveTo>
                    <a:pt x="0" y="0"/>
                  </a:moveTo>
                  <a:lnTo>
                    <a:pt x="301" y="0"/>
                  </a:lnTo>
                  <a:lnTo>
                    <a:pt x="301" y="383"/>
                  </a:lnTo>
                  <a:lnTo>
                    <a:pt x="563" y="38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13" name="Freeform 48"/>
            <p:cNvSpPr>
              <a:spLocks/>
            </p:cNvSpPr>
            <p:nvPr/>
          </p:nvSpPr>
          <p:spPr bwMode="auto">
            <a:xfrm>
              <a:off x="4717" y="2184"/>
              <a:ext cx="52" cy="26"/>
            </a:xfrm>
            <a:custGeom>
              <a:avLst/>
              <a:gdLst>
                <a:gd name="T0" fmla="*/ 51 w 52"/>
                <a:gd name="T1" fmla="*/ 12 h 26"/>
                <a:gd name="T2" fmla="*/ 0 w 52"/>
                <a:gd name="T3" fmla="*/ 0 h 26"/>
                <a:gd name="T4" fmla="*/ 13 w 52"/>
                <a:gd name="T5" fmla="*/ 12 h 26"/>
                <a:gd name="T6" fmla="*/ 0 w 52"/>
                <a:gd name="T7" fmla="*/ 25 h 26"/>
                <a:gd name="T8" fmla="*/ 51 w 52"/>
                <a:gd name="T9" fmla="*/ 12 h 26"/>
                <a:gd name="T10" fmla="*/ 51 w 52"/>
                <a:gd name="T11" fmla="*/ 12 h 26"/>
                <a:gd name="T12" fmla="*/ 0 60000 65536"/>
                <a:gd name="T13" fmla="*/ 0 60000 65536"/>
                <a:gd name="T14" fmla="*/ 0 60000 65536"/>
                <a:gd name="T15" fmla="*/ 0 60000 65536"/>
                <a:gd name="T16" fmla="*/ 0 60000 65536"/>
                <a:gd name="T17" fmla="*/ 0 60000 65536"/>
                <a:gd name="T18" fmla="*/ 0 w 52"/>
                <a:gd name="T19" fmla="*/ 0 h 26"/>
                <a:gd name="T20" fmla="*/ 52 w 5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2" h="26">
                  <a:moveTo>
                    <a:pt x="51" y="12"/>
                  </a:moveTo>
                  <a:lnTo>
                    <a:pt x="0" y="0"/>
                  </a:lnTo>
                  <a:lnTo>
                    <a:pt x="13" y="12"/>
                  </a:lnTo>
                  <a:lnTo>
                    <a:pt x="0" y="25"/>
                  </a:lnTo>
                  <a:lnTo>
                    <a:pt x="51" y="12"/>
                  </a:lnTo>
                </a:path>
              </a:pathLst>
            </a:custGeom>
            <a:solidFill>
              <a:srgbClr val="000000"/>
            </a:solidFill>
            <a:ln w="19050">
              <a:solidFill>
                <a:srgbClr val="000000"/>
              </a:solidFill>
              <a:round/>
              <a:headEnd/>
              <a:tailEnd/>
            </a:ln>
          </p:spPr>
          <p:txBody>
            <a:bodyPr lIns="0" tIns="0" rIns="0" bIns="0"/>
            <a:lstStyle/>
            <a:p>
              <a:endParaRPr lang="it-IT"/>
            </a:p>
          </p:txBody>
        </p:sp>
        <p:grpSp>
          <p:nvGrpSpPr>
            <p:cNvPr id="44114" name="Group 49"/>
            <p:cNvGrpSpPr>
              <a:grpSpLocks/>
            </p:cNvGrpSpPr>
            <p:nvPr/>
          </p:nvGrpSpPr>
          <p:grpSpPr bwMode="auto">
            <a:xfrm>
              <a:off x="4846" y="1967"/>
              <a:ext cx="535" cy="306"/>
              <a:chOff x="4846" y="1967"/>
              <a:chExt cx="535" cy="306"/>
            </a:xfrm>
          </p:grpSpPr>
          <p:sp>
            <p:nvSpPr>
              <p:cNvPr id="44144" name="Line 50"/>
              <p:cNvSpPr>
                <a:spLocks noChangeShapeType="1"/>
              </p:cNvSpPr>
              <p:nvPr/>
            </p:nvSpPr>
            <p:spPr bwMode="auto">
              <a:xfrm>
                <a:off x="4846" y="2273"/>
                <a:ext cx="53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45" name="Line 51"/>
              <p:cNvSpPr>
                <a:spLocks noChangeShapeType="1"/>
              </p:cNvSpPr>
              <p:nvPr/>
            </p:nvSpPr>
            <p:spPr bwMode="auto">
              <a:xfrm flipV="1">
                <a:off x="5267" y="2005"/>
                <a:ext cx="0" cy="268"/>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46" name="Line 52"/>
              <p:cNvSpPr>
                <a:spLocks noChangeShapeType="1"/>
              </p:cNvSpPr>
              <p:nvPr/>
            </p:nvSpPr>
            <p:spPr bwMode="auto">
              <a:xfrm flipV="1">
                <a:off x="5076" y="1967"/>
                <a:ext cx="0" cy="30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47" name="Line 53"/>
              <p:cNvSpPr>
                <a:spLocks noChangeShapeType="1"/>
              </p:cNvSpPr>
              <p:nvPr/>
            </p:nvSpPr>
            <p:spPr bwMode="auto">
              <a:xfrm flipV="1">
                <a:off x="4959" y="2044"/>
                <a:ext cx="0" cy="229"/>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grpSp>
          <p:nvGrpSpPr>
            <p:cNvPr id="44115" name="Group 54"/>
            <p:cNvGrpSpPr>
              <a:grpSpLocks/>
            </p:cNvGrpSpPr>
            <p:nvPr/>
          </p:nvGrpSpPr>
          <p:grpSpPr bwMode="auto">
            <a:xfrm>
              <a:off x="2200" y="955"/>
              <a:ext cx="106" cy="431"/>
              <a:chOff x="2200" y="955"/>
              <a:chExt cx="106" cy="431"/>
            </a:xfrm>
          </p:grpSpPr>
          <p:sp>
            <p:nvSpPr>
              <p:cNvPr id="44141" name="Freeform 55"/>
              <p:cNvSpPr>
                <a:spLocks/>
              </p:cNvSpPr>
              <p:nvPr/>
            </p:nvSpPr>
            <p:spPr bwMode="auto">
              <a:xfrm>
                <a:off x="2202" y="1059"/>
                <a:ext cx="101" cy="286"/>
              </a:xfrm>
              <a:custGeom>
                <a:avLst/>
                <a:gdLst>
                  <a:gd name="T0" fmla="*/ 0 w 101"/>
                  <a:gd name="T1" fmla="*/ 0 h 286"/>
                  <a:gd name="T2" fmla="*/ 100 w 101"/>
                  <a:gd name="T3" fmla="*/ 42 h 286"/>
                  <a:gd name="T4" fmla="*/ 0 w 101"/>
                  <a:gd name="T5" fmla="*/ 81 h 286"/>
                  <a:gd name="T6" fmla="*/ 100 w 101"/>
                  <a:gd name="T7" fmla="*/ 124 h 286"/>
                  <a:gd name="T8" fmla="*/ 0 w 101"/>
                  <a:gd name="T9" fmla="*/ 163 h 286"/>
                  <a:gd name="T10" fmla="*/ 100 w 101"/>
                  <a:gd name="T11" fmla="*/ 203 h 286"/>
                  <a:gd name="T12" fmla="*/ 0 w 101"/>
                  <a:gd name="T13" fmla="*/ 245 h 286"/>
                  <a:gd name="T14" fmla="*/ 100 w 101"/>
                  <a:gd name="T15" fmla="*/ 285 h 28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286"/>
                  <a:gd name="T26" fmla="*/ 101 w 101"/>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286">
                    <a:moveTo>
                      <a:pt x="0" y="0"/>
                    </a:moveTo>
                    <a:lnTo>
                      <a:pt x="100" y="42"/>
                    </a:lnTo>
                    <a:lnTo>
                      <a:pt x="0" y="81"/>
                    </a:lnTo>
                    <a:lnTo>
                      <a:pt x="100" y="124"/>
                    </a:lnTo>
                    <a:lnTo>
                      <a:pt x="0" y="163"/>
                    </a:lnTo>
                    <a:lnTo>
                      <a:pt x="100" y="203"/>
                    </a:lnTo>
                    <a:lnTo>
                      <a:pt x="0" y="245"/>
                    </a:lnTo>
                    <a:lnTo>
                      <a:pt x="100" y="28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42" name="Line 56"/>
              <p:cNvSpPr>
                <a:spLocks noChangeShapeType="1"/>
              </p:cNvSpPr>
              <p:nvPr/>
            </p:nvSpPr>
            <p:spPr bwMode="auto">
              <a:xfrm flipV="1">
                <a:off x="2200" y="992"/>
                <a:ext cx="95" cy="3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43" name="Freeform 57"/>
              <p:cNvSpPr>
                <a:spLocks/>
              </p:cNvSpPr>
              <p:nvPr/>
            </p:nvSpPr>
            <p:spPr bwMode="auto">
              <a:xfrm>
                <a:off x="2280" y="955"/>
                <a:ext cx="26" cy="52"/>
              </a:xfrm>
              <a:custGeom>
                <a:avLst/>
                <a:gdLst>
                  <a:gd name="T0" fmla="*/ 25 w 26"/>
                  <a:gd name="T1" fmla="*/ 0 h 52"/>
                  <a:gd name="T2" fmla="*/ 0 w 26"/>
                  <a:gd name="T3" fmla="*/ 46 h 52"/>
                  <a:gd name="T4" fmla="*/ 15 w 26"/>
                  <a:gd name="T5" fmla="*/ 37 h 52"/>
                  <a:gd name="T6" fmla="*/ 25 w 26"/>
                  <a:gd name="T7" fmla="*/ 51 h 52"/>
                  <a:gd name="T8" fmla="*/ 25 w 26"/>
                  <a:gd name="T9" fmla="*/ 0 h 52"/>
                  <a:gd name="T10" fmla="*/ 25 w 26"/>
                  <a:gd name="T11" fmla="*/ 0 h 52"/>
                  <a:gd name="T12" fmla="*/ 0 60000 65536"/>
                  <a:gd name="T13" fmla="*/ 0 60000 65536"/>
                  <a:gd name="T14" fmla="*/ 0 60000 65536"/>
                  <a:gd name="T15" fmla="*/ 0 60000 65536"/>
                  <a:gd name="T16" fmla="*/ 0 60000 65536"/>
                  <a:gd name="T17" fmla="*/ 0 60000 65536"/>
                  <a:gd name="T18" fmla="*/ 0 w 26"/>
                  <a:gd name="T19" fmla="*/ 0 h 52"/>
                  <a:gd name="T20" fmla="*/ 26 w 26"/>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26" h="52">
                    <a:moveTo>
                      <a:pt x="25" y="0"/>
                    </a:moveTo>
                    <a:lnTo>
                      <a:pt x="0" y="46"/>
                    </a:lnTo>
                    <a:lnTo>
                      <a:pt x="15" y="37"/>
                    </a:lnTo>
                    <a:lnTo>
                      <a:pt x="25" y="51"/>
                    </a:lnTo>
                    <a:lnTo>
                      <a:pt x="25" y="0"/>
                    </a:lnTo>
                  </a:path>
                </a:pathLst>
              </a:custGeom>
              <a:solidFill>
                <a:srgbClr val="000000"/>
              </a:solidFill>
              <a:ln w="19050">
                <a:solidFill>
                  <a:srgbClr val="000000"/>
                </a:solidFill>
                <a:round/>
                <a:headEnd/>
                <a:tailEnd/>
              </a:ln>
            </p:spPr>
            <p:txBody>
              <a:bodyPr lIns="0" tIns="0" rIns="0" bIns="0"/>
              <a:lstStyle/>
              <a:p>
                <a:endParaRPr lang="it-IT"/>
              </a:p>
            </p:txBody>
          </p:sp>
        </p:grpSp>
        <p:sp>
          <p:nvSpPr>
            <p:cNvPr id="44116" name="Freeform 58"/>
            <p:cNvSpPr>
              <a:spLocks/>
            </p:cNvSpPr>
            <p:nvPr/>
          </p:nvSpPr>
          <p:spPr bwMode="auto">
            <a:xfrm>
              <a:off x="3766" y="1086"/>
              <a:ext cx="103" cy="285"/>
            </a:xfrm>
            <a:custGeom>
              <a:avLst/>
              <a:gdLst>
                <a:gd name="T0" fmla="*/ 0 w 103"/>
                <a:gd name="T1" fmla="*/ 0 h 285"/>
                <a:gd name="T2" fmla="*/ 102 w 103"/>
                <a:gd name="T3" fmla="*/ 40 h 285"/>
                <a:gd name="T4" fmla="*/ 0 w 103"/>
                <a:gd name="T5" fmla="*/ 82 h 285"/>
                <a:gd name="T6" fmla="*/ 102 w 103"/>
                <a:gd name="T7" fmla="*/ 122 h 285"/>
                <a:gd name="T8" fmla="*/ 0 w 103"/>
                <a:gd name="T9" fmla="*/ 162 h 285"/>
                <a:gd name="T10" fmla="*/ 102 w 103"/>
                <a:gd name="T11" fmla="*/ 202 h 285"/>
                <a:gd name="T12" fmla="*/ 0 w 103"/>
                <a:gd name="T13" fmla="*/ 244 h 285"/>
                <a:gd name="T14" fmla="*/ 102 w 103"/>
                <a:gd name="T15" fmla="*/ 284 h 285"/>
                <a:gd name="T16" fmla="*/ 0 60000 65536"/>
                <a:gd name="T17" fmla="*/ 0 60000 65536"/>
                <a:gd name="T18" fmla="*/ 0 60000 65536"/>
                <a:gd name="T19" fmla="*/ 0 60000 65536"/>
                <a:gd name="T20" fmla="*/ 0 60000 65536"/>
                <a:gd name="T21" fmla="*/ 0 60000 65536"/>
                <a:gd name="T22" fmla="*/ 0 60000 65536"/>
                <a:gd name="T23" fmla="*/ 0 60000 65536"/>
                <a:gd name="T24" fmla="*/ 0 w 103"/>
                <a:gd name="T25" fmla="*/ 0 h 285"/>
                <a:gd name="T26" fmla="*/ 103 w 103"/>
                <a:gd name="T27" fmla="*/ 285 h 2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 h="285">
                  <a:moveTo>
                    <a:pt x="0" y="0"/>
                  </a:moveTo>
                  <a:lnTo>
                    <a:pt x="102" y="40"/>
                  </a:lnTo>
                  <a:lnTo>
                    <a:pt x="0" y="82"/>
                  </a:lnTo>
                  <a:lnTo>
                    <a:pt x="102" y="122"/>
                  </a:lnTo>
                  <a:lnTo>
                    <a:pt x="0" y="162"/>
                  </a:lnTo>
                  <a:lnTo>
                    <a:pt x="102" y="202"/>
                  </a:lnTo>
                  <a:lnTo>
                    <a:pt x="0" y="244"/>
                  </a:lnTo>
                  <a:lnTo>
                    <a:pt x="102" y="28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17" name="Line 59"/>
            <p:cNvSpPr>
              <a:spLocks noChangeShapeType="1"/>
            </p:cNvSpPr>
            <p:nvPr/>
          </p:nvSpPr>
          <p:spPr bwMode="auto">
            <a:xfrm flipV="1">
              <a:off x="3765" y="1018"/>
              <a:ext cx="95" cy="3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18" name="Freeform 60"/>
            <p:cNvSpPr>
              <a:spLocks/>
            </p:cNvSpPr>
            <p:nvPr/>
          </p:nvSpPr>
          <p:spPr bwMode="auto">
            <a:xfrm>
              <a:off x="3846" y="980"/>
              <a:ext cx="25" cy="55"/>
            </a:xfrm>
            <a:custGeom>
              <a:avLst/>
              <a:gdLst>
                <a:gd name="T0" fmla="*/ 24 w 25"/>
                <a:gd name="T1" fmla="*/ 0 h 55"/>
                <a:gd name="T2" fmla="*/ 0 w 25"/>
                <a:gd name="T3" fmla="*/ 46 h 55"/>
                <a:gd name="T4" fmla="*/ 14 w 25"/>
                <a:gd name="T5" fmla="*/ 38 h 55"/>
                <a:gd name="T6" fmla="*/ 24 w 25"/>
                <a:gd name="T7" fmla="*/ 54 h 55"/>
                <a:gd name="T8" fmla="*/ 24 w 25"/>
                <a:gd name="T9" fmla="*/ 0 h 55"/>
                <a:gd name="T10" fmla="*/ 24 w 25"/>
                <a:gd name="T11" fmla="*/ 0 h 55"/>
                <a:gd name="T12" fmla="*/ 0 60000 65536"/>
                <a:gd name="T13" fmla="*/ 0 60000 65536"/>
                <a:gd name="T14" fmla="*/ 0 60000 65536"/>
                <a:gd name="T15" fmla="*/ 0 60000 65536"/>
                <a:gd name="T16" fmla="*/ 0 60000 65536"/>
                <a:gd name="T17" fmla="*/ 0 60000 65536"/>
                <a:gd name="T18" fmla="*/ 0 w 25"/>
                <a:gd name="T19" fmla="*/ 0 h 55"/>
                <a:gd name="T20" fmla="*/ 25 w 25"/>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25" h="55">
                  <a:moveTo>
                    <a:pt x="24" y="0"/>
                  </a:moveTo>
                  <a:lnTo>
                    <a:pt x="0" y="46"/>
                  </a:lnTo>
                  <a:lnTo>
                    <a:pt x="14" y="38"/>
                  </a:lnTo>
                  <a:lnTo>
                    <a:pt x="24" y="54"/>
                  </a:lnTo>
                  <a:lnTo>
                    <a:pt x="24" y="0"/>
                  </a:lnTo>
                </a:path>
              </a:pathLst>
            </a:custGeom>
            <a:solidFill>
              <a:srgbClr val="000000"/>
            </a:solidFill>
            <a:ln w="19050">
              <a:solidFill>
                <a:srgbClr val="000000"/>
              </a:solidFill>
              <a:round/>
              <a:headEnd/>
              <a:tailEnd/>
            </a:ln>
          </p:spPr>
          <p:txBody>
            <a:bodyPr lIns="0" tIns="0" rIns="0" bIns="0"/>
            <a:lstStyle/>
            <a:p>
              <a:endParaRPr lang="it-IT"/>
            </a:p>
          </p:txBody>
        </p:sp>
        <p:sp>
          <p:nvSpPr>
            <p:cNvPr id="44119" name="Line 61"/>
            <p:cNvSpPr>
              <a:spLocks noChangeShapeType="1"/>
            </p:cNvSpPr>
            <p:nvPr/>
          </p:nvSpPr>
          <p:spPr bwMode="auto">
            <a:xfrm>
              <a:off x="4656" y="1236"/>
              <a:ext cx="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20" name="Freeform 62"/>
            <p:cNvSpPr>
              <a:spLocks/>
            </p:cNvSpPr>
            <p:nvPr/>
          </p:nvSpPr>
          <p:spPr bwMode="auto">
            <a:xfrm>
              <a:off x="4707" y="1223"/>
              <a:ext cx="55" cy="27"/>
            </a:xfrm>
            <a:custGeom>
              <a:avLst/>
              <a:gdLst>
                <a:gd name="T0" fmla="*/ 54 w 55"/>
                <a:gd name="T1" fmla="*/ 13 h 27"/>
                <a:gd name="T2" fmla="*/ 0 w 55"/>
                <a:gd name="T3" fmla="*/ 0 h 27"/>
                <a:gd name="T4" fmla="*/ 14 w 55"/>
                <a:gd name="T5" fmla="*/ 13 h 27"/>
                <a:gd name="T6" fmla="*/ 0 w 55"/>
                <a:gd name="T7" fmla="*/ 26 h 27"/>
                <a:gd name="T8" fmla="*/ 54 w 55"/>
                <a:gd name="T9" fmla="*/ 13 h 27"/>
                <a:gd name="T10" fmla="*/ 54 w 55"/>
                <a:gd name="T11" fmla="*/ 13 h 27"/>
                <a:gd name="T12" fmla="*/ 0 60000 65536"/>
                <a:gd name="T13" fmla="*/ 0 60000 65536"/>
                <a:gd name="T14" fmla="*/ 0 60000 65536"/>
                <a:gd name="T15" fmla="*/ 0 60000 65536"/>
                <a:gd name="T16" fmla="*/ 0 60000 65536"/>
                <a:gd name="T17" fmla="*/ 0 60000 65536"/>
                <a:gd name="T18" fmla="*/ 0 w 55"/>
                <a:gd name="T19" fmla="*/ 0 h 27"/>
                <a:gd name="T20" fmla="*/ 55 w 55"/>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5" h="27">
                  <a:moveTo>
                    <a:pt x="54" y="13"/>
                  </a:moveTo>
                  <a:lnTo>
                    <a:pt x="0" y="0"/>
                  </a:lnTo>
                  <a:lnTo>
                    <a:pt x="14" y="13"/>
                  </a:lnTo>
                  <a:lnTo>
                    <a:pt x="0" y="26"/>
                  </a:lnTo>
                  <a:lnTo>
                    <a:pt x="54" y="13"/>
                  </a:lnTo>
                </a:path>
              </a:pathLst>
            </a:custGeom>
            <a:solidFill>
              <a:srgbClr val="000000"/>
            </a:solidFill>
            <a:ln w="19050">
              <a:solidFill>
                <a:srgbClr val="000000"/>
              </a:solidFill>
              <a:round/>
              <a:headEnd/>
              <a:tailEnd/>
            </a:ln>
          </p:spPr>
          <p:txBody>
            <a:bodyPr lIns="0" tIns="0" rIns="0" bIns="0"/>
            <a:lstStyle/>
            <a:p>
              <a:endParaRPr lang="it-IT"/>
            </a:p>
          </p:txBody>
        </p:sp>
        <p:sp>
          <p:nvSpPr>
            <p:cNvPr id="44121" name="Freeform 63"/>
            <p:cNvSpPr>
              <a:spLocks/>
            </p:cNvSpPr>
            <p:nvPr/>
          </p:nvSpPr>
          <p:spPr bwMode="auto">
            <a:xfrm>
              <a:off x="4374" y="1092"/>
              <a:ext cx="287" cy="288"/>
            </a:xfrm>
            <a:custGeom>
              <a:avLst/>
              <a:gdLst>
                <a:gd name="T0" fmla="*/ 0 w 287"/>
                <a:gd name="T1" fmla="*/ 0 h 288"/>
                <a:gd name="T2" fmla="*/ 0 w 287"/>
                <a:gd name="T3" fmla="*/ 287 h 288"/>
                <a:gd name="T4" fmla="*/ 286 w 287"/>
                <a:gd name="T5" fmla="*/ 144 h 288"/>
                <a:gd name="T6" fmla="*/ 0 w 287"/>
                <a:gd name="T7" fmla="*/ 0 h 288"/>
                <a:gd name="T8" fmla="*/ 0 60000 65536"/>
                <a:gd name="T9" fmla="*/ 0 60000 65536"/>
                <a:gd name="T10" fmla="*/ 0 60000 65536"/>
                <a:gd name="T11" fmla="*/ 0 60000 65536"/>
                <a:gd name="T12" fmla="*/ 0 w 287"/>
                <a:gd name="T13" fmla="*/ 0 h 288"/>
                <a:gd name="T14" fmla="*/ 287 w 287"/>
                <a:gd name="T15" fmla="*/ 288 h 288"/>
              </a:gdLst>
              <a:ahLst/>
              <a:cxnLst>
                <a:cxn ang="T8">
                  <a:pos x="T0" y="T1"/>
                </a:cxn>
                <a:cxn ang="T9">
                  <a:pos x="T2" y="T3"/>
                </a:cxn>
                <a:cxn ang="T10">
                  <a:pos x="T4" y="T5"/>
                </a:cxn>
                <a:cxn ang="T11">
                  <a:pos x="T6" y="T7"/>
                </a:cxn>
              </a:cxnLst>
              <a:rect l="T12" t="T13" r="T14" b="T15"/>
              <a:pathLst>
                <a:path w="287" h="288">
                  <a:moveTo>
                    <a:pt x="0" y="0"/>
                  </a:moveTo>
                  <a:lnTo>
                    <a:pt x="0" y="287"/>
                  </a:lnTo>
                  <a:lnTo>
                    <a:pt x="286" y="144"/>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22" name="Freeform 64"/>
            <p:cNvSpPr>
              <a:spLocks/>
            </p:cNvSpPr>
            <p:nvPr/>
          </p:nvSpPr>
          <p:spPr bwMode="auto">
            <a:xfrm>
              <a:off x="2999" y="2266"/>
              <a:ext cx="269" cy="269"/>
            </a:xfrm>
            <a:custGeom>
              <a:avLst/>
              <a:gdLst>
                <a:gd name="T0" fmla="*/ 268 w 269"/>
                <a:gd name="T1" fmla="*/ 124 h 269"/>
                <a:gd name="T2" fmla="*/ 265 w 269"/>
                <a:gd name="T3" fmla="*/ 104 h 269"/>
                <a:gd name="T4" fmla="*/ 258 w 269"/>
                <a:gd name="T5" fmla="*/ 85 h 269"/>
                <a:gd name="T6" fmla="*/ 251 w 269"/>
                <a:gd name="T7" fmla="*/ 68 h 269"/>
                <a:gd name="T8" fmla="*/ 239 w 269"/>
                <a:gd name="T9" fmla="*/ 50 h 269"/>
                <a:gd name="T10" fmla="*/ 224 w 269"/>
                <a:gd name="T11" fmla="*/ 35 h 269"/>
                <a:gd name="T12" fmla="*/ 209 w 269"/>
                <a:gd name="T13" fmla="*/ 24 h 269"/>
                <a:gd name="T14" fmla="*/ 192 w 269"/>
                <a:gd name="T15" fmla="*/ 13 h 269"/>
                <a:gd name="T16" fmla="*/ 175 w 269"/>
                <a:gd name="T17" fmla="*/ 6 h 269"/>
                <a:gd name="T18" fmla="*/ 154 w 269"/>
                <a:gd name="T19" fmla="*/ 2 h 269"/>
                <a:gd name="T20" fmla="*/ 135 w 269"/>
                <a:gd name="T21" fmla="*/ 0 h 269"/>
                <a:gd name="T22" fmla="*/ 115 w 269"/>
                <a:gd name="T23" fmla="*/ 2 h 269"/>
                <a:gd name="T24" fmla="*/ 95 w 269"/>
                <a:gd name="T25" fmla="*/ 6 h 269"/>
                <a:gd name="T26" fmla="*/ 77 w 269"/>
                <a:gd name="T27" fmla="*/ 13 h 269"/>
                <a:gd name="T28" fmla="*/ 59 w 269"/>
                <a:gd name="T29" fmla="*/ 24 h 269"/>
                <a:gd name="T30" fmla="*/ 43 w 269"/>
                <a:gd name="T31" fmla="*/ 35 h 269"/>
                <a:gd name="T32" fmla="*/ 29 w 269"/>
                <a:gd name="T33" fmla="*/ 50 h 269"/>
                <a:gd name="T34" fmla="*/ 18 w 269"/>
                <a:gd name="T35" fmla="*/ 68 h 269"/>
                <a:gd name="T36" fmla="*/ 10 w 269"/>
                <a:gd name="T37" fmla="*/ 85 h 269"/>
                <a:gd name="T38" fmla="*/ 3 w 269"/>
                <a:gd name="T39" fmla="*/ 104 h 269"/>
                <a:gd name="T40" fmla="*/ 0 w 269"/>
                <a:gd name="T41" fmla="*/ 124 h 269"/>
                <a:gd name="T42" fmla="*/ 0 w 269"/>
                <a:gd name="T43" fmla="*/ 144 h 269"/>
                <a:gd name="T44" fmla="*/ 3 w 269"/>
                <a:gd name="T45" fmla="*/ 163 h 269"/>
                <a:gd name="T46" fmla="*/ 10 w 269"/>
                <a:gd name="T47" fmla="*/ 183 h 269"/>
                <a:gd name="T48" fmla="*/ 18 w 269"/>
                <a:gd name="T49" fmla="*/ 200 h 269"/>
                <a:gd name="T50" fmla="*/ 29 w 269"/>
                <a:gd name="T51" fmla="*/ 217 h 269"/>
                <a:gd name="T52" fmla="*/ 43 w 269"/>
                <a:gd name="T53" fmla="*/ 232 h 269"/>
                <a:gd name="T54" fmla="*/ 59 w 269"/>
                <a:gd name="T55" fmla="*/ 244 h 269"/>
                <a:gd name="T56" fmla="*/ 77 w 269"/>
                <a:gd name="T57" fmla="*/ 255 h 269"/>
                <a:gd name="T58" fmla="*/ 95 w 269"/>
                <a:gd name="T59" fmla="*/ 262 h 269"/>
                <a:gd name="T60" fmla="*/ 115 w 269"/>
                <a:gd name="T61" fmla="*/ 267 h 269"/>
                <a:gd name="T62" fmla="*/ 135 w 269"/>
                <a:gd name="T63" fmla="*/ 268 h 269"/>
                <a:gd name="T64" fmla="*/ 154 w 269"/>
                <a:gd name="T65" fmla="*/ 267 h 269"/>
                <a:gd name="T66" fmla="*/ 175 w 269"/>
                <a:gd name="T67" fmla="*/ 262 h 269"/>
                <a:gd name="T68" fmla="*/ 192 w 269"/>
                <a:gd name="T69" fmla="*/ 255 h 269"/>
                <a:gd name="T70" fmla="*/ 209 w 269"/>
                <a:gd name="T71" fmla="*/ 244 h 269"/>
                <a:gd name="T72" fmla="*/ 224 w 269"/>
                <a:gd name="T73" fmla="*/ 232 h 269"/>
                <a:gd name="T74" fmla="*/ 239 w 269"/>
                <a:gd name="T75" fmla="*/ 217 h 269"/>
                <a:gd name="T76" fmla="*/ 251 w 269"/>
                <a:gd name="T77" fmla="*/ 200 h 269"/>
                <a:gd name="T78" fmla="*/ 258 w 269"/>
                <a:gd name="T79" fmla="*/ 183 h 269"/>
                <a:gd name="T80" fmla="*/ 265 w 269"/>
                <a:gd name="T81" fmla="*/ 163 h 269"/>
                <a:gd name="T82" fmla="*/ 268 w 269"/>
                <a:gd name="T83" fmla="*/ 144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9"/>
                <a:gd name="T127" fmla="*/ 0 h 269"/>
                <a:gd name="T128" fmla="*/ 269 w 269"/>
                <a:gd name="T129" fmla="*/ 269 h 2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9" h="269">
                  <a:moveTo>
                    <a:pt x="268" y="134"/>
                  </a:moveTo>
                  <a:lnTo>
                    <a:pt x="268" y="124"/>
                  </a:lnTo>
                  <a:lnTo>
                    <a:pt x="267" y="114"/>
                  </a:lnTo>
                  <a:lnTo>
                    <a:pt x="265" y="104"/>
                  </a:lnTo>
                  <a:lnTo>
                    <a:pt x="263" y="94"/>
                  </a:lnTo>
                  <a:lnTo>
                    <a:pt x="258" y="85"/>
                  </a:lnTo>
                  <a:lnTo>
                    <a:pt x="255" y="76"/>
                  </a:lnTo>
                  <a:lnTo>
                    <a:pt x="251" y="68"/>
                  </a:lnTo>
                  <a:lnTo>
                    <a:pt x="244" y="58"/>
                  </a:lnTo>
                  <a:lnTo>
                    <a:pt x="239" y="50"/>
                  </a:lnTo>
                  <a:lnTo>
                    <a:pt x="233" y="43"/>
                  </a:lnTo>
                  <a:lnTo>
                    <a:pt x="224" y="35"/>
                  </a:lnTo>
                  <a:lnTo>
                    <a:pt x="217" y="28"/>
                  </a:lnTo>
                  <a:lnTo>
                    <a:pt x="209" y="24"/>
                  </a:lnTo>
                  <a:lnTo>
                    <a:pt x="201" y="18"/>
                  </a:lnTo>
                  <a:lnTo>
                    <a:pt x="192" y="13"/>
                  </a:lnTo>
                  <a:lnTo>
                    <a:pt x="183" y="9"/>
                  </a:lnTo>
                  <a:lnTo>
                    <a:pt x="175" y="6"/>
                  </a:lnTo>
                  <a:lnTo>
                    <a:pt x="164" y="3"/>
                  </a:lnTo>
                  <a:lnTo>
                    <a:pt x="154" y="2"/>
                  </a:lnTo>
                  <a:lnTo>
                    <a:pt x="144" y="0"/>
                  </a:lnTo>
                  <a:lnTo>
                    <a:pt x="135" y="0"/>
                  </a:lnTo>
                  <a:lnTo>
                    <a:pt x="125" y="0"/>
                  </a:lnTo>
                  <a:lnTo>
                    <a:pt x="115" y="2"/>
                  </a:lnTo>
                  <a:lnTo>
                    <a:pt x="104" y="3"/>
                  </a:lnTo>
                  <a:lnTo>
                    <a:pt x="95" y="6"/>
                  </a:lnTo>
                  <a:lnTo>
                    <a:pt x="85" y="9"/>
                  </a:lnTo>
                  <a:lnTo>
                    <a:pt x="77" y="13"/>
                  </a:lnTo>
                  <a:lnTo>
                    <a:pt x="68" y="18"/>
                  </a:lnTo>
                  <a:lnTo>
                    <a:pt x="59" y="24"/>
                  </a:lnTo>
                  <a:lnTo>
                    <a:pt x="50" y="28"/>
                  </a:lnTo>
                  <a:lnTo>
                    <a:pt x="43" y="35"/>
                  </a:lnTo>
                  <a:lnTo>
                    <a:pt x="37" y="43"/>
                  </a:lnTo>
                  <a:lnTo>
                    <a:pt x="29" y="50"/>
                  </a:lnTo>
                  <a:lnTo>
                    <a:pt x="23" y="58"/>
                  </a:lnTo>
                  <a:lnTo>
                    <a:pt x="18" y="68"/>
                  </a:lnTo>
                  <a:lnTo>
                    <a:pt x="13" y="76"/>
                  </a:lnTo>
                  <a:lnTo>
                    <a:pt x="10" y="85"/>
                  </a:lnTo>
                  <a:lnTo>
                    <a:pt x="6" y="94"/>
                  </a:lnTo>
                  <a:lnTo>
                    <a:pt x="3" y="104"/>
                  </a:lnTo>
                  <a:lnTo>
                    <a:pt x="2" y="114"/>
                  </a:lnTo>
                  <a:lnTo>
                    <a:pt x="0" y="124"/>
                  </a:lnTo>
                  <a:lnTo>
                    <a:pt x="0" y="134"/>
                  </a:lnTo>
                  <a:lnTo>
                    <a:pt x="0" y="144"/>
                  </a:lnTo>
                  <a:lnTo>
                    <a:pt x="2" y="154"/>
                  </a:lnTo>
                  <a:lnTo>
                    <a:pt x="3" y="163"/>
                  </a:lnTo>
                  <a:lnTo>
                    <a:pt x="6" y="173"/>
                  </a:lnTo>
                  <a:lnTo>
                    <a:pt x="10" y="183"/>
                  </a:lnTo>
                  <a:lnTo>
                    <a:pt x="13" y="192"/>
                  </a:lnTo>
                  <a:lnTo>
                    <a:pt x="18" y="200"/>
                  </a:lnTo>
                  <a:lnTo>
                    <a:pt x="23" y="209"/>
                  </a:lnTo>
                  <a:lnTo>
                    <a:pt x="29" y="217"/>
                  </a:lnTo>
                  <a:lnTo>
                    <a:pt x="37" y="224"/>
                  </a:lnTo>
                  <a:lnTo>
                    <a:pt x="43" y="232"/>
                  </a:lnTo>
                  <a:lnTo>
                    <a:pt x="50" y="239"/>
                  </a:lnTo>
                  <a:lnTo>
                    <a:pt x="59" y="244"/>
                  </a:lnTo>
                  <a:lnTo>
                    <a:pt x="68" y="249"/>
                  </a:lnTo>
                  <a:lnTo>
                    <a:pt x="77" y="255"/>
                  </a:lnTo>
                  <a:lnTo>
                    <a:pt x="85" y="259"/>
                  </a:lnTo>
                  <a:lnTo>
                    <a:pt x="95" y="262"/>
                  </a:lnTo>
                  <a:lnTo>
                    <a:pt x="104" y="264"/>
                  </a:lnTo>
                  <a:lnTo>
                    <a:pt x="115" y="267"/>
                  </a:lnTo>
                  <a:lnTo>
                    <a:pt x="125" y="268"/>
                  </a:lnTo>
                  <a:lnTo>
                    <a:pt x="135" y="268"/>
                  </a:lnTo>
                  <a:lnTo>
                    <a:pt x="144" y="268"/>
                  </a:lnTo>
                  <a:lnTo>
                    <a:pt x="154" y="267"/>
                  </a:lnTo>
                  <a:lnTo>
                    <a:pt x="164" y="264"/>
                  </a:lnTo>
                  <a:lnTo>
                    <a:pt x="175" y="262"/>
                  </a:lnTo>
                  <a:lnTo>
                    <a:pt x="183" y="259"/>
                  </a:lnTo>
                  <a:lnTo>
                    <a:pt x="192" y="255"/>
                  </a:lnTo>
                  <a:lnTo>
                    <a:pt x="201" y="249"/>
                  </a:lnTo>
                  <a:lnTo>
                    <a:pt x="209" y="244"/>
                  </a:lnTo>
                  <a:lnTo>
                    <a:pt x="217" y="239"/>
                  </a:lnTo>
                  <a:lnTo>
                    <a:pt x="224" y="232"/>
                  </a:lnTo>
                  <a:lnTo>
                    <a:pt x="233" y="224"/>
                  </a:lnTo>
                  <a:lnTo>
                    <a:pt x="239" y="217"/>
                  </a:lnTo>
                  <a:lnTo>
                    <a:pt x="244" y="209"/>
                  </a:lnTo>
                  <a:lnTo>
                    <a:pt x="251" y="200"/>
                  </a:lnTo>
                  <a:lnTo>
                    <a:pt x="255" y="192"/>
                  </a:lnTo>
                  <a:lnTo>
                    <a:pt x="258" y="183"/>
                  </a:lnTo>
                  <a:lnTo>
                    <a:pt x="263" y="173"/>
                  </a:lnTo>
                  <a:lnTo>
                    <a:pt x="265" y="163"/>
                  </a:lnTo>
                  <a:lnTo>
                    <a:pt x="267" y="154"/>
                  </a:lnTo>
                  <a:lnTo>
                    <a:pt x="268" y="144"/>
                  </a:lnTo>
                  <a:lnTo>
                    <a:pt x="268" y="13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23" name="Freeform 65"/>
            <p:cNvSpPr>
              <a:spLocks/>
            </p:cNvSpPr>
            <p:nvPr/>
          </p:nvSpPr>
          <p:spPr bwMode="auto">
            <a:xfrm>
              <a:off x="3038" y="2328"/>
              <a:ext cx="93" cy="46"/>
            </a:xfrm>
            <a:custGeom>
              <a:avLst/>
              <a:gdLst>
                <a:gd name="T0" fmla="*/ 0 w 93"/>
                <a:gd name="T1" fmla="*/ 45 h 46"/>
                <a:gd name="T2" fmla="*/ 0 w 93"/>
                <a:gd name="T3" fmla="*/ 45 h 46"/>
                <a:gd name="T4" fmla="*/ 0 w 93"/>
                <a:gd name="T5" fmla="*/ 42 h 46"/>
                <a:gd name="T6" fmla="*/ 0 w 93"/>
                <a:gd name="T7" fmla="*/ 39 h 46"/>
                <a:gd name="T8" fmla="*/ 1 w 93"/>
                <a:gd name="T9" fmla="*/ 37 h 46"/>
                <a:gd name="T10" fmla="*/ 1 w 93"/>
                <a:gd name="T11" fmla="*/ 32 h 46"/>
                <a:gd name="T12" fmla="*/ 2 w 93"/>
                <a:gd name="T13" fmla="*/ 31 h 46"/>
                <a:gd name="T14" fmla="*/ 3 w 93"/>
                <a:gd name="T15" fmla="*/ 28 h 46"/>
                <a:gd name="T16" fmla="*/ 4 w 93"/>
                <a:gd name="T17" fmla="*/ 25 h 46"/>
                <a:gd name="T18" fmla="*/ 4 w 93"/>
                <a:gd name="T19" fmla="*/ 24 h 46"/>
                <a:gd name="T20" fmla="*/ 6 w 93"/>
                <a:gd name="T21" fmla="*/ 20 h 46"/>
                <a:gd name="T22" fmla="*/ 9 w 93"/>
                <a:gd name="T23" fmla="*/ 18 h 46"/>
                <a:gd name="T24" fmla="*/ 11 w 93"/>
                <a:gd name="T25" fmla="*/ 16 h 46"/>
                <a:gd name="T26" fmla="*/ 12 w 93"/>
                <a:gd name="T27" fmla="*/ 14 h 46"/>
                <a:gd name="T28" fmla="*/ 13 w 93"/>
                <a:gd name="T29" fmla="*/ 11 h 46"/>
                <a:gd name="T30" fmla="*/ 17 w 93"/>
                <a:gd name="T31" fmla="*/ 10 h 46"/>
                <a:gd name="T32" fmla="*/ 20 w 93"/>
                <a:gd name="T33" fmla="*/ 8 h 46"/>
                <a:gd name="T34" fmla="*/ 21 w 93"/>
                <a:gd name="T35" fmla="*/ 7 h 46"/>
                <a:gd name="T36" fmla="*/ 22 w 93"/>
                <a:gd name="T37" fmla="*/ 6 h 46"/>
                <a:gd name="T38" fmla="*/ 26 w 93"/>
                <a:gd name="T39" fmla="*/ 4 h 46"/>
                <a:gd name="T40" fmla="*/ 29 w 93"/>
                <a:gd name="T41" fmla="*/ 2 h 46"/>
                <a:gd name="T42" fmla="*/ 31 w 93"/>
                <a:gd name="T43" fmla="*/ 1 h 46"/>
                <a:gd name="T44" fmla="*/ 35 w 93"/>
                <a:gd name="T45" fmla="*/ 1 h 46"/>
                <a:gd name="T46" fmla="*/ 38 w 93"/>
                <a:gd name="T47" fmla="*/ 0 h 46"/>
                <a:gd name="T48" fmla="*/ 39 w 93"/>
                <a:gd name="T49" fmla="*/ 0 h 46"/>
                <a:gd name="T50" fmla="*/ 43 w 93"/>
                <a:gd name="T51" fmla="*/ 0 h 46"/>
                <a:gd name="T52" fmla="*/ 45 w 93"/>
                <a:gd name="T53" fmla="*/ 0 h 46"/>
                <a:gd name="T54" fmla="*/ 48 w 93"/>
                <a:gd name="T55" fmla="*/ 0 h 46"/>
                <a:gd name="T56" fmla="*/ 51 w 93"/>
                <a:gd name="T57" fmla="*/ 0 h 46"/>
                <a:gd name="T58" fmla="*/ 54 w 93"/>
                <a:gd name="T59" fmla="*/ 0 h 46"/>
                <a:gd name="T60" fmla="*/ 56 w 93"/>
                <a:gd name="T61" fmla="*/ 1 h 46"/>
                <a:gd name="T62" fmla="*/ 59 w 93"/>
                <a:gd name="T63" fmla="*/ 1 h 46"/>
                <a:gd name="T64" fmla="*/ 62 w 93"/>
                <a:gd name="T65" fmla="*/ 2 h 46"/>
                <a:gd name="T66" fmla="*/ 65 w 93"/>
                <a:gd name="T67" fmla="*/ 4 h 46"/>
                <a:gd name="T68" fmla="*/ 67 w 93"/>
                <a:gd name="T69" fmla="*/ 6 h 46"/>
                <a:gd name="T70" fmla="*/ 70 w 93"/>
                <a:gd name="T71" fmla="*/ 7 h 46"/>
                <a:gd name="T72" fmla="*/ 73 w 93"/>
                <a:gd name="T73" fmla="*/ 8 h 46"/>
                <a:gd name="T74" fmla="*/ 74 w 93"/>
                <a:gd name="T75" fmla="*/ 10 h 46"/>
                <a:gd name="T76" fmla="*/ 77 w 93"/>
                <a:gd name="T77" fmla="*/ 11 h 46"/>
                <a:gd name="T78" fmla="*/ 79 w 93"/>
                <a:gd name="T79" fmla="*/ 14 h 46"/>
                <a:gd name="T80" fmla="*/ 82 w 93"/>
                <a:gd name="T81" fmla="*/ 16 h 46"/>
                <a:gd name="T82" fmla="*/ 82 w 93"/>
                <a:gd name="T83" fmla="*/ 18 h 46"/>
                <a:gd name="T84" fmla="*/ 85 w 93"/>
                <a:gd name="T85" fmla="*/ 20 h 46"/>
                <a:gd name="T86" fmla="*/ 86 w 93"/>
                <a:gd name="T87" fmla="*/ 24 h 46"/>
                <a:gd name="T88" fmla="*/ 88 w 93"/>
                <a:gd name="T89" fmla="*/ 25 h 46"/>
                <a:gd name="T90" fmla="*/ 88 w 93"/>
                <a:gd name="T91" fmla="*/ 28 h 46"/>
                <a:gd name="T92" fmla="*/ 89 w 93"/>
                <a:gd name="T93" fmla="*/ 31 h 46"/>
                <a:gd name="T94" fmla="*/ 90 w 93"/>
                <a:gd name="T95" fmla="*/ 32 h 46"/>
                <a:gd name="T96" fmla="*/ 91 w 93"/>
                <a:gd name="T97" fmla="*/ 37 h 46"/>
                <a:gd name="T98" fmla="*/ 92 w 93"/>
                <a:gd name="T99" fmla="*/ 39 h 46"/>
                <a:gd name="T100" fmla="*/ 92 w 93"/>
                <a:gd name="T101" fmla="*/ 42 h 46"/>
                <a:gd name="T102" fmla="*/ 92 w 93"/>
                <a:gd name="T103" fmla="*/ 45 h 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3"/>
                <a:gd name="T157" fmla="*/ 0 h 46"/>
                <a:gd name="T158" fmla="*/ 93 w 93"/>
                <a:gd name="T159" fmla="*/ 46 h 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3" h="46">
                  <a:moveTo>
                    <a:pt x="0" y="45"/>
                  </a:moveTo>
                  <a:lnTo>
                    <a:pt x="0" y="45"/>
                  </a:lnTo>
                  <a:lnTo>
                    <a:pt x="0" y="42"/>
                  </a:lnTo>
                  <a:lnTo>
                    <a:pt x="0" y="39"/>
                  </a:lnTo>
                  <a:lnTo>
                    <a:pt x="1" y="37"/>
                  </a:lnTo>
                  <a:lnTo>
                    <a:pt x="1" y="32"/>
                  </a:lnTo>
                  <a:lnTo>
                    <a:pt x="2" y="31"/>
                  </a:lnTo>
                  <a:lnTo>
                    <a:pt x="3" y="28"/>
                  </a:lnTo>
                  <a:lnTo>
                    <a:pt x="4" y="25"/>
                  </a:lnTo>
                  <a:lnTo>
                    <a:pt x="4" y="24"/>
                  </a:lnTo>
                  <a:lnTo>
                    <a:pt x="6" y="20"/>
                  </a:lnTo>
                  <a:lnTo>
                    <a:pt x="9" y="18"/>
                  </a:lnTo>
                  <a:lnTo>
                    <a:pt x="11" y="16"/>
                  </a:lnTo>
                  <a:lnTo>
                    <a:pt x="12" y="14"/>
                  </a:lnTo>
                  <a:lnTo>
                    <a:pt x="13" y="11"/>
                  </a:lnTo>
                  <a:lnTo>
                    <a:pt x="17" y="10"/>
                  </a:lnTo>
                  <a:lnTo>
                    <a:pt x="20" y="8"/>
                  </a:lnTo>
                  <a:lnTo>
                    <a:pt x="21" y="7"/>
                  </a:lnTo>
                  <a:lnTo>
                    <a:pt x="22" y="6"/>
                  </a:lnTo>
                  <a:lnTo>
                    <a:pt x="26" y="4"/>
                  </a:lnTo>
                  <a:lnTo>
                    <a:pt x="29" y="2"/>
                  </a:lnTo>
                  <a:lnTo>
                    <a:pt x="31" y="1"/>
                  </a:lnTo>
                  <a:lnTo>
                    <a:pt x="35" y="1"/>
                  </a:lnTo>
                  <a:lnTo>
                    <a:pt x="38" y="0"/>
                  </a:lnTo>
                  <a:lnTo>
                    <a:pt x="39" y="0"/>
                  </a:lnTo>
                  <a:lnTo>
                    <a:pt x="43" y="0"/>
                  </a:lnTo>
                  <a:lnTo>
                    <a:pt x="45" y="0"/>
                  </a:lnTo>
                  <a:lnTo>
                    <a:pt x="48" y="0"/>
                  </a:lnTo>
                  <a:lnTo>
                    <a:pt x="51" y="0"/>
                  </a:lnTo>
                  <a:lnTo>
                    <a:pt x="54" y="0"/>
                  </a:lnTo>
                  <a:lnTo>
                    <a:pt x="56" y="1"/>
                  </a:lnTo>
                  <a:lnTo>
                    <a:pt x="59" y="1"/>
                  </a:lnTo>
                  <a:lnTo>
                    <a:pt x="62" y="2"/>
                  </a:lnTo>
                  <a:lnTo>
                    <a:pt x="65" y="4"/>
                  </a:lnTo>
                  <a:lnTo>
                    <a:pt x="67" y="6"/>
                  </a:lnTo>
                  <a:lnTo>
                    <a:pt x="70" y="7"/>
                  </a:lnTo>
                  <a:lnTo>
                    <a:pt x="73" y="8"/>
                  </a:lnTo>
                  <a:lnTo>
                    <a:pt x="74" y="10"/>
                  </a:lnTo>
                  <a:lnTo>
                    <a:pt x="77" y="11"/>
                  </a:lnTo>
                  <a:lnTo>
                    <a:pt x="79" y="14"/>
                  </a:lnTo>
                  <a:lnTo>
                    <a:pt x="82" y="16"/>
                  </a:lnTo>
                  <a:lnTo>
                    <a:pt x="82" y="18"/>
                  </a:lnTo>
                  <a:lnTo>
                    <a:pt x="85" y="20"/>
                  </a:lnTo>
                  <a:lnTo>
                    <a:pt x="86" y="24"/>
                  </a:lnTo>
                  <a:lnTo>
                    <a:pt x="88" y="25"/>
                  </a:lnTo>
                  <a:lnTo>
                    <a:pt x="88" y="28"/>
                  </a:lnTo>
                  <a:lnTo>
                    <a:pt x="89" y="31"/>
                  </a:lnTo>
                  <a:lnTo>
                    <a:pt x="90" y="32"/>
                  </a:lnTo>
                  <a:lnTo>
                    <a:pt x="91" y="37"/>
                  </a:lnTo>
                  <a:lnTo>
                    <a:pt x="92" y="39"/>
                  </a:lnTo>
                  <a:lnTo>
                    <a:pt x="92" y="42"/>
                  </a:lnTo>
                  <a:lnTo>
                    <a:pt x="92" y="4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24" name="Freeform 66"/>
            <p:cNvSpPr>
              <a:spLocks/>
            </p:cNvSpPr>
            <p:nvPr/>
          </p:nvSpPr>
          <p:spPr bwMode="auto">
            <a:xfrm>
              <a:off x="3130" y="2373"/>
              <a:ext cx="91" cy="47"/>
            </a:xfrm>
            <a:custGeom>
              <a:avLst/>
              <a:gdLst>
                <a:gd name="T0" fmla="*/ 0 w 91"/>
                <a:gd name="T1" fmla="*/ 0 h 47"/>
                <a:gd name="T2" fmla="*/ 0 w 91"/>
                <a:gd name="T3" fmla="*/ 0 h 47"/>
                <a:gd name="T4" fmla="*/ 0 w 91"/>
                <a:gd name="T5" fmla="*/ 3 h 47"/>
                <a:gd name="T6" fmla="*/ 0 w 91"/>
                <a:gd name="T7" fmla="*/ 5 h 47"/>
                <a:gd name="T8" fmla="*/ 0 w 91"/>
                <a:gd name="T9" fmla="*/ 8 h 47"/>
                <a:gd name="T10" fmla="*/ 1 w 91"/>
                <a:gd name="T11" fmla="*/ 11 h 47"/>
                <a:gd name="T12" fmla="*/ 2 w 91"/>
                <a:gd name="T13" fmla="*/ 15 h 47"/>
                <a:gd name="T14" fmla="*/ 2 w 91"/>
                <a:gd name="T15" fmla="*/ 17 h 47"/>
                <a:gd name="T16" fmla="*/ 5 w 91"/>
                <a:gd name="T17" fmla="*/ 19 h 47"/>
                <a:gd name="T18" fmla="*/ 6 w 91"/>
                <a:gd name="T19" fmla="*/ 23 h 47"/>
                <a:gd name="T20" fmla="*/ 6 w 91"/>
                <a:gd name="T21" fmla="*/ 24 h 47"/>
                <a:gd name="T22" fmla="*/ 8 w 91"/>
                <a:gd name="T23" fmla="*/ 27 h 47"/>
                <a:gd name="T24" fmla="*/ 10 w 91"/>
                <a:gd name="T25" fmla="*/ 31 h 47"/>
                <a:gd name="T26" fmla="*/ 12 w 91"/>
                <a:gd name="T27" fmla="*/ 32 h 47"/>
                <a:gd name="T28" fmla="*/ 14 w 91"/>
                <a:gd name="T29" fmla="*/ 34 h 47"/>
                <a:gd name="T30" fmla="*/ 15 w 91"/>
                <a:gd name="T31" fmla="*/ 36 h 47"/>
                <a:gd name="T32" fmla="*/ 18 w 91"/>
                <a:gd name="T33" fmla="*/ 38 h 47"/>
                <a:gd name="T34" fmla="*/ 22 w 91"/>
                <a:gd name="T35" fmla="*/ 39 h 47"/>
                <a:gd name="T36" fmla="*/ 23 w 91"/>
                <a:gd name="T37" fmla="*/ 41 h 47"/>
                <a:gd name="T38" fmla="*/ 26 w 91"/>
                <a:gd name="T39" fmla="*/ 42 h 47"/>
                <a:gd name="T40" fmla="*/ 28 w 91"/>
                <a:gd name="T41" fmla="*/ 43 h 47"/>
                <a:gd name="T42" fmla="*/ 32 w 91"/>
                <a:gd name="T43" fmla="*/ 43 h 47"/>
                <a:gd name="T44" fmla="*/ 35 w 91"/>
                <a:gd name="T45" fmla="*/ 45 h 47"/>
                <a:gd name="T46" fmla="*/ 37 w 91"/>
                <a:gd name="T47" fmla="*/ 45 h 47"/>
                <a:gd name="T48" fmla="*/ 40 w 91"/>
                <a:gd name="T49" fmla="*/ 46 h 47"/>
                <a:gd name="T50" fmla="*/ 43 w 91"/>
                <a:gd name="T51" fmla="*/ 46 h 47"/>
                <a:gd name="T52" fmla="*/ 45 w 91"/>
                <a:gd name="T53" fmla="*/ 46 h 47"/>
                <a:gd name="T54" fmla="*/ 48 w 91"/>
                <a:gd name="T55" fmla="*/ 46 h 47"/>
                <a:gd name="T56" fmla="*/ 51 w 91"/>
                <a:gd name="T57" fmla="*/ 46 h 47"/>
                <a:gd name="T58" fmla="*/ 54 w 91"/>
                <a:gd name="T59" fmla="*/ 45 h 47"/>
                <a:gd name="T60" fmla="*/ 56 w 91"/>
                <a:gd name="T61" fmla="*/ 45 h 47"/>
                <a:gd name="T62" fmla="*/ 60 w 91"/>
                <a:gd name="T63" fmla="*/ 43 h 47"/>
                <a:gd name="T64" fmla="*/ 62 w 91"/>
                <a:gd name="T65" fmla="*/ 43 h 47"/>
                <a:gd name="T66" fmla="*/ 65 w 91"/>
                <a:gd name="T67" fmla="*/ 42 h 47"/>
                <a:gd name="T68" fmla="*/ 66 w 91"/>
                <a:gd name="T69" fmla="*/ 41 h 47"/>
                <a:gd name="T70" fmla="*/ 70 w 91"/>
                <a:gd name="T71" fmla="*/ 39 h 47"/>
                <a:gd name="T72" fmla="*/ 72 w 91"/>
                <a:gd name="T73" fmla="*/ 38 h 47"/>
                <a:gd name="T74" fmla="*/ 75 w 91"/>
                <a:gd name="T75" fmla="*/ 36 h 47"/>
                <a:gd name="T76" fmla="*/ 77 w 91"/>
                <a:gd name="T77" fmla="*/ 34 h 47"/>
                <a:gd name="T78" fmla="*/ 78 w 91"/>
                <a:gd name="T79" fmla="*/ 32 h 47"/>
                <a:gd name="T80" fmla="*/ 80 w 91"/>
                <a:gd name="T81" fmla="*/ 31 h 47"/>
                <a:gd name="T82" fmla="*/ 82 w 91"/>
                <a:gd name="T83" fmla="*/ 27 h 47"/>
                <a:gd name="T84" fmla="*/ 84 w 91"/>
                <a:gd name="T85" fmla="*/ 24 h 47"/>
                <a:gd name="T86" fmla="*/ 85 w 91"/>
                <a:gd name="T87" fmla="*/ 23 h 47"/>
                <a:gd name="T88" fmla="*/ 86 w 91"/>
                <a:gd name="T89" fmla="*/ 19 h 47"/>
                <a:gd name="T90" fmla="*/ 87 w 91"/>
                <a:gd name="T91" fmla="*/ 17 h 47"/>
                <a:gd name="T92" fmla="*/ 88 w 91"/>
                <a:gd name="T93" fmla="*/ 15 h 47"/>
                <a:gd name="T94" fmla="*/ 89 w 91"/>
                <a:gd name="T95" fmla="*/ 11 h 47"/>
                <a:gd name="T96" fmla="*/ 90 w 91"/>
                <a:gd name="T97" fmla="*/ 8 h 47"/>
                <a:gd name="T98" fmla="*/ 90 w 91"/>
                <a:gd name="T99" fmla="*/ 5 h 47"/>
                <a:gd name="T100" fmla="*/ 90 w 91"/>
                <a:gd name="T101" fmla="*/ 3 h 47"/>
                <a:gd name="T102" fmla="*/ 90 w 91"/>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47"/>
                <a:gd name="T158" fmla="*/ 91 w 91"/>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47">
                  <a:moveTo>
                    <a:pt x="0" y="0"/>
                  </a:moveTo>
                  <a:lnTo>
                    <a:pt x="0" y="0"/>
                  </a:lnTo>
                  <a:lnTo>
                    <a:pt x="0" y="3"/>
                  </a:lnTo>
                  <a:lnTo>
                    <a:pt x="0" y="5"/>
                  </a:lnTo>
                  <a:lnTo>
                    <a:pt x="0" y="8"/>
                  </a:lnTo>
                  <a:lnTo>
                    <a:pt x="1" y="11"/>
                  </a:lnTo>
                  <a:lnTo>
                    <a:pt x="2" y="15"/>
                  </a:lnTo>
                  <a:lnTo>
                    <a:pt x="2" y="17"/>
                  </a:lnTo>
                  <a:lnTo>
                    <a:pt x="5" y="19"/>
                  </a:lnTo>
                  <a:lnTo>
                    <a:pt x="6" y="23"/>
                  </a:lnTo>
                  <a:lnTo>
                    <a:pt x="6" y="24"/>
                  </a:lnTo>
                  <a:lnTo>
                    <a:pt x="8" y="27"/>
                  </a:lnTo>
                  <a:lnTo>
                    <a:pt x="10" y="31"/>
                  </a:lnTo>
                  <a:lnTo>
                    <a:pt x="12" y="32"/>
                  </a:lnTo>
                  <a:lnTo>
                    <a:pt x="14" y="34"/>
                  </a:lnTo>
                  <a:lnTo>
                    <a:pt x="15" y="36"/>
                  </a:lnTo>
                  <a:lnTo>
                    <a:pt x="18" y="38"/>
                  </a:lnTo>
                  <a:lnTo>
                    <a:pt x="22" y="39"/>
                  </a:lnTo>
                  <a:lnTo>
                    <a:pt x="23" y="41"/>
                  </a:lnTo>
                  <a:lnTo>
                    <a:pt x="26" y="42"/>
                  </a:lnTo>
                  <a:lnTo>
                    <a:pt x="28" y="43"/>
                  </a:lnTo>
                  <a:lnTo>
                    <a:pt x="32" y="43"/>
                  </a:lnTo>
                  <a:lnTo>
                    <a:pt x="35" y="45"/>
                  </a:lnTo>
                  <a:lnTo>
                    <a:pt x="37" y="45"/>
                  </a:lnTo>
                  <a:lnTo>
                    <a:pt x="40" y="46"/>
                  </a:lnTo>
                  <a:lnTo>
                    <a:pt x="43" y="46"/>
                  </a:lnTo>
                  <a:lnTo>
                    <a:pt x="45" y="46"/>
                  </a:lnTo>
                  <a:lnTo>
                    <a:pt x="48" y="46"/>
                  </a:lnTo>
                  <a:lnTo>
                    <a:pt x="51" y="46"/>
                  </a:lnTo>
                  <a:lnTo>
                    <a:pt x="54" y="45"/>
                  </a:lnTo>
                  <a:lnTo>
                    <a:pt x="56" y="45"/>
                  </a:lnTo>
                  <a:lnTo>
                    <a:pt x="60" y="43"/>
                  </a:lnTo>
                  <a:lnTo>
                    <a:pt x="62" y="43"/>
                  </a:lnTo>
                  <a:lnTo>
                    <a:pt x="65" y="42"/>
                  </a:lnTo>
                  <a:lnTo>
                    <a:pt x="66" y="41"/>
                  </a:lnTo>
                  <a:lnTo>
                    <a:pt x="70" y="39"/>
                  </a:lnTo>
                  <a:lnTo>
                    <a:pt x="72" y="38"/>
                  </a:lnTo>
                  <a:lnTo>
                    <a:pt x="75" y="36"/>
                  </a:lnTo>
                  <a:lnTo>
                    <a:pt x="77" y="34"/>
                  </a:lnTo>
                  <a:lnTo>
                    <a:pt x="78" y="32"/>
                  </a:lnTo>
                  <a:lnTo>
                    <a:pt x="80" y="31"/>
                  </a:lnTo>
                  <a:lnTo>
                    <a:pt x="82" y="27"/>
                  </a:lnTo>
                  <a:lnTo>
                    <a:pt x="84" y="24"/>
                  </a:lnTo>
                  <a:lnTo>
                    <a:pt x="85" y="23"/>
                  </a:lnTo>
                  <a:lnTo>
                    <a:pt x="86" y="19"/>
                  </a:lnTo>
                  <a:lnTo>
                    <a:pt x="87" y="17"/>
                  </a:lnTo>
                  <a:lnTo>
                    <a:pt x="88" y="15"/>
                  </a:lnTo>
                  <a:lnTo>
                    <a:pt x="89" y="11"/>
                  </a:lnTo>
                  <a:lnTo>
                    <a:pt x="90" y="8"/>
                  </a:lnTo>
                  <a:lnTo>
                    <a:pt x="90" y="5"/>
                  </a:lnTo>
                  <a:lnTo>
                    <a:pt x="90" y="3"/>
                  </a:lnTo>
                  <a:lnTo>
                    <a:pt x="9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25" name="Line 67"/>
            <p:cNvSpPr>
              <a:spLocks noChangeShapeType="1"/>
            </p:cNvSpPr>
            <p:nvPr/>
          </p:nvSpPr>
          <p:spPr bwMode="auto">
            <a:xfrm flipV="1">
              <a:off x="3134" y="1986"/>
              <a:ext cx="0" cy="2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26" name="Freeform 68"/>
            <p:cNvSpPr>
              <a:spLocks/>
            </p:cNvSpPr>
            <p:nvPr/>
          </p:nvSpPr>
          <p:spPr bwMode="auto">
            <a:xfrm>
              <a:off x="3120" y="1948"/>
              <a:ext cx="26" cy="51"/>
            </a:xfrm>
            <a:custGeom>
              <a:avLst/>
              <a:gdLst>
                <a:gd name="T0" fmla="*/ 14 w 26"/>
                <a:gd name="T1" fmla="*/ 0 h 51"/>
                <a:gd name="T2" fmla="*/ 0 w 26"/>
                <a:gd name="T3" fmla="*/ 50 h 51"/>
                <a:gd name="T4" fmla="*/ 14 w 26"/>
                <a:gd name="T5" fmla="*/ 38 h 51"/>
                <a:gd name="T6" fmla="*/ 25 w 26"/>
                <a:gd name="T7" fmla="*/ 50 h 51"/>
                <a:gd name="T8" fmla="*/ 14 w 26"/>
                <a:gd name="T9" fmla="*/ 0 h 51"/>
                <a:gd name="T10" fmla="*/ 14 w 26"/>
                <a:gd name="T11" fmla="*/ 0 h 51"/>
                <a:gd name="T12" fmla="*/ 0 60000 65536"/>
                <a:gd name="T13" fmla="*/ 0 60000 65536"/>
                <a:gd name="T14" fmla="*/ 0 60000 65536"/>
                <a:gd name="T15" fmla="*/ 0 60000 65536"/>
                <a:gd name="T16" fmla="*/ 0 60000 65536"/>
                <a:gd name="T17" fmla="*/ 0 60000 65536"/>
                <a:gd name="T18" fmla="*/ 0 w 26"/>
                <a:gd name="T19" fmla="*/ 0 h 51"/>
                <a:gd name="T20" fmla="*/ 26 w 26"/>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6" h="51">
                  <a:moveTo>
                    <a:pt x="14" y="0"/>
                  </a:moveTo>
                  <a:lnTo>
                    <a:pt x="0" y="50"/>
                  </a:lnTo>
                  <a:lnTo>
                    <a:pt x="14" y="38"/>
                  </a:lnTo>
                  <a:lnTo>
                    <a:pt x="25" y="50"/>
                  </a:lnTo>
                  <a:lnTo>
                    <a:pt x="14" y="0"/>
                  </a:lnTo>
                </a:path>
              </a:pathLst>
            </a:custGeom>
            <a:solidFill>
              <a:srgbClr val="000000"/>
            </a:solidFill>
            <a:ln w="19050">
              <a:solidFill>
                <a:srgbClr val="000000"/>
              </a:solidFill>
              <a:round/>
              <a:headEnd/>
              <a:tailEnd/>
            </a:ln>
          </p:spPr>
          <p:txBody>
            <a:bodyPr lIns="0" tIns="0" rIns="0" bIns="0"/>
            <a:lstStyle/>
            <a:p>
              <a:endParaRPr lang="it-IT"/>
            </a:p>
          </p:txBody>
        </p:sp>
        <p:sp>
          <p:nvSpPr>
            <p:cNvPr id="44127" name="Line 69"/>
            <p:cNvSpPr>
              <a:spLocks noChangeShapeType="1"/>
            </p:cNvSpPr>
            <p:nvPr/>
          </p:nvSpPr>
          <p:spPr bwMode="auto">
            <a:xfrm>
              <a:off x="3685" y="1239"/>
              <a:ext cx="25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28" name="Freeform 70"/>
            <p:cNvSpPr>
              <a:spLocks/>
            </p:cNvSpPr>
            <p:nvPr/>
          </p:nvSpPr>
          <p:spPr bwMode="auto">
            <a:xfrm>
              <a:off x="2961" y="1238"/>
              <a:ext cx="56" cy="28"/>
            </a:xfrm>
            <a:custGeom>
              <a:avLst/>
              <a:gdLst>
                <a:gd name="T0" fmla="*/ 55 w 56"/>
                <a:gd name="T1" fmla="*/ 14 h 28"/>
                <a:gd name="T2" fmla="*/ 0 w 56"/>
                <a:gd name="T3" fmla="*/ 0 h 28"/>
                <a:gd name="T4" fmla="*/ 13 w 56"/>
                <a:gd name="T5" fmla="*/ 14 h 28"/>
                <a:gd name="T6" fmla="*/ 0 w 56"/>
                <a:gd name="T7" fmla="*/ 27 h 28"/>
                <a:gd name="T8" fmla="*/ 55 w 56"/>
                <a:gd name="T9" fmla="*/ 14 h 28"/>
                <a:gd name="T10" fmla="*/ 55 w 56"/>
                <a:gd name="T11" fmla="*/ 14 h 28"/>
                <a:gd name="T12" fmla="*/ 0 60000 65536"/>
                <a:gd name="T13" fmla="*/ 0 60000 65536"/>
                <a:gd name="T14" fmla="*/ 0 60000 65536"/>
                <a:gd name="T15" fmla="*/ 0 60000 65536"/>
                <a:gd name="T16" fmla="*/ 0 60000 65536"/>
                <a:gd name="T17" fmla="*/ 0 60000 65536"/>
                <a:gd name="T18" fmla="*/ 0 w 56"/>
                <a:gd name="T19" fmla="*/ 0 h 28"/>
                <a:gd name="T20" fmla="*/ 56 w 56"/>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6" h="28">
                  <a:moveTo>
                    <a:pt x="55" y="14"/>
                  </a:moveTo>
                  <a:lnTo>
                    <a:pt x="0" y="0"/>
                  </a:lnTo>
                  <a:lnTo>
                    <a:pt x="13" y="14"/>
                  </a:lnTo>
                  <a:lnTo>
                    <a:pt x="0" y="27"/>
                  </a:lnTo>
                  <a:lnTo>
                    <a:pt x="55" y="14"/>
                  </a:lnTo>
                </a:path>
              </a:pathLst>
            </a:custGeom>
            <a:solidFill>
              <a:srgbClr val="000000"/>
            </a:solidFill>
            <a:ln w="19050">
              <a:solidFill>
                <a:srgbClr val="000000"/>
              </a:solidFill>
              <a:round/>
              <a:headEnd/>
              <a:tailEnd/>
            </a:ln>
          </p:spPr>
          <p:txBody>
            <a:bodyPr lIns="0" tIns="0" rIns="0" bIns="0"/>
            <a:lstStyle/>
            <a:p>
              <a:endParaRPr lang="it-IT"/>
            </a:p>
          </p:txBody>
        </p:sp>
        <p:sp>
          <p:nvSpPr>
            <p:cNvPr id="44129" name="Line 71"/>
            <p:cNvSpPr>
              <a:spLocks noChangeShapeType="1"/>
            </p:cNvSpPr>
            <p:nvPr/>
          </p:nvSpPr>
          <p:spPr bwMode="auto">
            <a:xfrm>
              <a:off x="3278" y="1242"/>
              <a:ext cx="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30" name="Freeform 72"/>
            <p:cNvSpPr>
              <a:spLocks/>
            </p:cNvSpPr>
            <p:nvPr/>
          </p:nvSpPr>
          <p:spPr bwMode="auto">
            <a:xfrm>
              <a:off x="3139" y="1373"/>
              <a:ext cx="26" cy="52"/>
            </a:xfrm>
            <a:custGeom>
              <a:avLst/>
              <a:gdLst>
                <a:gd name="T0" fmla="*/ 13 w 26"/>
                <a:gd name="T1" fmla="*/ 0 h 52"/>
                <a:gd name="T2" fmla="*/ 0 w 26"/>
                <a:gd name="T3" fmla="*/ 51 h 52"/>
                <a:gd name="T4" fmla="*/ 13 w 26"/>
                <a:gd name="T5" fmla="*/ 39 h 52"/>
                <a:gd name="T6" fmla="*/ 25 w 26"/>
                <a:gd name="T7" fmla="*/ 51 h 52"/>
                <a:gd name="T8" fmla="*/ 13 w 26"/>
                <a:gd name="T9" fmla="*/ 0 h 52"/>
                <a:gd name="T10" fmla="*/ 13 w 26"/>
                <a:gd name="T11" fmla="*/ 0 h 52"/>
                <a:gd name="T12" fmla="*/ 0 60000 65536"/>
                <a:gd name="T13" fmla="*/ 0 60000 65536"/>
                <a:gd name="T14" fmla="*/ 0 60000 65536"/>
                <a:gd name="T15" fmla="*/ 0 60000 65536"/>
                <a:gd name="T16" fmla="*/ 0 60000 65536"/>
                <a:gd name="T17" fmla="*/ 0 60000 65536"/>
                <a:gd name="T18" fmla="*/ 0 w 26"/>
                <a:gd name="T19" fmla="*/ 0 h 52"/>
                <a:gd name="T20" fmla="*/ 26 w 26"/>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26" h="52">
                  <a:moveTo>
                    <a:pt x="13" y="0"/>
                  </a:moveTo>
                  <a:lnTo>
                    <a:pt x="0" y="51"/>
                  </a:lnTo>
                  <a:lnTo>
                    <a:pt x="13" y="39"/>
                  </a:lnTo>
                  <a:lnTo>
                    <a:pt x="25" y="51"/>
                  </a:lnTo>
                  <a:lnTo>
                    <a:pt x="13" y="0"/>
                  </a:lnTo>
                </a:path>
              </a:pathLst>
            </a:custGeom>
            <a:solidFill>
              <a:srgbClr val="000000"/>
            </a:solidFill>
            <a:ln w="19050">
              <a:solidFill>
                <a:srgbClr val="000000"/>
              </a:solidFill>
              <a:round/>
              <a:headEnd/>
              <a:tailEnd/>
            </a:ln>
          </p:spPr>
          <p:txBody>
            <a:bodyPr lIns="0" tIns="0" rIns="0" bIns="0"/>
            <a:lstStyle/>
            <a:p>
              <a:endParaRPr lang="it-IT"/>
            </a:p>
          </p:txBody>
        </p:sp>
        <p:grpSp>
          <p:nvGrpSpPr>
            <p:cNvPr id="44131" name="Group 73"/>
            <p:cNvGrpSpPr>
              <a:grpSpLocks/>
            </p:cNvGrpSpPr>
            <p:nvPr/>
          </p:nvGrpSpPr>
          <p:grpSpPr bwMode="auto">
            <a:xfrm>
              <a:off x="3981" y="995"/>
              <a:ext cx="269" cy="433"/>
              <a:chOff x="3981" y="995"/>
              <a:chExt cx="269" cy="433"/>
            </a:xfrm>
          </p:grpSpPr>
          <p:sp>
            <p:nvSpPr>
              <p:cNvPr id="44138" name="Freeform 74"/>
              <p:cNvSpPr>
                <a:spLocks/>
              </p:cNvSpPr>
              <p:nvPr/>
            </p:nvSpPr>
            <p:spPr bwMode="auto">
              <a:xfrm>
                <a:off x="3981" y="1086"/>
                <a:ext cx="269" cy="269"/>
              </a:xfrm>
              <a:custGeom>
                <a:avLst/>
                <a:gdLst>
                  <a:gd name="T0" fmla="*/ 268 w 269"/>
                  <a:gd name="T1" fmla="*/ 0 h 269"/>
                  <a:gd name="T2" fmla="*/ 268 w 269"/>
                  <a:gd name="T3" fmla="*/ 268 h 269"/>
                  <a:gd name="T4" fmla="*/ 0 w 269"/>
                  <a:gd name="T5" fmla="*/ 268 h 269"/>
                  <a:gd name="T6" fmla="*/ 0 w 269"/>
                  <a:gd name="T7" fmla="*/ 0 h 269"/>
                  <a:gd name="T8" fmla="*/ 268 w 269"/>
                  <a:gd name="T9" fmla="*/ 0 h 269"/>
                  <a:gd name="T10" fmla="*/ 0 60000 65536"/>
                  <a:gd name="T11" fmla="*/ 0 60000 65536"/>
                  <a:gd name="T12" fmla="*/ 0 60000 65536"/>
                  <a:gd name="T13" fmla="*/ 0 60000 65536"/>
                  <a:gd name="T14" fmla="*/ 0 60000 65536"/>
                  <a:gd name="T15" fmla="*/ 0 w 269"/>
                  <a:gd name="T16" fmla="*/ 0 h 269"/>
                  <a:gd name="T17" fmla="*/ 269 w 269"/>
                  <a:gd name="T18" fmla="*/ 269 h 269"/>
                </a:gdLst>
                <a:ahLst/>
                <a:cxnLst>
                  <a:cxn ang="T10">
                    <a:pos x="T0" y="T1"/>
                  </a:cxn>
                  <a:cxn ang="T11">
                    <a:pos x="T2" y="T3"/>
                  </a:cxn>
                  <a:cxn ang="T12">
                    <a:pos x="T4" y="T5"/>
                  </a:cxn>
                  <a:cxn ang="T13">
                    <a:pos x="T6" y="T7"/>
                  </a:cxn>
                  <a:cxn ang="T14">
                    <a:pos x="T8" y="T9"/>
                  </a:cxn>
                </a:cxnLst>
                <a:rect l="T15" t="T16" r="T17" b="T18"/>
                <a:pathLst>
                  <a:path w="269" h="269">
                    <a:moveTo>
                      <a:pt x="268" y="0"/>
                    </a:moveTo>
                    <a:lnTo>
                      <a:pt x="268" y="268"/>
                    </a:lnTo>
                    <a:lnTo>
                      <a:pt x="0" y="268"/>
                    </a:lnTo>
                    <a:lnTo>
                      <a:pt x="0" y="0"/>
                    </a:lnTo>
                    <a:lnTo>
                      <a:pt x="268"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39" name="Line 75"/>
              <p:cNvSpPr>
                <a:spLocks noChangeShapeType="1"/>
              </p:cNvSpPr>
              <p:nvPr/>
            </p:nvSpPr>
            <p:spPr bwMode="auto">
              <a:xfrm flipV="1">
                <a:off x="4076" y="1033"/>
                <a:ext cx="96" cy="3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40" name="Freeform 76"/>
              <p:cNvSpPr>
                <a:spLocks/>
              </p:cNvSpPr>
              <p:nvPr/>
            </p:nvSpPr>
            <p:spPr bwMode="auto">
              <a:xfrm>
                <a:off x="4158" y="995"/>
                <a:ext cx="25" cy="54"/>
              </a:xfrm>
              <a:custGeom>
                <a:avLst/>
                <a:gdLst>
                  <a:gd name="T0" fmla="*/ 24 w 25"/>
                  <a:gd name="T1" fmla="*/ 0 h 54"/>
                  <a:gd name="T2" fmla="*/ 0 w 25"/>
                  <a:gd name="T3" fmla="*/ 47 h 54"/>
                  <a:gd name="T4" fmla="*/ 14 w 25"/>
                  <a:gd name="T5" fmla="*/ 38 h 54"/>
                  <a:gd name="T6" fmla="*/ 24 w 25"/>
                  <a:gd name="T7" fmla="*/ 53 h 54"/>
                  <a:gd name="T8" fmla="*/ 24 w 25"/>
                  <a:gd name="T9" fmla="*/ 0 h 54"/>
                  <a:gd name="T10" fmla="*/ 24 w 25"/>
                  <a:gd name="T11" fmla="*/ 0 h 54"/>
                  <a:gd name="T12" fmla="*/ 0 60000 65536"/>
                  <a:gd name="T13" fmla="*/ 0 60000 65536"/>
                  <a:gd name="T14" fmla="*/ 0 60000 65536"/>
                  <a:gd name="T15" fmla="*/ 0 60000 65536"/>
                  <a:gd name="T16" fmla="*/ 0 60000 65536"/>
                  <a:gd name="T17" fmla="*/ 0 60000 65536"/>
                  <a:gd name="T18" fmla="*/ 0 w 25"/>
                  <a:gd name="T19" fmla="*/ 0 h 54"/>
                  <a:gd name="T20" fmla="*/ 25 w 25"/>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25" h="54">
                    <a:moveTo>
                      <a:pt x="24" y="0"/>
                    </a:moveTo>
                    <a:lnTo>
                      <a:pt x="0" y="47"/>
                    </a:lnTo>
                    <a:lnTo>
                      <a:pt x="14" y="38"/>
                    </a:lnTo>
                    <a:lnTo>
                      <a:pt x="24" y="53"/>
                    </a:lnTo>
                    <a:lnTo>
                      <a:pt x="24" y="0"/>
                    </a:lnTo>
                  </a:path>
                </a:pathLst>
              </a:custGeom>
              <a:solidFill>
                <a:srgbClr val="000000"/>
              </a:solidFill>
              <a:ln w="19050">
                <a:solidFill>
                  <a:srgbClr val="000000"/>
                </a:solidFill>
                <a:round/>
                <a:headEnd/>
                <a:tailEnd/>
              </a:ln>
            </p:spPr>
            <p:txBody>
              <a:bodyPr lIns="0" tIns="0" rIns="0" bIns="0"/>
              <a:lstStyle/>
              <a:p>
                <a:endParaRPr lang="it-IT"/>
              </a:p>
            </p:txBody>
          </p:sp>
        </p:grpSp>
        <p:sp>
          <p:nvSpPr>
            <p:cNvPr id="44132" name="Freeform 77"/>
            <p:cNvSpPr>
              <a:spLocks/>
            </p:cNvSpPr>
            <p:nvPr/>
          </p:nvSpPr>
          <p:spPr bwMode="auto">
            <a:xfrm>
              <a:off x="3926" y="1227"/>
              <a:ext cx="56" cy="26"/>
            </a:xfrm>
            <a:custGeom>
              <a:avLst/>
              <a:gdLst>
                <a:gd name="T0" fmla="*/ 55 w 56"/>
                <a:gd name="T1" fmla="*/ 12 h 26"/>
                <a:gd name="T2" fmla="*/ 0 w 56"/>
                <a:gd name="T3" fmla="*/ 0 h 26"/>
                <a:gd name="T4" fmla="*/ 12 w 56"/>
                <a:gd name="T5" fmla="*/ 12 h 26"/>
                <a:gd name="T6" fmla="*/ 0 w 56"/>
                <a:gd name="T7" fmla="*/ 25 h 26"/>
                <a:gd name="T8" fmla="*/ 55 w 56"/>
                <a:gd name="T9" fmla="*/ 12 h 26"/>
                <a:gd name="T10" fmla="*/ 55 w 56"/>
                <a:gd name="T11" fmla="*/ 12 h 26"/>
                <a:gd name="T12" fmla="*/ 0 60000 65536"/>
                <a:gd name="T13" fmla="*/ 0 60000 65536"/>
                <a:gd name="T14" fmla="*/ 0 60000 65536"/>
                <a:gd name="T15" fmla="*/ 0 60000 65536"/>
                <a:gd name="T16" fmla="*/ 0 60000 65536"/>
                <a:gd name="T17" fmla="*/ 0 60000 65536"/>
                <a:gd name="T18" fmla="*/ 0 w 56"/>
                <a:gd name="T19" fmla="*/ 0 h 26"/>
                <a:gd name="T20" fmla="*/ 56 w 56"/>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6" h="26">
                  <a:moveTo>
                    <a:pt x="55" y="12"/>
                  </a:moveTo>
                  <a:lnTo>
                    <a:pt x="0" y="0"/>
                  </a:lnTo>
                  <a:lnTo>
                    <a:pt x="12" y="12"/>
                  </a:lnTo>
                  <a:lnTo>
                    <a:pt x="0" y="25"/>
                  </a:lnTo>
                  <a:lnTo>
                    <a:pt x="55" y="12"/>
                  </a:lnTo>
                </a:path>
              </a:pathLst>
            </a:custGeom>
            <a:solidFill>
              <a:srgbClr val="000000"/>
            </a:solidFill>
            <a:ln w="19050">
              <a:solidFill>
                <a:srgbClr val="000000"/>
              </a:solidFill>
              <a:round/>
              <a:headEnd/>
              <a:tailEnd/>
            </a:ln>
          </p:spPr>
          <p:txBody>
            <a:bodyPr lIns="0" tIns="0" rIns="0" bIns="0"/>
            <a:lstStyle/>
            <a:p>
              <a:endParaRPr lang="it-IT"/>
            </a:p>
          </p:txBody>
        </p:sp>
        <p:grpSp>
          <p:nvGrpSpPr>
            <p:cNvPr id="44133" name="Group 78"/>
            <p:cNvGrpSpPr>
              <a:grpSpLocks/>
            </p:cNvGrpSpPr>
            <p:nvPr/>
          </p:nvGrpSpPr>
          <p:grpSpPr bwMode="auto">
            <a:xfrm>
              <a:off x="3398" y="993"/>
              <a:ext cx="288" cy="432"/>
              <a:chOff x="3398" y="993"/>
              <a:chExt cx="288" cy="432"/>
            </a:xfrm>
          </p:grpSpPr>
          <p:sp>
            <p:nvSpPr>
              <p:cNvPr id="44135" name="Freeform 79"/>
              <p:cNvSpPr>
                <a:spLocks/>
              </p:cNvSpPr>
              <p:nvPr/>
            </p:nvSpPr>
            <p:spPr bwMode="auto">
              <a:xfrm>
                <a:off x="3398" y="1086"/>
                <a:ext cx="288" cy="288"/>
              </a:xfrm>
              <a:custGeom>
                <a:avLst/>
                <a:gdLst>
                  <a:gd name="T0" fmla="*/ 0 w 288"/>
                  <a:gd name="T1" fmla="*/ 0 h 288"/>
                  <a:gd name="T2" fmla="*/ 0 w 288"/>
                  <a:gd name="T3" fmla="*/ 287 h 288"/>
                  <a:gd name="T4" fmla="*/ 287 w 288"/>
                  <a:gd name="T5" fmla="*/ 144 h 288"/>
                  <a:gd name="T6" fmla="*/ 0 w 288"/>
                  <a:gd name="T7" fmla="*/ 0 h 288"/>
                  <a:gd name="T8" fmla="*/ 0 60000 65536"/>
                  <a:gd name="T9" fmla="*/ 0 60000 65536"/>
                  <a:gd name="T10" fmla="*/ 0 60000 65536"/>
                  <a:gd name="T11" fmla="*/ 0 60000 65536"/>
                  <a:gd name="T12" fmla="*/ 0 w 288"/>
                  <a:gd name="T13" fmla="*/ 0 h 288"/>
                  <a:gd name="T14" fmla="*/ 288 w 288"/>
                  <a:gd name="T15" fmla="*/ 288 h 288"/>
                </a:gdLst>
                <a:ahLst/>
                <a:cxnLst>
                  <a:cxn ang="T8">
                    <a:pos x="T0" y="T1"/>
                  </a:cxn>
                  <a:cxn ang="T9">
                    <a:pos x="T2" y="T3"/>
                  </a:cxn>
                  <a:cxn ang="T10">
                    <a:pos x="T4" y="T5"/>
                  </a:cxn>
                  <a:cxn ang="T11">
                    <a:pos x="T6" y="T7"/>
                  </a:cxn>
                </a:cxnLst>
                <a:rect l="T12" t="T13" r="T14" b="T15"/>
                <a:pathLst>
                  <a:path w="288" h="288">
                    <a:moveTo>
                      <a:pt x="0" y="0"/>
                    </a:moveTo>
                    <a:lnTo>
                      <a:pt x="0" y="287"/>
                    </a:lnTo>
                    <a:lnTo>
                      <a:pt x="287" y="144"/>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sp>
            <p:nvSpPr>
              <p:cNvPr id="44136" name="Line 80"/>
              <p:cNvSpPr>
                <a:spLocks noChangeShapeType="1"/>
              </p:cNvSpPr>
              <p:nvPr/>
            </p:nvSpPr>
            <p:spPr bwMode="auto">
              <a:xfrm flipV="1">
                <a:off x="3460" y="1031"/>
                <a:ext cx="95" cy="3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137" name="Freeform 81"/>
              <p:cNvSpPr>
                <a:spLocks/>
              </p:cNvSpPr>
              <p:nvPr/>
            </p:nvSpPr>
            <p:spPr bwMode="auto">
              <a:xfrm>
                <a:off x="3540" y="993"/>
                <a:ext cx="26" cy="54"/>
              </a:xfrm>
              <a:custGeom>
                <a:avLst/>
                <a:gdLst>
                  <a:gd name="T0" fmla="*/ 25 w 26"/>
                  <a:gd name="T1" fmla="*/ 0 h 54"/>
                  <a:gd name="T2" fmla="*/ 0 w 26"/>
                  <a:gd name="T3" fmla="*/ 47 h 54"/>
                  <a:gd name="T4" fmla="*/ 15 w 26"/>
                  <a:gd name="T5" fmla="*/ 38 h 54"/>
                  <a:gd name="T6" fmla="*/ 25 w 26"/>
                  <a:gd name="T7" fmla="*/ 53 h 54"/>
                  <a:gd name="T8" fmla="*/ 25 w 26"/>
                  <a:gd name="T9" fmla="*/ 0 h 54"/>
                  <a:gd name="T10" fmla="*/ 25 w 26"/>
                  <a:gd name="T11" fmla="*/ 0 h 54"/>
                  <a:gd name="T12" fmla="*/ 0 60000 65536"/>
                  <a:gd name="T13" fmla="*/ 0 60000 65536"/>
                  <a:gd name="T14" fmla="*/ 0 60000 65536"/>
                  <a:gd name="T15" fmla="*/ 0 60000 65536"/>
                  <a:gd name="T16" fmla="*/ 0 60000 65536"/>
                  <a:gd name="T17" fmla="*/ 0 60000 65536"/>
                  <a:gd name="T18" fmla="*/ 0 w 26"/>
                  <a:gd name="T19" fmla="*/ 0 h 54"/>
                  <a:gd name="T20" fmla="*/ 26 w 26"/>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26" h="54">
                    <a:moveTo>
                      <a:pt x="25" y="0"/>
                    </a:moveTo>
                    <a:lnTo>
                      <a:pt x="0" y="47"/>
                    </a:lnTo>
                    <a:lnTo>
                      <a:pt x="15" y="38"/>
                    </a:lnTo>
                    <a:lnTo>
                      <a:pt x="25" y="53"/>
                    </a:lnTo>
                    <a:lnTo>
                      <a:pt x="25" y="0"/>
                    </a:lnTo>
                  </a:path>
                </a:pathLst>
              </a:custGeom>
              <a:solidFill>
                <a:srgbClr val="000000"/>
              </a:solidFill>
              <a:ln w="19050">
                <a:solidFill>
                  <a:srgbClr val="000000"/>
                </a:solidFill>
                <a:round/>
                <a:headEnd/>
                <a:tailEnd/>
              </a:ln>
            </p:spPr>
            <p:txBody>
              <a:bodyPr lIns="0" tIns="0" rIns="0" bIns="0"/>
              <a:lstStyle/>
              <a:p>
                <a:endParaRPr lang="it-IT"/>
              </a:p>
            </p:txBody>
          </p:sp>
        </p:grpSp>
        <p:sp>
          <p:nvSpPr>
            <p:cNvPr id="44134" name="Text Box 82"/>
            <p:cNvSpPr txBox="1">
              <a:spLocks noChangeArrowheads="1"/>
            </p:cNvSpPr>
            <p:nvPr/>
          </p:nvSpPr>
          <p:spPr bwMode="auto">
            <a:xfrm>
              <a:off x="2884" y="854"/>
              <a:ext cx="58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700" b="1">
                  <a:solidFill>
                    <a:srgbClr val="0000FF"/>
                  </a:solidFill>
                </a:rPr>
                <a:t>MIXER</a:t>
              </a:r>
              <a:endParaRPr lang="en-US" altLang="it-IT" sz="2200"/>
            </a:p>
          </p:txBody>
        </p:sp>
      </p:grpSp>
      <p:grpSp>
        <p:nvGrpSpPr>
          <p:cNvPr id="44038" name="Group 83"/>
          <p:cNvGrpSpPr>
            <a:grpSpLocks/>
          </p:cNvGrpSpPr>
          <p:nvPr/>
        </p:nvGrpSpPr>
        <p:grpSpPr bwMode="auto">
          <a:xfrm>
            <a:off x="809625" y="3897313"/>
            <a:ext cx="887413" cy="1062037"/>
            <a:chOff x="561" y="2747"/>
            <a:chExt cx="615" cy="758"/>
          </a:xfrm>
        </p:grpSpPr>
        <p:sp>
          <p:nvSpPr>
            <p:cNvPr id="44085" name="Line 84"/>
            <p:cNvSpPr>
              <a:spLocks noChangeShapeType="1"/>
            </p:cNvSpPr>
            <p:nvPr/>
          </p:nvSpPr>
          <p:spPr bwMode="auto">
            <a:xfrm>
              <a:off x="563" y="3312"/>
              <a:ext cx="613"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086" name="Line 85"/>
            <p:cNvSpPr>
              <a:spLocks noChangeShapeType="1"/>
            </p:cNvSpPr>
            <p:nvPr/>
          </p:nvSpPr>
          <p:spPr bwMode="auto">
            <a:xfrm flipV="1">
              <a:off x="746" y="3021"/>
              <a:ext cx="0" cy="288"/>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nvGrpSpPr>
            <p:cNvPr id="44087" name="Group 86"/>
            <p:cNvGrpSpPr>
              <a:grpSpLocks/>
            </p:cNvGrpSpPr>
            <p:nvPr/>
          </p:nvGrpSpPr>
          <p:grpSpPr bwMode="auto">
            <a:xfrm>
              <a:off x="709" y="3318"/>
              <a:ext cx="183" cy="187"/>
              <a:chOff x="709" y="3318"/>
              <a:chExt cx="183" cy="187"/>
            </a:xfrm>
          </p:grpSpPr>
          <p:sp>
            <p:nvSpPr>
              <p:cNvPr id="44089" name="Text Box 87"/>
              <p:cNvSpPr txBox="1">
                <a:spLocks noChangeArrowheads="1"/>
              </p:cNvSpPr>
              <p:nvPr/>
            </p:nvSpPr>
            <p:spPr bwMode="auto">
              <a:xfrm>
                <a:off x="709" y="3318"/>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300">
                    <a:solidFill>
                      <a:srgbClr val="000000"/>
                    </a:solidFill>
                  </a:rPr>
                  <a:t>f</a:t>
                </a:r>
                <a:endParaRPr lang="en-US" altLang="it-IT" sz="2200"/>
              </a:p>
            </p:txBody>
          </p:sp>
          <p:sp>
            <p:nvSpPr>
              <p:cNvPr id="44090" name="Text Box 88"/>
              <p:cNvSpPr txBox="1">
                <a:spLocks noChangeArrowheads="1"/>
              </p:cNvSpPr>
              <p:nvPr/>
            </p:nvSpPr>
            <p:spPr bwMode="auto">
              <a:xfrm>
                <a:off x="756" y="3384"/>
                <a:ext cx="13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000">
                    <a:solidFill>
                      <a:srgbClr val="000000"/>
                    </a:solidFill>
                  </a:rPr>
                  <a:t>sig</a:t>
                </a:r>
                <a:endParaRPr lang="en-US" altLang="it-IT" sz="2200"/>
              </a:p>
            </p:txBody>
          </p:sp>
        </p:grpSp>
        <p:sp>
          <p:nvSpPr>
            <p:cNvPr id="44088" name="Line 89"/>
            <p:cNvSpPr>
              <a:spLocks noChangeShapeType="1"/>
            </p:cNvSpPr>
            <p:nvPr/>
          </p:nvSpPr>
          <p:spPr bwMode="auto">
            <a:xfrm flipV="1">
              <a:off x="561" y="2747"/>
              <a:ext cx="0" cy="561"/>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grpSp>
        <p:nvGrpSpPr>
          <p:cNvPr id="44039" name="Group 90"/>
          <p:cNvGrpSpPr>
            <a:grpSpLocks/>
          </p:cNvGrpSpPr>
          <p:nvPr/>
        </p:nvGrpSpPr>
        <p:grpSpPr bwMode="auto">
          <a:xfrm>
            <a:off x="1849438" y="4049713"/>
            <a:ext cx="2994025" cy="1758950"/>
            <a:chOff x="1282" y="2856"/>
            <a:chExt cx="2074" cy="1256"/>
          </a:xfrm>
        </p:grpSpPr>
        <p:grpSp>
          <p:nvGrpSpPr>
            <p:cNvPr id="44078" name="Group 91"/>
            <p:cNvGrpSpPr>
              <a:grpSpLocks/>
            </p:cNvGrpSpPr>
            <p:nvPr/>
          </p:nvGrpSpPr>
          <p:grpSpPr bwMode="auto">
            <a:xfrm>
              <a:off x="1998" y="2856"/>
              <a:ext cx="726" cy="692"/>
              <a:chOff x="1998" y="2856"/>
              <a:chExt cx="726" cy="692"/>
            </a:xfrm>
          </p:grpSpPr>
          <p:sp>
            <p:nvSpPr>
              <p:cNvPr id="44082" name="Freeform 92"/>
              <p:cNvSpPr>
                <a:spLocks/>
              </p:cNvSpPr>
              <p:nvPr/>
            </p:nvSpPr>
            <p:spPr bwMode="auto">
              <a:xfrm>
                <a:off x="1998" y="2856"/>
                <a:ext cx="726" cy="692"/>
              </a:xfrm>
              <a:custGeom>
                <a:avLst/>
                <a:gdLst>
                  <a:gd name="T0" fmla="*/ 721 w 726"/>
                  <a:gd name="T1" fmla="*/ 322 h 692"/>
                  <a:gd name="T2" fmla="*/ 713 w 726"/>
                  <a:gd name="T3" fmla="*/ 271 h 692"/>
                  <a:gd name="T4" fmla="*/ 699 w 726"/>
                  <a:gd name="T5" fmla="*/ 221 h 692"/>
                  <a:gd name="T6" fmla="*/ 674 w 726"/>
                  <a:gd name="T7" fmla="*/ 174 h 692"/>
                  <a:gd name="T8" fmla="*/ 642 w 726"/>
                  <a:gd name="T9" fmla="*/ 132 h 692"/>
                  <a:gd name="T10" fmla="*/ 605 w 726"/>
                  <a:gd name="T11" fmla="*/ 94 h 692"/>
                  <a:gd name="T12" fmla="*/ 564 w 726"/>
                  <a:gd name="T13" fmla="*/ 61 h 692"/>
                  <a:gd name="T14" fmla="*/ 518 w 726"/>
                  <a:gd name="T15" fmla="*/ 37 h 692"/>
                  <a:gd name="T16" fmla="*/ 467 w 726"/>
                  <a:gd name="T17" fmla="*/ 18 h 692"/>
                  <a:gd name="T18" fmla="*/ 416 w 726"/>
                  <a:gd name="T19" fmla="*/ 3 h 692"/>
                  <a:gd name="T20" fmla="*/ 360 w 726"/>
                  <a:gd name="T21" fmla="*/ 0 h 692"/>
                  <a:gd name="T22" fmla="*/ 308 w 726"/>
                  <a:gd name="T23" fmla="*/ 3 h 692"/>
                  <a:gd name="T24" fmla="*/ 256 w 726"/>
                  <a:gd name="T25" fmla="*/ 18 h 692"/>
                  <a:gd name="T26" fmla="*/ 201 w 726"/>
                  <a:gd name="T27" fmla="*/ 37 h 692"/>
                  <a:gd name="T28" fmla="*/ 158 w 726"/>
                  <a:gd name="T29" fmla="*/ 61 h 692"/>
                  <a:gd name="T30" fmla="*/ 118 w 726"/>
                  <a:gd name="T31" fmla="*/ 94 h 692"/>
                  <a:gd name="T32" fmla="*/ 79 w 726"/>
                  <a:gd name="T33" fmla="*/ 132 h 692"/>
                  <a:gd name="T34" fmla="*/ 47 w 726"/>
                  <a:gd name="T35" fmla="*/ 174 h 692"/>
                  <a:gd name="T36" fmla="*/ 24 w 726"/>
                  <a:gd name="T37" fmla="*/ 221 h 692"/>
                  <a:gd name="T38" fmla="*/ 7 w 726"/>
                  <a:gd name="T39" fmla="*/ 271 h 692"/>
                  <a:gd name="T40" fmla="*/ 0 w 726"/>
                  <a:gd name="T41" fmla="*/ 322 h 692"/>
                  <a:gd name="T42" fmla="*/ 0 w 726"/>
                  <a:gd name="T43" fmla="*/ 372 h 692"/>
                  <a:gd name="T44" fmla="*/ 7 w 726"/>
                  <a:gd name="T45" fmla="*/ 422 h 692"/>
                  <a:gd name="T46" fmla="*/ 24 w 726"/>
                  <a:gd name="T47" fmla="*/ 474 h 692"/>
                  <a:gd name="T48" fmla="*/ 47 w 726"/>
                  <a:gd name="T49" fmla="*/ 518 h 692"/>
                  <a:gd name="T50" fmla="*/ 79 w 726"/>
                  <a:gd name="T51" fmla="*/ 565 h 692"/>
                  <a:gd name="T52" fmla="*/ 118 w 726"/>
                  <a:gd name="T53" fmla="*/ 599 h 692"/>
                  <a:gd name="T54" fmla="*/ 158 w 726"/>
                  <a:gd name="T55" fmla="*/ 633 h 692"/>
                  <a:gd name="T56" fmla="*/ 201 w 726"/>
                  <a:gd name="T57" fmla="*/ 657 h 692"/>
                  <a:gd name="T58" fmla="*/ 256 w 726"/>
                  <a:gd name="T59" fmla="*/ 676 h 692"/>
                  <a:gd name="T60" fmla="*/ 308 w 726"/>
                  <a:gd name="T61" fmla="*/ 688 h 692"/>
                  <a:gd name="T62" fmla="*/ 360 w 726"/>
                  <a:gd name="T63" fmla="*/ 691 h 692"/>
                  <a:gd name="T64" fmla="*/ 416 w 726"/>
                  <a:gd name="T65" fmla="*/ 688 h 692"/>
                  <a:gd name="T66" fmla="*/ 467 w 726"/>
                  <a:gd name="T67" fmla="*/ 676 h 692"/>
                  <a:gd name="T68" fmla="*/ 518 w 726"/>
                  <a:gd name="T69" fmla="*/ 657 h 692"/>
                  <a:gd name="T70" fmla="*/ 564 w 726"/>
                  <a:gd name="T71" fmla="*/ 633 h 692"/>
                  <a:gd name="T72" fmla="*/ 605 w 726"/>
                  <a:gd name="T73" fmla="*/ 599 h 692"/>
                  <a:gd name="T74" fmla="*/ 642 w 726"/>
                  <a:gd name="T75" fmla="*/ 565 h 692"/>
                  <a:gd name="T76" fmla="*/ 674 w 726"/>
                  <a:gd name="T77" fmla="*/ 518 h 692"/>
                  <a:gd name="T78" fmla="*/ 699 w 726"/>
                  <a:gd name="T79" fmla="*/ 474 h 692"/>
                  <a:gd name="T80" fmla="*/ 713 w 726"/>
                  <a:gd name="T81" fmla="*/ 422 h 692"/>
                  <a:gd name="T82" fmla="*/ 721 w 726"/>
                  <a:gd name="T83" fmla="*/ 372 h 6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26"/>
                  <a:gd name="T127" fmla="*/ 0 h 692"/>
                  <a:gd name="T128" fmla="*/ 726 w 726"/>
                  <a:gd name="T129" fmla="*/ 692 h 6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26" h="692">
                    <a:moveTo>
                      <a:pt x="725" y="346"/>
                    </a:moveTo>
                    <a:lnTo>
                      <a:pt x="721" y="322"/>
                    </a:lnTo>
                    <a:lnTo>
                      <a:pt x="716" y="295"/>
                    </a:lnTo>
                    <a:lnTo>
                      <a:pt x="713" y="271"/>
                    </a:lnTo>
                    <a:lnTo>
                      <a:pt x="706" y="243"/>
                    </a:lnTo>
                    <a:lnTo>
                      <a:pt x="699" y="221"/>
                    </a:lnTo>
                    <a:lnTo>
                      <a:pt x="688" y="195"/>
                    </a:lnTo>
                    <a:lnTo>
                      <a:pt x="674" y="174"/>
                    </a:lnTo>
                    <a:lnTo>
                      <a:pt x="659" y="152"/>
                    </a:lnTo>
                    <a:lnTo>
                      <a:pt x="642" y="132"/>
                    </a:lnTo>
                    <a:lnTo>
                      <a:pt x="627" y="113"/>
                    </a:lnTo>
                    <a:lnTo>
                      <a:pt x="605" y="94"/>
                    </a:lnTo>
                    <a:lnTo>
                      <a:pt x="588" y="76"/>
                    </a:lnTo>
                    <a:lnTo>
                      <a:pt x="564" y="61"/>
                    </a:lnTo>
                    <a:lnTo>
                      <a:pt x="540" y="49"/>
                    </a:lnTo>
                    <a:lnTo>
                      <a:pt x="518" y="37"/>
                    </a:lnTo>
                    <a:lnTo>
                      <a:pt x="492" y="24"/>
                    </a:lnTo>
                    <a:lnTo>
                      <a:pt x="467" y="18"/>
                    </a:lnTo>
                    <a:lnTo>
                      <a:pt x="444" y="10"/>
                    </a:lnTo>
                    <a:lnTo>
                      <a:pt x="416" y="3"/>
                    </a:lnTo>
                    <a:lnTo>
                      <a:pt x="387" y="2"/>
                    </a:lnTo>
                    <a:lnTo>
                      <a:pt x="360" y="0"/>
                    </a:lnTo>
                    <a:lnTo>
                      <a:pt x="334" y="2"/>
                    </a:lnTo>
                    <a:lnTo>
                      <a:pt x="308" y="3"/>
                    </a:lnTo>
                    <a:lnTo>
                      <a:pt x="283" y="10"/>
                    </a:lnTo>
                    <a:lnTo>
                      <a:pt x="256" y="18"/>
                    </a:lnTo>
                    <a:lnTo>
                      <a:pt x="228" y="24"/>
                    </a:lnTo>
                    <a:lnTo>
                      <a:pt x="201" y="37"/>
                    </a:lnTo>
                    <a:lnTo>
                      <a:pt x="182" y="49"/>
                    </a:lnTo>
                    <a:lnTo>
                      <a:pt x="158" y="61"/>
                    </a:lnTo>
                    <a:lnTo>
                      <a:pt x="136" y="76"/>
                    </a:lnTo>
                    <a:lnTo>
                      <a:pt x="118" y="94"/>
                    </a:lnTo>
                    <a:lnTo>
                      <a:pt x="96" y="113"/>
                    </a:lnTo>
                    <a:lnTo>
                      <a:pt x="79" y="132"/>
                    </a:lnTo>
                    <a:lnTo>
                      <a:pt x="59" y="152"/>
                    </a:lnTo>
                    <a:lnTo>
                      <a:pt x="47" y="174"/>
                    </a:lnTo>
                    <a:lnTo>
                      <a:pt x="34" y="195"/>
                    </a:lnTo>
                    <a:lnTo>
                      <a:pt x="24" y="221"/>
                    </a:lnTo>
                    <a:lnTo>
                      <a:pt x="17" y="243"/>
                    </a:lnTo>
                    <a:lnTo>
                      <a:pt x="7" y="271"/>
                    </a:lnTo>
                    <a:lnTo>
                      <a:pt x="5" y="295"/>
                    </a:lnTo>
                    <a:lnTo>
                      <a:pt x="0" y="322"/>
                    </a:lnTo>
                    <a:lnTo>
                      <a:pt x="0" y="346"/>
                    </a:lnTo>
                    <a:lnTo>
                      <a:pt x="0" y="372"/>
                    </a:lnTo>
                    <a:lnTo>
                      <a:pt x="5" y="398"/>
                    </a:lnTo>
                    <a:lnTo>
                      <a:pt x="7" y="422"/>
                    </a:lnTo>
                    <a:lnTo>
                      <a:pt x="17" y="448"/>
                    </a:lnTo>
                    <a:lnTo>
                      <a:pt x="24" y="474"/>
                    </a:lnTo>
                    <a:lnTo>
                      <a:pt x="34" y="496"/>
                    </a:lnTo>
                    <a:lnTo>
                      <a:pt x="47" y="518"/>
                    </a:lnTo>
                    <a:lnTo>
                      <a:pt x="59" y="541"/>
                    </a:lnTo>
                    <a:lnTo>
                      <a:pt x="79" y="565"/>
                    </a:lnTo>
                    <a:lnTo>
                      <a:pt x="96" y="580"/>
                    </a:lnTo>
                    <a:lnTo>
                      <a:pt x="118" y="599"/>
                    </a:lnTo>
                    <a:lnTo>
                      <a:pt x="136" y="617"/>
                    </a:lnTo>
                    <a:lnTo>
                      <a:pt x="158" y="633"/>
                    </a:lnTo>
                    <a:lnTo>
                      <a:pt x="182" y="644"/>
                    </a:lnTo>
                    <a:lnTo>
                      <a:pt x="201" y="657"/>
                    </a:lnTo>
                    <a:lnTo>
                      <a:pt x="228" y="667"/>
                    </a:lnTo>
                    <a:lnTo>
                      <a:pt x="256" y="676"/>
                    </a:lnTo>
                    <a:lnTo>
                      <a:pt x="283" y="683"/>
                    </a:lnTo>
                    <a:lnTo>
                      <a:pt x="308" y="688"/>
                    </a:lnTo>
                    <a:lnTo>
                      <a:pt x="334" y="691"/>
                    </a:lnTo>
                    <a:lnTo>
                      <a:pt x="360" y="691"/>
                    </a:lnTo>
                    <a:lnTo>
                      <a:pt x="387" y="691"/>
                    </a:lnTo>
                    <a:lnTo>
                      <a:pt x="416" y="688"/>
                    </a:lnTo>
                    <a:lnTo>
                      <a:pt x="444" y="683"/>
                    </a:lnTo>
                    <a:lnTo>
                      <a:pt x="467" y="676"/>
                    </a:lnTo>
                    <a:lnTo>
                      <a:pt x="492" y="667"/>
                    </a:lnTo>
                    <a:lnTo>
                      <a:pt x="518" y="657"/>
                    </a:lnTo>
                    <a:lnTo>
                      <a:pt x="540" y="644"/>
                    </a:lnTo>
                    <a:lnTo>
                      <a:pt x="564" y="633"/>
                    </a:lnTo>
                    <a:lnTo>
                      <a:pt x="588" y="617"/>
                    </a:lnTo>
                    <a:lnTo>
                      <a:pt x="605" y="599"/>
                    </a:lnTo>
                    <a:lnTo>
                      <a:pt x="627" y="580"/>
                    </a:lnTo>
                    <a:lnTo>
                      <a:pt x="642" y="565"/>
                    </a:lnTo>
                    <a:lnTo>
                      <a:pt x="659" y="541"/>
                    </a:lnTo>
                    <a:lnTo>
                      <a:pt x="674" y="518"/>
                    </a:lnTo>
                    <a:lnTo>
                      <a:pt x="688" y="496"/>
                    </a:lnTo>
                    <a:lnTo>
                      <a:pt x="699" y="474"/>
                    </a:lnTo>
                    <a:lnTo>
                      <a:pt x="706" y="448"/>
                    </a:lnTo>
                    <a:lnTo>
                      <a:pt x="713" y="422"/>
                    </a:lnTo>
                    <a:lnTo>
                      <a:pt x="716" y="398"/>
                    </a:lnTo>
                    <a:lnTo>
                      <a:pt x="721" y="372"/>
                    </a:lnTo>
                    <a:lnTo>
                      <a:pt x="725" y="346"/>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4083" name="Line 93"/>
              <p:cNvSpPr>
                <a:spLocks noChangeShapeType="1"/>
              </p:cNvSpPr>
              <p:nvPr/>
            </p:nvSpPr>
            <p:spPr bwMode="auto">
              <a:xfrm>
                <a:off x="2097" y="2956"/>
                <a:ext cx="520" cy="493"/>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4084" name="Line 94"/>
              <p:cNvSpPr>
                <a:spLocks noChangeShapeType="1"/>
              </p:cNvSpPr>
              <p:nvPr/>
            </p:nvSpPr>
            <p:spPr bwMode="auto">
              <a:xfrm flipH="1">
                <a:off x="2097" y="2956"/>
                <a:ext cx="520" cy="493"/>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4079" name="Line 95"/>
            <p:cNvSpPr>
              <a:spLocks noChangeShapeType="1"/>
            </p:cNvSpPr>
            <p:nvPr/>
          </p:nvSpPr>
          <p:spPr bwMode="auto">
            <a:xfrm>
              <a:off x="1282" y="3199"/>
              <a:ext cx="647" cy="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44080" name="Line 96"/>
            <p:cNvSpPr>
              <a:spLocks noChangeShapeType="1"/>
            </p:cNvSpPr>
            <p:nvPr/>
          </p:nvSpPr>
          <p:spPr bwMode="auto">
            <a:xfrm>
              <a:off x="2709" y="3200"/>
              <a:ext cx="647" cy="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44081" name="Line 97"/>
            <p:cNvSpPr>
              <a:spLocks noChangeShapeType="1"/>
            </p:cNvSpPr>
            <p:nvPr/>
          </p:nvSpPr>
          <p:spPr bwMode="auto">
            <a:xfrm flipV="1">
              <a:off x="2364" y="3595"/>
              <a:ext cx="0" cy="517"/>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44040" name="Group 98"/>
          <p:cNvGrpSpPr>
            <a:grpSpLocks/>
          </p:cNvGrpSpPr>
          <p:nvPr/>
        </p:nvGrpSpPr>
        <p:grpSpPr bwMode="auto">
          <a:xfrm>
            <a:off x="2192338" y="5154613"/>
            <a:ext cx="3008312" cy="1077912"/>
            <a:chOff x="1519" y="3827"/>
            <a:chExt cx="2085" cy="770"/>
          </a:xfrm>
        </p:grpSpPr>
        <p:sp>
          <p:nvSpPr>
            <p:cNvPr id="44073" name="Text Box 99"/>
            <p:cNvSpPr txBox="1">
              <a:spLocks noChangeArrowheads="1"/>
            </p:cNvSpPr>
            <p:nvPr/>
          </p:nvSpPr>
          <p:spPr bwMode="auto">
            <a:xfrm>
              <a:off x="2646" y="4476"/>
              <a:ext cx="14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000">
                  <a:solidFill>
                    <a:srgbClr val="000000"/>
                  </a:solidFill>
                </a:rPr>
                <a:t>LO</a:t>
              </a:r>
              <a:endParaRPr lang="en-US" altLang="it-IT" sz="2200"/>
            </a:p>
          </p:txBody>
        </p:sp>
        <p:sp>
          <p:nvSpPr>
            <p:cNvPr id="44074" name="Line 100"/>
            <p:cNvSpPr>
              <a:spLocks noChangeShapeType="1"/>
            </p:cNvSpPr>
            <p:nvPr/>
          </p:nvSpPr>
          <p:spPr bwMode="auto">
            <a:xfrm>
              <a:off x="1527" y="4392"/>
              <a:ext cx="2077"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075" name="Line 101"/>
            <p:cNvSpPr>
              <a:spLocks noChangeShapeType="1"/>
            </p:cNvSpPr>
            <p:nvPr/>
          </p:nvSpPr>
          <p:spPr bwMode="auto">
            <a:xfrm flipV="1">
              <a:off x="2632" y="4102"/>
              <a:ext cx="0" cy="287"/>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076" name="Text Box 102"/>
            <p:cNvSpPr txBox="1">
              <a:spLocks noChangeArrowheads="1"/>
            </p:cNvSpPr>
            <p:nvPr/>
          </p:nvSpPr>
          <p:spPr bwMode="auto">
            <a:xfrm>
              <a:off x="2595" y="4398"/>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300">
                  <a:solidFill>
                    <a:srgbClr val="000000"/>
                  </a:solidFill>
                </a:rPr>
                <a:t>f</a:t>
              </a:r>
              <a:endParaRPr lang="en-US" altLang="it-IT" sz="2200"/>
            </a:p>
          </p:txBody>
        </p:sp>
        <p:sp>
          <p:nvSpPr>
            <p:cNvPr id="44077" name="Line 103"/>
            <p:cNvSpPr>
              <a:spLocks noChangeShapeType="1"/>
            </p:cNvSpPr>
            <p:nvPr/>
          </p:nvSpPr>
          <p:spPr bwMode="auto">
            <a:xfrm flipV="1">
              <a:off x="1519" y="3827"/>
              <a:ext cx="0" cy="561"/>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grpSp>
        <p:nvGrpSpPr>
          <p:cNvPr id="44041" name="Group 104"/>
          <p:cNvGrpSpPr>
            <a:grpSpLocks/>
          </p:cNvGrpSpPr>
          <p:nvPr/>
        </p:nvGrpSpPr>
        <p:grpSpPr bwMode="auto">
          <a:xfrm>
            <a:off x="5164138" y="4071938"/>
            <a:ext cx="3008312" cy="1090612"/>
            <a:chOff x="3578" y="2872"/>
            <a:chExt cx="2085" cy="778"/>
          </a:xfrm>
        </p:grpSpPr>
        <p:grpSp>
          <p:nvGrpSpPr>
            <p:cNvPr id="44049" name="Group 105"/>
            <p:cNvGrpSpPr>
              <a:grpSpLocks/>
            </p:cNvGrpSpPr>
            <p:nvPr/>
          </p:nvGrpSpPr>
          <p:grpSpPr bwMode="auto">
            <a:xfrm>
              <a:off x="3708" y="3454"/>
              <a:ext cx="182" cy="186"/>
              <a:chOff x="3708" y="3454"/>
              <a:chExt cx="182" cy="186"/>
            </a:xfrm>
          </p:grpSpPr>
          <p:sp>
            <p:nvSpPr>
              <p:cNvPr id="44071" name="Text Box 106"/>
              <p:cNvSpPr txBox="1">
                <a:spLocks noChangeArrowheads="1"/>
              </p:cNvSpPr>
              <p:nvPr/>
            </p:nvSpPr>
            <p:spPr bwMode="auto">
              <a:xfrm>
                <a:off x="3708" y="3454"/>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300">
                    <a:solidFill>
                      <a:srgbClr val="000000"/>
                    </a:solidFill>
                  </a:rPr>
                  <a:t>f</a:t>
                </a:r>
                <a:endParaRPr lang="en-US" altLang="it-IT" sz="2200"/>
              </a:p>
            </p:txBody>
          </p:sp>
          <p:sp>
            <p:nvSpPr>
              <p:cNvPr id="44072" name="Text Box 107"/>
              <p:cNvSpPr txBox="1">
                <a:spLocks noChangeArrowheads="1"/>
              </p:cNvSpPr>
              <p:nvPr/>
            </p:nvSpPr>
            <p:spPr bwMode="auto">
              <a:xfrm>
                <a:off x="3754" y="3519"/>
                <a:ext cx="13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000">
                    <a:solidFill>
                      <a:srgbClr val="000000"/>
                    </a:solidFill>
                  </a:rPr>
                  <a:t>sig</a:t>
                </a:r>
                <a:endParaRPr lang="en-US" altLang="it-IT" sz="2200"/>
              </a:p>
            </p:txBody>
          </p:sp>
        </p:grpSp>
        <p:grpSp>
          <p:nvGrpSpPr>
            <p:cNvPr id="44050" name="Group 108"/>
            <p:cNvGrpSpPr>
              <a:grpSpLocks/>
            </p:cNvGrpSpPr>
            <p:nvPr/>
          </p:nvGrpSpPr>
          <p:grpSpPr bwMode="auto">
            <a:xfrm>
              <a:off x="4631" y="3451"/>
              <a:ext cx="191" cy="199"/>
              <a:chOff x="4631" y="3451"/>
              <a:chExt cx="191" cy="199"/>
            </a:xfrm>
          </p:grpSpPr>
          <p:sp>
            <p:nvSpPr>
              <p:cNvPr id="44069" name="Text Box 109"/>
              <p:cNvSpPr txBox="1">
                <a:spLocks noChangeArrowheads="1"/>
              </p:cNvSpPr>
              <p:nvPr/>
            </p:nvSpPr>
            <p:spPr bwMode="auto">
              <a:xfrm>
                <a:off x="4682" y="3529"/>
                <a:ext cx="14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000">
                    <a:solidFill>
                      <a:srgbClr val="000000"/>
                    </a:solidFill>
                  </a:rPr>
                  <a:t>LO</a:t>
                </a:r>
                <a:endParaRPr lang="en-US" altLang="it-IT" sz="2200"/>
              </a:p>
            </p:txBody>
          </p:sp>
          <p:sp>
            <p:nvSpPr>
              <p:cNvPr id="44070" name="Text Box 110"/>
              <p:cNvSpPr txBox="1">
                <a:spLocks noChangeArrowheads="1"/>
              </p:cNvSpPr>
              <p:nvPr/>
            </p:nvSpPr>
            <p:spPr bwMode="auto">
              <a:xfrm>
                <a:off x="4631" y="3451"/>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300">
                    <a:solidFill>
                      <a:srgbClr val="000000"/>
                    </a:solidFill>
                  </a:rPr>
                  <a:t>f</a:t>
                </a:r>
                <a:endParaRPr lang="en-US" altLang="it-IT" sz="2200"/>
              </a:p>
            </p:txBody>
          </p:sp>
        </p:grpSp>
        <p:sp>
          <p:nvSpPr>
            <p:cNvPr id="44051" name="Line 111"/>
            <p:cNvSpPr>
              <a:spLocks noChangeShapeType="1"/>
            </p:cNvSpPr>
            <p:nvPr/>
          </p:nvSpPr>
          <p:spPr bwMode="auto">
            <a:xfrm flipV="1">
              <a:off x="4496" y="3285"/>
              <a:ext cx="0" cy="146"/>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052" name="Line 112"/>
            <p:cNvSpPr>
              <a:spLocks noChangeShapeType="1"/>
            </p:cNvSpPr>
            <p:nvPr/>
          </p:nvSpPr>
          <p:spPr bwMode="auto">
            <a:xfrm flipV="1">
              <a:off x="4906" y="3293"/>
              <a:ext cx="0" cy="146"/>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nvGrpSpPr>
            <p:cNvPr id="44053" name="Group 113"/>
            <p:cNvGrpSpPr>
              <a:grpSpLocks/>
            </p:cNvGrpSpPr>
            <p:nvPr/>
          </p:nvGrpSpPr>
          <p:grpSpPr bwMode="auto">
            <a:xfrm>
              <a:off x="4146" y="3079"/>
              <a:ext cx="422" cy="199"/>
              <a:chOff x="4146" y="3079"/>
              <a:chExt cx="422" cy="199"/>
            </a:xfrm>
          </p:grpSpPr>
          <p:sp>
            <p:nvSpPr>
              <p:cNvPr id="44064" name="Text Box 114"/>
              <p:cNvSpPr txBox="1">
                <a:spLocks noChangeArrowheads="1"/>
              </p:cNvSpPr>
              <p:nvPr/>
            </p:nvSpPr>
            <p:spPr bwMode="auto">
              <a:xfrm>
                <a:off x="4198" y="3157"/>
                <a:ext cx="14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000">
                    <a:solidFill>
                      <a:srgbClr val="000000"/>
                    </a:solidFill>
                  </a:rPr>
                  <a:t>LO</a:t>
                </a:r>
                <a:endParaRPr lang="en-US" altLang="it-IT" sz="2200"/>
              </a:p>
            </p:txBody>
          </p:sp>
          <p:sp>
            <p:nvSpPr>
              <p:cNvPr id="44065" name="Text Box 115"/>
              <p:cNvSpPr txBox="1">
                <a:spLocks noChangeArrowheads="1"/>
              </p:cNvSpPr>
              <p:nvPr/>
            </p:nvSpPr>
            <p:spPr bwMode="auto">
              <a:xfrm>
                <a:off x="4146" y="3080"/>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300">
                    <a:solidFill>
                      <a:srgbClr val="000000"/>
                    </a:solidFill>
                  </a:rPr>
                  <a:t>f</a:t>
                </a:r>
                <a:endParaRPr lang="en-US" altLang="it-IT" sz="2200"/>
              </a:p>
            </p:txBody>
          </p:sp>
          <p:sp>
            <p:nvSpPr>
              <p:cNvPr id="44066" name="Text Box 116"/>
              <p:cNvSpPr txBox="1">
                <a:spLocks noChangeArrowheads="1"/>
              </p:cNvSpPr>
              <p:nvPr/>
            </p:nvSpPr>
            <p:spPr bwMode="auto">
              <a:xfrm>
                <a:off x="4386" y="3079"/>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300">
                    <a:solidFill>
                      <a:srgbClr val="000000"/>
                    </a:solidFill>
                  </a:rPr>
                  <a:t>f</a:t>
                </a:r>
                <a:endParaRPr lang="en-US" altLang="it-IT" sz="2200"/>
              </a:p>
            </p:txBody>
          </p:sp>
          <p:sp>
            <p:nvSpPr>
              <p:cNvPr id="44067" name="Text Box 117"/>
              <p:cNvSpPr txBox="1">
                <a:spLocks noChangeArrowheads="1"/>
              </p:cNvSpPr>
              <p:nvPr/>
            </p:nvSpPr>
            <p:spPr bwMode="auto">
              <a:xfrm>
                <a:off x="4432" y="3144"/>
                <a:ext cx="13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000">
                    <a:solidFill>
                      <a:srgbClr val="000000"/>
                    </a:solidFill>
                  </a:rPr>
                  <a:t>sig</a:t>
                </a:r>
                <a:endParaRPr lang="en-US" altLang="it-IT" sz="2200"/>
              </a:p>
            </p:txBody>
          </p:sp>
          <p:sp>
            <p:nvSpPr>
              <p:cNvPr id="44068" name="Text Box 118"/>
              <p:cNvSpPr txBox="1">
                <a:spLocks noChangeArrowheads="1"/>
              </p:cNvSpPr>
              <p:nvPr/>
            </p:nvSpPr>
            <p:spPr bwMode="auto">
              <a:xfrm>
                <a:off x="4317" y="3080"/>
                <a:ext cx="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200">
                    <a:solidFill>
                      <a:srgbClr val="000000"/>
                    </a:solidFill>
                  </a:rPr>
                  <a:t>-</a:t>
                </a:r>
                <a:endParaRPr lang="en-US" altLang="it-IT" sz="2200"/>
              </a:p>
            </p:txBody>
          </p:sp>
        </p:grpSp>
        <p:grpSp>
          <p:nvGrpSpPr>
            <p:cNvPr id="44054" name="Group 119"/>
            <p:cNvGrpSpPr>
              <a:grpSpLocks/>
            </p:cNvGrpSpPr>
            <p:nvPr/>
          </p:nvGrpSpPr>
          <p:grpSpPr bwMode="auto">
            <a:xfrm>
              <a:off x="4800" y="3078"/>
              <a:ext cx="452" cy="200"/>
              <a:chOff x="4800" y="3078"/>
              <a:chExt cx="452" cy="200"/>
            </a:xfrm>
          </p:grpSpPr>
          <p:sp>
            <p:nvSpPr>
              <p:cNvPr id="44059" name="Text Box 120"/>
              <p:cNvSpPr txBox="1">
                <a:spLocks noChangeArrowheads="1"/>
              </p:cNvSpPr>
              <p:nvPr/>
            </p:nvSpPr>
            <p:spPr bwMode="auto">
              <a:xfrm>
                <a:off x="4851" y="3157"/>
                <a:ext cx="14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000">
                    <a:solidFill>
                      <a:srgbClr val="000000"/>
                    </a:solidFill>
                  </a:rPr>
                  <a:t>LO</a:t>
                </a:r>
                <a:endParaRPr lang="en-US" altLang="it-IT" sz="2200"/>
              </a:p>
            </p:txBody>
          </p:sp>
          <p:sp>
            <p:nvSpPr>
              <p:cNvPr id="44060" name="Text Box 121"/>
              <p:cNvSpPr txBox="1">
                <a:spLocks noChangeArrowheads="1"/>
              </p:cNvSpPr>
              <p:nvPr/>
            </p:nvSpPr>
            <p:spPr bwMode="auto">
              <a:xfrm>
                <a:off x="4800" y="3080"/>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300">
                    <a:solidFill>
                      <a:srgbClr val="000000"/>
                    </a:solidFill>
                  </a:rPr>
                  <a:t>f</a:t>
                </a:r>
                <a:endParaRPr lang="en-US" altLang="it-IT" sz="2200"/>
              </a:p>
            </p:txBody>
          </p:sp>
          <p:sp>
            <p:nvSpPr>
              <p:cNvPr id="44061" name="Text Box 122"/>
              <p:cNvSpPr txBox="1">
                <a:spLocks noChangeArrowheads="1"/>
              </p:cNvSpPr>
              <p:nvPr/>
            </p:nvSpPr>
            <p:spPr bwMode="auto">
              <a:xfrm>
                <a:off x="5070" y="3079"/>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300">
                    <a:solidFill>
                      <a:srgbClr val="000000"/>
                    </a:solidFill>
                  </a:rPr>
                  <a:t>f</a:t>
                </a:r>
                <a:endParaRPr lang="en-US" altLang="it-IT" sz="2200"/>
              </a:p>
            </p:txBody>
          </p:sp>
          <p:sp>
            <p:nvSpPr>
              <p:cNvPr id="44062" name="Text Box 123"/>
              <p:cNvSpPr txBox="1">
                <a:spLocks noChangeArrowheads="1"/>
              </p:cNvSpPr>
              <p:nvPr/>
            </p:nvSpPr>
            <p:spPr bwMode="auto">
              <a:xfrm>
                <a:off x="5116" y="3145"/>
                <a:ext cx="13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000">
                    <a:solidFill>
                      <a:srgbClr val="000000"/>
                    </a:solidFill>
                  </a:rPr>
                  <a:t>sig</a:t>
                </a:r>
                <a:endParaRPr lang="en-US" altLang="it-IT" sz="2200"/>
              </a:p>
            </p:txBody>
          </p:sp>
          <p:sp>
            <p:nvSpPr>
              <p:cNvPr id="44063" name="Text Box 124"/>
              <p:cNvSpPr txBox="1">
                <a:spLocks noChangeArrowheads="1"/>
              </p:cNvSpPr>
              <p:nvPr/>
            </p:nvSpPr>
            <p:spPr bwMode="auto">
              <a:xfrm>
                <a:off x="4966" y="3078"/>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1200">
                    <a:solidFill>
                      <a:srgbClr val="000000"/>
                    </a:solidFill>
                  </a:rPr>
                  <a:t>+</a:t>
                </a:r>
                <a:endParaRPr lang="en-US" altLang="it-IT" sz="2200"/>
              </a:p>
            </p:txBody>
          </p:sp>
        </p:grpSp>
        <p:sp>
          <p:nvSpPr>
            <p:cNvPr id="44055" name="Line 125"/>
            <p:cNvSpPr>
              <a:spLocks noChangeShapeType="1"/>
            </p:cNvSpPr>
            <p:nvPr/>
          </p:nvSpPr>
          <p:spPr bwMode="auto">
            <a:xfrm>
              <a:off x="3587" y="3436"/>
              <a:ext cx="2076"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056" name="Line 126"/>
            <p:cNvSpPr>
              <a:spLocks noChangeShapeType="1"/>
            </p:cNvSpPr>
            <p:nvPr/>
          </p:nvSpPr>
          <p:spPr bwMode="auto">
            <a:xfrm flipV="1">
              <a:off x="4692" y="3146"/>
              <a:ext cx="0" cy="288"/>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057" name="Line 127"/>
            <p:cNvSpPr>
              <a:spLocks noChangeShapeType="1"/>
            </p:cNvSpPr>
            <p:nvPr/>
          </p:nvSpPr>
          <p:spPr bwMode="auto">
            <a:xfrm flipV="1">
              <a:off x="3578" y="2872"/>
              <a:ext cx="0" cy="56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sp>
          <p:nvSpPr>
            <p:cNvPr id="44058" name="Line 128"/>
            <p:cNvSpPr>
              <a:spLocks noChangeShapeType="1"/>
            </p:cNvSpPr>
            <p:nvPr/>
          </p:nvSpPr>
          <p:spPr bwMode="auto">
            <a:xfrm flipV="1">
              <a:off x="3775" y="3134"/>
              <a:ext cx="0" cy="288"/>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it-IT"/>
            </a:p>
          </p:txBody>
        </p:sp>
      </p:grpSp>
      <p:sp>
        <p:nvSpPr>
          <p:cNvPr id="44042" name="Text Box 129"/>
          <p:cNvSpPr txBox="1">
            <a:spLocks noChangeArrowheads="1"/>
          </p:cNvSpPr>
          <p:nvPr/>
        </p:nvSpPr>
        <p:spPr bwMode="auto">
          <a:xfrm>
            <a:off x="2914650" y="4376738"/>
            <a:ext cx="3683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2000">
                <a:solidFill>
                  <a:srgbClr val="0000FF"/>
                </a:solidFill>
              </a:rPr>
              <a:t>RF</a:t>
            </a:r>
            <a:endParaRPr lang="en-US" altLang="it-IT" sz="2200"/>
          </a:p>
        </p:txBody>
      </p:sp>
      <p:sp>
        <p:nvSpPr>
          <p:cNvPr id="44043" name="Text Box 130"/>
          <p:cNvSpPr txBox="1">
            <a:spLocks noChangeArrowheads="1"/>
          </p:cNvSpPr>
          <p:nvPr/>
        </p:nvSpPr>
        <p:spPr bwMode="auto">
          <a:xfrm>
            <a:off x="3241675" y="4676775"/>
            <a:ext cx="3667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2000">
                <a:solidFill>
                  <a:srgbClr val="0000FF"/>
                </a:solidFill>
              </a:rPr>
              <a:t>LO</a:t>
            </a:r>
            <a:endParaRPr lang="en-US" altLang="it-IT" sz="2200"/>
          </a:p>
        </p:txBody>
      </p:sp>
      <p:sp>
        <p:nvSpPr>
          <p:cNvPr id="44044" name="Text Box 131"/>
          <p:cNvSpPr txBox="1">
            <a:spLocks noChangeArrowheads="1"/>
          </p:cNvSpPr>
          <p:nvPr/>
        </p:nvSpPr>
        <p:spPr bwMode="auto">
          <a:xfrm>
            <a:off x="3567113" y="4376738"/>
            <a:ext cx="2730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000000"/>
              </a:buClr>
              <a:buSzPct val="90000"/>
              <a:buFont typeface="Monotype Sorts"/>
              <a:buNone/>
            </a:pPr>
            <a:r>
              <a:rPr lang="en-US" altLang="it-IT" sz="2000">
                <a:solidFill>
                  <a:srgbClr val="0000FF"/>
                </a:solidFill>
              </a:rPr>
              <a:t>IF</a:t>
            </a:r>
            <a:endParaRPr lang="en-US" altLang="it-IT" sz="2200"/>
          </a:p>
        </p:txBody>
      </p:sp>
      <p:sp>
        <p:nvSpPr>
          <p:cNvPr id="44045" name="Text Box 132"/>
          <p:cNvSpPr txBox="1">
            <a:spLocks noChangeArrowheads="1"/>
          </p:cNvSpPr>
          <p:nvPr/>
        </p:nvSpPr>
        <p:spPr bwMode="auto">
          <a:xfrm>
            <a:off x="2198688" y="1344613"/>
            <a:ext cx="6746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2100">
                <a:solidFill>
                  <a:srgbClr val="000000"/>
                </a:solidFill>
              </a:rPr>
              <a:t>input</a:t>
            </a:r>
            <a:endParaRPr lang="en-US" altLang="it-IT" sz="2200"/>
          </a:p>
        </p:txBody>
      </p:sp>
      <p:sp>
        <p:nvSpPr>
          <p:cNvPr id="126" name="Rectangle 2"/>
          <p:cNvSpPr txBox="1">
            <a:spLocks noChangeArrowheads="1"/>
          </p:cNvSpPr>
          <p:nvPr/>
        </p:nvSpPr>
        <p:spPr bwMode="black">
          <a:xfrm>
            <a:off x="0" y="0"/>
            <a:ext cx="9144000" cy="1058863"/>
          </a:xfrm>
          <a:prstGeom prst="rect">
            <a:avLst/>
          </a:prstGeom>
          <a:noFill/>
          <a:ln/>
        </p:spPr>
        <p:txBody>
          <a:bodyPr/>
          <a:lstStyle/>
          <a:p>
            <a:pPr algn="ctr" eaLnBrk="1" hangingPunct="1">
              <a:defRPr/>
            </a:pPr>
            <a:r>
              <a:rPr lang="it-IT" sz="4400" kern="0" dirty="0">
                <a:solidFill>
                  <a:srgbClr val="CC0000"/>
                </a:solidFill>
                <a:effectLst>
                  <a:outerShdw blurRad="38100" dist="38100" dir="2700000" algn="tl">
                    <a:srgbClr val="000000"/>
                  </a:outerShdw>
                </a:effectLst>
                <a:latin typeface="Book Antiqua" pitchFamily="18" charset="0"/>
                <a:ea typeface="+mj-ea"/>
                <a:cs typeface="+mj-cs"/>
              </a:rPr>
              <a:t>Mixer</a:t>
            </a:r>
          </a:p>
        </p:txBody>
      </p:sp>
      <p:sp>
        <p:nvSpPr>
          <p:cNvPr id="2" name="Rettangolo 1"/>
          <p:cNvSpPr/>
          <p:nvPr/>
        </p:nvSpPr>
        <p:spPr>
          <a:xfrm>
            <a:off x="5357813" y="4432300"/>
            <a:ext cx="176212" cy="3825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30" name="Rettangolo 129"/>
          <p:cNvSpPr/>
          <p:nvPr/>
        </p:nvSpPr>
        <p:spPr>
          <a:xfrm>
            <a:off x="6686550" y="4414838"/>
            <a:ext cx="174625" cy="3825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ttangolo 119"/>
          <p:cNvSpPr/>
          <p:nvPr/>
        </p:nvSpPr>
        <p:spPr>
          <a:xfrm>
            <a:off x="2505075" y="803275"/>
            <a:ext cx="5780088" cy="2651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grpSp>
        <p:nvGrpSpPr>
          <p:cNvPr id="46083" name="Group 119"/>
          <p:cNvGrpSpPr>
            <a:grpSpLocks/>
          </p:cNvGrpSpPr>
          <p:nvPr/>
        </p:nvGrpSpPr>
        <p:grpSpPr bwMode="auto">
          <a:xfrm>
            <a:off x="585788" y="828675"/>
            <a:ext cx="7656512" cy="5583238"/>
            <a:chOff x="649" y="667"/>
            <a:chExt cx="4823" cy="3517"/>
          </a:xfrm>
        </p:grpSpPr>
        <p:sp>
          <p:nvSpPr>
            <p:cNvPr id="46085" name="AutoShape 4"/>
            <p:cNvSpPr>
              <a:spLocks noChangeArrowheads="1"/>
            </p:cNvSpPr>
            <p:nvPr/>
          </p:nvSpPr>
          <p:spPr bwMode="auto">
            <a:xfrm flipV="1">
              <a:off x="720" y="2297"/>
              <a:ext cx="4752" cy="1832"/>
            </a:xfrm>
            <a:prstGeom prst="roundRect">
              <a:avLst>
                <a:gd name="adj" fmla="val 0"/>
              </a:avLst>
            </a:prstGeom>
            <a:solidFill>
              <a:srgbClr val="FF0000"/>
            </a:solidFill>
            <a:ln w="18732">
              <a:solidFill>
                <a:srgbClr val="FF0000"/>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46086" name="AutoShape 5"/>
            <p:cNvSpPr>
              <a:spLocks noChangeArrowheads="1"/>
            </p:cNvSpPr>
            <p:nvPr/>
          </p:nvSpPr>
          <p:spPr bwMode="auto">
            <a:xfrm flipV="1">
              <a:off x="649" y="2350"/>
              <a:ext cx="4769" cy="1834"/>
            </a:xfrm>
            <a:prstGeom prst="roundRect">
              <a:avLst>
                <a:gd name="adj" fmla="val 0"/>
              </a:avLst>
            </a:prstGeom>
            <a:solidFill>
              <a:srgbClr val="FFFFFF"/>
            </a:solidFill>
            <a:ln w="31234">
              <a:solidFill>
                <a:srgbClr val="FF0000"/>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46087" name="Freeform 6"/>
            <p:cNvSpPr>
              <a:spLocks/>
            </p:cNvSpPr>
            <p:nvPr/>
          </p:nvSpPr>
          <p:spPr bwMode="auto">
            <a:xfrm>
              <a:off x="1970" y="1000"/>
              <a:ext cx="70" cy="140"/>
            </a:xfrm>
            <a:custGeom>
              <a:avLst/>
              <a:gdLst>
                <a:gd name="T0" fmla="*/ 0 w 76"/>
                <a:gd name="T1" fmla="*/ 0 h 152"/>
                <a:gd name="T2" fmla="*/ 42 w 76"/>
                <a:gd name="T3" fmla="*/ 42 h 152"/>
                <a:gd name="T4" fmla="*/ 0 w 76"/>
                <a:gd name="T5" fmla="*/ 85 h 152"/>
                <a:gd name="T6" fmla="*/ 0 60000 65536"/>
                <a:gd name="T7" fmla="*/ 0 60000 65536"/>
                <a:gd name="T8" fmla="*/ 0 60000 65536"/>
                <a:gd name="T9" fmla="*/ 0 w 76"/>
                <a:gd name="T10" fmla="*/ 0 h 152"/>
                <a:gd name="T11" fmla="*/ 76 w 76"/>
                <a:gd name="T12" fmla="*/ 152 h 152"/>
              </a:gdLst>
              <a:ahLst/>
              <a:cxnLst>
                <a:cxn ang="T6">
                  <a:pos x="T0" y="T1"/>
                </a:cxn>
                <a:cxn ang="T7">
                  <a:pos x="T2" y="T3"/>
                </a:cxn>
                <a:cxn ang="T8">
                  <a:pos x="T4" y="T5"/>
                </a:cxn>
              </a:cxnLst>
              <a:rect l="T9" t="T10" r="T11" b="T12"/>
              <a:pathLst>
                <a:path w="76" h="152">
                  <a:moveTo>
                    <a:pt x="0" y="0"/>
                  </a:moveTo>
                  <a:lnTo>
                    <a:pt x="75" y="75"/>
                  </a:lnTo>
                  <a:lnTo>
                    <a:pt x="0" y="151"/>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088" name="Line 7"/>
            <p:cNvSpPr>
              <a:spLocks noChangeShapeType="1"/>
            </p:cNvSpPr>
            <p:nvPr/>
          </p:nvSpPr>
          <p:spPr bwMode="auto">
            <a:xfrm>
              <a:off x="2039" y="1069"/>
              <a:ext cx="365" cy="1"/>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089" name="Freeform 8"/>
            <p:cNvSpPr>
              <a:spLocks/>
            </p:cNvSpPr>
            <p:nvPr/>
          </p:nvSpPr>
          <p:spPr bwMode="auto">
            <a:xfrm>
              <a:off x="2390" y="1057"/>
              <a:ext cx="52" cy="25"/>
            </a:xfrm>
            <a:custGeom>
              <a:avLst/>
              <a:gdLst>
                <a:gd name="T0" fmla="*/ 33 w 56"/>
                <a:gd name="T1" fmla="*/ 6 h 27"/>
                <a:gd name="T2" fmla="*/ 0 w 56"/>
                <a:gd name="T3" fmla="*/ 0 h 27"/>
                <a:gd name="T4" fmla="*/ 8 w 56"/>
                <a:gd name="T5" fmla="*/ 6 h 27"/>
                <a:gd name="T6" fmla="*/ 0 w 56"/>
                <a:gd name="T7" fmla="*/ 16 h 27"/>
                <a:gd name="T8" fmla="*/ 33 w 56"/>
                <a:gd name="T9" fmla="*/ 6 h 27"/>
                <a:gd name="T10" fmla="*/ 33 w 56"/>
                <a:gd name="T11" fmla="*/ 6 h 27"/>
                <a:gd name="T12" fmla="*/ 0 60000 65536"/>
                <a:gd name="T13" fmla="*/ 0 60000 65536"/>
                <a:gd name="T14" fmla="*/ 0 60000 65536"/>
                <a:gd name="T15" fmla="*/ 0 60000 65536"/>
                <a:gd name="T16" fmla="*/ 0 60000 65536"/>
                <a:gd name="T17" fmla="*/ 0 60000 65536"/>
                <a:gd name="T18" fmla="*/ 0 w 56"/>
                <a:gd name="T19" fmla="*/ 0 h 27"/>
                <a:gd name="T20" fmla="*/ 56 w 56"/>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6" h="27">
                  <a:moveTo>
                    <a:pt x="55" y="13"/>
                  </a:moveTo>
                  <a:lnTo>
                    <a:pt x="0" y="0"/>
                  </a:lnTo>
                  <a:lnTo>
                    <a:pt x="15" y="13"/>
                  </a:lnTo>
                  <a:lnTo>
                    <a:pt x="0" y="26"/>
                  </a:lnTo>
                  <a:lnTo>
                    <a:pt x="55" y="13"/>
                  </a:lnTo>
                </a:path>
              </a:pathLst>
            </a:custGeom>
            <a:solidFill>
              <a:srgbClr val="000000"/>
            </a:solidFill>
            <a:ln w="18732">
              <a:solidFill>
                <a:srgbClr val="000000"/>
              </a:solidFill>
              <a:round/>
              <a:headEnd/>
              <a:tailEnd/>
            </a:ln>
          </p:spPr>
          <p:txBody>
            <a:bodyPr/>
            <a:lstStyle/>
            <a:p>
              <a:endParaRPr lang="it-IT"/>
            </a:p>
          </p:txBody>
        </p:sp>
        <p:grpSp>
          <p:nvGrpSpPr>
            <p:cNvPr id="46090" name="Group 9"/>
            <p:cNvGrpSpPr>
              <a:grpSpLocks/>
            </p:cNvGrpSpPr>
            <p:nvPr/>
          </p:nvGrpSpPr>
          <p:grpSpPr bwMode="auto">
            <a:xfrm>
              <a:off x="2862" y="1483"/>
              <a:ext cx="246" cy="243"/>
              <a:chOff x="3037" y="1716"/>
              <a:chExt cx="265" cy="263"/>
            </a:xfrm>
          </p:grpSpPr>
          <p:sp>
            <p:nvSpPr>
              <p:cNvPr id="46196" name="Freeform 10"/>
              <p:cNvSpPr>
                <a:spLocks/>
              </p:cNvSpPr>
              <p:nvPr/>
            </p:nvSpPr>
            <p:spPr bwMode="auto">
              <a:xfrm>
                <a:off x="3037" y="1716"/>
                <a:ext cx="265" cy="263"/>
              </a:xfrm>
              <a:custGeom>
                <a:avLst/>
                <a:gdLst>
                  <a:gd name="T0" fmla="*/ 264 w 265"/>
                  <a:gd name="T1" fmla="*/ 121 h 263"/>
                  <a:gd name="T2" fmla="*/ 260 w 265"/>
                  <a:gd name="T3" fmla="*/ 102 h 263"/>
                  <a:gd name="T4" fmla="*/ 255 w 265"/>
                  <a:gd name="T5" fmla="*/ 82 h 263"/>
                  <a:gd name="T6" fmla="*/ 246 w 265"/>
                  <a:gd name="T7" fmla="*/ 65 h 263"/>
                  <a:gd name="T8" fmla="*/ 234 w 265"/>
                  <a:gd name="T9" fmla="*/ 48 h 263"/>
                  <a:gd name="T10" fmla="*/ 221 w 265"/>
                  <a:gd name="T11" fmla="*/ 34 h 263"/>
                  <a:gd name="T12" fmla="*/ 205 w 265"/>
                  <a:gd name="T13" fmla="*/ 22 h 263"/>
                  <a:gd name="T14" fmla="*/ 190 w 265"/>
                  <a:gd name="T15" fmla="*/ 12 h 263"/>
                  <a:gd name="T16" fmla="*/ 171 w 265"/>
                  <a:gd name="T17" fmla="*/ 5 h 263"/>
                  <a:gd name="T18" fmla="*/ 152 w 265"/>
                  <a:gd name="T19" fmla="*/ 0 h 263"/>
                  <a:gd name="T20" fmla="*/ 133 w 265"/>
                  <a:gd name="T21" fmla="*/ 0 h 263"/>
                  <a:gd name="T22" fmla="*/ 112 w 265"/>
                  <a:gd name="T23" fmla="*/ 0 h 263"/>
                  <a:gd name="T24" fmla="*/ 93 w 265"/>
                  <a:gd name="T25" fmla="*/ 5 h 263"/>
                  <a:gd name="T26" fmla="*/ 76 w 265"/>
                  <a:gd name="T27" fmla="*/ 12 h 263"/>
                  <a:gd name="T28" fmla="*/ 58 w 265"/>
                  <a:gd name="T29" fmla="*/ 22 h 263"/>
                  <a:gd name="T30" fmla="*/ 42 w 265"/>
                  <a:gd name="T31" fmla="*/ 34 h 263"/>
                  <a:gd name="T32" fmla="*/ 29 w 265"/>
                  <a:gd name="T33" fmla="*/ 48 h 263"/>
                  <a:gd name="T34" fmla="*/ 17 w 265"/>
                  <a:gd name="T35" fmla="*/ 65 h 263"/>
                  <a:gd name="T36" fmla="*/ 10 w 265"/>
                  <a:gd name="T37" fmla="*/ 82 h 263"/>
                  <a:gd name="T38" fmla="*/ 4 w 265"/>
                  <a:gd name="T39" fmla="*/ 102 h 263"/>
                  <a:gd name="T40" fmla="*/ 1 w 265"/>
                  <a:gd name="T41" fmla="*/ 121 h 263"/>
                  <a:gd name="T42" fmla="*/ 1 w 265"/>
                  <a:gd name="T43" fmla="*/ 140 h 263"/>
                  <a:gd name="T44" fmla="*/ 4 w 265"/>
                  <a:gd name="T45" fmla="*/ 160 h 263"/>
                  <a:gd name="T46" fmla="*/ 10 w 265"/>
                  <a:gd name="T47" fmla="*/ 179 h 263"/>
                  <a:gd name="T48" fmla="*/ 17 w 265"/>
                  <a:gd name="T49" fmla="*/ 197 h 263"/>
                  <a:gd name="T50" fmla="*/ 29 w 265"/>
                  <a:gd name="T51" fmla="*/ 213 h 263"/>
                  <a:gd name="T52" fmla="*/ 42 w 265"/>
                  <a:gd name="T53" fmla="*/ 227 h 263"/>
                  <a:gd name="T54" fmla="*/ 58 w 265"/>
                  <a:gd name="T55" fmla="*/ 240 h 263"/>
                  <a:gd name="T56" fmla="*/ 76 w 265"/>
                  <a:gd name="T57" fmla="*/ 249 h 263"/>
                  <a:gd name="T58" fmla="*/ 93 w 265"/>
                  <a:gd name="T59" fmla="*/ 256 h 263"/>
                  <a:gd name="T60" fmla="*/ 112 w 265"/>
                  <a:gd name="T61" fmla="*/ 260 h 263"/>
                  <a:gd name="T62" fmla="*/ 133 w 265"/>
                  <a:gd name="T63" fmla="*/ 262 h 263"/>
                  <a:gd name="T64" fmla="*/ 152 w 265"/>
                  <a:gd name="T65" fmla="*/ 260 h 263"/>
                  <a:gd name="T66" fmla="*/ 171 w 265"/>
                  <a:gd name="T67" fmla="*/ 256 h 263"/>
                  <a:gd name="T68" fmla="*/ 190 w 265"/>
                  <a:gd name="T69" fmla="*/ 249 h 263"/>
                  <a:gd name="T70" fmla="*/ 205 w 265"/>
                  <a:gd name="T71" fmla="*/ 240 h 263"/>
                  <a:gd name="T72" fmla="*/ 221 w 265"/>
                  <a:gd name="T73" fmla="*/ 227 h 263"/>
                  <a:gd name="T74" fmla="*/ 234 w 265"/>
                  <a:gd name="T75" fmla="*/ 213 h 263"/>
                  <a:gd name="T76" fmla="*/ 246 w 265"/>
                  <a:gd name="T77" fmla="*/ 197 h 263"/>
                  <a:gd name="T78" fmla="*/ 255 w 265"/>
                  <a:gd name="T79" fmla="*/ 179 h 263"/>
                  <a:gd name="T80" fmla="*/ 260 w 265"/>
                  <a:gd name="T81" fmla="*/ 160 h 263"/>
                  <a:gd name="T82" fmla="*/ 264 w 265"/>
                  <a:gd name="T83" fmla="*/ 140 h 2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5"/>
                  <a:gd name="T127" fmla="*/ 0 h 263"/>
                  <a:gd name="T128" fmla="*/ 265 w 265"/>
                  <a:gd name="T129" fmla="*/ 263 h 2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5" h="263">
                    <a:moveTo>
                      <a:pt x="264" y="131"/>
                    </a:moveTo>
                    <a:lnTo>
                      <a:pt x="264" y="121"/>
                    </a:lnTo>
                    <a:lnTo>
                      <a:pt x="263" y="112"/>
                    </a:lnTo>
                    <a:lnTo>
                      <a:pt x="260" y="102"/>
                    </a:lnTo>
                    <a:lnTo>
                      <a:pt x="258" y="91"/>
                    </a:lnTo>
                    <a:lnTo>
                      <a:pt x="255" y="82"/>
                    </a:lnTo>
                    <a:lnTo>
                      <a:pt x="251" y="74"/>
                    </a:lnTo>
                    <a:lnTo>
                      <a:pt x="246" y="65"/>
                    </a:lnTo>
                    <a:lnTo>
                      <a:pt x="240" y="56"/>
                    </a:lnTo>
                    <a:lnTo>
                      <a:pt x="234" y="48"/>
                    </a:lnTo>
                    <a:lnTo>
                      <a:pt x="229" y="42"/>
                    </a:lnTo>
                    <a:lnTo>
                      <a:pt x="221" y="34"/>
                    </a:lnTo>
                    <a:lnTo>
                      <a:pt x="214" y="27"/>
                    </a:lnTo>
                    <a:lnTo>
                      <a:pt x="205" y="22"/>
                    </a:lnTo>
                    <a:lnTo>
                      <a:pt x="198" y="16"/>
                    </a:lnTo>
                    <a:lnTo>
                      <a:pt x="190" y="12"/>
                    </a:lnTo>
                    <a:lnTo>
                      <a:pt x="180" y="8"/>
                    </a:lnTo>
                    <a:lnTo>
                      <a:pt x="171" y="5"/>
                    </a:lnTo>
                    <a:lnTo>
                      <a:pt x="162" y="1"/>
                    </a:lnTo>
                    <a:lnTo>
                      <a:pt x="152" y="0"/>
                    </a:lnTo>
                    <a:lnTo>
                      <a:pt x="140" y="0"/>
                    </a:lnTo>
                    <a:lnTo>
                      <a:pt x="133" y="0"/>
                    </a:lnTo>
                    <a:lnTo>
                      <a:pt x="123" y="0"/>
                    </a:lnTo>
                    <a:lnTo>
                      <a:pt x="112" y="0"/>
                    </a:lnTo>
                    <a:lnTo>
                      <a:pt x="103" y="1"/>
                    </a:lnTo>
                    <a:lnTo>
                      <a:pt x="93" y="5"/>
                    </a:lnTo>
                    <a:lnTo>
                      <a:pt x="84" y="8"/>
                    </a:lnTo>
                    <a:lnTo>
                      <a:pt x="76" y="12"/>
                    </a:lnTo>
                    <a:lnTo>
                      <a:pt x="66" y="16"/>
                    </a:lnTo>
                    <a:lnTo>
                      <a:pt x="58" y="22"/>
                    </a:lnTo>
                    <a:lnTo>
                      <a:pt x="52" y="27"/>
                    </a:lnTo>
                    <a:lnTo>
                      <a:pt x="42" y="34"/>
                    </a:lnTo>
                    <a:lnTo>
                      <a:pt x="35" y="42"/>
                    </a:lnTo>
                    <a:lnTo>
                      <a:pt x="29" y="48"/>
                    </a:lnTo>
                    <a:lnTo>
                      <a:pt x="24" y="56"/>
                    </a:lnTo>
                    <a:lnTo>
                      <a:pt x="17" y="65"/>
                    </a:lnTo>
                    <a:lnTo>
                      <a:pt x="12" y="74"/>
                    </a:lnTo>
                    <a:lnTo>
                      <a:pt x="10" y="82"/>
                    </a:lnTo>
                    <a:lnTo>
                      <a:pt x="6" y="91"/>
                    </a:lnTo>
                    <a:lnTo>
                      <a:pt x="4" y="102"/>
                    </a:lnTo>
                    <a:lnTo>
                      <a:pt x="1" y="112"/>
                    </a:lnTo>
                    <a:lnTo>
                      <a:pt x="1" y="121"/>
                    </a:lnTo>
                    <a:lnTo>
                      <a:pt x="0" y="131"/>
                    </a:lnTo>
                    <a:lnTo>
                      <a:pt x="1" y="140"/>
                    </a:lnTo>
                    <a:lnTo>
                      <a:pt x="1" y="150"/>
                    </a:lnTo>
                    <a:lnTo>
                      <a:pt x="4" y="160"/>
                    </a:lnTo>
                    <a:lnTo>
                      <a:pt x="6" y="170"/>
                    </a:lnTo>
                    <a:lnTo>
                      <a:pt x="10" y="179"/>
                    </a:lnTo>
                    <a:lnTo>
                      <a:pt x="12" y="188"/>
                    </a:lnTo>
                    <a:lnTo>
                      <a:pt x="17" y="197"/>
                    </a:lnTo>
                    <a:lnTo>
                      <a:pt x="24" y="205"/>
                    </a:lnTo>
                    <a:lnTo>
                      <a:pt x="29" y="213"/>
                    </a:lnTo>
                    <a:lnTo>
                      <a:pt x="35" y="221"/>
                    </a:lnTo>
                    <a:lnTo>
                      <a:pt x="42" y="227"/>
                    </a:lnTo>
                    <a:lnTo>
                      <a:pt x="52" y="233"/>
                    </a:lnTo>
                    <a:lnTo>
                      <a:pt x="58" y="240"/>
                    </a:lnTo>
                    <a:lnTo>
                      <a:pt x="66" y="245"/>
                    </a:lnTo>
                    <a:lnTo>
                      <a:pt x="76" y="249"/>
                    </a:lnTo>
                    <a:lnTo>
                      <a:pt x="84" y="252"/>
                    </a:lnTo>
                    <a:lnTo>
                      <a:pt x="93" y="256"/>
                    </a:lnTo>
                    <a:lnTo>
                      <a:pt x="103" y="259"/>
                    </a:lnTo>
                    <a:lnTo>
                      <a:pt x="112" y="260"/>
                    </a:lnTo>
                    <a:lnTo>
                      <a:pt x="123" y="262"/>
                    </a:lnTo>
                    <a:lnTo>
                      <a:pt x="133" y="262"/>
                    </a:lnTo>
                    <a:lnTo>
                      <a:pt x="140" y="262"/>
                    </a:lnTo>
                    <a:lnTo>
                      <a:pt x="152" y="260"/>
                    </a:lnTo>
                    <a:lnTo>
                      <a:pt x="162" y="259"/>
                    </a:lnTo>
                    <a:lnTo>
                      <a:pt x="171" y="256"/>
                    </a:lnTo>
                    <a:lnTo>
                      <a:pt x="180" y="252"/>
                    </a:lnTo>
                    <a:lnTo>
                      <a:pt x="190" y="249"/>
                    </a:lnTo>
                    <a:lnTo>
                      <a:pt x="198" y="245"/>
                    </a:lnTo>
                    <a:lnTo>
                      <a:pt x="205" y="240"/>
                    </a:lnTo>
                    <a:lnTo>
                      <a:pt x="214" y="233"/>
                    </a:lnTo>
                    <a:lnTo>
                      <a:pt x="221" y="227"/>
                    </a:lnTo>
                    <a:lnTo>
                      <a:pt x="229" y="221"/>
                    </a:lnTo>
                    <a:lnTo>
                      <a:pt x="234" y="213"/>
                    </a:lnTo>
                    <a:lnTo>
                      <a:pt x="240" y="205"/>
                    </a:lnTo>
                    <a:lnTo>
                      <a:pt x="246" y="197"/>
                    </a:lnTo>
                    <a:lnTo>
                      <a:pt x="251" y="188"/>
                    </a:lnTo>
                    <a:lnTo>
                      <a:pt x="255" y="179"/>
                    </a:lnTo>
                    <a:lnTo>
                      <a:pt x="258" y="170"/>
                    </a:lnTo>
                    <a:lnTo>
                      <a:pt x="260" y="160"/>
                    </a:lnTo>
                    <a:lnTo>
                      <a:pt x="263" y="150"/>
                    </a:lnTo>
                    <a:lnTo>
                      <a:pt x="264" y="140"/>
                    </a:lnTo>
                    <a:lnTo>
                      <a:pt x="264" y="131"/>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97" name="Freeform 11"/>
              <p:cNvSpPr>
                <a:spLocks/>
              </p:cNvSpPr>
              <p:nvPr/>
            </p:nvSpPr>
            <p:spPr bwMode="auto">
              <a:xfrm>
                <a:off x="3074" y="1775"/>
                <a:ext cx="92" cy="46"/>
              </a:xfrm>
              <a:custGeom>
                <a:avLst/>
                <a:gdLst>
                  <a:gd name="T0" fmla="*/ 0 w 92"/>
                  <a:gd name="T1" fmla="*/ 45 h 46"/>
                  <a:gd name="T2" fmla="*/ 0 w 92"/>
                  <a:gd name="T3" fmla="*/ 45 h 46"/>
                  <a:gd name="T4" fmla="*/ 0 w 92"/>
                  <a:gd name="T5" fmla="*/ 43 h 46"/>
                  <a:gd name="T6" fmla="*/ 0 w 92"/>
                  <a:gd name="T7" fmla="*/ 39 h 46"/>
                  <a:gd name="T8" fmla="*/ 2 w 92"/>
                  <a:gd name="T9" fmla="*/ 36 h 46"/>
                  <a:gd name="T10" fmla="*/ 2 w 92"/>
                  <a:gd name="T11" fmla="*/ 34 h 46"/>
                  <a:gd name="T12" fmla="*/ 4 w 92"/>
                  <a:gd name="T13" fmla="*/ 31 h 46"/>
                  <a:gd name="T14" fmla="*/ 4 w 92"/>
                  <a:gd name="T15" fmla="*/ 28 h 46"/>
                  <a:gd name="T16" fmla="*/ 5 w 92"/>
                  <a:gd name="T17" fmla="*/ 25 h 46"/>
                  <a:gd name="T18" fmla="*/ 7 w 92"/>
                  <a:gd name="T19" fmla="*/ 23 h 46"/>
                  <a:gd name="T20" fmla="*/ 8 w 92"/>
                  <a:gd name="T21" fmla="*/ 21 h 46"/>
                  <a:gd name="T22" fmla="*/ 9 w 92"/>
                  <a:gd name="T23" fmla="*/ 19 h 46"/>
                  <a:gd name="T24" fmla="*/ 11 w 92"/>
                  <a:gd name="T25" fmla="*/ 17 h 46"/>
                  <a:gd name="T26" fmla="*/ 15 w 92"/>
                  <a:gd name="T27" fmla="*/ 15 h 46"/>
                  <a:gd name="T28" fmla="*/ 15 w 92"/>
                  <a:gd name="T29" fmla="*/ 12 h 46"/>
                  <a:gd name="T30" fmla="*/ 17 w 92"/>
                  <a:gd name="T31" fmla="*/ 10 h 46"/>
                  <a:gd name="T32" fmla="*/ 20 w 92"/>
                  <a:gd name="T33" fmla="*/ 9 h 46"/>
                  <a:gd name="T34" fmla="*/ 22 w 92"/>
                  <a:gd name="T35" fmla="*/ 7 h 46"/>
                  <a:gd name="T36" fmla="*/ 25 w 92"/>
                  <a:gd name="T37" fmla="*/ 6 h 46"/>
                  <a:gd name="T38" fmla="*/ 28 w 92"/>
                  <a:gd name="T39" fmla="*/ 5 h 46"/>
                  <a:gd name="T40" fmla="*/ 30 w 92"/>
                  <a:gd name="T41" fmla="*/ 3 h 46"/>
                  <a:gd name="T42" fmla="*/ 32 w 92"/>
                  <a:gd name="T43" fmla="*/ 2 h 46"/>
                  <a:gd name="T44" fmla="*/ 34 w 92"/>
                  <a:gd name="T45" fmla="*/ 1 h 46"/>
                  <a:gd name="T46" fmla="*/ 39 w 92"/>
                  <a:gd name="T47" fmla="*/ 0 h 46"/>
                  <a:gd name="T48" fmla="*/ 40 w 92"/>
                  <a:gd name="T49" fmla="*/ 0 h 46"/>
                  <a:gd name="T50" fmla="*/ 43 w 92"/>
                  <a:gd name="T51" fmla="*/ 0 h 46"/>
                  <a:gd name="T52" fmla="*/ 44 w 92"/>
                  <a:gd name="T53" fmla="*/ 0 h 46"/>
                  <a:gd name="T54" fmla="*/ 49 w 92"/>
                  <a:gd name="T55" fmla="*/ 0 h 46"/>
                  <a:gd name="T56" fmla="*/ 52 w 92"/>
                  <a:gd name="T57" fmla="*/ 0 h 46"/>
                  <a:gd name="T58" fmla="*/ 54 w 92"/>
                  <a:gd name="T59" fmla="*/ 0 h 46"/>
                  <a:gd name="T60" fmla="*/ 57 w 92"/>
                  <a:gd name="T61" fmla="*/ 1 h 46"/>
                  <a:gd name="T62" fmla="*/ 61 w 92"/>
                  <a:gd name="T63" fmla="*/ 2 h 46"/>
                  <a:gd name="T64" fmla="*/ 63 w 92"/>
                  <a:gd name="T65" fmla="*/ 3 h 46"/>
                  <a:gd name="T66" fmla="*/ 65 w 92"/>
                  <a:gd name="T67" fmla="*/ 5 h 46"/>
                  <a:gd name="T68" fmla="*/ 68 w 92"/>
                  <a:gd name="T69" fmla="*/ 6 h 46"/>
                  <a:gd name="T70" fmla="*/ 70 w 92"/>
                  <a:gd name="T71" fmla="*/ 7 h 46"/>
                  <a:gd name="T72" fmla="*/ 72 w 92"/>
                  <a:gd name="T73" fmla="*/ 9 h 46"/>
                  <a:gd name="T74" fmla="*/ 75 w 92"/>
                  <a:gd name="T75" fmla="*/ 10 h 46"/>
                  <a:gd name="T76" fmla="*/ 76 w 92"/>
                  <a:gd name="T77" fmla="*/ 12 h 46"/>
                  <a:gd name="T78" fmla="*/ 79 w 92"/>
                  <a:gd name="T79" fmla="*/ 15 h 46"/>
                  <a:gd name="T80" fmla="*/ 81 w 92"/>
                  <a:gd name="T81" fmla="*/ 17 h 46"/>
                  <a:gd name="T82" fmla="*/ 84 w 92"/>
                  <a:gd name="T83" fmla="*/ 19 h 46"/>
                  <a:gd name="T84" fmla="*/ 85 w 92"/>
                  <a:gd name="T85" fmla="*/ 21 h 46"/>
                  <a:gd name="T86" fmla="*/ 86 w 92"/>
                  <a:gd name="T87" fmla="*/ 23 h 46"/>
                  <a:gd name="T88" fmla="*/ 88 w 92"/>
                  <a:gd name="T89" fmla="*/ 25 h 46"/>
                  <a:gd name="T90" fmla="*/ 88 w 92"/>
                  <a:gd name="T91" fmla="*/ 28 h 46"/>
                  <a:gd name="T92" fmla="*/ 90 w 92"/>
                  <a:gd name="T93" fmla="*/ 31 h 46"/>
                  <a:gd name="T94" fmla="*/ 90 w 92"/>
                  <a:gd name="T95" fmla="*/ 34 h 46"/>
                  <a:gd name="T96" fmla="*/ 90 w 92"/>
                  <a:gd name="T97" fmla="*/ 36 h 46"/>
                  <a:gd name="T98" fmla="*/ 91 w 92"/>
                  <a:gd name="T99" fmla="*/ 39 h 46"/>
                  <a:gd name="T100" fmla="*/ 91 w 92"/>
                  <a:gd name="T101" fmla="*/ 43 h 46"/>
                  <a:gd name="T102" fmla="*/ 91 w 92"/>
                  <a:gd name="T103" fmla="*/ 45 h 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46"/>
                  <a:gd name="T158" fmla="*/ 92 w 92"/>
                  <a:gd name="T159" fmla="*/ 46 h 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46">
                    <a:moveTo>
                      <a:pt x="0" y="45"/>
                    </a:moveTo>
                    <a:lnTo>
                      <a:pt x="0" y="45"/>
                    </a:lnTo>
                    <a:lnTo>
                      <a:pt x="0" y="43"/>
                    </a:lnTo>
                    <a:lnTo>
                      <a:pt x="0" y="39"/>
                    </a:lnTo>
                    <a:lnTo>
                      <a:pt x="2" y="36"/>
                    </a:lnTo>
                    <a:lnTo>
                      <a:pt x="2" y="34"/>
                    </a:lnTo>
                    <a:lnTo>
                      <a:pt x="4" y="31"/>
                    </a:lnTo>
                    <a:lnTo>
                      <a:pt x="4" y="28"/>
                    </a:lnTo>
                    <a:lnTo>
                      <a:pt x="5" y="25"/>
                    </a:lnTo>
                    <a:lnTo>
                      <a:pt x="7" y="23"/>
                    </a:lnTo>
                    <a:lnTo>
                      <a:pt x="8" y="21"/>
                    </a:lnTo>
                    <a:lnTo>
                      <a:pt x="9" y="19"/>
                    </a:lnTo>
                    <a:lnTo>
                      <a:pt x="11" y="17"/>
                    </a:lnTo>
                    <a:lnTo>
                      <a:pt x="15" y="15"/>
                    </a:lnTo>
                    <a:lnTo>
                      <a:pt x="15" y="12"/>
                    </a:lnTo>
                    <a:lnTo>
                      <a:pt x="17" y="10"/>
                    </a:lnTo>
                    <a:lnTo>
                      <a:pt x="20" y="9"/>
                    </a:lnTo>
                    <a:lnTo>
                      <a:pt x="22" y="7"/>
                    </a:lnTo>
                    <a:lnTo>
                      <a:pt x="25" y="6"/>
                    </a:lnTo>
                    <a:lnTo>
                      <a:pt x="28" y="5"/>
                    </a:lnTo>
                    <a:lnTo>
                      <a:pt x="30" y="3"/>
                    </a:lnTo>
                    <a:lnTo>
                      <a:pt x="32" y="2"/>
                    </a:lnTo>
                    <a:lnTo>
                      <a:pt x="34" y="1"/>
                    </a:lnTo>
                    <a:lnTo>
                      <a:pt x="39" y="0"/>
                    </a:lnTo>
                    <a:lnTo>
                      <a:pt x="40" y="0"/>
                    </a:lnTo>
                    <a:lnTo>
                      <a:pt x="43" y="0"/>
                    </a:lnTo>
                    <a:lnTo>
                      <a:pt x="44" y="0"/>
                    </a:lnTo>
                    <a:lnTo>
                      <a:pt x="49" y="0"/>
                    </a:lnTo>
                    <a:lnTo>
                      <a:pt x="52" y="0"/>
                    </a:lnTo>
                    <a:lnTo>
                      <a:pt x="54" y="0"/>
                    </a:lnTo>
                    <a:lnTo>
                      <a:pt x="57" y="1"/>
                    </a:lnTo>
                    <a:lnTo>
                      <a:pt x="61" y="2"/>
                    </a:lnTo>
                    <a:lnTo>
                      <a:pt x="63" y="3"/>
                    </a:lnTo>
                    <a:lnTo>
                      <a:pt x="65" y="5"/>
                    </a:lnTo>
                    <a:lnTo>
                      <a:pt x="68" y="6"/>
                    </a:lnTo>
                    <a:lnTo>
                      <a:pt x="70" y="7"/>
                    </a:lnTo>
                    <a:lnTo>
                      <a:pt x="72" y="9"/>
                    </a:lnTo>
                    <a:lnTo>
                      <a:pt x="75" y="10"/>
                    </a:lnTo>
                    <a:lnTo>
                      <a:pt x="76" y="12"/>
                    </a:lnTo>
                    <a:lnTo>
                      <a:pt x="79" y="15"/>
                    </a:lnTo>
                    <a:lnTo>
                      <a:pt x="81" y="17"/>
                    </a:lnTo>
                    <a:lnTo>
                      <a:pt x="84" y="19"/>
                    </a:lnTo>
                    <a:lnTo>
                      <a:pt x="85" y="21"/>
                    </a:lnTo>
                    <a:lnTo>
                      <a:pt x="86" y="23"/>
                    </a:lnTo>
                    <a:lnTo>
                      <a:pt x="88" y="25"/>
                    </a:lnTo>
                    <a:lnTo>
                      <a:pt x="88" y="28"/>
                    </a:lnTo>
                    <a:lnTo>
                      <a:pt x="90" y="31"/>
                    </a:lnTo>
                    <a:lnTo>
                      <a:pt x="90" y="34"/>
                    </a:lnTo>
                    <a:lnTo>
                      <a:pt x="90" y="36"/>
                    </a:lnTo>
                    <a:lnTo>
                      <a:pt x="91" y="39"/>
                    </a:lnTo>
                    <a:lnTo>
                      <a:pt x="91" y="43"/>
                    </a:lnTo>
                    <a:lnTo>
                      <a:pt x="91" y="45"/>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98" name="Freeform 12"/>
              <p:cNvSpPr>
                <a:spLocks/>
              </p:cNvSpPr>
              <p:nvPr/>
            </p:nvSpPr>
            <p:spPr bwMode="auto">
              <a:xfrm>
                <a:off x="3165" y="1820"/>
                <a:ext cx="91" cy="46"/>
              </a:xfrm>
              <a:custGeom>
                <a:avLst/>
                <a:gdLst>
                  <a:gd name="T0" fmla="*/ 0 w 91"/>
                  <a:gd name="T1" fmla="*/ 0 h 46"/>
                  <a:gd name="T2" fmla="*/ 0 w 91"/>
                  <a:gd name="T3" fmla="*/ 0 h 46"/>
                  <a:gd name="T4" fmla="*/ 0 w 91"/>
                  <a:gd name="T5" fmla="*/ 4 h 46"/>
                  <a:gd name="T6" fmla="*/ 0 w 91"/>
                  <a:gd name="T7" fmla="*/ 6 h 46"/>
                  <a:gd name="T8" fmla="*/ 1 w 91"/>
                  <a:gd name="T9" fmla="*/ 9 h 46"/>
                  <a:gd name="T10" fmla="*/ 2 w 91"/>
                  <a:gd name="T11" fmla="*/ 12 h 46"/>
                  <a:gd name="T12" fmla="*/ 2 w 91"/>
                  <a:gd name="T13" fmla="*/ 15 h 46"/>
                  <a:gd name="T14" fmla="*/ 4 w 91"/>
                  <a:gd name="T15" fmla="*/ 17 h 46"/>
                  <a:gd name="T16" fmla="*/ 5 w 91"/>
                  <a:gd name="T17" fmla="*/ 20 h 46"/>
                  <a:gd name="T18" fmla="*/ 6 w 91"/>
                  <a:gd name="T19" fmla="*/ 23 h 46"/>
                  <a:gd name="T20" fmla="*/ 7 w 91"/>
                  <a:gd name="T21" fmla="*/ 24 h 46"/>
                  <a:gd name="T22" fmla="*/ 9 w 91"/>
                  <a:gd name="T23" fmla="*/ 27 h 46"/>
                  <a:gd name="T24" fmla="*/ 10 w 91"/>
                  <a:gd name="T25" fmla="*/ 29 h 46"/>
                  <a:gd name="T26" fmla="*/ 12 w 91"/>
                  <a:gd name="T27" fmla="*/ 31 h 46"/>
                  <a:gd name="T28" fmla="*/ 16 w 91"/>
                  <a:gd name="T29" fmla="*/ 33 h 46"/>
                  <a:gd name="T30" fmla="*/ 17 w 91"/>
                  <a:gd name="T31" fmla="*/ 35 h 46"/>
                  <a:gd name="T32" fmla="*/ 18 w 91"/>
                  <a:gd name="T33" fmla="*/ 37 h 46"/>
                  <a:gd name="T34" fmla="*/ 21 w 91"/>
                  <a:gd name="T35" fmla="*/ 38 h 46"/>
                  <a:gd name="T36" fmla="*/ 24 w 91"/>
                  <a:gd name="T37" fmla="*/ 39 h 46"/>
                  <a:gd name="T38" fmla="*/ 27 w 91"/>
                  <a:gd name="T39" fmla="*/ 41 h 46"/>
                  <a:gd name="T40" fmla="*/ 29 w 91"/>
                  <a:gd name="T41" fmla="*/ 43 h 46"/>
                  <a:gd name="T42" fmla="*/ 31 w 91"/>
                  <a:gd name="T43" fmla="*/ 43 h 46"/>
                  <a:gd name="T44" fmla="*/ 34 w 91"/>
                  <a:gd name="T45" fmla="*/ 44 h 46"/>
                  <a:gd name="T46" fmla="*/ 37 w 91"/>
                  <a:gd name="T47" fmla="*/ 44 h 46"/>
                  <a:gd name="T48" fmla="*/ 40 w 91"/>
                  <a:gd name="T49" fmla="*/ 45 h 46"/>
                  <a:gd name="T50" fmla="*/ 43 w 91"/>
                  <a:gd name="T51" fmla="*/ 45 h 46"/>
                  <a:gd name="T52" fmla="*/ 45 w 91"/>
                  <a:gd name="T53" fmla="*/ 45 h 46"/>
                  <a:gd name="T54" fmla="*/ 48 w 91"/>
                  <a:gd name="T55" fmla="*/ 45 h 46"/>
                  <a:gd name="T56" fmla="*/ 51 w 91"/>
                  <a:gd name="T57" fmla="*/ 45 h 46"/>
                  <a:gd name="T58" fmla="*/ 54 w 91"/>
                  <a:gd name="T59" fmla="*/ 44 h 46"/>
                  <a:gd name="T60" fmla="*/ 58 w 91"/>
                  <a:gd name="T61" fmla="*/ 44 h 46"/>
                  <a:gd name="T62" fmla="*/ 59 w 91"/>
                  <a:gd name="T63" fmla="*/ 43 h 46"/>
                  <a:gd name="T64" fmla="*/ 63 w 91"/>
                  <a:gd name="T65" fmla="*/ 43 h 46"/>
                  <a:gd name="T66" fmla="*/ 64 w 91"/>
                  <a:gd name="T67" fmla="*/ 41 h 46"/>
                  <a:gd name="T68" fmla="*/ 67 w 91"/>
                  <a:gd name="T69" fmla="*/ 39 h 46"/>
                  <a:gd name="T70" fmla="*/ 70 w 91"/>
                  <a:gd name="T71" fmla="*/ 38 h 46"/>
                  <a:gd name="T72" fmla="*/ 71 w 91"/>
                  <a:gd name="T73" fmla="*/ 37 h 46"/>
                  <a:gd name="T74" fmla="*/ 75 w 91"/>
                  <a:gd name="T75" fmla="*/ 35 h 46"/>
                  <a:gd name="T76" fmla="*/ 76 w 91"/>
                  <a:gd name="T77" fmla="*/ 33 h 46"/>
                  <a:gd name="T78" fmla="*/ 77 w 91"/>
                  <a:gd name="T79" fmla="*/ 31 h 46"/>
                  <a:gd name="T80" fmla="*/ 80 w 91"/>
                  <a:gd name="T81" fmla="*/ 29 h 46"/>
                  <a:gd name="T82" fmla="*/ 82 w 91"/>
                  <a:gd name="T83" fmla="*/ 27 h 46"/>
                  <a:gd name="T84" fmla="*/ 82 w 91"/>
                  <a:gd name="T85" fmla="*/ 24 h 46"/>
                  <a:gd name="T86" fmla="*/ 85 w 91"/>
                  <a:gd name="T87" fmla="*/ 23 h 46"/>
                  <a:gd name="T88" fmla="*/ 86 w 91"/>
                  <a:gd name="T89" fmla="*/ 20 h 46"/>
                  <a:gd name="T90" fmla="*/ 87 w 91"/>
                  <a:gd name="T91" fmla="*/ 17 h 46"/>
                  <a:gd name="T92" fmla="*/ 89 w 91"/>
                  <a:gd name="T93" fmla="*/ 15 h 46"/>
                  <a:gd name="T94" fmla="*/ 89 w 91"/>
                  <a:gd name="T95" fmla="*/ 12 h 46"/>
                  <a:gd name="T96" fmla="*/ 90 w 91"/>
                  <a:gd name="T97" fmla="*/ 9 h 46"/>
                  <a:gd name="T98" fmla="*/ 90 w 91"/>
                  <a:gd name="T99" fmla="*/ 6 h 46"/>
                  <a:gd name="T100" fmla="*/ 90 w 91"/>
                  <a:gd name="T101" fmla="*/ 4 h 46"/>
                  <a:gd name="T102" fmla="*/ 90 w 91"/>
                  <a:gd name="T103" fmla="*/ 0 h 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46"/>
                  <a:gd name="T158" fmla="*/ 91 w 91"/>
                  <a:gd name="T159" fmla="*/ 46 h 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46">
                    <a:moveTo>
                      <a:pt x="0" y="0"/>
                    </a:moveTo>
                    <a:lnTo>
                      <a:pt x="0" y="0"/>
                    </a:lnTo>
                    <a:lnTo>
                      <a:pt x="0" y="4"/>
                    </a:lnTo>
                    <a:lnTo>
                      <a:pt x="0" y="6"/>
                    </a:lnTo>
                    <a:lnTo>
                      <a:pt x="1" y="9"/>
                    </a:lnTo>
                    <a:lnTo>
                      <a:pt x="2" y="12"/>
                    </a:lnTo>
                    <a:lnTo>
                      <a:pt x="2" y="15"/>
                    </a:lnTo>
                    <a:lnTo>
                      <a:pt x="4" y="17"/>
                    </a:lnTo>
                    <a:lnTo>
                      <a:pt x="5" y="20"/>
                    </a:lnTo>
                    <a:lnTo>
                      <a:pt x="6" y="23"/>
                    </a:lnTo>
                    <a:lnTo>
                      <a:pt x="7" y="24"/>
                    </a:lnTo>
                    <a:lnTo>
                      <a:pt x="9" y="27"/>
                    </a:lnTo>
                    <a:lnTo>
                      <a:pt x="10" y="29"/>
                    </a:lnTo>
                    <a:lnTo>
                      <a:pt x="12" y="31"/>
                    </a:lnTo>
                    <a:lnTo>
                      <a:pt x="16" y="33"/>
                    </a:lnTo>
                    <a:lnTo>
                      <a:pt x="17" y="35"/>
                    </a:lnTo>
                    <a:lnTo>
                      <a:pt x="18" y="37"/>
                    </a:lnTo>
                    <a:lnTo>
                      <a:pt x="21" y="38"/>
                    </a:lnTo>
                    <a:lnTo>
                      <a:pt x="24" y="39"/>
                    </a:lnTo>
                    <a:lnTo>
                      <a:pt x="27" y="41"/>
                    </a:lnTo>
                    <a:lnTo>
                      <a:pt x="29" y="43"/>
                    </a:lnTo>
                    <a:lnTo>
                      <a:pt x="31" y="43"/>
                    </a:lnTo>
                    <a:lnTo>
                      <a:pt x="34" y="44"/>
                    </a:lnTo>
                    <a:lnTo>
                      <a:pt x="37" y="44"/>
                    </a:lnTo>
                    <a:lnTo>
                      <a:pt x="40" y="45"/>
                    </a:lnTo>
                    <a:lnTo>
                      <a:pt x="43" y="45"/>
                    </a:lnTo>
                    <a:lnTo>
                      <a:pt x="45" y="45"/>
                    </a:lnTo>
                    <a:lnTo>
                      <a:pt x="48" y="45"/>
                    </a:lnTo>
                    <a:lnTo>
                      <a:pt x="51" y="45"/>
                    </a:lnTo>
                    <a:lnTo>
                      <a:pt x="54" y="44"/>
                    </a:lnTo>
                    <a:lnTo>
                      <a:pt x="58" y="44"/>
                    </a:lnTo>
                    <a:lnTo>
                      <a:pt x="59" y="43"/>
                    </a:lnTo>
                    <a:lnTo>
                      <a:pt x="63" y="43"/>
                    </a:lnTo>
                    <a:lnTo>
                      <a:pt x="64" y="41"/>
                    </a:lnTo>
                    <a:lnTo>
                      <a:pt x="67" y="39"/>
                    </a:lnTo>
                    <a:lnTo>
                      <a:pt x="70" y="38"/>
                    </a:lnTo>
                    <a:lnTo>
                      <a:pt x="71" y="37"/>
                    </a:lnTo>
                    <a:lnTo>
                      <a:pt x="75" y="35"/>
                    </a:lnTo>
                    <a:lnTo>
                      <a:pt x="76" y="33"/>
                    </a:lnTo>
                    <a:lnTo>
                      <a:pt x="77" y="31"/>
                    </a:lnTo>
                    <a:lnTo>
                      <a:pt x="80" y="29"/>
                    </a:lnTo>
                    <a:lnTo>
                      <a:pt x="82" y="27"/>
                    </a:lnTo>
                    <a:lnTo>
                      <a:pt x="82" y="24"/>
                    </a:lnTo>
                    <a:lnTo>
                      <a:pt x="85" y="23"/>
                    </a:lnTo>
                    <a:lnTo>
                      <a:pt x="86" y="20"/>
                    </a:lnTo>
                    <a:lnTo>
                      <a:pt x="87" y="17"/>
                    </a:lnTo>
                    <a:lnTo>
                      <a:pt x="89" y="15"/>
                    </a:lnTo>
                    <a:lnTo>
                      <a:pt x="89" y="12"/>
                    </a:lnTo>
                    <a:lnTo>
                      <a:pt x="90" y="9"/>
                    </a:lnTo>
                    <a:lnTo>
                      <a:pt x="90" y="6"/>
                    </a:lnTo>
                    <a:lnTo>
                      <a:pt x="90" y="4"/>
                    </a:lnTo>
                    <a:lnTo>
                      <a:pt x="90"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grpSp>
          <p:nvGrpSpPr>
            <p:cNvPr id="46091" name="Group 13"/>
            <p:cNvGrpSpPr>
              <a:grpSpLocks/>
            </p:cNvGrpSpPr>
            <p:nvPr/>
          </p:nvGrpSpPr>
          <p:grpSpPr bwMode="auto">
            <a:xfrm>
              <a:off x="3597" y="1455"/>
              <a:ext cx="323" cy="287"/>
              <a:chOff x="3831" y="1686"/>
              <a:chExt cx="349" cy="310"/>
            </a:xfrm>
          </p:grpSpPr>
          <p:sp>
            <p:nvSpPr>
              <p:cNvPr id="46194" name="Freeform 14"/>
              <p:cNvSpPr>
                <a:spLocks/>
              </p:cNvSpPr>
              <p:nvPr/>
            </p:nvSpPr>
            <p:spPr bwMode="auto">
              <a:xfrm>
                <a:off x="3831" y="1686"/>
                <a:ext cx="349" cy="310"/>
              </a:xfrm>
              <a:custGeom>
                <a:avLst/>
                <a:gdLst>
                  <a:gd name="T0" fmla="*/ 348 w 349"/>
                  <a:gd name="T1" fmla="*/ 0 h 310"/>
                  <a:gd name="T2" fmla="*/ 348 w 349"/>
                  <a:gd name="T3" fmla="*/ 309 h 310"/>
                  <a:gd name="T4" fmla="*/ 0 w 349"/>
                  <a:gd name="T5" fmla="*/ 309 h 310"/>
                  <a:gd name="T6" fmla="*/ 0 w 349"/>
                  <a:gd name="T7" fmla="*/ 0 h 310"/>
                  <a:gd name="T8" fmla="*/ 348 w 349"/>
                  <a:gd name="T9" fmla="*/ 0 h 310"/>
                  <a:gd name="T10" fmla="*/ 0 60000 65536"/>
                  <a:gd name="T11" fmla="*/ 0 60000 65536"/>
                  <a:gd name="T12" fmla="*/ 0 60000 65536"/>
                  <a:gd name="T13" fmla="*/ 0 60000 65536"/>
                  <a:gd name="T14" fmla="*/ 0 60000 65536"/>
                  <a:gd name="T15" fmla="*/ 0 w 349"/>
                  <a:gd name="T16" fmla="*/ 0 h 310"/>
                  <a:gd name="T17" fmla="*/ 349 w 349"/>
                  <a:gd name="T18" fmla="*/ 310 h 310"/>
                </a:gdLst>
                <a:ahLst/>
                <a:cxnLst>
                  <a:cxn ang="T10">
                    <a:pos x="T0" y="T1"/>
                  </a:cxn>
                  <a:cxn ang="T11">
                    <a:pos x="T2" y="T3"/>
                  </a:cxn>
                  <a:cxn ang="T12">
                    <a:pos x="T4" y="T5"/>
                  </a:cxn>
                  <a:cxn ang="T13">
                    <a:pos x="T6" y="T7"/>
                  </a:cxn>
                  <a:cxn ang="T14">
                    <a:pos x="T8" y="T9"/>
                  </a:cxn>
                </a:cxnLst>
                <a:rect l="T15" t="T16" r="T17" b="T18"/>
                <a:pathLst>
                  <a:path w="349" h="310">
                    <a:moveTo>
                      <a:pt x="348" y="0"/>
                    </a:moveTo>
                    <a:lnTo>
                      <a:pt x="348" y="309"/>
                    </a:lnTo>
                    <a:lnTo>
                      <a:pt x="0" y="309"/>
                    </a:lnTo>
                    <a:lnTo>
                      <a:pt x="0" y="0"/>
                    </a:lnTo>
                    <a:lnTo>
                      <a:pt x="348"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95" name="Freeform 15"/>
              <p:cNvSpPr>
                <a:spLocks/>
              </p:cNvSpPr>
              <p:nvPr/>
            </p:nvSpPr>
            <p:spPr bwMode="auto">
              <a:xfrm>
                <a:off x="3868" y="1763"/>
                <a:ext cx="294" cy="137"/>
              </a:xfrm>
              <a:custGeom>
                <a:avLst/>
                <a:gdLst>
                  <a:gd name="T0" fmla="*/ 0 w 294"/>
                  <a:gd name="T1" fmla="*/ 136 h 137"/>
                  <a:gd name="T2" fmla="*/ 55 w 294"/>
                  <a:gd name="T3" fmla="*/ 136 h 137"/>
                  <a:gd name="T4" fmla="*/ 220 w 294"/>
                  <a:gd name="T5" fmla="*/ 0 h 137"/>
                  <a:gd name="T6" fmla="*/ 238 w 294"/>
                  <a:gd name="T7" fmla="*/ 136 h 137"/>
                  <a:gd name="T8" fmla="*/ 293 w 294"/>
                  <a:gd name="T9" fmla="*/ 136 h 137"/>
                  <a:gd name="T10" fmla="*/ 0 60000 65536"/>
                  <a:gd name="T11" fmla="*/ 0 60000 65536"/>
                  <a:gd name="T12" fmla="*/ 0 60000 65536"/>
                  <a:gd name="T13" fmla="*/ 0 60000 65536"/>
                  <a:gd name="T14" fmla="*/ 0 60000 65536"/>
                  <a:gd name="T15" fmla="*/ 0 w 294"/>
                  <a:gd name="T16" fmla="*/ 0 h 137"/>
                  <a:gd name="T17" fmla="*/ 294 w 294"/>
                  <a:gd name="T18" fmla="*/ 137 h 137"/>
                </a:gdLst>
                <a:ahLst/>
                <a:cxnLst>
                  <a:cxn ang="T10">
                    <a:pos x="T0" y="T1"/>
                  </a:cxn>
                  <a:cxn ang="T11">
                    <a:pos x="T2" y="T3"/>
                  </a:cxn>
                  <a:cxn ang="T12">
                    <a:pos x="T4" y="T5"/>
                  </a:cxn>
                  <a:cxn ang="T13">
                    <a:pos x="T6" y="T7"/>
                  </a:cxn>
                  <a:cxn ang="T14">
                    <a:pos x="T8" y="T9"/>
                  </a:cxn>
                </a:cxnLst>
                <a:rect l="T15" t="T16" r="T17" b="T18"/>
                <a:pathLst>
                  <a:path w="294" h="137">
                    <a:moveTo>
                      <a:pt x="0" y="136"/>
                    </a:moveTo>
                    <a:lnTo>
                      <a:pt x="55" y="136"/>
                    </a:lnTo>
                    <a:lnTo>
                      <a:pt x="220" y="0"/>
                    </a:lnTo>
                    <a:lnTo>
                      <a:pt x="238" y="136"/>
                    </a:lnTo>
                    <a:lnTo>
                      <a:pt x="293" y="136"/>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grpSp>
          <p:nvGrpSpPr>
            <p:cNvPr id="46092" name="Group 16"/>
            <p:cNvGrpSpPr>
              <a:grpSpLocks/>
            </p:cNvGrpSpPr>
            <p:nvPr/>
          </p:nvGrpSpPr>
          <p:grpSpPr bwMode="auto">
            <a:xfrm>
              <a:off x="4462" y="939"/>
              <a:ext cx="244" cy="245"/>
              <a:chOff x="4765" y="1128"/>
              <a:chExt cx="263" cy="265"/>
            </a:xfrm>
          </p:grpSpPr>
          <p:grpSp>
            <p:nvGrpSpPr>
              <p:cNvPr id="46190" name="Group 17"/>
              <p:cNvGrpSpPr>
                <a:grpSpLocks/>
              </p:cNvGrpSpPr>
              <p:nvPr/>
            </p:nvGrpSpPr>
            <p:grpSpPr bwMode="auto">
              <a:xfrm>
                <a:off x="4765" y="1128"/>
                <a:ext cx="263" cy="265"/>
                <a:chOff x="4765" y="1128"/>
                <a:chExt cx="263" cy="265"/>
              </a:xfrm>
            </p:grpSpPr>
            <p:sp>
              <p:nvSpPr>
                <p:cNvPr id="46192" name="Freeform 18"/>
                <p:cNvSpPr>
                  <a:spLocks/>
                </p:cNvSpPr>
                <p:nvPr/>
              </p:nvSpPr>
              <p:spPr bwMode="auto">
                <a:xfrm>
                  <a:off x="4765" y="1128"/>
                  <a:ext cx="263" cy="265"/>
                </a:xfrm>
                <a:custGeom>
                  <a:avLst/>
                  <a:gdLst>
                    <a:gd name="T0" fmla="*/ 262 w 263"/>
                    <a:gd name="T1" fmla="*/ 0 h 265"/>
                    <a:gd name="T2" fmla="*/ 262 w 263"/>
                    <a:gd name="T3" fmla="*/ 264 h 265"/>
                    <a:gd name="T4" fmla="*/ 0 w 263"/>
                    <a:gd name="T5" fmla="*/ 264 h 265"/>
                    <a:gd name="T6" fmla="*/ 0 w 263"/>
                    <a:gd name="T7" fmla="*/ 0 h 265"/>
                    <a:gd name="T8" fmla="*/ 262 w 263"/>
                    <a:gd name="T9" fmla="*/ 0 h 265"/>
                    <a:gd name="T10" fmla="*/ 0 60000 65536"/>
                    <a:gd name="T11" fmla="*/ 0 60000 65536"/>
                    <a:gd name="T12" fmla="*/ 0 60000 65536"/>
                    <a:gd name="T13" fmla="*/ 0 60000 65536"/>
                    <a:gd name="T14" fmla="*/ 0 60000 65536"/>
                    <a:gd name="T15" fmla="*/ 0 w 263"/>
                    <a:gd name="T16" fmla="*/ 0 h 265"/>
                    <a:gd name="T17" fmla="*/ 263 w 263"/>
                    <a:gd name="T18" fmla="*/ 265 h 265"/>
                  </a:gdLst>
                  <a:ahLst/>
                  <a:cxnLst>
                    <a:cxn ang="T10">
                      <a:pos x="T0" y="T1"/>
                    </a:cxn>
                    <a:cxn ang="T11">
                      <a:pos x="T2" y="T3"/>
                    </a:cxn>
                    <a:cxn ang="T12">
                      <a:pos x="T4" y="T5"/>
                    </a:cxn>
                    <a:cxn ang="T13">
                      <a:pos x="T6" y="T7"/>
                    </a:cxn>
                    <a:cxn ang="T14">
                      <a:pos x="T8" y="T9"/>
                    </a:cxn>
                  </a:cxnLst>
                  <a:rect l="T15" t="T16" r="T17" b="T18"/>
                  <a:pathLst>
                    <a:path w="263" h="265">
                      <a:moveTo>
                        <a:pt x="262" y="0"/>
                      </a:moveTo>
                      <a:lnTo>
                        <a:pt x="262" y="264"/>
                      </a:lnTo>
                      <a:lnTo>
                        <a:pt x="0" y="264"/>
                      </a:lnTo>
                      <a:lnTo>
                        <a:pt x="0" y="0"/>
                      </a:lnTo>
                      <a:lnTo>
                        <a:pt x="262"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93" name="Freeform 19"/>
                <p:cNvSpPr>
                  <a:spLocks/>
                </p:cNvSpPr>
                <p:nvPr/>
              </p:nvSpPr>
              <p:spPr bwMode="auto">
                <a:xfrm>
                  <a:off x="4839" y="1205"/>
                  <a:ext cx="114" cy="113"/>
                </a:xfrm>
                <a:custGeom>
                  <a:avLst/>
                  <a:gdLst>
                    <a:gd name="T0" fmla="*/ 0 w 114"/>
                    <a:gd name="T1" fmla="*/ 0 h 113"/>
                    <a:gd name="T2" fmla="*/ 0 w 114"/>
                    <a:gd name="T3" fmla="*/ 112 h 113"/>
                    <a:gd name="T4" fmla="*/ 113 w 114"/>
                    <a:gd name="T5" fmla="*/ 55 h 113"/>
                    <a:gd name="T6" fmla="*/ 0 w 114"/>
                    <a:gd name="T7" fmla="*/ 0 h 113"/>
                    <a:gd name="T8" fmla="*/ 0 60000 65536"/>
                    <a:gd name="T9" fmla="*/ 0 60000 65536"/>
                    <a:gd name="T10" fmla="*/ 0 60000 65536"/>
                    <a:gd name="T11" fmla="*/ 0 60000 65536"/>
                    <a:gd name="T12" fmla="*/ 0 w 114"/>
                    <a:gd name="T13" fmla="*/ 0 h 113"/>
                    <a:gd name="T14" fmla="*/ 114 w 114"/>
                    <a:gd name="T15" fmla="*/ 113 h 113"/>
                  </a:gdLst>
                  <a:ahLst/>
                  <a:cxnLst>
                    <a:cxn ang="T8">
                      <a:pos x="T0" y="T1"/>
                    </a:cxn>
                    <a:cxn ang="T9">
                      <a:pos x="T2" y="T3"/>
                    </a:cxn>
                    <a:cxn ang="T10">
                      <a:pos x="T4" y="T5"/>
                    </a:cxn>
                    <a:cxn ang="T11">
                      <a:pos x="T6" y="T7"/>
                    </a:cxn>
                  </a:cxnLst>
                  <a:rect l="T12" t="T13" r="T14" b="T15"/>
                  <a:pathLst>
                    <a:path w="114" h="113">
                      <a:moveTo>
                        <a:pt x="0" y="0"/>
                      </a:moveTo>
                      <a:lnTo>
                        <a:pt x="0" y="112"/>
                      </a:lnTo>
                      <a:lnTo>
                        <a:pt x="113" y="55"/>
                      </a:lnTo>
                      <a:lnTo>
                        <a:pt x="0"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
            <p:nvSpPr>
              <p:cNvPr id="46191" name="Line 20"/>
              <p:cNvSpPr>
                <a:spLocks noChangeShapeType="1"/>
              </p:cNvSpPr>
              <p:nvPr/>
            </p:nvSpPr>
            <p:spPr bwMode="auto">
              <a:xfrm>
                <a:off x="4952" y="1205"/>
                <a:ext cx="0" cy="112"/>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6093" name="Freeform 21"/>
            <p:cNvSpPr>
              <a:spLocks/>
            </p:cNvSpPr>
            <p:nvPr/>
          </p:nvSpPr>
          <p:spPr bwMode="auto">
            <a:xfrm>
              <a:off x="4468" y="1629"/>
              <a:ext cx="593" cy="496"/>
            </a:xfrm>
            <a:custGeom>
              <a:avLst/>
              <a:gdLst>
                <a:gd name="T0" fmla="*/ 372 w 641"/>
                <a:gd name="T1" fmla="*/ 0 h 536"/>
                <a:gd name="T2" fmla="*/ 372 w 641"/>
                <a:gd name="T3" fmla="*/ 311 h 536"/>
                <a:gd name="T4" fmla="*/ 0 w 641"/>
                <a:gd name="T5" fmla="*/ 311 h 536"/>
                <a:gd name="T6" fmla="*/ 0 w 641"/>
                <a:gd name="T7" fmla="*/ 0 h 536"/>
                <a:gd name="T8" fmla="*/ 372 w 641"/>
                <a:gd name="T9" fmla="*/ 0 h 536"/>
                <a:gd name="T10" fmla="*/ 0 60000 65536"/>
                <a:gd name="T11" fmla="*/ 0 60000 65536"/>
                <a:gd name="T12" fmla="*/ 0 60000 65536"/>
                <a:gd name="T13" fmla="*/ 0 60000 65536"/>
                <a:gd name="T14" fmla="*/ 0 60000 65536"/>
                <a:gd name="T15" fmla="*/ 0 w 641"/>
                <a:gd name="T16" fmla="*/ 0 h 536"/>
                <a:gd name="T17" fmla="*/ 641 w 641"/>
                <a:gd name="T18" fmla="*/ 536 h 536"/>
              </a:gdLst>
              <a:ahLst/>
              <a:cxnLst>
                <a:cxn ang="T10">
                  <a:pos x="T0" y="T1"/>
                </a:cxn>
                <a:cxn ang="T11">
                  <a:pos x="T2" y="T3"/>
                </a:cxn>
                <a:cxn ang="T12">
                  <a:pos x="T4" y="T5"/>
                </a:cxn>
                <a:cxn ang="T13">
                  <a:pos x="T6" y="T7"/>
                </a:cxn>
                <a:cxn ang="T14">
                  <a:pos x="T8" y="T9"/>
                </a:cxn>
              </a:cxnLst>
              <a:rect l="T15" t="T16" r="T17" b="T18"/>
              <a:pathLst>
                <a:path w="641" h="536">
                  <a:moveTo>
                    <a:pt x="640" y="0"/>
                  </a:moveTo>
                  <a:lnTo>
                    <a:pt x="640" y="535"/>
                  </a:lnTo>
                  <a:lnTo>
                    <a:pt x="0" y="535"/>
                  </a:lnTo>
                  <a:lnTo>
                    <a:pt x="0" y="0"/>
                  </a:lnTo>
                  <a:lnTo>
                    <a:pt x="640"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094" name="Freeform 22"/>
            <p:cNvSpPr>
              <a:spLocks/>
            </p:cNvSpPr>
            <p:nvPr/>
          </p:nvSpPr>
          <p:spPr bwMode="auto">
            <a:xfrm>
              <a:off x="4698" y="1289"/>
              <a:ext cx="245" cy="244"/>
            </a:xfrm>
            <a:custGeom>
              <a:avLst/>
              <a:gdLst>
                <a:gd name="T0" fmla="*/ 153 w 265"/>
                <a:gd name="T1" fmla="*/ 0 h 264"/>
                <a:gd name="T2" fmla="*/ 153 w 265"/>
                <a:gd name="T3" fmla="*/ 152 h 264"/>
                <a:gd name="T4" fmla="*/ 0 w 265"/>
                <a:gd name="T5" fmla="*/ 152 h 264"/>
                <a:gd name="T6" fmla="*/ 0 w 265"/>
                <a:gd name="T7" fmla="*/ 0 h 264"/>
                <a:gd name="T8" fmla="*/ 153 w 265"/>
                <a:gd name="T9" fmla="*/ 0 h 264"/>
                <a:gd name="T10" fmla="*/ 0 60000 65536"/>
                <a:gd name="T11" fmla="*/ 0 60000 65536"/>
                <a:gd name="T12" fmla="*/ 0 60000 65536"/>
                <a:gd name="T13" fmla="*/ 0 60000 65536"/>
                <a:gd name="T14" fmla="*/ 0 60000 65536"/>
                <a:gd name="T15" fmla="*/ 0 w 265"/>
                <a:gd name="T16" fmla="*/ 0 h 264"/>
                <a:gd name="T17" fmla="*/ 265 w 265"/>
                <a:gd name="T18" fmla="*/ 264 h 264"/>
              </a:gdLst>
              <a:ahLst/>
              <a:cxnLst>
                <a:cxn ang="T10">
                  <a:pos x="T0" y="T1"/>
                </a:cxn>
                <a:cxn ang="T11">
                  <a:pos x="T2" y="T3"/>
                </a:cxn>
                <a:cxn ang="T12">
                  <a:pos x="T4" y="T5"/>
                </a:cxn>
                <a:cxn ang="T13">
                  <a:pos x="T6" y="T7"/>
                </a:cxn>
                <a:cxn ang="T14">
                  <a:pos x="T8" y="T9"/>
                </a:cxn>
              </a:cxnLst>
              <a:rect l="T15" t="T16" r="T17" b="T18"/>
              <a:pathLst>
                <a:path w="265" h="264">
                  <a:moveTo>
                    <a:pt x="264" y="0"/>
                  </a:moveTo>
                  <a:lnTo>
                    <a:pt x="264" y="263"/>
                  </a:lnTo>
                  <a:lnTo>
                    <a:pt x="0" y="263"/>
                  </a:lnTo>
                  <a:lnTo>
                    <a:pt x="0" y="0"/>
                  </a:lnTo>
                  <a:lnTo>
                    <a:pt x="264"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095" name="Freeform 23"/>
            <p:cNvSpPr>
              <a:spLocks/>
            </p:cNvSpPr>
            <p:nvPr/>
          </p:nvSpPr>
          <p:spPr bwMode="auto">
            <a:xfrm>
              <a:off x="2441" y="951"/>
              <a:ext cx="244" cy="245"/>
            </a:xfrm>
            <a:custGeom>
              <a:avLst/>
              <a:gdLst>
                <a:gd name="T0" fmla="*/ 155 w 263"/>
                <a:gd name="T1" fmla="*/ 0 h 265"/>
                <a:gd name="T2" fmla="*/ 155 w 263"/>
                <a:gd name="T3" fmla="*/ 153 h 265"/>
                <a:gd name="T4" fmla="*/ 0 w 263"/>
                <a:gd name="T5" fmla="*/ 153 h 265"/>
                <a:gd name="T6" fmla="*/ 0 w 263"/>
                <a:gd name="T7" fmla="*/ 0 h 265"/>
                <a:gd name="T8" fmla="*/ 155 w 263"/>
                <a:gd name="T9" fmla="*/ 0 h 265"/>
                <a:gd name="T10" fmla="*/ 0 60000 65536"/>
                <a:gd name="T11" fmla="*/ 0 60000 65536"/>
                <a:gd name="T12" fmla="*/ 0 60000 65536"/>
                <a:gd name="T13" fmla="*/ 0 60000 65536"/>
                <a:gd name="T14" fmla="*/ 0 60000 65536"/>
                <a:gd name="T15" fmla="*/ 0 w 263"/>
                <a:gd name="T16" fmla="*/ 0 h 265"/>
                <a:gd name="T17" fmla="*/ 263 w 263"/>
                <a:gd name="T18" fmla="*/ 265 h 265"/>
              </a:gdLst>
              <a:ahLst/>
              <a:cxnLst>
                <a:cxn ang="T10">
                  <a:pos x="T0" y="T1"/>
                </a:cxn>
                <a:cxn ang="T11">
                  <a:pos x="T2" y="T3"/>
                </a:cxn>
                <a:cxn ang="T12">
                  <a:pos x="T4" y="T5"/>
                </a:cxn>
                <a:cxn ang="T13">
                  <a:pos x="T6" y="T7"/>
                </a:cxn>
                <a:cxn ang="T14">
                  <a:pos x="T8" y="T9"/>
                </a:cxn>
              </a:cxnLst>
              <a:rect l="T15" t="T16" r="T17" b="T18"/>
              <a:pathLst>
                <a:path w="263" h="265">
                  <a:moveTo>
                    <a:pt x="262" y="0"/>
                  </a:moveTo>
                  <a:lnTo>
                    <a:pt x="262" y="264"/>
                  </a:lnTo>
                  <a:lnTo>
                    <a:pt x="0" y="264"/>
                  </a:lnTo>
                  <a:lnTo>
                    <a:pt x="0" y="0"/>
                  </a:lnTo>
                  <a:lnTo>
                    <a:pt x="262"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096" name="Line 24"/>
            <p:cNvSpPr>
              <a:spLocks noChangeShapeType="1"/>
            </p:cNvSpPr>
            <p:nvPr/>
          </p:nvSpPr>
          <p:spPr bwMode="auto">
            <a:xfrm>
              <a:off x="2684" y="1091"/>
              <a:ext cx="150" cy="0"/>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097" name="Freeform 25"/>
            <p:cNvSpPr>
              <a:spLocks/>
            </p:cNvSpPr>
            <p:nvPr/>
          </p:nvSpPr>
          <p:spPr bwMode="auto">
            <a:xfrm>
              <a:off x="3168" y="1068"/>
              <a:ext cx="51" cy="25"/>
            </a:xfrm>
            <a:custGeom>
              <a:avLst/>
              <a:gdLst>
                <a:gd name="T0" fmla="*/ 32 w 55"/>
                <a:gd name="T1" fmla="*/ 7 h 27"/>
                <a:gd name="T2" fmla="*/ 0 w 55"/>
                <a:gd name="T3" fmla="*/ 0 h 27"/>
                <a:gd name="T4" fmla="*/ 6 w 55"/>
                <a:gd name="T5" fmla="*/ 7 h 27"/>
                <a:gd name="T6" fmla="*/ 0 w 55"/>
                <a:gd name="T7" fmla="*/ 16 h 27"/>
                <a:gd name="T8" fmla="*/ 32 w 55"/>
                <a:gd name="T9" fmla="*/ 7 h 27"/>
                <a:gd name="T10" fmla="*/ 32 w 55"/>
                <a:gd name="T11" fmla="*/ 7 h 27"/>
                <a:gd name="T12" fmla="*/ 0 60000 65536"/>
                <a:gd name="T13" fmla="*/ 0 60000 65536"/>
                <a:gd name="T14" fmla="*/ 0 60000 65536"/>
                <a:gd name="T15" fmla="*/ 0 60000 65536"/>
                <a:gd name="T16" fmla="*/ 0 60000 65536"/>
                <a:gd name="T17" fmla="*/ 0 60000 65536"/>
                <a:gd name="T18" fmla="*/ 0 w 55"/>
                <a:gd name="T19" fmla="*/ 0 h 27"/>
                <a:gd name="T20" fmla="*/ 55 w 55"/>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5" h="27">
                  <a:moveTo>
                    <a:pt x="54" y="14"/>
                  </a:moveTo>
                  <a:lnTo>
                    <a:pt x="0" y="0"/>
                  </a:lnTo>
                  <a:lnTo>
                    <a:pt x="13" y="14"/>
                  </a:lnTo>
                  <a:lnTo>
                    <a:pt x="0" y="26"/>
                  </a:lnTo>
                  <a:lnTo>
                    <a:pt x="54" y="14"/>
                  </a:lnTo>
                </a:path>
              </a:pathLst>
            </a:custGeom>
            <a:solidFill>
              <a:srgbClr val="000000"/>
            </a:solidFill>
            <a:ln w="18732">
              <a:solidFill>
                <a:srgbClr val="000000"/>
              </a:solidFill>
              <a:round/>
              <a:headEnd/>
              <a:tailEnd/>
            </a:ln>
          </p:spPr>
          <p:txBody>
            <a:bodyPr/>
            <a:lstStyle/>
            <a:p>
              <a:endParaRPr lang="it-IT"/>
            </a:p>
          </p:txBody>
        </p:sp>
        <p:sp>
          <p:nvSpPr>
            <p:cNvPr id="46098" name="Line 26"/>
            <p:cNvSpPr>
              <a:spLocks noChangeShapeType="1"/>
            </p:cNvSpPr>
            <p:nvPr/>
          </p:nvSpPr>
          <p:spPr bwMode="auto">
            <a:xfrm>
              <a:off x="3997" y="1072"/>
              <a:ext cx="73" cy="1"/>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099" name="Freeform 27"/>
            <p:cNvSpPr>
              <a:spLocks/>
            </p:cNvSpPr>
            <p:nvPr/>
          </p:nvSpPr>
          <p:spPr bwMode="auto">
            <a:xfrm>
              <a:off x="4058" y="1060"/>
              <a:ext cx="50" cy="25"/>
            </a:xfrm>
            <a:custGeom>
              <a:avLst/>
              <a:gdLst>
                <a:gd name="T0" fmla="*/ 31 w 54"/>
                <a:gd name="T1" fmla="*/ 6 h 27"/>
                <a:gd name="T2" fmla="*/ 0 w 54"/>
                <a:gd name="T3" fmla="*/ 0 h 27"/>
                <a:gd name="T4" fmla="*/ 6 w 54"/>
                <a:gd name="T5" fmla="*/ 6 h 27"/>
                <a:gd name="T6" fmla="*/ 0 w 54"/>
                <a:gd name="T7" fmla="*/ 16 h 27"/>
                <a:gd name="T8" fmla="*/ 31 w 54"/>
                <a:gd name="T9" fmla="*/ 6 h 27"/>
                <a:gd name="T10" fmla="*/ 31 w 54"/>
                <a:gd name="T11" fmla="*/ 6 h 27"/>
                <a:gd name="T12" fmla="*/ 0 60000 65536"/>
                <a:gd name="T13" fmla="*/ 0 60000 65536"/>
                <a:gd name="T14" fmla="*/ 0 60000 65536"/>
                <a:gd name="T15" fmla="*/ 0 60000 65536"/>
                <a:gd name="T16" fmla="*/ 0 60000 65536"/>
                <a:gd name="T17" fmla="*/ 0 60000 65536"/>
                <a:gd name="T18" fmla="*/ 0 w 54"/>
                <a:gd name="T19" fmla="*/ 0 h 27"/>
                <a:gd name="T20" fmla="*/ 54 w 54"/>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4" h="27">
                  <a:moveTo>
                    <a:pt x="53" y="13"/>
                  </a:moveTo>
                  <a:lnTo>
                    <a:pt x="0" y="0"/>
                  </a:lnTo>
                  <a:lnTo>
                    <a:pt x="13" y="13"/>
                  </a:lnTo>
                  <a:lnTo>
                    <a:pt x="0" y="26"/>
                  </a:lnTo>
                  <a:lnTo>
                    <a:pt x="53" y="13"/>
                  </a:lnTo>
                </a:path>
              </a:pathLst>
            </a:custGeom>
            <a:solidFill>
              <a:srgbClr val="000000"/>
            </a:solidFill>
            <a:ln w="18732">
              <a:solidFill>
                <a:srgbClr val="000000"/>
              </a:solidFill>
              <a:round/>
              <a:headEnd/>
              <a:tailEnd/>
            </a:ln>
          </p:spPr>
          <p:txBody>
            <a:bodyPr/>
            <a:lstStyle/>
            <a:p>
              <a:endParaRPr lang="it-IT"/>
            </a:p>
          </p:txBody>
        </p:sp>
        <p:sp>
          <p:nvSpPr>
            <p:cNvPr id="46100" name="Freeform 28"/>
            <p:cNvSpPr>
              <a:spLocks/>
            </p:cNvSpPr>
            <p:nvPr/>
          </p:nvSpPr>
          <p:spPr bwMode="auto">
            <a:xfrm>
              <a:off x="4709" y="1087"/>
              <a:ext cx="109" cy="165"/>
            </a:xfrm>
            <a:custGeom>
              <a:avLst/>
              <a:gdLst>
                <a:gd name="T0" fmla="*/ 0 w 117"/>
                <a:gd name="T1" fmla="*/ 0 h 179"/>
                <a:gd name="T2" fmla="*/ 71 w 117"/>
                <a:gd name="T3" fmla="*/ 0 h 179"/>
                <a:gd name="T4" fmla="*/ 71 w 117"/>
                <a:gd name="T5" fmla="*/ 100 h 179"/>
                <a:gd name="T6" fmla="*/ 0 60000 65536"/>
                <a:gd name="T7" fmla="*/ 0 60000 65536"/>
                <a:gd name="T8" fmla="*/ 0 60000 65536"/>
                <a:gd name="T9" fmla="*/ 0 w 117"/>
                <a:gd name="T10" fmla="*/ 0 h 179"/>
                <a:gd name="T11" fmla="*/ 117 w 117"/>
                <a:gd name="T12" fmla="*/ 179 h 179"/>
              </a:gdLst>
              <a:ahLst/>
              <a:cxnLst>
                <a:cxn ang="T6">
                  <a:pos x="T0" y="T1"/>
                </a:cxn>
                <a:cxn ang="T7">
                  <a:pos x="T2" y="T3"/>
                </a:cxn>
                <a:cxn ang="T8">
                  <a:pos x="T4" y="T5"/>
                </a:cxn>
              </a:cxnLst>
              <a:rect l="T9" t="T10" r="T11" b="T12"/>
              <a:pathLst>
                <a:path w="117" h="179">
                  <a:moveTo>
                    <a:pt x="0" y="0"/>
                  </a:moveTo>
                  <a:lnTo>
                    <a:pt x="116" y="0"/>
                  </a:lnTo>
                  <a:lnTo>
                    <a:pt x="116" y="178"/>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01" name="Freeform 29"/>
            <p:cNvSpPr>
              <a:spLocks/>
            </p:cNvSpPr>
            <p:nvPr/>
          </p:nvSpPr>
          <p:spPr bwMode="auto">
            <a:xfrm>
              <a:off x="4805" y="1240"/>
              <a:ext cx="25" cy="50"/>
            </a:xfrm>
            <a:custGeom>
              <a:avLst/>
              <a:gdLst>
                <a:gd name="T0" fmla="*/ 6 w 27"/>
                <a:gd name="T1" fmla="*/ 31 h 54"/>
                <a:gd name="T2" fmla="*/ 16 w 27"/>
                <a:gd name="T3" fmla="*/ 0 h 54"/>
                <a:gd name="T4" fmla="*/ 6 w 27"/>
                <a:gd name="T5" fmla="*/ 6 h 54"/>
                <a:gd name="T6" fmla="*/ 0 w 27"/>
                <a:gd name="T7" fmla="*/ 0 h 54"/>
                <a:gd name="T8" fmla="*/ 6 w 27"/>
                <a:gd name="T9" fmla="*/ 31 h 54"/>
                <a:gd name="T10" fmla="*/ 6 w 27"/>
                <a:gd name="T11" fmla="*/ 31 h 54"/>
                <a:gd name="T12" fmla="*/ 0 60000 65536"/>
                <a:gd name="T13" fmla="*/ 0 60000 65536"/>
                <a:gd name="T14" fmla="*/ 0 60000 65536"/>
                <a:gd name="T15" fmla="*/ 0 60000 65536"/>
                <a:gd name="T16" fmla="*/ 0 60000 65536"/>
                <a:gd name="T17" fmla="*/ 0 60000 65536"/>
                <a:gd name="T18" fmla="*/ 0 w 27"/>
                <a:gd name="T19" fmla="*/ 0 h 54"/>
                <a:gd name="T20" fmla="*/ 27 w 27"/>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27" h="54">
                  <a:moveTo>
                    <a:pt x="13" y="53"/>
                  </a:moveTo>
                  <a:lnTo>
                    <a:pt x="26" y="0"/>
                  </a:lnTo>
                  <a:lnTo>
                    <a:pt x="13" y="13"/>
                  </a:lnTo>
                  <a:lnTo>
                    <a:pt x="0" y="0"/>
                  </a:lnTo>
                  <a:lnTo>
                    <a:pt x="13" y="53"/>
                  </a:lnTo>
                </a:path>
              </a:pathLst>
            </a:custGeom>
            <a:solidFill>
              <a:srgbClr val="000000"/>
            </a:solidFill>
            <a:ln w="18732">
              <a:solidFill>
                <a:srgbClr val="000000"/>
              </a:solidFill>
              <a:round/>
              <a:headEnd/>
              <a:tailEnd/>
            </a:ln>
          </p:spPr>
          <p:txBody>
            <a:bodyPr/>
            <a:lstStyle/>
            <a:p>
              <a:endParaRPr lang="it-IT"/>
            </a:p>
          </p:txBody>
        </p:sp>
        <p:sp>
          <p:nvSpPr>
            <p:cNvPr id="46102" name="Line 30"/>
            <p:cNvSpPr>
              <a:spLocks noChangeShapeType="1"/>
            </p:cNvSpPr>
            <p:nvPr/>
          </p:nvSpPr>
          <p:spPr bwMode="auto">
            <a:xfrm>
              <a:off x="4822" y="1532"/>
              <a:ext cx="1" cy="67"/>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03" name="Freeform 31"/>
            <p:cNvSpPr>
              <a:spLocks/>
            </p:cNvSpPr>
            <p:nvPr/>
          </p:nvSpPr>
          <p:spPr bwMode="auto">
            <a:xfrm>
              <a:off x="4809" y="1588"/>
              <a:ext cx="25" cy="50"/>
            </a:xfrm>
            <a:custGeom>
              <a:avLst/>
              <a:gdLst>
                <a:gd name="T0" fmla="*/ 7 w 27"/>
                <a:gd name="T1" fmla="*/ 31 h 54"/>
                <a:gd name="T2" fmla="*/ 16 w 27"/>
                <a:gd name="T3" fmla="*/ 0 h 54"/>
                <a:gd name="T4" fmla="*/ 7 w 27"/>
                <a:gd name="T5" fmla="*/ 6 h 54"/>
                <a:gd name="T6" fmla="*/ 0 w 27"/>
                <a:gd name="T7" fmla="*/ 0 h 54"/>
                <a:gd name="T8" fmla="*/ 7 w 27"/>
                <a:gd name="T9" fmla="*/ 31 h 54"/>
                <a:gd name="T10" fmla="*/ 7 w 27"/>
                <a:gd name="T11" fmla="*/ 31 h 54"/>
                <a:gd name="T12" fmla="*/ 0 60000 65536"/>
                <a:gd name="T13" fmla="*/ 0 60000 65536"/>
                <a:gd name="T14" fmla="*/ 0 60000 65536"/>
                <a:gd name="T15" fmla="*/ 0 60000 65536"/>
                <a:gd name="T16" fmla="*/ 0 60000 65536"/>
                <a:gd name="T17" fmla="*/ 0 60000 65536"/>
                <a:gd name="T18" fmla="*/ 0 w 27"/>
                <a:gd name="T19" fmla="*/ 0 h 54"/>
                <a:gd name="T20" fmla="*/ 27 w 27"/>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27" h="54">
                  <a:moveTo>
                    <a:pt x="14" y="53"/>
                  </a:moveTo>
                  <a:lnTo>
                    <a:pt x="26" y="0"/>
                  </a:lnTo>
                  <a:lnTo>
                    <a:pt x="14" y="12"/>
                  </a:lnTo>
                  <a:lnTo>
                    <a:pt x="0" y="0"/>
                  </a:lnTo>
                  <a:lnTo>
                    <a:pt x="14" y="53"/>
                  </a:lnTo>
                </a:path>
              </a:pathLst>
            </a:custGeom>
            <a:solidFill>
              <a:srgbClr val="000000"/>
            </a:solidFill>
            <a:ln w="18732">
              <a:solidFill>
                <a:srgbClr val="000000"/>
              </a:solidFill>
              <a:round/>
              <a:headEnd/>
              <a:tailEnd/>
            </a:ln>
          </p:spPr>
          <p:txBody>
            <a:bodyPr/>
            <a:lstStyle/>
            <a:p>
              <a:endParaRPr lang="it-IT"/>
            </a:p>
          </p:txBody>
        </p:sp>
        <p:sp>
          <p:nvSpPr>
            <p:cNvPr id="46104" name="Line 32"/>
            <p:cNvSpPr>
              <a:spLocks noChangeShapeType="1"/>
            </p:cNvSpPr>
            <p:nvPr/>
          </p:nvSpPr>
          <p:spPr bwMode="auto">
            <a:xfrm flipH="1">
              <a:off x="3139" y="1613"/>
              <a:ext cx="457" cy="0"/>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05" name="Freeform 33"/>
            <p:cNvSpPr>
              <a:spLocks/>
            </p:cNvSpPr>
            <p:nvPr/>
          </p:nvSpPr>
          <p:spPr bwMode="auto">
            <a:xfrm>
              <a:off x="3102" y="1601"/>
              <a:ext cx="50" cy="25"/>
            </a:xfrm>
            <a:custGeom>
              <a:avLst/>
              <a:gdLst>
                <a:gd name="T0" fmla="*/ 0 w 54"/>
                <a:gd name="T1" fmla="*/ 6 h 28"/>
                <a:gd name="T2" fmla="*/ 31 w 54"/>
                <a:gd name="T3" fmla="*/ 12 h 28"/>
                <a:gd name="T4" fmla="*/ 23 w 54"/>
                <a:gd name="T5" fmla="*/ 6 h 28"/>
                <a:gd name="T6" fmla="*/ 31 w 54"/>
                <a:gd name="T7" fmla="*/ 0 h 28"/>
                <a:gd name="T8" fmla="*/ 0 w 54"/>
                <a:gd name="T9" fmla="*/ 6 h 28"/>
                <a:gd name="T10" fmla="*/ 0 w 54"/>
                <a:gd name="T11" fmla="*/ 6 h 28"/>
                <a:gd name="T12" fmla="*/ 0 60000 65536"/>
                <a:gd name="T13" fmla="*/ 0 60000 65536"/>
                <a:gd name="T14" fmla="*/ 0 60000 65536"/>
                <a:gd name="T15" fmla="*/ 0 60000 65536"/>
                <a:gd name="T16" fmla="*/ 0 60000 65536"/>
                <a:gd name="T17" fmla="*/ 0 60000 65536"/>
                <a:gd name="T18" fmla="*/ 0 w 54"/>
                <a:gd name="T19" fmla="*/ 0 h 28"/>
                <a:gd name="T20" fmla="*/ 54 w 54"/>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4" h="28">
                  <a:moveTo>
                    <a:pt x="0" y="13"/>
                  </a:moveTo>
                  <a:lnTo>
                    <a:pt x="53" y="27"/>
                  </a:lnTo>
                  <a:lnTo>
                    <a:pt x="40" y="13"/>
                  </a:lnTo>
                  <a:lnTo>
                    <a:pt x="53" y="0"/>
                  </a:lnTo>
                  <a:lnTo>
                    <a:pt x="0" y="13"/>
                  </a:lnTo>
                </a:path>
              </a:pathLst>
            </a:custGeom>
            <a:solidFill>
              <a:srgbClr val="000000"/>
            </a:solidFill>
            <a:ln w="18732">
              <a:solidFill>
                <a:srgbClr val="000000"/>
              </a:solidFill>
              <a:round/>
              <a:headEnd/>
              <a:tailEnd/>
            </a:ln>
          </p:spPr>
          <p:txBody>
            <a:bodyPr/>
            <a:lstStyle/>
            <a:p>
              <a:endParaRPr lang="it-IT"/>
            </a:p>
          </p:txBody>
        </p:sp>
        <p:sp>
          <p:nvSpPr>
            <p:cNvPr id="46106" name="Line 34"/>
            <p:cNvSpPr>
              <a:spLocks noChangeShapeType="1"/>
            </p:cNvSpPr>
            <p:nvPr/>
          </p:nvSpPr>
          <p:spPr bwMode="auto">
            <a:xfrm flipV="1">
              <a:off x="2996" y="1236"/>
              <a:ext cx="1" cy="244"/>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46107" name="Group 35"/>
            <p:cNvGrpSpPr>
              <a:grpSpLocks/>
            </p:cNvGrpSpPr>
            <p:nvPr/>
          </p:nvGrpSpPr>
          <p:grpSpPr bwMode="auto">
            <a:xfrm>
              <a:off x="2871" y="954"/>
              <a:ext cx="244" cy="244"/>
              <a:chOff x="3046" y="1144"/>
              <a:chExt cx="264" cy="264"/>
            </a:xfrm>
          </p:grpSpPr>
          <p:grpSp>
            <p:nvGrpSpPr>
              <p:cNvPr id="46186" name="Group 36"/>
              <p:cNvGrpSpPr>
                <a:grpSpLocks/>
              </p:cNvGrpSpPr>
              <p:nvPr/>
            </p:nvGrpSpPr>
            <p:grpSpPr bwMode="auto">
              <a:xfrm>
                <a:off x="3046" y="1144"/>
                <a:ext cx="264" cy="264"/>
                <a:chOff x="3046" y="1144"/>
                <a:chExt cx="264" cy="264"/>
              </a:xfrm>
            </p:grpSpPr>
            <p:sp>
              <p:nvSpPr>
                <p:cNvPr id="46188" name="Freeform 37"/>
                <p:cNvSpPr>
                  <a:spLocks/>
                </p:cNvSpPr>
                <p:nvPr/>
              </p:nvSpPr>
              <p:spPr bwMode="auto">
                <a:xfrm>
                  <a:off x="3046" y="1144"/>
                  <a:ext cx="264" cy="264"/>
                </a:xfrm>
                <a:custGeom>
                  <a:avLst/>
                  <a:gdLst>
                    <a:gd name="T0" fmla="*/ 262 w 264"/>
                    <a:gd name="T1" fmla="*/ 122 h 264"/>
                    <a:gd name="T2" fmla="*/ 259 w 264"/>
                    <a:gd name="T3" fmla="*/ 103 h 264"/>
                    <a:gd name="T4" fmla="*/ 254 w 264"/>
                    <a:gd name="T5" fmla="*/ 84 h 264"/>
                    <a:gd name="T6" fmla="*/ 245 w 264"/>
                    <a:gd name="T7" fmla="*/ 66 h 264"/>
                    <a:gd name="T8" fmla="*/ 233 w 264"/>
                    <a:gd name="T9" fmla="*/ 50 h 264"/>
                    <a:gd name="T10" fmla="*/ 220 w 264"/>
                    <a:gd name="T11" fmla="*/ 35 h 264"/>
                    <a:gd name="T12" fmla="*/ 205 w 264"/>
                    <a:gd name="T13" fmla="*/ 23 h 264"/>
                    <a:gd name="T14" fmla="*/ 188 w 264"/>
                    <a:gd name="T15" fmla="*/ 14 h 264"/>
                    <a:gd name="T16" fmla="*/ 170 w 264"/>
                    <a:gd name="T17" fmla="*/ 6 h 264"/>
                    <a:gd name="T18" fmla="*/ 151 w 264"/>
                    <a:gd name="T19" fmla="*/ 1 h 264"/>
                    <a:gd name="T20" fmla="*/ 131 w 264"/>
                    <a:gd name="T21" fmla="*/ 0 h 264"/>
                    <a:gd name="T22" fmla="*/ 112 w 264"/>
                    <a:gd name="T23" fmla="*/ 1 h 264"/>
                    <a:gd name="T24" fmla="*/ 93 w 264"/>
                    <a:gd name="T25" fmla="*/ 6 h 264"/>
                    <a:gd name="T26" fmla="*/ 72 w 264"/>
                    <a:gd name="T27" fmla="*/ 14 h 264"/>
                    <a:gd name="T28" fmla="*/ 57 w 264"/>
                    <a:gd name="T29" fmla="*/ 23 h 264"/>
                    <a:gd name="T30" fmla="*/ 43 w 264"/>
                    <a:gd name="T31" fmla="*/ 35 h 264"/>
                    <a:gd name="T32" fmla="*/ 28 w 264"/>
                    <a:gd name="T33" fmla="*/ 50 h 264"/>
                    <a:gd name="T34" fmla="*/ 17 w 264"/>
                    <a:gd name="T35" fmla="*/ 66 h 264"/>
                    <a:gd name="T36" fmla="*/ 8 w 264"/>
                    <a:gd name="T37" fmla="*/ 84 h 264"/>
                    <a:gd name="T38" fmla="*/ 2 w 264"/>
                    <a:gd name="T39" fmla="*/ 103 h 264"/>
                    <a:gd name="T40" fmla="*/ 0 w 264"/>
                    <a:gd name="T41" fmla="*/ 122 h 264"/>
                    <a:gd name="T42" fmla="*/ 0 w 264"/>
                    <a:gd name="T43" fmla="*/ 141 h 264"/>
                    <a:gd name="T44" fmla="*/ 2 w 264"/>
                    <a:gd name="T45" fmla="*/ 160 h 264"/>
                    <a:gd name="T46" fmla="*/ 8 w 264"/>
                    <a:gd name="T47" fmla="*/ 180 h 264"/>
                    <a:gd name="T48" fmla="*/ 17 w 264"/>
                    <a:gd name="T49" fmla="*/ 197 h 264"/>
                    <a:gd name="T50" fmla="*/ 28 w 264"/>
                    <a:gd name="T51" fmla="*/ 215 h 264"/>
                    <a:gd name="T52" fmla="*/ 43 w 264"/>
                    <a:gd name="T53" fmla="*/ 228 h 264"/>
                    <a:gd name="T54" fmla="*/ 57 w 264"/>
                    <a:gd name="T55" fmla="*/ 241 h 264"/>
                    <a:gd name="T56" fmla="*/ 72 w 264"/>
                    <a:gd name="T57" fmla="*/ 250 h 264"/>
                    <a:gd name="T58" fmla="*/ 93 w 264"/>
                    <a:gd name="T59" fmla="*/ 257 h 264"/>
                    <a:gd name="T60" fmla="*/ 112 w 264"/>
                    <a:gd name="T61" fmla="*/ 262 h 264"/>
                    <a:gd name="T62" fmla="*/ 131 w 264"/>
                    <a:gd name="T63" fmla="*/ 263 h 264"/>
                    <a:gd name="T64" fmla="*/ 151 w 264"/>
                    <a:gd name="T65" fmla="*/ 262 h 264"/>
                    <a:gd name="T66" fmla="*/ 170 w 264"/>
                    <a:gd name="T67" fmla="*/ 257 h 264"/>
                    <a:gd name="T68" fmla="*/ 188 w 264"/>
                    <a:gd name="T69" fmla="*/ 250 h 264"/>
                    <a:gd name="T70" fmla="*/ 205 w 264"/>
                    <a:gd name="T71" fmla="*/ 241 h 264"/>
                    <a:gd name="T72" fmla="*/ 220 w 264"/>
                    <a:gd name="T73" fmla="*/ 228 h 264"/>
                    <a:gd name="T74" fmla="*/ 233 w 264"/>
                    <a:gd name="T75" fmla="*/ 215 h 264"/>
                    <a:gd name="T76" fmla="*/ 245 w 264"/>
                    <a:gd name="T77" fmla="*/ 197 h 264"/>
                    <a:gd name="T78" fmla="*/ 254 w 264"/>
                    <a:gd name="T79" fmla="*/ 180 h 264"/>
                    <a:gd name="T80" fmla="*/ 259 w 264"/>
                    <a:gd name="T81" fmla="*/ 160 h 264"/>
                    <a:gd name="T82" fmla="*/ 262 w 264"/>
                    <a:gd name="T83" fmla="*/ 141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4"/>
                    <a:gd name="T127" fmla="*/ 0 h 264"/>
                    <a:gd name="T128" fmla="*/ 264 w 264"/>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4" h="264">
                      <a:moveTo>
                        <a:pt x="263" y="132"/>
                      </a:moveTo>
                      <a:lnTo>
                        <a:pt x="262" y="122"/>
                      </a:lnTo>
                      <a:lnTo>
                        <a:pt x="260" y="112"/>
                      </a:lnTo>
                      <a:lnTo>
                        <a:pt x="259" y="103"/>
                      </a:lnTo>
                      <a:lnTo>
                        <a:pt x="257" y="92"/>
                      </a:lnTo>
                      <a:lnTo>
                        <a:pt x="254" y="84"/>
                      </a:lnTo>
                      <a:lnTo>
                        <a:pt x="250" y="74"/>
                      </a:lnTo>
                      <a:lnTo>
                        <a:pt x="245" y="66"/>
                      </a:lnTo>
                      <a:lnTo>
                        <a:pt x="240" y="57"/>
                      </a:lnTo>
                      <a:lnTo>
                        <a:pt x="233" y="50"/>
                      </a:lnTo>
                      <a:lnTo>
                        <a:pt x="228" y="43"/>
                      </a:lnTo>
                      <a:lnTo>
                        <a:pt x="220" y="35"/>
                      </a:lnTo>
                      <a:lnTo>
                        <a:pt x="214" y="28"/>
                      </a:lnTo>
                      <a:lnTo>
                        <a:pt x="205" y="23"/>
                      </a:lnTo>
                      <a:lnTo>
                        <a:pt x="196" y="18"/>
                      </a:lnTo>
                      <a:lnTo>
                        <a:pt x="188" y="14"/>
                      </a:lnTo>
                      <a:lnTo>
                        <a:pt x="179" y="9"/>
                      </a:lnTo>
                      <a:lnTo>
                        <a:pt x="170" y="6"/>
                      </a:lnTo>
                      <a:lnTo>
                        <a:pt x="161" y="3"/>
                      </a:lnTo>
                      <a:lnTo>
                        <a:pt x="151" y="1"/>
                      </a:lnTo>
                      <a:lnTo>
                        <a:pt x="140" y="0"/>
                      </a:lnTo>
                      <a:lnTo>
                        <a:pt x="131" y="0"/>
                      </a:lnTo>
                      <a:lnTo>
                        <a:pt x="121" y="0"/>
                      </a:lnTo>
                      <a:lnTo>
                        <a:pt x="112" y="1"/>
                      </a:lnTo>
                      <a:lnTo>
                        <a:pt x="103" y="3"/>
                      </a:lnTo>
                      <a:lnTo>
                        <a:pt x="93" y="6"/>
                      </a:lnTo>
                      <a:lnTo>
                        <a:pt x="82" y="9"/>
                      </a:lnTo>
                      <a:lnTo>
                        <a:pt x="72" y="14"/>
                      </a:lnTo>
                      <a:lnTo>
                        <a:pt x="66" y="18"/>
                      </a:lnTo>
                      <a:lnTo>
                        <a:pt x="57" y="23"/>
                      </a:lnTo>
                      <a:lnTo>
                        <a:pt x="49" y="28"/>
                      </a:lnTo>
                      <a:lnTo>
                        <a:pt x="43" y="35"/>
                      </a:lnTo>
                      <a:lnTo>
                        <a:pt x="35" y="43"/>
                      </a:lnTo>
                      <a:lnTo>
                        <a:pt x="28" y="50"/>
                      </a:lnTo>
                      <a:lnTo>
                        <a:pt x="21" y="57"/>
                      </a:lnTo>
                      <a:lnTo>
                        <a:pt x="17" y="66"/>
                      </a:lnTo>
                      <a:lnTo>
                        <a:pt x="12" y="74"/>
                      </a:lnTo>
                      <a:lnTo>
                        <a:pt x="8" y="84"/>
                      </a:lnTo>
                      <a:lnTo>
                        <a:pt x="6" y="92"/>
                      </a:lnTo>
                      <a:lnTo>
                        <a:pt x="2" y="103"/>
                      </a:lnTo>
                      <a:lnTo>
                        <a:pt x="1" y="112"/>
                      </a:lnTo>
                      <a:lnTo>
                        <a:pt x="0" y="122"/>
                      </a:lnTo>
                      <a:lnTo>
                        <a:pt x="0" y="132"/>
                      </a:lnTo>
                      <a:lnTo>
                        <a:pt x="0" y="141"/>
                      </a:lnTo>
                      <a:lnTo>
                        <a:pt x="1" y="151"/>
                      </a:lnTo>
                      <a:lnTo>
                        <a:pt x="2" y="160"/>
                      </a:lnTo>
                      <a:lnTo>
                        <a:pt x="6" y="170"/>
                      </a:lnTo>
                      <a:lnTo>
                        <a:pt x="8" y="180"/>
                      </a:lnTo>
                      <a:lnTo>
                        <a:pt x="12" y="189"/>
                      </a:lnTo>
                      <a:lnTo>
                        <a:pt x="17" y="197"/>
                      </a:lnTo>
                      <a:lnTo>
                        <a:pt x="21" y="206"/>
                      </a:lnTo>
                      <a:lnTo>
                        <a:pt x="28" y="215"/>
                      </a:lnTo>
                      <a:lnTo>
                        <a:pt x="35" y="220"/>
                      </a:lnTo>
                      <a:lnTo>
                        <a:pt x="43" y="228"/>
                      </a:lnTo>
                      <a:lnTo>
                        <a:pt x="49" y="235"/>
                      </a:lnTo>
                      <a:lnTo>
                        <a:pt x="57" y="241"/>
                      </a:lnTo>
                      <a:lnTo>
                        <a:pt x="66" y="245"/>
                      </a:lnTo>
                      <a:lnTo>
                        <a:pt x="72" y="250"/>
                      </a:lnTo>
                      <a:lnTo>
                        <a:pt x="82" y="254"/>
                      </a:lnTo>
                      <a:lnTo>
                        <a:pt x="93" y="257"/>
                      </a:lnTo>
                      <a:lnTo>
                        <a:pt x="103" y="260"/>
                      </a:lnTo>
                      <a:lnTo>
                        <a:pt x="112" y="262"/>
                      </a:lnTo>
                      <a:lnTo>
                        <a:pt x="121" y="263"/>
                      </a:lnTo>
                      <a:lnTo>
                        <a:pt x="131" y="263"/>
                      </a:lnTo>
                      <a:lnTo>
                        <a:pt x="140" y="263"/>
                      </a:lnTo>
                      <a:lnTo>
                        <a:pt x="151" y="262"/>
                      </a:lnTo>
                      <a:lnTo>
                        <a:pt x="161" y="260"/>
                      </a:lnTo>
                      <a:lnTo>
                        <a:pt x="170" y="257"/>
                      </a:lnTo>
                      <a:lnTo>
                        <a:pt x="179" y="254"/>
                      </a:lnTo>
                      <a:lnTo>
                        <a:pt x="188" y="250"/>
                      </a:lnTo>
                      <a:lnTo>
                        <a:pt x="196" y="245"/>
                      </a:lnTo>
                      <a:lnTo>
                        <a:pt x="205" y="241"/>
                      </a:lnTo>
                      <a:lnTo>
                        <a:pt x="214" y="235"/>
                      </a:lnTo>
                      <a:lnTo>
                        <a:pt x="220" y="228"/>
                      </a:lnTo>
                      <a:lnTo>
                        <a:pt x="228" y="220"/>
                      </a:lnTo>
                      <a:lnTo>
                        <a:pt x="233" y="215"/>
                      </a:lnTo>
                      <a:lnTo>
                        <a:pt x="240" y="206"/>
                      </a:lnTo>
                      <a:lnTo>
                        <a:pt x="245" y="197"/>
                      </a:lnTo>
                      <a:lnTo>
                        <a:pt x="250" y="189"/>
                      </a:lnTo>
                      <a:lnTo>
                        <a:pt x="254" y="180"/>
                      </a:lnTo>
                      <a:lnTo>
                        <a:pt x="257" y="170"/>
                      </a:lnTo>
                      <a:lnTo>
                        <a:pt x="259" y="160"/>
                      </a:lnTo>
                      <a:lnTo>
                        <a:pt x="260" y="151"/>
                      </a:lnTo>
                      <a:lnTo>
                        <a:pt x="262" y="141"/>
                      </a:lnTo>
                      <a:lnTo>
                        <a:pt x="263" y="132"/>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89" name="Line 38"/>
                <p:cNvSpPr>
                  <a:spLocks noChangeShapeType="1"/>
                </p:cNvSpPr>
                <p:nvPr/>
              </p:nvSpPr>
              <p:spPr bwMode="auto">
                <a:xfrm>
                  <a:off x="3082" y="1182"/>
                  <a:ext cx="189" cy="188"/>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6187" name="Line 39"/>
              <p:cNvSpPr>
                <a:spLocks noChangeShapeType="1"/>
              </p:cNvSpPr>
              <p:nvPr/>
            </p:nvSpPr>
            <p:spPr bwMode="auto">
              <a:xfrm flipH="1">
                <a:off x="3082" y="1182"/>
                <a:ext cx="189" cy="188"/>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6108" name="Freeform 40"/>
            <p:cNvSpPr>
              <a:spLocks/>
            </p:cNvSpPr>
            <p:nvPr/>
          </p:nvSpPr>
          <p:spPr bwMode="auto">
            <a:xfrm>
              <a:off x="3920" y="1601"/>
              <a:ext cx="514" cy="349"/>
            </a:xfrm>
            <a:custGeom>
              <a:avLst/>
              <a:gdLst>
                <a:gd name="T0" fmla="*/ 0 w 556"/>
                <a:gd name="T1" fmla="*/ 0 h 378"/>
                <a:gd name="T2" fmla="*/ 171 w 556"/>
                <a:gd name="T3" fmla="*/ 0 h 378"/>
                <a:gd name="T4" fmla="*/ 171 w 556"/>
                <a:gd name="T5" fmla="*/ 215 h 378"/>
                <a:gd name="T6" fmla="*/ 320 w 556"/>
                <a:gd name="T7" fmla="*/ 215 h 378"/>
                <a:gd name="T8" fmla="*/ 0 60000 65536"/>
                <a:gd name="T9" fmla="*/ 0 60000 65536"/>
                <a:gd name="T10" fmla="*/ 0 60000 65536"/>
                <a:gd name="T11" fmla="*/ 0 60000 65536"/>
                <a:gd name="T12" fmla="*/ 0 w 556"/>
                <a:gd name="T13" fmla="*/ 0 h 378"/>
                <a:gd name="T14" fmla="*/ 556 w 556"/>
                <a:gd name="T15" fmla="*/ 378 h 378"/>
              </a:gdLst>
              <a:ahLst/>
              <a:cxnLst>
                <a:cxn ang="T8">
                  <a:pos x="T0" y="T1"/>
                </a:cxn>
                <a:cxn ang="T9">
                  <a:pos x="T2" y="T3"/>
                </a:cxn>
                <a:cxn ang="T10">
                  <a:pos x="T4" y="T5"/>
                </a:cxn>
                <a:cxn ang="T11">
                  <a:pos x="T6" y="T7"/>
                </a:cxn>
              </a:cxnLst>
              <a:rect l="T12" t="T13" r="T14" b="T15"/>
              <a:pathLst>
                <a:path w="556" h="378">
                  <a:moveTo>
                    <a:pt x="0" y="0"/>
                  </a:moveTo>
                  <a:lnTo>
                    <a:pt x="296" y="0"/>
                  </a:lnTo>
                  <a:lnTo>
                    <a:pt x="296" y="377"/>
                  </a:lnTo>
                  <a:lnTo>
                    <a:pt x="555" y="377"/>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09" name="Freeform 41"/>
            <p:cNvSpPr>
              <a:spLocks/>
            </p:cNvSpPr>
            <p:nvPr/>
          </p:nvSpPr>
          <p:spPr bwMode="auto">
            <a:xfrm>
              <a:off x="4421" y="1938"/>
              <a:ext cx="48" cy="24"/>
            </a:xfrm>
            <a:custGeom>
              <a:avLst/>
              <a:gdLst>
                <a:gd name="T0" fmla="*/ 33 w 51"/>
                <a:gd name="T1" fmla="*/ 6 h 26"/>
                <a:gd name="T2" fmla="*/ 0 w 51"/>
                <a:gd name="T3" fmla="*/ 0 h 26"/>
                <a:gd name="T4" fmla="*/ 8 w 51"/>
                <a:gd name="T5" fmla="*/ 6 h 26"/>
                <a:gd name="T6" fmla="*/ 0 w 51"/>
                <a:gd name="T7" fmla="*/ 15 h 26"/>
                <a:gd name="T8" fmla="*/ 33 w 51"/>
                <a:gd name="T9" fmla="*/ 6 h 26"/>
                <a:gd name="T10" fmla="*/ 33 w 51"/>
                <a:gd name="T11" fmla="*/ 6 h 26"/>
                <a:gd name="T12" fmla="*/ 0 60000 65536"/>
                <a:gd name="T13" fmla="*/ 0 60000 65536"/>
                <a:gd name="T14" fmla="*/ 0 60000 65536"/>
                <a:gd name="T15" fmla="*/ 0 60000 65536"/>
                <a:gd name="T16" fmla="*/ 0 60000 65536"/>
                <a:gd name="T17" fmla="*/ 0 60000 65536"/>
                <a:gd name="T18" fmla="*/ 0 w 51"/>
                <a:gd name="T19" fmla="*/ 0 h 26"/>
                <a:gd name="T20" fmla="*/ 51 w 51"/>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1" h="26">
                  <a:moveTo>
                    <a:pt x="50" y="12"/>
                  </a:moveTo>
                  <a:lnTo>
                    <a:pt x="0" y="0"/>
                  </a:lnTo>
                  <a:lnTo>
                    <a:pt x="13" y="12"/>
                  </a:lnTo>
                  <a:lnTo>
                    <a:pt x="0" y="25"/>
                  </a:lnTo>
                  <a:lnTo>
                    <a:pt x="50" y="12"/>
                  </a:lnTo>
                </a:path>
              </a:pathLst>
            </a:custGeom>
            <a:solidFill>
              <a:srgbClr val="000000"/>
            </a:solidFill>
            <a:ln w="18732">
              <a:solidFill>
                <a:srgbClr val="000000"/>
              </a:solidFill>
              <a:round/>
              <a:headEnd/>
              <a:tailEnd/>
            </a:ln>
          </p:spPr>
          <p:txBody>
            <a:bodyPr/>
            <a:lstStyle/>
            <a:p>
              <a:endParaRPr lang="it-IT"/>
            </a:p>
          </p:txBody>
        </p:sp>
        <p:grpSp>
          <p:nvGrpSpPr>
            <p:cNvPr id="46110" name="Group 42"/>
            <p:cNvGrpSpPr>
              <a:grpSpLocks/>
            </p:cNvGrpSpPr>
            <p:nvPr/>
          </p:nvGrpSpPr>
          <p:grpSpPr bwMode="auto">
            <a:xfrm>
              <a:off x="4538" y="1741"/>
              <a:ext cx="488" cy="279"/>
              <a:chOff x="4847" y="1995"/>
              <a:chExt cx="527" cy="301"/>
            </a:xfrm>
          </p:grpSpPr>
          <p:sp>
            <p:nvSpPr>
              <p:cNvPr id="46182" name="Line 43"/>
              <p:cNvSpPr>
                <a:spLocks noChangeShapeType="1"/>
              </p:cNvSpPr>
              <p:nvPr/>
            </p:nvSpPr>
            <p:spPr bwMode="auto">
              <a:xfrm>
                <a:off x="4847" y="2296"/>
                <a:ext cx="527" cy="0"/>
              </a:xfrm>
              <a:prstGeom prst="line">
                <a:avLst/>
              </a:prstGeom>
              <a:noFill/>
              <a:ln w="18732">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83" name="Line 44"/>
              <p:cNvSpPr>
                <a:spLocks noChangeShapeType="1"/>
              </p:cNvSpPr>
              <p:nvPr/>
            </p:nvSpPr>
            <p:spPr bwMode="auto">
              <a:xfrm flipV="1">
                <a:off x="5261" y="2033"/>
                <a:ext cx="0" cy="263"/>
              </a:xfrm>
              <a:prstGeom prst="line">
                <a:avLst/>
              </a:prstGeom>
              <a:noFill/>
              <a:ln w="18732">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84" name="Line 45"/>
              <p:cNvSpPr>
                <a:spLocks noChangeShapeType="1"/>
              </p:cNvSpPr>
              <p:nvPr/>
            </p:nvSpPr>
            <p:spPr bwMode="auto">
              <a:xfrm flipV="1">
                <a:off x="5073" y="1995"/>
                <a:ext cx="0" cy="301"/>
              </a:xfrm>
              <a:prstGeom prst="line">
                <a:avLst/>
              </a:prstGeom>
              <a:noFill/>
              <a:ln w="18732">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85" name="Line 46"/>
              <p:cNvSpPr>
                <a:spLocks noChangeShapeType="1"/>
              </p:cNvSpPr>
              <p:nvPr/>
            </p:nvSpPr>
            <p:spPr bwMode="auto">
              <a:xfrm flipV="1">
                <a:off x="4959" y="2071"/>
                <a:ext cx="0" cy="225"/>
              </a:xfrm>
              <a:prstGeom prst="line">
                <a:avLst/>
              </a:prstGeom>
              <a:noFill/>
              <a:ln w="18732">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46111" name="Group 47"/>
            <p:cNvGrpSpPr>
              <a:grpSpLocks/>
            </p:cNvGrpSpPr>
            <p:nvPr/>
          </p:nvGrpSpPr>
          <p:grpSpPr bwMode="auto">
            <a:xfrm>
              <a:off x="2128" y="819"/>
              <a:ext cx="98" cy="393"/>
              <a:chOff x="2244" y="999"/>
              <a:chExt cx="105" cy="424"/>
            </a:xfrm>
          </p:grpSpPr>
          <p:sp>
            <p:nvSpPr>
              <p:cNvPr id="46179" name="Freeform 48"/>
              <p:cNvSpPr>
                <a:spLocks/>
              </p:cNvSpPr>
              <p:nvPr/>
            </p:nvSpPr>
            <p:spPr bwMode="auto">
              <a:xfrm>
                <a:off x="2247" y="1102"/>
                <a:ext cx="99" cy="282"/>
              </a:xfrm>
              <a:custGeom>
                <a:avLst/>
                <a:gdLst>
                  <a:gd name="T0" fmla="*/ 0 w 99"/>
                  <a:gd name="T1" fmla="*/ 0 h 282"/>
                  <a:gd name="T2" fmla="*/ 98 w 99"/>
                  <a:gd name="T3" fmla="*/ 42 h 282"/>
                  <a:gd name="T4" fmla="*/ 0 w 99"/>
                  <a:gd name="T5" fmla="*/ 80 h 282"/>
                  <a:gd name="T6" fmla="*/ 98 w 99"/>
                  <a:gd name="T7" fmla="*/ 122 h 282"/>
                  <a:gd name="T8" fmla="*/ 0 w 99"/>
                  <a:gd name="T9" fmla="*/ 161 h 282"/>
                  <a:gd name="T10" fmla="*/ 98 w 99"/>
                  <a:gd name="T11" fmla="*/ 200 h 282"/>
                  <a:gd name="T12" fmla="*/ 0 w 99"/>
                  <a:gd name="T13" fmla="*/ 241 h 282"/>
                  <a:gd name="T14" fmla="*/ 98 w 99"/>
                  <a:gd name="T15" fmla="*/ 281 h 282"/>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282"/>
                  <a:gd name="T26" fmla="*/ 99 w 99"/>
                  <a:gd name="T27" fmla="*/ 282 h 2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282">
                    <a:moveTo>
                      <a:pt x="0" y="0"/>
                    </a:moveTo>
                    <a:lnTo>
                      <a:pt x="98" y="42"/>
                    </a:lnTo>
                    <a:lnTo>
                      <a:pt x="0" y="80"/>
                    </a:lnTo>
                    <a:lnTo>
                      <a:pt x="98" y="122"/>
                    </a:lnTo>
                    <a:lnTo>
                      <a:pt x="0" y="161"/>
                    </a:lnTo>
                    <a:lnTo>
                      <a:pt x="98" y="200"/>
                    </a:lnTo>
                    <a:lnTo>
                      <a:pt x="0" y="241"/>
                    </a:lnTo>
                    <a:lnTo>
                      <a:pt x="98" y="281"/>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80" name="Line 49"/>
              <p:cNvSpPr>
                <a:spLocks noChangeShapeType="1"/>
              </p:cNvSpPr>
              <p:nvPr/>
            </p:nvSpPr>
            <p:spPr bwMode="auto">
              <a:xfrm flipV="1">
                <a:off x="2244" y="1036"/>
                <a:ext cx="94" cy="387"/>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81" name="Freeform 50"/>
              <p:cNvSpPr>
                <a:spLocks/>
              </p:cNvSpPr>
              <p:nvPr/>
            </p:nvSpPr>
            <p:spPr bwMode="auto">
              <a:xfrm>
                <a:off x="2324" y="999"/>
                <a:ext cx="25" cy="52"/>
              </a:xfrm>
              <a:custGeom>
                <a:avLst/>
                <a:gdLst>
                  <a:gd name="T0" fmla="*/ 24 w 25"/>
                  <a:gd name="T1" fmla="*/ 0 h 52"/>
                  <a:gd name="T2" fmla="*/ 0 w 25"/>
                  <a:gd name="T3" fmla="*/ 46 h 52"/>
                  <a:gd name="T4" fmla="*/ 14 w 25"/>
                  <a:gd name="T5" fmla="*/ 37 h 52"/>
                  <a:gd name="T6" fmla="*/ 24 w 25"/>
                  <a:gd name="T7" fmla="*/ 51 h 52"/>
                  <a:gd name="T8" fmla="*/ 24 w 25"/>
                  <a:gd name="T9" fmla="*/ 0 h 52"/>
                  <a:gd name="T10" fmla="*/ 24 w 25"/>
                  <a:gd name="T11" fmla="*/ 0 h 52"/>
                  <a:gd name="T12" fmla="*/ 0 60000 65536"/>
                  <a:gd name="T13" fmla="*/ 0 60000 65536"/>
                  <a:gd name="T14" fmla="*/ 0 60000 65536"/>
                  <a:gd name="T15" fmla="*/ 0 60000 65536"/>
                  <a:gd name="T16" fmla="*/ 0 60000 65536"/>
                  <a:gd name="T17" fmla="*/ 0 60000 65536"/>
                  <a:gd name="T18" fmla="*/ 0 w 25"/>
                  <a:gd name="T19" fmla="*/ 0 h 52"/>
                  <a:gd name="T20" fmla="*/ 25 w 25"/>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25" h="52">
                    <a:moveTo>
                      <a:pt x="24" y="0"/>
                    </a:moveTo>
                    <a:lnTo>
                      <a:pt x="0" y="46"/>
                    </a:lnTo>
                    <a:lnTo>
                      <a:pt x="14" y="37"/>
                    </a:lnTo>
                    <a:lnTo>
                      <a:pt x="24" y="51"/>
                    </a:lnTo>
                    <a:lnTo>
                      <a:pt x="24" y="0"/>
                    </a:lnTo>
                  </a:path>
                </a:pathLst>
              </a:custGeom>
              <a:solidFill>
                <a:srgbClr val="000000"/>
              </a:solidFill>
              <a:ln w="18732">
                <a:solidFill>
                  <a:srgbClr val="000000"/>
                </a:solidFill>
                <a:round/>
                <a:headEnd/>
                <a:tailEnd/>
              </a:ln>
            </p:spPr>
            <p:txBody>
              <a:bodyPr/>
              <a:lstStyle/>
              <a:p>
                <a:endParaRPr lang="it-IT"/>
              </a:p>
            </p:txBody>
          </p:sp>
        </p:grpSp>
        <p:sp>
          <p:nvSpPr>
            <p:cNvPr id="46112" name="Freeform 51"/>
            <p:cNvSpPr>
              <a:spLocks/>
            </p:cNvSpPr>
            <p:nvPr/>
          </p:nvSpPr>
          <p:spPr bwMode="auto">
            <a:xfrm>
              <a:off x="3555" y="940"/>
              <a:ext cx="93" cy="259"/>
            </a:xfrm>
            <a:custGeom>
              <a:avLst/>
              <a:gdLst>
                <a:gd name="T0" fmla="*/ 0 w 101"/>
                <a:gd name="T1" fmla="*/ 0 h 280"/>
                <a:gd name="T2" fmla="*/ 56 w 101"/>
                <a:gd name="T3" fmla="*/ 23 h 280"/>
                <a:gd name="T4" fmla="*/ 0 w 101"/>
                <a:gd name="T5" fmla="*/ 46 h 280"/>
                <a:gd name="T6" fmla="*/ 56 w 101"/>
                <a:gd name="T7" fmla="*/ 69 h 280"/>
                <a:gd name="T8" fmla="*/ 0 w 101"/>
                <a:gd name="T9" fmla="*/ 93 h 280"/>
                <a:gd name="T10" fmla="*/ 56 w 101"/>
                <a:gd name="T11" fmla="*/ 115 h 280"/>
                <a:gd name="T12" fmla="*/ 0 w 101"/>
                <a:gd name="T13" fmla="*/ 139 h 280"/>
                <a:gd name="T14" fmla="*/ 56 w 101"/>
                <a:gd name="T15" fmla="*/ 162 h 280"/>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280"/>
                <a:gd name="T26" fmla="*/ 101 w 101"/>
                <a:gd name="T27" fmla="*/ 280 h 2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280">
                  <a:moveTo>
                    <a:pt x="0" y="0"/>
                  </a:moveTo>
                  <a:lnTo>
                    <a:pt x="100" y="39"/>
                  </a:lnTo>
                  <a:lnTo>
                    <a:pt x="0" y="80"/>
                  </a:lnTo>
                  <a:lnTo>
                    <a:pt x="100" y="120"/>
                  </a:lnTo>
                  <a:lnTo>
                    <a:pt x="0" y="159"/>
                  </a:lnTo>
                  <a:lnTo>
                    <a:pt x="100" y="199"/>
                  </a:lnTo>
                  <a:lnTo>
                    <a:pt x="0" y="239"/>
                  </a:lnTo>
                  <a:lnTo>
                    <a:pt x="100" y="279"/>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13" name="Line 52"/>
            <p:cNvSpPr>
              <a:spLocks noChangeShapeType="1"/>
            </p:cNvSpPr>
            <p:nvPr/>
          </p:nvSpPr>
          <p:spPr bwMode="auto">
            <a:xfrm flipV="1">
              <a:off x="3554" y="878"/>
              <a:ext cx="87" cy="360"/>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14" name="Freeform 53"/>
            <p:cNvSpPr>
              <a:spLocks/>
            </p:cNvSpPr>
            <p:nvPr/>
          </p:nvSpPr>
          <p:spPr bwMode="auto">
            <a:xfrm>
              <a:off x="3627" y="843"/>
              <a:ext cx="24" cy="49"/>
            </a:xfrm>
            <a:custGeom>
              <a:avLst/>
              <a:gdLst>
                <a:gd name="T0" fmla="*/ 15 w 26"/>
                <a:gd name="T1" fmla="*/ 0 h 53"/>
                <a:gd name="T2" fmla="*/ 0 w 26"/>
                <a:gd name="T3" fmla="*/ 27 h 53"/>
                <a:gd name="T4" fmla="*/ 8 w 26"/>
                <a:gd name="T5" fmla="*/ 21 h 53"/>
                <a:gd name="T6" fmla="*/ 15 w 26"/>
                <a:gd name="T7" fmla="*/ 30 h 53"/>
                <a:gd name="T8" fmla="*/ 15 w 26"/>
                <a:gd name="T9" fmla="*/ 0 h 53"/>
                <a:gd name="T10" fmla="*/ 15 w 26"/>
                <a:gd name="T11" fmla="*/ 0 h 53"/>
                <a:gd name="T12" fmla="*/ 0 60000 65536"/>
                <a:gd name="T13" fmla="*/ 0 60000 65536"/>
                <a:gd name="T14" fmla="*/ 0 60000 65536"/>
                <a:gd name="T15" fmla="*/ 0 60000 65536"/>
                <a:gd name="T16" fmla="*/ 0 60000 65536"/>
                <a:gd name="T17" fmla="*/ 0 60000 65536"/>
                <a:gd name="T18" fmla="*/ 0 w 26"/>
                <a:gd name="T19" fmla="*/ 0 h 53"/>
                <a:gd name="T20" fmla="*/ 26 w 26"/>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26" h="53">
                  <a:moveTo>
                    <a:pt x="25" y="0"/>
                  </a:moveTo>
                  <a:lnTo>
                    <a:pt x="0" y="45"/>
                  </a:lnTo>
                  <a:lnTo>
                    <a:pt x="15" y="37"/>
                  </a:lnTo>
                  <a:lnTo>
                    <a:pt x="25" y="52"/>
                  </a:lnTo>
                  <a:lnTo>
                    <a:pt x="25" y="0"/>
                  </a:lnTo>
                </a:path>
              </a:pathLst>
            </a:custGeom>
            <a:solidFill>
              <a:srgbClr val="000000"/>
            </a:solidFill>
            <a:ln w="18732">
              <a:solidFill>
                <a:srgbClr val="000000"/>
              </a:solidFill>
              <a:round/>
              <a:headEnd/>
              <a:tailEnd/>
            </a:ln>
          </p:spPr>
          <p:txBody>
            <a:bodyPr/>
            <a:lstStyle/>
            <a:p>
              <a:endParaRPr lang="it-IT"/>
            </a:p>
          </p:txBody>
        </p:sp>
        <p:sp>
          <p:nvSpPr>
            <p:cNvPr id="46115" name="Line 54"/>
            <p:cNvSpPr>
              <a:spLocks noChangeShapeType="1"/>
            </p:cNvSpPr>
            <p:nvPr/>
          </p:nvSpPr>
          <p:spPr bwMode="auto">
            <a:xfrm>
              <a:off x="4365" y="1076"/>
              <a:ext cx="59" cy="1"/>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16" name="Freeform 55"/>
            <p:cNvSpPr>
              <a:spLocks/>
            </p:cNvSpPr>
            <p:nvPr/>
          </p:nvSpPr>
          <p:spPr bwMode="auto">
            <a:xfrm>
              <a:off x="4412" y="1064"/>
              <a:ext cx="49" cy="25"/>
            </a:xfrm>
            <a:custGeom>
              <a:avLst/>
              <a:gdLst>
                <a:gd name="T0" fmla="*/ 30 w 53"/>
                <a:gd name="T1" fmla="*/ 6 h 27"/>
                <a:gd name="T2" fmla="*/ 0 w 53"/>
                <a:gd name="T3" fmla="*/ 0 h 27"/>
                <a:gd name="T4" fmla="*/ 6 w 53"/>
                <a:gd name="T5" fmla="*/ 6 h 27"/>
                <a:gd name="T6" fmla="*/ 0 w 53"/>
                <a:gd name="T7" fmla="*/ 16 h 27"/>
                <a:gd name="T8" fmla="*/ 30 w 53"/>
                <a:gd name="T9" fmla="*/ 6 h 27"/>
                <a:gd name="T10" fmla="*/ 30 w 53"/>
                <a:gd name="T11" fmla="*/ 6 h 27"/>
                <a:gd name="T12" fmla="*/ 0 60000 65536"/>
                <a:gd name="T13" fmla="*/ 0 60000 65536"/>
                <a:gd name="T14" fmla="*/ 0 60000 65536"/>
                <a:gd name="T15" fmla="*/ 0 60000 65536"/>
                <a:gd name="T16" fmla="*/ 0 60000 65536"/>
                <a:gd name="T17" fmla="*/ 0 60000 65536"/>
                <a:gd name="T18" fmla="*/ 0 w 53"/>
                <a:gd name="T19" fmla="*/ 0 h 27"/>
                <a:gd name="T20" fmla="*/ 53 w 53"/>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3" h="27">
                  <a:moveTo>
                    <a:pt x="52" y="13"/>
                  </a:moveTo>
                  <a:lnTo>
                    <a:pt x="0" y="0"/>
                  </a:lnTo>
                  <a:lnTo>
                    <a:pt x="13" y="13"/>
                  </a:lnTo>
                  <a:lnTo>
                    <a:pt x="0" y="26"/>
                  </a:lnTo>
                  <a:lnTo>
                    <a:pt x="52" y="13"/>
                  </a:lnTo>
                </a:path>
              </a:pathLst>
            </a:custGeom>
            <a:solidFill>
              <a:srgbClr val="000000"/>
            </a:solidFill>
            <a:ln w="18732">
              <a:solidFill>
                <a:srgbClr val="000000"/>
              </a:solidFill>
              <a:round/>
              <a:headEnd/>
              <a:tailEnd/>
            </a:ln>
          </p:spPr>
          <p:txBody>
            <a:bodyPr/>
            <a:lstStyle/>
            <a:p>
              <a:endParaRPr lang="it-IT"/>
            </a:p>
          </p:txBody>
        </p:sp>
        <p:sp>
          <p:nvSpPr>
            <p:cNvPr id="46117" name="Freeform 56"/>
            <p:cNvSpPr>
              <a:spLocks/>
            </p:cNvSpPr>
            <p:nvPr/>
          </p:nvSpPr>
          <p:spPr bwMode="auto">
            <a:xfrm>
              <a:off x="4108" y="945"/>
              <a:ext cx="261" cy="262"/>
            </a:xfrm>
            <a:custGeom>
              <a:avLst/>
              <a:gdLst>
                <a:gd name="T0" fmla="*/ 0 w 282"/>
                <a:gd name="T1" fmla="*/ 0 h 283"/>
                <a:gd name="T2" fmla="*/ 0 w 282"/>
                <a:gd name="T3" fmla="*/ 165 h 283"/>
                <a:gd name="T4" fmla="*/ 164 w 282"/>
                <a:gd name="T5" fmla="*/ 82 h 283"/>
                <a:gd name="T6" fmla="*/ 0 w 282"/>
                <a:gd name="T7" fmla="*/ 0 h 283"/>
                <a:gd name="T8" fmla="*/ 0 60000 65536"/>
                <a:gd name="T9" fmla="*/ 0 60000 65536"/>
                <a:gd name="T10" fmla="*/ 0 60000 65536"/>
                <a:gd name="T11" fmla="*/ 0 60000 65536"/>
                <a:gd name="T12" fmla="*/ 0 w 282"/>
                <a:gd name="T13" fmla="*/ 0 h 283"/>
                <a:gd name="T14" fmla="*/ 282 w 282"/>
                <a:gd name="T15" fmla="*/ 283 h 283"/>
              </a:gdLst>
              <a:ahLst/>
              <a:cxnLst>
                <a:cxn ang="T8">
                  <a:pos x="T0" y="T1"/>
                </a:cxn>
                <a:cxn ang="T9">
                  <a:pos x="T2" y="T3"/>
                </a:cxn>
                <a:cxn ang="T10">
                  <a:pos x="T4" y="T5"/>
                </a:cxn>
                <a:cxn ang="T11">
                  <a:pos x="T6" y="T7"/>
                </a:cxn>
              </a:cxnLst>
              <a:rect l="T12" t="T13" r="T14" b="T15"/>
              <a:pathLst>
                <a:path w="282" h="283">
                  <a:moveTo>
                    <a:pt x="0" y="0"/>
                  </a:moveTo>
                  <a:lnTo>
                    <a:pt x="0" y="282"/>
                  </a:lnTo>
                  <a:lnTo>
                    <a:pt x="281" y="141"/>
                  </a:lnTo>
                  <a:lnTo>
                    <a:pt x="0"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18" name="Freeform 57"/>
            <p:cNvSpPr>
              <a:spLocks/>
            </p:cNvSpPr>
            <p:nvPr/>
          </p:nvSpPr>
          <p:spPr bwMode="auto">
            <a:xfrm>
              <a:off x="2857" y="2013"/>
              <a:ext cx="244" cy="246"/>
            </a:xfrm>
            <a:custGeom>
              <a:avLst/>
              <a:gdLst>
                <a:gd name="T0" fmla="*/ 152 w 264"/>
                <a:gd name="T1" fmla="*/ 72 h 265"/>
                <a:gd name="T2" fmla="*/ 150 w 264"/>
                <a:gd name="T3" fmla="*/ 61 h 265"/>
                <a:gd name="T4" fmla="*/ 146 w 264"/>
                <a:gd name="T5" fmla="*/ 50 h 265"/>
                <a:gd name="T6" fmla="*/ 141 w 264"/>
                <a:gd name="T7" fmla="*/ 40 h 265"/>
                <a:gd name="T8" fmla="*/ 135 w 264"/>
                <a:gd name="T9" fmla="*/ 30 h 265"/>
                <a:gd name="T10" fmla="*/ 128 w 264"/>
                <a:gd name="T11" fmla="*/ 20 h 265"/>
                <a:gd name="T12" fmla="*/ 118 w 264"/>
                <a:gd name="T13" fmla="*/ 15 h 265"/>
                <a:gd name="T14" fmla="*/ 109 w 264"/>
                <a:gd name="T15" fmla="*/ 6 h 265"/>
                <a:gd name="T16" fmla="*/ 99 w 264"/>
                <a:gd name="T17" fmla="*/ 6 h 265"/>
                <a:gd name="T18" fmla="*/ 87 w 264"/>
                <a:gd name="T19" fmla="*/ 2 h 265"/>
                <a:gd name="T20" fmla="*/ 76 w 264"/>
                <a:gd name="T21" fmla="*/ 0 h 265"/>
                <a:gd name="T22" fmla="*/ 65 w 264"/>
                <a:gd name="T23" fmla="*/ 2 h 265"/>
                <a:gd name="T24" fmla="*/ 53 w 264"/>
                <a:gd name="T25" fmla="*/ 6 h 265"/>
                <a:gd name="T26" fmla="*/ 43 w 264"/>
                <a:gd name="T27" fmla="*/ 6 h 265"/>
                <a:gd name="T28" fmla="*/ 34 w 264"/>
                <a:gd name="T29" fmla="*/ 15 h 265"/>
                <a:gd name="T30" fmla="*/ 24 w 264"/>
                <a:gd name="T31" fmla="*/ 20 h 265"/>
                <a:gd name="T32" fmla="*/ 16 w 264"/>
                <a:gd name="T33" fmla="*/ 30 h 265"/>
                <a:gd name="T34" fmla="*/ 10 w 264"/>
                <a:gd name="T35" fmla="*/ 40 h 265"/>
                <a:gd name="T36" fmla="*/ 6 w 264"/>
                <a:gd name="T37" fmla="*/ 50 h 265"/>
                <a:gd name="T38" fmla="*/ 2 w 264"/>
                <a:gd name="T39" fmla="*/ 61 h 265"/>
                <a:gd name="T40" fmla="*/ 0 w 264"/>
                <a:gd name="T41" fmla="*/ 72 h 265"/>
                <a:gd name="T42" fmla="*/ 0 w 264"/>
                <a:gd name="T43" fmla="*/ 84 h 265"/>
                <a:gd name="T44" fmla="*/ 2 w 264"/>
                <a:gd name="T45" fmla="*/ 95 h 265"/>
                <a:gd name="T46" fmla="*/ 6 w 264"/>
                <a:gd name="T47" fmla="*/ 107 h 265"/>
                <a:gd name="T48" fmla="*/ 10 w 264"/>
                <a:gd name="T49" fmla="*/ 118 h 265"/>
                <a:gd name="T50" fmla="*/ 16 w 264"/>
                <a:gd name="T51" fmla="*/ 128 h 265"/>
                <a:gd name="T52" fmla="*/ 24 w 264"/>
                <a:gd name="T53" fmla="*/ 136 h 265"/>
                <a:gd name="T54" fmla="*/ 34 w 264"/>
                <a:gd name="T55" fmla="*/ 142 h 265"/>
                <a:gd name="T56" fmla="*/ 43 w 264"/>
                <a:gd name="T57" fmla="*/ 150 h 265"/>
                <a:gd name="T58" fmla="*/ 53 w 264"/>
                <a:gd name="T59" fmla="*/ 153 h 265"/>
                <a:gd name="T60" fmla="*/ 65 w 264"/>
                <a:gd name="T61" fmla="*/ 156 h 265"/>
                <a:gd name="T62" fmla="*/ 76 w 264"/>
                <a:gd name="T63" fmla="*/ 157 h 265"/>
                <a:gd name="T64" fmla="*/ 87 w 264"/>
                <a:gd name="T65" fmla="*/ 156 h 265"/>
                <a:gd name="T66" fmla="*/ 99 w 264"/>
                <a:gd name="T67" fmla="*/ 153 h 265"/>
                <a:gd name="T68" fmla="*/ 109 w 264"/>
                <a:gd name="T69" fmla="*/ 150 h 265"/>
                <a:gd name="T70" fmla="*/ 118 w 264"/>
                <a:gd name="T71" fmla="*/ 142 h 265"/>
                <a:gd name="T72" fmla="*/ 128 w 264"/>
                <a:gd name="T73" fmla="*/ 136 h 265"/>
                <a:gd name="T74" fmla="*/ 135 w 264"/>
                <a:gd name="T75" fmla="*/ 128 h 265"/>
                <a:gd name="T76" fmla="*/ 141 w 264"/>
                <a:gd name="T77" fmla="*/ 118 h 265"/>
                <a:gd name="T78" fmla="*/ 146 w 264"/>
                <a:gd name="T79" fmla="*/ 107 h 265"/>
                <a:gd name="T80" fmla="*/ 150 w 264"/>
                <a:gd name="T81" fmla="*/ 95 h 265"/>
                <a:gd name="T82" fmla="*/ 152 w 264"/>
                <a:gd name="T83" fmla="*/ 84 h 2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4"/>
                <a:gd name="T127" fmla="*/ 0 h 265"/>
                <a:gd name="T128" fmla="*/ 264 w 264"/>
                <a:gd name="T129" fmla="*/ 265 h 2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4" h="265">
                  <a:moveTo>
                    <a:pt x="263" y="132"/>
                  </a:moveTo>
                  <a:lnTo>
                    <a:pt x="263" y="123"/>
                  </a:lnTo>
                  <a:lnTo>
                    <a:pt x="262" y="112"/>
                  </a:lnTo>
                  <a:lnTo>
                    <a:pt x="260" y="103"/>
                  </a:lnTo>
                  <a:lnTo>
                    <a:pt x="257" y="93"/>
                  </a:lnTo>
                  <a:lnTo>
                    <a:pt x="253" y="84"/>
                  </a:lnTo>
                  <a:lnTo>
                    <a:pt x="250" y="75"/>
                  </a:lnTo>
                  <a:lnTo>
                    <a:pt x="246" y="67"/>
                  </a:lnTo>
                  <a:lnTo>
                    <a:pt x="240" y="57"/>
                  </a:lnTo>
                  <a:lnTo>
                    <a:pt x="234" y="50"/>
                  </a:lnTo>
                  <a:lnTo>
                    <a:pt x="229" y="42"/>
                  </a:lnTo>
                  <a:lnTo>
                    <a:pt x="220" y="35"/>
                  </a:lnTo>
                  <a:lnTo>
                    <a:pt x="213" y="28"/>
                  </a:lnTo>
                  <a:lnTo>
                    <a:pt x="205" y="24"/>
                  </a:lnTo>
                  <a:lnTo>
                    <a:pt x="197" y="18"/>
                  </a:lnTo>
                  <a:lnTo>
                    <a:pt x="188" y="13"/>
                  </a:lnTo>
                  <a:lnTo>
                    <a:pt x="179" y="9"/>
                  </a:lnTo>
                  <a:lnTo>
                    <a:pt x="171" y="6"/>
                  </a:lnTo>
                  <a:lnTo>
                    <a:pt x="161" y="4"/>
                  </a:lnTo>
                  <a:lnTo>
                    <a:pt x="151" y="2"/>
                  </a:lnTo>
                  <a:lnTo>
                    <a:pt x="141" y="0"/>
                  </a:lnTo>
                  <a:lnTo>
                    <a:pt x="132" y="0"/>
                  </a:lnTo>
                  <a:lnTo>
                    <a:pt x="122" y="0"/>
                  </a:lnTo>
                  <a:lnTo>
                    <a:pt x="112" y="2"/>
                  </a:lnTo>
                  <a:lnTo>
                    <a:pt x="102" y="4"/>
                  </a:lnTo>
                  <a:lnTo>
                    <a:pt x="93" y="6"/>
                  </a:lnTo>
                  <a:lnTo>
                    <a:pt x="83" y="9"/>
                  </a:lnTo>
                  <a:lnTo>
                    <a:pt x="75" y="13"/>
                  </a:lnTo>
                  <a:lnTo>
                    <a:pt x="66" y="18"/>
                  </a:lnTo>
                  <a:lnTo>
                    <a:pt x="58" y="24"/>
                  </a:lnTo>
                  <a:lnTo>
                    <a:pt x="49" y="28"/>
                  </a:lnTo>
                  <a:lnTo>
                    <a:pt x="41" y="35"/>
                  </a:lnTo>
                  <a:lnTo>
                    <a:pt x="35" y="42"/>
                  </a:lnTo>
                  <a:lnTo>
                    <a:pt x="27" y="50"/>
                  </a:lnTo>
                  <a:lnTo>
                    <a:pt x="23" y="57"/>
                  </a:lnTo>
                  <a:lnTo>
                    <a:pt x="17" y="67"/>
                  </a:lnTo>
                  <a:lnTo>
                    <a:pt x="13" y="75"/>
                  </a:lnTo>
                  <a:lnTo>
                    <a:pt x="9" y="84"/>
                  </a:lnTo>
                  <a:lnTo>
                    <a:pt x="5" y="93"/>
                  </a:lnTo>
                  <a:lnTo>
                    <a:pt x="2" y="103"/>
                  </a:lnTo>
                  <a:lnTo>
                    <a:pt x="2" y="112"/>
                  </a:lnTo>
                  <a:lnTo>
                    <a:pt x="0" y="123"/>
                  </a:lnTo>
                  <a:lnTo>
                    <a:pt x="0" y="132"/>
                  </a:lnTo>
                  <a:lnTo>
                    <a:pt x="0" y="142"/>
                  </a:lnTo>
                  <a:lnTo>
                    <a:pt x="2" y="152"/>
                  </a:lnTo>
                  <a:lnTo>
                    <a:pt x="2" y="161"/>
                  </a:lnTo>
                  <a:lnTo>
                    <a:pt x="5" y="170"/>
                  </a:lnTo>
                  <a:lnTo>
                    <a:pt x="9" y="180"/>
                  </a:lnTo>
                  <a:lnTo>
                    <a:pt x="13" y="190"/>
                  </a:lnTo>
                  <a:lnTo>
                    <a:pt x="17" y="198"/>
                  </a:lnTo>
                  <a:lnTo>
                    <a:pt x="23" y="205"/>
                  </a:lnTo>
                  <a:lnTo>
                    <a:pt x="27" y="214"/>
                  </a:lnTo>
                  <a:lnTo>
                    <a:pt x="35" y="221"/>
                  </a:lnTo>
                  <a:lnTo>
                    <a:pt x="41" y="228"/>
                  </a:lnTo>
                  <a:lnTo>
                    <a:pt x="49" y="235"/>
                  </a:lnTo>
                  <a:lnTo>
                    <a:pt x="58" y="240"/>
                  </a:lnTo>
                  <a:lnTo>
                    <a:pt x="66" y="245"/>
                  </a:lnTo>
                  <a:lnTo>
                    <a:pt x="75" y="251"/>
                  </a:lnTo>
                  <a:lnTo>
                    <a:pt x="83" y="255"/>
                  </a:lnTo>
                  <a:lnTo>
                    <a:pt x="93" y="258"/>
                  </a:lnTo>
                  <a:lnTo>
                    <a:pt x="102" y="260"/>
                  </a:lnTo>
                  <a:lnTo>
                    <a:pt x="112" y="262"/>
                  </a:lnTo>
                  <a:lnTo>
                    <a:pt x="122" y="264"/>
                  </a:lnTo>
                  <a:lnTo>
                    <a:pt x="132" y="264"/>
                  </a:lnTo>
                  <a:lnTo>
                    <a:pt x="141" y="264"/>
                  </a:lnTo>
                  <a:lnTo>
                    <a:pt x="151" y="262"/>
                  </a:lnTo>
                  <a:lnTo>
                    <a:pt x="161" y="260"/>
                  </a:lnTo>
                  <a:lnTo>
                    <a:pt x="171" y="258"/>
                  </a:lnTo>
                  <a:lnTo>
                    <a:pt x="179" y="255"/>
                  </a:lnTo>
                  <a:lnTo>
                    <a:pt x="188" y="251"/>
                  </a:lnTo>
                  <a:lnTo>
                    <a:pt x="197" y="245"/>
                  </a:lnTo>
                  <a:lnTo>
                    <a:pt x="205" y="240"/>
                  </a:lnTo>
                  <a:lnTo>
                    <a:pt x="213" y="235"/>
                  </a:lnTo>
                  <a:lnTo>
                    <a:pt x="220" y="228"/>
                  </a:lnTo>
                  <a:lnTo>
                    <a:pt x="229" y="221"/>
                  </a:lnTo>
                  <a:lnTo>
                    <a:pt x="234" y="214"/>
                  </a:lnTo>
                  <a:lnTo>
                    <a:pt x="240" y="205"/>
                  </a:lnTo>
                  <a:lnTo>
                    <a:pt x="246" y="198"/>
                  </a:lnTo>
                  <a:lnTo>
                    <a:pt x="250" y="190"/>
                  </a:lnTo>
                  <a:lnTo>
                    <a:pt x="253" y="180"/>
                  </a:lnTo>
                  <a:lnTo>
                    <a:pt x="257" y="170"/>
                  </a:lnTo>
                  <a:lnTo>
                    <a:pt x="260" y="161"/>
                  </a:lnTo>
                  <a:lnTo>
                    <a:pt x="262" y="152"/>
                  </a:lnTo>
                  <a:lnTo>
                    <a:pt x="263" y="142"/>
                  </a:lnTo>
                  <a:lnTo>
                    <a:pt x="263" y="132"/>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19" name="Freeform 58"/>
            <p:cNvSpPr>
              <a:spLocks/>
            </p:cNvSpPr>
            <p:nvPr/>
          </p:nvSpPr>
          <p:spPr bwMode="auto">
            <a:xfrm>
              <a:off x="2891" y="2070"/>
              <a:ext cx="85" cy="41"/>
            </a:xfrm>
            <a:custGeom>
              <a:avLst/>
              <a:gdLst>
                <a:gd name="T0" fmla="*/ 0 w 92"/>
                <a:gd name="T1" fmla="*/ 23 h 45"/>
                <a:gd name="T2" fmla="*/ 0 w 92"/>
                <a:gd name="T3" fmla="*/ 23 h 45"/>
                <a:gd name="T4" fmla="*/ 0 w 92"/>
                <a:gd name="T5" fmla="*/ 22 h 45"/>
                <a:gd name="T6" fmla="*/ 0 w 92"/>
                <a:gd name="T7" fmla="*/ 21 h 45"/>
                <a:gd name="T8" fmla="*/ 2 w 92"/>
                <a:gd name="T9" fmla="*/ 20 h 45"/>
                <a:gd name="T10" fmla="*/ 2 w 92"/>
                <a:gd name="T11" fmla="*/ 16 h 45"/>
                <a:gd name="T12" fmla="*/ 3 w 92"/>
                <a:gd name="T13" fmla="*/ 15 h 45"/>
                <a:gd name="T14" fmla="*/ 4 w 92"/>
                <a:gd name="T15" fmla="*/ 14 h 45"/>
                <a:gd name="T16" fmla="*/ 4 w 92"/>
                <a:gd name="T17" fmla="*/ 13 h 45"/>
                <a:gd name="T18" fmla="*/ 5 w 92"/>
                <a:gd name="T19" fmla="*/ 13 h 45"/>
                <a:gd name="T20" fmla="*/ 6 w 92"/>
                <a:gd name="T21" fmla="*/ 11 h 45"/>
                <a:gd name="T22" fmla="*/ 6 w 92"/>
                <a:gd name="T23" fmla="*/ 9 h 45"/>
                <a:gd name="T24" fmla="*/ 6 w 92"/>
                <a:gd name="T25" fmla="*/ 9 h 45"/>
                <a:gd name="T26" fmla="*/ 6 w 92"/>
                <a:gd name="T27" fmla="*/ 7 h 45"/>
                <a:gd name="T28" fmla="*/ 7 w 92"/>
                <a:gd name="T29" fmla="*/ 5 h 45"/>
                <a:gd name="T30" fmla="*/ 10 w 92"/>
                <a:gd name="T31" fmla="*/ 5 h 45"/>
                <a:gd name="T32" fmla="*/ 13 w 92"/>
                <a:gd name="T33" fmla="*/ 5 h 45"/>
                <a:gd name="T34" fmla="*/ 13 w 92"/>
                <a:gd name="T35" fmla="*/ 5 h 45"/>
                <a:gd name="T36" fmla="*/ 14 w 92"/>
                <a:gd name="T37" fmla="*/ 5 h 45"/>
                <a:gd name="T38" fmla="*/ 15 w 92"/>
                <a:gd name="T39" fmla="*/ 4 h 45"/>
                <a:gd name="T40" fmla="*/ 17 w 92"/>
                <a:gd name="T41" fmla="*/ 2 h 45"/>
                <a:gd name="T42" fmla="*/ 18 w 92"/>
                <a:gd name="T43" fmla="*/ 2 h 45"/>
                <a:gd name="T44" fmla="*/ 20 w 92"/>
                <a:gd name="T45" fmla="*/ 1 h 45"/>
                <a:gd name="T46" fmla="*/ 22 w 92"/>
                <a:gd name="T47" fmla="*/ 0 h 45"/>
                <a:gd name="T48" fmla="*/ 22 w 92"/>
                <a:gd name="T49" fmla="*/ 0 h 45"/>
                <a:gd name="T50" fmla="*/ 25 w 92"/>
                <a:gd name="T51" fmla="*/ 0 h 45"/>
                <a:gd name="T52" fmla="*/ 26 w 92"/>
                <a:gd name="T53" fmla="*/ 0 h 45"/>
                <a:gd name="T54" fmla="*/ 28 w 92"/>
                <a:gd name="T55" fmla="*/ 0 h 45"/>
                <a:gd name="T56" fmla="*/ 29 w 92"/>
                <a:gd name="T57" fmla="*/ 0 h 45"/>
                <a:gd name="T58" fmla="*/ 31 w 92"/>
                <a:gd name="T59" fmla="*/ 0 h 45"/>
                <a:gd name="T60" fmla="*/ 32 w 92"/>
                <a:gd name="T61" fmla="*/ 1 h 45"/>
                <a:gd name="T62" fmla="*/ 34 w 92"/>
                <a:gd name="T63" fmla="*/ 2 h 45"/>
                <a:gd name="T64" fmla="*/ 36 w 92"/>
                <a:gd name="T65" fmla="*/ 2 h 45"/>
                <a:gd name="T66" fmla="*/ 37 w 92"/>
                <a:gd name="T67" fmla="*/ 4 h 45"/>
                <a:gd name="T68" fmla="*/ 39 w 92"/>
                <a:gd name="T69" fmla="*/ 5 h 45"/>
                <a:gd name="T70" fmla="*/ 40 w 92"/>
                <a:gd name="T71" fmla="*/ 5 h 45"/>
                <a:gd name="T72" fmla="*/ 42 w 92"/>
                <a:gd name="T73" fmla="*/ 5 h 45"/>
                <a:gd name="T74" fmla="*/ 43 w 92"/>
                <a:gd name="T75" fmla="*/ 5 h 45"/>
                <a:gd name="T76" fmla="*/ 43 w 92"/>
                <a:gd name="T77" fmla="*/ 5 h 45"/>
                <a:gd name="T78" fmla="*/ 45 w 92"/>
                <a:gd name="T79" fmla="*/ 7 h 45"/>
                <a:gd name="T80" fmla="*/ 47 w 92"/>
                <a:gd name="T81" fmla="*/ 9 h 45"/>
                <a:gd name="T82" fmla="*/ 47 w 92"/>
                <a:gd name="T83" fmla="*/ 9 h 45"/>
                <a:gd name="T84" fmla="*/ 49 w 92"/>
                <a:gd name="T85" fmla="*/ 11 h 45"/>
                <a:gd name="T86" fmla="*/ 49 w 92"/>
                <a:gd name="T87" fmla="*/ 13 h 45"/>
                <a:gd name="T88" fmla="*/ 50 w 92"/>
                <a:gd name="T89" fmla="*/ 13 h 45"/>
                <a:gd name="T90" fmla="*/ 50 w 92"/>
                <a:gd name="T91" fmla="*/ 14 h 45"/>
                <a:gd name="T92" fmla="*/ 51 w 92"/>
                <a:gd name="T93" fmla="*/ 15 h 45"/>
                <a:gd name="T94" fmla="*/ 52 w 92"/>
                <a:gd name="T95" fmla="*/ 16 h 45"/>
                <a:gd name="T96" fmla="*/ 53 w 92"/>
                <a:gd name="T97" fmla="*/ 20 h 45"/>
                <a:gd name="T98" fmla="*/ 53 w 92"/>
                <a:gd name="T99" fmla="*/ 21 h 45"/>
                <a:gd name="T100" fmla="*/ 53 w 92"/>
                <a:gd name="T101" fmla="*/ 22 h 45"/>
                <a:gd name="T102" fmla="*/ 53 w 92"/>
                <a:gd name="T103" fmla="*/ 23 h 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45"/>
                <a:gd name="T158" fmla="*/ 92 w 92"/>
                <a:gd name="T159" fmla="*/ 45 h 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45">
                  <a:moveTo>
                    <a:pt x="0" y="44"/>
                  </a:moveTo>
                  <a:lnTo>
                    <a:pt x="0" y="44"/>
                  </a:lnTo>
                  <a:lnTo>
                    <a:pt x="0" y="42"/>
                  </a:lnTo>
                  <a:lnTo>
                    <a:pt x="0" y="39"/>
                  </a:lnTo>
                  <a:lnTo>
                    <a:pt x="2" y="37"/>
                  </a:lnTo>
                  <a:lnTo>
                    <a:pt x="2" y="32"/>
                  </a:lnTo>
                  <a:lnTo>
                    <a:pt x="3" y="30"/>
                  </a:lnTo>
                  <a:lnTo>
                    <a:pt x="4" y="27"/>
                  </a:lnTo>
                  <a:lnTo>
                    <a:pt x="4" y="25"/>
                  </a:lnTo>
                  <a:lnTo>
                    <a:pt x="5" y="24"/>
                  </a:lnTo>
                  <a:lnTo>
                    <a:pt x="7" y="20"/>
                  </a:lnTo>
                  <a:lnTo>
                    <a:pt x="10" y="17"/>
                  </a:lnTo>
                  <a:lnTo>
                    <a:pt x="11" y="16"/>
                  </a:lnTo>
                  <a:lnTo>
                    <a:pt x="13" y="14"/>
                  </a:lnTo>
                  <a:lnTo>
                    <a:pt x="14" y="11"/>
                  </a:lnTo>
                  <a:lnTo>
                    <a:pt x="17" y="9"/>
                  </a:lnTo>
                  <a:lnTo>
                    <a:pt x="21" y="8"/>
                  </a:lnTo>
                  <a:lnTo>
                    <a:pt x="21" y="7"/>
                  </a:lnTo>
                  <a:lnTo>
                    <a:pt x="23" y="6"/>
                  </a:lnTo>
                  <a:lnTo>
                    <a:pt x="26" y="4"/>
                  </a:lnTo>
                  <a:lnTo>
                    <a:pt x="29" y="2"/>
                  </a:lnTo>
                  <a:lnTo>
                    <a:pt x="32" y="2"/>
                  </a:lnTo>
                  <a:lnTo>
                    <a:pt x="35" y="1"/>
                  </a:lnTo>
                  <a:lnTo>
                    <a:pt x="38" y="0"/>
                  </a:lnTo>
                  <a:lnTo>
                    <a:pt x="39" y="0"/>
                  </a:lnTo>
                  <a:lnTo>
                    <a:pt x="43" y="0"/>
                  </a:lnTo>
                  <a:lnTo>
                    <a:pt x="45" y="0"/>
                  </a:lnTo>
                  <a:lnTo>
                    <a:pt x="48" y="0"/>
                  </a:lnTo>
                  <a:lnTo>
                    <a:pt x="50" y="0"/>
                  </a:lnTo>
                  <a:lnTo>
                    <a:pt x="54" y="0"/>
                  </a:lnTo>
                  <a:lnTo>
                    <a:pt x="56" y="1"/>
                  </a:lnTo>
                  <a:lnTo>
                    <a:pt x="59" y="2"/>
                  </a:lnTo>
                  <a:lnTo>
                    <a:pt x="62" y="2"/>
                  </a:lnTo>
                  <a:lnTo>
                    <a:pt x="65" y="4"/>
                  </a:lnTo>
                  <a:lnTo>
                    <a:pt x="67" y="6"/>
                  </a:lnTo>
                  <a:lnTo>
                    <a:pt x="70" y="7"/>
                  </a:lnTo>
                  <a:lnTo>
                    <a:pt x="72" y="8"/>
                  </a:lnTo>
                  <a:lnTo>
                    <a:pt x="74" y="9"/>
                  </a:lnTo>
                  <a:lnTo>
                    <a:pt x="76" y="11"/>
                  </a:lnTo>
                  <a:lnTo>
                    <a:pt x="78" y="14"/>
                  </a:lnTo>
                  <a:lnTo>
                    <a:pt x="81" y="16"/>
                  </a:lnTo>
                  <a:lnTo>
                    <a:pt x="82" y="17"/>
                  </a:lnTo>
                  <a:lnTo>
                    <a:pt x="84" y="20"/>
                  </a:lnTo>
                  <a:lnTo>
                    <a:pt x="85" y="24"/>
                  </a:lnTo>
                  <a:lnTo>
                    <a:pt x="87" y="25"/>
                  </a:lnTo>
                  <a:lnTo>
                    <a:pt x="87" y="27"/>
                  </a:lnTo>
                  <a:lnTo>
                    <a:pt x="89" y="30"/>
                  </a:lnTo>
                  <a:lnTo>
                    <a:pt x="90" y="32"/>
                  </a:lnTo>
                  <a:lnTo>
                    <a:pt x="91" y="37"/>
                  </a:lnTo>
                  <a:lnTo>
                    <a:pt x="91" y="39"/>
                  </a:lnTo>
                  <a:lnTo>
                    <a:pt x="91" y="42"/>
                  </a:lnTo>
                  <a:lnTo>
                    <a:pt x="91" y="44"/>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20" name="Freeform 59"/>
            <p:cNvSpPr>
              <a:spLocks/>
            </p:cNvSpPr>
            <p:nvPr/>
          </p:nvSpPr>
          <p:spPr bwMode="auto">
            <a:xfrm>
              <a:off x="2975" y="2111"/>
              <a:ext cx="83" cy="43"/>
            </a:xfrm>
            <a:custGeom>
              <a:avLst/>
              <a:gdLst>
                <a:gd name="T0" fmla="*/ 0 w 89"/>
                <a:gd name="T1" fmla="*/ 0 h 47"/>
                <a:gd name="T2" fmla="*/ 0 w 89"/>
                <a:gd name="T3" fmla="*/ 0 h 47"/>
                <a:gd name="T4" fmla="*/ 0 w 89"/>
                <a:gd name="T5" fmla="*/ 4 h 47"/>
                <a:gd name="T6" fmla="*/ 1 w 89"/>
                <a:gd name="T7" fmla="*/ 5 h 47"/>
                <a:gd name="T8" fmla="*/ 1 w 89"/>
                <a:gd name="T9" fmla="*/ 5 h 47"/>
                <a:gd name="T10" fmla="*/ 1 w 89"/>
                <a:gd name="T11" fmla="*/ 5 h 47"/>
                <a:gd name="T12" fmla="*/ 3 w 89"/>
                <a:gd name="T13" fmla="*/ 8 h 47"/>
                <a:gd name="T14" fmla="*/ 3 w 89"/>
                <a:gd name="T15" fmla="*/ 10 h 47"/>
                <a:gd name="T16" fmla="*/ 5 w 89"/>
                <a:gd name="T17" fmla="*/ 11 h 47"/>
                <a:gd name="T18" fmla="*/ 5 w 89"/>
                <a:gd name="T19" fmla="*/ 13 h 47"/>
                <a:gd name="T20" fmla="*/ 6 w 89"/>
                <a:gd name="T21" fmla="*/ 13 h 47"/>
                <a:gd name="T22" fmla="*/ 7 w 89"/>
                <a:gd name="T23" fmla="*/ 15 h 47"/>
                <a:gd name="T24" fmla="*/ 7 w 89"/>
                <a:gd name="T25" fmla="*/ 16 h 47"/>
                <a:gd name="T26" fmla="*/ 7 w 89"/>
                <a:gd name="T27" fmla="*/ 17 h 47"/>
                <a:gd name="T28" fmla="*/ 7 w 89"/>
                <a:gd name="T29" fmla="*/ 18 h 47"/>
                <a:gd name="T30" fmla="*/ 8 w 89"/>
                <a:gd name="T31" fmla="*/ 19 h 47"/>
                <a:gd name="T32" fmla="*/ 11 w 89"/>
                <a:gd name="T33" fmla="*/ 21 h 47"/>
                <a:gd name="T34" fmla="*/ 15 w 89"/>
                <a:gd name="T35" fmla="*/ 21 h 47"/>
                <a:gd name="T36" fmla="*/ 15 w 89"/>
                <a:gd name="T37" fmla="*/ 22 h 47"/>
                <a:gd name="T38" fmla="*/ 17 w 89"/>
                <a:gd name="T39" fmla="*/ 23 h 47"/>
                <a:gd name="T40" fmla="*/ 17 w 89"/>
                <a:gd name="T41" fmla="*/ 23 h 47"/>
                <a:gd name="T42" fmla="*/ 19 w 89"/>
                <a:gd name="T43" fmla="*/ 23 h 47"/>
                <a:gd name="T44" fmla="*/ 21 w 89"/>
                <a:gd name="T45" fmla="*/ 25 h 47"/>
                <a:gd name="T46" fmla="*/ 22 w 89"/>
                <a:gd name="T47" fmla="*/ 25 h 47"/>
                <a:gd name="T48" fmla="*/ 25 w 89"/>
                <a:gd name="T49" fmla="*/ 25 h 47"/>
                <a:gd name="T50" fmla="*/ 26 w 89"/>
                <a:gd name="T51" fmla="*/ 25 h 47"/>
                <a:gd name="T52" fmla="*/ 28 w 89"/>
                <a:gd name="T53" fmla="*/ 25 h 47"/>
                <a:gd name="T54" fmla="*/ 30 w 89"/>
                <a:gd name="T55" fmla="*/ 25 h 47"/>
                <a:gd name="T56" fmla="*/ 31 w 89"/>
                <a:gd name="T57" fmla="*/ 25 h 47"/>
                <a:gd name="T58" fmla="*/ 33 w 89"/>
                <a:gd name="T59" fmla="*/ 25 h 47"/>
                <a:gd name="T60" fmla="*/ 34 w 89"/>
                <a:gd name="T61" fmla="*/ 25 h 47"/>
                <a:gd name="T62" fmla="*/ 36 w 89"/>
                <a:gd name="T63" fmla="*/ 23 h 47"/>
                <a:gd name="T64" fmla="*/ 37 w 89"/>
                <a:gd name="T65" fmla="*/ 23 h 47"/>
                <a:gd name="T66" fmla="*/ 39 w 89"/>
                <a:gd name="T67" fmla="*/ 23 h 47"/>
                <a:gd name="T68" fmla="*/ 41 w 89"/>
                <a:gd name="T69" fmla="*/ 22 h 47"/>
                <a:gd name="T70" fmla="*/ 42 w 89"/>
                <a:gd name="T71" fmla="*/ 21 h 47"/>
                <a:gd name="T72" fmla="*/ 44 w 89"/>
                <a:gd name="T73" fmla="*/ 21 h 47"/>
                <a:gd name="T74" fmla="*/ 45 w 89"/>
                <a:gd name="T75" fmla="*/ 19 h 47"/>
                <a:gd name="T76" fmla="*/ 47 w 89"/>
                <a:gd name="T77" fmla="*/ 18 h 47"/>
                <a:gd name="T78" fmla="*/ 47 w 89"/>
                <a:gd name="T79" fmla="*/ 17 h 47"/>
                <a:gd name="T80" fmla="*/ 48 w 89"/>
                <a:gd name="T81" fmla="*/ 16 h 47"/>
                <a:gd name="T82" fmla="*/ 50 w 89"/>
                <a:gd name="T83" fmla="*/ 15 h 47"/>
                <a:gd name="T84" fmla="*/ 50 w 89"/>
                <a:gd name="T85" fmla="*/ 13 h 47"/>
                <a:gd name="T86" fmla="*/ 50 w 89"/>
                <a:gd name="T87" fmla="*/ 13 h 47"/>
                <a:gd name="T88" fmla="*/ 52 w 89"/>
                <a:gd name="T89" fmla="*/ 11 h 47"/>
                <a:gd name="T90" fmla="*/ 53 w 89"/>
                <a:gd name="T91" fmla="*/ 10 h 47"/>
                <a:gd name="T92" fmla="*/ 54 w 89"/>
                <a:gd name="T93" fmla="*/ 8 h 47"/>
                <a:gd name="T94" fmla="*/ 54 w 89"/>
                <a:gd name="T95" fmla="*/ 5 h 47"/>
                <a:gd name="T96" fmla="*/ 54 w 89"/>
                <a:gd name="T97" fmla="*/ 5 h 47"/>
                <a:gd name="T98" fmla="*/ 54 w 89"/>
                <a:gd name="T99" fmla="*/ 5 h 47"/>
                <a:gd name="T100" fmla="*/ 54 w 89"/>
                <a:gd name="T101" fmla="*/ 4 h 47"/>
                <a:gd name="T102" fmla="*/ 54 w 89"/>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
                <a:gd name="T157" fmla="*/ 0 h 47"/>
                <a:gd name="T158" fmla="*/ 89 w 89"/>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 h="47">
                  <a:moveTo>
                    <a:pt x="0" y="0"/>
                  </a:moveTo>
                  <a:lnTo>
                    <a:pt x="0" y="0"/>
                  </a:lnTo>
                  <a:lnTo>
                    <a:pt x="0" y="4"/>
                  </a:lnTo>
                  <a:lnTo>
                    <a:pt x="1" y="6"/>
                  </a:lnTo>
                  <a:lnTo>
                    <a:pt x="1" y="8"/>
                  </a:lnTo>
                  <a:lnTo>
                    <a:pt x="1" y="12"/>
                  </a:lnTo>
                  <a:lnTo>
                    <a:pt x="3" y="15"/>
                  </a:lnTo>
                  <a:lnTo>
                    <a:pt x="3" y="18"/>
                  </a:lnTo>
                  <a:lnTo>
                    <a:pt x="5" y="19"/>
                  </a:lnTo>
                  <a:lnTo>
                    <a:pt x="5" y="23"/>
                  </a:lnTo>
                  <a:lnTo>
                    <a:pt x="6" y="24"/>
                  </a:lnTo>
                  <a:lnTo>
                    <a:pt x="8" y="27"/>
                  </a:lnTo>
                  <a:lnTo>
                    <a:pt x="11" y="30"/>
                  </a:lnTo>
                  <a:lnTo>
                    <a:pt x="12" y="32"/>
                  </a:lnTo>
                  <a:lnTo>
                    <a:pt x="14" y="34"/>
                  </a:lnTo>
                  <a:lnTo>
                    <a:pt x="15" y="36"/>
                  </a:lnTo>
                  <a:lnTo>
                    <a:pt x="18" y="38"/>
                  </a:lnTo>
                  <a:lnTo>
                    <a:pt x="22" y="39"/>
                  </a:lnTo>
                  <a:lnTo>
                    <a:pt x="23" y="40"/>
                  </a:lnTo>
                  <a:lnTo>
                    <a:pt x="26" y="42"/>
                  </a:lnTo>
                  <a:lnTo>
                    <a:pt x="27" y="42"/>
                  </a:lnTo>
                  <a:lnTo>
                    <a:pt x="31" y="43"/>
                  </a:lnTo>
                  <a:lnTo>
                    <a:pt x="35" y="45"/>
                  </a:lnTo>
                  <a:lnTo>
                    <a:pt x="36" y="45"/>
                  </a:lnTo>
                  <a:lnTo>
                    <a:pt x="40" y="46"/>
                  </a:lnTo>
                  <a:lnTo>
                    <a:pt x="42" y="46"/>
                  </a:lnTo>
                  <a:lnTo>
                    <a:pt x="45" y="46"/>
                  </a:lnTo>
                  <a:lnTo>
                    <a:pt x="48" y="46"/>
                  </a:lnTo>
                  <a:lnTo>
                    <a:pt x="50" y="46"/>
                  </a:lnTo>
                  <a:lnTo>
                    <a:pt x="53" y="45"/>
                  </a:lnTo>
                  <a:lnTo>
                    <a:pt x="56" y="45"/>
                  </a:lnTo>
                  <a:lnTo>
                    <a:pt x="59" y="43"/>
                  </a:lnTo>
                  <a:lnTo>
                    <a:pt x="61" y="42"/>
                  </a:lnTo>
                  <a:lnTo>
                    <a:pt x="64" y="42"/>
                  </a:lnTo>
                  <a:lnTo>
                    <a:pt x="66" y="40"/>
                  </a:lnTo>
                  <a:lnTo>
                    <a:pt x="69" y="39"/>
                  </a:lnTo>
                  <a:lnTo>
                    <a:pt x="71" y="38"/>
                  </a:lnTo>
                  <a:lnTo>
                    <a:pt x="74" y="36"/>
                  </a:lnTo>
                  <a:lnTo>
                    <a:pt x="76" y="34"/>
                  </a:lnTo>
                  <a:lnTo>
                    <a:pt x="77" y="32"/>
                  </a:lnTo>
                  <a:lnTo>
                    <a:pt x="79" y="30"/>
                  </a:lnTo>
                  <a:lnTo>
                    <a:pt x="81" y="27"/>
                  </a:lnTo>
                  <a:lnTo>
                    <a:pt x="83" y="24"/>
                  </a:lnTo>
                  <a:lnTo>
                    <a:pt x="83" y="23"/>
                  </a:lnTo>
                  <a:lnTo>
                    <a:pt x="85" y="19"/>
                  </a:lnTo>
                  <a:lnTo>
                    <a:pt x="86" y="18"/>
                  </a:lnTo>
                  <a:lnTo>
                    <a:pt x="87" y="15"/>
                  </a:lnTo>
                  <a:lnTo>
                    <a:pt x="88" y="12"/>
                  </a:lnTo>
                  <a:lnTo>
                    <a:pt x="88" y="8"/>
                  </a:lnTo>
                  <a:lnTo>
                    <a:pt x="88" y="6"/>
                  </a:lnTo>
                  <a:lnTo>
                    <a:pt x="88" y="4"/>
                  </a:lnTo>
                  <a:lnTo>
                    <a:pt x="88"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21" name="Line 60"/>
            <p:cNvSpPr>
              <a:spLocks noChangeShapeType="1"/>
            </p:cNvSpPr>
            <p:nvPr/>
          </p:nvSpPr>
          <p:spPr bwMode="auto">
            <a:xfrm flipV="1">
              <a:off x="2979" y="1759"/>
              <a:ext cx="1" cy="242"/>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22" name="Freeform 61"/>
            <p:cNvSpPr>
              <a:spLocks/>
            </p:cNvSpPr>
            <p:nvPr/>
          </p:nvSpPr>
          <p:spPr bwMode="auto">
            <a:xfrm>
              <a:off x="2967" y="1724"/>
              <a:ext cx="23" cy="47"/>
            </a:xfrm>
            <a:custGeom>
              <a:avLst/>
              <a:gdLst>
                <a:gd name="T0" fmla="*/ 6 w 25"/>
                <a:gd name="T1" fmla="*/ 0 h 51"/>
                <a:gd name="T2" fmla="*/ 0 w 25"/>
                <a:gd name="T3" fmla="*/ 28 h 51"/>
                <a:gd name="T4" fmla="*/ 6 w 25"/>
                <a:gd name="T5" fmla="*/ 21 h 51"/>
                <a:gd name="T6" fmla="*/ 14 w 25"/>
                <a:gd name="T7" fmla="*/ 28 h 51"/>
                <a:gd name="T8" fmla="*/ 6 w 25"/>
                <a:gd name="T9" fmla="*/ 0 h 51"/>
                <a:gd name="T10" fmla="*/ 6 w 25"/>
                <a:gd name="T11" fmla="*/ 0 h 51"/>
                <a:gd name="T12" fmla="*/ 0 60000 65536"/>
                <a:gd name="T13" fmla="*/ 0 60000 65536"/>
                <a:gd name="T14" fmla="*/ 0 60000 65536"/>
                <a:gd name="T15" fmla="*/ 0 60000 65536"/>
                <a:gd name="T16" fmla="*/ 0 60000 65536"/>
                <a:gd name="T17" fmla="*/ 0 60000 65536"/>
                <a:gd name="T18" fmla="*/ 0 w 25"/>
                <a:gd name="T19" fmla="*/ 0 h 51"/>
                <a:gd name="T20" fmla="*/ 25 w 25"/>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5" h="51">
                  <a:moveTo>
                    <a:pt x="13" y="0"/>
                  </a:moveTo>
                  <a:lnTo>
                    <a:pt x="0" y="50"/>
                  </a:lnTo>
                  <a:lnTo>
                    <a:pt x="13" y="38"/>
                  </a:lnTo>
                  <a:lnTo>
                    <a:pt x="24" y="50"/>
                  </a:lnTo>
                  <a:lnTo>
                    <a:pt x="13" y="0"/>
                  </a:lnTo>
                </a:path>
              </a:pathLst>
            </a:custGeom>
            <a:solidFill>
              <a:srgbClr val="000000"/>
            </a:solidFill>
            <a:ln w="18732">
              <a:solidFill>
                <a:srgbClr val="000000"/>
              </a:solidFill>
              <a:round/>
              <a:headEnd/>
              <a:tailEnd/>
            </a:ln>
          </p:spPr>
          <p:txBody>
            <a:bodyPr/>
            <a:lstStyle/>
            <a:p>
              <a:endParaRPr lang="it-IT"/>
            </a:p>
          </p:txBody>
        </p:sp>
        <p:sp>
          <p:nvSpPr>
            <p:cNvPr id="46123" name="Line 62"/>
            <p:cNvSpPr>
              <a:spLocks noChangeShapeType="1"/>
            </p:cNvSpPr>
            <p:nvPr/>
          </p:nvSpPr>
          <p:spPr bwMode="auto">
            <a:xfrm>
              <a:off x="3481" y="1078"/>
              <a:ext cx="231" cy="1"/>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24" name="Freeform 63"/>
            <p:cNvSpPr>
              <a:spLocks/>
            </p:cNvSpPr>
            <p:nvPr/>
          </p:nvSpPr>
          <p:spPr bwMode="auto">
            <a:xfrm>
              <a:off x="2822" y="1078"/>
              <a:ext cx="51" cy="25"/>
            </a:xfrm>
            <a:custGeom>
              <a:avLst/>
              <a:gdLst>
                <a:gd name="T0" fmla="*/ 32 w 55"/>
                <a:gd name="T1" fmla="*/ 13 h 26"/>
                <a:gd name="T2" fmla="*/ 0 w 55"/>
                <a:gd name="T3" fmla="*/ 0 h 26"/>
                <a:gd name="T4" fmla="*/ 6 w 55"/>
                <a:gd name="T5" fmla="*/ 13 h 26"/>
                <a:gd name="T6" fmla="*/ 0 w 55"/>
                <a:gd name="T7" fmla="*/ 18 h 26"/>
                <a:gd name="T8" fmla="*/ 32 w 55"/>
                <a:gd name="T9" fmla="*/ 13 h 26"/>
                <a:gd name="T10" fmla="*/ 32 w 55"/>
                <a:gd name="T11" fmla="*/ 13 h 26"/>
                <a:gd name="T12" fmla="*/ 0 60000 65536"/>
                <a:gd name="T13" fmla="*/ 0 60000 65536"/>
                <a:gd name="T14" fmla="*/ 0 60000 65536"/>
                <a:gd name="T15" fmla="*/ 0 60000 65536"/>
                <a:gd name="T16" fmla="*/ 0 60000 65536"/>
                <a:gd name="T17" fmla="*/ 0 60000 65536"/>
                <a:gd name="T18" fmla="*/ 0 w 55"/>
                <a:gd name="T19" fmla="*/ 0 h 26"/>
                <a:gd name="T20" fmla="*/ 55 w 55"/>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5" h="26">
                  <a:moveTo>
                    <a:pt x="54" y="13"/>
                  </a:moveTo>
                  <a:lnTo>
                    <a:pt x="0" y="0"/>
                  </a:lnTo>
                  <a:lnTo>
                    <a:pt x="13" y="13"/>
                  </a:lnTo>
                  <a:lnTo>
                    <a:pt x="0" y="25"/>
                  </a:lnTo>
                  <a:lnTo>
                    <a:pt x="54" y="13"/>
                  </a:lnTo>
                </a:path>
              </a:pathLst>
            </a:custGeom>
            <a:solidFill>
              <a:srgbClr val="000000"/>
            </a:solidFill>
            <a:ln w="18732">
              <a:solidFill>
                <a:srgbClr val="000000"/>
              </a:solidFill>
              <a:round/>
              <a:headEnd/>
              <a:tailEnd/>
            </a:ln>
          </p:spPr>
          <p:txBody>
            <a:bodyPr/>
            <a:lstStyle/>
            <a:p>
              <a:endParaRPr lang="it-IT"/>
            </a:p>
          </p:txBody>
        </p:sp>
        <p:sp>
          <p:nvSpPr>
            <p:cNvPr id="46125" name="Line 64"/>
            <p:cNvSpPr>
              <a:spLocks noChangeShapeType="1"/>
            </p:cNvSpPr>
            <p:nvPr/>
          </p:nvSpPr>
          <p:spPr bwMode="auto">
            <a:xfrm>
              <a:off x="3110" y="1081"/>
              <a:ext cx="70" cy="1"/>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26" name="Freeform 65"/>
            <p:cNvSpPr>
              <a:spLocks/>
            </p:cNvSpPr>
            <p:nvPr/>
          </p:nvSpPr>
          <p:spPr bwMode="auto">
            <a:xfrm>
              <a:off x="2984" y="1201"/>
              <a:ext cx="23" cy="47"/>
            </a:xfrm>
            <a:custGeom>
              <a:avLst/>
              <a:gdLst>
                <a:gd name="T0" fmla="*/ 6 w 25"/>
                <a:gd name="T1" fmla="*/ 0 h 51"/>
                <a:gd name="T2" fmla="*/ 0 w 25"/>
                <a:gd name="T3" fmla="*/ 28 h 51"/>
                <a:gd name="T4" fmla="*/ 6 w 25"/>
                <a:gd name="T5" fmla="*/ 21 h 51"/>
                <a:gd name="T6" fmla="*/ 14 w 25"/>
                <a:gd name="T7" fmla="*/ 28 h 51"/>
                <a:gd name="T8" fmla="*/ 6 w 25"/>
                <a:gd name="T9" fmla="*/ 0 h 51"/>
                <a:gd name="T10" fmla="*/ 6 w 25"/>
                <a:gd name="T11" fmla="*/ 0 h 51"/>
                <a:gd name="T12" fmla="*/ 0 60000 65536"/>
                <a:gd name="T13" fmla="*/ 0 60000 65536"/>
                <a:gd name="T14" fmla="*/ 0 60000 65536"/>
                <a:gd name="T15" fmla="*/ 0 60000 65536"/>
                <a:gd name="T16" fmla="*/ 0 60000 65536"/>
                <a:gd name="T17" fmla="*/ 0 60000 65536"/>
                <a:gd name="T18" fmla="*/ 0 w 25"/>
                <a:gd name="T19" fmla="*/ 0 h 51"/>
                <a:gd name="T20" fmla="*/ 25 w 25"/>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5" h="51">
                  <a:moveTo>
                    <a:pt x="13" y="0"/>
                  </a:moveTo>
                  <a:lnTo>
                    <a:pt x="0" y="50"/>
                  </a:lnTo>
                  <a:lnTo>
                    <a:pt x="13" y="38"/>
                  </a:lnTo>
                  <a:lnTo>
                    <a:pt x="24" y="50"/>
                  </a:lnTo>
                  <a:lnTo>
                    <a:pt x="13" y="0"/>
                  </a:lnTo>
                </a:path>
              </a:pathLst>
            </a:custGeom>
            <a:solidFill>
              <a:srgbClr val="000000"/>
            </a:solidFill>
            <a:ln w="18732">
              <a:solidFill>
                <a:srgbClr val="000000"/>
              </a:solidFill>
              <a:round/>
              <a:headEnd/>
              <a:tailEnd/>
            </a:ln>
          </p:spPr>
          <p:txBody>
            <a:bodyPr/>
            <a:lstStyle/>
            <a:p>
              <a:endParaRPr lang="it-IT"/>
            </a:p>
          </p:txBody>
        </p:sp>
        <p:grpSp>
          <p:nvGrpSpPr>
            <p:cNvPr id="46127" name="Group 66"/>
            <p:cNvGrpSpPr>
              <a:grpSpLocks/>
            </p:cNvGrpSpPr>
            <p:nvPr/>
          </p:nvGrpSpPr>
          <p:grpSpPr bwMode="auto">
            <a:xfrm>
              <a:off x="3750" y="856"/>
              <a:ext cx="245" cy="395"/>
              <a:chOff x="3996" y="1039"/>
              <a:chExt cx="264" cy="426"/>
            </a:xfrm>
          </p:grpSpPr>
          <p:sp>
            <p:nvSpPr>
              <p:cNvPr id="46176" name="Freeform 67"/>
              <p:cNvSpPr>
                <a:spLocks/>
              </p:cNvSpPr>
              <p:nvPr/>
            </p:nvSpPr>
            <p:spPr bwMode="auto">
              <a:xfrm>
                <a:off x="3996" y="1129"/>
                <a:ext cx="264" cy="264"/>
              </a:xfrm>
              <a:custGeom>
                <a:avLst/>
                <a:gdLst>
                  <a:gd name="T0" fmla="*/ 263 w 264"/>
                  <a:gd name="T1" fmla="*/ 0 h 264"/>
                  <a:gd name="T2" fmla="*/ 263 w 264"/>
                  <a:gd name="T3" fmla="*/ 263 h 264"/>
                  <a:gd name="T4" fmla="*/ 0 w 264"/>
                  <a:gd name="T5" fmla="*/ 263 h 264"/>
                  <a:gd name="T6" fmla="*/ 0 w 264"/>
                  <a:gd name="T7" fmla="*/ 0 h 264"/>
                  <a:gd name="T8" fmla="*/ 263 w 264"/>
                  <a:gd name="T9" fmla="*/ 0 h 264"/>
                  <a:gd name="T10" fmla="*/ 0 60000 65536"/>
                  <a:gd name="T11" fmla="*/ 0 60000 65536"/>
                  <a:gd name="T12" fmla="*/ 0 60000 65536"/>
                  <a:gd name="T13" fmla="*/ 0 60000 65536"/>
                  <a:gd name="T14" fmla="*/ 0 60000 65536"/>
                  <a:gd name="T15" fmla="*/ 0 w 264"/>
                  <a:gd name="T16" fmla="*/ 0 h 264"/>
                  <a:gd name="T17" fmla="*/ 264 w 264"/>
                  <a:gd name="T18" fmla="*/ 264 h 264"/>
                </a:gdLst>
                <a:ahLst/>
                <a:cxnLst>
                  <a:cxn ang="T10">
                    <a:pos x="T0" y="T1"/>
                  </a:cxn>
                  <a:cxn ang="T11">
                    <a:pos x="T2" y="T3"/>
                  </a:cxn>
                  <a:cxn ang="T12">
                    <a:pos x="T4" y="T5"/>
                  </a:cxn>
                  <a:cxn ang="T13">
                    <a:pos x="T6" y="T7"/>
                  </a:cxn>
                  <a:cxn ang="T14">
                    <a:pos x="T8" y="T9"/>
                  </a:cxn>
                </a:cxnLst>
                <a:rect l="T15" t="T16" r="T17" b="T18"/>
                <a:pathLst>
                  <a:path w="264" h="264">
                    <a:moveTo>
                      <a:pt x="263" y="0"/>
                    </a:moveTo>
                    <a:lnTo>
                      <a:pt x="263" y="263"/>
                    </a:lnTo>
                    <a:lnTo>
                      <a:pt x="0" y="263"/>
                    </a:lnTo>
                    <a:lnTo>
                      <a:pt x="0" y="0"/>
                    </a:lnTo>
                    <a:lnTo>
                      <a:pt x="263"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77" name="Line 68"/>
              <p:cNvSpPr>
                <a:spLocks noChangeShapeType="1"/>
              </p:cNvSpPr>
              <p:nvPr/>
            </p:nvSpPr>
            <p:spPr bwMode="auto">
              <a:xfrm flipV="1">
                <a:off x="4090" y="1077"/>
                <a:ext cx="95" cy="388"/>
              </a:xfrm>
              <a:prstGeom prst="line">
                <a:avLst/>
              </a:prstGeom>
              <a:noFill/>
              <a:ln w="31234">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78" name="Freeform 69"/>
              <p:cNvSpPr>
                <a:spLocks/>
              </p:cNvSpPr>
              <p:nvPr/>
            </p:nvSpPr>
            <p:spPr bwMode="auto">
              <a:xfrm>
                <a:off x="4170" y="1039"/>
                <a:ext cx="25" cy="53"/>
              </a:xfrm>
              <a:custGeom>
                <a:avLst/>
                <a:gdLst>
                  <a:gd name="T0" fmla="*/ 24 w 25"/>
                  <a:gd name="T1" fmla="*/ 0 h 53"/>
                  <a:gd name="T2" fmla="*/ 0 w 25"/>
                  <a:gd name="T3" fmla="*/ 47 h 53"/>
                  <a:gd name="T4" fmla="*/ 15 w 25"/>
                  <a:gd name="T5" fmla="*/ 38 h 53"/>
                  <a:gd name="T6" fmla="*/ 24 w 25"/>
                  <a:gd name="T7" fmla="*/ 52 h 53"/>
                  <a:gd name="T8" fmla="*/ 24 w 25"/>
                  <a:gd name="T9" fmla="*/ 0 h 53"/>
                  <a:gd name="T10" fmla="*/ 24 w 25"/>
                  <a:gd name="T11" fmla="*/ 0 h 53"/>
                  <a:gd name="T12" fmla="*/ 0 60000 65536"/>
                  <a:gd name="T13" fmla="*/ 0 60000 65536"/>
                  <a:gd name="T14" fmla="*/ 0 60000 65536"/>
                  <a:gd name="T15" fmla="*/ 0 60000 65536"/>
                  <a:gd name="T16" fmla="*/ 0 60000 65536"/>
                  <a:gd name="T17" fmla="*/ 0 60000 65536"/>
                  <a:gd name="T18" fmla="*/ 0 w 25"/>
                  <a:gd name="T19" fmla="*/ 0 h 53"/>
                  <a:gd name="T20" fmla="*/ 25 w 25"/>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25" h="53">
                    <a:moveTo>
                      <a:pt x="24" y="0"/>
                    </a:moveTo>
                    <a:lnTo>
                      <a:pt x="0" y="47"/>
                    </a:lnTo>
                    <a:lnTo>
                      <a:pt x="15" y="38"/>
                    </a:lnTo>
                    <a:lnTo>
                      <a:pt x="24" y="52"/>
                    </a:lnTo>
                    <a:lnTo>
                      <a:pt x="24" y="0"/>
                    </a:lnTo>
                  </a:path>
                </a:pathLst>
              </a:custGeom>
              <a:solidFill>
                <a:srgbClr val="0000FF"/>
              </a:solidFill>
              <a:ln w="31234">
                <a:solidFill>
                  <a:srgbClr val="0000FF"/>
                </a:solidFill>
                <a:round/>
                <a:headEnd/>
                <a:tailEnd/>
              </a:ln>
            </p:spPr>
            <p:txBody>
              <a:bodyPr/>
              <a:lstStyle/>
              <a:p>
                <a:endParaRPr lang="it-IT"/>
              </a:p>
            </p:txBody>
          </p:sp>
        </p:grpSp>
        <p:sp>
          <p:nvSpPr>
            <p:cNvPr id="46128" name="Freeform 70"/>
            <p:cNvSpPr>
              <a:spLocks/>
            </p:cNvSpPr>
            <p:nvPr/>
          </p:nvSpPr>
          <p:spPr bwMode="auto">
            <a:xfrm>
              <a:off x="3700" y="1067"/>
              <a:ext cx="51" cy="24"/>
            </a:xfrm>
            <a:custGeom>
              <a:avLst/>
              <a:gdLst>
                <a:gd name="T0" fmla="*/ 32 w 55"/>
                <a:gd name="T1" fmla="*/ 6 h 26"/>
                <a:gd name="T2" fmla="*/ 0 w 55"/>
                <a:gd name="T3" fmla="*/ 0 h 26"/>
                <a:gd name="T4" fmla="*/ 6 w 55"/>
                <a:gd name="T5" fmla="*/ 6 h 26"/>
                <a:gd name="T6" fmla="*/ 0 w 55"/>
                <a:gd name="T7" fmla="*/ 15 h 26"/>
                <a:gd name="T8" fmla="*/ 32 w 55"/>
                <a:gd name="T9" fmla="*/ 6 h 26"/>
                <a:gd name="T10" fmla="*/ 32 w 55"/>
                <a:gd name="T11" fmla="*/ 6 h 26"/>
                <a:gd name="T12" fmla="*/ 0 60000 65536"/>
                <a:gd name="T13" fmla="*/ 0 60000 65536"/>
                <a:gd name="T14" fmla="*/ 0 60000 65536"/>
                <a:gd name="T15" fmla="*/ 0 60000 65536"/>
                <a:gd name="T16" fmla="*/ 0 60000 65536"/>
                <a:gd name="T17" fmla="*/ 0 60000 65536"/>
                <a:gd name="T18" fmla="*/ 0 w 55"/>
                <a:gd name="T19" fmla="*/ 0 h 26"/>
                <a:gd name="T20" fmla="*/ 55 w 55"/>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5" h="26">
                  <a:moveTo>
                    <a:pt x="54" y="12"/>
                  </a:moveTo>
                  <a:lnTo>
                    <a:pt x="0" y="0"/>
                  </a:lnTo>
                  <a:lnTo>
                    <a:pt x="12" y="12"/>
                  </a:lnTo>
                  <a:lnTo>
                    <a:pt x="0" y="25"/>
                  </a:lnTo>
                  <a:lnTo>
                    <a:pt x="54" y="12"/>
                  </a:lnTo>
                </a:path>
              </a:pathLst>
            </a:custGeom>
            <a:solidFill>
              <a:srgbClr val="000000"/>
            </a:solidFill>
            <a:ln w="18732">
              <a:solidFill>
                <a:srgbClr val="000000"/>
              </a:solidFill>
              <a:round/>
              <a:headEnd/>
              <a:tailEnd/>
            </a:ln>
          </p:spPr>
          <p:txBody>
            <a:bodyPr/>
            <a:lstStyle/>
            <a:p>
              <a:endParaRPr lang="it-IT"/>
            </a:p>
          </p:txBody>
        </p:sp>
        <p:grpSp>
          <p:nvGrpSpPr>
            <p:cNvPr id="46129" name="Group 71"/>
            <p:cNvGrpSpPr>
              <a:grpSpLocks/>
            </p:cNvGrpSpPr>
            <p:nvPr/>
          </p:nvGrpSpPr>
          <p:grpSpPr bwMode="auto">
            <a:xfrm>
              <a:off x="3220" y="854"/>
              <a:ext cx="262" cy="394"/>
              <a:chOff x="3423" y="1037"/>
              <a:chExt cx="283" cy="425"/>
            </a:xfrm>
          </p:grpSpPr>
          <p:grpSp>
            <p:nvGrpSpPr>
              <p:cNvPr id="46172" name="Group 72"/>
              <p:cNvGrpSpPr>
                <a:grpSpLocks/>
              </p:cNvGrpSpPr>
              <p:nvPr/>
            </p:nvGrpSpPr>
            <p:grpSpPr bwMode="auto">
              <a:xfrm>
                <a:off x="3423" y="1074"/>
                <a:ext cx="283" cy="388"/>
                <a:chOff x="3423" y="1074"/>
                <a:chExt cx="283" cy="388"/>
              </a:xfrm>
            </p:grpSpPr>
            <p:sp>
              <p:nvSpPr>
                <p:cNvPr id="46174" name="Freeform 73"/>
                <p:cNvSpPr>
                  <a:spLocks/>
                </p:cNvSpPr>
                <p:nvPr/>
              </p:nvSpPr>
              <p:spPr bwMode="auto">
                <a:xfrm>
                  <a:off x="3423" y="1129"/>
                  <a:ext cx="283" cy="283"/>
                </a:xfrm>
                <a:custGeom>
                  <a:avLst/>
                  <a:gdLst>
                    <a:gd name="T0" fmla="*/ 0 w 283"/>
                    <a:gd name="T1" fmla="*/ 0 h 283"/>
                    <a:gd name="T2" fmla="*/ 0 w 283"/>
                    <a:gd name="T3" fmla="*/ 282 h 283"/>
                    <a:gd name="T4" fmla="*/ 282 w 283"/>
                    <a:gd name="T5" fmla="*/ 141 h 283"/>
                    <a:gd name="T6" fmla="*/ 0 w 283"/>
                    <a:gd name="T7" fmla="*/ 0 h 283"/>
                    <a:gd name="T8" fmla="*/ 0 60000 65536"/>
                    <a:gd name="T9" fmla="*/ 0 60000 65536"/>
                    <a:gd name="T10" fmla="*/ 0 60000 65536"/>
                    <a:gd name="T11" fmla="*/ 0 60000 65536"/>
                    <a:gd name="T12" fmla="*/ 0 w 283"/>
                    <a:gd name="T13" fmla="*/ 0 h 283"/>
                    <a:gd name="T14" fmla="*/ 283 w 283"/>
                    <a:gd name="T15" fmla="*/ 283 h 283"/>
                  </a:gdLst>
                  <a:ahLst/>
                  <a:cxnLst>
                    <a:cxn ang="T8">
                      <a:pos x="T0" y="T1"/>
                    </a:cxn>
                    <a:cxn ang="T9">
                      <a:pos x="T2" y="T3"/>
                    </a:cxn>
                    <a:cxn ang="T10">
                      <a:pos x="T4" y="T5"/>
                    </a:cxn>
                    <a:cxn ang="T11">
                      <a:pos x="T6" y="T7"/>
                    </a:cxn>
                  </a:cxnLst>
                  <a:rect l="T12" t="T13" r="T14" b="T15"/>
                  <a:pathLst>
                    <a:path w="283" h="283">
                      <a:moveTo>
                        <a:pt x="0" y="0"/>
                      </a:moveTo>
                      <a:lnTo>
                        <a:pt x="0" y="282"/>
                      </a:lnTo>
                      <a:lnTo>
                        <a:pt x="282" y="141"/>
                      </a:lnTo>
                      <a:lnTo>
                        <a:pt x="0" y="0"/>
                      </a:lnTo>
                    </a:path>
                  </a:pathLst>
                </a:custGeom>
                <a:noFill/>
                <a:ln w="18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75" name="Line 74"/>
                <p:cNvSpPr>
                  <a:spLocks noChangeShapeType="1"/>
                </p:cNvSpPr>
                <p:nvPr/>
              </p:nvSpPr>
              <p:spPr bwMode="auto">
                <a:xfrm flipV="1">
                  <a:off x="3484" y="1074"/>
                  <a:ext cx="94" cy="388"/>
                </a:xfrm>
                <a:prstGeom prst="line">
                  <a:avLst/>
                </a:prstGeom>
                <a:noFill/>
                <a:ln w="18732">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6173" name="Freeform 75"/>
              <p:cNvSpPr>
                <a:spLocks/>
              </p:cNvSpPr>
              <p:nvPr/>
            </p:nvSpPr>
            <p:spPr bwMode="auto">
              <a:xfrm>
                <a:off x="3562" y="1037"/>
                <a:ext cx="26" cy="53"/>
              </a:xfrm>
              <a:custGeom>
                <a:avLst/>
                <a:gdLst>
                  <a:gd name="T0" fmla="*/ 25 w 26"/>
                  <a:gd name="T1" fmla="*/ 0 h 53"/>
                  <a:gd name="T2" fmla="*/ 0 w 26"/>
                  <a:gd name="T3" fmla="*/ 46 h 53"/>
                  <a:gd name="T4" fmla="*/ 16 w 26"/>
                  <a:gd name="T5" fmla="*/ 37 h 53"/>
                  <a:gd name="T6" fmla="*/ 25 w 26"/>
                  <a:gd name="T7" fmla="*/ 52 h 53"/>
                  <a:gd name="T8" fmla="*/ 25 w 26"/>
                  <a:gd name="T9" fmla="*/ 0 h 53"/>
                  <a:gd name="T10" fmla="*/ 25 w 26"/>
                  <a:gd name="T11" fmla="*/ 0 h 53"/>
                  <a:gd name="T12" fmla="*/ 0 60000 65536"/>
                  <a:gd name="T13" fmla="*/ 0 60000 65536"/>
                  <a:gd name="T14" fmla="*/ 0 60000 65536"/>
                  <a:gd name="T15" fmla="*/ 0 60000 65536"/>
                  <a:gd name="T16" fmla="*/ 0 60000 65536"/>
                  <a:gd name="T17" fmla="*/ 0 60000 65536"/>
                  <a:gd name="T18" fmla="*/ 0 w 26"/>
                  <a:gd name="T19" fmla="*/ 0 h 53"/>
                  <a:gd name="T20" fmla="*/ 26 w 26"/>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26" h="53">
                    <a:moveTo>
                      <a:pt x="25" y="0"/>
                    </a:moveTo>
                    <a:lnTo>
                      <a:pt x="0" y="46"/>
                    </a:lnTo>
                    <a:lnTo>
                      <a:pt x="16" y="37"/>
                    </a:lnTo>
                    <a:lnTo>
                      <a:pt x="25" y="52"/>
                    </a:lnTo>
                    <a:lnTo>
                      <a:pt x="25" y="0"/>
                    </a:lnTo>
                  </a:path>
                </a:pathLst>
              </a:custGeom>
              <a:solidFill>
                <a:srgbClr val="000000"/>
              </a:solidFill>
              <a:ln w="18732">
                <a:solidFill>
                  <a:srgbClr val="000000"/>
                </a:solidFill>
                <a:round/>
                <a:headEnd/>
                <a:tailEnd/>
              </a:ln>
            </p:spPr>
            <p:txBody>
              <a:bodyPr/>
              <a:lstStyle/>
              <a:p>
                <a:endParaRPr lang="it-IT"/>
              </a:p>
            </p:txBody>
          </p:sp>
        </p:grpSp>
        <p:sp>
          <p:nvSpPr>
            <p:cNvPr id="46130" name="Text Box 76"/>
            <p:cNvSpPr txBox="1">
              <a:spLocks noChangeArrowheads="1"/>
            </p:cNvSpPr>
            <p:nvPr/>
          </p:nvSpPr>
          <p:spPr bwMode="auto">
            <a:xfrm>
              <a:off x="3437" y="667"/>
              <a:ext cx="98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9263">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49263">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49263">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49263">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49263">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900" b="1">
                  <a:solidFill>
                    <a:srgbClr val="0000FF"/>
                  </a:solidFill>
                </a:rPr>
                <a:t>IF FILTER</a:t>
              </a:r>
              <a:endParaRPr lang="en-US" altLang="it-IT" sz="1800"/>
            </a:p>
          </p:txBody>
        </p:sp>
        <p:sp>
          <p:nvSpPr>
            <p:cNvPr id="46131" name="Freeform 77"/>
            <p:cNvSpPr>
              <a:spLocks/>
            </p:cNvSpPr>
            <p:nvPr/>
          </p:nvSpPr>
          <p:spPr bwMode="auto">
            <a:xfrm>
              <a:off x="2133" y="3481"/>
              <a:ext cx="1" cy="498"/>
            </a:xfrm>
            <a:custGeom>
              <a:avLst/>
              <a:gdLst>
                <a:gd name="T0" fmla="*/ 0 w 1"/>
                <a:gd name="T1" fmla="*/ 313 h 538"/>
                <a:gd name="T2" fmla="*/ 0 w 1"/>
                <a:gd name="T3" fmla="*/ 156 h 538"/>
                <a:gd name="T4" fmla="*/ 0 w 1"/>
                <a:gd name="T5" fmla="*/ 0 h 538"/>
                <a:gd name="T6" fmla="*/ 0 60000 65536"/>
                <a:gd name="T7" fmla="*/ 0 60000 65536"/>
                <a:gd name="T8" fmla="*/ 0 60000 65536"/>
                <a:gd name="T9" fmla="*/ 0 w 1"/>
                <a:gd name="T10" fmla="*/ 0 h 538"/>
                <a:gd name="T11" fmla="*/ 1 w 1"/>
                <a:gd name="T12" fmla="*/ 538 h 538"/>
              </a:gdLst>
              <a:ahLst/>
              <a:cxnLst>
                <a:cxn ang="T6">
                  <a:pos x="T0" y="T1"/>
                </a:cxn>
                <a:cxn ang="T7">
                  <a:pos x="T2" y="T3"/>
                </a:cxn>
                <a:cxn ang="T8">
                  <a:pos x="T4" y="T5"/>
                </a:cxn>
              </a:cxnLst>
              <a:rect l="T9" t="T10" r="T11" b="T12"/>
              <a:pathLst>
                <a:path w="1" h="538">
                  <a:moveTo>
                    <a:pt x="0" y="537"/>
                  </a:moveTo>
                  <a:lnTo>
                    <a:pt x="0" y="268"/>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32" name="Freeform 78"/>
            <p:cNvSpPr>
              <a:spLocks/>
            </p:cNvSpPr>
            <p:nvPr/>
          </p:nvSpPr>
          <p:spPr bwMode="auto">
            <a:xfrm>
              <a:off x="2859" y="3481"/>
              <a:ext cx="1" cy="498"/>
            </a:xfrm>
            <a:custGeom>
              <a:avLst/>
              <a:gdLst>
                <a:gd name="T0" fmla="*/ 0 w 1"/>
                <a:gd name="T1" fmla="*/ 313 h 538"/>
                <a:gd name="T2" fmla="*/ 0 w 1"/>
                <a:gd name="T3" fmla="*/ 156 h 538"/>
                <a:gd name="T4" fmla="*/ 0 w 1"/>
                <a:gd name="T5" fmla="*/ 0 h 538"/>
                <a:gd name="T6" fmla="*/ 0 60000 65536"/>
                <a:gd name="T7" fmla="*/ 0 60000 65536"/>
                <a:gd name="T8" fmla="*/ 0 60000 65536"/>
                <a:gd name="T9" fmla="*/ 0 w 1"/>
                <a:gd name="T10" fmla="*/ 0 h 538"/>
                <a:gd name="T11" fmla="*/ 1 w 1"/>
                <a:gd name="T12" fmla="*/ 538 h 538"/>
              </a:gdLst>
              <a:ahLst/>
              <a:cxnLst>
                <a:cxn ang="T6">
                  <a:pos x="T0" y="T1"/>
                </a:cxn>
                <a:cxn ang="T7">
                  <a:pos x="T2" y="T3"/>
                </a:cxn>
                <a:cxn ang="T8">
                  <a:pos x="T4" y="T5"/>
                </a:cxn>
              </a:cxnLst>
              <a:rect l="T9" t="T10" r="T11" b="T12"/>
              <a:pathLst>
                <a:path w="1" h="538">
                  <a:moveTo>
                    <a:pt x="0" y="537"/>
                  </a:moveTo>
                  <a:lnTo>
                    <a:pt x="0" y="268"/>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33" name="Freeform 79"/>
            <p:cNvSpPr>
              <a:spLocks/>
            </p:cNvSpPr>
            <p:nvPr/>
          </p:nvSpPr>
          <p:spPr bwMode="auto">
            <a:xfrm>
              <a:off x="2133" y="3481"/>
              <a:ext cx="727" cy="1"/>
            </a:xfrm>
            <a:custGeom>
              <a:avLst/>
              <a:gdLst>
                <a:gd name="T0" fmla="*/ 458 w 785"/>
                <a:gd name="T1" fmla="*/ 0 h 1"/>
                <a:gd name="T2" fmla="*/ 228 w 785"/>
                <a:gd name="T3" fmla="*/ 0 h 1"/>
                <a:gd name="T4" fmla="*/ 0 w 785"/>
                <a:gd name="T5" fmla="*/ 0 h 1"/>
                <a:gd name="T6" fmla="*/ 0 60000 65536"/>
                <a:gd name="T7" fmla="*/ 0 60000 65536"/>
                <a:gd name="T8" fmla="*/ 0 60000 65536"/>
                <a:gd name="T9" fmla="*/ 0 w 785"/>
                <a:gd name="T10" fmla="*/ 0 h 1"/>
                <a:gd name="T11" fmla="*/ 785 w 785"/>
                <a:gd name="T12" fmla="*/ 1 h 1"/>
              </a:gdLst>
              <a:ahLst/>
              <a:cxnLst>
                <a:cxn ang="T6">
                  <a:pos x="T0" y="T1"/>
                </a:cxn>
                <a:cxn ang="T7">
                  <a:pos x="T2" y="T3"/>
                </a:cxn>
                <a:cxn ang="T8">
                  <a:pos x="T4" y="T5"/>
                </a:cxn>
              </a:cxnLst>
              <a:rect l="T9" t="T10" r="T11" b="T12"/>
              <a:pathLst>
                <a:path w="785" h="1">
                  <a:moveTo>
                    <a:pt x="784" y="0"/>
                  </a:moveTo>
                  <a:lnTo>
                    <a:pt x="391" y="0"/>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34" name="Freeform 80"/>
            <p:cNvSpPr>
              <a:spLocks/>
            </p:cNvSpPr>
            <p:nvPr/>
          </p:nvSpPr>
          <p:spPr bwMode="auto">
            <a:xfrm>
              <a:off x="2133" y="3979"/>
              <a:ext cx="727" cy="0"/>
            </a:xfrm>
            <a:custGeom>
              <a:avLst/>
              <a:gdLst>
                <a:gd name="T0" fmla="*/ 458 w 785"/>
                <a:gd name="T1" fmla="*/ 0 h 1"/>
                <a:gd name="T2" fmla="*/ 228 w 785"/>
                <a:gd name="T3" fmla="*/ 0 h 1"/>
                <a:gd name="T4" fmla="*/ 0 w 785"/>
                <a:gd name="T5" fmla="*/ 0 h 1"/>
                <a:gd name="T6" fmla="*/ 0 60000 65536"/>
                <a:gd name="T7" fmla="*/ 0 60000 65536"/>
                <a:gd name="T8" fmla="*/ 0 60000 65536"/>
                <a:gd name="T9" fmla="*/ 0 w 785"/>
                <a:gd name="T10" fmla="*/ 0 h 1"/>
                <a:gd name="T11" fmla="*/ 785 w 785"/>
                <a:gd name="T12" fmla="*/ 0 h 1"/>
              </a:gdLst>
              <a:ahLst/>
              <a:cxnLst>
                <a:cxn ang="T6">
                  <a:pos x="T0" y="T1"/>
                </a:cxn>
                <a:cxn ang="T7">
                  <a:pos x="T2" y="T3"/>
                </a:cxn>
                <a:cxn ang="T8">
                  <a:pos x="T4" y="T5"/>
                </a:cxn>
              </a:cxnLst>
              <a:rect l="T9" t="T10" r="T11" b="T12"/>
              <a:pathLst>
                <a:path w="785" h="1">
                  <a:moveTo>
                    <a:pt x="784" y="0"/>
                  </a:moveTo>
                  <a:lnTo>
                    <a:pt x="391" y="0"/>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35" name="Freeform 81"/>
            <p:cNvSpPr>
              <a:spLocks/>
            </p:cNvSpPr>
            <p:nvPr/>
          </p:nvSpPr>
          <p:spPr bwMode="auto">
            <a:xfrm>
              <a:off x="2133" y="3804"/>
              <a:ext cx="127" cy="109"/>
            </a:xfrm>
            <a:custGeom>
              <a:avLst/>
              <a:gdLst>
                <a:gd name="T0" fmla="*/ 1 w 137"/>
                <a:gd name="T1" fmla="*/ 70 h 117"/>
                <a:gd name="T2" fmla="*/ 4 w 137"/>
                <a:gd name="T3" fmla="*/ 70 h 117"/>
                <a:gd name="T4" fmla="*/ 6 w 137"/>
                <a:gd name="T5" fmla="*/ 69 h 117"/>
                <a:gd name="T6" fmla="*/ 6 w 137"/>
                <a:gd name="T7" fmla="*/ 69 h 117"/>
                <a:gd name="T8" fmla="*/ 6 w 137"/>
                <a:gd name="T9" fmla="*/ 67 h 117"/>
                <a:gd name="T10" fmla="*/ 7 w 137"/>
                <a:gd name="T11" fmla="*/ 67 h 117"/>
                <a:gd name="T12" fmla="*/ 10 w 137"/>
                <a:gd name="T13" fmla="*/ 65 h 117"/>
                <a:gd name="T14" fmla="*/ 13 w 137"/>
                <a:gd name="T15" fmla="*/ 65 h 117"/>
                <a:gd name="T16" fmla="*/ 14 w 137"/>
                <a:gd name="T17" fmla="*/ 63 h 117"/>
                <a:gd name="T18" fmla="*/ 15 w 137"/>
                <a:gd name="T19" fmla="*/ 62 h 117"/>
                <a:gd name="T20" fmla="*/ 16 w 137"/>
                <a:gd name="T21" fmla="*/ 62 h 117"/>
                <a:gd name="T22" fmla="*/ 17 w 137"/>
                <a:gd name="T23" fmla="*/ 61 h 117"/>
                <a:gd name="T24" fmla="*/ 19 w 137"/>
                <a:gd name="T25" fmla="*/ 60 h 117"/>
                <a:gd name="T26" fmla="*/ 20 w 137"/>
                <a:gd name="T27" fmla="*/ 58 h 117"/>
                <a:gd name="T28" fmla="*/ 22 w 137"/>
                <a:gd name="T29" fmla="*/ 58 h 117"/>
                <a:gd name="T30" fmla="*/ 24 w 137"/>
                <a:gd name="T31" fmla="*/ 57 h 117"/>
                <a:gd name="T32" fmla="*/ 26 w 137"/>
                <a:gd name="T33" fmla="*/ 56 h 117"/>
                <a:gd name="T34" fmla="*/ 28 w 137"/>
                <a:gd name="T35" fmla="*/ 54 h 117"/>
                <a:gd name="T36" fmla="*/ 28 w 137"/>
                <a:gd name="T37" fmla="*/ 53 h 117"/>
                <a:gd name="T38" fmla="*/ 30 w 137"/>
                <a:gd name="T39" fmla="*/ 52 h 117"/>
                <a:gd name="T40" fmla="*/ 32 w 137"/>
                <a:gd name="T41" fmla="*/ 51 h 117"/>
                <a:gd name="T42" fmla="*/ 32 w 137"/>
                <a:gd name="T43" fmla="*/ 49 h 117"/>
                <a:gd name="T44" fmla="*/ 35 w 137"/>
                <a:gd name="T45" fmla="*/ 48 h 117"/>
                <a:gd name="T46" fmla="*/ 36 w 137"/>
                <a:gd name="T47" fmla="*/ 47 h 117"/>
                <a:gd name="T48" fmla="*/ 38 w 137"/>
                <a:gd name="T49" fmla="*/ 46 h 117"/>
                <a:gd name="T50" fmla="*/ 39 w 137"/>
                <a:gd name="T51" fmla="*/ 45 h 117"/>
                <a:gd name="T52" fmla="*/ 41 w 137"/>
                <a:gd name="T53" fmla="*/ 43 h 117"/>
                <a:gd name="T54" fmla="*/ 42 w 137"/>
                <a:gd name="T55" fmla="*/ 42 h 117"/>
                <a:gd name="T56" fmla="*/ 44 w 137"/>
                <a:gd name="T57" fmla="*/ 40 h 117"/>
                <a:gd name="T58" fmla="*/ 45 w 137"/>
                <a:gd name="T59" fmla="*/ 39 h 117"/>
                <a:gd name="T60" fmla="*/ 46 w 137"/>
                <a:gd name="T61" fmla="*/ 38 h 117"/>
                <a:gd name="T62" fmla="*/ 49 w 137"/>
                <a:gd name="T63" fmla="*/ 36 h 117"/>
                <a:gd name="T64" fmla="*/ 50 w 137"/>
                <a:gd name="T65" fmla="*/ 34 h 117"/>
                <a:gd name="T66" fmla="*/ 52 w 137"/>
                <a:gd name="T67" fmla="*/ 33 h 117"/>
                <a:gd name="T68" fmla="*/ 53 w 137"/>
                <a:gd name="T69" fmla="*/ 32 h 117"/>
                <a:gd name="T70" fmla="*/ 54 w 137"/>
                <a:gd name="T71" fmla="*/ 30 h 117"/>
                <a:gd name="T72" fmla="*/ 57 w 137"/>
                <a:gd name="T73" fmla="*/ 30 h 117"/>
                <a:gd name="T74" fmla="*/ 57 w 137"/>
                <a:gd name="T75" fmla="*/ 28 h 117"/>
                <a:gd name="T76" fmla="*/ 60 w 137"/>
                <a:gd name="T77" fmla="*/ 25 h 117"/>
                <a:gd name="T78" fmla="*/ 60 w 137"/>
                <a:gd name="T79" fmla="*/ 24 h 117"/>
                <a:gd name="T80" fmla="*/ 61 w 137"/>
                <a:gd name="T81" fmla="*/ 22 h 117"/>
                <a:gd name="T82" fmla="*/ 65 w 137"/>
                <a:gd name="T83" fmla="*/ 20 h 117"/>
                <a:gd name="T84" fmla="*/ 65 w 137"/>
                <a:gd name="T85" fmla="*/ 18 h 117"/>
                <a:gd name="T86" fmla="*/ 66 w 137"/>
                <a:gd name="T87" fmla="*/ 16 h 117"/>
                <a:gd name="T88" fmla="*/ 69 w 137"/>
                <a:gd name="T89" fmla="*/ 15 h 117"/>
                <a:gd name="T90" fmla="*/ 70 w 137"/>
                <a:gd name="T91" fmla="*/ 13 h 117"/>
                <a:gd name="T92" fmla="*/ 71 w 137"/>
                <a:gd name="T93" fmla="*/ 11 h 117"/>
                <a:gd name="T94" fmla="*/ 73 w 137"/>
                <a:gd name="T95" fmla="*/ 8 h 117"/>
                <a:gd name="T96" fmla="*/ 75 w 137"/>
                <a:gd name="T97" fmla="*/ 7 h 117"/>
                <a:gd name="T98" fmla="*/ 76 w 137"/>
                <a:gd name="T99" fmla="*/ 7 h 117"/>
                <a:gd name="T100" fmla="*/ 77 w 137"/>
                <a:gd name="T101" fmla="*/ 5 h 117"/>
                <a:gd name="T102" fmla="*/ 80 w 137"/>
                <a:gd name="T103" fmla="*/ 2 h 11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7"/>
                <a:gd name="T157" fmla="*/ 0 h 117"/>
                <a:gd name="T158" fmla="*/ 137 w 137"/>
                <a:gd name="T159" fmla="*/ 117 h 11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7" h="117">
                  <a:moveTo>
                    <a:pt x="0" y="116"/>
                  </a:moveTo>
                  <a:lnTo>
                    <a:pt x="1" y="115"/>
                  </a:lnTo>
                  <a:lnTo>
                    <a:pt x="3" y="115"/>
                  </a:lnTo>
                  <a:lnTo>
                    <a:pt x="4" y="114"/>
                  </a:lnTo>
                  <a:lnTo>
                    <a:pt x="5" y="114"/>
                  </a:lnTo>
                  <a:lnTo>
                    <a:pt x="6" y="113"/>
                  </a:lnTo>
                  <a:lnTo>
                    <a:pt x="8" y="113"/>
                  </a:lnTo>
                  <a:lnTo>
                    <a:pt x="10" y="113"/>
                  </a:lnTo>
                  <a:lnTo>
                    <a:pt x="10" y="112"/>
                  </a:lnTo>
                  <a:lnTo>
                    <a:pt x="11" y="111"/>
                  </a:lnTo>
                  <a:lnTo>
                    <a:pt x="13" y="110"/>
                  </a:lnTo>
                  <a:lnTo>
                    <a:pt x="14" y="109"/>
                  </a:lnTo>
                  <a:lnTo>
                    <a:pt x="16" y="108"/>
                  </a:lnTo>
                  <a:lnTo>
                    <a:pt x="17" y="107"/>
                  </a:lnTo>
                  <a:lnTo>
                    <a:pt x="18" y="107"/>
                  </a:lnTo>
                  <a:lnTo>
                    <a:pt x="20" y="106"/>
                  </a:lnTo>
                  <a:lnTo>
                    <a:pt x="21" y="105"/>
                  </a:lnTo>
                  <a:lnTo>
                    <a:pt x="22" y="104"/>
                  </a:lnTo>
                  <a:lnTo>
                    <a:pt x="24" y="103"/>
                  </a:lnTo>
                  <a:lnTo>
                    <a:pt x="25" y="103"/>
                  </a:lnTo>
                  <a:lnTo>
                    <a:pt x="26" y="103"/>
                  </a:lnTo>
                  <a:lnTo>
                    <a:pt x="27" y="102"/>
                  </a:lnTo>
                  <a:lnTo>
                    <a:pt x="29" y="102"/>
                  </a:lnTo>
                  <a:lnTo>
                    <a:pt x="29" y="100"/>
                  </a:lnTo>
                  <a:lnTo>
                    <a:pt x="31" y="99"/>
                  </a:lnTo>
                  <a:lnTo>
                    <a:pt x="33" y="98"/>
                  </a:lnTo>
                  <a:lnTo>
                    <a:pt x="34" y="96"/>
                  </a:lnTo>
                  <a:lnTo>
                    <a:pt x="35" y="96"/>
                  </a:lnTo>
                  <a:lnTo>
                    <a:pt x="37" y="95"/>
                  </a:lnTo>
                  <a:lnTo>
                    <a:pt x="38" y="95"/>
                  </a:lnTo>
                  <a:lnTo>
                    <a:pt x="39" y="94"/>
                  </a:lnTo>
                  <a:lnTo>
                    <a:pt x="40" y="94"/>
                  </a:lnTo>
                  <a:lnTo>
                    <a:pt x="42" y="92"/>
                  </a:lnTo>
                  <a:lnTo>
                    <a:pt x="43" y="91"/>
                  </a:lnTo>
                  <a:lnTo>
                    <a:pt x="44" y="90"/>
                  </a:lnTo>
                  <a:lnTo>
                    <a:pt x="46" y="89"/>
                  </a:lnTo>
                  <a:lnTo>
                    <a:pt x="47" y="89"/>
                  </a:lnTo>
                  <a:lnTo>
                    <a:pt x="48" y="87"/>
                  </a:lnTo>
                  <a:lnTo>
                    <a:pt x="49" y="87"/>
                  </a:lnTo>
                  <a:lnTo>
                    <a:pt x="51" y="85"/>
                  </a:lnTo>
                  <a:lnTo>
                    <a:pt x="53" y="84"/>
                  </a:lnTo>
                  <a:lnTo>
                    <a:pt x="54" y="84"/>
                  </a:lnTo>
                  <a:lnTo>
                    <a:pt x="55" y="83"/>
                  </a:lnTo>
                  <a:lnTo>
                    <a:pt x="56" y="82"/>
                  </a:lnTo>
                  <a:lnTo>
                    <a:pt x="57" y="81"/>
                  </a:lnTo>
                  <a:lnTo>
                    <a:pt x="59" y="79"/>
                  </a:lnTo>
                  <a:lnTo>
                    <a:pt x="60" y="78"/>
                  </a:lnTo>
                  <a:lnTo>
                    <a:pt x="61" y="77"/>
                  </a:lnTo>
                  <a:lnTo>
                    <a:pt x="62" y="76"/>
                  </a:lnTo>
                  <a:lnTo>
                    <a:pt x="64" y="76"/>
                  </a:lnTo>
                  <a:lnTo>
                    <a:pt x="65" y="75"/>
                  </a:lnTo>
                  <a:lnTo>
                    <a:pt x="66" y="73"/>
                  </a:lnTo>
                  <a:lnTo>
                    <a:pt x="68" y="72"/>
                  </a:lnTo>
                  <a:lnTo>
                    <a:pt x="69" y="71"/>
                  </a:lnTo>
                  <a:lnTo>
                    <a:pt x="70" y="70"/>
                  </a:lnTo>
                  <a:lnTo>
                    <a:pt x="72" y="68"/>
                  </a:lnTo>
                  <a:lnTo>
                    <a:pt x="73" y="68"/>
                  </a:lnTo>
                  <a:lnTo>
                    <a:pt x="74" y="66"/>
                  </a:lnTo>
                  <a:lnTo>
                    <a:pt x="75" y="66"/>
                  </a:lnTo>
                  <a:lnTo>
                    <a:pt x="77" y="64"/>
                  </a:lnTo>
                  <a:lnTo>
                    <a:pt x="78" y="63"/>
                  </a:lnTo>
                  <a:lnTo>
                    <a:pt x="79" y="62"/>
                  </a:lnTo>
                  <a:lnTo>
                    <a:pt x="81" y="60"/>
                  </a:lnTo>
                  <a:lnTo>
                    <a:pt x="83" y="60"/>
                  </a:lnTo>
                  <a:lnTo>
                    <a:pt x="83" y="58"/>
                  </a:lnTo>
                  <a:lnTo>
                    <a:pt x="85" y="57"/>
                  </a:lnTo>
                  <a:lnTo>
                    <a:pt x="86" y="56"/>
                  </a:lnTo>
                  <a:lnTo>
                    <a:pt x="87" y="54"/>
                  </a:lnTo>
                  <a:lnTo>
                    <a:pt x="89" y="54"/>
                  </a:lnTo>
                  <a:lnTo>
                    <a:pt x="91" y="52"/>
                  </a:lnTo>
                  <a:lnTo>
                    <a:pt x="91" y="51"/>
                  </a:lnTo>
                  <a:lnTo>
                    <a:pt x="92" y="49"/>
                  </a:lnTo>
                  <a:lnTo>
                    <a:pt x="94" y="48"/>
                  </a:lnTo>
                  <a:lnTo>
                    <a:pt x="96" y="48"/>
                  </a:lnTo>
                  <a:lnTo>
                    <a:pt x="97" y="46"/>
                  </a:lnTo>
                  <a:lnTo>
                    <a:pt x="98" y="45"/>
                  </a:lnTo>
                  <a:lnTo>
                    <a:pt x="99" y="43"/>
                  </a:lnTo>
                  <a:lnTo>
                    <a:pt x="101" y="41"/>
                  </a:lnTo>
                  <a:lnTo>
                    <a:pt x="102" y="39"/>
                  </a:lnTo>
                  <a:lnTo>
                    <a:pt x="103" y="39"/>
                  </a:lnTo>
                  <a:lnTo>
                    <a:pt x="104" y="38"/>
                  </a:lnTo>
                  <a:lnTo>
                    <a:pt x="105" y="37"/>
                  </a:lnTo>
                  <a:lnTo>
                    <a:pt x="107" y="35"/>
                  </a:lnTo>
                  <a:lnTo>
                    <a:pt x="109" y="33"/>
                  </a:lnTo>
                  <a:lnTo>
                    <a:pt x="110" y="32"/>
                  </a:lnTo>
                  <a:lnTo>
                    <a:pt x="111" y="30"/>
                  </a:lnTo>
                  <a:lnTo>
                    <a:pt x="112" y="28"/>
                  </a:lnTo>
                  <a:lnTo>
                    <a:pt x="113" y="26"/>
                  </a:lnTo>
                  <a:lnTo>
                    <a:pt x="115" y="26"/>
                  </a:lnTo>
                  <a:lnTo>
                    <a:pt x="116" y="24"/>
                  </a:lnTo>
                  <a:lnTo>
                    <a:pt x="118" y="23"/>
                  </a:lnTo>
                  <a:lnTo>
                    <a:pt x="119" y="20"/>
                  </a:lnTo>
                  <a:lnTo>
                    <a:pt x="120" y="20"/>
                  </a:lnTo>
                  <a:lnTo>
                    <a:pt x="121" y="18"/>
                  </a:lnTo>
                  <a:lnTo>
                    <a:pt x="122" y="15"/>
                  </a:lnTo>
                  <a:lnTo>
                    <a:pt x="124" y="15"/>
                  </a:lnTo>
                  <a:lnTo>
                    <a:pt x="126" y="13"/>
                  </a:lnTo>
                  <a:lnTo>
                    <a:pt x="127" y="11"/>
                  </a:lnTo>
                  <a:lnTo>
                    <a:pt x="128" y="9"/>
                  </a:lnTo>
                  <a:lnTo>
                    <a:pt x="129" y="8"/>
                  </a:lnTo>
                  <a:lnTo>
                    <a:pt x="131" y="7"/>
                  </a:lnTo>
                  <a:lnTo>
                    <a:pt x="132" y="5"/>
                  </a:lnTo>
                  <a:lnTo>
                    <a:pt x="133" y="3"/>
                  </a:lnTo>
                  <a:lnTo>
                    <a:pt x="135" y="2"/>
                  </a:lnTo>
                  <a:lnTo>
                    <a:pt x="136"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36" name="Freeform 82"/>
            <p:cNvSpPr>
              <a:spLocks/>
            </p:cNvSpPr>
            <p:nvPr/>
          </p:nvSpPr>
          <p:spPr bwMode="auto">
            <a:xfrm>
              <a:off x="2259" y="3591"/>
              <a:ext cx="126" cy="214"/>
            </a:xfrm>
            <a:custGeom>
              <a:avLst/>
              <a:gdLst>
                <a:gd name="T0" fmla="*/ 1 w 136"/>
                <a:gd name="T1" fmla="*/ 130 h 232"/>
                <a:gd name="T2" fmla="*/ 4 w 136"/>
                <a:gd name="T3" fmla="*/ 127 h 232"/>
                <a:gd name="T4" fmla="*/ 6 w 136"/>
                <a:gd name="T5" fmla="*/ 126 h 232"/>
                <a:gd name="T6" fmla="*/ 6 w 136"/>
                <a:gd name="T7" fmla="*/ 125 h 232"/>
                <a:gd name="T8" fmla="*/ 6 w 136"/>
                <a:gd name="T9" fmla="*/ 122 h 232"/>
                <a:gd name="T10" fmla="*/ 6 w 136"/>
                <a:gd name="T11" fmla="*/ 120 h 232"/>
                <a:gd name="T12" fmla="*/ 10 w 136"/>
                <a:gd name="T13" fmla="*/ 116 h 232"/>
                <a:gd name="T14" fmla="*/ 12 w 136"/>
                <a:gd name="T15" fmla="*/ 115 h 232"/>
                <a:gd name="T16" fmla="*/ 14 w 136"/>
                <a:gd name="T17" fmla="*/ 114 h 232"/>
                <a:gd name="T18" fmla="*/ 15 w 136"/>
                <a:gd name="T19" fmla="*/ 112 h 232"/>
                <a:gd name="T20" fmla="*/ 16 w 136"/>
                <a:gd name="T21" fmla="*/ 107 h 232"/>
                <a:gd name="T22" fmla="*/ 18 w 136"/>
                <a:gd name="T23" fmla="*/ 106 h 232"/>
                <a:gd name="T24" fmla="*/ 19 w 136"/>
                <a:gd name="T25" fmla="*/ 104 h 232"/>
                <a:gd name="T26" fmla="*/ 20 w 136"/>
                <a:gd name="T27" fmla="*/ 101 h 232"/>
                <a:gd name="T28" fmla="*/ 22 w 136"/>
                <a:gd name="T29" fmla="*/ 99 h 232"/>
                <a:gd name="T30" fmla="*/ 24 w 136"/>
                <a:gd name="T31" fmla="*/ 98 h 232"/>
                <a:gd name="T32" fmla="*/ 26 w 136"/>
                <a:gd name="T33" fmla="*/ 94 h 232"/>
                <a:gd name="T34" fmla="*/ 28 w 136"/>
                <a:gd name="T35" fmla="*/ 91 h 232"/>
                <a:gd name="T36" fmla="*/ 28 w 136"/>
                <a:gd name="T37" fmla="*/ 90 h 232"/>
                <a:gd name="T38" fmla="*/ 30 w 136"/>
                <a:gd name="T39" fmla="*/ 87 h 232"/>
                <a:gd name="T40" fmla="*/ 32 w 136"/>
                <a:gd name="T41" fmla="*/ 85 h 232"/>
                <a:gd name="T42" fmla="*/ 32 w 136"/>
                <a:gd name="T43" fmla="*/ 82 h 232"/>
                <a:gd name="T44" fmla="*/ 34 w 136"/>
                <a:gd name="T45" fmla="*/ 80 h 232"/>
                <a:gd name="T46" fmla="*/ 36 w 136"/>
                <a:gd name="T47" fmla="*/ 76 h 232"/>
                <a:gd name="T48" fmla="*/ 37 w 136"/>
                <a:gd name="T49" fmla="*/ 75 h 232"/>
                <a:gd name="T50" fmla="*/ 39 w 136"/>
                <a:gd name="T51" fmla="*/ 71 h 232"/>
                <a:gd name="T52" fmla="*/ 41 w 136"/>
                <a:gd name="T53" fmla="*/ 69 h 232"/>
                <a:gd name="T54" fmla="*/ 42 w 136"/>
                <a:gd name="T55" fmla="*/ 66 h 232"/>
                <a:gd name="T56" fmla="*/ 44 w 136"/>
                <a:gd name="T57" fmla="*/ 65 h 232"/>
                <a:gd name="T58" fmla="*/ 45 w 136"/>
                <a:gd name="T59" fmla="*/ 60 h 232"/>
                <a:gd name="T60" fmla="*/ 46 w 136"/>
                <a:gd name="T61" fmla="*/ 60 h 232"/>
                <a:gd name="T62" fmla="*/ 48 w 136"/>
                <a:gd name="T63" fmla="*/ 55 h 232"/>
                <a:gd name="T64" fmla="*/ 50 w 136"/>
                <a:gd name="T65" fmla="*/ 53 h 232"/>
                <a:gd name="T66" fmla="*/ 51 w 136"/>
                <a:gd name="T67" fmla="*/ 51 h 232"/>
                <a:gd name="T68" fmla="*/ 53 w 136"/>
                <a:gd name="T69" fmla="*/ 47 h 232"/>
                <a:gd name="T70" fmla="*/ 54 w 136"/>
                <a:gd name="T71" fmla="*/ 44 h 232"/>
                <a:gd name="T72" fmla="*/ 56 w 136"/>
                <a:gd name="T73" fmla="*/ 42 h 232"/>
                <a:gd name="T74" fmla="*/ 57 w 136"/>
                <a:gd name="T75" fmla="*/ 39 h 232"/>
                <a:gd name="T76" fmla="*/ 59 w 136"/>
                <a:gd name="T77" fmla="*/ 36 h 232"/>
                <a:gd name="T78" fmla="*/ 60 w 136"/>
                <a:gd name="T79" fmla="*/ 33 h 232"/>
                <a:gd name="T80" fmla="*/ 61 w 136"/>
                <a:gd name="T81" fmla="*/ 30 h 232"/>
                <a:gd name="T82" fmla="*/ 64 w 136"/>
                <a:gd name="T83" fmla="*/ 28 h 232"/>
                <a:gd name="T84" fmla="*/ 65 w 136"/>
                <a:gd name="T85" fmla="*/ 26 h 232"/>
                <a:gd name="T86" fmla="*/ 67 w 136"/>
                <a:gd name="T87" fmla="*/ 22 h 232"/>
                <a:gd name="T88" fmla="*/ 68 w 136"/>
                <a:gd name="T89" fmla="*/ 20 h 232"/>
                <a:gd name="T90" fmla="*/ 69 w 136"/>
                <a:gd name="T91" fmla="*/ 17 h 232"/>
                <a:gd name="T92" fmla="*/ 71 w 136"/>
                <a:gd name="T93" fmla="*/ 15 h 232"/>
                <a:gd name="T94" fmla="*/ 72 w 136"/>
                <a:gd name="T95" fmla="*/ 13 h 232"/>
                <a:gd name="T96" fmla="*/ 74 w 136"/>
                <a:gd name="T97" fmla="*/ 10 h 232"/>
                <a:gd name="T98" fmla="*/ 76 w 136"/>
                <a:gd name="T99" fmla="*/ 6 h 232"/>
                <a:gd name="T100" fmla="*/ 77 w 136"/>
                <a:gd name="T101" fmla="*/ 6 h 232"/>
                <a:gd name="T102" fmla="*/ 79 w 136"/>
                <a:gd name="T103" fmla="*/ 2 h 2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6"/>
                <a:gd name="T157" fmla="*/ 0 h 232"/>
                <a:gd name="T158" fmla="*/ 136 w 136"/>
                <a:gd name="T159" fmla="*/ 232 h 2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6" h="232">
                  <a:moveTo>
                    <a:pt x="0" y="231"/>
                  </a:moveTo>
                  <a:lnTo>
                    <a:pt x="1" y="229"/>
                  </a:lnTo>
                  <a:lnTo>
                    <a:pt x="3" y="227"/>
                  </a:lnTo>
                  <a:lnTo>
                    <a:pt x="4" y="225"/>
                  </a:lnTo>
                  <a:lnTo>
                    <a:pt x="4" y="223"/>
                  </a:lnTo>
                  <a:lnTo>
                    <a:pt x="6" y="221"/>
                  </a:lnTo>
                  <a:lnTo>
                    <a:pt x="8" y="220"/>
                  </a:lnTo>
                  <a:lnTo>
                    <a:pt x="9" y="218"/>
                  </a:lnTo>
                  <a:lnTo>
                    <a:pt x="11" y="216"/>
                  </a:lnTo>
                  <a:lnTo>
                    <a:pt x="12" y="214"/>
                  </a:lnTo>
                  <a:lnTo>
                    <a:pt x="12" y="213"/>
                  </a:lnTo>
                  <a:lnTo>
                    <a:pt x="13" y="211"/>
                  </a:lnTo>
                  <a:lnTo>
                    <a:pt x="15" y="209"/>
                  </a:lnTo>
                  <a:lnTo>
                    <a:pt x="17" y="207"/>
                  </a:lnTo>
                  <a:lnTo>
                    <a:pt x="18" y="205"/>
                  </a:lnTo>
                  <a:lnTo>
                    <a:pt x="19" y="203"/>
                  </a:lnTo>
                  <a:lnTo>
                    <a:pt x="21" y="201"/>
                  </a:lnTo>
                  <a:lnTo>
                    <a:pt x="22" y="199"/>
                  </a:lnTo>
                  <a:lnTo>
                    <a:pt x="23" y="198"/>
                  </a:lnTo>
                  <a:lnTo>
                    <a:pt x="25" y="196"/>
                  </a:lnTo>
                  <a:lnTo>
                    <a:pt x="26" y="193"/>
                  </a:lnTo>
                  <a:lnTo>
                    <a:pt x="27" y="191"/>
                  </a:lnTo>
                  <a:lnTo>
                    <a:pt x="28" y="190"/>
                  </a:lnTo>
                  <a:lnTo>
                    <a:pt x="30" y="187"/>
                  </a:lnTo>
                  <a:lnTo>
                    <a:pt x="31" y="185"/>
                  </a:lnTo>
                  <a:lnTo>
                    <a:pt x="33" y="183"/>
                  </a:lnTo>
                  <a:lnTo>
                    <a:pt x="33" y="181"/>
                  </a:lnTo>
                  <a:lnTo>
                    <a:pt x="35" y="178"/>
                  </a:lnTo>
                  <a:lnTo>
                    <a:pt x="36" y="177"/>
                  </a:lnTo>
                  <a:lnTo>
                    <a:pt x="38" y="175"/>
                  </a:lnTo>
                  <a:lnTo>
                    <a:pt x="39" y="172"/>
                  </a:lnTo>
                  <a:lnTo>
                    <a:pt x="40" y="171"/>
                  </a:lnTo>
                  <a:lnTo>
                    <a:pt x="41" y="168"/>
                  </a:lnTo>
                  <a:lnTo>
                    <a:pt x="43" y="166"/>
                  </a:lnTo>
                  <a:lnTo>
                    <a:pt x="44" y="164"/>
                  </a:lnTo>
                  <a:lnTo>
                    <a:pt x="46" y="162"/>
                  </a:lnTo>
                  <a:lnTo>
                    <a:pt x="47" y="160"/>
                  </a:lnTo>
                  <a:lnTo>
                    <a:pt x="48" y="158"/>
                  </a:lnTo>
                  <a:lnTo>
                    <a:pt x="49" y="156"/>
                  </a:lnTo>
                  <a:lnTo>
                    <a:pt x="50" y="153"/>
                  </a:lnTo>
                  <a:lnTo>
                    <a:pt x="52" y="151"/>
                  </a:lnTo>
                  <a:lnTo>
                    <a:pt x="54" y="150"/>
                  </a:lnTo>
                  <a:lnTo>
                    <a:pt x="55" y="146"/>
                  </a:lnTo>
                  <a:lnTo>
                    <a:pt x="56" y="145"/>
                  </a:lnTo>
                  <a:lnTo>
                    <a:pt x="57" y="142"/>
                  </a:lnTo>
                  <a:lnTo>
                    <a:pt x="58" y="141"/>
                  </a:lnTo>
                  <a:lnTo>
                    <a:pt x="60" y="137"/>
                  </a:lnTo>
                  <a:lnTo>
                    <a:pt x="61" y="134"/>
                  </a:lnTo>
                  <a:lnTo>
                    <a:pt x="62" y="133"/>
                  </a:lnTo>
                  <a:lnTo>
                    <a:pt x="63" y="131"/>
                  </a:lnTo>
                  <a:lnTo>
                    <a:pt x="65" y="129"/>
                  </a:lnTo>
                  <a:lnTo>
                    <a:pt x="67" y="126"/>
                  </a:lnTo>
                  <a:lnTo>
                    <a:pt x="68" y="124"/>
                  </a:lnTo>
                  <a:lnTo>
                    <a:pt x="69" y="121"/>
                  </a:lnTo>
                  <a:lnTo>
                    <a:pt x="70" y="119"/>
                  </a:lnTo>
                  <a:lnTo>
                    <a:pt x="71" y="117"/>
                  </a:lnTo>
                  <a:lnTo>
                    <a:pt x="74" y="114"/>
                  </a:lnTo>
                  <a:lnTo>
                    <a:pt x="74" y="113"/>
                  </a:lnTo>
                  <a:lnTo>
                    <a:pt x="76" y="110"/>
                  </a:lnTo>
                  <a:lnTo>
                    <a:pt x="77" y="107"/>
                  </a:lnTo>
                  <a:lnTo>
                    <a:pt x="78" y="105"/>
                  </a:lnTo>
                  <a:lnTo>
                    <a:pt x="79" y="104"/>
                  </a:lnTo>
                  <a:lnTo>
                    <a:pt x="81" y="100"/>
                  </a:lnTo>
                  <a:lnTo>
                    <a:pt x="82" y="97"/>
                  </a:lnTo>
                  <a:lnTo>
                    <a:pt x="83" y="96"/>
                  </a:lnTo>
                  <a:lnTo>
                    <a:pt x="85" y="93"/>
                  </a:lnTo>
                  <a:lnTo>
                    <a:pt x="86" y="91"/>
                  </a:lnTo>
                  <a:lnTo>
                    <a:pt x="87" y="89"/>
                  </a:lnTo>
                  <a:lnTo>
                    <a:pt x="89" y="85"/>
                  </a:lnTo>
                  <a:lnTo>
                    <a:pt x="90" y="83"/>
                  </a:lnTo>
                  <a:lnTo>
                    <a:pt x="92" y="80"/>
                  </a:lnTo>
                  <a:lnTo>
                    <a:pt x="92" y="78"/>
                  </a:lnTo>
                  <a:lnTo>
                    <a:pt x="93" y="76"/>
                  </a:lnTo>
                  <a:lnTo>
                    <a:pt x="95" y="75"/>
                  </a:lnTo>
                  <a:lnTo>
                    <a:pt x="96" y="72"/>
                  </a:lnTo>
                  <a:lnTo>
                    <a:pt x="98" y="69"/>
                  </a:lnTo>
                  <a:lnTo>
                    <a:pt x="99" y="65"/>
                  </a:lnTo>
                  <a:lnTo>
                    <a:pt x="100" y="64"/>
                  </a:lnTo>
                  <a:lnTo>
                    <a:pt x="102" y="61"/>
                  </a:lnTo>
                  <a:lnTo>
                    <a:pt x="103" y="59"/>
                  </a:lnTo>
                  <a:lnTo>
                    <a:pt x="104" y="57"/>
                  </a:lnTo>
                  <a:lnTo>
                    <a:pt x="105" y="54"/>
                  </a:lnTo>
                  <a:lnTo>
                    <a:pt x="106" y="52"/>
                  </a:lnTo>
                  <a:lnTo>
                    <a:pt x="108" y="48"/>
                  </a:lnTo>
                  <a:lnTo>
                    <a:pt x="110" y="47"/>
                  </a:lnTo>
                  <a:lnTo>
                    <a:pt x="111" y="44"/>
                  </a:lnTo>
                  <a:lnTo>
                    <a:pt x="113" y="41"/>
                  </a:lnTo>
                  <a:lnTo>
                    <a:pt x="114" y="39"/>
                  </a:lnTo>
                  <a:lnTo>
                    <a:pt x="114" y="38"/>
                  </a:lnTo>
                  <a:lnTo>
                    <a:pt x="115" y="35"/>
                  </a:lnTo>
                  <a:lnTo>
                    <a:pt x="117" y="33"/>
                  </a:lnTo>
                  <a:lnTo>
                    <a:pt x="118" y="30"/>
                  </a:lnTo>
                  <a:lnTo>
                    <a:pt x="120" y="27"/>
                  </a:lnTo>
                  <a:lnTo>
                    <a:pt x="122" y="26"/>
                  </a:lnTo>
                  <a:lnTo>
                    <a:pt x="123" y="24"/>
                  </a:lnTo>
                  <a:lnTo>
                    <a:pt x="123" y="21"/>
                  </a:lnTo>
                  <a:lnTo>
                    <a:pt x="125" y="19"/>
                  </a:lnTo>
                  <a:lnTo>
                    <a:pt x="126" y="17"/>
                  </a:lnTo>
                  <a:lnTo>
                    <a:pt x="128" y="14"/>
                  </a:lnTo>
                  <a:lnTo>
                    <a:pt x="129" y="11"/>
                  </a:lnTo>
                  <a:lnTo>
                    <a:pt x="130" y="10"/>
                  </a:lnTo>
                  <a:lnTo>
                    <a:pt x="132" y="6"/>
                  </a:lnTo>
                  <a:lnTo>
                    <a:pt x="133" y="5"/>
                  </a:lnTo>
                  <a:lnTo>
                    <a:pt x="135" y="2"/>
                  </a:lnTo>
                  <a:lnTo>
                    <a:pt x="135"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37" name="Freeform 83"/>
            <p:cNvSpPr>
              <a:spLocks/>
            </p:cNvSpPr>
            <p:nvPr/>
          </p:nvSpPr>
          <p:spPr bwMode="auto">
            <a:xfrm>
              <a:off x="2384" y="3511"/>
              <a:ext cx="128" cy="81"/>
            </a:xfrm>
            <a:custGeom>
              <a:avLst/>
              <a:gdLst>
                <a:gd name="T0" fmla="*/ 1 w 138"/>
                <a:gd name="T1" fmla="*/ 51 h 87"/>
                <a:gd name="T2" fmla="*/ 5 w 138"/>
                <a:gd name="T3" fmla="*/ 48 h 87"/>
                <a:gd name="T4" fmla="*/ 6 w 138"/>
                <a:gd name="T5" fmla="*/ 46 h 87"/>
                <a:gd name="T6" fmla="*/ 6 w 138"/>
                <a:gd name="T7" fmla="*/ 43 h 87"/>
                <a:gd name="T8" fmla="*/ 6 w 138"/>
                <a:gd name="T9" fmla="*/ 41 h 87"/>
                <a:gd name="T10" fmla="*/ 8 w 138"/>
                <a:gd name="T11" fmla="*/ 38 h 87"/>
                <a:gd name="T12" fmla="*/ 11 w 138"/>
                <a:gd name="T13" fmla="*/ 36 h 87"/>
                <a:gd name="T14" fmla="*/ 13 w 138"/>
                <a:gd name="T15" fmla="*/ 33 h 87"/>
                <a:gd name="T16" fmla="*/ 14 w 138"/>
                <a:gd name="T17" fmla="*/ 32 h 87"/>
                <a:gd name="T18" fmla="*/ 15 w 138"/>
                <a:gd name="T19" fmla="*/ 30 h 87"/>
                <a:gd name="T20" fmla="*/ 17 w 138"/>
                <a:gd name="T21" fmla="*/ 28 h 87"/>
                <a:gd name="T22" fmla="*/ 18 w 138"/>
                <a:gd name="T23" fmla="*/ 26 h 87"/>
                <a:gd name="T24" fmla="*/ 19 w 138"/>
                <a:gd name="T25" fmla="*/ 23 h 87"/>
                <a:gd name="T26" fmla="*/ 21 w 138"/>
                <a:gd name="T27" fmla="*/ 20 h 87"/>
                <a:gd name="T28" fmla="*/ 22 w 138"/>
                <a:gd name="T29" fmla="*/ 20 h 87"/>
                <a:gd name="T30" fmla="*/ 24 w 138"/>
                <a:gd name="T31" fmla="*/ 18 h 87"/>
                <a:gd name="T32" fmla="*/ 26 w 138"/>
                <a:gd name="T33" fmla="*/ 17 h 87"/>
                <a:gd name="T34" fmla="*/ 28 w 138"/>
                <a:gd name="T35" fmla="*/ 15 h 87"/>
                <a:gd name="T36" fmla="*/ 29 w 138"/>
                <a:gd name="T37" fmla="*/ 14 h 87"/>
                <a:gd name="T38" fmla="*/ 30 w 138"/>
                <a:gd name="T39" fmla="*/ 12 h 87"/>
                <a:gd name="T40" fmla="*/ 32 w 138"/>
                <a:gd name="T41" fmla="*/ 9 h 87"/>
                <a:gd name="T42" fmla="*/ 33 w 138"/>
                <a:gd name="T43" fmla="*/ 7 h 87"/>
                <a:gd name="T44" fmla="*/ 35 w 138"/>
                <a:gd name="T45" fmla="*/ 7 h 87"/>
                <a:gd name="T46" fmla="*/ 37 w 138"/>
                <a:gd name="T47" fmla="*/ 7 h 87"/>
                <a:gd name="T48" fmla="*/ 38 w 138"/>
                <a:gd name="T49" fmla="*/ 7 h 87"/>
                <a:gd name="T50" fmla="*/ 40 w 138"/>
                <a:gd name="T51" fmla="*/ 7 h 87"/>
                <a:gd name="T52" fmla="*/ 42 w 138"/>
                <a:gd name="T53" fmla="*/ 6 h 87"/>
                <a:gd name="T54" fmla="*/ 43 w 138"/>
                <a:gd name="T55" fmla="*/ 5 h 87"/>
                <a:gd name="T56" fmla="*/ 45 w 138"/>
                <a:gd name="T57" fmla="*/ 5 h 87"/>
                <a:gd name="T58" fmla="*/ 46 w 138"/>
                <a:gd name="T59" fmla="*/ 3 h 87"/>
                <a:gd name="T60" fmla="*/ 48 w 138"/>
                <a:gd name="T61" fmla="*/ 3 h 87"/>
                <a:gd name="T62" fmla="*/ 48 w 138"/>
                <a:gd name="T63" fmla="*/ 2 h 87"/>
                <a:gd name="T64" fmla="*/ 50 w 138"/>
                <a:gd name="T65" fmla="*/ 2 h 87"/>
                <a:gd name="T66" fmla="*/ 52 w 138"/>
                <a:gd name="T67" fmla="*/ 2 h 87"/>
                <a:gd name="T68" fmla="*/ 53 w 138"/>
                <a:gd name="T69" fmla="*/ 0 h 87"/>
                <a:gd name="T70" fmla="*/ 55 w 138"/>
                <a:gd name="T71" fmla="*/ 2 h 87"/>
                <a:gd name="T72" fmla="*/ 57 w 138"/>
                <a:gd name="T73" fmla="*/ 3 h 87"/>
                <a:gd name="T74" fmla="*/ 58 w 138"/>
                <a:gd name="T75" fmla="*/ 3 h 87"/>
                <a:gd name="T76" fmla="*/ 60 w 138"/>
                <a:gd name="T77" fmla="*/ 3 h 87"/>
                <a:gd name="T78" fmla="*/ 61 w 138"/>
                <a:gd name="T79" fmla="*/ 3 h 87"/>
                <a:gd name="T80" fmla="*/ 62 w 138"/>
                <a:gd name="T81" fmla="*/ 5 h 87"/>
                <a:gd name="T82" fmla="*/ 64 w 138"/>
                <a:gd name="T83" fmla="*/ 5 h 87"/>
                <a:gd name="T84" fmla="*/ 66 w 138"/>
                <a:gd name="T85" fmla="*/ 6 h 87"/>
                <a:gd name="T86" fmla="*/ 67 w 138"/>
                <a:gd name="T87" fmla="*/ 7 h 87"/>
                <a:gd name="T88" fmla="*/ 70 w 138"/>
                <a:gd name="T89" fmla="*/ 7 h 87"/>
                <a:gd name="T90" fmla="*/ 70 w 138"/>
                <a:gd name="T91" fmla="*/ 7 h 87"/>
                <a:gd name="T92" fmla="*/ 71 w 138"/>
                <a:gd name="T93" fmla="*/ 7 h 87"/>
                <a:gd name="T94" fmla="*/ 75 w 138"/>
                <a:gd name="T95" fmla="*/ 7 h 87"/>
                <a:gd name="T96" fmla="*/ 75 w 138"/>
                <a:gd name="T97" fmla="*/ 11 h 87"/>
                <a:gd name="T98" fmla="*/ 77 w 138"/>
                <a:gd name="T99" fmla="*/ 13 h 87"/>
                <a:gd name="T100" fmla="*/ 78 w 138"/>
                <a:gd name="T101" fmla="*/ 14 h 87"/>
                <a:gd name="T102" fmla="*/ 80 w 138"/>
                <a:gd name="T103" fmla="*/ 15 h 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87"/>
                <a:gd name="T158" fmla="*/ 138 w 138"/>
                <a:gd name="T159" fmla="*/ 87 h 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87">
                  <a:moveTo>
                    <a:pt x="0" y="86"/>
                  </a:moveTo>
                  <a:lnTo>
                    <a:pt x="1" y="84"/>
                  </a:lnTo>
                  <a:lnTo>
                    <a:pt x="3" y="82"/>
                  </a:lnTo>
                  <a:lnTo>
                    <a:pt x="5" y="80"/>
                  </a:lnTo>
                  <a:lnTo>
                    <a:pt x="6" y="78"/>
                  </a:lnTo>
                  <a:lnTo>
                    <a:pt x="6" y="76"/>
                  </a:lnTo>
                  <a:lnTo>
                    <a:pt x="8" y="73"/>
                  </a:lnTo>
                  <a:lnTo>
                    <a:pt x="9" y="71"/>
                  </a:lnTo>
                  <a:lnTo>
                    <a:pt x="11" y="70"/>
                  </a:lnTo>
                  <a:lnTo>
                    <a:pt x="13" y="68"/>
                  </a:lnTo>
                  <a:lnTo>
                    <a:pt x="14" y="66"/>
                  </a:lnTo>
                  <a:lnTo>
                    <a:pt x="15" y="63"/>
                  </a:lnTo>
                  <a:lnTo>
                    <a:pt x="15" y="61"/>
                  </a:lnTo>
                  <a:lnTo>
                    <a:pt x="18" y="60"/>
                  </a:lnTo>
                  <a:lnTo>
                    <a:pt x="19" y="58"/>
                  </a:lnTo>
                  <a:lnTo>
                    <a:pt x="20" y="55"/>
                  </a:lnTo>
                  <a:lnTo>
                    <a:pt x="22" y="54"/>
                  </a:lnTo>
                  <a:lnTo>
                    <a:pt x="23" y="52"/>
                  </a:lnTo>
                  <a:lnTo>
                    <a:pt x="24" y="51"/>
                  </a:lnTo>
                  <a:lnTo>
                    <a:pt x="25" y="48"/>
                  </a:lnTo>
                  <a:lnTo>
                    <a:pt x="26" y="46"/>
                  </a:lnTo>
                  <a:lnTo>
                    <a:pt x="28" y="45"/>
                  </a:lnTo>
                  <a:lnTo>
                    <a:pt x="29" y="44"/>
                  </a:lnTo>
                  <a:lnTo>
                    <a:pt x="31" y="42"/>
                  </a:lnTo>
                  <a:lnTo>
                    <a:pt x="32" y="40"/>
                  </a:lnTo>
                  <a:lnTo>
                    <a:pt x="33" y="38"/>
                  </a:lnTo>
                  <a:lnTo>
                    <a:pt x="35" y="36"/>
                  </a:lnTo>
                  <a:lnTo>
                    <a:pt x="36" y="34"/>
                  </a:lnTo>
                  <a:lnTo>
                    <a:pt x="37" y="34"/>
                  </a:lnTo>
                  <a:lnTo>
                    <a:pt x="37" y="33"/>
                  </a:lnTo>
                  <a:lnTo>
                    <a:pt x="40" y="30"/>
                  </a:lnTo>
                  <a:lnTo>
                    <a:pt x="41" y="29"/>
                  </a:lnTo>
                  <a:lnTo>
                    <a:pt x="42" y="27"/>
                  </a:lnTo>
                  <a:lnTo>
                    <a:pt x="44" y="27"/>
                  </a:lnTo>
                  <a:lnTo>
                    <a:pt x="44" y="24"/>
                  </a:lnTo>
                  <a:lnTo>
                    <a:pt x="46" y="24"/>
                  </a:lnTo>
                  <a:lnTo>
                    <a:pt x="47" y="22"/>
                  </a:lnTo>
                  <a:lnTo>
                    <a:pt x="49" y="21"/>
                  </a:lnTo>
                  <a:lnTo>
                    <a:pt x="50" y="20"/>
                  </a:lnTo>
                  <a:lnTo>
                    <a:pt x="51" y="19"/>
                  </a:lnTo>
                  <a:lnTo>
                    <a:pt x="52" y="18"/>
                  </a:lnTo>
                  <a:lnTo>
                    <a:pt x="54" y="16"/>
                  </a:lnTo>
                  <a:lnTo>
                    <a:pt x="55" y="15"/>
                  </a:lnTo>
                  <a:lnTo>
                    <a:pt x="56" y="14"/>
                  </a:lnTo>
                  <a:lnTo>
                    <a:pt x="58" y="13"/>
                  </a:lnTo>
                  <a:lnTo>
                    <a:pt x="59" y="12"/>
                  </a:lnTo>
                  <a:lnTo>
                    <a:pt x="61" y="12"/>
                  </a:lnTo>
                  <a:lnTo>
                    <a:pt x="62" y="10"/>
                  </a:lnTo>
                  <a:lnTo>
                    <a:pt x="63" y="10"/>
                  </a:lnTo>
                  <a:lnTo>
                    <a:pt x="64" y="10"/>
                  </a:lnTo>
                  <a:lnTo>
                    <a:pt x="66" y="9"/>
                  </a:lnTo>
                  <a:lnTo>
                    <a:pt x="67" y="8"/>
                  </a:lnTo>
                  <a:lnTo>
                    <a:pt x="69" y="7"/>
                  </a:lnTo>
                  <a:lnTo>
                    <a:pt x="70" y="6"/>
                  </a:lnTo>
                  <a:lnTo>
                    <a:pt x="71" y="5"/>
                  </a:lnTo>
                  <a:lnTo>
                    <a:pt x="72" y="5"/>
                  </a:lnTo>
                  <a:lnTo>
                    <a:pt x="73" y="5"/>
                  </a:lnTo>
                  <a:lnTo>
                    <a:pt x="75" y="5"/>
                  </a:lnTo>
                  <a:lnTo>
                    <a:pt x="76" y="3"/>
                  </a:lnTo>
                  <a:lnTo>
                    <a:pt x="78" y="3"/>
                  </a:lnTo>
                  <a:lnTo>
                    <a:pt x="79" y="3"/>
                  </a:lnTo>
                  <a:lnTo>
                    <a:pt x="81" y="3"/>
                  </a:lnTo>
                  <a:lnTo>
                    <a:pt x="82" y="2"/>
                  </a:lnTo>
                  <a:lnTo>
                    <a:pt x="84" y="2"/>
                  </a:lnTo>
                  <a:lnTo>
                    <a:pt x="85" y="2"/>
                  </a:lnTo>
                  <a:lnTo>
                    <a:pt x="87" y="2"/>
                  </a:lnTo>
                  <a:lnTo>
                    <a:pt x="88" y="2"/>
                  </a:lnTo>
                  <a:lnTo>
                    <a:pt x="90" y="0"/>
                  </a:lnTo>
                  <a:lnTo>
                    <a:pt x="92" y="0"/>
                  </a:lnTo>
                  <a:lnTo>
                    <a:pt x="93" y="2"/>
                  </a:lnTo>
                  <a:lnTo>
                    <a:pt x="94" y="2"/>
                  </a:lnTo>
                  <a:lnTo>
                    <a:pt x="96" y="3"/>
                  </a:lnTo>
                  <a:lnTo>
                    <a:pt x="98" y="3"/>
                  </a:lnTo>
                  <a:lnTo>
                    <a:pt x="99" y="3"/>
                  </a:lnTo>
                  <a:lnTo>
                    <a:pt x="100" y="2"/>
                  </a:lnTo>
                  <a:lnTo>
                    <a:pt x="101" y="3"/>
                  </a:lnTo>
                  <a:lnTo>
                    <a:pt x="102" y="3"/>
                  </a:lnTo>
                  <a:lnTo>
                    <a:pt x="104" y="3"/>
                  </a:lnTo>
                  <a:lnTo>
                    <a:pt x="105" y="5"/>
                  </a:lnTo>
                  <a:lnTo>
                    <a:pt x="106" y="5"/>
                  </a:lnTo>
                  <a:lnTo>
                    <a:pt x="107" y="5"/>
                  </a:lnTo>
                  <a:lnTo>
                    <a:pt x="108" y="5"/>
                  </a:lnTo>
                  <a:lnTo>
                    <a:pt x="111" y="6"/>
                  </a:lnTo>
                  <a:lnTo>
                    <a:pt x="112" y="6"/>
                  </a:lnTo>
                  <a:lnTo>
                    <a:pt x="113" y="8"/>
                  </a:lnTo>
                  <a:lnTo>
                    <a:pt x="114" y="9"/>
                  </a:lnTo>
                  <a:lnTo>
                    <a:pt x="116" y="10"/>
                  </a:lnTo>
                  <a:lnTo>
                    <a:pt x="117" y="10"/>
                  </a:lnTo>
                  <a:lnTo>
                    <a:pt x="118" y="10"/>
                  </a:lnTo>
                  <a:lnTo>
                    <a:pt x="119" y="12"/>
                  </a:lnTo>
                  <a:lnTo>
                    <a:pt x="120" y="12"/>
                  </a:lnTo>
                  <a:lnTo>
                    <a:pt x="122" y="13"/>
                  </a:lnTo>
                  <a:lnTo>
                    <a:pt x="124" y="14"/>
                  </a:lnTo>
                  <a:lnTo>
                    <a:pt x="126" y="14"/>
                  </a:lnTo>
                  <a:lnTo>
                    <a:pt x="126" y="16"/>
                  </a:lnTo>
                  <a:lnTo>
                    <a:pt x="127" y="18"/>
                  </a:lnTo>
                  <a:lnTo>
                    <a:pt x="128" y="19"/>
                  </a:lnTo>
                  <a:lnTo>
                    <a:pt x="129" y="20"/>
                  </a:lnTo>
                  <a:lnTo>
                    <a:pt x="131" y="21"/>
                  </a:lnTo>
                  <a:lnTo>
                    <a:pt x="133" y="22"/>
                  </a:lnTo>
                  <a:lnTo>
                    <a:pt x="134" y="24"/>
                  </a:lnTo>
                  <a:lnTo>
                    <a:pt x="135" y="24"/>
                  </a:lnTo>
                  <a:lnTo>
                    <a:pt x="137" y="27"/>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38" name="Freeform 84"/>
            <p:cNvSpPr>
              <a:spLocks/>
            </p:cNvSpPr>
            <p:nvPr/>
          </p:nvSpPr>
          <p:spPr bwMode="auto">
            <a:xfrm>
              <a:off x="2511" y="3536"/>
              <a:ext cx="126" cy="202"/>
            </a:xfrm>
            <a:custGeom>
              <a:avLst/>
              <a:gdLst>
                <a:gd name="T0" fmla="*/ 0 w 136"/>
                <a:gd name="T1" fmla="*/ 0 h 218"/>
                <a:gd name="T2" fmla="*/ 4 w 136"/>
                <a:gd name="T3" fmla="*/ 2 h 218"/>
                <a:gd name="T4" fmla="*/ 6 w 136"/>
                <a:gd name="T5" fmla="*/ 6 h 218"/>
                <a:gd name="T6" fmla="*/ 6 w 136"/>
                <a:gd name="T7" fmla="*/ 6 h 218"/>
                <a:gd name="T8" fmla="*/ 6 w 136"/>
                <a:gd name="T9" fmla="*/ 6 h 218"/>
                <a:gd name="T10" fmla="*/ 7 w 136"/>
                <a:gd name="T11" fmla="*/ 8 h 218"/>
                <a:gd name="T12" fmla="*/ 10 w 136"/>
                <a:gd name="T13" fmla="*/ 12 h 218"/>
                <a:gd name="T14" fmla="*/ 11 w 136"/>
                <a:gd name="T15" fmla="*/ 14 h 218"/>
                <a:gd name="T16" fmla="*/ 14 w 136"/>
                <a:gd name="T17" fmla="*/ 15 h 218"/>
                <a:gd name="T18" fmla="*/ 15 w 136"/>
                <a:gd name="T19" fmla="*/ 17 h 218"/>
                <a:gd name="T20" fmla="*/ 16 w 136"/>
                <a:gd name="T21" fmla="*/ 19 h 218"/>
                <a:gd name="T22" fmla="*/ 17 w 136"/>
                <a:gd name="T23" fmla="*/ 21 h 218"/>
                <a:gd name="T24" fmla="*/ 19 w 136"/>
                <a:gd name="T25" fmla="*/ 24 h 218"/>
                <a:gd name="T26" fmla="*/ 20 w 136"/>
                <a:gd name="T27" fmla="*/ 26 h 218"/>
                <a:gd name="T28" fmla="*/ 22 w 136"/>
                <a:gd name="T29" fmla="*/ 28 h 218"/>
                <a:gd name="T30" fmla="*/ 24 w 136"/>
                <a:gd name="T31" fmla="*/ 30 h 218"/>
                <a:gd name="T32" fmla="*/ 25 w 136"/>
                <a:gd name="T33" fmla="*/ 32 h 218"/>
                <a:gd name="T34" fmla="*/ 27 w 136"/>
                <a:gd name="T35" fmla="*/ 36 h 218"/>
                <a:gd name="T36" fmla="*/ 28 w 136"/>
                <a:gd name="T37" fmla="*/ 38 h 218"/>
                <a:gd name="T38" fmla="*/ 30 w 136"/>
                <a:gd name="T39" fmla="*/ 41 h 218"/>
                <a:gd name="T40" fmla="*/ 31 w 136"/>
                <a:gd name="T41" fmla="*/ 44 h 218"/>
                <a:gd name="T42" fmla="*/ 32 w 136"/>
                <a:gd name="T43" fmla="*/ 45 h 218"/>
                <a:gd name="T44" fmla="*/ 34 w 136"/>
                <a:gd name="T45" fmla="*/ 47 h 218"/>
                <a:gd name="T46" fmla="*/ 36 w 136"/>
                <a:gd name="T47" fmla="*/ 51 h 218"/>
                <a:gd name="T48" fmla="*/ 37 w 136"/>
                <a:gd name="T49" fmla="*/ 54 h 218"/>
                <a:gd name="T50" fmla="*/ 39 w 136"/>
                <a:gd name="T51" fmla="*/ 57 h 218"/>
                <a:gd name="T52" fmla="*/ 41 w 136"/>
                <a:gd name="T53" fmla="*/ 59 h 218"/>
                <a:gd name="T54" fmla="*/ 42 w 136"/>
                <a:gd name="T55" fmla="*/ 62 h 218"/>
                <a:gd name="T56" fmla="*/ 44 w 136"/>
                <a:gd name="T57" fmla="*/ 65 h 218"/>
                <a:gd name="T58" fmla="*/ 44 w 136"/>
                <a:gd name="T59" fmla="*/ 68 h 218"/>
                <a:gd name="T60" fmla="*/ 46 w 136"/>
                <a:gd name="T61" fmla="*/ 69 h 218"/>
                <a:gd name="T62" fmla="*/ 48 w 136"/>
                <a:gd name="T63" fmla="*/ 73 h 218"/>
                <a:gd name="T64" fmla="*/ 49 w 136"/>
                <a:gd name="T65" fmla="*/ 76 h 218"/>
                <a:gd name="T66" fmla="*/ 51 w 136"/>
                <a:gd name="T67" fmla="*/ 79 h 218"/>
                <a:gd name="T68" fmla="*/ 53 w 136"/>
                <a:gd name="T69" fmla="*/ 81 h 218"/>
                <a:gd name="T70" fmla="*/ 54 w 136"/>
                <a:gd name="T71" fmla="*/ 84 h 218"/>
                <a:gd name="T72" fmla="*/ 55 w 136"/>
                <a:gd name="T73" fmla="*/ 87 h 218"/>
                <a:gd name="T74" fmla="*/ 57 w 136"/>
                <a:gd name="T75" fmla="*/ 89 h 218"/>
                <a:gd name="T76" fmla="*/ 59 w 136"/>
                <a:gd name="T77" fmla="*/ 92 h 218"/>
                <a:gd name="T78" fmla="*/ 60 w 136"/>
                <a:gd name="T79" fmla="*/ 95 h 218"/>
                <a:gd name="T80" fmla="*/ 62 w 136"/>
                <a:gd name="T81" fmla="*/ 97 h 218"/>
                <a:gd name="T82" fmla="*/ 63 w 136"/>
                <a:gd name="T83" fmla="*/ 99 h 218"/>
                <a:gd name="T84" fmla="*/ 65 w 136"/>
                <a:gd name="T85" fmla="*/ 103 h 218"/>
                <a:gd name="T86" fmla="*/ 65 w 136"/>
                <a:gd name="T87" fmla="*/ 106 h 218"/>
                <a:gd name="T88" fmla="*/ 68 w 136"/>
                <a:gd name="T89" fmla="*/ 107 h 218"/>
                <a:gd name="T90" fmla="*/ 69 w 136"/>
                <a:gd name="T91" fmla="*/ 110 h 218"/>
                <a:gd name="T92" fmla="*/ 70 w 136"/>
                <a:gd name="T93" fmla="*/ 114 h 218"/>
                <a:gd name="T94" fmla="*/ 72 w 136"/>
                <a:gd name="T95" fmla="*/ 116 h 218"/>
                <a:gd name="T96" fmla="*/ 74 w 136"/>
                <a:gd name="T97" fmla="*/ 118 h 218"/>
                <a:gd name="T98" fmla="*/ 76 w 136"/>
                <a:gd name="T99" fmla="*/ 122 h 218"/>
                <a:gd name="T100" fmla="*/ 76 w 136"/>
                <a:gd name="T101" fmla="*/ 124 h 218"/>
                <a:gd name="T102" fmla="*/ 79 w 136"/>
                <a:gd name="T103" fmla="*/ 125 h 2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6"/>
                <a:gd name="T157" fmla="*/ 0 h 218"/>
                <a:gd name="T158" fmla="*/ 136 w 136"/>
                <a:gd name="T159" fmla="*/ 218 h 2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6" h="218">
                  <a:moveTo>
                    <a:pt x="0" y="0"/>
                  </a:moveTo>
                  <a:lnTo>
                    <a:pt x="0" y="0"/>
                  </a:lnTo>
                  <a:lnTo>
                    <a:pt x="1" y="1"/>
                  </a:lnTo>
                  <a:lnTo>
                    <a:pt x="4" y="2"/>
                  </a:lnTo>
                  <a:lnTo>
                    <a:pt x="5" y="5"/>
                  </a:lnTo>
                  <a:lnTo>
                    <a:pt x="6" y="6"/>
                  </a:lnTo>
                  <a:lnTo>
                    <a:pt x="7" y="7"/>
                  </a:lnTo>
                  <a:lnTo>
                    <a:pt x="8" y="9"/>
                  </a:lnTo>
                  <a:lnTo>
                    <a:pt x="10" y="11"/>
                  </a:lnTo>
                  <a:lnTo>
                    <a:pt x="12" y="13"/>
                  </a:lnTo>
                  <a:lnTo>
                    <a:pt x="14" y="15"/>
                  </a:lnTo>
                  <a:lnTo>
                    <a:pt x="15" y="17"/>
                  </a:lnTo>
                  <a:lnTo>
                    <a:pt x="17" y="19"/>
                  </a:lnTo>
                  <a:lnTo>
                    <a:pt x="18" y="20"/>
                  </a:lnTo>
                  <a:lnTo>
                    <a:pt x="18" y="22"/>
                  </a:lnTo>
                  <a:lnTo>
                    <a:pt x="20" y="24"/>
                  </a:lnTo>
                  <a:lnTo>
                    <a:pt x="22" y="25"/>
                  </a:lnTo>
                  <a:lnTo>
                    <a:pt x="23" y="26"/>
                  </a:lnTo>
                  <a:lnTo>
                    <a:pt x="25" y="29"/>
                  </a:lnTo>
                  <a:lnTo>
                    <a:pt x="26" y="31"/>
                  </a:lnTo>
                  <a:lnTo>
                    <a:pt x="26" y="33"/>
                  </a:lnTo>
                  <a:lnTo>
                    <a:pt x="27" y="35"/>
                  </a:lnTo>
                  <a:lnTo>
                    <a:pt x="29" y="36"/>
                  </a:lnTo>
                  <a:lnTo>
                    <a:pt x="31" y="37"/>
                  </a:lnTo>
                  <a:lnTo>
                    <a:pt x="32" y="40"/>
                  </a:lnTo>
                  <a:lnTo>
                    <a:pt x="33" y="43"/>
                  </a:lnTo>
                  <a:lnTo>
                    <a:pt x="35" y="44"/>
                  </a:lnTo>
                  <a:lnTo>
                    <a:pt x="36" y="47"/>
                  </a:lnTo>
                  <a:lnTo>
                    <a:pt x="37" y="48"/>
                  </a:lnTo>
                  <a:lnTo>
                    <a:pt x="38" y="51"/>
                  </a:lnTo>
                  <a:lnTo>
                    <a:pt x="40" y="52"/>
                  </a:lnTo>
                  <a:lnTo>
                    <a:pt x="41" y="54"/>
                  </a:lnTo>
                  <a:lnTo>
                    <a:pt x="42" y="56"/>
                  </a:lnTo>
                  <a:lnTo>
                    <a:pt x="44" y="59"/>
                  </a:lnTo>
                  <a:lnTo>
                    <a:pt x="45" y="61"/>
                  </a:lnTo>
                  <a:lnTo>
                    <a:pt x="46" y="63"/>
                  </a:lnTo>
                  <a:lnTo>
                    <a:pt x="48" y="65"/>
                  </a:lnTo>
                  <a:lnTo>
                    <a:pt x="49" y="67"/>
                  </a:lnTo>
                  <a:lnTo>
                    <a:pt x="50" y="69"/>
                  </a:lnTo>
                  <a:lnTo>
                    <a:pt x="51" y="71"/>
                  </a:lnTo>
                  <a:lnTo>
                    <a:pt x="53" y="74"/>
                  </a:lnTo>
                  <a:lnTo>
                    <a:pt x="54" y="77"/>
                  </a:lnTo>
                  <a:lnTo>
                    <a:pt x="55" y="78"/>
                  </a:lnTo>
                  <a:lnTo>
                    <a:pt x="57" y="81"/>
                  </a:lnTo>
                  <a:lnTo>
                    <a:pt x="58" y="81"/>
                  </a:lnTo>
                  <a:lnTo>
                    <a:pt x="59" y="85"/>
                  </a:lnTo>
                  <a:lnTo>
                    <a:pt x="61" y="86"/>
                  </a:lnTo>
                  <a:lnTo>
                    <a:pt x="62" y="89"/>
                  </a:lnTo>
                  <a:lnTo>
                    <a:pt x="63" y="92"/>
                  </a:lnTo>
                  <a:lnTo>
                    <a:pt x="64" y="94"/>
                  </a:lnTo>
                  <a:lnTo>
                    <a:pt x="66" y="97"/>
                  </a:lnTo>
                  <a:lnTo>
                    <a:pt x="68" y="98"/>
                  </a:lnTo>
                  <a:lnTo>
                    <a:pt x="69" y="100"/>
                  </a:lnTo>
                  <a:lnTo>
                    <a:pt x="70" y="102"/>
                  </a:lnTo>
                  <a:lnTo>
                    <a:pt x="71" y="106"/>
                  </a:lnTo>
                  <a:lnTo>
                    <a:pt x="72" y="107"/>
                  </a:lnTo>
                  <a:lnTo>
                    <a:pt x="74" y="111"/>
                  </a:lnTo>
                  <a:lnTo>
                    <a:pt x="75" y="112"/>
                  </a:lnTo>
                  <a:lnTo>
                    <a:pt x="76" y="115"/>
                  </a:lnTo>
                  <a:lnTo>
                    <a:pt x="77" y="116"/>
                  </a:lnTo>
                  <a:lnTo>
                    <a:pt x="79" y="118"/>
                  </a:lnTo>
                  <a:lnTo>
                    <a:pt x="81" y="121"/>
                  </a:lnTo>
                  <a:lnTo>
                    <a:pt x="82" y="124"/>
                  </a:lnTo>
                  <a:lnTo>
                    <a:pt x="83" y="126"/>
                  </a:lnTo>
                  <a:lnTo>
                    <a:pt x="84" y="129"/>
                  </a:lnTo>
                  <a:lnTo>
                    <a:pt x="85" y="131"/>
                  </a:lnTo>
                  <a:lnTo>
                    <a:pt x="86" y="134"/>
                  </a:lnTo>
                  <a:lnTo>
                    <a:pt x="88" y="135"/>
                  </a:lnTo>
                  <a:lnTo>
                    <a:pt x="90" y="137"/>
                  </a:lnTo>
                  <a:lnTo>
                    <a:pt x="91" y="140"/>
                  </a:lnTo>
                  <a:lnTo>
                    <a:pt x="92" y="144"/>
                  </a:lnTo>
                  <a:lnTo>
                    <a:pt x="93" y="145"/>
                  </a:lnTo>
                  <a:lnTo>
                    <a:pt x="94" y="148"/>
                  </a:lnTo>
                  <a:lnTo>
                    <a:pt x="96" y="150"/>
                  </a:lnTo>
                  <a:lnTo>
                    <a:pt x="97" y="152"/>
                  </a:lnTo>
                  <a:lnTo>
                    <a:pt x="99" y="155"/>
                  </a:lnTo>
                  <a:lnTo>
                    <a:pt x="100" y="157"/>
                  </a:lnTo>
                  <a:lnTo>
                    <a:pt x="101" y="159"/>
                  </a:lnTo>
                  <a:lnTo>
                    <a:pt x="103" y="163"/>
                  </a:lnTo>
                  <a:lnTo>
                    <a:pt x="104" y="164"/>
                  </a:lnTo>
                  <a:lnTo>
                    <a:pt x="106" y="165"/>
                  </a:lnTo>
                  <a:lnTo>
                    <a:pt x="106" y="169"/>
                  </a:lnTo>
                  <a:lnTo>
                    <a:pt x="107" y="171"/>
                  </a:lnTo>
                  <a:lnTo>
                    <a:pt x="109" y="173"/>
                  </a:lnTo>
                  <a:lnTo>
                    <a:pt x="110" y="176"/>
                  </a:lnTo>
                  <a:lnTo>
                    <a:pt x="112" y="178"/>
                  </a:lnTo>
                  <a:lnTo>
                    <a:pt x="112" y="180"/>
                  </a:lnTo>
                  <a:lnTo>
                    <a:pt x="114" y="181"/>
                  </a:lnTo>
                  <a:lnTo>
                    <a:pt x="115" y="184"/>
                  </a:lnTo>
                  <a:lnTo>
                    <a:pt x="117" y="187"/>
                  </a:lnTo>
                  <a:lnTo>
                    <a:pt x="118" y="188"/>
                  </a:lnTo>
                  <a:lnTo>
                    <a:pt x="119" y="191"/>
                  </a:lnTo>
                  <a:lnTo>
                    <a:pt x="120" y="193"/>
                  </a:lnTo>
                  <a:lnTo>
                    <a:pt x="122" y="194"/>
                  </a:lnTo>
                  <a:lnTo>
                    <a:pt x="123" y="198"/>
                  </a:lnTo>
                  <a:lnTo>
                    <a:pt x="125" y="200"/>
                  </a:lnTo>
                  <a:lnTo>
                    <a:pt x="126" y="202"/>
                  </a:lnTo>
                  <a:lnTo>
                    <a:pt x="128" y="205"/>
                  </a:lnTo>
                  <a:lnTo>
                    <a:pt x="128" y="207"/>
                  </a:lnTo>
                  <a:lnTo>
                    <a:pt x="129" y="209"/>
                  </a:lnTo>
                  <a:lnTo>
                    <a:pt x="131" y="211"/>
                  </a:lnTo>
                  <a:lnTo>
                    <a:pt x="133" y="212"/>
                  </a:lnTo>
                  <a:lnTo>
                    <a:pt x="134" y="215"/>
                  </a:lnTo>
                  <a:lnTo>
                    <a:pt x="135" y="217"/>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39" name="Freeform 85"/>
            <p:cNvSpPr>
              <a:spLocks/>
            </p:cNvSpPr>
            <p:nvPr/>
          </p:nvSpPr>
          <p:spPr bwMode="auto">
            <a:xfrm>
              <a:off x="2636" y="3737"/>
              <a:ext cx="77" cy="105"/>
            </a:xfrm>
            <a:custGeom>
              <a:avLst/>
              <a:gdLst>
                <a:gd name="T0" fmla="*/ 2 w 84"/>
                <a:gd name="T1" fmla="*/ 3 h 113"/>
                <a:gd name="T2" fmla="*/ 4 w 84"/>
                <a:gd name="T3" fmla="*/ 7 h 113"/>
                <a:gd name="T4" fmla="*/ 6 w 84"/>
                <a:gd name="T5" fmla="*/ 7 h 113"/>
                <a:gd name="T6" fmla="*/ 6 w 84"/>
                <a:gd name="T7" fmla="*/ 8 h 113"/>
                <a:gd name="T8" fmla="*/ 6 w 84"/>
                <a:gd name="T9" fmla="*/ 12 h 113"/>
                <a:gd name="T10" fmla="*/ 7 w 84"/>
                <a:gd name="T11" fmla="*/ 15 h 113"/>
                <a:gd name="T12" fmla="*/ 10 w 84"/>
                <a:gd name="T13" fmla="*/ 17 h 113"/>
                <a:gd name="T14" fmla="*/ 12 w 84"/>
                <a:gd name="T15" fmla="*/ 19 h 113"/>
                <a:gd name="T16" fmla="*/ 13 w 84"/>
                <a:gd name="T17" fmla="*/ 21 h 113"/>
                <a:gd name="T18" fmla="*/ 14 w 84"/>
                <a:gd name="T19" fmla="*/ 23 h 113"/>
                <a:gd name="T20" fmla="*/ 16 w 84"/>
                <a:gd name="T21" fmla="*/ 26 h 113"/>
                <a:gd name="T22" fmla="*/ 17 w 84"/>
                <a:gd name="T23" fmla="*/ 29 h 113"/>
                <a:gd name="T24" fmla="*/ 18 w 84"/>
                <a:gd name="T25" fmla="*/ 30 h 113"/>
                <a:gd name="T26" fmla="*/ 19 w 84"/>
                <a:gd name="T27" fmla="*/ 32 h 113"/>
                <a:gd name="T28" fmla="*/ 21 w 84"/>
                <a:gd name="T29" fmla="*/ 34 h 113"/>
                <a:gd name="T30" fmla="*/ 22 w 84"/>
                <a:gd name="T31" fmla="*/ 37 h 113"/>
                <a:gd name="T32" fmla="*/ 24 w 84"/>
                <a:gd name="T33" fmla="*/ 39 h 113"/>
                <a:gd name="T34" fmla="*/ 26 w 84"/>
                <a:gd name="T35" fmla="*/ 41 h 113"/>
                <a:gd name="T36" fmla="*/ 27 w 84"/>
                <a:gd name="T37" fmla="*/ 43 h 113"/>
                <a:gd name="T38" fmla="*/ 28 w 84"/>
                <a:gd name="T39" fmla="*/ 45 h 113"/>
                <a:gd name="T40" fmla="*/ 30 w 84"/>
                <a:gd name="T41" fmla="*/ 47 h 113"/>
                <a:gd name="T42" fmla="*/ 31 w 84"/>
                <a:gd name="T43" fmla="*/ 49 h 113"/>
                <a:gd name="T44" fmla="*/ 32 w 84"/>
                <a:gd name="T45" fmla="*/ 51 h 113"/>
                <a:gd name="T46" fmla="*/ 33 w 84"/>
                <a:gd name="T47" fmla="*/ 53 h 113"/>
                <a:gd name="T48" fmla="*/ 36 w 84"/>
                <a:gd name="T49" fmla="*/ 55 h 113"/>
                <a:gd name="T50" fmla="*/ 36 w 84"/>
                <a:gd name="T51" fmla="*/ 55 h 113"/>
                <a:gd name="T52" fmla="*/ 39 w 84"/>
                <a:gd name="T53" fmla="*/ 59 h 113"/>
                <a:gd name="T54" fmla="*/ 39 w 84"/>
                <a:gd name="T55" fmla="*/ 60 h 113"/>
                <a:gd name="T56" fmla="*/ 41 w 84"/>
                <a:gd name="T57" fmla="*/ 62 h 113"/>
                <a:gd name="T58" fmla="*/ 42 w 84"/>
                <a:gd name="T59" fmla="*/ 63 h 113"/>
                <a:gd name="T60" fmla="*/ 43 w 84"/>
                <a:gd name="T61" fmla="*/ 66 h 113"/>
                <a:gd name="T62" fmla="*/ 46 w 84"/>
                <a:gd name="T63" fmla="*/ 67 h 1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113"/>
                <a:gd name="T98" fmla="*/ 84 w 84"/>
                <a:gd name="T99" fmla="*/ 113 h 1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113">
                  <a:moveTo>
                    <a:pt x="0" y="0"/>
                  </a:moveTo>
                  <a:lnTo>
                    <a:pt x="2" y="3"/>
                  </a:lnTo>
                  <a:lnTo>
                    <a:pt x="2" y="5"/>
                  </a:lnTo>
                  <a:lnTo>
                    <a:pt x="4" y="7"/>
                  </a:lnTo>
                  <a:lnTo>
                    <a:pt x="5" y="8"/>
                  </a:lnTo>
                  <a:lnTo>
                    <a:pt x="7" y="11"/>
                  </a:lnTo>
                  <a:lnTo>
                    <a:pt x="8" y="13"/>
                  </a:lnTo>
                  <a:lnTo>
                    <a:pt x="9" y="15"/>
                  </a:lnTo>
                  <a:lnTo>
                    <a:pt x="11" y="17"/>
                  </a:lnTo>
                  <a:lnTo>
                    <a:pt x="12" y="19"/>
                  </a:lnTo>
                  <a:lnTo>
                    <a:pt x="14" y="20"/>
                  </a:lnTo>
                  <a:lnTo>
                    <a:pt x="14" y="23"/>
                  </a:lnTo>
                  <a:lnTo>
                    <a:pt x="15" y="25"/>
                  </a:lnTo>
                  <a:lnTo>
                    <a:pt x="17" y="27"/>
                  </a:lnTo>
                  <a:lnTo>
                    <a:pt x="19" y="29"/>
                  </a:lnTo>
                  <a:lnTo>
                    <a:pt x="20" y="32"/>
                  </a:lnTo>
                  <a:lnTo>
                    <a:pt x="20" y="33"/>
                  </a:lnTo>
                  <a:lnTo>
                    <a:pt x="22" y="35"/>
                  </a:lnTo>
                  <a:lnTo>
                    <a:pt x="23" y="38"/>
                  </a:lnTo>
                  <a:lnTo>
                    <a:pt x="25" y="38"/>
                  </a:lnTo>
                  <a:lnTo>
                    <a:pt x="26" y="40"/>
                  </a:lnTo>
                  <a:lnTo>
                    <a:pt x="28" y="43"/>
                  </a:lnTo>
                  <a:lnTo>
                    <a:pt x="29" y="45"/>
                  </a:lnTo>
                  <a:lnTo>
                    <a:pt x="30" y="47"/>
                  </a:lnTo>
                  <a:lnTo>
                    <a:pt x="31" y="48"/>
                  </a:lnTo>
                  <a:lnTo>
                    <a:pt x="33" y="50"/>
                  </a:lnTo>
                  <a:lnTo>
                    <a:pt x="34" y="52"/>
                  </a:lnTo>
                  <a:lnTo>
                    <a:pt x="35" y="54"/>
                  </a:lnTo>
                  <a:lnTo>
                    <a:pt x="37" y="56"/>
                  </a:lnTo>
                  <a:lnTo>
                    <a:pt x="38" y="58"/>
                  </a:lnTo>
                  <a:lnTo>
                    <a:pt x="39" y="59"/>
                  </a:lnTo>
                  <a:lnTo>
                    <a:pt x="40" y="62"/>
                  </a:lnTo>
                  <a:lnTo>
                    <a:pt x="42" y="63"/>
                  </a:lnTo>
                  <a:lnTo>
                    <a:pt x="43" y="65"/>
                  </a:lnTo>
                  <a:lnTo>
                    <a:pt x="45" y="66"/>
                  </a:lnTo>
                  <a:lnTo>
                    <a:pt x="46" y="68"/>
                  </a:lnTo>
                  <a:lnTo>
                    <a:pt x="47" y="69"/>
                  </a:lnTo>
                  <a:lnTo>
                    <a:pt x="49" y="71"/>
                  </a:lnTo>
                  <a:lnTo>
                    <a:pt x="50" y="75"/>
                  </a:lnTo>
                  <a:lnTo>
                    <a:pt x="51" y="75"/>
                  </a:lnTo>
                  <a:lnTo>
                    <a:pt x="51" y="77"/>
                  </a:lnTo>
                  <a:lnTo>
                    <a:pt x="54" y="79"/>
                  </a:lnTo>
                  <a:lnTo>
                    <a:pt x="55" y="81"/>
                  </a:lnTo>
                  <a:lnTo>
                    <a:pt x="57" y="82"/>
                  </a:lnTo>
                  <a:lnTo>
                    <a:pt x="58" y="84"/>
                  </a:lnTo>
                  <a:lnTo>
                    <a:pt x="58" y="85"/>
                  </a:lnTo>
                  <a:lnTo>
                    <a:pt x="60" y="87"/>
                  </a:lnTo>
                  <a:lnTo>
                    <a:pt x="61" y="88"/>
                  </a:lnTo>
                  <a:lnTo>
                    <a:pt x="63" y="91"/>
                  </a:lnTo>
                  <a:lnTo>
                    <a:pt x="64" y="91"/>
                  </a:lnTo>
                  <a:lnTo>
                    <a:pt x="65" y="93"/>
                  </a:lnTo>
                  <a:lnTo>
                    <a:pt x="66" y="93"/>
                  </a:lnTo>
                  <a:lnTo>
                    <a:pt x="68" y="96"/>
                  </a:lnTo>
                  <a:lnTo>
                    <a:pt x="70" y="98"/>
                  </a:lnTo>
                  <a:lnTo>
                    <a:pt x="71" y="99"/>
                  </a:lnTo>
                  <a:lnTo>
                    <a:pt x="72" y="101"/>
                  </a:lnTo>
                  <a:lnTo>
                    <a:pt x="73" y="103"/>
                  </a:lnTo>
                  <a:lnTo>
                    <a:pt x="75" y="104"/>
                  </a:lnTo>
                  <a:lnTo>
                    <a:pt x="76" y="106"/>
                  </a:lnTo>
                  <a:lnTo>
                    <a:pt x="77" y="106"/>
                  </a:lnTo>
                  <a:lnTo>
                    <a:pt x="78" y="108"/>
                  </a:lnTo>
                  <a:lnTo>
                    <a:pt x="80" y="110"/>
                  </a:lnTo>
                  <a:lnTo>
                    <a:pt x="81" y="111"/>
                  </a:lnTo>
                  <a:lnTo>
                    <a:pt x="83" y="112"/>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40" name="Freeform 86"/>
            <p:cNvSpPr>
              <a:spLocks/>
            </p:cNvSpPr>
            <p:nvPr/>
          </p:nvSpPr>
          <p:spPr bwMode="auto">
            <a:xfrm>
              <a:off x="2713" y="3842"/>
              <a:ext cx="127" cy="86"/>
            </a:xfrm>
            <a:custGeom>
              <a:avLst/>
              <a:gdLst>
                <a:gd name="T0" fmla="*/ 1 w 137"/>
                <a:gd name="T1" fmla="*/ 2 h 92"/>
                <a:gd name="T2" fmla="*/ 3 w 137"/>
                <a:gd name="T3" fmla="*/ 5 h 92"/>
                <a:gd name="T4" fmla="*/ 6 w 137"/>
                <a:gd name="T5" fmla="*/ 7 h 92"/>
                <a:gd name="T6" fmla="*/ 6 w 137"/>
                <a:gd name="T7" fmla="*/ 7 h 92"/>
                <a:gd name="T8" fmla="*/ 6 w 137"/>
                <a:gd name="T9" fmla="*/ 7 h 92"/>
                <a:gd name="T10" fmla="*/ 7 w 137"/>
                <a:gd name="T11" fmla="*/ 8 h 92"/>
                <a:gd name="T12" fmla="*/ 10 w 137"/>
                <a:gd name="T13" fmla="*/ 10 h 92"/>
                <a:gd name="T14" fmla="*/ 12 w 137"/>
                <a:gd name="T15" fmla="*/ 12 h 92"/>
                <a:gd name="T16" fmla="*/ 14 w 137"/>
                <a:gd name="T17" fmla="*/ 15 h 92"/>
                <a:gd name="T18" fmla="*/ 15 w 137"/>
                <a:gd name="T19" fmla="*/ 16 h 92"/>
                <a:gd name="T20" fmla="*/ 17 w 137"/>
                <a:gd name="T21" fmla="*/ 18 h 92"/>
                <a:gd name="T22" fmla="*/ 18 w 137"/>
                <a:gd name="T23" fmla="*/ 19 h 92"/>
                <a:gd name="T24" fmla="*/ 19 w 137"/>
                <a:gd name="T25" fmla="*/ 20 h 92"/>
                <a:gd name="T26" fmla="*/ 21 w 137"/>
                <a:gd name="T27" fmla="*/ 21 h 92"/>
                <a:gd name="T28" fmla="*/ 22 w 137"/>
                <a:gd name="T29" fmla="*/ 22 h 92"/>
                <a:gd name="T30" fmla="*/ 23 w 137"/>
                <a:gd name="T31" fmla="*/ 23 h 92"/>
                <a:gd name="T32" fmla="*/ 26 w 137"/>
                <a:gd name="T33" fmla="*/ 25 h 92"/>
                <a:gd name="T34" fmla="*/ 28 w 137"/>
                <a:gd name="T35" fmla="*/ 26 h 92"/>
                <a:gd name="T36" fmla="*/ 28 w 137"/>
                <a:gd name="T37" fmla="*/ 27 h 92"/>
                <a:gd name="T38" fmla="*/ 30 w 137"/>
                <a:gd name="T39" fmla="*/ 29 h 92"/>
                <a:gd name="T40" fmla="*/ 32 w 137"/>
                <a:gd name="T41" fmla="*/ 30 h 92"/>
                <a:gd name="T42" fmla="*/ 32 w 137"/>
                <a:gd name="T43" fmla="*/ 31 h 92"/>
                <a:gd name="T44" fmla="*/ 34 w 137"/>
                <a:gd name="T45" fmla="*/ 32 h 92"/>
                <a:gd name="T46" fmla="*/ 36 w 137"/>
                <a:gd name="T47" fmla="*/ 34 h 92"/>
                <a:gd name="T48" fmla="*/ 38 w 137"/>
                <a:gd name="T49" fmla="*/ 34 h 92"/>
                <a:gd name="T50" fmla="*/ 39 w 137"/>
                <a:gd name="T51" fmla="*/ 34 h 92"/>
                <a:gd name="T52" fmla="*/ 40 w 137"/>
                <a:gd name="T53" fmla="*/ 36 h 92"/>
                <a:gd name="T54" fmla="*/ 42 w 137"/>
                <a:gd name="T55" fmla="*/ 38 h 92"/>
                <a:gd name="T56" fmla="*/ 44 w 137"/>
                <a:gd name="T57" fmla="*/ 38 h 92"/>
                <a:gd name="T58" fmla="*/ 44 w 137"/>
                <a:gd name="T59" fmla="*/ 39 h 92"/>
                <a:gd name="T60" fmla="*/ 46 w 137"/>
                <a:gd name="T61" fmla="*/ 41 h 92"/>
                <a:gd name="T62" fmla="*/ 48 w 137"/>
                <a:gd name="T63" fmla="*/ 41 h 92"/>
                <a:gd name="T64" fmla="*/ 50 w 137"/>
                <a:gd name="T65" fmla="*/ 43 h 92"/>
                <a:gd name="T66" fmla="*/ 52 w 137"/>
                <a:gd name="T67" fmla="*/ 44 h 92"/>
                <a:gd name="T68" fmla="*/ 53 w 137"/>
                <a:gd name="T69" fmla="*/ 44 h 92"/>
                <a:gd name="T70" fmla="*/ 55 w 137"/>
                <a:gd name="T71" fmla="*/ 45 h 92"/>
                <a:gd name="T72" fmla="*/ 56 w 137"/>
                <a:gd name="T73" fmla="*/ 46 h 92"/>
                <a:gd name="T74" fmla="*/ 57 w 137"/>
                <a:gd name="T75" fmla="*/ 47 h 92"/>
                <a:gd name="T76" fmla="*/ 59 w 137"/>
                <a:gd name="T77" fmla="*/ 47 h 92"/>
                <a:gd name="T78" fmla="*/ 60 w 137"/>
                <a:gd name="T79" fmla="*/ 49 h 92"/>
                <a:gd name="T80" fmla="*/ 61 w 137"/>
                <a:gd name="T81" fmla="*/ 50 h 92"/>
                <a:gd name="T82" fmla="*/ 64 w 137"/>
                <a:gd name="T83" fmla="*/ 50 h 92"/>
                <a:gd name="T84" fmla="*/ 65 w 137"/>
                <a:gd name="T85" fmla="*/ 50 h 92"/>
                <a:gd name="T86" fmla="*/ 66 w 137"/>
                <a:gd name="T87" fmla="*/ 51 h 92"/>
                <a:gd name="T88" fmla="*/ 69 w 137"/>
                <a:gd name="T89" fmla="*/ 52 h 92"/>
                <a:gd name="T90" fmla="*/ 70 w 137"/>
                <a:gd name="T91" fmla="*/ 53 h 92"/>
                <a:gd name="T92" fmla="*/ 71 w 137"/>
                <a:gd name="T93" fmla="*/ 53 h 92"/>
                <a:gd name="T94" fmla="*/ 73 w 137"/>
                <a:gd name="T95" fmla="*/ 53 h 92"/>
                <a:gd name="T96" fmla="*/ 74 w 137"/>
                <a:gd name="T97" fmla="*/ 54 h 92"/>
                <a:gd name="T98" fmla="*/ 77 w 137"/>
                <a:gd name="T99" fmla="*/ 56 h 92"/>
                <a:gd name="T100" fmla="*/ 77 w 137"/>
                <a:gd name="T101" fmla="*/ 57 h 92"/>
                <a:gd name="T102" fmla="*/ 80 w 137"/>
                <a:gd name="T103" fmla="*/ 57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7"/>
                <a:gd name="T157" fmla="*/ 0 h 92"/>
                <a:gd name="T158" fmla="*/ 137 w 137"/>
                <a:gd name="T159" fmla="*/ 92 h 9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7" h="92">
                  <a:moveTo>
                    <a:pt x="0" y="0"/>
                  </a:moveTo>
                  <a:lnTo>
                    <a:pt x="1" y="2"/>
                  </a:lnTo>
                  <a:lnTo>
                    <a:pt x="2" y="3"/>
                  </a:lnTo>
                  <a:lnTo>
                    <a:pt x="3" y="5"/>
                  </a:lnTo>
                  <a:lnTo>
                    <a:pt x="4" y="5"/>
                  </a:lnTo>
                  <a:lnTo>
                    <a:pt x="6" y="7"/>
                  </a:lnTo>
                  <a:lnTo>
                    <a:pt x="8" y="7"/>
                  </a:lnTo>
                  <a:lnTo>
                    <a:pt x="9" y="10"/>
                  </a:lnTo>
                  <a:lnTo>
                    <a:pt x="11" y="11"/>
                  </a:lnTo>
                  <a:lnTo>
                    <a:pt x="12" y="13"/>
                  </a:lnTo>
                  <a:lnTo>
                    <a:pt x="14" y="15"/>
                  </a:lnTo>
                  <a:lnTo>
                    <a:pt x="15" y="16"/>
                  </a:lnTo>
                  <a:lnTo>
                    <a:pt x="17" y="17"/>
                  </a:lnTo>
                  <a:lnTo>
                    <a:pt x="18" y="19"/>
                  </a:lnTo>
                  <a:lnTo>
                    <a:pt x="19" y="19"/>
                  </a:lnTo>
                  <a:lnTo>
                    <a:pt x="21" y="20"/>
                  </a:lnTo>
                  <a:lnTo>
                    <a:pt x="22" y="22"/>
                  </a:lnTo>
                  <a:lnTo>
                    <a:pt x="23" y="23"/>
                  </a:lnTo>
                  <a:lnTo>
                    <a:pt x="24" y="24"/>
                  </a:lnTo>
                  <a:lnTo>
                    <a:pt x="26" y="25"/>
                  </a:lnTo>
                  <a:lnTo>
                    <a:pt x="28" y="27"/>
                  </a:lnTo>
                  <a:lnTo>
                    <a:pt x="29" y="27"/>
                  </a:lnTo>
                  <a:lnTo>
                    <a:pt x="30" y="29"/>
                  </a:lnTo>
                  <a:lnTo>
                    <a:pt x="30" y="30"/>
                  </a:lnTo>
                  <a:lnTo>
                    <a:pt x="32" y="31"/>
                  </a:lnTo>
                  <a:lnTo>
                    <a:pt x="33" y="32"/>
                  </a:lnTo>
                  <a:lnTo>
                    <a:pt x="36" y="33"/>
                  </a:lnTo>
                  <a:lnTo>
                    <a:pt x="36" y="34"/>
                  </a:lnTo>
                  <a:lnTo>
                    <a:pt x="37" y="35"/>
                  </a:lnTo>
                  <a:lnTo>
                    <a:pt x="38" y="36"/>
                  </a:lnTo>
                  <a:lnTo>
                    <a:pt x="39" y="37"/>
                  </a:lnTo>
                  <a:lnTo>
                    <a:pt x="42" y="40"/>
                  </a:lnTo>
                  <a:lnTo>
                    <a:pt x="43" y="40"/>
                  </a:lnTo>
                  <a:lnTo>
                    <a:pt x="44" y="41"/>
                  </a:lnTo>
                  <a:lnTo>
                    <a:pt x="46" y="42"/>
                  </a:lnTo>
                  <a:lnTo>
                    <a:pt x="47" y="43"/>
                  </a:lnTo>
                  <a:lnTo>
                    <a:pt x="48" y="43"/>
                  </a:lnTo>
                  <a:lnTo>
                    <a:pt x="49" y="44"/>
                  </a:lnTo>
                  <a:lnTo>
                    <a:pt x="50" y="46"/>
                  </a:lnTo>
                  <a:lnTo>
                    <a:pt x="52" y="46"/>
                  </a:lnTo>
                  <a:lnTo>
                    <a:pt x="54" y="48"/>
                  </a:lnTo>
                  <a:lnTo>
                    <a:pt x="55" y="48"/>
                  </a:lnTo>
                  <a:lnTo>
                    <a:pt x="56" y="49"/>
                  </a:lnTo>
                  <a:lnTo>
                    <a:pt x="57" y="51"/>
                  </a:lnTo>
                  <a:lnTo>
                    <a:pt x="58" y="51"/>
                  </a:lnTo>
                  <a:lnTo>
                    <a:pt x="59" y="53"/>
                  </a:lnTo>
                  <a:lnTo>
                    <a:pt x="61" y="53"/>
                  </a:lnTo>
                  <a:lnTo>
                    <a:pt x="62" y="54"/>
                  </a:lnTo>
                  <a:lnTo>
                    <a:pt x="64" y="54"/>
                  </a:lnTo>
                  <a:lnTo>
                    <a:pt x="65" y="55"/>
                  </a:lnTo>
                  <a:lnTo>
                    <a:pt x="67" y="55"/>
                  </a:lnTo>
                  <a:lnTo>
                    <a:pt x="67" y="57"/>
                  </a:lnTo>
                  <a:lnTo>
                    <a:pt x="68" y="58"/>
                  </a:lnTo>
                  <a:lnTo>
                    <a:pt x="70" y="59"/>
                  </a:lnTo>
                  <a:lnTo>
                    <a:pt x="72" y="61"/>
                  </a:lnTo>
                  <a:lnTo>
                    <a:pt x="73" y="61"/>
                  </a:lnTo>
                  <a:lnTo>
                    <a:pt x="74" y="62"/>
                  </a:lnTo>
                  <a:lnTo>
                    <a:pt x="75" y="62"/>
                  </a:lnTo>
                  <a:lnTo>
                    <a:pt x="76" y="63"/>
                  </a:lnTo>
                  <a:lnTo>
                    <a:pt x="78" y="64"/>
                  </a:lnTo>
                  <a:lnTo>
                    <a:pt x="79" y="65"/>
                  </a:lnTo>
                  <a:lnTo>
                    <a:pt x="80" y="65"/>
                  </a:lnTo>
                  <a:lnTo>
                    <a:pt x="82" y="66"/>
                  </a:lnTo>
                  <a:lnTo>
                    <a:pt x="83" y="67"/>
                  </a:lnTo>
                  <a:lnTo>
                    <a:pt x="85" y="68"/>
                  </a:lnTo>
                  <a:lnTo>
                    <a:pt x="85" y="69"/>
                  </a:lnTo>
                  <a:lnTo>
                    <a:pt x="87" y="70"/>
                  </a:lnTo>
                  <a:lnTo>
                    <a:pt x="89" y="70"/>
                  </a:lnTo>
                  <a:lnTo>
                    <a:pt x="90" y="71"/>
                  </a:lnTo>
                  <a:lnTo>
                    <a:pt x="91" y="72"/>
                  </a:lnTo>
                  <a:lnTo>
                    <a:pt x="93" y="72"/>
                  </a:lnTo>
                  <a:lnTo>
                    <a:pt x="94" y="73"/>
                  </a:lnTo>
                  <a:lnTo>
                    <a:pt x="96" y="74"/>
                  </a:lnTo>
                  <a:lnTo>
                    <a:pt x="97" y="75"/>
                  </a:lnTo>
                  <a:lnTo>
                    <a:pt x="99" y="75"/>
                  </a:lnTo>
                  <a:lnTo>
                    <a:pt x="100" y="76"/>
                  </a:lnTo>
                  <a:lnTo>
                    <a:pt x="102" y="77"/>
                  </a:lnTo>
                  <a:lnTo>
                    <a:pt x="103" y="78"/>
                  </a:lnTo>
                  <a:lnTo>
                    <a:pt x="104" y="78"/>
                  </a:lnTo>
                  <a:lnTo>
                    <a:pt x="105" y="79"/>
                  </a:lnTo>
                  <a:lnTo>
                    <a:pt x="106" y="79"/>
                  </a:lnTo>
                  <a:lnTo>
                    <a:pt x="108" y="79"/>
                  </a:lnTo>
                  <a:lnTo>
                    <a:pt x="109" y="80"/>
                  </a:lnTo>
                  <a:lnTo>
                    <a:pt x="111" y="81"/>
                  </a:lnTo>
                  <a:lnTo>
                    <a:pt x="112" y="81"/>
                  </a:lnTo>
                  <a:lnTo>
                    <a:pt x="113" y="82"/>
                  </a:lnTo>
                  <a:lnTo>
                    <a:pt x="115" y="83"/>
                  </a:lnTo>
                  <a:lnTo>
                    <a:pt x="116" y="83"/>
                  </a:lnTo>
                  <a:lnTo>
                    <a:pt x="117" y="85"/>
                  </a:lnTo>
                  <a:lnTo>
                    <a:pt x="118" y="85"/>
                  </a:lnTo>
                  <a:lnTo>
                    <a:pt x="120" y="85"/>
                  </a:lnTo>
                  <a:lnTo>
                    <a:pt x="121" y="86"/>
                  </a:lnTo>
                  <a:lnTo>
                    <a:pt x="123" y="86"/>
                  </a:lnTo>
                  <a:lnTo>
                    <a:pt x="124" y="86"/>
                  </a:lnTo>
                  <a:lnTo>
                    <a:pt x="125" y="87"/>
                  </a:lnTo>
                  <a:lnTo>
                    <a:pt x="126" y="87"/>
                  </a:lnTo>
                  <a:lnTo>
                    <a:pt x="128" y="89"/>
                  </a:lnTo>
                  <a:lnTo>
                    <a:pt x="130" y="89"/>
                  </a:lnTo>
                  <a:lnTo>
                    <a:pt x="131" y="90"/>
                  </a:lnTo>
                  <a:lnTo>
                    <a:pt x="133" y="90"/>
                  </a:lnTo>
                  <a:lnTo>
                    <a:pt x="135" y="91"/>
                  </a:lnTo>
                  <a:lnTo>
                    <a:pt x="136" y="91"/>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41" name="Freeform 87"/>
            <p:cNvSpPr>
              <a:spLocks/>
            </p:cNvSpPr>
            <p:nvPr/>
          </p:nvSpPr>
          <p:spPr bwMode="auto">
            <a:xfrm>
              <a:off x="2839" y="3927"/>
              <a:ext cx="21" cy="8"/>
            </a:xfrm>
            <a:custGeom>
              <a:avLst/>
              <a:gdLst>
                <a:gd name="T0" fmla="*/ 0 w 22"/>
                <a:gd name="T1" fmla="*/ 0 h 9"/>
                <a:gd name="T2" fmla="*/ 1 w 22"/>
                <a:gd name="T3" fmla="*/ 1 h 9"/>
                <a:gd name="T4" fmla="*/ 2 w 22"/>
                <a:gd name="T5" fmla="*/ 1 h 9"/>
                <a:gd name="T6" fmla="*/ 3 w 22"/>
                <a:gd name="T7" fmla="*/ 1 h 9"/>
                <a:gd name="T8" fmla="*/ 4 w 22"/>
                <a:gd name="T9" fmla="*/ 1 h 9"/>
                <a:gd name="T10" fmla="*/ 6 w 22"/>
                <a:gd name="T11" fmla="*/ 3 h 9"/>
                <a:gd name="T12" fmla="*/ 7 w 22"/>
                <a:gd name="T13" fmla="*/ 3 h 9"/>
                <a:gd name="T14" fmla="*/ 8 w 22"/>
                <a:gd name="T15" fmla="*/ 3 h 9"/>
                <a:gd name="T16" fmla="*/ 10 w 22"/>
                <a:gd name="T17" fmla="*/ 3 h 9"/>
                <a:gd name="T18" fmla="*/ 11 w 22"/>
                <a:gd name="T19" fmla="*/ 4 h 9"/>
                <a:gd name="T20" fmla="*/ 11 w 22"/>
                <a:gd name="T21" fmla="*/ 4 h 9"/>
                <a:gd name="T22" fmla="*/ 11 w 22"/>
                <a:gd name="T23" fmla="*/ 4 h 9"/>
                <a:gd name="T24" fmla="*/ 11 w 22"/>
                <a:gd name="T25" fmla="*/ 4 h 9"/>
                <a:gd name="T26" fmla="*/ 11 w 22"/>
                <a:gd name="T27" fmla="*/ 4 h 9"/>
                <a:gd name="T28" fmla="*/ 11 w 22"/>
                <a:gd name="T29" fmla="*/ 4 h 9"/>
                <a:gd name="T30" fmla="*/ 12 w 22"/>
                <a:gd name="T31" fmla="*/ 4 h 9"/>
                <a:gd name="T32" fmla="*/ 14 w 22"/>
                <a:gd name="T33" fmla="*/ 4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9"/>
                <a:gd name="T53" fmla="*/ 22 w 22"/>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9">
                  <a:moveTo>
                    <a:pt x="0" y="0"/>
                  </a:moveTo>
                  <a:lnTo>
                    <a:pt x="1" y="1"/>
                  </a:lnTo>
                  <a:lnTo>
                    <a:pt x="2" y="1"/>
                  </a:lnTo>
                  <a:lnTo>
                    <a:pt x="3" y="1"/>
                  </a:lnTo>
                  <a:lnTo>
                    <a:pt x="4" y="1"/>
                  </a:lnTo>
                  <a:lnTo>
                    <a:pt x="6" y="3"/>
                  </a:lnTo>
                  <a:lnTo>
                    <a:pt x="7" y="3"/>
                  </a:lnTo>
                  <a:lnTo>
                    <a:pt x="8" y="3"/>
                  </a:lnTo>
                  <a:lnTo>
                    <a:pt x="10" y="3"/>
                  </a:lnTo>
                  <a:lnTo>
                    <a:pt x="12" y="5"/>
                  </a:lnTo>
                  <a:lnTo>
                    <a:pt x="14" y="6"/>
                  </a:lnTo>
                  <a:lnTo>
                    <a:pt x="15" y="6"/>
                  </a:lnTo>
                  <a:lnTo>
                    <a:pt x="16" y="7"/>
                  </a:lnTo>
                  <a:lnTo>
                    <a:pt x="18" y="7"/>
                  </a:lnTo>
                  <a:lnTo>
                    <a:pt x="19" y="8"/>
                  </a:lnTo>
                  <a:lnTo>
                    <a:pt x="21" y="8"/>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42" name="Line 88"/>
            <p:cNvSpPr>
              <a:spLocks noChangeShapeType="1"/>
            </p:cNvSpPr>
            <p:nvPr/>
          </p:nvSpPr>
          <p:spPr bwMode="auto">
            <a:xfrm>
              <a:off x="2131" y="2883"/>
              <a:ext cx="669" cy="1"/>
            </a:xfrm>
            <a:prstGeom prst="line">
              <a:avLst/>
            </a:prstGeom>
            <a:noFill/>
            <a:ln w="31234">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43" name="Line 89"/>
            <p:cNvSpPr>
              <a:spLocks noChangeShapeType="1"/>
            </p:cNvSpPr>
            <p:nvPr/>
          </p:nvSpPr>
          <p:spPr bwMode="auto">
            <a:xfrm>
              <a:off x="2367" y="2510"/>
              <a:ext cx="1" cy="373"/>
            </a:xfrm>
            <a:prstGeom prst="line">
              <a:avLst/>
            </a:prstGeom>
            <a:noFill/>
            <a:ln w="31234">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44" name="Line 90"/>
            <p:cNvSpPr>
              <a:spLocks noChangeShapeType="1"/>
            </p:cNvSpPr>
            <p:nvPr/>
          </p:nvSpPr>
          <p:spPr bwMode="auto">
            <a:xfrm>
              <a:off x="2520" y="2647"/>
              <a:ext cx="1" cy="236"/>
            </a:xfrm>
            <a:prstGeom prst="line">
              <a:avLst/>
            </a:prstGeom>
            <a:noFill/>
            <a:ln w="31234">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6145" name="Text Box 91"/>
            <p:cNvSpPr txBox="1">
              <a:spLocks noChangeArrowheads="1"/>
            </p:cNvSpPr>
            <p:nvPr/>
          </p:nvSpPr>
          <p:spPr bwMode="auto">
            <a:xfrm>
              <a:off x="1403" y="3653"/>
              <a:ext cx="54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49263">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49263">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49263">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49263">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49263">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b="1">
                  <a:solidFill>
                    <a:srgbClr val="000000"/>
                  </a:solidFill>
                </a:rPr>
                <a:t>Display</a:t>
              </a:r>
              <a:endParaRPr lang="en-US" altLang="it-IT" sz="1600"/>
            </a:p>
          </p:txBody>
        </p:sp>
        <p:sp>
          <p:nvSpPr>
            <p:cNvPr id="46146" name="Freeform 92"/>
            <p:cNvSpPr>
              <a:spLocks/>
            </p:cNvSpPr>
            <p:nvPr/>
          </p:nvSpPr>
          <p:spPr bwMode="auto">
            <a:xfrm>
              <a:off x="2301" y="2964"/>
              <a:ext cx="286" cy="345"/>
            </a:xfrm>
            <a:custGeom>
              <a:avLst/>
              <a:gdLst>
                <a:gd name="T0" fmla="*/ 0 w 309"/>
                <a:gd name="T1" fmla="*/ 216 h 373"/>
                <a:gd name="T2" fmla="*/ 0 w 309"/>
                <a:gd name="T3" fmla="*/ 216 h 373"/>
                <a:gd name="T4" fmla="*/ 0 w 309"/>
                <a:gd name="T5" fmla="*/ 202 h 373"/>
                <a:gd name="T6" fmla="*/ 1 w 309"/>
                <a:gd name="T7" fmla="*/ 188 h 373"/>
                <a:gd name="T8" fmla="*/ 2 w 309"/>
                <a:gd name="T9" fmla="*/ 175 h 373"/>
                <a:gd name="T10" fmla="*/ 4 w 309"/>
                <a:gd name="T11" fmla="*/ 163 h 373"/>
                <a:gd name="T12" fmla="*/ 6 w 309"/>
                <a:gd name="T13" fmla="*/ 149 h 373"/>
                <a:gd name="T14" fmla="*/ 6 w 309"/>
                <a:gd name="T15" fmla="*/ 136 h 373"/>
                <a:gd name="T16" fmla="*/ 7 w 309"/>
                <a:gd name="T17" fmla="*/ 123 h 373"/>
                <a:gd name="T18" fmla="*/ 12 w 309"/>
                <a:gd name="T19" fmla="*/ 112 h 373"/>
                <a:gd name="T20" fmla="*/ 14 w 309"/>
                <a:gd name="T21" fmla="*/ 100 h 373"/>
                <a:gd name="T22" fmla="*/ 18 w 309"/>
                <a:gd name="T23" fmla="*/ 89 h 373"/>
                <a:gd name="T24" fmla="*/ 20 w 309"/>
                <a:gd name="T25" fmla="*/ 79 h 373"/>
                <a:gd name="T26" fmla="*/ 24 w 309"/>
                <a:gd name="T27" fmla="*/ 68 h 373"/>
                <a:gd name="T28" fmla="*/ 28 w 309"/>
                <a:gd name="T29" fmla="*/ 58 h 373"/>
                <a:gd name="T30" fmla="*/ 32 w 309"/>
                <a:gd name="T31" fmla="*/ 50 h 373"/>
                <a:gd name="T32" fmla="*/ 38 w 309"/>
                <a:gd name="T33" fmla="*/ 42 h 373"/>
                <a:gd name="T34" fmla="*/ 41 w 309"/>
                <a:gd name="T35" fmla="*/ 34 h 373"/>
                <a:gd name="T36" fmla="*/ 46 w 309"/>
                <a:gd name="T37" fmla="*/ 27 h 373"/>
                <a:gd name="T38" fmla="*/ 52 w 309"/>
                <a:gd name="T39" fmla="*/ 20 h 373"/>
                <a:gd name="T40" fmla="*/ 56 w 309"/>
                <a:gd name="T41" fmla="*/ 16 h 373"/>
                <a:gd name="T42" fmla="*/ 63 w 309"/>
                <a:gd name="T43" fmla="*/ 11 h 373"/>
                <a:gd name="T44" fmla="*/ 67 w 309"/>
                <a:gd name="T45" fmla="*/ 6 h 373"/>
                <a:gd name="T46" fmla="*/ 73 w 309"/>
                <a:gd name="T47" fmla="*/ 6 h 373"/>
                <a:gd name="T48" fmla="*/ 79 w 309"/>
                <a:gd name="T49" fmla="*/ 3 h 373"/>
                <a:gd name="T50" fmla="*/ 84 w 309"/>
                <a:gd name="T51" fmla="*/ 1 h 373"/>
                <a:gd name="T52" fmla="*/ 90 w 309"/>
                <a:gd name="T53" fmla="*/ 0 h 373"/>
                <a:gd name="T54" fmla="*/ 96 w 309"/>
                <a:gd name="T55" fmla="*/ 1 h 373"/>
                <a:gd name="T56" fmla="*/ 101 w 309"/>
                <a:gd name="T57" fmla="*/ 3 h 373"/>
                <a:gd name="T58" fmla="*/ 106 w 309"/>
                <a:gd name="T59" fmla="*/ 6 h 373"/>
                <a:gd name="T60" fmla="*/ 113 w 309"/>
                <a:gd name="T61" fmla="*/ 6 h 373"/>
                <a:gd name="T62" fmla="*/ 118 w 309"/>
                <a:gd name="T63" fmla="*/ 11 h 373"/>
                <a:gd name="T64" fmla="*/ 122 w 309"/>
                <a:gd name="T65" fmla="*/ 16 h 373"/>
                <a:gd name="T66" fmla="*/ 129 w 309"/>
                <a:gd name="T67" fmla="*/ 20 h 373"/>
                <a:gd name="T68" fmla="*/ 132 w 309"/>
                <a:gd name="T69" fmla="*/ 27 h 373"/>
                <a:gd name="T70" fmla="*/ 139 w 309"/>
                <a:gd name="T71" fmla="*/ 34 h 373"/>
                <a:gd name="T72" fmla="*/ 143 w 309"/>
                <a:gd name="T73" fmla="*/ 42 h 373"/>
                <a:gd name="T74" fmla="*/ 146 w 309"/>
                <a:gd name="T75" fmla="*/ 50 h 373"/>
                <a:gd name="T76" fmla="*/ 153 w 309"/>
                <a:gd name="T77" fmla="*/ 58 h 373"/>
                <a:gd name="T78" fmla="*/ 155 w 309"/>
                <a:gd name="T79" fmla="*/ 68 h 373"/>
                <a:gd name="T80" fmla="*/ 159 w 309"/>
                <a:gd name="T81" fmla="*/ 79 h 373"/>
                <a:gd name="T82" fmla="*/ 163 w 309"/>
                <a:gd name="T83" fmla="*/ 89 h 373"/>
                <a:gd name="T84" fmla="*/ 166 w 309"/>
                <a:gd name="T85" fmla="*/ 100 h 373"/>
                <a:gd name="T86" fmla="*/ 168 w 309"/>
                <a:gd name="T87" fmla="*/ 112 h 373"/>
                <a:gd name="T88" fmla="*/ 172 w 309"/>
                <a:gd name="T89" fmla="*/ 123 h 373"/>
                <a:gd name="T90" fmla="*/ 173 w 309"/>
                <a:gd name="T91" fmla="*/ 136 h 373"/>
                <a:gd name="T92" fmla="*/ 176 w 309"/>
                <a:gd name="T93" fmla="*/ 149 h 373"/>
                <a:gd name="T94" fmla="*/ 177 w 309"/>
                <a:gd name="T95" fmla="*/ 163 h 373"/>
                <a:gd name="T96" fmla="*/ 179 w 309"/>
                <a:gd name="T97" fmla="*/ 175 h 373"/>
                <a:gd name="T98" fmla="*/ 179 w 309"/>
                <a:gd name="T99" fmla="*/ 188 h 373"/>
                <a:gd name="T100" fmla="*/ 179 w 309"/>
                <a:gd name="T101" fmla="*/ 202 h 373"/>
                <a:gd name="T102" fmla="*/ 179 w 309"/>
                <a:gd name="T103" fmla="*/ 216 h 3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9"/>
                <a:gd name="T157" fmla="*/ 0 h 373"/>
                <a:gd name="T158" fmla="*/ 309 w 309"/>
                <a:gd name="T159" fmla="*/ 373 h 3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9" h="373">
                  <a:moveTo>
                    <a:pt x="0" y="372"/>
                  </a:moveTo>
                  <a:lnTo>
                    <a:pt x="0" y="372"/>
                  </a:lnTo>
                  <a:lnTo>
                    <a:pt x="0" y="348"/>
                  </a:lnTo>
                  <a:lnTo>
                    <a:pt x="1" y="325"/>
                  </a:lnTo>
                  <a:lnTo>
                    <a:pt x="2" y="302"/>
                  </a:lnTo>
                  <a:lnTo>
                    <a:pt x="4" y="280"/>
                  </a:lnTo>
                  <a:lnTo>
                    <a:pt x="8" y="257"/>
                  </a:lnTo>
                  <a:lnTo>
                    <a:pt x="10" y="235"/>
                  </a:lnTo>
                  <a:lnTo>
                    <a:pt x="14" y="214"/>
                  </a:lnTo>
                  <a:lnTo>
                    <a:pt x="19" y="192"/>
                  </a:lnTo>
                  <a:lnTo>
                    <a:pt x="23" y="172"/>
                  </a:lnTo>
                  <a:lnTo>
                    <a:pt x="30" y="153"/>
                  </a:lnTo>
                  <a:lnTo>
                    <a:pt x="35" y="135"/>
                  </a:lnTo>
                  <a:lnTo>
                    <a:pt x="41" y="117"/>
                  </a:lnTo>
                  <a:lnTo>
                    <a:pt x="48" y="101"/>
                  </a:lnTo>
                  <a:lnTo>
                    <a:pt x="56" y="85"/>
                  </a:lnTo>
                  <a:lnTo>
                    <a:pt x="64" y="72"/>
                  </a:lnTo>
                  <a:lnTo>
                    <a:pt x="71" y="59"/>
                  </a:lnTo>
                  <a:lnTo>
                    <a:pt x="79" y="46"/>
                  </a:lnTo>
                  <a:lnTo>
                    <a:pt x="89" y="35"/>
                  </a:lnTo>
                  <a:lnTo>
                    <a:pt x="96" y="27"/>
                  </a:lnTo>
                  <a:lnTo>
                    <a:pt x="107" y="18"/>
                  </a:lnTo>
                  <a:lnTo>
                    <a:pt x="115" y="11"/>
                  </a:lnTo>
                  <a:lnTo>
                    <a:pt x="125" y="8"/>
                  </a:lnTo>
                  <a:lnTo>
                    <a:pt x="135" y="3"/>
                  </a:lnTo>
                  <a:lnTo>
                    <a:pt x="145" y="1"/>
                  </a:lnTo>
                  <a:lnTo>
                    <a:pt x="154" y="0"/>
                  </a:lnTo>
                  <a:lnTo>
                    <a:pt x="164" y="1"/>
                  </a:lnTo>
                  <a:lnTo>
                    <a:pt x="174" y="3"/>
                  </a:lnTo>
                  <a:lnTo>
                    <a:pt x="183" y="8"/>
                  </a:lnTo>
                  <a:lnTo>
                    <a:pt x="193" y="11"/>
                  </a:lnTo>
                  <a:lnTo>
                    <a:pt x="202" y="18"/>
                  </a:lnTo>
                  <a:lnTo>
                    <a:pt x="211" y="27"/>
                  </a:lnTo>
                  <a:lnTo>
                    <a:pt x="220" y="35"/>
                  </a:lnTo>
                  <a:lnTo>
                    <a:pt x="229" y="46"/>
                  </a:lnTo>
                  <a:lnTo>
                    <a:pt x="238" y="59"/>
                  </a:lnTo>
                  <a:lnTo>
                    <a:pt x="244" y="72"/>
                  </a:lnTo>
                  <a:lnTo>
                    <a:pt x="252" y="85"/>
                  </a:lnTo>
                  <a:lnTo>
                    <a:pt x="261" y="101"/>
                  </a:lnTo>
                  <a:lnTo>
                    <a:pt x="267" y="117"/>
                  </a:lnTo>
                  <a:lnTo>
                    <a:pt x="273" y="135"/>
                  </a:lnTo>
                  <a:lnTo>
                    <a:pt x="280" y="153"/>
                  </a:lnTo>
                  <a:lnTo>
                    <a:pt x="284" y="172"/>
                  </a:lnTo>
                  <a:lnTo>
                    <a:pt x="289" y="192"/>
                  </a:lnTo>
                  <a:lnTo>
                    <a:pt x="295" y="214"/>
                  </a:lnTo>
                  <a:lnTo>
                    <a:pt x="298" y="235"/>
                  </a:lnTo>
                  <a:lnTo>
                    <a:pt x="301" y="257"/>
                  </a:lnTo>
                  <a:lnTo>
                    <a:pt x="304" y="280"/>
                  </a:lnTo>
                  <a:lnTo>
                    <a:pt x="307" y="302"/>
                  </a:lnTo>
                  <a:lnTo>
                    <a:pt x="308" y="325"/>
                  </a:lnTo>
                  <a:lnTo>
                    <a:pt x="308" y="348"/>
                  </a:lnTo>
                  <a:lnTo>
                    <a:pt x="308" y="372"/>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47" name="Text Box 93"/>
            <p:cNvSpPr txBox="1">
              <a:spLocks noChangeArrowheads="1"/>
            </p:cNvSpPr>
            <p:nvPr/>
          </p:nvSpPr>
          <p:spPr bwMode="auto">
            <a:xfrm>
              <a:off x="1308" y="2492"/>
              <a:ext cx="71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9263">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49263">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49263">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49263">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49263">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800" b="1">
                  <a:solidFill>
                    <a:srgbClr val="000000"/>
                  </a:solidFill>
                </a:rPr>
                <a:t>Input</a:t>
              </a:r>
            </a:p>
            <a:p>
              <a:pPr algn="ctr">
                <a:spcBef>
                  <a:spcPct val="0"/>
                </a:spcBef>
                <a:buClr>
                  <a:srgbClr val="000000"/>
                </a:buClr>
                <a:buSzPct val="90000"/>
                <a:buFont typeface="Monotype Sorts"/>
                <a:buNone/>
              </a:pPr>
              <a:r>
                <a:rPr lang="en-US" altLang="it-IT" sz="1800" b="1">
                  <a:solidFill>
                    <a:srgbClr val="000000"/>
                  </a:solidFill>
                </a:rPr>
                <a:t>Spectrum</a:t>
              </a:r>
              <a:endParaRPr lang="en-US" altLang="it-IT" sz="1600"/>
            </a:p>
          </p:txBody>
        </p:sp>
        <p:sp>
          <p:nvSpPr>
            <p:cNvPr id="46148" name="Text Box 94"/>
            <p:cNvSpPr txBox="1">
              <a:spLocks noChangeArrowheads="1"/>
            </p:cNvSpPr>
            <p:nvPr/>
          </p:nvSpPr>
          <p:spPr bwMode="auto">
            <a:xfrm>
              <a:off x="1014" y="2995"/>
              <a:ext cx="1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9263">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49263">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49263">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49263">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49263">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49263"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900" b="1">
                  <a:solidFill>
                    <a:srgbClr val="000000"/>
                  </a:solidFill>
                </a:rPr>
                <a:t>IF Bandwidth</a:t>
              </a:r>
            </a:p>
            <a:p>
              <a:pPr algn="ctr">
                <a:spcBef>
                  <a:spcPct val="0"/>
                </a:spcBef>
                <a:buClr>
                  <a:srgbClr val="000000"/>
                </a:buClr>
                <a:buSzPct val="90000"/>
                <a:buFont typeface="Monotype Sorts"/>
                <a:buNone/>
              </a:pPr>
              <a:r>
                <a:rPr lang="en-US" altLang="it-IT" sz="1900" b="1">
                  <a:solidFill>
                    <a:srgbClr val="000000"/>
                  </a:solidFill>
                </a:rPr>
                <a:t>(RBW)</a:t>
              </a:r>
              <a:endParaRPr lang="en-US" altLang="it-IT" sz="1800"/>
            </a:p>
          </p:txBody>
        </p:sp>
        <p:sp>
          <p:nvSpPr>
            <p:cNvPr id="46149" name="Freeform 95"/>
            <p:cNvSpPr>
              <a:spLocks/>
            </p:cNvSpPr>
            <p:nvPr/>
          </p:nvSpPr>
          <p:spPr bwMode="auto">
            <a:xfrm>
              <a:off x="3155" y="3490"/>
              <a:ext cx="1" cy="479"/>
            </a:xfrm>
            <a:custGeom>
              <a:avLst/>
              <a:gdLst>
                <a:gd name="T0" fmla="*/ 0 w 1"/>
                <a:gd name="T1" fmla="*/ 300 h 518"/>
                <a:gd name="T2" fmla="*/ 0 w 1"/>
                <a:gd name="T3" fmla="*/ 151 h 518"/>
                <a:gd name="T4" fmla="*/ 0 w 1"/>
                <a:gd name="T5" fmla="*/ 0 h 518"/>
                <a:gd name="T6" fmla="*/ 0 60000 65536"/>
                <a:gd name="T7" fmla="*/ 0 60000 65536"/>
                <a:gd name="T8" fmla="*/ 0 60000 65536"/>
                <a:gd name="T9" fmla="*/ 0 w 1"/>
                <a:gd name="T10" fmla="*/ 0 h 518"/>
                <a:gd name="T11" fmla="*/ 1 w 1"/>
                <a:gd name="T12" fmla="*/ 518 h 518"/>
              </a:gdLst>
              <a:ahLst/>
              <a:cxnLst>
                <a:cxn ang="T6">
                  <a:pos x="T0" y="T1"/>
                </a:cxn>
                <a:cxn ang="T7">
                  <a:pos x="T2" y="T3"/>
                </a:cxn>
                <a:cxn ang="T8">
                  <a:pos x="T4" y="T5"/>
                </a:cxn>
              </a:cxnLst>
              <a:rect l="T9" t="T10" r="T11" b="T12"/>
              <a:pathLst>
                <a:path w="1" h="518">
                  <a:moveTo>
                    <a:pt x="0" y="517"/>
                  </a:moveTo>
                  <a:lnTo>
                    <a:pt x="0" y="259"/>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0" name="Freeform 96"/>
            <p:cNvSpPr>
              <a:spLocks/>
            </p:cNvSpPr>
            <p:nvPr/>
          </p:nvSpPr>
          <p:spPr bwMode="auto">
            <a:xfrm>
              <a:off x="3924" y="3490"/>
              <a:ext cx="1" cy="479"/>
            </a:xfrm>
            <a:custGeom>
              <a:avLst/>
              <a:gdLst>
                <a:gd name="T0" fmla="*/ 0 w 1"/>
                <a:gd name="T1" fmla="*/ 300 h 518"/>
                <a:gd name="T2" fmla="*/ 0 w 1"/>
                <a:gd name="T3" fmla="*/ 151 h 518"/>
                <a:gd name="T4" fmla="*/ 0 w 1"/>
                <a:gd name="T5" fmla="*/ 0 h 518"/>
                <a:gd name="T6" fmla="*/ 0 60000 65536"/>
                <a:gd name="T7" fmla="*/ 0 60000 65536"/>
                <a:gd name="T8" fmla="*/ 0 60000 65536"/>
                <a:gd name="T9" fmla="*/ 0 w 1"/>
                <a:gd name="T10" fmla="*/ 0 h 518"/>
                <a:gd name="T11" fmla="*/ 1 w 1"/>
                <a:gd name="T12" fmla="*/ 518 h 518"/>
              </a:gdLst>
              <a:ahLst/>
              <a:cxnLst>
                <a:cxn ang="T6">
                  <a:pos x="T0" y="T1"/>
                </a:cxn>
                <a:cxn ang="T7">
                  <a:pos x="T2" y="T3"/>
                </a:cxn>
                <a:cxn ang="T8">
                  <a:pos x="T4" y="T5"/>
                </a:cxn>
              </a:cxnLst>
              <a:rect l="T9" t="T10" r="T11" b="T12"/>
              <a:pathLst>
                <a:path w="1" h="518">
                  <a:moveTo>
                    <a:pt x="0" y="517"/>
                  </a:moveTo>
                  <a:lnTo>
                    <a:pt x="0" y="259"/>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1" name="Freeform 97"/>
            <p:cNvSpPr>
              <a:spLocks/>
            </p:cNvSpPr>
            <p:nvPr/>
          </p:nvSpPr>
          <p:spPr bwMode="auto">
            <a:xfrm>
              <a:off x="3155" y="3490"/>
              <a:ext cx="770" cy="1"/>
            </a:xfrm>
            <a:custGeom>
              <a:avLst/>
              <a:gdLst>
                <a:gd name="T0" fmla="*/ 484 w 832"/>
                <a:gd name="T1" fmla="*/ 0 h 1"/>
                <a:gd name="T2" fmla="*/ 241 w 832"/>
                <a:gd name="T3" fmla="*/ 0 h 1"/>
                <a:gd name="T4" fmla="*/ 0 w 832"/>
                <a:gd name="T5" fmla="*/ 0 h 1"/>
                <a:gd name="T6" fmla="*/ 0 60000 65536"/>
                <a:gd name="T7" fmla="*/ 0 60000 65536"/>
                <a:gd name="T8" fmla="*/ 0 60000 65536"/>
                <a:gd name="T9" fmla="*/ 0 w 832"/>
                <a:gd name="T10" fmla="*/ 0 h 1"/>
                <a:gd name="T11" fmla="*/ 832 w 832"/>
                <a:gd name="T12" fmla="*/ 1 h 1"/>
              </a:gdLst>
              <a:ahLst/>
              <a:cxnLst>
                <a:cxn ang="T6">
                  <a:pos x="T0" y="T1"/>
                </a:cxn>
                <a:cxn ang="T7">
                  <a:pos x="T2" y="T3"/>
                </a:cxn>
                <a:cxn ang="T8">
                  <a:pos x="T4" y="T5"/>
                </a:cxn>
              </a:cxnLst>
              <a:rect l="T9" t="T10" r="T11" b="T12"/>
              <a:pathLst>
                <a:path w="832" h="1">
                  <a:moveTo>
                    <a:pt x="831" y="0"/>
                  </a:moveTo>
                  <a:lnTo>
                    <a:pt x="416" y="0"/>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2" name="Freeform 98"/>
            <p:cNvSpPr>
              <a:spLocks/>
            </p:cNvSpPr>
            <p:nvPr/>
          </p:nvSpPr>
          <p:spPr bwMode="auto">
            <a:xfrm>
              <a:off x="3155" y="3968"/>
              <a:ext cx="770" cy="1"/>
            </a:xfrm>
            <a:custGeom>
              <a:avLst/>
              <a:gdLst>
                <a:gd name="T0" fmla="*/ 484 w 832"/>
                <a:gd name="T1" fmla="*/ 0 h 1"/>
                <a:gd name="T2" fmla="*/ 241 w 832"/>
                <a:gd name="T3" fmla="*/ 0 h 1"/>
                <a:gd name="T4" fmla="*/ 0 w 832"/>
                <a:gd name="T5" fmla="*/ 0 h 1"/>
                <a:gd name="T6" fmla="*/ 0 60000 65536"/>
                <a:gd name="T7" fmla="*/ 0 60000 65536"/>
                <a:gd name="T8" fmla="*/ 0 60000 65536"/>
                <a:gd name="T9" fmla="*/ 0 w 832"/>
                <a:gd name="T10" fmla="*/ 0 h 1"/>
                <a:gd name="T11" fmla="*/ 832 w 832"/>
                <a:gd name="T12" fmla="*/ 1 h 1"/>
              </a:gdLst>
              <a:ahLst/>
              <a:cxnLst>
                <a:cxn ang="T6">
                  <a:pos x="T0" y="T1"/>
                </a:cxn>
                <a:cxn ang="T7">
                  <a:pos x="T2" y="T3"/>
                </a:cxn>
                <a:cxn ang="T8">
                  <a:pos x="T4" y="T5"/>
                </a:cxn>
              </a:cxnLst>
              <a:rect l="T9" t="T10" r="T11" b="T12"/>
              <a:pathLst>
                <a:path w="832" h="1">
                  <a:moveTo>
                    <a:pt x="831" y="0"/>
                  </a:moveTo>
                  <a:lnTo>
                    <a:pt x="416" y="0"/>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3" name="Freeform 99"/>
            <p:cNvSpPr>
              <a:spLocks/>
            </p:cNvSpPr>
            <p:nvPr/>
          </p:nvSpPr>
          <p:spPr bwMode="auto">
            <a:xfrm>
              <a:off x="3155" y="3954"/>
              <a:ext cx="135" cy="2"/>
            </a:xfrm>
            <a:custGeom>
              <a:avLst/>
              <a:gdLst>
                <a:gd name="T0" fmla="*/ 2 w 146"/>
                <a:gd name="T1" fmla="*/ 1 h 2"/>
                <a:gd name="T2" fmla="*/ 5 w 146"/>
                <a:gd name="T3" fmla="*/ 1 h 2"/>
                <a:gd name="T4" fmla="*/ 6 w 146"/>
                <a:gd name="T5" fmla="*/ 1 h 2"/>
                <a:gd name="T6" fmla="*/ 6 w 146"/>
                <a:gd name="T7" fmla="*/ 1 h 2"/>
                <a:gd name="T8" fmla="*/ 7 w 146"/>
                <a:gd name="T9" fmla="*/ 1 h 2"/>
                <a:gd name="T10" fmla="*/ 9 w 146"/>
                <a:gd name="T11" fmla="*/ 1 h 2"/>
                <a:gd name="T12" fmla="*/ 12 w 146"/>
                <a:gd name="T13" fmla="*/ 1 h 2"/>
                <a:gd name="T14" fmla="*/ 13 w 146"/>
                <a:gd name="T15" fmla="*/ 1 h 2"/>
                <a:gd name="T16" fmla="*/ 15 w 146"/>
                <a:gd name="T17" fmla="*/ 1 h 2"/>
                <a:gd name="T18" fmla="*/ 16 w 146"/>
                <a:gd name="T19" fmla="*/ 1 h 2"/>
                <a:gd name="T20" fmla="*/ 18 w 146"/>
                <a:gd name="T21" fmla="*/ 1 h 2"/>
                <a:gd name="T22" fmla="*/ 19 w 146"/>
                <a:gd name="T23" fmla="*/ 1 h 2"/>
                <a:gd name="T24" fmla="*/ 20 w 146"/>
                <a:gd name="T25" fmla="*/ 1 h 2"/>
                <a:gd name="T26" fmla="*/ 22 w 146"/>
                <a:gd name="T27" fmla="*/ 1 h 2"/>
                <a:gd name="T28" fmla="*/ 24 w 146"/>
                <a:gd name="T29" fmla="*/ 1 h 2"/>
                <a:gd name="T30" fmla="*/ 26 w 146"/>
                <a:gd name="T31" fmla="*/ 1 h 2"/>
                <a:gd name="T32" fmla="*/ 27 w 146"/>
                <a:gd name="T33" fmla="*/ 1 h 2"/>
                <a:gd name="T34" fmla="*/ 29 w 146"/>
                <a:gd name="T35" fmla="*/ 1 h 2"/>
                <a:gd name="T36" fmla="*/ 30 w 146"/>
                <a:gd name="T37" fmla="*/ 1 h 2"/>
                <a:gd name="T38" fmla="*/ 31 w 146"/>
                <a:gd name="T39" fmla="*/ 1 h 2"/>
                <a:gd name="T40" fmla="*/ 33 w 146"/>
                <a:gd name="T41" fmla="*/ 1 h 2"/>
                <a:gd name="T42" fmla="*/ 34 w 146"/>
                <a:gd name="T43" fmla="*/ 1 h 2"/>
                <a:gd name="T44" fmla="*/ 36 w 146"/>
                <a:gd name="T45" fmla="*/ 1 h 2"/>
                <a:gd name="T46" fmla="*/ 38 w 146"/>
                <a:gd name="T47" fmla="*/ 1 h 2"/>
                <a:gd name="T48" fmla="*/ 40 w 146"/>
                <a:gd name="T49" fmla="*/ 1 h 2"/>
                <a:gd name="T50" fmla="*/ 41 w 146"/>
                <a:gd name="T51" fmla="*/ 1 h 2"/>
                <a:gd name="T52" fmla="*/ 43 w 146"/>
                <a:gd name="T53" fmla="*/ 1 h 2"/>
                <a:gd name="T54" fmla="*/ 44 w 146"/>
                <a:gd name="T55" fmla="*/ 1 h 2"/>
                <a:gd name="T56" fmla="*/ 46 w 146"/>
                <a:gd name="T57" fmla="*/ 1 h 2"/>
                <a:gd name="T58" fmla="*/ 47 w 146"/>
                <a:gd name="T59" fmla="*/ 1 h 2"/>
                <a:gd name="T60" fmla="*/ 50 w 146"/>
                <a:gd name="T61" fmla="*/ 1 h 2"/>
                <a:gd name="T62" fmla="*/ 51 w 146"/>
                <a:gd name="T63" fmla="*/ 1 h 2"/>
                <a:gd name="T64" fmla="*/ 53 w 146"/>
                <a:gd name="T65" fmla="*/ 1 h 2"/>
                <a:gd name="T66" fmla="*/ 54 w 146"/>
                <a:gd name="T67" fmla="*/ 1 h 2"/>
                <a:gd name="T68" fmla="*/ 55 w 146"/>
                <a:gd name="T69" fmla="*/ 1 h 2"/>
                <a:gd name="T70" fmla="*/ 58 w 146"/>
                <a:gd name="T71" fmla="*/ 1 h 2"/>
                <a:gd name="T72" fmla="*/ 58 w 146"/>
                <a:gd name="T73" fmla="*/ 1 h 2"/>
                <a:gd name="T74" fmla="*/ 61 w 146"/>
                <a:gd name="T75" fmla="*/ 1 h 2"/>
                <a:gd name="T76" fmla="*/ 63 w 146"/>
                <a:gd name="T77" fmla="*/ 1 h 2"/>
                <a:gd name="T78" fmla="*/ 63 w 146"/>
                <a:gd name="T79" fmla="*/ 1 h 2"/>
                <a:gd name="T80" fmla="*/ 65 w 146"/>
                <a:gd name="T81" fmla="*/ 1 h 2"/>
                <a:gd name="T82" fmla="*/ 68 w 146"/>
                <a:gd name="T83" fmla="*/ 1 h 2"/>
                <a:gd name="T84" fmla="*/ 68 w 146"/>
                <a:gd name="T85" fmla="*/ 1 h 2"/>
                <a:gd name="T86" fmla="*/ 70 w 146"/>
                <a:gd name="T87" fmla="*/ 1 h 2"/>
                <a:gd name="T88" fmla="*/ 72 w 146"/>
                <a:gd name="T89" fmla="*/ 1 h 2"/>
                <a:gd name="T90" fmla="*/ 73 w 146"/>
                <a:gd name="T91" fmla="*/ 1 h 2"/>
                <a:gd name="T92" fmla="*/ 74 w 146"/>
                <a:gd name="T93" fmla="*/ 1 h 2"/>
                <a:gd name="T94" fmla="*/ 77 w 146"/>
                <a:gd name="T95" fmla="*/ 1 h 2"/>
                <a:gd name="T96" fmla="*/ 79 w 146"/>
                <a:gd name="T97" fmla="*/ 1 h 2"/>
                <a:gd name="T98" fmla="*/ 79 w 146"/>
                <a:gd name="T99" fmla="*/ 1 h 2"/>
                <a:gd name="T100" fmla="*/ 81 w 146"/>
                <a:gd name="T101" fmla="*/ 0 h 2"/>
                <a:gd name="T102" fmla="*/ 82 w 146"/>
                <a:gd name="T103" fmla="*/ 0 h 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6"/>
                <a:gd name="T157" fmla="*/ 0 h 2"/>
                <a:gd name="T158" fmla="*/ 146 w 146"/>
                <a:gd name="T159" fmla="*/ 2 h 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6" h="2">
                  <a:moveTo>
                    <a:pt x="0" y="1"/>
                  </a:moveTo>
                  <a:lnTo>
                    <a:pt x="2" y="1"/>
                  </a:lnTo>
                  <a:lnTo>
                    <a:pt x="4" y="1"/>
                  </a:lnTo>
                  <a:lnTo>
                    <a:pt x="5" y="1"/>
                  </a:lnTo>
                  <a:lnTo>
                    <a:pt x="6" y="1"/>
                  </a:lnTo>
                  <a:lnTo>
                    <a:pt x="7" y="1"/>
                  </a:lnTo>
                  <a:lnTo>
                    <a:pt x="9" y="1"/>
                  </a:lnTo>
                  <a:lnTo>
                    <a:pt x="11" y="1"/>
                  </a:lnTo>
                  <a:lnTo>
                    <a:pt x="12" y="1"/>
                  </a:lnTo>
                  <a:lnTo>
                    <a:pt x="14" y="1"/>
                  </a:lnTo>
                  <a:lnTo>
                    <a:pt x="16" y="1"/>
                  </a:lnTo>
                  <a:lnTo>
                    <a:pt x="18" y="1"/>
                  </a:lnTo>
                  <a:lnTo>
                    <a:pt x="19" y="1"/>
                  </a:lnTo>
                  <a:lnTo>
                    <a:pt x="20" y="1"/>
                  </a:lnTo>
                  <a:lnTo>
                    <a:pt x="22" y="1"/>
                  </a:lnTo>
                  <a:lnTo>
                    <a:pt x="24" y="1"/>
                  </a:lnTo>
                  <a:lnTo>
                    <a:pt x="25" y="1"/>
                  </a:lnTo>
                  <a:lnTo>
                    <a:pt x="27" y="1"/>
                  </a:lnTo>
                  <a:lnTo>
                    <a:pt x="28" y="1"/>
                  </a:lnTo>
                  <a:lnTo>
                    <a:pt x="31" y="1"/>
                  </a:lnTo>
                  <a:lnTo>
                    <a:pt x="32" y="1"/>
                  </a:lnTo>
                  <a:lnTo>
                    <a:pt x="33" y="1"/>
                  </a:lnTo>
                  <a:lnTo>
                    <a:pt x="34" y="1"/>
                  </a:lnTo>
                  <a:lnTo>
                    <a:pt x="35" y="1"/>
                  </a:lnTo>
                  <a:lnTo>
                    <a:pt x="37" y="1"/>
                  </a:lnTo>
                  <a:lnTo>
                    <a:pt x="38" y="1"/>
                  </a:lnTo>
                  <a:lnTo>
                    <a:pt x="39" y="1"/>
                  </a:lnTo>
                  <a:lnTo>
                    <a:pt x="41" y="1"/>
                  </a:lnTo>
                  <a:lnTo>
                    <a:pt x="42" y="1"/>
                  </a:lnTo>
                  <a:lnTo>
                    <a:pt x="44" y="1"/>
                  </a:lnTo>
                  <a:lnTo>
                    <a:pt x="45" y="1"/>
                  </a:lnTo>
                  <a:lnTo>
                    <a:pt x="47" y="1"/>
                  </a:lnTo>
                  <a:lnTo>
                    <a:pt x="48" y="1"/>
                  </a:lnTo>
                  <a:lnTo>
                    <a:pt x="50" y="1"/>
                  </a:lnTo>
                  <a:lnTo>
                    <a:pt x="52" y="1"/>
                  </a:lnTo>
                  <a:lnTo>
                    <a:pt x="53" y="1"/>
                  </a:lnTo>
                  <a:lnTo>
                    <a:pt x="55" y="1"/>
                  </a:lnTo>
                  <a:lnTo>
                    <a:pt x="57" y="1"/>
                  </a:lnTo>
                  <a:lnTo>
                    <a:pt x="60" y="1"/>
                  </a:lnTo>
                  <a:lnTo>
                    <a:pt x="62" y="1"/>
                  </a:lnTo>
                  <a:lnTo>
                    <a:pt x="64" y="1"/>
                  </a:lnTo>
                  <a:lnTo>
                    <a:pt x="66" y="1"/>
                  </a:lnTo>
                  <a:lnTo>
                    <a:pt x="68" y="1"/>
                  </a:lnTo>
                  <a:lnTo>
                    <a:pt x="69" y="1"/>
                  </a:lnTo>
                  <a:lnTo>
                    <a:pt x="70" y="1"/>
                  </a:lnTo>
                  <a:lnTo>
                    <a:pt x="71" y="1"/>
                  </a:lnTo>
                  <a:lnTo>
                    <a:pt x="72" y="1"/>
                  </a:lnTo>
                  <a:lnTo>
                    <a:pt x="74" y="1"/>
                  </a:lnTo>
                  <a:lnTo>
                    <a:pt x="75" y="1"/>
                  </a:lnTo>
                  <a:lnTo>
                    <a:pt x="77" y="1"/>
                  </a:lnTo>
                  <a:lnTo>
                    <a:pt x="78" y="1"/>
                  </a:lnTo>
                  <a:lnTo>
                    <a:pt x="79" y="1"/>
                  </a:lnTo>
                  <a:lnTo>
                    <a:pt x="81" y="1"/>
                  </a:lnTo>
                  <a:lnTo>
                    <a:pt x="82" y="1"/>
                  </a:lnTo>
                  <a:lnTo>
                    <a:pt x="84" y="1"/>
                  </a:lnTo>
                  <a:lnTo>
                    <a:pt x="85" y="1"/>
                  </a:lnTo>
                  <a:lnTo>
                    <a:pt x="87" y="1"/>
                  </a:lnTo>
                  <a:lnTo>
                    <a:pt x="88" y="1"/>
                  </a:lnTo>
                  <a:lnTo>
                    <a:pt x="89" y="1"/>
                  </a:lnTo>
                  <a:lnTo>
                    <a:pt x="91" y="1"/>
                  </a:lnTo>
                  <a:lnTo>
                    <a:pt x="92" y="1"/>
                  </a:lnTo>
                  <a:lnTo>
                    <a:pt x="93" y="1"/>
                  </a:lnTo>
                  <a:lnTo>
                    <a:pt x="95" y="1"/>
                  </a:lnTo>
                  <a:lnTo>
                    <a:pt x="96" y="1"/>
                  </a:lnTo>
                  <a:lnTo>
                    <a:pt x="97" y="1"/>
                  </a:lnTo>
                  <a:lnTo>
                    <a:pt x="99" y="1"/>
                  </a:lnTo>
                  <a:lnTo>
                    <a:pt x="100" y="1"/>
                  </a:lnTo>
                  <a:lnTo>
                    <a:pt x="102" y="1"/>
                  </a:lnTo>
                  <a:lnTo>
                    <a:pt x="104" y="1"/>
                  </a:lnTo>
                  <a:lnTo>
                    <a:pt x="105" y="1"/>
                  </a:lnTo>
                  <a:lnTo>
                    <a:pt x="106" y="1"/>
                  </a:lnTo>
                  <a:lnTo>
                    <a:pt x="107" y="1"/>
                  </a:lnTo>
                  <a:lnTo>
                    <a:pt x="108" y="1"/>
                  </a:lnTo>
                  <a:lnTo>
                    <a:pt x="110" y="1"/>
                  </a:lnTo>
                  <a:lnTo>
                    <a:pt x="112" y="1"/>
                  </a:lnTo>
                  <a:lnTo>
                    <a:pt x="113" y="1"/>
                  </a:lnTo>
                  <a:lnTo>
                    <a:pt x="114" y="1"/>
                  </a:lnTo>
                  <a:lnTo>
                    <a:pt x="116" y="1"/>
                  </a:lnTo>
                  <a:lnTo>
                    <a:pt x="117" y="1"/>
                  </a:lnTo>
                  <a:lnTo>
                    <a:pt x="118" y="1"/>
                  </a:lnTo>
                  <a:lnTo>
                    <a:pt x="120" y="1"/>
                  </a:lnTo>
                  <a:lnTo>
                    <a:pt x="121" y="1"/>
                  </a:lnTo>
                  <a:lnTo>
                    <a:pt x="123" y="1"/>
                  </a:lnTo>
                  <a:lnTo>
                    <a:pt x="124" y="1"/>
                  </a:lnTo>
                  <a:lnTo>
                    <a:pt x="125" y="1"/>
                  </a:lnTo>
                  <a:lnTo>
                    <a:pt x="127" y="1"/>
                  </a:lnTo>
                  <a:lnTo>
                    <a:pt x="128" y="1"/>
                  </a:lnTo>
                  <a:lnTo>
                    <a:pt x="129" y="1"/>
                  </a:lnTo>
                  <a:lnTo>
                    <a:pt x="131" y="1"/>
                  </a:lnTo>
                  <a:lnTo>
                    <a:pt x="133" y="1"/>
                  </a:lnTo>
                  <a:lnTo>
                    <a:pt x="135" y="1"/>
                  </a:lnTo>
                  <a:lnTo>
                    <a:pt x="136" y="1"/>
                  </a:lnTo>
                  <a:lnTo>
                    <a:pt x="137" y="1"/>
                  </a:lnTo>
                  <a:lnTo>
                    <a:pt x="139" y="1"/>
                  </a:lnTo>
                  <a:lnTo>
                    <a:pt x="141" y="0"/>
                  </a:lnTo>
                  <a:lnTo>
                    <a:pt x="142" y="0"/>
                  </a:lnTo>
                  <a:lnTo>
                    <a:pt x="143" y="0"/>
                  </a:lnTo>
                  <a:lnTo>
                    <a:pt x="145"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4" name="Freeform 100"/>
            <p:cNvSpPr>
              <a:spLocks/>
            </p:cNvSpPr>
            <p:nvPr/>
          </p:nvSpPr>
          <p:spPr bwMode="auto">
            <a:xfrm>
              <a:off x="3289" y="3850"/>
              <a:ext cx="134" cy="105"/>
            </a:xfrm>
            <a:custGeom>
              <a:avLst/>
              <a:gdLst>
                <a:gd name="T0" fmla="*/ 1 w 145"/>
                <a:gd name="T1" fmla="*/ 64 h 114"/>
                <a:gd name="T2" fmla="*/ 4 w 145"/>
                <a:gd name="T3" fmla="*/ 64 h 114"/>
                <a:gd name="T4" fmla="*/ 6 w 145"/>
                <a:gd name="T5" fmla="*/ 64 h 114"/>
                <a:gd name="T6" fmla="*/ 6 w 145"/>
                <a:gd name="T7" fmla="*/ 64 h 114"/>
                <a:gd name="T8" fmla="*/ 6 w 145"/>
                <a:gd name="T9" fmla="*/ 64 h 114"/>
                <a:gd name="T10" fmla="*/ 8 w 145"/>
                <a:gd name="T11" fmla="*/ 64 h 114"/>
                <a:gd name="T12" fmla="*/ 10 w 145"/>
                <a:gd name="T13" fmla="*/ 64 h 114"/>
                <a:gd name="T14" fmla="*/ 12 w 145"/>
                <a:gd name="T15" fmla="*/ 64 h 114"/>
                <a:gd name="T16" fmla="*/ 14 w 145"/>
                <a:gd name="T17" fmla="*/ 64 h 114"/>
                <a:gd name="T18" fmla="*/ 15 w 145"/>
                <a:gd name="T19" fmla="*/ 64 h 114"/>
                <a:gd name="T20" fmla="*/ 17 w 145"/>
                <a:gd name="T21" fmla="*/ 64 h 114"/>
                <a:gd name="T22" fmla="*/ 18 w 145"/>
                <a:gd name="T23" fmla="*/ 64 h 114"/>
                <a:gd name="T24" fmla="*/ 20 w 145"/>
                <a:gd name="T25" fmla="*/ 63 h 114"/>
                <a:gd name="T26" fmla="*/ 21 w 145"/>
                <a:gd name="T27" fmla="*/ 63 h 114"/>
                <a:gd name="T28" fmla="*/ 23 w 145"/>
                <a:gd name="T29" fmla="*/ 63 h 114"/>
                <a:gd name="T30" fmla="*/ 24 w 145"/>
                <a:gd name="T31" fmla="*/ 62 h 114"/>
                <a:gd name="T32" fmla="*/ 26 w 145"/>
                <a:gd name="T33" fmla="*/ 62 h 114"/>
                <a:gd name="T34" fmla="*/ 28 w 145"/>
                <a:gd name="T35" fmla="*/ 61 h 114"/>
                <a:gd name="T36" fmla="*/ 29 w 145"/>
                <a:gd name="T37" fmla="*/ 61 h 114"/>
                <a:gd name="T38" fmla="*/ 30 w 145"/>
                <a:gd name="T39" fmla="*/ 60 h 114"/>
                <a:gd name="T40" fmla="*/ 32 w 145"/>
                <a:gd name="T41" fmla="*/ 60 h 114"/>
                <a:gd name="T42" fmla="*/ 34 w 145"/>
                <a:gd name="T43" fmla="*/ 59 h 114"/>
                <a:gd name="T44" fmla="*/ 36 w 145"/>
                <a:gd name="T45" fmla="*/ 59 h 114"/>
                <a:gd name="T46" fmla="*/ 37 w 145"/>
                <a:gd name="T47" fmla="*/ 59 h 114"/>
                <a:gd name="T48" fmla="*/ 39 w 145"/>
                <a:gd name="T49" fmla="*/ 59 h 114"/>
                <a:gd name="T50" fmla="*/ 41 w 145"/>
                <a:gd name="T51" fmla="*/ 58 h 114"/>
                <a:gd name="T52" fmla="*/ 42 w 145"/>
                <a:gd name="T53" fmla="*/ 56 h 114"/>
                <a:gd name="T54" fmla="*/ 43 w 145"/>
                <a:gd name="T55" fmla="*/ 55 h 114"/>
                <a:gd name="T56" fmla="*/ 46 w 145"/>
                <a:gd name="T57" fmla="*/ 54 h 114"/>
                <a:gd name="T58" fmla="*/ 47 w 145"/>
                <a:gd name="T59" fmla="*/ 54 h 114"/>
                <a:gd name="T60" fmla="*/ 49 w 145"/>
                <a:gd name="T61" fmla="*/ 53 h 114"/>
                <a:gd name="T62" fmla="*/ 50 w 145"/>
                <a:gd name="T63" fmla="*/ 51 h 114"/>
                <a:gd name="T64" fmla="*/ 52 w 145"/>
                <a:gd name="T65" fmla="*/ 50 h 114"/>
                <a:gd name="T66" fmla="*/ 53 w 145"/>
                <a:gd name="T67" fmla="*/ 50 h 114"/>
                <a:gd name="T68" fmla="*/ 55 w 145"/>
                <a:gd name="T69" fmla="*/ 47 h 114"/>
                <a:gd name="T70" fmla="*/ 57 w 145"/>
                <a:gd name="T71" fmla="*/ 46 h 114"/>
                <a:gd name="T72" fmla="*/ 57 w 145"/>
                <a:gd name="T73" fmla="*/ 45 h 114"/>
                <a:gd name="T74" fmla="*/ 60 w 145"/>
                <a:gd name="T75" fmla="*/ 42 h 114"/>
                <a:gd name="T76" fmla="*/ 62 w 145"/>
                <a:gd name="T77" fmla="*/ 41 h 114"/>
                <a:gd name="T78" fmla="*/ 62 w 145"/>
                <a:gd name="T79" fmla="*/ 39 h 114"/>
                <a:gd name="T80" fmla="*/ 64 w 145"/>
                <a:gd name="T81" fmla="*/ 37 h 114"/>
                <a:gd name="T82" fmla="*/ 67 w 145"/>
                <a:gd name="T83" fmla="*/ 35 h 114"/>
                <a:gd name="T84" fmla="*/ 67 w 145"/>
                <a:gd name="T85" fmla="*/ 32 h 114"/>
                <a:gd name="T86" fmla="*/ 69 w 145"/>
                <a:gd name="T87" fmla="*/ 29 h 114"/>
                <a:gd name="T88" fmla="*/ 70 w 145"/>
                <a:gd name="T89" fmla="*/ 27 h 114"/>
                <a:gd name="T90" fmla="*/ 72 w 145"/>
                <a:gd name="T91" fmla="*/ 25 h 114"/>
                <a:gd name="T92" fmla="*/ 74 w 145"/>
                <a:gd name="T93" fmla="*/ 21 h 114"/>
                <a:gd name="T94" fmla="*/ 76 w 145"/>
                <a:gd name="T95" fmla="*/ 18 h 114"/>
                <a:gd name="T96" fmla="*/ 78 w 145"/>
                <a:gd name="T97" fmla="*/ 15 h 114"/>
                <a:gd name="T98" fmla="*/ 79 w 145"/>
                <a:gd name="T99" fmla="*/ 12 h 114"/>
                <a:gd name="T100" fmla="*/ 80 w 145"/>
                <a:gd name="T101" fmla="*/ 6 h 114"/>
                <a:gd name="T102" fmla="*/ 82 w 145"/>
                <a:gd name="T103" fmla="*/ 4 h 1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5"/>
                <a:gd name="T157" fmla="*/ 0 h 114"/>
                <a:gd name="T158" fmla="*/ 145 w 145"/>
                <a:gd name="T159" fmla="*/ 114 h 11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5" h="114">
                  <a:moveTo>
                    <a:pt x="0" y="113"/>
                  </a:moveTo>
                  <a:lnTo>
                    <a:pt x="1" y="113"/>
                  </a:lnTo>
                  <a:lnTo>
                    <a:pt x="2" y="113"/>
                  </a:lnTo>
                  <a:lnTo>
                    <a:pt x="4" y="113"/>
                  </a:lnTo>
                  <a:lnTo>
                    <a:pt x="5" y="113"/>
                  </a:lnTo>
                  <a:lnTo>
                    <a:pt x="7" y="113"/>
                  </a:lnTo>
                  <a:lnTo>
                    <a:pt x="8" y="113"/>
                  </a:lnTo>
                  <a:lnTo>
                    <a:pt x="10" y="113"/>
                  </a:lnTo>
                  <a:lnTo>
                    <a:pt x="12" y="113"/>
                  </a:lnTo>
                  <a:lnTo>
                    <a:pt x="13" y="113"/>
                  </a:lnTo>
                  <a:lnTo>
                    <a:pt x="15" y="113"/>
                  </a:lnTo>
                  <a:lnTo>
                    <a:pt x="17" y="113"/>
                  </a:lnTo>
                  <a:lnTo>
                    <a:pt x="19" y="113"/>
                  </a:lnTo>
                  <a:lnTo>
                    <a:pt x="20" y="113"/>
                  </a:lnTo>
                  <a:lnTo>
                    <a:pt x="23" y="112"/>
                  </a:lnTo>
                  <a:lnTo>
                    <a:pt x="24" y="112"/>
                  </a:lnTo>
                  <a:lnTo>
                    <a:pt x="26" y="112"/>
                  </a:lnTo>
                  <a:lnTo>
                    <a:pt x="27" y="112"/>
                  </a:lnTo>
                  <a:lnTo>
                    <a:pt x="29" y="112"/>
                  </a:lnTo>
                  <a:lnTo>
                    <a:pt x="30" y="112"/>
                  </a:lnTo>
                  <a:lnTo>
                    <a:pt x="32" y="112"/>
                  </a:lnTo>
                  <a:lnTo>
                    <a:pt x="33" y="111"/>
                  </a:lnTo>
                  <a:lnTo>
                    <a:pt x="35" y="111"/>
                  </a:lnTo>
                  <a:lnTo>
                    <a:pt x="36" y="111"/>
                  </a:lnTo>
                  <a:lnTo>
                    <a:pt x="37" y="111"/>
                  </a:lnTo>
                  <a:lnTo>
                    <a:pt x="39" y="111"/>
                  </a:lnTo>
                  <a:lnTo>
                    <a:pt x="40" y="111"/>
                  </a:lnTo>
                  <a:lnTo>
                    <a:pt x="41" y="110"/>
                  </a:lnTo>
                  <a:lnTo>
                    <a:pt x="42" y="110"/>
                  </a:lnTo>
                  <a:lnTo>
                    <a:pt x="44" y="110"/>
                  </a:lnTo>
                  <a:lnTo>
                    <a:pt x="45" y="110"/>
                  </a:lnTo>
                  <a:lnTo>
                    <a:pt x="47" y="109"/>
                  </a:lnTo>
                  <a:lnTo>
                    <a:pt x="48" y="109"/>
                  </a:lnTo>
                  <a:lnTo>
                    <a:pt x="49" y="109"/>
                  </a:lnTo>
                  <a:lnTo>
                    <a:pt x="51" y="109"/>
                  </a:lnTo>
                  <a:lnTo>
                    <a:pt x="53" y="109"/>
                  </a:lnTo>
                  <a:lnTo>
                    <a:pt x="53" y="108"/>
                  </a:lnTo>
                  <a:lnTo>
                    <a:pt x="54" y="108"/>
                  </a:lnTo>
                  <a:lnTo>
                    <a:pt x="56" y="107"/>
                  </a:lnTo>
                  <a:lnTo>
                    <a:pt x="58" y="107"/>
                  </a:lnTo>
                  <a:lnTo>
                    <a:pt x="60" y="106"/>
                  </a:lnTo>
                  <a:lnTo>
                    <a:pt x="61" y="106"/>
                  </a:lnTo>
                  <a:lnTo>
                    <a:pt x="62" y="104"/>
                  </a:lnTo>
                  <a:lnTo>
                    <a:pt x="63" y="104"/>
                  </a:lnTo>
                  <a:lnTo>
                    <a:pt x="65" y="104"/>
                  </a:lnTo>
                  <a:lnTo>
                    <a:pt x="66" y="103"/>
                  </a:lnTo>
                  <a:lnTo>
                    <a:pt x="67" y="103"/>
                  </a:lnTo>
                  <a:lnTo>
                    <a:pt x="69" y="102"/>
                  </a:lnTo>
                  <a:lnTo>
                    <a:pt x="71" y="102"/>
                  </a:lnTo>
                  <a:lnTo>
                    <a:pt x="72" y="100"/>
                  </a:lnTo>
                  <a:lnTo>
                    <a:pt x="73" y="100"/>
                  </a:lnTo>
                  <a:lnTo>
                    <a:pt x="74" y="100"/>
                  </a:lnTo>
                  <a:lnTo>
                    <a:pt x="75" y="99"/>
                  </a:lnTo>
                  <a:lnTo>
                    <a:pt x="77" y="98"/>
                  </a:lnTo>
                  <a:lnTo>
                    <a:pt x="80" y="97"/>
                  </a:lnTo>
                  <a:lnTo>
                    <a:pt x="81" y="96"/>
                  </a:lnTo>
                  <a:lnTo>
                    <a:pt x="83" y="95"/>
                  </a:lnTo>
                  <a:lnTo>
                    <a:pt x="84" y="93"/>
                  </a:lnTo>
                  <a:lnTo>
                    <a:pt x="85" y="92"/>
                  </a:lnTo>
                  <a:lnTo>
                    <a:pt x="87" y="91"/>
                  </a:lnTo>
                  <a:lnTo>
                    <a:pt x="89" y="91"/>
                  </a:lnTo>
                  <a:lnTo>
                    <a:pt x="90" y="90"/>
                  </a:lnTo>
                  <a:lnTo>
                    <a:pt x="91" y="88"/>
                  </a:lnTo>
                  <a:lnTo>
                    <a:pt x="92" y="88"/>
                  </a:lnTo>
                  <a:lnTo>
                    <a:pt x="94" y="85"/>
                  </a:lnTo>
                  <a:lnTo>
                    <a:pt x="96" y="84"/>
                  </a:lnTo>
                  <a:lnTo>
                    <a:pt x="97" y="83"/>
                  </a:lnTo>
                  <a:lnTo>
                    <a:pt x="98" y="82"/>
                  </a:lnTo>
                  <a:lnTo>
                    <a:pt x="99" y="81"/>
                  </a:lnTo>
                  <a:lnTo>
                    <a:pt x="101" y="79"/>
                  </a:lnTo>
                  <a:lnTo>
                    <a:pt x="102" y="77"/>
                  </a:lnTo>
                  <a:lnTo>
                    <a:pt x="104" y="76"/>
                  </a:lnTo>
                  <a:lnTo>
                    <a:pt x="105" y="74"/>
                  </a:lnTo>
                  <a:lnTo>
                    <a:pt x="106" y="72"/>
                  </a:lnTo>
                  <a:lnTo>
                    <a:pt x="109" y="71"/>
                  </a:lnTo>
                  <a:lnTo>
                    <a:pt x="109" y="69"/>
                  </a:lnTo>
                  <a:lnTo>
                    <a:pt x="110" y="67"/>
                  </a:lnTo>
                  <a:lnTo>
                    <a:pt x="111" y="65"/>
                  </a:lnTo>
                  <a:lnTo>
                    <a:pt x="113" y="64"/>
                  </a:lnTo>
                  <a:lnTo>
                    <a:pt x="115" y="61"/>
                  </a:lnTo>
                  <a:lnTo>
                    <a:pt x="117" y="59"/>
                  </a:lnTo>
                  <a:lnTo>
                    <a:pt x="117" y="57"/>
                  </a:lnTo>
                  <a:lnTo>
                    <a:pt x="118" y="54"/>
                  </a:lnTo>
                  <a:lnTo>
                    <a:pt x="120" y="53"/>
                  </a:lnTo>
                  <a:lnTo>
                    <a:pt x="122" y="49"/>
                  </a:lnTo>
                  <a:lnTo>
                    <a:pt x="122" y="47"/>
                  </a:lnTo>
                  <a:lnTo>
                    <a:pt x="124" y="46"/>
                  </a:lnTo>
                  <a:lnTo>
                    <a:pt x="126" y="43"/>
                  </a:lnTo>
                  <a:lnTo>
                    <a:pt x="127" y="40"/>
                  </a:lnTo>
                  <a:lnTo>
                    <a:pt x="129" y="38"/>
                  </a:lnTo>
                  <a:lnTo>
                    <a:pt x="130" y="34"/>
                  </a:lnTo>
                  <a:lnTo>
                    <a:pt x="131" y="32"/>
                  </a:lnTo>
                  <a:lnTo>
                    <a:pt x="133" y="27"/>
                  </a:lnTo>
                  <a:lnTo>
                    <a:pt x="134" y="25"/>
                  </a:lnTo>
                  <a:lnTo>
                    <a:pt x="135" y="22"/>
                  </a:lnTo>
                  <a:lnTo>
                    <a:pt x="137" y="19"/>
                  </a:lnTo>
                  <a:lnTo>
                    <a:pt x="138" y="15"/>
                  </a:lnTo>
                  <a:lnTo>
                    <a:pt x="140" y="11"/>
                  </a:lnTo>
                  <a:lnTo>
                    <a:pt x="141" y="8"/>
                  </a:lnTo>
                  <a:lnTo>
                    <a:pt x="142" y="4"/>
                  </a:lnTo>
                  <a:lnTo>
                    <a:pt x="144"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5" name="Freeform 101"/>
            <p:cNvSpPr>
              <a:spLocks/>
            </p:cNvSpPr>
            <p:nvPr/>
          </p:nvSpPr>
          <p:spPr bwMode="auto">
            <a:xfrm>
              <a:off x="3422" y="3524"/>
              <a:ext cx="135" cy="327"/>
            </a:xfrm>
            <a:custGeom>
              <a:avLst/>
              <a:gdLst>
                <a:gd name="T0" fmla="*/ 1 w 145"/>
                <a:gd name="T1" fmla="*/ 204 h 353"/>
                <a:gd name="T2" fmla="*/ 3 w 145"/>
                <a:gd name="T3" fmla="*/ 200 h 353"/>
                <a:gd name="T4" fmla="*/ 7 w 145"/>
                <a:gd name="T5" fmla="*/ 194 h 353"/>
                <a:gd name="T6" fmla="*/ 7 w 145"/>
                <a:gd name="T7" fmla="*/ 188 h 353"/>
                <a:gd name="T8" fmla="*/ 7 w 145"/>
                <a:gd name="T9" fmla="*/ 182 h 353"/>
                <a:gd name="T10" fmla="*/ 8 w 145"/>
                <a:gd name="T11" fmla="*/ 176 h 353"/>
                <a:gd name="T12" fmla="*/ 11 w 145"/>
                <a:gd name="T13" fmla="*/ 170 h 353"/>
                <a:gd name="T14" fmla="*/ 13 w 145"/>
                <a:gd name="T15" fmla="*/ 164 h 353"/>
                <a:gd name="T16" fmla="*/ 15 w 145"/>
                <a:gd name="T17" fmla="*/ 157 h 353"/>
                <a:gd name="T18" fmla="*/ 16 w 145"/>
                <a:gd name="T19" fmla="*/ 149 h 353"/>
                <a:gd name="T20" fmla="*/ 18 w 145"/>
                <a:gd name="T21" fmla="*/ 143 h 353"/>
                <a:gd name="T22" fmla="*/ 19 w 145"/>
                <a:gd name="T23" fmla="*/ 134 h 353"/>
                <a:gd name="T24" fmla="*/ 20 w 145"/>
                <a:gd name="T25" fmla="*/ 124 h 353"/>
                <a:gd name="T26" fmla="*/ 22 w 145"/>
                <a:gd name="T27" fmla="*/ 116 h 353"/>
                <a:gd name="T28" fmla="*/ 24 w 145"/>
                <a:gd name="T29" fmla="*/ 108 h 353"/>
                <a:gd name="T30" fmla="*/ 26 w 145"/>
                <a:gd name="T31" fmla="*/ 99 h 353"/>
                <a:gd name="T32" fmla="*/ 28 w 145"/>
                <a:gd name="T33" fmla="*/ 92 h 353"/>
                <a:gd name="T34" fmla="*/ 29 w 145"/>
                <a:gd name="T35" fmla="*/ 82 h 353"/>
                <a:gd name="T36" fmla="*/ 31 w 145"/>
                <a:gd name="T37" fmla="*/ 75 h 353"/>
                <a:gd name="T38" fmla="*/ 33 w 145"/>
                <a:gd name="T39" fmla="*/ 65 h 353"/>
                <a:gd name="T40" fmla="*/ 34 w 145"/>
                <a:gd name="T41" fmla="*/ 57 h 353"/>
                <a:gd name="T42" fmla="*/ 35 w 145"/>
                <a:gd name="T43" fmla="*/ 49 h 353"/>
                <a:gd name="T44" fmla="*/ 37 w 145"/>
                <a:gd name="T45" fmla="*/ 41 h 353"/>
                <a:gd name="T46" fmla="*/ 40 w 145"/>
                <a:gd name="T47" fmla="*/ 32 h 353"/>
                <a:gd name="T48" fmla="*/ 41 w 145"/>
                <a:gd name="T49" fmla="*/ 27 h 353"/>
                <a:gd name="T50" fmla="*/ 43 w 145"/>
                <a:gd name="T51" fmla="*/ 20 h 353"/>
                <a:gd name="T52" fmla="*/ 44 w 145"/>
                <a:gd name="T53" fmla="*/ 16 h 353"/>
                <a:gd name="T54" fmla="*/ 46 w 145"/>
                <a:gd name="T55" fmla="*/ 12 h 353"/>
                <a:gd name="T56" fmla="*/ 48 w 145"/>
                <a:gd name="T57" fmla="*/ 6 h 353"/>
                <a:gd name="T58" fmla="*/ 49 w 145"/>
                <a:gd name="T59" fmla="*/ 6 h 353"/>
                <a:gd name="T60" fmla="*/ 51 w 145"/>
                <a:gd name="T61" fmla="*/ 3 h 353"/>
                <a:gd name="T62" fmla="*/ 53 w 145"/>
                <a:gd name="T63" fmla="*/ 0 h 353"/>
                <a:gd name="T64" fmla="*/ 55 w 145"/>
                <a:gd name="T65" fmla="*/ 2 h 353"/>
                <a:gd name="T66" fmla="*/ 57 w 145"/>
                <a:gd name="T67" fmla="*/ 4 h 353"/>
                <a:gd name="T68" fmla="*/ 57 w 145"/>
                <a:gd name="T69" fmla="*/ 6 h 353"/>
                <a:gd name="T70" fmla="*/ 60 w 145"/>
                <a:gd name="T71" fmla="*/ 6 h 353"/>
                <a:gd name="T72" fmla="*/ 61 w 145"/>
                <a:gd name="T73" fmla="*/ 12 h 353"/>
                <a:gd name="T74" fmla="*/ 62 w 145"/>
                <a:gd name="T75" fmla="*/ 16 h 353"/>
                <a:gd name="T76" fmla="*/ 64 w 145"/>
                <a:gd name="T77" fmla="*/ 21 h 353"/>
                <a:gd name="T78" fmla="*/ 66 w 145"/>
                <a:gd name="T79" fmla="*/ 27 h 353"/>
                <a:gd name="T80" fmla="*/ 68 w 145"/>
                <a:gd name="T81" fmla="*/ 32 h 353"/>
                <a:gd name="T82" fmla="*/ 70 w 145"/>
                <a:gd name="T83" fmla="*/ 40 h 353"/>
                <a:gd name="T84" fmla="*/ 71 w 145"/>
                <a:gd name="T85" fmla="*/ 47 h 353"/>
                <a:gd name="T86" fmla="*/ 73 w 145"/>
                <a:gd name="T87" fmla="*/ 55 h 353"/>
                <a:gd name="T88" fmla="*/ 75 w 145"/>
                <a:gd name="T89" fmla="*/ 60 h 353"/>
                <a:gd name="T90" fmla="*/ 76 w 145"/>
                <a:gd name="T91" fmla="*/ 68 h 353"/>
                <a:gd name="T92" fmla="*/ 77 w 145"/>
                <a:gd name="T93" fmla="*/ 75 h 353"/>
                <a:gd name="T94" fmla="*/ 80 w 145"/>
                <a:gd name="T95" fmla="*/ 82 h 353"/>
                <a:gd name="T96" fmla="*/ 82 w 145"/>
                <a:gd name="T97" fmla="*/ 87 h 353"/>
                <a:gd name="T98" fmla="*/ 83 w 145"/>
                <a:gd name="T99" fmla="*/ 94 h 353"/>
                <a:gd name="T100" fmla="*/ 85 w 145"/>
                <a:gd name="T101" fmla="*/ 99 h 353"/>
                <a:gd name="T102" fmla="*/ 87 w 145"/>
                <a:gd name="T103" fmla="*/ 105 h 3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5"/>
                <a:gd name="T157" fmla="*/ 0 h 353"/>
                <a:gd name="T158" fmla="*/ 145 w 145"/>
                <a:gd name="T159" fmla="*/ 353 h 3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5" h="353">
                  <a:moveTo>
                    <a:pt x="0" y="352"/>
                  </a:moveTo>
                  <a:lnTo>
                    <a:pt x="1" y="349"/>
                  </a:lnTo>
                  <a:lnTo>
                    <a:pt x="2" y="343"/>
                  </a:lnTo>
                  <a:lnTo>
                    <a:pt x="3" y="341"/>
                  </a:lnTo>
                  <a:lnTo>
                    <a:pt x="5" y="336"/>
                  </a:lnTo>
                  <a:lnTo>
                    <a:pt x="7" y="331"/>
                  </a:lnTo>
                  <a:lnTo>
                    <a:pt x="8" y="327"/>
                  </a:lnTo>
                  <a:lnTo>
                    <a:pt x="10" y="321"/>
                  </a:lnTo>
                  <a:lnTo>
                    <a:pt x="11" y="317"/>
                  </a:lnTo>
                  <a:lnTo>
                    <a:pt x="12" y="312"/>
                  </a:lnTo>
                  <a:lnTo>
                    <a:pt x="13" y="307"/>
                  </a:lnTo>
                  <a:lnTo>
                    <a:pt x="15" y="301"/>
                  </a:lnTo>
                  <a:lnTo>
                    <a:pt x="16" y="296"/>
                  </a:lnTo>
                  <a:lnTo>
                    <a:pt x="18" y="290"/>
                  </a:lnTo>
                  <a:lnTo>
                    <a:pt x="19" y="285"/>
                  </a:lnTo>
                  <a:lnTo>
                    <a:pt x="20" y="280"/>
                  </a:lnTo>
                  <a:lnTo>
                    <a:pt x="22" y="273"/>
                  </a:lnTo>
                  <a:lnTo>
                    <a:pt x="23" y="268"/>
                  </a:lnTo>
                  <a:lnTo>
                    <a:pt x="24" y="262"/>
                  </a:lnTo>
                  <a:lnTo>
                    <a:pt x="26" y="255"/>
                  </a:lnTo>
                  <a:lnTo>
                    <a:pt x="28" y="249"/>
                  </a:lnTo>
                  <a:lnTo>
                    <a:pt x="29" y="242"/>
                  </a:lnTo>
                  <a:lnTo>
                    <a:pt x="30" y="236"/>
                  </a:lnTo>
                  <a:lnTo>
                    <a:pt x="32" y="229"/>
                  </a:lnTo>
                  <a:lnTo>
                    <a:pt x="33" y="222"/>
                  </a:lnTo>
                  <a:lnTo>
                    <a:pt x="34" y="214"/>
                  </a:lnTo>
                  <a:lnTo>
                    <a:pt x="36" y="208"/>
                  </a:lnTo>
                  <a:lnTo>
                    <a:pt x="37" y="200"/>
                  </a:lnTo>
                  <a:lnTo>
                    <a:pt x="38" y="193"/>
                  </a:lnTo>
                  <a:lnTo>
                    <a:pt x="39" y="186"/>
                  </a:lnTo>
                  <a:lnTo>
                    <a:pt x="41" y="179"/>
                  </a:lnTo>
                  <a:lnTo>
                    <a:pt x="43" y="170"/>
                  </a:lnTo>
                  <a:lnTo>
                    <a:pt x="44" y="163"/>
                  </a:lnTo>
                  <a:lnTo>
                    <a:pt x="45" y="157"/>
                  </a:lnTo>
                  <a:lnTo>
                    <a:pt x="47" y="149"/>
                  </a:lnTo>
                  <a:lnTo>
                    <a:pt x="47" y="141"/>
                  </a:lnTo>
                  <a:lnTo>
                    <a:pt x="50" y="133"/>
                  </a:lnTo>
                  <a:lnTo>
                    <a:pt x="51" y="127"/>
                  </a:lnTo>
                  <a:lnTo>
                    <a:pt x="52" y="119"/>
                  </a:lnTo>
                  <a:lnTo>
                    <a:pt x="54" y="111"/>
                  </a:lnTo>
                  <a:lnTo>
                    <a:pt x="55" y="104"/>
                  </a:lnTo>
                  <a:lnTo>
                    <a:pt x="57" y="98"/>
                  </a:lnTo>
                  <a:lnTo>
                    <a:pt x="58" y="91"/>
                  </a:lnTo>
                  <a:lnTo>
                    <a:pt x="59" y="83"/>
                  </a:lnTo>
                  <a:lnTo>
                    <a:pt x="60" y="76"/>
                  </a:lnTo>
                  <a:lnTo>
                    <a:pt x="61" y="69"/>
                  </a:lnTo>
                  <a:lnTo>
                    <a:pt x="64" y="64"/>
                  </a:lnTo>
                  <a:lnTo>
                    <a:pt x="65" y="56"/>
                  </a:lnTo>
                  <a:lnTo>
                    <a:pt x="66" y="51"/>
                  </a:lnTo>
                  <a:lnTo>
                    <a:pt x="68" y="45"/>
                  </a:lnTo>
                  <a:lnTo>
                    <a:pt x="68" y="40"/>
                  </a:lnTo>
                  <a:lnTo>
                    <a:pt x="70" y="35"/>
                  </a:lnTo>
                  <a:lnTo>
                    <a:pt x="72" y="31"/>
                  </a:lnTo>
                  <a:lnTo>
                    <a:pt x="73" y="26"/>
                  </a:lnTo>
                  <a:lnTo>
                    <a:pt x="74" y="21"/>
                  </a:lnTo>
                  <a:lnTo>
                    <a:pt x="76" y="19"/>
                  </a:lnTo>
                  <a:lnTo>
                    <a:pt x="77" y="13"/>
                  </a:lnTo>
                  <a:lnTo>
                    <a:pt x="79" y="11"/>
                  </a:lnTo>
                  <a:lnTo>
                    <a:pt x="80" y="8"/>
                  </a:lnTo>
                  <a:lnTo>
                    <a:pt x="82" y="7"/>
                  </a:lnTo>
                  <a:lnTo>
                    <a:pt x="83" y="5"/>
                  </a:lnTo>
                  <a:lnTo>
                    <a:pt x="84" y="3"/>
                  </a:lnTo>
                  <a:lnTo>
                    <a:pt x="85" y="2"/>
                  </a:lnTo>
                  <a:lnTo>
                    <a:pt x="87" y="0"/>
                  </a:lnTo>
                  <a:lnTo>
                    <a:pt x="89" y="0"/>
                  </a:lnTo>
                  <a:lnTo>
                    <a:pt x="90" y="2"/>
                  </a:lnTo>
                  <a:lnTo>
                    <a:pt x="93" y="4"/>
                  </a:lnTo>
                  <a:lnTo>
                    <a:pt x="94" y="6"/>
                  </a:lnTo>
                  <a:lnTo>
                    <a:pt x="95" y="7"/>
                  </a:lnTo>
                  <a:lnTo>
                    <a:pt x="96" y="10"/>
                  </a:lnTo>
                  <a:lnTo>
                    <a:pt x="98" y="13"/>
                  </a:lnTo>
                  <a:lnTo>
                    <a:pt x="99" y="15"/>
                  </a:lnTo>
                  <a:lnTo>
                    <a:pt x="101" y="19"/>
                  </a:lnTo>
                  <a:lnTo>
                    <a:pt x="103" y="21"/>
                  </a:lnTo>
                  <a:lnTo>
                    <a:pt x="103" y="26"/>
                  </a:lnTo>
                  <a:lnTo>
                    <a:pt x="104" y="31"/>
                  </a:lnTo>
                  <a:lnTo>
                    <a:pt x="106" y="36"/>
                  </a:lnTo>
                  <a:lnTo>
                    <a:pt x="108" y="40"/>
                  </a:lnTo>
                  <a:lnTo>
                    <a:pt x="109" y="45"/>
                  </a:lnTo>
                  <a:lnTo>
                    <a:pt x="111" y="50"/>
                  </a:lnTo>
                  <a:lnTo>
                    <a:pt x="112" y="56"/>
                  </a:lnTo>
                  <a:lnTo>
                    <a:pt x="112" y="62"/>
                  </a:lnTo>
                  <a:lnTo>
                    <a:pt x="115" y="68"/>
                  </a:lnTo>
                  <a:lnTo>
                    <a:pt x="115" y="74"/>
                  </a:lnTo>
                  <a:lnTo>
                    <a:pt x="117" y="80"/>
                  </a:lnTo>
                  <a:lnTo>
                    <a:pt x="119" y="86"/>
                  </a:lnTo>
                  <a:lnTo>
                    <a:pt x="120" y="93"/>
                  </a:lnTo>
                  <a:lnTo>
                    <a:pt x="122" y="99"/>
                  </a:lnTo>
                  <a:lnTo>
                    <a:pt x="123" y="104"/>
                  </a:lnTo>
                  <a:lnTo>
                    <a:pt x="124" y="111"/>
                  </a:lnTo>
                  <a:lnTo>
                    <a:pt x="125" y="116"/>
                  </a:lnTo>
                  <a:lnTo>
                    <a:pt x="127" y="122"/>
                  </a:lnTo>
                  <a:lnTo>
                    <a:pt x="128" y="129"/>
                  </a:lnTo>
                  <a:lnTo>
                    <a:pt x="130" y="136"/>
                  </a:lnTo>
                  <a:lnTo>
                    <a:pt x="131" y="141"/>
                  </a:lnTo>
                  <a:lnTo>
                    <a:pt x="133" y="146"/>
                  </a:lnTo>
                  <a:lnTo>
                    <a:pt x="134" y="150"/>
                  </a:lnTo>
                  <a:lnTo>
                    <a:pt x="136" y="157"/>
                  </a:lnTo>
                  <a:lnTo>
                    <a:pt x="137" y="161"/>
                  </a:lnTo>
                  <a:lnTo>
                    <a:pt x="138" y="167"/>
                  </a:lnTo>
                  <a:lnTo>
                    <a:pt x="140" y="170"/>
                  </a:lnTo>
                  <a:lnTo>
                    <a:pt x="140" y="176"/>
                  </a:lnTo>
                  <a:lnTo>
                    <a:pt x="143" y="179"/>
                  </a:lnTo>
                  <a:lnTo>
                    <a:pt x="144" y="184"/>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6" name="Freeform 102"/>
            <p:cNvSpPr>
              <a:spLocks/>
            </p:cNvSpPr>
            <p:nvPr/>
          </p:nvSpPr>
          <p:spPr bwMode="auto">
            <a:xfrm>
              <a:off x="3556" y="3694"/>
              <a:ext cx="133" cy="243"/>
            </a:xfrm>
            <a:custGeom>
              <a:avLst/>
              <a:gdLst>
                <a:gd name="T0" fmla="*/ 1 w 144"/>
                <a:gd name="T1" fmla="*/ 3 h 262"/>
                <a:gd name="T2" fmla="*/ 3 w 144"/>
                <a:gd name="T3" fmla="*/ 6 h 262"/>
                <a:gd name="T4" fmla="*/ 6 w 144"/>
                <a:gd name="T5" fmla="*/ 6 h 262"/>
                <a:gd name="T6" fmla="*/ 6 w 144"/>
                <a:gd name="T7" fmla="*/ 9 h 262"/>
                <a:gd name="T8" fmla="*/ 6 w 144"/>
                <a:gd name="T9" fmla="*/ 10 h 262"/>
                <a:gd name="T10" fmla="*/ 7 w 144"/>
                <a:gd name="T11" fmla="*/ 12 h 262"/>
                <a:gd name="T12" fmla="*/ 10 w 144"/>
                <a:gd name="T13" fmla="*/ 13 h 262"/>
                <a:gd name="T14" fmla="*/ 13 w 144"/>
                <a:gd name="T15" fmla="*/ 14 h 262"/>
                <a:gd name="T16" fmla="*/ 14 w 144"/>
                <a:gd name="T17" fmla="*/ 15 h 262"/>
                <a:gd name="T18" fmla="*/ 15 w 144"/>
                <a:gd name="T19" fmla="*/ 16 h 262"/>
                <a:gd name="T20" fmla="*/ 16 w 144"/>
                <a:gd name="T21" fmla="*/ 17 h 262"/>
                <a:gd name="T22" fmla="*/ 18 w 144"/>
                <a:gd name="T23" fmla="*/ 19 h 262"/>
                <a:gd name="T24" fmla="*/ 19 w 144"/>
                <a:gd name="T25" fmla="*/ 21 h 262"/>
                <a:gd name="T26" fmla="*/ 21 w 144"/>
                <a:gd name="T27" fmla="*/ 24 h 262"/>
                <a:gd name="T28" fmla="*/ 22 w 144"/>
                <a:gd name="T29" fmla="*/ 28 h 262"/>
                <a:gd name="T30" fmla="*/ 25 w 144"/>
                <a:gd name="T31" fmla="*/ 31 h 262"/>
                <a:gd name="T32" fmla="*/ 26 w 144"/>
                <a:gd name="T33" fmla="*/ 34 h 262"/>
                <a:gd name="T34" fmla="*/ 28 w 144"/>
                <a:gd name="T35" fmla="*/ 39 h 262"/>
                <a:gd name="T36" fmla="*/ 29 w 144"/>
                <a:gd name="T37" fmla="*/ 43 h 262"/>
                <a:gd name="T38" fmla="*/ 30 w 144"/>
                <a:gd name="T39" fmla="*/ 47 h 262"/>
                <a:gd name="T40" fmla="*/ 33 w 144"/>
                <a:gd name="T41" fmla="*/ 52 h 262"/>
                <a:gd name="T42" fmla="*/ 33 w 144"/>
                <a:gd name="T43" fmla="*/ 57 h 262"/>
                <a:gd name="T44" fmla="*/ 36 w 144"/>
                <a:gd name="T45" fmla="*/ 60 h 262"/>
                <a:gd name="T46" fmla="*/ 37 w 144"/>
                <a:gd name="T47" fmla="*/ 66 h 262"/>
                <a:gd name="T48" fmla="*/ 39 w 144"/>
                <a:gd name="T49" fmla="*/ 71 h 262"/>
                <a:gd name="T50" fmla="*/ 40 w 144"/>
                <a:gd name="T51" fmla="*/ 77 h 262"/>
                <a:gd name="T52" fmla="*/ 42 w 144"/>
                <a:gd name="T53" fmla="*/ 81 h 262"/>
                <a:gd name="T54" fmla="*/ 43 w 144"/>
                <a:gd name="T55" fmla="*/ 85 h 262"/>
                <a:gd name="T56" fmla="*/ 45 w 144"/>
                <a:gd name="T57" fmla="*/ 90 h 262"/>
                <a:gd name="T58" fmla="*/ 47 w 144"/>
                <a:gd name="T59" fmla="*/ 94 h 262"/>
                <a:gd name="T60" fmla="*/ 49 w 144"/>
                <a:gd name="T61" fmla="*/ 99 h 262"/>
                <a:gd name="T62" fmla="*/ 50 w 144"/>
                <a:gd name="T63" fmla="*/ 102 h 262"/>
                <a:gd name="T64" fmla="*/ 51 w 144"/>
                <a:gd name="T65" fmla="*/ 108 h 262"/>
                <a:gd name="T66" fmla="*/ 53 w 144"/>
                <a:gd name="T67" fmla="*/ 109 h 262"/>
                <a:gd name="T68" fmla="*/ 54 w 144"/>
                <a:gd name="T69" fmla="*/ 115 h 262"/>
                <a:gd name="T70" fmla="*/ 56 w 144"/>
                <a:gd name="T71" fmla="*/ 118 h 262"/>
                <a:gd name="T72" fmla="*/ 57 w 144"/>
                <a:gd name="T73" fmla="*/ 122 h 262"/>
                <a:gd name="T74" fmla="*/ 60 w 144"/>
                <a:gd name="T75" fmla="*/ 125 h 262"/>
                <a:gd name="T76" fmla="*/ 62 w 144"/>
                <a:gd name="T77" fmla="*/ 127 h 262"/>
                <a:gd name="T78" fmla="*/ 62 w 144"/>
                <a:gd name="T79" fmla="*/ 130 h 262"/>
                <a:gd name="T80" fmla="*/ 64 w 144"/>
                <a:gd name="T81" fmla="*/ 134 h 262"/>
                <a:gd name="T82" fmla="*/ 67 w 144"/>
                <a:gd name="T83" fmla="*/ 136 h 262"/>
                <a:gd name="T84" fmla="*/ 67 w 144"/>
                <a:gd name="T85" fmla="*/ 137 h 262"/>
                <a:gd name="T86" fmla="*/ 69 w 144"/>
                <a:gd name="T87" fmla="*/ 139 h 262"/>
                <a:gd name="T88" fmla="*/ 71 w 144"/>
                <a:gd name="T89" fmla="*/ 143 h 262"/>
                <a:gd name="T90" fmla="*/ 72 w 144"/>
                <a:gd name="T91" fmla="*/ 145 h 262"/>
                <a:gd name="T92" fmla="*/ 73 w 144"/>
                <a:gd name="T93" fmla="*/ 147 h 262"/>
                <a:gd name="T94" fmla="*/ 75 w 144"/>
                <a:gd name="T95" fmla="*/ 148 h 262"/>
                <a:gd name="T96" fmla="*/ 77 w 144"/>
                <a:gd name="T97" fmla="*/ 148 h 262"/>
                <a:gd name="T98" fmla="*/ 79 w 144"/>
                <a:gd name="T99" fmla="*/ 150 h 262"/>
                <a:gd name="T100" fmla="*/ 79 w 144"/>
                <a:gd name="T101" fmla="*/ 152 h 262"/>
                <a:gd name="T102" fmla="*/ 82 w 144"/>
                <a:gd name="T103" fmla="*/ 154 h 2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4"/>
                <a:gd name="T157" fmla="*/ 0 h 262"/>
                <a:gd name="T158" fmla="*/ 144 w 144"/>
                <a:gd name="T159" fmla="*/ 262 h 2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4" h="262">
                  <a:moveTo>
                    <a:pt x="0" y="0"/>
                  </a:moveTo>
                  <a:lnTo>
                    <a:pt x="1" y="3"/>
                  </a:lnTo>
                  <a:lnTo>
                    <a:pt x="2" y="5"/>
                  </a:lnTo>
                  <a:lnTo>
                    <a:pt x="3" y="8"/>
                  </a:lnTo>
                  <a:lnTo>
                    <a:pt x="5" y="10"/>
                  </a:lnTo>
                  <a:lnTo>
                    <a:pt x="6" y="13"/>
                  </a:lnTo>
                  <a:lnTo>
                    <a:pt x="8" y="15"/>
                  </a:lnTo>
                  <a:lnTo>
                    <a:pt x="9" y="16"/>
                  </a:lnTo>
                  <a:lnTo>
                    <a:pt x="11" y="16"/>
                  </a:lnTo>
                  <a:lnTo>
                    <a:pt x="12" y="17"/>
                  </a:lnTo>
                  <a:lnTo>
                    <a:pt x="14" y="18"/>
                  </a:lnTo>
                  <a:lnTo>
                    <a:pt x="14" y="19"/>
                  </a:lnTo>
                  <a:lnTo>
                    <a:pt x="16" y="20"/>
                  </a:lnTo>
                  <a:lnTo>
                    <a:pt x="17" y="21"/>
                  </a:lnTo>
                  <a:lnTo>
                    <a:pt x="19" y="21"/>
                  </a:lnTo>
                  <a:lnTo>
                    <a:pt x="21" y="22"/>
                  </a:lnTo>
                  <a:lnTo>
                    <a:pt x="22" y="23"/>
                  </a:lnTo>
                  <a:lnTo>
                    <a:pt x="23" y="24"/>
                  </a:lnTo>
                  <a:lnTo>
                    <a:pt x="24" y="25"/>
                  </a:lnTo>
                  <a:lnTo>
                    <a:pt x="26" y="27"/>
                  </a:lnTo>
                  <a:lnTo>
                    <a:pt x="27" y="29"/>
                  </a:lnTo>
                  <a:lnTo>
                    <a:pt x="28" y="29"/>
                  </a:lnTo>
                  <a:lnTo>
                    <a:pt x="30" y="31"/>
                  </a:lnTo>
                  <a:lnTo>
                    <a:pt x="32" y="33"/>
                  </a:lnTo>
                  <a:lnTo>
                    <a:pt x="33" y="34"/>
                  </a:lnTo>
                  <a:lnTo>
                    <a:pt x="34" y="36"/>
                  </a:lnTo>
                  <a:lnTo>
                    <a:pt x="36" y="38"/>
                  </a:lnTo>
                  <a:lnTo>
                    <a:pt x="37" y="41"/>
                  </a:lnTo>
                  <a:lnTo>
                    <a:pt x="38" y="43"/>
                  </a:lnTo>
                  <a:lnTo>
                    <a:pt x="39" y="47"/>
                  </a:lnTo>
                  <a:lnTo>
                    <a:pt x="41" y="49"/>
                  </a:lnTo>
                  <a:lnTo>
                    <a:pt x="43" y="53"/>
                  </a:lnTo>
                  <a:lnTo>
                    <a:pt x="44" y="55"/>
                  </a:lnTo>
                  <a:lnTo>
                    <a:pt x="46" y="58"/>
                  </a:lnTo>
                  <a:lnTo>
                    <a:pt x="47" y="62"/>
                  </a:lnTo>
                  <a:lnTo>
                    <a:pt x="48" y="65"/>
                  </a:lnTo>
                  <a:lnTo>
                    <a:pt x="50" y="67"/>
                  </a:lnTo>
                  <a:lnTo>
                    <a:pt x="51" y="73"/>
                  </a:lnTo>
                  <a:lnTo>
                    <a:pt x="52" y="76"/>
                  </a:lnTo>
                  <a:lnTo>
                    <a:pt x="53" y="80"/>
                  </a:lnTo>
                  <a:lnTo>
                    <a:pt x="54" y="84"/>
                  </a:lnTo>
                  <a:lnTo>
                    <a:pt x="57" y="87"/>
                  </a:lnTo>
                  <a:lnTo>
                    <a:pt x="58" y="91"/>
                  </a:lnTo>
                  <a:lnTo>
                    <a:pt x="59" y="96"/>
                  </a:lnTo>
                  <a:lnTo>
                    <a:pt x="60" y="99"/>
                  </a:lnTo>
                  <a:lnTo>
                    <a:pt x="62" y="102"/>
                  </a:lnTo>
                  <a:lnTo>
                    <a:pt x="63" y="108"/>
                  </a:lnTo>
                  <a:lnTo>
                    <a:pt x="65" y="112"/>
                  </a:lnTo>
                  <a:lnTo>
                    <a:pt x="66" y="116"/>
                  </a:lnTo>
                  <a:lnTo>
                    <a:pt x="68" y="121"/>
                  </a:lnTo>
                  <a:lnTo>
                    <a:pt x="69" y="124"/>
                  </a:lnTo>
                  <a:lnTo>
                    <a:pt x="70" y="129"/>
                  </a:lnTo>
                  <a:lnTo>
                    <a:pt x="72" y="133"/>
                  </a:lnTo>
                  <a:lnTo>
                    <a:pt x="73" y="137"/>
                  </a:lnTo>
                  <a:lnTo>
                    <a:pt x="74" y="141"/>
                  </a:lnTo>
                  <a:lnTo>
                    <a:pt x="76" y="145"/>
                  </a:lnTo>
                  <a:lnTo>
                    <a:pt x="78" y="149"/>
                  </a:lnTo>
                  <a:lnTo>
                    <a:pt x="79" y="153"/>
                  </a:lnTo>
                  <a:lnTo>
                    <a:pt x="80" y="157"/>
                  </a:lnTo>
                  <a:lnTo>
                    <a:pt x="82" y="160"/>
                  </a:lnTo>
                  <a:lnTo>
                    <a:pt x="83" y="163"/>
                  </a:lnTo>
                  <a:lnTo>
                    <a:pt x="84" y="167"/>
                  </a:lnTo>
                  <a:lnTo>
                    <a:pt x="85" y="171"/>
                  </a:lnTo>
                  <a:lnTo>
                    <a:pt x="87" y="174"/>
                  </a:lnTo>
                  <a:lnTo>
                    <a:pt x="88" y="178"/>
                  </a:lnTo>
                  <a:lnTo>
                    <a:pt x="89" y="182"/>
                  </a:lnTo>
                  <a:lnTo>
                    <a:pt x="91" y="185"/>
                  </a:lnTo>
                  <a:lnTo>
                    <a:pt x="93" y="187"/>
                  </a:lnTo>
                  <a:lnTo>
                    <a:pt x="94" y="191"/>
                  </a:lnTo>
                  <a:lnTo>
                    <a:pt x="95" y="194"/>
                  </a:lnTo>
                  <a:lnTo>
                    <a:pt x="97" y="197"/>
                  </a:lnTo>
                  <a:lnTo>
                    <a:pt x="97" y="201"/>
                  </a:lnTo>
                  <a:lnTo>
                    <a:pt x="99" y="203"/>
                  </a:lnTo>
                  <a:lnTo>
                    <a:pt x="101" y="206"/>
                  </a:lnTo>
                  <a:lnTo>
                    <a:pt x="102" y="208"/>
                  </a:lnTo>
                  <a:lnTo>
                    <a:pt x="104" y="211"/>
                  </a:lnTo>
                  <a:lnTo>
                    <a:pt x="105" y="214"/>
                  </a:lnTo>
                  <a:lnTo>
                    <a:pt x="106" y="215"/>
                  </a:lnTo>
                  <a:lnTo>
                    <a:pt x="108" y="219"/>
                  </a:lnTo>
                  <a:lnTo>
                    <a:pt x="108" y="221"/>
                  </a:lnTo>
                  <a:lnTo>
                    <a:pt x="110" y="222"/>
                  </a:lnTo>
                  <a:lnTo>
                    <a:pt x="111" y="225"/>
                  </a:lnTo>
                  <a:lnTo>
                    <a:pt x="114" y="227"/>
                  </a:lnTo>
                  <a:lnTo>
                    <a:pt x="115" y="230"/>
                  </a:lnTo>
                  <a:lnTo>
                    <a:pt x="116" y="232"/>
                  </a:lnTo>
                  <a:lnTo>
                    <a:pt x="117" y="233"/>
                  </a:lnTo>
                  <a:lnTo>
                    <a:pt x="118" y="235"/>
                  </a:lnTo>
                  <a:lnTo>
                    <a:pt x="120" y="237"/>
                  </a:lnTo>
                  <a:lnTo>
                    <a:pt x="121" y="239"/>
                  </a:lnTo>
                  <a:lnTo>
                    <a:pt x="123" y="241"/>
                  </a:lnTo>
                  <a:lnTo>
                    <a:pt x="124" y="243"/>
                  </a:lnTo>
                  <a:lnTo>
                    <a:pt x="125" y="244"/>
                  </a:lnTo>
                  <a:lnTo>
                    <a:pt x="126" y="245"/>
                  </a:lnTo>
                  <a:lnTo>
                    <a:pt x="128" y="247"/>
                  </a:lnTo>
                  <a:lnTo>
                    <a:pt x="130" y="249"/>
                  </a:lnTo>
                  <a:lnTo>
                    <a:pt x="131" y="250"/>
                  </a:lnTo>
                  <a:lnTo>
                    <a:pt x="133" y="251"/>
                  </a:lnTo>
                  <a:lnTo>
                    <a:pt x="133" y="253"/>
                  </a:lnTo>
                  <a:lnTo>
                    <a:pt x="135" y="254"/>
                  </a:lnTo>
                  <a:lnTo>
                    <a:pt x="137" y="256"/>
                  </a:lnTo>
                  <a:lnTo>
                    <a:pt x="138" y="257"/>
                  </a:lnTo>
                  <a:lnTo>
                    <a:pt x="139" y="258"/>
                  </a:lnTo>
                  <a:lnTo>
                    <a:pt x="141" y="259"/>
                  </a:lnTo>
                  <a:lnTo>
                    <a:pt x="143" y="260"/>
                  </a:lnTo>
                  <a:lnTo>
                    <a:pt x="143" y="261"/>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7" name="Freeform 103"/>
            <p:cNvSpPr>
              <a:spLocks/>
            </p:cNvSpPr>
            <p:nvPr/>
          </p:nvSpPr>
          <p:spPr bwMode="auto">
            <a:xfrm>
              <a:off x="3688" y="3936"/>
              <a:ext cx="83" cy="19"/>
            </a:xfrm>
            <a:custGeom>
              <a:avLst/>
              <a:gdLst>
                <a:gd name="T0" fmla="*/ 1 w 89"/>
                <a:gd name="T1" fmla="*/ 0 h 21"/>
                <a:gd name="T2" fmla="*/ 5 w 89"/>
                <a:gd name="T3" fmla="*/ 4 h 21"/>
                <a:gd name="T4" fmla="*/ 7 w 89"/>
                <a:gd name="T5" fmla="*/ 5 h 21"/>
                <a:gd name="T6" fmla="*/ 7 w 89"/>
                <a:gd name="T7" fmla="*/ 5 h 21"/>
                <a:gd name="T8" fmla="*/ 7 w 89"/>
                <a:gd name="T9" fmla="*/ 5 h 21"/>
                <a:gd name="T10" fmla="*/ 9 w 89"/>
                <a:gd name="T11" fmla="*/ 5 h 21"/>
                <a:gd name="T12" fmla="*/ 12 w 89"/>
                <a:gd name="T13" fmla="*/ 5 h 21"/>
                <a:gd name="T14" fmla="*/ 14 w 89"/>
                <a:gd name="T15" fmla="*/ 5 h 21"/>
                <a:gd name="T16" fmla="*/ 16 w 89"/>
                <a:gd name="T17" fmla="*/ 6 h 21"/>
                <a:gd name="T18" fmla="*/ 17 w 89"/>
                <a:gd name="T19" fmla="*/ 7 h 21"/>
                <a:gd name="T20" fmla="*/ 18 w 89"/>
                <a:gd name="T21" fmla="*/ 8 h 21"/>
                <a:gd name="T22" fmla="*/ 20 w 89"/>
                <a:gd name="T23" fmla="*/ 8 h 21"/>
                <a:gd name="T24" fmla="*/ 21 w 89"/>
                <a:gd name="T25" fmla="*/ 8 h 21"/>
                <a:gd name="T26" fmla="*/ 23 w 89"/>
                <a:gd name="T27" fmla="*/ 8 h 21"/>
                <a:gd name="T28" fmla="*/ 25 w 89"/>
                <a:gd name="T29" fmla="*/ 9 h 21"/>
                <a:gd name="T30" fmla="*/ 27 w 89"/>
                <a:gd name="T31" fmla="*/ 9 h 21"/>
                <a:gd name="T32" fmla="*/ 29 w 89"/>
                <a:gd name="T33" fmla="*/ 9 h 21"/>
                <a:gd name="T34" fmla="*/ 31 w 89"/>
                <a:gd name="T35" fmla="*/ 9 h 21"/>
                <a:gd name="T36" fmla="*/ 32 w 89"/>
                <a:gd name="T37" fmla="*/ 9 h 21"/>
                <a:gd name="T38" fmla="*/ 33 w 89"/>
                <a:gd name="T39" fmla="*/ 10 h 21"/>
                <a:gd name="T40" fmla="*/ 35 w 89"/>
                <a:gd name="T41" fmla="*/ 10 h 21"/>
                <a:gd name="T42" fmla="*/ 36 w 89"/>
                <a:gd name="T43" fmla="*/ 10 h 21"/>
                <a:gd name="T44" fmla="*/ 39 w 89"/>
                <a:gd name="T45" fmla="*/ 10 h 21"/>
                <a:gd name="T46" fmla="*/ 40 w 89"/>
                <a:gd name="T47" fmla="*/ 10 h 21"/>
                <a:gd name="T48" fmla="*/ 42 w 89"/>
                <a:gd name="T49" fmla="*/ 10 h 21"/>
                <a:gd name="T50" fmla="*/ 44 w 89"/>
                <a:gd name="T51" fmla="*/ 10 h 21"/>
                <a:gd name="T52" fmla="*/ 45 w 89"/>
                <a:gd name="T53" fmla="*/ 10 h 21"/>
                <a:gd name="T54" fmla="*/ 47 w 89"/>
                <a:gd name="T55" fmla="*/ 10 h 21"/>
                <a:gd name="T56" fmla="*/ 48 w 89"/>
                <a:gd name="T57" fmla="*/ 10 h 21"/>
                <a:gd name="T58" fmla="*/ 50 w 89"/>
                <a:gd name="T59" fmla="*/ 10 h 21"/>
                <a:gd name="T60" fmla="*/ 52 w 89"/>
                <a:gd name="T61" fmla="*/ 10 h 21"/>
                <a:gd name="T62" fmla="*/ 54 w 89"/>
                <a:gd name="T63" fmla="*/ 10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
                <a:gd name="T97" fmla="*/ 0 h 21"/>
                <a:gd name="T98" fmla="*/ 89 w 89"/>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 h="21">
                  <a:moveTo>
                    <a:pt x="0" y="0"/>
                  </a:moveTo>
                  <a:lnTo>
                    <a:pt x="1" y="0"/>
                  </a:lnTo>
                  <a:lnTo>
                    <a:pt x="3" y="2"/>
                  </a:lnTo>
                  <a:lnTo>
                    <a:pt x="5" y="4"/>
                  </a:lnTo>
                  <a:lnTo>
                    <a:pt x="7" y="4"/>
                  </a:lnTo>
                  <a:lnTo>
                    <a:pt x="8" y="5"/>
                  </a:lnTo>
                  <a:lnTo>
                    <a:pt x="9" y="5"/>
                  </a:lnTo>
                  <a:lnTo>
                    <a:pt x="9" y="6"/>
                  </a:lnTo>
                  <a:lnTo>
                    <a:pt x="11" y="7"/>
                  </a:lnTo>
                  <a:lnTo>
                    <a:pt x="13" y="7"/>
                  </a:lnTo>
                  <a:lnTo>
                    <a:pt x="14" y="9"/>
                  </a:lnTo>
                  <a:lnTo>
                    <a:pt x="16" y="9"/>
                  </a:lnTo>
                  <a:lnTo>
                    <a:pt x="18" y="10"/>
                  </a:lnTo>
                  <a:lnTo>
                    <a:pt x="19" y="10"/>
                  </a:lnTo>
                  <a:lnTo>
                    <a:pt x="19" y="11"/>
                  </a:lnTo>
                  <a:lnTo>
                    <a:pt x="21" y="11"/>
                  </a:lnTo>
                  <a:lnTo>
                    <a:pt x="22" y="11"/>
                  </a:lnTo>
                  <a:lnTo>
                    <a:pt x="24" y="13"/>
                  </a:lnTo>
                  <a:lnTo>
                    <a:pt x="25" y="13"/>
                  </a:lnTo>
                  <a:lnTo>
                    <a:pt x="27" y="14"/>
                  </a:lnTo>
                  <a:lnTo>
                    <a:pt x="28" y="14"/>
                  </a:lnTo>
                  <a:lnTo>
                    <a:pt x="29" y="15"/>
                  </a:lnTo>
                  <a:lnTo>
                    <a:pt x="31" y="15"/>
                  </a:lnTo>
                  <a:lnTo>
                    <a:pt x="32" y="16"/>
                  </a:lnTo>
                  <a:lnTo>
                    <a:pt x="33" y="16"/>
                  </a:lnTo>
                  <a:lnTo>
                    <a:pt x="35" y="16"/>
                  </a:lnTo>
                  <a:lnTo>
                    <a:pt x="37" y="16"/>
                  </a:lnTo>
                  <a:lnTo>
                    <a:pt x="38" y="16"/>
                  </a:lnTo>
                  <a:lnTo>
                    <a:pt x="39" y="16"/>
                  </a:lnTo>
                  <a:lnTo>
                    <a:pt x="40" y="17"/>
                  </a:lnTo>
                  <a:lnTo>
                    <a:pt x="43" y="17"/>
                  </a:lnTo>
                  <a:lnTo>
                    <a:pt x="45" y="18"/>
                  </a:lnTo>
                  <a:lnTo>
                    <a:pt x="46" y="18"/>
                  </a:lnTo>
                  <a:lnTo>
                    <a:pt x="47" y="18"/>
                  </a:lnTo>
                  <a:lnTo>
                    <a:pt x="49" y="18"/>
                  </a:lnTo>
                  <a:lnTo>
                    <a:pt x="51" y="18"/>
                  </a:lnTo>
                  <a:lnTo>
                    <a:pt x="52" y="18"/>
                  </a:lnTo>
                  <a:lnTo>
                    <a:pt x="53" y="19"/>
                  </a:lnTo>
                  <a:lnTo>
                    <a:pt x="54" y="19"/>
                  </a:lnTo>
                  <a:lnTo>
                    <a:pt x="56" y="19"/>
                  </a:lnTo>
                  <a:lnTo>
                    <a:pt x="57" y="19"/>
                  </a:lnTo>
                  <a:lnTo>
                    <a:pt x="59" y="19"/>
                  </a:lnTo>
                  <a:lnTo>
                    <a:pt x="60" y="19"/>
                  </a:lnTo>
                  <a:lnTo>
                    <a:pt x="61" y="19"/>
                  </a:lnTo>
                  <a:lnTo>
                    <a:pt x="64" y="19"/>
                  </a:lnTo>
                  <a:lnTo>
                    <a:pt x="65" y="20"/>
                  </a:lnTo>
                  <a:lnTo>
                    <a:pt x="67" y="20"/>
                  </a:lnTo>
                  <a:lnTo>
                    <a:pt x="68" y="20"/>
                  </a:lnTo>
                  <a:lnTo>
                    <a:pt x="70" y="20"/>
                  </a:lnTo>
                  <a:lnTo>
                    <a:pt x="71" y="20"/>
                  </a:lnTo>
                  <a:lnTo>
                    <a:pt x="73" y="20"/>
                  </a:lnTo>
                  <a:lnTo>
                    <a:pt x="74" y="20"/>
                  </a:lnTo>
                  <a:lnTo>
                    <a:pt x="75" y="20"/>
                  </a:lnTo>
                  <a:lnTo>
                    <a:pt x="77" y="20"/>
                  </a:lnTo>
                  <a:lnTo>
                    <a:pt x="78" y="20"/>
                  </a:lnTo>
                  <a:lnTo>
                    <a:pt x="79" y="20"/>
                  </a:lnTo>
                  <a:lnTo>
                    <a:pt x="81" y="20"/>
                  </a:lnTo>
                  <a:lnTo>
                    <a:pt x="83" y="20"/>
                  </a:lnTo>
                  <a:lnTo>
                    <a:pt x="85" y="20"/>
                  </a:lnTo>
                  <a:lnTo>
                    <a:pt x="86" y="20"/>
                  </a:lnTo>
                  <a:lnTo>
                    <a:pt x="88" y="2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8" name="Freeform 104"/>
            <p:cNvSpPr>
              <a:spLocks/>
            </p:cNvSpPr>
            <p:nvPr/>
          </p:nvSpPr>
          <p:spPr bwMode="auto">
            <a:xfrm>
              <a:off x="3771" y="3954"/>
              <a:ext cx="133" cy="2"/>
            </a:xfrm>
            <a:custGeom>
              <a:avLst/>
              <a:gdLst>
                <a:gd name="T0" fmla="*/ 1 w 144"/>
                <a:gd name="T1" fmla="*/ 0 h 2"/>
                <a:gd name="T2" fmla="*/ 4 w 144"/>
                <a:gd name="T3" fmla="*/ 0 h 2"/>
                <a:gd name="T4" fmla="*/ 6 w 144"/>
                <a:gd name="T5" fmla="*/ 0 h 2"/>
                <a:gd name="T6" fmla="*/ 6 w 144"/>
                <a:gd name="T7" fmla="*/ 0 h 2"/>
                <a:gd name="T8" fmla="*/ 6 w 144"/>
                <a:gd name="T9" fmla="*/ 1 h 2"/>
                <a:gd name="T10" fmla="*/ 8 w 144"/>
                <a:gd name="T11" fmla="*/ 1 h 2"/>
                <a:gd name="T12" fmla="*/ 12 w 144"/>
                <a:gd name="T13" fmla="*/ 1 h 2"/>
                <a:gd name="T14" fmla="*/ 13 w 144"/>
                <a:gd name="T15" fmla="*/ 1 h 2"/>
                <a:gd name="T16" fmla="*/ 14 w 144"/>
                <a:gd name="T17" fmla="*/ 1 h 2"/>
                <a:gd name="T18" fmla="*/ 15 w 144"/>
                <a:gd name="T19" fmla="*/ 1 h 2"/>
                <a:gd name="T20" fmla="*/ 17 w 144"/>
                <a:gd name="T21" fmla="*/ 1 h 2"/>
                <a:gd name="T22" fmla="*/ 18 w 144"/>
                <a:gd name="T23" fmla="*/ 1 h 2"/>
                <a:gd name="T24" fmla="*/ 20 w 144"/>
                <a:gd name="T25" fmla="*/ 1 h 2"/>
                <a:gd name="T26" fmla="*/ 22 w 144"/>
                <a:gd name="T27" fmla="*/ 1 h 2"/>
                <a:gd name="T28" fmla="*/ 23 w 144"/>
                <a:gd name="T29" fmla="*/ 1 h 2"/>
                <a:gd name="T30" fmla="*/ 25 w 144"/>
                <a:gd name="T31" fmla="*/ 1 h 2"/>
                <a:gd name="T32" fmla="*/ 26 w 144"/>
                <a:gd name="T33" fmla="*/ 1 h 2"/>
                <a:gd name="T34" fmla="*/ 28 w 144"/>
                <a:gd name="T35" fmla="*/ 1 h 2"/>
                <a:gd name="T36" fmla="*/ 29 w 144"/>
                <a:gd name="T37" fmla="*/ 1 h 2"/>
                <a:gd name="T38" fmla="*/ 31 w 144"/>
                <a:gd name="T39" fmla="*/ 1 h 2"/>
                <a:gd name="T40" fmla="*/ 33 w 144"/>
                <a:gd name="T41" fmla="*/ 1 h 2"/>
                <a:gd name="T42" fmla="*/ 33 w 144"/>
                <a:gd name="T43" fmla="*/ 1 h 2"/>
                <a:gd name="T44" fmla="*/ 36 w 144"/>
                <a:gd name="T45" fmla="*/ 1 h 2"/>
                <a:gd name="T46" fmla="*/ 37 w 144"/>
                <a:gd name="T47" fmla="*/ 1 h 2"/>
                <a:gd name="T48" fmla="*/ 39 w 144"/>
                <a:gd name="T49" fmla="*/ 1 h 2"/>
                <a:gd name="T50" fmla="*/ 40 w 144"/>
                <a:gd name="T51" fmla="*/ 1 h 2"/>
                <a:gd name="T52" fmla="*/ 42 w 144"/>
                <a:gd name="T53" fmla="*/ 1 h 2"/>
                <a:gd name="T54" fmla="*/ 44 w 144"/>
                <a:gd name="T55" fmla="*/ 1 h 2"/>
                <a:gd name="T56" fmla="*/ 45 w 144"/>
                <a:gd name="T57" fmla="*/ 1 h 2"/>
                <a:gd name="T58" fmla="*/ 47 w 144"/>
                <a:gd name="T59" fmla="*/ 1 h 2"/>
                <a:gd name="T60" fmla="*/ 49 w 144"/>
                <a:gd name="T61" fmla="*/ 1 h 2"/>
                <a:gd name="T62" fmla="*/ 50 w 144"/>
                <a:gd name="T63" fmla="*/ 1 h 2"/>
                <a:gd name="T64" fmla="*/ 53 w 144"/>
                <a:gd name="T65" fmla="*/ 1 h 2"/>
                <a:gd name="T66" fmla="*/ 53 w 144"/>
                <a:gd name="T67" fmla="*/ 1 h 2"/>
                <a:gd name="T68" fmla="*/ 54 w 144"/>
                <a:gd name="T69" fmla="*/ 1 h 2"/>
                <a:gd name="T70" fmla="*/ 57 w 144"/>
                <a:gd name="T71" fmla="*/ 1 h 2"/>
                <a:gd name="T72" fmla="*/ 57 w 144"/>
                <a:gd name="T73" fmla="*/ 1 h 2"/>
                <a:gd name="T74" fmla="*/ 60 w 144"/>
                <a:gd name="T75" fmla="*/ 1 h 2"/>
                <a:gd name="T76" fmla="*/ 62 w 144"/>
                <a:gd name="T77" fmla="*/ 1 h 2"/>
                <a:gd name="T78" fmla="*/ 62 w 144"/>
                <a:gd name="T79" fmla="*/ 1 h 2"/>
                <a:gd name="T80" fmla="*/ 65 w 144"/>
                <a:gd name="T81" fmla="*/ 1 h 2"/>
                <a:gd name="T82" fmla="*/ 66 w 144"/>
                <a:gd name="T83" fmla="*/ 1 h 2"/>
                <a:gd name="T84" fmla="*/ 67 w 144"/>
                <a:gd name="T85" fmla="*/ 1 h 2"/>
                <a:gd name="T86" fmla="*/ 69 w 144"/>
                <a:gd name="T87" fmla="*/ 1 h 2"/>
                <a:gd name="T88" fmla="*/ 72 w 144"/>
                <a:gd name="T89" fmla="*/ 1 h 2"/>
                <a:gd name="T90" fmla="*/ 72 w 144"/>
                <a:gd name="T91" fmla="*/ 1 h 2"/>
                <a:gd name="T92" fmla="*/ 73 w 144"/>
                <a:gd name="T93" fmla="*/ 1 h 2"/>
                <a:gd name="T94" fmla="*/ 75 w 144"/>
                <a:gd name="T95" fmla="*/ 1 h 2"/>
                <a:gd name="T96" fmla="*/ 78 w 144"/>
                <a:gd name="T97" fmla="*/ 1 h 2"/>
                <a:gd name="T98" fmla="*/ 79 w 144"/>
                <a:gd name="T99" fmla="*/ 1 h 2"/>
                <a:gd name="T100" fmla="*/ 80 w 144"/>
                <a:gd name="T101" fmla="*/ 1 h 2"/>
                <a:gd name="T102" fmla="*/ 82 w 144"/>
                <a:gd name="T103" fmla="*/ 1 h 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4"/>
                <a:gd name="T157" fmla="*/ 0 h 2"/>
                <a:gd name="T158" fmla="*/ 144 w 144"/>
                <a:gd name="T159" fmla="*/ 2 h 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4" h="2">
                  <a:moveTo>
                    <a:pt x="0" y="0"/>
                  </a:moveTo>
                  <a:lnTo>
                    <a:pt x="1" y="0"/>
                  </a:lnTo>
                  <a:lnTo>
                    <a:pt x="3" y="0"/>
                  </a:lnTo>
                  <a:lnTo>
                    <a:pt x="4" y="0"/>
                  </a:lnTo>
                  <a:lnTo>
                    <a:pt x="6" y="0"/>
                  </a:lnTo>
                  <a:lnTo>
                    <a:pt x="7" y="0"/>
                  </a:lnTo>
                  <a:lnTo>
                    <a:pt x="8" y="0"/>
                  </a:lnTo>
                  <a:lnTo>
                    <a:pt x="10" y="0"/>
                  </a:lnTo>
                  <a:lnTo>
                    <a:pt x="11" y="1"/>
                  </a:lnTo>
                  <a:lnTo>
                    <a:pt x="13" y="1"/>
                  </a:lnTo>
                  <a:lnTo>
                    <a:pt x="15" y="1"/>
                  </a:lnTo>
                  <a:lnTo>
                    <a:pt x="16" y="1"/>
                  </a:lnTo>
                  <a:lnTo>
                    <a:pt x="19" y="1"/>
                  </a:lnTo>
                  <a:lnTo>
                    <a:pt x="20" y="1"/>
                  </a:lnTo>
                  <a:lnTo>
                    <a:pt x="21" y="1"/>
                  </a:lnTo>
                  <a:lnTo>
                    <a:pt x="22" y="1"/>
                  </a:lnTo>
                  <a:lnTo>
                    <a:pt x="23" y="1"/>
                  </a:lnTo>
                  <a:lnTo>
                    <a:pt x="25" y="1"/>
                  </a:lnTo>
                  <a:lnTo>
                    <a:pt x="26" y="1"/>
                  </a:lnTo>
                  <a:lnTo>
                    <a:pt x="28" y="1"/>
                  </a:lnTo>
                  <a:lnTo>
                    <a:pt x="29" y="1"/>
                  </a:lnTo>
                  <a:lnTo>
                    <a:pt x="31" y="1"/>
                  </a:lnTo>
                  <a:lnTo>
                    <a:pt x="32" y="1"/>
                  </a:lnTo>
                  <a:lnTo>
                    <a:pt x="34" y="1"/>
                  </a:lnTo>
                  <a:lnTo>
                    <a:pt x="35" y="1"/>
                  </a:lnTo>
                  <a:lnTo>
                    <a:pt x="36" y="1"/>
                  </a:lnTo>
                  <a:lnTo>
                    <a:pt x="38" y="1"/>
                  </a:lnTo>
                  <a:lnTo>
                    <a:pt x="40" y="1"/>
                  </a:lnTo>
                  <a:lnTo>
                    <a:pt x="42" y="1"/>
                  </a:lnTo>
                  <a:lnTo>
                    <a:pt x="43" y="1"/>
                  </a:lnTo>
                  <a:lnTo>
                    <a:pt x="44" y="1"/>
                  </a:lnTo>
                  <a:lnTo>
                    <a:pt x="45" y="1"/>
                  </a:lnTo>
                  <a:lnTo>
                    <a:pt x="47" y="1"/>
                  </a:lnTo>
                  <a:lnTo>
                    <a:pt x="49" y="1"/>
                  </a:lnTo>
                  <a:lnTo>
                    <a:pt x="50" y="1"/>
                  </a:lnTo>
                  <a:lnTo>
                    <a:pt x="51" y="1"/>
                  </a:lnTo>
                  <a:lnTo>
                    <a:pt x="53" y="1"/>
                  </a:lnTo>
                  <a:lnTo>
                    <a:pt x="55" y="1"/>
                  </a:lnTo>
                  <a:lnTo>
                    <a:pt x="56" y="1"/>
                  </a:lnTo>
                  <a:lnTo>
                    <a:pt x="57" y="1"/>
                  </a:lnTo>
                  <a:lnTo>
                    <a:pt x="58" y="1"/>
                  </a:lnTo>
                  <a:lnTo>
                    <a:pt x="59" y="1"/>
                  </a:lnTo>
                  <a:lnTo>
                    <a:pt x="61" y="1"/>
                  </a:lnTo>
                  <a:lnTo>
                    <a:pt x="62" y="1"/>
                  </a:lnTo>
                  <a:lnTo>
                    <a:pt x="64" y="1"/>
                  </a:lnTo>
                  <a:lnTo>
                    <a:pt x="65" y="1"/>
                  </a:lnTo>
                  <a:lnTo>
                    <a:pt x="67" y="1"/>
                  </a:lnTo>
                  <a:lnTo>
                    <a:pt x="68" y="1"/>
                  </a:lnTo>
                  <a:lnTo>
                    <a:pt x="69" y="1"/>
                  </a:lnTo>
                  <a:lnTo>
                    <a:pt x="70" y="1"/>
                  </a:lnTo>
                  <a:lnTo>
                    <a:pt x="72" y="1"/>
                  </a:lnTo>
                  <a:lnTo>
                    <a:pt x="73" y="1"/>
                  </a:lnTo>
                  <a:lnTo>
                    <a:pt x="75" y="1"/>
                  </a:lnTo>
                  <a:lnTo>
                    <a:pt x="77" y="1"/>
                  </a:lnTo>
                  <a:lnTo>
                    <a:pt x="78" y="1"/>
                  </a:lnTo>
                  <a:lnTo>
                    <a:pt x="79" y="1"/>
                  </a:lnTo>
                  <a:lnTo>
                    <a:pt x="80" y="1"/>
                  </a:lnTo>
                  <a:lnTo>
                    <a:pt x="82" y="1"/>
                  </a:lnTo>
                  <a:lnTo>
                    <a:pt x="83" y="1"/>
                  </a:lnTo>
                  <a:lnTo>
                    <a:pt x="84" y="1"/>
                  </a:lnTo>
                  <a:lnTo>
                    <a:pt x="86" y="1"/>
                  </a:lnTo>
                  <a:lnTo>
                    <a:pt x="87" y="1"/>
                  </a:lnTo>
                  <a:lnTo>
                    <a:pt x="88" y="1"/>
                  </a:lnTo>
                  <a:lnTo>
                    <a:pt x="91" y="1"/>
                  </a:lnTo>
                  <a:lnTo>
                    <a:pt x="93" y="1"/>
                  </a:lnTo>
                  <a:lnTo>
                    <a:pt x="94" y="1"/>
                  </a:lnTo>
                  <a:lnTo>
                    <a:pt x="95" y="1"/>
                  </a:lnTo>
                  <a:lnTo>
                    <a:pt x="97" y="1"/>
                  </a:lnTo>
                  <a:lnTo>
                    <a:pt x="98" y="1"/>
                  </a:lnTo>
                  <a:lnTo>
                    <a:pt x="100" y="1"/>
                  </a:lnTo>
                  <a:lnTo>
                    <a:pt x="101" y="1"/>
                  </a:lnTo>
                  <a:lnTo>
                    <a:pt x="102" y="1"/>
                  </a:lnTo>
                  <a:lnTo>
                    <a:pt x="104" y="1"/>
                  </a:lnTo>
                  <a:lnTo>
                    <a:pt x="105" y="1"/>
                  </a:lnTo>
                  <a:lnTo>
                    <a:pt x="106" y="1"/>
                  </a:lnTo>
                  <a:lnTo>
                    <a:pt x="108" y="1"/>
                  </a:lnTo>
                  <a:lnTo>
                    <a:pt x="109" y="1"/>
                  </a:lnTo>
                  <a:lnTo>
                    <a:pt x="112" y="1"/>
                  </a:lnTo>
                  <a:lnTo>
                    <a:pt x="113" y="1"/>
                  </a:lnTo>
                  <a:lnTo>
                    <a:pt x="114" y="1"/>
                  </a:lnTo>
                  <a:lnTo>
                    <a:pt x="116" y="1"/>
                  </a:lnTo>
                  <a:lnTo>
                    <a:pt x="118" y="1"/>
                  </a:lnTo>
                  <a:lnTo>
                    <a:pt x="119" y="1"/>
                  </a:lnTo>
                  <a:lnTo>
                    <a:pt x="121" y="1"/>
                  </a:lnTo>
                  <a:lnTo>
                    <a:pt x="122" y="1"/>
                  </a:lnTo>
                  <a:lnTo>
                    <a:pt x="124" y="1"/>
                  </a:lnTo>
                  <a:lnTo>
                    <a:pt x="125" y="1"/>
                  </a:lnTo>
                  <a:lnTo>
                    <a:pt x="126" y="1"/>
                  </a:lnTo>
                  <a:lnTo>
                    <a:pt x="127" y="1"/>
                  </a:lnTo>
                  <a:lnTo>
                    <a:pt x="128" y="1"/>
                  </a:lnTo>
                  <a:lnTo>
                    <a:pt x="130" y="1"/>
                  </a:lnTo>
                  <a:lnTo>
                    <a:pt x="131" y="1"/>
                  </a:lnTo>
                  <a:lnTo>
                    <a:pt x="133" y="1"/>
                  </a:lnTo>
                  <a:lnTo>
                    <a:pt x="134" y="1"/>
                  </a:lnTo>
                  <a:lnTo>
                    <a:pt x="136" y="1"/>
                  </a:lnTo>
                  <a:lnTo>
                    <a:pt x="137" y="1"/>
                  </a:lnTo>
                  <a:lnTo>
                    <a:pt x="138" y="1"/>
                  </a:lnTo>
                  <a:lnTo>
                    <a:pt x="140" y="1"/>
                  </a:lnTo>
                  <a:lnTo>
                    <a:pt x="142" y="1"/>
                  </a:lnTo>
                  <a:lnTo>
                    <a:pt x="143" y="1"/>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59" name="Freeform 105"/>
            <p:cNvSpPr>
              <a:spLocks/>
            </p:cNvSpPr>
            <p:nvPr/>
          </p:nvSpPr>
          <p:spPr bwMode="auto">
            <a:xfrm>
              <a:off x="3903" y="3955"/>
              <a:ext cx="22" cy="1"/>
            </a:xfrm>
            <a:custGeom>
              <a:avLst/>
              <a:gdLst>
                <a:gd name="T0" fmla="*/ 0 w 24"/>
                <a:gd name="T1" fmla="*/ 0 h 1"/>
                <a:gd name="T2" fmla="*/ 2 w 24"/>
                <a:gd name="T3" fmla="*/ 0 h 1"/>
                <a:gd name="T4" fmla="*/ 4 w 24"/>
                <a:gd name="T5" fmla="*/ 0 h 1"/>
                <a:gd name="T6" fmla="*/ 5 w 24"/>
                <a:gd name="T7" fmla="*/ 0 h 1"/>
                <a:gd name="T8" fmla="*/ 6 w 24"/>
                <a:gd name="T9" fmla="*/ 0 h 1"/>
                <a:gd name="T10" fmla="*/ 6 w 24"/>
                <a:gd name="T11" fmla="*/ 0 h 1"/>
                <a:gd name="T12" fmla="*/ 6 w 24"/>
                <a:gd name="T13" fmla="*/ 0 h 1"/>
                <a:gd name="T14" fmla="*/ 6 w 24"/>
                <a:gd name="T15" fmla="*/ 0 h 1"/>
                <a:gd name="T16" fmla="*/ 6 w 24"/>
                <a:gd name="T17" fmla="*/ 0 h 1"/>
                <a:gd name="T18" fmla="*/ 6 w 24"/>
                <a:gd name="T19" fmla="*/ 0 h 1"/>
                <a:gd name="T20" fmla="*/ 8 w 24"/>
                <a:gd name="T21" fmla="*/ 0 h 1"/>
                <a:gd name="T22" fmla="*/ 9 w 24"/>
                <a:gd name="T23" fmla="*/ 0 h 1"/>
                <a:gd name="T24" fmla="*/ 10 w 24"/>
                <a:gd name="T25" fmla="*/ 0 h 1"/>
                <a:gd name="T26" fmla="*/ 11 w 24"/>
                <a:gd name="T27" fmla="*/ 0 h 1"/>
                <a:gd name="T28" fmla="*/ 12 w 24"/>
                <a:gd name="T29" fmla="*/ 0 h 1"/>
                <a:gd name="T30" fmla="*/ 13 w 24"/>
                <a:gd name="T31" fmla="*/ 0 h 1"/>
                <a:gd name="T32" fmla="*/ 13 w 24"/>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1"/>
                <a:gd name="T53" fmla="*/ 24 w 24"/>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1">
                  <a:moveTo>
                    <a:pt x="0" y="0"/>
                  </a:moveTo>
                  <a:lnTo>
                    <a:pt x="2" y="0"/>
                  </a:lnTo>
                  <a:lnTo>
                    <a:pt x="4" y="0"/>
                  </a:lnTo>
                  <a:lnTo>
                    <a:pt x="5" y="0"/>
                  </a:lnTo>
                  <a:lnTo>
                    <a:pt x="6" y="0"/>
                  </a:lnTo>
                  <a:lnTo>
                    <a:pt x="8" y="0"/>
                  </a:lnTo>
                  <a:lnTo>
                    <a:pt x="9" y="0"/>
                  </a:lnTo>
                  <a:lnTo>
                    <a:pt x="11" y="0"/>
                  </a:lnTo>
                  <a:lnTo>
                    <a:pt x="13" y="0"/>
                  </a:lnTo>
                  <a:lnTo>
                    <a:pt x="15" y="0"/>
                  </a:lnTo>
                  <a:lnTo>
                    <a:pt x="16" y="0"/>
                  </a:lnTo>
                  <a:lnTo>
                    <a:pt x="17" y="0"/>
                  </a:lnTo>
                  <a:lnTo>
                    <a:pt x="19" y="0"/>
                  </a:lnTo>
                  <a:lnTo>
                    <a:pt x="20" y="0"/>
                  </a:lnTo>
                  <a:lnTo>
                    <a:pt x="22" y="0"/>
                  </a:lnTo>
                  <a:lnTo>
                    <a:pt x="23"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0" name="Freeform 106"/>
            <p:cNvSpPr>
              <a:spLocks/>
            </p:cNvSpPr>
            <p:nvPr/>
          </p:nvSpPr>
          <p:spPr bwMode="auto">
            <a:xfrm>
              <a:off x="4132" y="3487"/>
              <a:ext cx="1" cy="486"/>
            </a:xfrm>
            <a:custGeom>
              <a:avLst/>
              <a:gdLst>
                <a:gd name="T0" fmla="*/ 0 w 1"/>
                <a:gd name="T1" fmla="*/ 305 h 525"/>
                <a:gd name="T2" fmla="*/ 0 w 1"/>
                <a:gd name="T3" fmla="*/ 154 h 525"/>
                <a:gd name="T4" fmla="*/ 0 w 1"/>
                <a:gd name="T5" fmla="*/ 0 h 525"/>
                <a:gd name="T6" fmla="*/ 0 60000 65536"/>
                <a:gd name="T7" fmla="*/ 0 60000 65536"/>
                <a:gd name="T8" fmla="*/ 0 60000 65536"/>
                <a:gd name="T9" fmla="*/ 0 w 1"/>
                <a:gd name="T10" fmla="*/ 0 h 525"/>
                <a:gd name="T11" fmla="*/ 1 w 1"/>
                <a:gd name="T12" fmla="*/ 525 h 525"/>
              </a:gdLst>
              <a:ahLst/>
              <a:cxnLst>
                <a:cxn ang="T6">
                  <a:pos x="T0" y="T1"/>
                </a:cxn>
                <a:cxn ang="T7">
                  <a:pos x="T2" y="T3"/>
                </a:cxn>
                <a:cxn ang="T8">
                  <a:pos x="T4" y="T5"/>
                </a:cxn>
              </a:cxnLst>
              <a:rect l="T9" t="T10" r="T11" b="T12"/>
              <a:pathLst>
                <a:path w="1" h="525">
                  <a:moveTo>
                    <a:pt x="0" y="524"/>
                  </a:moveTo>
                  <a:lnTo>
                    <a:pt x="0" y="262"/>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1" name="Freeform 107"/>
            <p:cNvSpPr>
              <a:spLocks/>
            </p:cNvSpPr>
            <p:nvPr/>
          </p:nvSpPr>
          <p:spPr bwMode="auto">
            <a:xfrm>
              <a:off x="4909" y="3487"/>
              <a:ext cx="1" cy="486"/>
            </a:xfrm>
            <a:custGeom>
              <a:avLst/>
              <a:gdLst>
                <a:gd name="T0" fmla="*/ 0 w 1"/>
                <a:gd name="T1" fmla="*/ 305 h 525"/>
                <a:gd name="T2" fmla="*/ 0 w 1"/>
                <a:gd name="T3" fmla="*/ 154 h 525"/>
                <a:gd name="T4" fmla="*/ 0 w 1"/>
                <a:gd name="T5" fmla="*/ 0 h 525"/>
                <a:gd name="T6" fmla="*/ 0 60000 65536"/>
                <a:gd name="T7" fmla="*/ 0 60000 65536"/>
                <a:gd name="T8" fmla="*/ 0 60000 65536"/>
                <a:gd name="T9" fmla="*/ 0 w 1"/>
                <a:gd name="T10" fmla="*/ 0 h 525"/>
                <a:gd name="T11" fmla="*/ 1 w 1"/>
                <a:gd name="T12" fmla="*/ 525 h 525"/>
              </a:gdLst>
              <a:ahLst/>
              <a:cxnLst>
                <a:cxn ang="T6">
                  <a:pos x="T0" y="T1"/>
                </a:cxn>
                <a:cxn ang="T7">
                  <a:pos x="T2" y="T3"/>
                </a:cxn>
                <a:cxn ang="T8">
                  <a:pos x="T4" y="T5"/>
                </a:cxn>
              </a:cxnLst>
              <a:rect l="T9" t="T10" r="T11" b="T12"/>
              <a:pathLst>
                <a:path w="1" h="525">
                  <a:moveTo>
                    <a:pt x="0" y="524"/>
                  </a:moveTo>
                  <a:lnTo>
                    <a:pt x="0" y="262"/>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2" name="Freeform 108"/>
            <p:cNvSpPr>
              <a:spLocks/>
            </p:cNvSpPr>
            <p:nvPr/>
          </p:nvSpPr>
          <p:spPr bwMode="auto">
            <a:xfrm>
              <a:off x="4132" y="3487"/>
              <a:ext cx="778" cy="1"/>
            </a:xfrm>
            <a:custGeom>
              <a:avLst/>
              <a:gdLst>
                <a:gd name="T0" fmla="*/ 491 w 840"/>
                <a:gd name="T1" fmla="*/ 0 h 1"/>
                <a:gd name="T2" fmla="*/ 244 w 840"/>
                <a:gd name="T3" fmla="*/ 0 h 1"/>
                <a:gd name="T4" fmla="*/ 0 w 840"/>
                <a:gd name="T5" fmla="*/ 0 h 1"/>
                <a:gd name="T6" fmla="*/ 0 60000 65536"/>
                <a:gd name="T7" fmla="*/ 0 60000 65536"/>
                <a:gd name="T8" fmla="*/ 0 60000 65536"/>
                <a:gd name="T9" fmla="*/ 0 w 840"/>
                <a:gd name="T10" fmla="*/ 0 h 1"/>
                <a:gd name="T11" fmla="*/ 840 w 840"/>
                <a:gd name="T12" fmla="*/ 1 h 1"/>
              </a:gdLst>
              <a:ahLst/>
              <a:cxnLst>
                <a:cxn ang="T6">
                  <a:pos x="T0" y="T1"/>
                </a:cxn>
                <a:cxn ang="T7">
                  <a:pos x="T2" y="T3"/>
                </a:cxn>
                <a:cxn ang="T8">
                  <a:pos x="T4" y="T5"/>
                </a:cxn>
              </a:cxnLst>
              <a:rect l="T9" t="T10" r="T11" b="T12"/>
              <a:pathLst>
                <a:path w="840" h="1">
                  <a:moveTo>
                    <a:pt x="839" y="0"/>
                  </a:moveTo>
                  <a:lnTo>
                    <a:pt x="418" y="0"/>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3" name="Freeform 109"/>
            <p:cNvSpPr>
              <a:spLocks/>
            </p:cNvSpPr>
            <p:nvPr/>
          </p:nvSpPr>
          <p:spPr bwMode="auto">
            <a:xfrm>
              <a:off x="4132" y="3972"/>
              <a:ext cx="778" cy="1"/>
            </a:xfrm>
            <a:custGeom>
              <a:avLst/>
              <a:gdLst>
                <a:gd name="T0" fmla="*/ 491 w 840"/>
                <a:gd name="T1" fmla="*/ 0 h 1"/>
                <a:gd name="T2" fmla="*/ 244 w 840"/>
                <a:gd name="T3" fmla="*/ 0 h 1"/>
                <a:gd name="T4" fmla="*/ 0 w 840"/>
                <a:gd name="T5" fmla="*/ 0 h 1"/>
                <a:gd name="T6" fmla="*/ 0 60000 65536"/>
                <a:gd name="T7" fmla="*/ 0 60000 65536"/>
                <a:gd name="T8" fmla="*/ 0 60000 65536"/>
                <a:gd name="T9" fmla="*/ 0 w 840"/>
                <a:gd name="T10" fmla="*/ 0 h 1"/>
                <a:gd name="T11" fmla="*/ 840 w 840"/>
                <a:gd name="T12" fmla="*/ 1 h 1"/>
              </a:gdLst>
              <a:ahLst/>
              <a:cxnLst>
                <a:cxn ang="T6">
                  <a:pos x="T0" y="T1"/>
                </a:cxn>
                <a:cxn ang="T7">
                  <a:pos x="T2" y="T3"/>
                </a:cxn>
                <a:cxn ang="T8">
                  <a:pos x="T4" y="T5"/>
                </a:cxn>
              </a:cxnLst>
              <a:rect l="T9" t="T10" r="T11" b="T12"/>
              <a:pathLst>
                <a:path w="840" h="1">
                  <a:moveTo>
                    <a:pt x="839" y="0"/>
                  </a:moveTo>
                  <a:lnTo>
                    <a:pt x="418" y="0"/>
                  </a:lnTo>
                  <a:lnTo>
                    <a:pt x="0" y="0"/>
                  </a:lnTo>
                </a:path>
              </a:pathLst>
            </a:custGeom>
            <a:noFill/>
            <a:ln w="3123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4" name="Freeform 110"/>
            <p:cNvSpPr>
              <a:spLocks/>
            </p:cNvSpPr>
            <p:nvPr/>
          </p:nvSpPr>
          <p:spPr bwMode="auto">
            <a:xfrm>
              <a:off x="4132" y="3958"/>
              <a:ext cx="136" cy="1"/>
            </a:xfrm>
            <a:custGeom>
              <a:avLst/>
              <a:gdLst>
                <a:gd name="T0" fmla="*/ 0 w 146"/>
                <a:gd name="T1" fmla="*/ 0 h 1"/>
                <a:gd name="T2" fmla="*/ 3 w 146"/>
                <a:gd name="T3" fmla="*/ 0 h 1"/>
                <a:gd name="T4" fmla="*/ 7 w 146"/>
                <a:gd name="T5" fmla="*/ 0 h 1"/>
                <a:gd name="T6" fmla="*/ 7 w 146"/>
                <a:gd name="T7" fmla="*/ 0 h 1"/>
                <a:gd name="T8" fmla="*/ 7 w 146"/>
                <a:gd name="T9" fmla="*/ 0 h 1"/>
                <a:gd name="T10" fmla="*/ 7 w 146"/>
                <a:gd name="T11" fmla="*/ 0 h 1"/>
                <a:gd name="T12" fmla="*/ 11 w 146"/>
                <a:gd name="T13" fmla="*/ 0 h 1"/>
                <a:gd name="T14" fmla="*/ 12 w 146"/>
                <a:gd name="T15" fmla="*/ 0 h 1"/>
                <a:gd name="T16" fmla="*/ 15 w 146"/>
                <a:gd name="T17" fmla="*/ 0 h 1"/>
                <a:gd name="T18" fmla="*/ 16 w 146"/>
                <a:gd name="T19" fmla="*/ 0 h 1"/>
                <a:gd name="T20" fmla="*/ 18 w 146"/>
                <a:gd name="T21" fmla="*/ 0 h 1"/>
                <a:gd name="T22" fmla="*/ 19 w 146"/>
                <a:gd name="T23" fmla="*/ 0 h 1"/>
                <a:gd name="T24" fmla="*/ 20 w 146"/>
                <a:gd name="T25" fmla="*/ 0 h 1"/>
                <a:gd name="T26" fmla="*/ 22 w 146"/>
                <a:gd name="T27" fmla="*/ 0 h 1"/>
                <a:gd name="T28" fmla="*/ 24 w 146"/>
                <a:gd name="T29" fmla="*/ 0 h 1"/>
                <a:gd name="T30" fmla="*/ 26 w 146"/>
                <a:gd name="T31" fmla="*/ 0 h 1"/>
                <a:gd name="T32" fmla="*/ 28 w 146"/>
                <a:gd name="T33" fmla="*/ 0 h 1"/>
                <a:gd name="T34" fmla="*/ 30 w 146"/>
                <a:gd name="T35" fmla="*/ 0 h 1"/>
                <a:gd name="T36" fmla="*/ 32 w 146"/>
                <a:gd name="T37" fmla="*/ 0 h 1"/>
                <a:gd name="T38" fmla="*/ 33 w 146"/>
                <a:gd name="T39" fmla="*/ 0 h 1"/>
                <a:gd name="T40" fmla="*/ 34 w 146"/>
                <a:gd name="T41" fmla="*/ 0 h 1"/>
                <a:gd name="T42" fmla="*/ 36 w 146"/>
                <a:gd name="T43" fmla="*/ 0 h 1"/>
                <a:gd name="T44" fmla="*/ 38 w 146"/>
                <a:gd name="T45" fmla="*/ 0 h 1"/>
                <a:gd name="T46" fmla="*/ 40 w 146"/>
                <a:gd name="T47" fmla="*/ 0 h 1"/>
                <a:gd name="T48" fmla="*/ 42 w 146"/>
                <a:gd name="T49" fmla="*/ 0 h 1"/>
                <a:gd name="T50" fmla="*/ 43 w 146"/>
                <a:gd name="T51" fmla="*/ 0 h 1"/>
                <a:gd name="T52" fmla="*/ 45 w 146"/>
                <a:gd name="T53" fmla="*/ 0 h 1"/>
                <a:gd name="T54" fmla="*/ 46 w 146"/>
                <a:gd name="T55" fmla="*/ 0 h 1"/>
                <a:gd name="T56" fmla="*/ 48 w 146"/>
                <a:gd name="T57" fmla="*/ 0 h 1"/>
                <a:gd name="T58" fmla="*/ 49 w 146"/>
                <a:gd name="T59" fmla="*/ 0 h 1"/>
                <a:gd name="T60" fmla="*/ 51 w 146"/>
                <a:gd name="T61" fmla="*/ 0 h 1"/>
                <a:gd name="T62" fmla="*/ 53 w 146"/>
                <a:gd name="T63" fmla="*/ 0 h 1"/>
                <a:gd name="T64" fmla="*/ 55 w 146"/>
                <a:gd name="T65" fmla="*/ 0 h 1"/>
                <a:gd name="T66" fmla="*/ 57 w 146"/>
                <a:gd name="T67" fmla="*/ 0 h 1"/>
                <a:gd name="T68" fmla="*/ 58 w 146"/>
                <a:gd name="T69" fmla="*/ 0 h 1"/>
                <a:gd name="T70" fmla="*/ 61 w 146"/>
                <a:gd name="T71" fmla="*/ 0 h 1"/>
                <a:gd name="T72" fmla="*/ 61 w 146"/>
                <a:gd name="T73" fmla="*/ 0 h 1"/>
                <a:gd name="T74" fmla="*/ 63 w 146"/>
                <a:gd name="T75" fmla="*/ 0 h 1"/>
                <a:gd name="T76" fmla="*/ 65 w 146"/>
                <a:gd name="T77" fmla="*/ 0 h 1"/>
                <a:gd name="T78" fmla="*/ 66 w 146"/>
                <a:gd name="T79" fmla="*/ 0 h 1"/>
                <a:gd name="T80" fmla="*/ 68 w 146"/>
                <a:gd name="T81" fmla="*/ 0 h 1"/>
                <a:gd name="T82" fmla="*/ 70 w 146"/>
                <a:gd name="T83" fmla="*/ 0 h 1"/>
                <a:gd name="T84" fmla="*/ 71 w 146"/>
                <a:gd name="T85" fmla="*/ 0 h 1"/>
                <a:gd name="T86" fmla="*/ 74 w 146"/>
                <a:gd name="T87" fmla="*/ 0 h 1"/>
                <a:gd name="T88" fmla="*/ 76 w 146"/>
                <a:gd name="T89" fmla="*/ 0 h 1"/>
                <a:gd name="T90" fmla="*/ 76 w 146"/>
                <a:gd name="T91" fmla="*/ 0 h 1"/>
                <a:gd name="T92" fmla="*/ 79 w 146"/>
                <a:gd name="T93" fmla="*/ 0 h 1"/>
                <a:gd name="T94" fmla="*/ 81 w 146"/>
                <a:gd name="T95" fmla="*/ 0 h 1"/>
                <a:gd name="T96" fmla="*/ 82 w 146"/>
                <a:gd name="T97" fmla="*/ 0 h 1"/>
                <a:gd name="T98" fmla="*/ 84 w 146"/>
                <a:gd name="T99" fmla="*/ 0 h 1"/>
                <a:gd name="T100" fmla="*/ 85 w 146"/>
                <a:gd name="T101" fmla="*/ 0 h 1"/>
                <a:gd name="T102" fmla="*/ 88 w 146"/>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6"/>
                <a:gd name="T157" fmla="*/ 0 h 1"/>
                <a:gd name="T158" fmla="*/ 146 w 146"/>
                <a:gd name="T159" fmla="*/ 1 h 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6" h="1">
                  <a:moveTo>
                    <a:pt x="0" y="0"/>
                  </a:moveTo>
                  <a:lnTo>
                    <a:pt x="0" y="0"/>
                  </a:lnTo>
                  <a:lnTo>
                    <a:pt x="1" y="0"/>
                  </a:lnTo>
                  <a:lnTo>
                    <a:pt x="3" y="0"/>
                  </a:lnTo>
                  <a:lnTo>
                    <a:pt x="5" y="0"/>
                  </a:lnTo>
                  <a:lnTo>
                    <a:pt x="7" y="0"/>
                  </a:lnTo>
                  <a:lnTo>
                    <a:pt x="8" y="0"/>
                  </a:lnTo>
                  <a:lnTo>
                    <a:pt x="9" y="0"/>
                  </a:lnTo>
                  <a:lnTo>
                    <a:pt x="10" y="0"/>
                  </a:lnTo>
                  <a:lnTo>
                    <a:pt x="11" y="0"/>
                  </a:lnTo>
                  <a:lnTo>
                    <a:pt x="14" y="0"/>
                  </a:lnTo>
                  <a:lnTo>
                    <a:pt x="16" y="0"/>
                  </a:lnTo>
                  <a:lnTo>
                    <a:pt x="18" y="0"/>
                  </a:lnTo>
                  <a:lnTo>
                    <a:pt x="19" y="0"/>
                  </a:lnTo>
                  <a:lnTo>
                    <a:pt x="22" y="0"/>
                  </a:lnTo>
                  <a:lnTo>
                    <a:pt x="23" y="0"/>
                  </a:lnTo>
                  <a:lnTo>
                    <a:pt x="24" y="0"/>
                  </a:lnTo>
                  <a:lnTo>
                    <a:pt x="26" y="0"/>
                  </a:lnTo>
                  <a:lnTo>
                    <a:pt x="27" y="0"/>
                  </a:lnTo>
                  <a:lnTo>
                    <a:pt x="29" y="0"/>
                  </a:lnTo>
                  <a:lnTo>
                    <a:pt x="30" y="0"/>
                  </a:lnTo>
                  <a:lnTo>
                    <a:pt x="32" y="0"/>
                  </a:lnTo>
                  <a:lnTo>
                    <a:pt x="34" y="0"/>
                  </a:lnTo>
                  <a:lnTo>
                    <a:pt x="36" y="0"/>
                  </a:lnTo>
                  <a:lnTo>
                    <a:pt x="37" y="0"/>
                  </a:lnTo>
                  <a:lnTo>
                    <a:pt x="38" y="0"/>
                  </a:lnTo>
                  <a:lnTo>
                    <a:pt x="39" y="0"/>
                  </a:lnTo>
                  <a:lnTo>
                    <a:pt x="41" y="0"/>
                  </a:lnTo>
                  <a:lnTo>
                    <a:pt x="43" y="0"/>
                  </a:lnTo>
                  <a:lnTo>
                    <a:pt x="44" y="0"/>
                  </a:lnTo>
                  <a:lnTo>
                    <a:pt x="45" y="0"/>
                  </a:lnTo>
                  <a:lnTo>
                    <a:pt x="46" y="0"/>
                  </a:lnTo>
                  <a:lnTo>
                    <a:pt x="48" y="0"/>
                  </a:lnTo>
                  <a:lnTo>
                    <a:pt x="50" y="0"/>
                  </a:lnTo>
                  <a:lnTo>
                    <a:pt x="51" y="0"/>
                  </a:lnTo>
                  <a:lnTo>
                    <a:pt x="53" y="0"/>
                  </a:lnTo>
                  <a:lnTo>
                    <a:pt x="54" y="0"/>
                  </a:lnTo>
                  <a:lnTo>
                    <a:pt x="55" y="0"/>
                  </a:lnTo>
                  <a:lnTo>
                    <a:pt x="57" y="0"/>
                  </a:lnTo>
                  <a:lnTo>
                    <a:pt x="59" y="0"/>
                  </a:lnTo>
                  <a:lnTo>
                    <a:pt x="61" y="0"/>
                  </a:lnTo>
                  <a:lnTo>
                    <a:pt x="62" y="0"/>
                  </a:lnTo>
                  <a:lnTo>
                    <a:pt x="63" y="0"/>
                  </a:lnTo>
                  <a:lnTo>
                    <a:pt x="65" y="0"/>
                  </a:lnTo>
                  <a:lnTo>
                    <a:pt x="66" y="0"/>
                  </a:lnTo>
                  <a:lnTo>
                    <a:pt x="68" y="0"/>
                  </a:lnTo>
                  <a:lnTo>
                    <a:pt x="69" y="0"/>
                  </a:lnTo>
                  <a:lnTo>
                    <a:pt x="71" y="0"/>
                  </a:lnTo>
                  <a:lnTo>
                    <a:pt x="73" y="0"/>
                  </a:lnTo>
                  <a:lnTo>
                    <a:pt x="75" y="0"/>
                  </a:lnTo>
                  <a:lnTo>
                    <a:pt x="77" y="0"/>
                  </a:lnTo>
                  <a:lnTo>
                    <a:pt x="79" y="0"/>
                  </a:lnTo>
                  <a:lnTo>
                    <a:pt x="81" y="0"/>
                  </a:lnTo>
                  <a:lnTo>
                    <a:pt x="82" y="0"/>
                  </a:lnTo>
                  <a:lnTo>
                    <a:pt x="83" y="0"/>
                  </a:lnTo>
                  <a:lnTo>
                    <a:pt x="84" y="0"/>
                  </a:lnTo>
                  <a:lnTo>
                    <a:pt x="86" y="0"/>
                  </a:lnTo>
                  <a:lnTo>
                    <a:pt x="88" y="0"/>
                  </a:lnTo>
                  <a:lnTo>
                    <a:pt x="89" y="0"/>
                  </a:lnTo>
                  <a:lnTo>
                    <a:pt x="90" y="0"/>
                  </a:lnTo>
                  <a:lnTo>
                    <a:pt x="91" y="0"/>
                  </a:lnTo>
                  <a:lnTo>
                    <a:pt x="93" y="0"/>
                  </a:lnTo>
                  <a:lnTo>
                    <a:pt x="94" y="0"/>
                  </a:lnTo>
                  <a:lnTo>
                    <a:pt x="96" y="0"/>
                  </a:lnTo>
                  <a:lnTo>
                    <a:pt x="97" y="0"/>
                  </a:lnTo>
                  <a:lnTo>
                    <a:pt x="99" y="0"/>
                  </a:lnTo>
                  <a:lnTo>
                    <a:pt x="100" y="0"/>
                  </a:lnTo>
                  <a:lnTo>
                    <a:pt x="101" y="0"/>
                  </a:lnTo>
                  <a:lnTo>
                    <a:pt x="102" y="0"/>
                  </a:lnTo>
                  <a:lnTo>
                    <a:pt x="104" y="0"/>
                  </a:lnTo>
                  <a:lnTo>
                    <a:pt x="105" y="0"/>
                  </a:lnTo>
                  <a:lnTo>
                    <a:pt x="107" y="0"/>
                  </a:lnTo>
                  <a:lnTo>
                    <a:pt x="109" y="0"/>
                  </a:lnTo>
                  <a:lnTo>
                    <a:pt x="110" y="0"/>
                  </a:lnTo>
                  <a:lnTo>
                    <a:pt x="111" y="0"/>
                  </a:lnTo>
                  <a:lnTo>
                    <a:pt x="112" y="0"/>
                  </a:lnTo>
                  <a:lnTo>
                    <a:pt x="114" y="0"/>
                  </a:lnTo>
                  <a:lnTo>
                    <a:pt x="115" y="0"/>
                  </a:lnTo>
                  <a:lnTo>
                    <a:pt x="117" y="0"/>
                  </a:lnTo>
                  <a:lnTo>
                    <a:pt x="118" y="0"/>
                  </a:lnTo>
                  <a:lnTo>
                    <a:pt x="120" y="0"/>
                  </a:lnTo>
                  <a:lnTo>
                    <a:pt x="121" y="0"/>
                  </a:lnTo>
                  <a:lnTo>
                    <a:pt x="122" y="0"/>
                  </a:lnTo>
                  <a:lnTo>
                    <a:pt x="124" y="0"/>
                  </a:lnTo>
                  <a:lnTo>
                    <a:pt x="125" y="0"/>
                  </a:lnTo>
                  <a:lnTo>
                    <a:pt x="126" y="0"/>
                  </a:lnTo>
                  <a:lnTo>
                    <a:pt x="129" y="0"/>
                  </a:lnTo>
                  <a:lnTo>
                    <a:pt x="130" y="0"/>
                  </a:lnTo>
                  <a:lnTo>
                    <a:pt x="131" y="0"/>
                  </a:lnTo>
                  <a:lnTo>
                    <a:pt x="132" y="0"/>
                  </a:lnTo>
                  <a:lnTo>
                    <a:pt x="133" y="0"/>
                  </a:lnTo>
                  <a:lnTo>
                    <a:pt x="135" y="0"/>
                  </a:lnTo>
                  <a:lnTo>
                    <a:pt x="136" y="0"/>
                  </a:lnTo>
                  <a:lnTo>
                    <a:pt x="138" y="0"/>
                  </a:lnTo>
                  <a:lnTo>
                    <a:pt x="139" y="0"/>
                  </a:lnTo>
                  <a:lnTo>
                    <a:pt x="140" y="0"/>
                  </a:lnTo>
                  <a:lnTo>
                    <a:pt x="142" y="0"/>
                  </a:lnTo>
                  <a:lnTo>
                    <a:pt x="144" y="0"/>
                  </a:lnTo>
                  <a:lnTo>
                    <a:pt x="145"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5" name="Freeform 111"/>
            <p:cNvSpPr>
              <a:spLocks/>
            </p:cNvSpPr>
            <p:nvPr/>
          </p:nvSpPr>
          <p:spPr bwMode="auto">
            <a:xfrm>
              <a:off x="4267" y="3958"/>
              <a:ext cx="135" cy="1"/>
            </a:xfrm>
            <a:custGeom>
              <a:avLst/>
              <a:gdLst>
                <a:gd name="T0" fmla="*/ 1 w 146"/>
                <a:gd name="T1" fmla="*/ 0 h 1"/>
                <a:gd name="T2" fmla="*/ 3 w 146"/>
                <a:gd name="T3" fmla="*/ 0 h 1"/>
                <a:gd name="T4" fmla="*/ 6 w 146"/>
                <a:gd name="T5" fmla="*/ 0 h 1"/>
                <a:gd name="T6" fmla="*/ 6 w 146"/>
                <a:gd name="T7" fmla="*/ 0 h 1"/>
                <a:gd name="T8" fmla="*/ 6 w 146"/>
                <a:gd name="T9" fmla="*/ 0 h 1"/>
                <a:gd name="T10" fmla="*/ 8 w 146"/>
                <a:gd name="T11" fmla="*/ 0 h 1"/>
                <a:gd name="T12" fmla="*/ 10 w 146"/>
                <a:gd name="T13" fmla="*/ 0 h 1"/>
                <a:gd name="T14" fmla="*/ 13 w 146"/>
                <a:gd name="T15" fmla="*/ 0 h 1"/>
                <a:gd name="T16" fmla="*/ 14 w 146"/>
                <a:gd name="T17" fmla="*/ 0 h 1"/>
                <a:gd name="T18" fmla="*/ 15 w 146"/>
                <a:gd name="T19" fmla="*/ 0 h 1"/>
                <a:gd name="T20" fmla="*/ 17 w 146"/>
                <a:gd name="T21" fmla="*/ 0 h 1"/>
                <a:gd name="T22" fmla="*/ 18 w 146"/>
                <a:gd name="T23" fmla="*/ 0 h 1"/>
                <a:gd name="T24" fmla="*/ 20 w 146"/>
                <a:gd name="T25" fmla="*/ 0 h 1"/>
                <a:gd name="T26" fmla="*/ 21 w 146"/>
                <a:gd name="T27" fmla="*/ 0 h 1"/>
                <a:gd name="T28" fmla="*/ 23 w 146"/>
                <a:gd name="T29" fmla="*/ 0 h 1"/>
                <a:gd name="T30" fmla="*/ 25 w 146"/>
                <a:gd name="T31" fmla="*/ 0 h 1"/>
                <a:gd name="T32" fmla="*/ 27 w 146"/>
                <a:gd name="T33" fmla="*/ 0 h 1"/>
                <a:gd name="T34" fmla="*/ 29 w 146"/>
                <a:gd name="T35" fmla="*/ 0 h 1"/>
                <a:gd name="T36" fmla="*/ 29 w 146"/>
                <a:gd name="T37" fmla="*/ 0 h 1"/>
                <a:gd name="T38" fmla="*/ 31 w 146"/>
                <a:gd name="T39" fmla="*/ 0 h 1"/>
                <a:gd name="T40" fmla="*/ 33 w 146"/>
                <a:gd name="T41" fmla="*/ 0 h 1"/>
                <a:gd name="T42" fmla="*/ 34 w 146"/>
                <a:gd name="T43" fmla="*/ 0 h 1"/>
                <a:gd name="T44" fmla="*/ 37 w 146"/>
                <a:gd name="T45" fmla="*/ 0 h 1"/>
                <a:gd name="T46" fmla="*/ 37 w 146"/>
                <a:gd name="T47" fmla="*/ 0 h 1"/>
                <a:gd name="T48" fmla="*/ 40 w 146"/>
                <a:gd name="T49" fmla="*/ 0 h 1"/>
                <a:gd name="T50" fmla="*/ 41 w 146"/>
                <a:gd name="T51" fmla="*/ 0 h 1"/>
                <a:gd name="T52" fmla="*/ 43 w 146"/>
                <a:gd name="T53" fmla="*/ 0 h 1"/>
                <a:gd name="T54" fmla="*/ 44 w 146"/>
                <a:gd name="T55" fmla="*/ 0 h 1"/>
                <a:gd name="T56" fmla="*/ 46 w 146"/>
                <a:gd name="T57" fmla="*/ 0 h 1"/>
                <a:gd name="T58" fmla="*/ 47 w 146"/>
                <a:gd name="T59" fmla="*/ 0 h 1"/>
                <a:gd name="T60" fmla="*/ 50 w 146"/>
                <a:gd name="T61" fmla="*/ 0 h 1"/>
                <a:gd name="T62" fmla="*/ 50 w 146"/>
                <a:gd name="T63" fmla="*/ 0 h 1"/>
                <a:gd name="T64" fmla="*/ 53 w 146"/>
                <a:gd name="T65" fmla="*/ 0 h 1"/>
                <a:gd name="T66" fmla="*/ 54 w 146"/>
                <a:gd name="T67" fmla="*/ 0 h 1"/>
                <a:gd name="T68" fmla="*/ 55 w 146"/>
                <a:gd name="T69" fmla="*/ 0 h 1"/>
                <a:gd name="T70" fmla="*/ 57 w 146"/>
                <a:gd name="T71" fmla="*/ 0 h 1"/>
                <a:gd name="T72" fmla="*/ 58 w 146"/>
                <a:gd name="T73" fmla="*/ 0 h 1"/>
                <a:gd name="T74" fmla="*/ 60 w 146"/>
                <a:gd name="T75" fmla="*/ 0 h 1"/>
                <a:gd name="T76" fmla="*/ 63 w 146"/>
                <a:gd name="T77" fmla="*/ 0 h 1"/>
                <a:gd name="T78" fmla="*/ 63 w 146"/>
                <a:gd name="T79" fmla="*/ 0 h 1"/>
                <a:gd name="T80" fmla="*/ 66 w 146"/>
                <a:gd name="T81" fmla="*/ 0 h 1"/>
                <a:gd name="T82" fmla="*/ 67 w 146"/>
                <a:gd name="T83" fmla="*/ 0 h 1"/>
                <a:gd name="T84" fmla="*/ 68 w 146"/>
                <a:gd name="T85" fmla="*/ 0 h 1"/>
                <a:gd name="T86" fmla="*/ 70 w 146"/>
                <a:gd name="T87" fmla="*/ 0 h 1"/>
                <a:gd name="T88" fmla="*/ 72 w 146"/>
                <a:gd name="T89" fmla="*/ 0 h 1"/>
                <a:gd name="T90" fmla="*/ 73 w 146"/>
                <a:gd name="T91" fmla="*/ 0 h 1"/>
                <a:gd name="T92" fmla="*/ 75 w 146"/>
                <a:gd name="T93" fmla="*/ 0 h 1"/>
                <a:gd name="T94" fmla="*/ 76 w 146"/>
                <a:gd name="T95" fmla="*/ 0 h 1"/>
                <a:gd name="T96" fmla="*/ 79 w 146"/>
                <a:gd name="T97" fmla="*/ 0 h 1"/>
                <a:gd name="T98" fmla="*/ 80 w 146"/>
                <a:gd name="T99" fmla="*/ 0 h 1"/>
                <a:gd name="T100" fmla="*/ 81 w 146"/>
                <a:gd name="T101" fmla="*/ 0 h 1"/>
                <a:gd name="T102" fmla="*/ 82 w 146"/>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6"/>
                <a:gd name="T157" fmla="*/ 0 h 1"/>
                <a:gd name="T158" fmla="*/ 146 w 146"/>
                <a:gd name="T159" fmla="*/ 1 h 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6" h="1">
                  <a:moveTo>
                    <a:pt x="0" y="0"/>
                  </a:moveTo>
                  <a:lnTo>
                    <a:pt x="1" y="0"/>
                  </a:lnTo>
                  <a:lnTo>
                    <a:pt x="2" y="0"/>
                  </a:lnTo>
                  <a:lnTo>
                    <a:pt x="3" y="0"/>
                  </a:lnTo>
                  <a:lnTo>
                    <a:pt x="5" y="0"/>
                  </a:lnTo>
                  <a:lnTo>
                    <a:pt x="6" y="0"/>
                  </a:lnTo>
                  <a:lnTo>
                    <a:pt x="8" y="0"/>
                  </a:lnTo>
                  <a:lnTo>
                    <a:pt x="10" y="0"/>
                  </a:lnTo>
                  <a:lnTo>
                    <a:pt x="11" y="0"/>
                  </a:lnTo>
                  <a:lnTo>
                    <a:pt x="12" y="0"/>
                  </a:lnTo>
                  <a:lnTo>
                    <a:pt x="13" y="0"/>
                  </a:lnTo>
                  <a:lnTo>
                    <a:pt x="15" y="0"/>
                  </a:lnTo>
                  <a:lnTo>
                    <a:pt x="16" y="0"/>
                  </a:lnTo>
                  <a:lnTo>
                    <a:pt x="17" y="0"/>
                  </a:lnTo>
                  <a:lnTo>
                    <a:pt x="19" y="0"/>
                  </a:lnTo>
                  <a:lnTo>
                    <a:pt x="21" y="0"/>
                  </a:lnTo>
                  <a:lnTo>
                    <a:pt x="22" y="0"/>
                  </a:lnTo>
                  <a:lnTo>
                    <a:pt x="23" y="0"/>
                  </a:lnTo>
                  <a:lnTo>
                    <a:pt x="24" y="0"/>
                  </a:lnTo>
                  <a:lnTo>
                    <a:pt x="26" y="0"/>
                  </a:lnTo>
                  <a:lnTo>
                    <a:pt x="28" y="0"/>
                  </a:lnTo>
                  <a:lnTo>
                    <a:pt x="30" y="0"/>
                  </a:lnTo>
                  <a:lnTo>
                    <a:pt x="32" y="0"/>
                  </a:lnTo>
                  <a:lnTo>
                    <a:pt x="33" y="0"/>
                  </a:lnTo>
                  <a:lnTo>
                    <a:pt x="35" y="0"/>
                  </a:lnTo>
                  <a:lnTo>
                    <a:pt x="36" y="0"/>
                  </a:lnTo>
                  <a:lnTo>
                    <a:pt x="37" y="0"/>
                  </a:lnTo>
                  <a:lnTo>
                    <a:pt x="39" y="0"/>
                  </a:lnTo>
                  <a:lnTo>
                    <a:pt x="40" y="0"/>
                  </a:lnTo>
                  <a:lnTo>
                    <a:pt x="42" y="0"/>
                  </a:lnTo>
                  <a:lnTo>
                    <a:pt x="43" y="0"/>
                  </a:lnTo>
                  <a:lnTo>
                    <a:pt x="44" y="0"/>
                  </a:lnTo>
                  <a:lnTo>
                    <a:pt x="46" y="0"/>
                  </a:lnTo>
                  <a:lnTo>
                    <a:pt x="47" y="0"/>
                  </a:lnTo>
                  <a:lnTo>
                    <a:pt x="49" y="0"/>
                  </a:lnTo>
                  <a:lnTo>
                    <a:pt x="51" y="0"/>
                  </a:lnTo>
                  <a:lnTo>
                    <a:pt x="52" y="0"/>
                  </a:lnTo>
                  <a:lnTo>
                    <a:pt x="55" y="0"/>
                  </a:lnTo>
                  <a:lnTo>
                    <a:pt x="56" y="0"/>
                  </a:lnTo>
                  <a:lnTo>
                    <a:pt x="57" y="0"/>
                  </a:lnTo>
                  <a:lnTo>
                    <a:pt x="58" y="0"/>
                  </a:lnTo>
                  <a:lnTo>
                    <a:pt x="60" y="0"/>
                  </a:lnTo>
                  <a:lnTo>
                    <a:pt x="61" y="0"/>
                  </a:lnTo>
                  <a:lnTo>
                    <a:pt x="63" y="0"/>
                  </a:lnTo>
                  <a:lnTo>
                    <a:pt x="64" y="0"/>
                  </a:lnTo>
                  <a:lnTo>
                    <a:pt x="65" y="0"/>
                  </a:lnTo>
                  <a:lnTo>
                    <a:pt x="67" y="0"/>
                  </a:lnTo>
                  <a:lnTo>
                    <a:pt x="68" y="0"/>
                  </a:lnTo>
                  <a:lnTo>
                    <a:pt x="69" y="0"/>
                  </a:lnTo>
                  <a:lnTo>
                    <a:pt x="71" y="0"/>
                  </a:lnTo>
                  <a:lnTo>
                    <a:pt x="72" y="0"/>
                  </a:lnTo>
                  <a:lnTo>
                    <a:pt x="73" y="0"/>
                  </a:lnTo>
                  <a:lnTo>
                    <a:pt x="75" y="0"/>
                  </a:lnTo>
                  <a:lnTo>
                    <a:pt x="77" y="0"/>
                  </a:lnTo>
                  <a:lnTo>
                    <a:pt x="78" y="0"/>
                  </a:lnTo>
                  <a:lnTo>
                    <a:pt x="79" y="0"/>
                  </a:lnTo>
                  <a:lnTo>
                    <a:pt x="81" y="0"/>
                  </a:lnTo>
                  <a:lnTo>
                    <a:pt x="82" y="0"/>
                  </a:lnTo>
                  <a:lnTo>
                    <a:pt x="84" y="0"/>
                  </a:lnTo>
                  <a:lnTo>
                    <a:pt x="85" y="0"/>
                  </a:lnTo>
                  <a:lnTo>
                    <a:pt x="86" y="0"/>
                  </a:lnTo>
                  <a:lnTo>
                    <a:pt x="87" y="0"/>
                  </a:lnTo>
                  <a:lnTo>
                    <a:pt x="89" y="0"/>
                  </a:lnTo>
                  <a:lnTo>
                    <a:pt x="91" y="0"/>
                  </a:lnTo>
                  <a:lnTo>
                    <a:pt x="92" y="0"/>
                  </a:lnTo>
                  <a:lnTo>
                    <a:pt x="93" y="0"/>
                  </a:lnTo>
                  <a:lnTo>
                    <a:pt x="95" y="0"/>
                  </a:lnTo>
                  <a:lnTo>
                    <a:pt x="96" y="0"/>
                  </a:lnTo>
                  <a:lnTo>
                    <a:pt x="98" y="0"/>
                  </a:lnTo>
                  <a:lnTo>
                    <a:pt x="100" y="0"/>
                  </a:lnTo>
                  <a:lnTo>
                    <a:pt x="102" y="0"/>
                  </a:lnTo>
                  <a:lnTo>
                    <a:pt x="103" y="0"/>
                  </a:lnTo>
                  <a:lnTo>
                    <a:pt x="104" y="0"/>
                  </a:lnTo>
                  <a:lnTo>
                    <a:pt x="106" y="0"/>
                  </a:lnTo>
                  <a:lnTo>
                    <a:pt x="107" y="0"/>
                  </a:lnTo>
                  <a:lnTo>
                    <a:pt x="109" y="0"/>
                  </a:lnTo>
                  <a:lnTo>
                    <a:pt x="110" y="0"/>
                  </a:lnTo>
                  <a:lnTo>
                    <a:pt x="111" y="0"/>
                  </a:lnTo>
                  <a:lnTo>
                    <a:pt x="114" y="0"/>
                  </a:lnTo>
                  <a:lnTo>
                    <a:pt x="115" y="0"/>
                  </a:lnTo>
                  <a:lnTo>
                    <a:pt x="117" y="0"/>
                  </a:lnTo>
                  <a:lnTo>
                    <a:pt x="118" y="0"/>
                  </a:lnTo>
                  <a:lnTo>
                    <a:pt x="120" y="0"/>
                  </a:lnTo>
                  <a:lnTo>
                    <a:pt x="122" y="0"/>
                  </a:lnTo>
                  <a:lnTo>
                    <a:pt x="123" y="0"/>
                  </a:lnTo>
                  <a:lnTo>
                    <a:pt x="124" y="0"/>
                  </a:lnTo>
                  <a:lnTo>
                    <a:pt x="125" y="0"/>
                  </a:lnTo>
                  <a:lnTo>
                    <a:pt x="127" y="0"/>
                  </a:lnTo>
                  <a:lnTo>
                    <a:pt x="128" y="0"/>
                  </a:lnTo>
                  <a:lnTo>
                    <a:pt x="130" y="0"/>
                  </a:lnTo>
                  <a:lnTo>
                    <a:pt x="131" y="0"/>
                  </a:lnTo>
                  <a:lnTo>
                    <a:pt x="132" y="0"/>
                  </a:lnTo>
                  <a:lnTo>
                    <a:pt x="134" y="0"/>
                  </a:lnTo>
                  <a:lnTo>
                    <a:pt x="136" y="0"/>
                  </a:lnTo>
                  <a:lnTo>
                    <a:pt x="138" y="0"/>
                  </a:lnTo>
                  <a:lnTo>
                    <a:pt x="139" y="0"/>
                  </a:lnTo>
                  <a:lnTo>
                    <a:pt x="141" y="0"/>
                  </a:lnTo>
                  <a:lnTo>
                    <a:pt x="142" y="0"/>
                  </a:lnTo>
                  <a:lnTo>
                    <a:pt x="143" y="0"/>
                  </a:lnTo>
                  <a:lnTo>
                    <a:pt x="145"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6" name="Freeform 112"/>
            <p:cNvSpPr>
              <a:spLocks/>
            </p:cNvSpPr>
            <p:nvPr/>
          </p:nvSpPr>
          <p:spPr bwMode="auto">
            <a:xfrm>
              <a:off x="4401" y="3537"/>
              <a:ext cx="136" cy="422"/>
            </a:xfrm>
            <a:custGeom>
              <a:avLst/>
              <a:gdLst>
                <a:gd name="T0" fmla="*/ 1 w 147"/>
                <a:gd name="T1" fmla="*/ 265 h 456"/>
                <a:gd name="T2" fmla="*/ 4 w 147"/>
                <a:gd name="T3" fmla="*/ 265 h 456"/>
                <a:gd name="T4" fmla="*/ 6 w 147"/>
                <a:gd name="T5" fmla="*/ 263 h 456"/>
                <a:gd name="T6" fmla="*/ 6 w 147"/>
                <a:gd name="T7" fmla="*/ 263 h 456"/>
                <a:gd name="T8" fmla="*/ 6 w 147"/>
                <a:gd name="T9" fmla="*/ 263 h 456"/>
                <a:gd name="T10" fmla="*/ 8 w 147"/>
                <a:gd name="T11" fmla="*/ 263 h 456"/>
                <a:gd name="T12" fmla="*/ 11 w 147"/>
                <a:gd name="T13" fmla="*/ 262 h 456"/>
                <a:gd name="T14" fmla="*/ 13 w 147"/>
                <a:gd name="T15" fmla="*/ 262 h 456"/>
                <a:gd name="T16" fmla="*/ 15 w 147"/>
                <a:gd name="T17" fmla="*/ 262 h 456"/>
                <a:gd name="T18" fmla="*/ 16 w 147"/>
                <a:gd name="T19" fmla="*/ 260 h 456"/>
                <a:gd name="T20" fmla="*/ 17 w 147"/>
                <a:gd name="T21" fmla="*/ 260 h 456"/>
                <a:gd name="T22" fmla="*/ 19 w 147"/>
                <a:gd name="T23" fmla="*/ 259 h 456"/>
                <a:gd name="T24" fmla="*/ 20 w 147"/>
                <a:gd name="T25" fmla="*/ 257 h 456"/>
                <a:gd name="T26" fmla="*/ 21 w 147"/>
                <a:gd name="T27" fmla="*/ 254 h 456"/>
                <a:gd name="T28" fmla="*/ 24 w 147"/>
                <a:gd name="T29" fmla="*/ 250 h 456"/>
                <a:gd name="T30" fmla="*/ 26 w 147"/>
                <a:gd name="T31" fmla="*/ 246 h 456"/>
                <a:gd name="T32" fmla="*/ 27 w 147"/>
                <a:gd name="T33" fmla="*/ 241 h 456"/>
                <a:gd name="T34" fmla="*/ 29 w 147"/>
                <a:gd name="T35" fmla="*/ 232 h 456"/>
                <a:gd name="T36" fmla="*/ 30 w 147"/>
                <a:gd name="T37" fmla="*/ 224 h 456"/>
                <a:gd name="T38" fmla="*/ 31 w 147"/>
                <a:gd name="T39" fmla="*/ 214 h 456"/>
                <a:gd name="T40" fmla="*/ 34 w 147"/>
                <a:gd name="T41" fmla="*/ 202 h 456"/>
                <a:gd name="T42" fmla="*/ 35 w 147"/>
                <a:gd name="T43" fmla="*/ 187 h 456"/>
                <a:gd name="T44" fmla="*/ 37 w 147"/>
                <a:gd name="T45" fmla="*/ 169 h 456"/>
                <a:gd name="T46" fmla="*/ 38 w 147"/>
                <a:gd name="T47" fmla="*/ 147 h 456"/>
                <a:gd name="T48" fmla="*/ 41 w 147"/>
                <a:gd name="T49" fmla="*/ 123 h 456"/>
                <a:gd name="T50" fmla="*/ 41 w 147"/>
                <a:gd name="T51" fmla="*/ 99 h 456"/>
                <a:gd name="T52" fmla="*/ 43 w 147"/>
                <a:gd name="T53" fmla="*/ 73 h 456"/>
                <a:gd name="T54" fmla="*/ 44 w 147"/>
                <a:gd name="T55" fmla="*/ 46 h 456"/>
                <a:gd name="T56" fmla="*/ 46 w 147"/>
                <a:gd name="T57" fmla="*/ 24 h 456"/>
                <a:gd name="T58" fmla="*/ 48 w 147"/>
                <a:gd name="T59" fmla="*/ 7 h 456"/>
                <a:gd name="T60" fmla="*/ 50 w 147"/>
                <a:gd name="T61" fmla="*/ 0 h 456"/>
                <a:gd name="T62" fmla="*/ 51 w 147"/>
                <a:gd name="T63" fmla="*/ 5 h 456"/>
                <a:gd name="T64" fmla="*/ 53 w 147"/>
                <a:gd name="T65" fmla="*/ 14 h 456"/>
                <a:gd name="T66" fmla="*/ 54 w 147"/>
                <a:gd name="T67" fmla="*/ 31 h 456"/>
                <a:gd name="T68" fmla="*/ 56 w 147"/>
                <a:gd name="T69" fmla="*/ 56 h 456"/>
                <a:gd name="T70" fmla="*/ 58 w 147"/>
                <a:gd name="T71" fmla="*/ 83 h 456"/>
                <a:gd name="T72" fmla="*/ 58 w 147"/>
                <a:gd name="T73" fmla="*/ 109 h 456"/>
                <a:gd name="T74" fmla="*/ 61 w 147"/>
                <a:gd name="T75" fmla="*/ 133 h 456"/>
                <a:gd name="T76" fmla="*/ 63 w 147"/>
                <a:gd name="T77" fmla="*/ 157 h 456"/>
                <a:gd name="T78" fmla="*/ 64 w 147"/>
                <a:gd name="T79" fmla="*/ 177 h 456"/>
                <a:gd name="T80" fmla="*/ 66 w 147"/>
                <a:gd name="T81" fmla="*/ 193 h 456"/>
                <a:gd name="T82" fmla="*/ 68 w 147"/>
                <a:gd name="T83" fmla="*/ 207 h 456"/>
                <a:gd name="T84" fmla="*/ 68 w 147"/>
                <a:gd name="T85" fmla="*/ 218 h 456"/>
                <a:gd name="T86" fmla="*/ 70 w 147"/>
                <a:gd name="T87" fmla="*/ 229 h 456"/>
                <a:gd name="T88" fmla="*/ 73 w 147"/>
                <a:gd name="T89" fmla="*/ 235 h 456"/>
                <a:gd name="T90" fmla="*/ 74 w 147"/>
                <a:gd name="T91" fmla="*/ 241 h 456"/>
                <a:gd name="T92" fmla="*/ 75 w 147"/>
                <a:gd name="T93" fmla="*/ 244 h 456"/>
                <a:gd name="T94" fmla="*/ 78 w 147"/>
                <a:gd name="T95" fmla="*/ 246 h 456"/>
                <a:gd name="T96" fmla="*/ 80 w 147"/>
                <a:gd name="T97" fmla="*/ 243 h 456"/>
                <a:gd name="T98" fmla="*/ 80 w 147"/>
                <a:gd name="T99" fmla="*/ 241 h 456"/>
                <a:gd name="T100" fmla="*/ 81 w 147"/>
                <a:gd name="T101" fmla="*/ 234 h 456"/>
                <a:gd name="T102" fmla="*/ 83 w 147"/>
                <a:gd name="T103" fmla="*/ 228 h 4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56"/>
                <a:gd name="T158" fmla="*/ 147 w 147"/>
                <a:gd name="T159" fmla="*/ 456 h 45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56">
                  <a:moveTo>
                    <a:pt x="0" y="455"/>
                  </a:moveTo>
                  <a:lnTo>
                    <a:pt x="1" y="455"/>
                  </a:lnTo>
                  <a:lnTo>
                    <a:pt x="4" y="455"/>
                  </a:lnTo>
                  <a:lnTo>
                    <a:pt x="6" y="453"/>
                  </a:lnTo>
                  <a:lnTo>
                    <a:pt x="7" y="453"/>
                  </a:lnTo>
                  <a:lnTo>
                    <a:pt x="9" y="453"/>
                  </a:lnTo>
                  <a:lnTo>
                    <a:pt x="12" y="453"/>
                  </a:lnTo>
                  <a:lnTo>
                    <a:pt x="13" y="453"/>
                  </a:lnTo>
                  <a:lnTo>
                    <a:pt x="14" y="453"/>
                  </a:lnTo>
                  <a:lnTo>
                    <a:pt x="15" y="453"/>
                  </a:lnTo>
                  <a:lnTo>
                    <a:pt x="17" y="453"/>
                  </a:lnTo>
                  <a:lnTo>
                    <a:pt x="18" y="452"/>
                  </a:lnTo>
                  <a:lnTo>
                    <a:pt x="20" y="452"/>
                  </a:lnTo>
                  <a:lnTo>
                    <a:pt x="21" y="452"/>
                  </a:lnTo>
                  <a:lnTo>
                    <a:pt x="22" y="452"/>
                  </a:lnTo>
                  <a:lnTo>
                    <a:pt x="24" y="452"/>
                  </a:lnTo>
                  <a:lnTo>
                    <a:pt x="25" y="451"/>
                  </a:lnTo>
                  <a:lnTo>
                    <a:pt x="27" y="450"/>
                  </a:lnTo>
                  <a:lnTo>
                    <a:pt x="28" y="450"/>
                  </a:lnTo>
                  <a:lnTo>
                    <a:pt x="29" y="448"/>
                  </a:lnTo>
                  <a:lnTo>
                    <a:pt x="31" y="447"/>
                  </a:lnTo>
                  <a:lnTo>
                    <a:pt x="33" y="445"/>
                  </a:lnTo>
                  <a:lnTo>
                    <a:pt x="34" y="442"/>
                  </a:lnTo>
                  <a:lnTo>
                    <a:pt x="35" y="441"/>
                  </a:lnTo>
                  <a:lnTo>
                    <a:pt x="36" y="440"/>
                  </a:lnTo>
                  <a:lnTo>
                    <a:pt x="37" y="437"/>
                  </a:lnTo>
                  <a:lnTo>
                    <a:pt x="40" y="434"/>
                  </a:lnTo>
                  <a:lnTo>
                    <a:pt x="41" y="430"/>
                  </a:lnTo>
                  <a:lnTo>
                    <a:pt x="42" y="428"/>
                  </a:lnTo>
                  <a:lnTo>
                    <a:pt x="44" y="422"/>
                  </a:lnTo>
                  <a:lnTo>
                    <a:pt x="45" y="419"/>
                  </a:lnTo>
                  <a:lnTo>
                    <a:pt x="47" y="413"/>
                  </a:lnTo>
                  <a:lnTo>
                    <a:pt x="48" y="407"/>
                  </a:lnTo>
                  <a:lnTo>
                    <a:pt x="49" y="401"/>
                  </a:lnTo>
                  <a:lnTo>
                    <a:pt x="50" y="395"/>
                  </a:lnTo>
                  <a:lnTo>
                    <a:pt x="52" y="387"/>
                  </a:lnTo>
                  <a:lnTo>
                    <a:pt x="52" y="379"/>
                  </a:lnTo>
                  <a:lnTo>
                    <a:pt x="55" y="369"/>
                  </a:lnTo>
                  <a:lnTo>
                    <a:pt x="56" y="359"/>
                  </a:lnTo>
                  <a:lnTo>
                    <a:pt x="58" y="348"/>
                  </a:lnTo>
                  <a:lnTo>
                    <a:pt x="59" y="337"/>
                  </a:lnTo>
                  <a:lnTo>
                    <a:pt x="61" y="322"/>
                  </a:lnTo>
                  <a:lnTo>
                    <a:pt x="61" y="307"/>
                  </a:lnTo>
                  <a:lnTo>
                    <a:pt x="63" y="292"/>
                  </a:lnTo>
                  <a:lnTo>
                    <a:pt x="64" y="274"/>
                  </a:lnTo>
                  <a:lnTo>
                    <a:pt x="66" y="254"/>
                  </a:lnTo>
                  <a:lnTo>
                    <a:pt x="68" y="235"/>
                  </a:lnTo>
                  <a:lnTo>
                    <a:pt x="70" y="214"/>
                  </a:lnTo>
                  <a:lnTo>
                    <a:pt x="71" y="193"/>
                  </a:lnTo>
                  <a:lnTo>
                    <a:pt x="71" y="171"/>
                  </a:lnTo>
                  <a:lnTo>
                    <a:pt x="72" y="148"/>
                  </a:lnTo>
                  <a:lnTo>
                    <a:pt x="74" y="125"/>
                  </a:lnTo>
                  <a:lnTo>
                    <a:pt x="76" y="102"/>
                  </a:lnTo>
                  <a:lnTo>
                    <a:pt x="77" y="79"/>
                  </a:lnTo>
                  <a:lnTo>
                    <a:pt x="79" y="60"/>
                  </a:lnTo>
                  <a:lnTo>
                    <a:pt x="80" y="41"/>
                  </a:lnTo>
                  <a:lnTo>
                    <a:pt x="81" y="26"/>
                  </a:lnTo>
                  <a:lnTo>
                    <a:pt x="83" y="14"/>
                  </a:lnTo>
                  <a:lnTo>
                    <a:pt x="84" y="6"/>
                  </a:lnTo>
                  <a:lnTo>
                    <a:pt x="85" y="0"/>
                  </a:lnTo>
                  <a:lnTo>
                    <a:pt x="86" y="0"/>
                  </a:lnTo>
                  <a:lnTo>
                    <a:pt x="88" y="5"/>
                  </a:lnTo>
                  <a:lnTo>
                    <a:pt x="90" y="12"/>
                  </a:lnTo>
                  <a:lnTo>
                    <a:pt x="91" y="23"/>
                  </a:lnTo>
                  <a:lnTo>
                    <a:pt x="92" y="36"/>
                  </a:lnTo>
                  <a:lnTo>
                    <a:pt x="94" y="54"/>
                  </a:lnTo>
                  <a:lnTo>
                    <a:pt x="95" y="74"/>
                  </a:lnTo>
                  <a:lnTo>
                    <a:pt x="97" y="96"/>
                  </a:lnTo>
                  <a:lnTo>
                    <a:pt x="98" y="118"/>
                  </a:lnTo>
                  <a:lnTo>
                    <a:pt x="99" y="143"/>
                  </a:lnTo>
                  <a:lnTo>
                    <a:pt x="101" y="166"/>
                  </a:lnTo>
                  <a:lnTo>
                    <a:pt x="102" y="187"/>
                  </a:lnTo>
                  <a:lnTo>
                    <a:pt x="104" y="209"/>
                  </a:lnTo>
                  <a:lnTo>
                    <a:pt x="105" y="231"/>
                  </a:lnTo>
                  <a:lnTo>
                    <a:pt x="107" y="252"/>
                  </a:lnTo>
                  <a:lnTo>
                    <a:pt x="107" y="271"/>
                  </a:lnTo>
                  <a:lnTo>
                    <a:pt x="108" y="288"/>
                  </a:lnTo>
                  <a:lnTo>
                    <a:pt x="111" y="304"/>
                  </a:lnTo>
                  <a:lnTo>
                    <a:pt x="112" y="319"/>
                  </a:lnTo>
                  <a:lnTo>
                    <a:pt x="114" y="333"/>
                  </a:lnTo>
                  <a:lnTo>
                    <a:pt x="115" y="345"/>
                  </a:lnTo>
                  <a:lnTo>
                    <a:pt x="116" y="358"/>
                  </a:lnTo>
                  <a:lnTo>
                    <a:pt x="118" y="367"/>
                  </a:lnTo>
                  <a:lnTo>
                    <a:pt x="119" y="376"/>
                  </a:lnTo>
                  <a:lnTo>
                    <a:pt x="121" y="385"/>
                  </a:lnTo>
                  <a:lnTo>
                    <a:pt x="121" y="393"/>
                  </a:lnTo>
                  <a:lnTo>
                    <a:pt x="123" y="399"/>
                  </a:lnTo>
                  <a:lnTo>
                    <a:pt x="125" y="405"/>
                  </a:lnTo>
                  <a:lnTo>
                    <a:pt x="126" y="411"/>
                  </a:lnTo>
                  <a:lnTo>
                    <a:pt x="127" y="415"/>
                  </a:lnTo>
                  <a:lnTo>
                    <a:pt x="128" y="417"/>
                  </a:lnTo>
                  <a:lnTo>
                    <a:pt x="130" y="420"/>
                  </a:lnTo>
                  <a:lnTo>
                    <a:pt x="131" y="421"/>
                  </a:lnTo>
                  <a:lnTo>
                    <a:pt x="134" y="422"/>
                  </a:lnTo>
                  <a:lnTo>
                    <a:pt x="134" y="421"/>
                  </a:lnTo>
                  <a:lnTo>
                    <a:pt x="136" y="419"/>
                  </a:lnTo>
                  <a:lnTo>
                    <a:pt x="137" y="416"/>
                  </a:lnTo>
                  <a:lnTo>
                    <a:pt x="138" y="413"/>
                  </a:lnTo>
                  <a:lnTo>
                    <a:pt x="140" y="408"/>
                  </a:lnTo>
                  <a:lnTo>
                    <a:pt x="141" y="403"/>
                  </a:lnTo>
                  <a:lnTo>
                    <a:pt x="143" y="397"/>
                  </a:lnTo>
                  <a:lnTo>
                    <a:pt x="144" y="391"/>
                  </a:lnTo>
                  <a:lnTo>
                    <a:pt x="146" y="383"/>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7" name="Freeform 113"/>
            <p:cNvSpPr>
              <a:spLocks/>
            </p:cNvSpPr>
            <p:nvPr/>
          </p:nvSpPr>
          <p:spPr bwMode="auto">
            <a:xfrm>
              <a:off x="4536" y="3743"/>
              <a:ext cx="135" cy="216"/>
            </a:xfrm>
            <a:custGeom>
              <a:avLst/>
              <a:gdLst>
                <a:gd name="T0" fmla="*/ 1 w 146"/>
                <a:gd name="T1" fmla="*/ 88 h 233"/>
                <a:gd name="T2" fmla="*/ 4 w 146"/>
                <a:gd name="T3" fmla="*/ 77 h 233"/>
                <a:gd name="T4" fmla="*/ 6 w 146"/>
                <a:gd name="T5" fmla="*/ 65 h 233"/>
                <a:gd name="T6" fmla="*/ 6 w 146"/>
                <a:gd name="T7" fmla="*/ 51 h 233"/>
                <a:gd name="T8" fmla="*/ 6 w 146"/>
                <a:gd name="T9" fmla="*/ 36 h 233"/>
                <a:gd name="T10" fmla="*/ 9 w 146"/>
                <a:gd name="T11" fmla="*/ 24 h 233"/>
                <a:gd name="T12" fmla="*/ 11 w 146"/>
                <a:gd name="T13" fmla="*/ 13 h 233"/>
                <a:gd name="T14" fmla="*/ 12 w 146"/>
                <a:gd name="T15" fmla="*/ 6 h 233"/>
                <a:gd name="T16" fmla="*/ 14 w 146"/>
                <a:gd name="T17" fmla="*/ 0 h 233"/>
                <a:gd name="T18" fmla="*/ 15 w 146"/>
                <a:gd name="T19" fmla="*/ 4 h 233"/>
                <a:gd name="T20" fmla="*/ 17 w 146"/>
                <a:gd name="T21" fmla="*/ 9 h 233"/>
                <a:gd name="T22" fmla="*/ 18 w 146"/>
                <a:gd name="T23" fmla="*/ 19 h 233"/>
                <a:gd name="T24" fmla="*/ 19 w 146"/>
                <a:gd name="T25" fmla="*/ 32 h 233"/>
                <a:gd name="T26" fmla="*/ 22 w 146"/>
                <a:gd name="T27" fmla="*/ 47 h 233"/>
                <a:gd name="T28" fmla="*/ 23 w 146"/>
                <a:gd name="T29" fmla="*/ 60 h 233"/>
                <a:gd name="T30" fmla="*/ 26 w 146"/>
                <a:gd name="T31" fmla="*/ 74 h 233"/>
                <a:gd name="T32" fmla="*/ 27 w 146"/>
                <a:gd name="T33" fmla="*/ 86 h 233"/>
                <a:gd name="T34" fmla="*/ 29 w 146"/>
                <a:gd name="T35" fmla="*/ 96 h 233"/>
                <a:gd name="T36" fmla="*/ 30 w 146"/>
                <a:gd name="T37" fmla="*/ 105 h 233"/>
                <a:gd name="T38" fmla="*/ 31 w 146"/>
                <a:gd name="T39" fmla="*/ 112 h 233"/>
                <a:gd name="T40" fmla="*/ 33 w 146"/>
                <a:gd name="T41" fmla="*/ 117 h 233"/>
                <a:gd name="T42" fmla="*/ 34 w 146"/>
                <a:gd name="T43" fmla="*/ 123 h 233"/>
                <a:gd name="T44" fmla="*/ 36 w 146"/>
                <a:gd name="T45" fmla="*/ 126 h 233"/>
                <a:gd name="T46" fmla="*/ 38 w 146"/>
                <a:gd name="T47" fmla="*/ 128 h 233"/>
                <a:gd name="T48" fmla="*/ 40 w 146"/>
                <a:gd name="T49" fmla="*/ 133 h 233"/>
                <a:gd name="T50" fmla="*/ 41 w 146"/>
                <a:gd name="T51" fmla="*/ 134 h 233"/>
                <a:gd name="T52" fmla="*/ 43 w 146"/>
                <a:gd name="T53" fmla="*/ 135 h 233"/>
                <a:gd name="T54" fmla="*/ 43 w 146"/>
                <a:gd name="T55" fmla="*/ 135 h 233"/>
                <a:gd name="T56" fmla="*/ 46 w 146"/>
                <a:gd name="T57" fmla="*/ 135 h 233"/>
                <a:gd name="T58" fmla="*/ 47 w 146"/>
                <a:gd name="T59" fmla="*/ 135 h 233"/>
                <a:gd name="T60" fmla="*/ 50 w 146"/>
                <a:gd name="T61" fmla="*/ 135 h 233"/>
                <a:gd name="T62" fmla="*/ 51 w 146"/>
                <a:gd name="T63" fmla="*/ 135 h 233"/>
                <a:gd name="T64" fmla="*/ 53 w 146"/>
                <a:gd name="T65" fmla="*/ 135 h 233"/>
                <a:gd name="T66" fmla="*/ 54 w 146"/>
                <a:gd name="T67" fmla="*/ 135 h 233"/>
                <a:gd name="T68" fmla="*/ 56 w 146"/>
                <a:gd name="T69" fmla="*/ 135 h 233"/>
                <a:gd name="T70" fmla="*/ 58 w 146"/>
                <a:gd name="T71" fmla="*/ 136 h 233"/>
                <a:gd name="T72" fmla="*/ 58 w 146"/>
                <a:gd name="T73" fmla="*/ 136 h 233"/>
                <a:gd name="T74" fmla="*/ 61 w 146"/>
                <a:gd name="T75" fmla="*/ 136 h 233"/>
                <a:gd name="T76" fmla="*/ 63 w 146"/>
                <a:gd name="T77" fmla="*/ 136 h 233"/>
                <a:gd name="T78" fmla="*/ 63 w 146"/>
                <a:gd name="T79" fmla="*/ 136 h 233"/>
                <a:gd name="T80" fmla="*/ 65 w 146"/>
                <a:gd name="T81" fmla="*/ 136 h 233"/>
                <a:gd name="T82" fmla="*/ 68 w 146"/>
                <a:gd name="T83" fmla="*/ 136 h 233"/>
                <a:gd name="T84" fmla="*/ 68 w 146"/>
                <a:gd name="T85" fmla="*/ 136 h 233"/>
                <a:gd name="T86" fmla="*/ 70 w 146"/>
                <a:gd name="T87" fmla="*/ 136 h 233"/>
                <a:gd name="T88" fmla="*/ 73 w 146"/>
                <a:gd name="T89" fmla="*/ 136 h 233"/>
                <a:gd name="T90" fmla="*/ 73 w 146"/>
                <a:gd name="T91" fmla="*/ 136 h 233"/>
                <a:gd name="T92" fmla="*/ 75 w 146"/>
                <a:gd name="T93" fmla="*/ 136 h 233"/>
                <a:gd name="T94" fmla="*/ 76 w 146"/>
                <a:gd name="T95" fmla="*/ 136 h 233"/>
                <a:gd name="T96" fmla="*/ 79 w 146"/>
                <a:gd name="T97" fmla="*/ 136 h 233"/>
                <a:gd name="T98" fmla="*/ 80 w 146"/>
                <a:gd name="T99" fmla="*/ 136 h 233"/>
                <a:gd name="T100" fmla="*/ 81 w 146"/>
                <a:gd name="T101" fmla="*/ 136 h 233"/>
                <a:gd name="T102" fmla="*/ 82 w 146"/>
                <a:gd name="T103" fmla="*/ 136 h 23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6"/>
                <a:gd name="T157" fmla="*/ 0 h 233"/>
                <a:gd name="T158" fmla="*/ 146 w 146"/>
                <a:gd name="T159" fmla="*/ 233 h 23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6" h="233">
                  <a:moveTo>
                    <a:pt x="0" y="160"/>
                  </a:moveTo>
                  <a:lnTo>
                    <a:pt x="1" y="150"/>
                  </a:lnTo>
                  <a:lnTo>
                    <a:pt x="3" y="141"/>
                  </a:lnTo>
                  <a:lnTo>
                    <a:pt x="4" y="131"/>
                  </a:lnTo>
                  <a:lnTo>
                    <a:pt x="6" y="121"/>
                  </a:lnTo>
                  <a:lnTo>
                    <a:pt x="6" y="111"/>
                  </a:lnTo>
                  <a:lnTo>
                    <a:pt x="8" y="99"/>
                  </a:lnTo>
                  <a:lnTo>
                    <a:pt x="9" y="86"/>
                  </a:lnTo>
                  <a:lnTo>
                    <a:pt x="10" y="75"/>
                  </a:lnTo>
                  <a:lnTo>
                    <a:pt x="12" y="62"/>
                  </a:lnTo>
                  <a:lnTo>
                    <a:pt x="13" y="52"/>
                  </a:lnTo>
                  <a:lnTo>
                    <a:pt x="16" y="40"/>
                  </a:lnTo>
                  <a:lnTo>
                    <a:pt x="17" y="29"/>
                  </a:lnTo>
                  <a:lnTo>
                    <a:pt x="18" y="20"/>
                  </a:lnTo>
                  <a:lnTo>
                    <a:pt x="19" y="12"/>
                  </a:lnTo>
                  <a:lnTo>
                    <a:pt x="20" y="6"/>
                  </a:lnTo>
                  <a:lnTo>
                    <a:pt x="22" y="3"/>
                  </a:lnTo>
                  <a:lnTo>
                    <a:pt x="24" y="0"/>
                  </a:lnTo>
                  <a:lnTo>
                    <a:pt x="25" y="1"/>
                  </a:lnTo>
                  <a:lnTo>
                    <a:pt x="26" y="4"/>
                  </a:lnTo>
                  <a:lnTo>
                    <a:pt x="27" y="8"/>
                  </a:lnTo>
                  <a:lnTo>
                    <a:pt x="29" y="16"/>
                  </a:lnTo>
                  <a:lnTo>
                    <a:pt x="31" y="23"/>
                  </a:lnTo>
                  <a:lnTo>
                    <a:pt x="31" y="33"/>
                  </a:lnTo>
                  <a:lnTo>
                    <a:pt x="33" y="45"/>
                  </a:lnTo>
                  <a:lnTo>
                    <a:pt x="34" y="56"/>
                  </a:lnTo>
                  <a:lnTo>
                    <a:pt x="36" y="67"/>
                  </a:lnTo>
                  <a:lnTo>
                    <a:pt x="38" y="80"/>
                  </a:lnTo>
                  <a:lnTo>
                    <a:pt x="39" y="92"/>
                  </a:lnTo>
                  <a:lnTo>
                    <a:pt x="40" y="103"/>
                  </a:lnTo>
                  <a:lnTo>
                    <a:pt x="42" y="114"/>
                  </a:lnTo>
                  <a:lnTo>
                    <a:pt x="44" y="126"/>
                  </a:lnTo>
                  <a:lnTo>
                    <a:pt x="44" y="136"/>
                  </a:lnTo>
                  <a:lnTo>
                    <a:pt x="45" y="147"/>
                  </a:lnTo>
                  <a:lnTo>
                    <a:pt x="47" y="155"/>
                  </a:lnTo>
                  <a:lnTo>
                    <a:pt x="49" y="164"/>
                  </a:lnTo>
                  <a:lnTo>
                    <a:pt x="50" y="171"/>
                  </a:lnTo>
                  <a:lnTo>
                    <a:pt x="52" y="178"/>
                  </a:lnTo>
                  <a:lnTo>
                    <a:pt x="53" y="184"/>
                  </a:lnTo>
                  <a:lnTo>
                    <a:pt x="54" y="190"/>
                  </a:lnTo>
                  <a:lnTo>
                    <a:pt x="55" y="196"/>
                  </a:lnTo>
                  <a:lnTo>
                    <a:pt x="57" y="199"/>
                  </a:lnTo>
                  <a:lnTo>
                    <a:pt x="58" y="205"/>
                  </a:lnTo>
                  <a:lnTo>
                    <a:pt x="60" y="208"/>
                  </a:lnTo>
                  <a:lnTo>
                    <a:pt x="62" y="211"/>
                  </a:lnTo>
                  <a:lnTo>
                    <a:pt x="62" y="215"/>
                  </a:lnTo>
                  <a:lnTo>
                    <a:pt x="63" y="217"/>
                  </a:lnTo>
                  <a:lnTo>
                    <a:pt x="66" y="219"/>
                  </a:lnTo>
                  <a:lnTo>
                    <a:pt x="67" y="222"/>
                  </a:lnTo>
                  <a:lnTo>
                    <a:pt x="68" y="224"/>
                  </a:lnTo>
                  <a:lnTo>
                    <a:pt x="69" y="225"/>
                  </a:lnTo>
                  <a:lnTo>
                    <a:pt x="71" y="227"/>
                  </a:lnTo>
                  <a:lnTo>
                    <a:pt x="73" y="227"/>
                  </a:lnTo>
                  <a:lnTo>
                    <a:pt x="74" y="228"/>
                  </a:lnTo>
                  <a:lnTo>
                    <a:pt x="74" y="229"/>
                  </a:lnTo>
                  <a:lnTo>
                    <a:pt x="76" y="229"/>
                  </a:lnTo>
                  <a:lnTo>
                    <a:pt x="77" y="229"/>
                  </a:lnTo>
                  <a:lnTo>
                    <a:pt x="80" y="229"/>
                  </a:lnTo>
                  <a:lnTo>
                    <a:pt x="81" y="229"/>
                  </a:lnTo>
                  <a:lnTo>
                    <a:pt x="82" y="230"/>
                  </a:lnTo>
                  <a:lnTo>
                    <a:pt x="84" y="230"/>
                  </a:lnTo>
                  <a:lnTo>
                    <a:pt x="85" y="230"/>
                  </a:lnTo>
                  <a:lnTo>
                    <a:pt x="87" y="230"/>
                  </a:lnTo>
                  <a:lnTo>
                    <a:pt x="88" y="230"/>
                  </a:lnTo>
                  <a:lnTo>
                    <a:pt x="89" y="230"/>
                  </a:lnTo>
                  <a:lnTo>
                    <a:pt x="91" y="230"/>
                  </a:lnTo>
                  <a:lnTo>
                    <a:pt x="92" y="230"/>
                  </a:lnTo>
                  <a:lnTo>
                    <a:pt x="93" y="230"/>
                  </a:lnTo>
                  <a:lnTo>
                    <a:pt x="95" y="230"/>
                  </a:lnTo>
                  <a:lnTo>
                    <a:pt x="97" y="230"/>
                  </a:lnTo>
                  <a:lnTo>
                    <a:pt x="98" y="230"/>
                  </a:lnTo>
                  <a:lnTo>
                    <a:pt x="99" y="232"/>
                  </a:lnTo>
                  <a:lnTo>
                    <a:pt x="100" y="232"/>
                  </a:lnTo>
                  <a:lnTo>
                    <a:pt x="101" y="232"/>
                  </a:lnTo>
                  <a:lnTo>
                    <a:pt x="103" y="232"/>
                  </a:lnTo>
                  <a:lnTo>
                    <a:pt x="105" y="232"/>
                  </a:lnTo>
                  <a:lnTo>
                    <a:pt x="106" y="232"/>
                  </a:lnTo>
                  <a:lnTo>
                    <a:pt x="107" y="232"/>
                  </a:lnTo>
                  <a:lnTo>
                    <a:pt x="109" y="232"/>
                  </a:lnTo>
                  <a:lnTo>
                    <a:pt x="110" y="232"/>
                  </a:lnTo>
                  <a:lnTo>
                    <a:pt x="112" y="232"/>
                  </a:lnTo>
                  <a:lnTo>
                    <a:pt x="114" y="232"/>
                  </a:lnTo>
                  <a:lnTo>
                    <a:pt x="116" y="232"/>
                  </a:lnTo>
                  <a:lnTo>
                    <a:pt x="118" y="232"/>
                  </a:lnTo>
                  <a:lnTo>
                    <a:pt x="119" y="232"/>
                  </a:lnTo>
                  <a:lnTo>
                    <a:pt x="121" y="232"/>
                  </a:lnTo>
                  <a:lnTo>
                    <a:pt x="123" y="232"/>
                  </a:lnTo>
                  <a:lnTo>
                    <a:pt x="125" y="232"/>
                  </a:lnTo>
                  <a:lnTo>
                    <a:pt x="127" y="232"/>
                  </a:lnTo>
                  <a:lnTo>
                    <a:pt x="128" y="232"/>
                  </a:lnTo>
                  <a:lnTo>
                    <a:pt x="130" y="232"/>
                  </a:lnTo>
                  <a:lnTo>
                    <a:pt x="131" y="232"/>
                  </a:lnTo>
                  <a:lnTo>
                    <a:pt x="132" y="232"/>
                  </a:lnTo>
                  <a:lnTo>
                    <a:pt x="134" y="232"/>
                  </a:lnTo>
                  <a:lnTo>
                    <a:pt x="135" y="232"/>
                  </a:lnTo>
                  <a:lnTo>
                    <a:pt x="137" y="232"/>
                  </a:lnTo>
                  <a:lnTo>
                    <a:pt x="138" y="232"/>
                  </a:lnTo>
                  <a:lnTo>
                    <a:pt x="140" y="232"/>
                  </a:lnTo>
                  <a:lnTo>
                    <a:pt x="141" y="232"/>
                  </a:lnTo>
                  <a:lnTo>
                    <a:pt x="143" y="232"/>
                  </a:lnTo>
                  <a:lnTo>
                    <a:pt x="145" y="232"/>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8" name="Freeform 114"/>
            <p:cNvSpPr>
              <a:spLocks/>
            </p:cNvSpPr>
            <p:nvPr/>
          </p:nvSpPr>
          <p:spPr bwMode="auto">
            <a:xfrm>
              <a:off x="4670" y="3958"/>
              <a:ext cx="83" cy="1"/>
            </a:xfrm>
            <a:custGeom>
              <a:avLst/>
              <a:gdLst>
                <a:gd name="T0" fmla="*/ 1 w 89"/>
                <a:gd name="T1" fmla="*/ 0 h 1"/>
                <a:gd name="T2" fmla="*/ 4 w 89"/>
                <a:gd name="T3" fmla="*/ 0 h 1"/>
                <a:gd name="T4" fmla="*/ 7 w 89"/>
                <a:gd name="T5" fmla="*/ 0 h 1"/>
                <a:gd name="T6" fmla="*/ 7 w 89"/>
                <a:gd name="T7" fmla="*/ 0 h 1"/>
                <a:gd name="T8" fmla="*/ 7 w 89"/>
                <a:gd name="T9" fmla="*/ 0 h 1"/>
                <a:gd name="T10" fmla="*/ 9 w 89"/>
                <a:gd name="T11" fmla="*/ 0 h 1"/>
                <a:gd name="T12" fmla="*/ 11 w 89"/>
                <a:gd name="T13" fmla="*/ 0 h 1"/>
                <a:gd name="T14" fmla="*/ 14 w 89"/>
                <a:gd name="T15" fmla="*/ 0 h 1"/>
                <a:gd name="T16" fmla="*/ 15 w 89"/>
                <a:gd name="T17" fmla="*/ 0 h 1"/>
                <a:gd name="T18" fmla="*/ 18 w 89"/>
                <a:gd name="T19" fmla="*/ 0 h 1"/>
                <a:gd name="T20" fmla="*/ 18 w 89"/>
                <a:gd name="T21" fmla="*/ 0 h 1"/>
                <a:gd name="T22" fmla="*/ 20 w 89"/>
                <a:gd name="T23" fmla="*/ 0 h 1"/>
                <a:gd name="T24" fmla="*/ 21 w 89"/>
                <a:gd name="T25" fmla="*/ 0 h 1"/>
                <a:gd name="T26" fmla="*/ 23 w 89"/>
                <a:gd name="T27" fmla="*/ 0 h 1"/>
                <a:gd name="T28" fmla="*/ 25 w 89"/>
                <a:gd name="T29" fmla="*/ 0 h 1"/>
                <a:gd name="T30" fmla="*/ 27 w 89"/>
                <a:gd name="T31" fmla="*/ 0 h 1"/>
                <a:gd name="T32" fmla="*/ 29 w 89"/>
                <a:gd name="T33" fmla="*/ 0 h 1"/>
                <a:gd name="T34" fmla="*/ 31 w 89"/>
                <a:gd name="T35" fmla="*/ 0 h 1"/>
                <a:gd name="T36" fmla="*/ 32 w 89"/>
                <a:gd name="T37" fmla="*/ 0 h 1"/>
                <a:gd name="T38" fmla="*/ 33 w 89"/>
                <a:gd name="T39" fmla="*/ 0 h 1"/>
                <a:gd name="T40" fmla="*/ 35 w 89"/>
                <a:gd name="T41" fmla="*/ 0 h 1"/>
                <a:gd name="T42" fmla="*/ 36 w 89"/>
                <a:gd name="T43" fmla="*/ 0 h 1"/>
                <a:gd name="T44" fmla="*/ 39 w 89"/>
                <a:gd name="T45" fmla="*/ 0 h 1"/>
                <a:gd name="T46" fmla="*/ 41 w 89"/>
                <a:gd name="T47" fmla="*/ 0 h 1"/>
                <a:gd name="T48" fmla="*/ 42 w 89"/>
                <a:gd name="T49" fmla="*/ 0 h 1"/>
                <a:gd name="T50" fmla="*/ 44 w 89"/>
                <a:gd name="T51" fmla="*/ 0 h 1"/>
                <a:gd name="T52" fmla="*/ 45 w 89"/>
                <a:gd name="T53" fmla="*/ 0 h 1"/>
                <a:gd name="T54" fmla="*/ 47 w 89"/>
                <a:gd name="T55" fmla="*/ 0 h 1"/>
                <a:gd name="T56" fmla="*/ 49 w 89"/>
                <a:gd name="T57" fmla="*/ 0 h 1"/>
                <a:gd name="T58" fmla="*/ 50 w 89"/>
                <a:gd name="T59" fmla="*/ 0 h 1"/>
                <a:gd name="T60" fmla="*/ 52 w 89"/>
                <a:gd name="T61" fmla="*/ 0 h 1"/>
                <a:gd name="T62" fmla="*/ 54 w 89"/>
                <a:gd name="T63" fmla="*/ 0 h 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
                <a:gd name="T97" fmla="*/ 0 h 1"/>
                <a:gd name="T98" fmla="*/ 89 w 89"/>
                <a:gd name="T99" fmla="*/ 1 h 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 h="1">
                  <a:moveTo>
                    <a:pt x="0" y="0"/>
                  </a:moveTo>
                  <a:lnTo>
                    <a:pt x="1" y="0"/>
                  </a:lnTo>
                  <a:lnTo>
                    <a:pt x="2" y="0"/>
                  </a:lnTo>
                  <a:lnTo>
                    <a:pt x="4" y="0"/>
                  </a:lnTo>
                  <a:lnTo>
                    <a:pt x="6" y="0"/>
                  </a:lnTo>
                  <a:lnTo>
                    <a:pt x="7" y="0"/>
                  </a:lnTo>
                  <a:lnTo>
                    <a:pt x="9" y="0"/>
                  </a:lnTo>
                  <a:lnTo>
                    <a:pt x="10" y="0"/>
                  </a:lnTo>
                  <a:lnTo>
                    <a:pt x="11" y="0"/>
                  </a:lnTo>
                  <a:lnTo>
                    <a:pt x="13" y="0"/>
                  </a:lnTo>
                  <a:lnTo>
                    <a:pt x="14" y="0"/>
                  </a:lnTo>
                  <a:lnTo>
                    <a:pt x="16" y="0"/>
                  </a:lnTo>
                  <a:lnTo>
                    <a:pt x="17" y="0"/>
                  </a:lnTo>
                  <a:lnTo>
                    <a:pt x="18" y="0"/>
                  </a:lnTo>
                  <a:lnTo>
                    <a:pt x="20" y="0"/>
                  </a:lnTo>
                  <a:lnTo>
                    <a:pt x="21" y="0"/>
                  </a:lnTo>
                  <a:lnTo>
                    <a:pt x="22" y="0"/>
                  </a:lnTo>
                  <a:lnTo>
                    <a:pt x="23" y="0"/>
                  </a:lnTo>
                  <a:lnTo>
                    <a:pt x="25" y="0"/>
                  </a:lnTo>
                  <a:lnTo>
                    <a:pt x="28" y="0"/>
                  </a:lnTo>
                  <a:lnTo>
                    <a:pt x="29" y="0"/>
                  </a:lnTo>
                  <a:lnTo>
                    <a:pt x="31" y="0"/>
                  </a:lnTo>
                  <a:lnTo>
                    <a:pt x="32" y="0"/>
                  </a:lnTo>
                  <a:lnTo>
                    <a:pt x="34" y="0"/>
                  </a:lnTo>
                  <a:lnTo>
                    <a:pt x="35" y="0"/>
                  </a:lnTo>
                  <a:lnTo>
                    <a:pt x="37" y="0"/>
                  </a:lnTo>
                  <a:lnTo>
                    <a:pt x="38" y="0"/>
                  </a:lnTo>
                  <a:lnTo>
                    <a:pt x="39" y="0"/>
                  </a:lnTo>
                  <a:lnTo>
                    <a:pt x="41" y="0"/>
                  </a:lnTo>
                  <a:lnTo>
                    <a:pt x="42" y="0"/>
                  </a:lnTo>
                  <a:lnTo>
                    <a:pt x="44" y="0"/>
                  </a:lnTo>
                  <a:lnTo>
                    <a:pt x="45" y="0"/>
                  </a:lnTo>
                  <a:lnTo>
                    <a:pt x="46" y="0"/>
                  </a:lnTo>
                  <a:lnTo>
                    <a:pt x="47" y="0"/>
                  </a:lnTo>
                  <a:lnTo>
                    <a:pt x="49" y="0"/>
                  </a:lnTo>
                  <a:lnTo>
                    <a:pt x="50" y="0"/>
                  </a:lnTo>
                  <a:lnTo>
                    <a:pt x="52" y="0"/>
                  </a:lnTo>
                  <a:lnTo>
                    <a:pt x="53" y="0"/>
                  </a:lnTo>
                  <a:lnTo>
                    <a:pt x="54" y="0"/>
                  </a:lnTo>
                  <a:lnTo>
                    <a:pt x="56" y="0"/>
                  </a:lnTo>
                  <a:lnTo>
                    <a:pt x="57" y="0"/>
                  </a:lnTo>
                  <a:lnTo>
                    <a:pt x="59" y="0"/>
                  </a:lnTo>
                  <a:lnTo>
                    <a:pt x="60" y="0"/>
                  </a:lnTo>
                  <a:lnTo>
                    <a:pt x="61" y="0"/>
                  </a:lnTo>
                  <a:lnTo>
                    <a:pt x="63" y="0"/>
                  </a:lnTo>
                  <a:lnTo>
                    <a:pt x="65" y="0"/>
                  </a:lnTo>
                  <a:lnTo>
                    <a:pt x="66" y="0"/>
                  </a:lnTo>
                  <a:lnTo>
                    <a:pt x="67" y="0"/>
                  </a:lnTo>
                  <a:lnTo>
                    <a:pt x="68" y="0"/>
                  </a:lnTo>
                  <a:lnTo>
                    <a:pt x="70" y="0"/>
                  </a:lnTo>
                  <a:lnTo>
                    <a:pt x="72" y="0"/>
                  </a:lnTo>
                  <a:lnTo>
                    <a:pt x="73" y="0"/>
                  </a:lnTo>
                  <a:lnTo>
                    <a:pt x="74" y="0"/>
                  </a:lnTo>
                  <a:lnTo>
                    <a:pt x="75" y="0"/>
                  </a:lnTo>
                  <a:lnTo>
                    <a:pt x="77" y="0"/>
                  </a:lnTo>
                  <a:lnTo>
                    <a:pt x="79" y="0"/>
                  </a:lnTo>
                  <a:lnTo>
                    <a:pt x="80" y="0"/>
                  </a:lnTo>
                  <a:lnTo>
                    <a:pt x="81" y="0"/>
                  </a:lnTo>
                  <a:lnTo>
                    <a:pt x="83" y="0"/>
                  </a:lnTo>
                  <a:lnTo>
                    <a:pt x="84" y="0"/>
                  </a:lnTo>
                  <a:lnTo>
                    <a:pt x="85" y="0"/>
                  </a:lnTo>
                  <a:lnTo>
                    <a:pt x="87" y="0"/>
                  </a:lnTo>
                  <a:lnTo>
                    <a:pt x="88"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69" name="Freeform 115"/>
            <p:cNvSpPr>
              <a:spLocks/>
            </p:cNvSpPr>
            <p:nvPr/>
          </p:nvSpPr>
          <p:spPr bwMode="auto">
            <a:xfrm>
              <a:off x="4754" y="3958"/>
              <a:ext cx="150" cy="1"/>
            </a:xfrm>
            <a:custGeom>
              <a:avLst/>
              <a:gdLst>
                <a:gd name="T0" fmla="*/ 2 w 162"/>
                <a:gd name="T1" fmla="*/ 0 h 1"/>
                <a:gd name="T2" fmla="*/ 5 w 162"/>
                <a:gd name="T3" fmla="*/ 0 h 1"/>
                <a:gd name="T4" fmla="*/ 6 w 162"/>
                <a:gd name="T5" fmla="*/ 0 h 1"/>
                <a:gd name="T6" fmla="*/ 6 w 162"/>
                <a:gd name="T7" fmla="*/ 0 h 1"/>
                <a:gd name="T8" fmla="*/ 7 w 162"/>
                <a:gd name="T9" fmla="*/ 0 h 1"/>
                <a:gd name="T10" fmla="*/ 10 w 162"/>
                <a:gd name="T11" fmla="*/ 0 h 1"/>
                <a:gd name="T12" fmla="*/ 13 w 162"/>
                <a:gd name="T13" fmla="*/ 0 h 1"/>
                <a:gd name="T14" fmla="*/ 14 w 162"/>
                <a:gd name="T15" fmla="*/ 0 h 1"/>
                <a:gd name="T16" fmla="*/ 16 w 162"/>
                <a:gd name="T17" fmla="*/ 0 h 1"/>
                <a:gd name="T18" fmla="*/ 18 w 162"/>
                <a:gd name="T19" fmla="*/ 0 h 1"/>
                <a:gd name="T20" fmla="*/ 19 w 162"/>
                <a:gd name="T21" fmla="*/ 0 h 1"/>
                <a:gd name="T22" fmla="*/ 21 w 162"/>
                <a:gd name="T23" fmla="*/ 0 h 1"/>
                <a:gd name="T24" fmla="*/ 23 w 162"/>
                <a:gd name="T25" fmla="*/ 0 h 1"/>
                <a:gd name="T26" fmla="*/ 24 w 162"/>
                <a:gd name="T27" fmla="*/ 0 h 1"/>
                <a:gd name="T28" fmla="*/ 27 w 162"/>
                <a:gd name="T29" fmla="*/ 0 h 1"/>
                <a:gd name="T30" fmla="*/ 29 w 162"/>
                <a:gd name="T31" fmla="*/ 0 h 1"/>
                <a:gd name="T32" fmla="*/ 29 w 162"/>
                <a:gd name="T33" fmla="*/ 0 h 1"/>
                <a:gd name="T34" fmla="*/ 31 w 162"/>
                <a:gd name="T35" fmla="*/ 0 h 1"/>
                <a:gd name="T36" fmla="*/ 33 w 162"/>
                <a:gd name="T37" fmla="*/ 0 h 1"/>
                <a:gd name="T38" fmla="*/ 35 w 162"/>
                <a:gd name="T39" fmla="*/ 0 h 1"/>
                <a:gd name="T40" fmla="*/ 37 w 162"/>
                <a:gd name="T41" fmla="*/ 0 h 1"/>
                <a:gd name="T42" fmla="*/ 39 w 162"/>
                <a:gd name="T43" fmla="*/ 0 h 1"/>
                <a:gd name="T44" fmla="*/ 41 w 162"/>
                <a:gd name="T45" fmla="*/ 0 h 1"/>
                <a:gd name="T46" fmla="*/ 43 w 162"/>
                <a:gd name="T47" fmla="*/ 0 h 1"/>
                <a:gd name="T48" fmla="*/ 44 w 162"/>
                <a:gd name="T49" fmla="*/ 0 h 1"/>
                <a:gd name="T50" fmla="*/ 46 w 162"/>
                <a:gd name="T51" fmla="*/ 0 h 1"/>
                <a:gd name="T52" fmla="*/ 48 w 162"/>
                <a:gd name="T53" fmla="*/ 0 h 1"/>
                <a:gd name="T54" fmla="*/ 51 w 162"/>
                <a:gd name="T55" fmla="*/ 0 h 1"/>
                <a:gd name="T56" fmla="*/ 52 w 162"/>
                <a:gd name="T57" fmla="*/ 0 h 1"/>
                <a:gd name="T58" fmla="*/ 53 w 162"/>
                <a:gd name="T59" fmla="*/ 0 h 1"/>
                <a:gd name="T60" fmla="*/ 55 w 162"/>
                <a:gd name="T61" fmla="*/ 0 h 1"/>
                <a:gd name="T62" fmla="*/ 56 w 162"/>
                <a:gd name="T63" fmla="*/ 0 h 1"/>
                <a:gd name="T64" fmla="*/ 59 w 162"/>
                <a:gd name="T65" fmla="*/ 0 h 1"/>
                <a:gd name="T66" fmla="*/ 60 w 162"/>
                <a:gd name="T67" fmla="*/ 0 h 1"/>
                <a:gd name="T68" fmla="*/ 62 w 162"/>
                <a:gd name="T69" fmla="*/ 0 h 1"/>
                <a:gd name="T70" fmla="*/ 64 w 162"/>
                <a:gd name="T71" fmla="*/ 0 h 1"/>
                <a:gd name="T72" fmla="*/ 66 w 162"/>
                <a:gd name="T73" fmla="*/ 0 h 1"/>
                <a:gd name="T74" fmla="*/ 67 w 162"/>
                <a:gd name="T75" fmla="*/ 0 h 1"/>
                <a:gd name="T76" fmla="*/ 69 w 162"/>
                <a:gd name="T77" fmla="*/ 0 h 1"/>
                <a:gd name="T78" fmla="*/ 71 w 162"/>
                <a:gd name="T79" fmla="*/ 0 h 1"/>
                <a:gd name="T80" fmla="*/ 73 w 162"/>
                <a:gd name="T81" fmla="*/ 0 h 1"/>
                <a:gd name="T82" fmla="*/ 75 w 162"/>
                <a:gd name="T83" fmla="*/ 0 h 1"/>
                <a:gd name="T84" fmla="*/ 77 w 162"/>
                <a:gd name="T85" fmla="*/ 0 h 1"/>
                <a:gd name="T86" fmla="*/ 78 w 162"/>
                <a:gd name="T87" fmla="*/ 0 h 1"/>
                <a:gd name="T88" fmla="*/ 81 w 162"/>
                <a:gd name="T89" fmla="*/ 0 h 1"/>
                <a:gd name="T90" fmla="*/ 82 w 162"/>
                <a:gd name="T91" fmla="*/ 0 h 1"/>
                <a:gd name="T92" fmla="*/ 83 w 162"/>
                <a:gd name="T93" fmla="*/ 0 h 1"/>
                <a:gd name="T94" fmla="*/ 86 w 162"/>
                <a:gd name="T95" fmla="*/ 0 h 1"/>
                <a:gd name="T96" fmla="*/ 87 w 162"/>
                <a:gd name="T97" fmla="*/ 0 h 1"/>
                <a:gd name="T98" fmla="*/ 89 w 162"/>
                <a:gd name="T99" fmla="*/ 0 h 1"/>
                <a:gd name="T100" fmla="*/ 91 w 162"/>
                <a:gd name="T101" fmla="*/ 0 h 1"/>
                <a:gd name="T102" fmla="*/ 94 w 162"/>
                <a:gd name="T103" fmla="*/ 0 h 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2"/>
                <a:gd name="T157" fmla="*/ 0 h 1"/>
                <a:gd name="T158" fmla="*/ 162 w 162"/>
                <a:gd name="T159" fmla="*/ 1 h 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2" h="1">
                  <a:moveTo>
                    <a:pt x="0" y="0"/>
                  </a:moveTo>
                  <a:lnTo>
                    <a:pt x="2" y="0"/>
                  </a:lnTo>
                  <a:lnTo>
                    <a:pt x="3" y="0"/>
                  </a:lnTo>
                  <a:lnTo>
                    <a:pt x="5" y="0"/>
                  </a:lnTo>
                  <a:lnTo>
                    <a:pt x="6" y="0"/>
                  </a:lnTo>
                  <a:lnTo>
                    <a:pt x="8" y="0"/>
                  </a:lnTo>
                  <a:lnTo>
                    <a:pt x="9" y="0"/>
                  </a:lnTo>
                  <a:lnTo>
                    <a:pt x="11" y="0"/>
                  </a:lnTo>
                  <a:lnTo>
                    <a:pt x="12" y="0"/>
                  </a:lnTo>
                  <a:lnTo>
                    <a:pt x="14" y="0"/>
                  </a:lnTo>
                  <a:lnTo>
                    <a:pt x="15" y="0"/>
                  </a:lnTo>
                  <a:lnTo>
                    <a:pt x="17" y="0"/>
                  </a:lnTo>
                  <a:lnTo>
                    <a:pt x="19" y="0"/>
                  </a:lnTo>
                  <a:lnTo>
                    <a:pt x="21" y="0"/>
                  </a:lnTo>
                  <a:lnTo>
                    <a:pt x="22" y="0"/>
                  </a:lnTo>
                  <a:lnTo>
                    <a:pt x="23" y="0"/>
                  </a:lnTo>
                  <a:lnTo>
                    <a:pt x="25" y="0"/>
                  </a:lnTo>
                  <a:lnTo>
                    <a:pt x="26" y="0"/>
                  </a:lnTo>
                  <a:lnTo>
                    <a:pt x="28" y="0"/>
                  </a:lnTo>
                  <a:lnTo>
                    <a:pt x="30" y="0"/>
                  </a:lnTo>
                  <a:lnTo>
                    <a:pt x="31" y="0"/>
                  </a:lnTo>
                  <a:lnTo>
                    <a:pt x="32" y="0"/>
                  </a:lnTo>
                  <a:lnTo>
                    <a:pt x="34" y="0"/>
                  </a:lnTo>
                  <a:lnTo>
                    <a:pt x="36" y="0"/>
                  </a:lnTo>
                  <a:lnTo>
                    <a:pt x="37" y="0"/>
                  </a:lnTo>
                  <a:lnTo>
                    <a:pt x="39" y="0"/>
                  </a:lnTo>
                  <a:lnTo>
                    <a:pt x="40" y="0"/>
                  </a:lnTo>
                  <a:lnTo>
                    <a:pt x="41" y="0"/>
                  </a:lnTo>
                  <a:lnTo>
                    <a:pt x="43" y="0"/>
                  </a:lnTo>
                  <a:lnTo>
                    <a:pt x="45" y="0"/>
                  </a:lnTo>
                  <a:lnTo>
                    <a:pt x="47" y="0"/>
                  </a:lnTo>
                  <a:lnTo>
                    <a:pt x="49" y="0"/>
                  </a:lnTo>
                  <a:lnTo>
                    <a:pt x="50" y="0"/>
                  </a:lnTo>
                  <a:lnTo>
                    <a:pt x="53" y="0"/>
                  </a:lnTo>
                  <a:lnTo>
                    <a:pt x="54" y="0"/>
                  </a:lnTo>
                  <a:lnTo>
                    <a:pt x="56" y="0"/>
                  </a:lnTo>
                  <a:lnTo>
                    <a:pt x="57" y="0"/>
                  </a:lnTo>
                  <a:lnTo>
                    <a:pt x="58" y="0"/>
                  </a:lnTo>
                  <a:lnTo>
                    <a:pt x="60" y="0"/>
                  </a:lnTo>
                  <a:lnTo>
                    <a:pt x="62" y="0"/>
                  </a:lnTo>
                  <a:lnTo>
                    <a:pt x="63" y="0"/>
                  </a:lnTo>
                  <a:lnTo>
                    <a:pt x="65" y="0"/>
                  </a:lnTo>
                  <a:lnTo>
                    <a:pt x="67" y="0"/>
                  </a:lnTo>
                  <a:lnTo>
                    <a:pt x="68" y="0"/>
                  </a:lnTo>
                  <a:lnTo>
                    <a:pt x="69" y="0"/>
                  </a:lnTo>
                  <a:lnTo>
                    <a:pt x="71" y="0"/>
                  </a:lnTo>
                  <a:lnTo>
                    <a:pt x="73" y="0"/>
                  </a:lnTo>
                  <a:lnTo>
                    <a:pt x="74" y="0"/>
                  </a:lnTo>
                  <a:lnTo>
                    <a:pt x="76" y="0"/>
                  </a:lnTo>
                  <a:lnTo>
                    <a:pt x="77" y="0"/>
                  </a:lnTo>
                  <a:lnTo>
                    <a:pt x="79" y="0"/>
                  </a:lnTo>
                  <a:lnTo>
                    <a:pt x="80" y="0"/>
                  </a:lnTo>
                  <a:lnTo>
                    <a:pt x="82" y="0"/>
                  </a:lnTo>
                  <a:lnTo>
                    <a:pt x="84" y="0"/>
                  </a:lnTo>
                  <a:lnTo>
                    <a:pt x="86" y="0"/>
                  </a:lnTo>
                  <a:lnTo>
                    <a:pt x="87" y="0"/>
                  </a:lnTo>
                  <a:lnTo>
                    <a:pt x="89" y="0"/>
                  </a:lnTo>
                  <a:lnTo>
                    <a:pt x="91" y="0"/>
                  </a:lnTo>
                  <a:lnTo>
                    <a:pt x="93" y="0"/>
                  </a:lnTo>
                  <a:lnTo>
                    <a:pt x="95" y="0"/>
                  </a:lnTo>
                  <a:lnTo>
                    <a:pt x="96" y="0"/>
                  </a:lnTo>
                  <a:lnTo>
                    <a:pt x="97" y="0"/>
                  </a:lnTo>
                  <a:lnTo>
                    <a:pt x="99" y="0"/>
                  </a:lnTo>
                  <a:lnTo>
                    <a:pt x="101" y="0"/>
                  </a:lnTo>
                  <a:lnTo>
                    <a:pt x="104" y="0"/>
                  </a:lnTo>
                  <a:lnTo>
                    <a:pt x="105" y="0"/>
                  </a:lnTo>
                  <a:lnTo>
                    <a:pt x="106" y="0"/>
                  </a:lnTo>
                  <a:lnTo>
                    <a:pt x="108" y="0"/>
                  </a:lnTo>
                  <a:lnTo>
                    <a:pt x="110" y="0"/>
                  </a:lnTo>
                  <a:lnTo>
                    <a:pt x="112" y="0"/>
                  </a:lnTo>
                  <a:lnTo>
                    <a:pt x="113" y="0"/>
                  </a:lnTo>
                  <a:lnTo>
                    <a:pt x="114" y="0"/>
                  </a:lnTo>
                  <a:lnTo>
                    <a:pt x="115" y="0"/>
                  </a:lnTo>
                  <a:lnTo>
                    <a:pt x="118" y="0"/>
                  </a:lnTo>
                  <a:lnTo>
                    <a:pt x="119" y="0"/>
                  </a:lnTo>
                  <a:lnTo>
                    <a:pt x="121" y="0"/>
                  </a:lnTo>
                  <a:lnTo>
                    <a:pt x="122" y="0"/>
                  </a:lnTo>
                  <a:lnTo>
                    <a:pt x="124" y="0"/>
                  </a:lnTo>
                  <a:lnTo>
                    <a:pt x="125" y="0"/>
                  </a:lnTo>
                  <a:lnTo>
                    <a:pt x="126" y="0"/>
                  </a:lnTo>
                  <a:lnTo>
                    <a:pt x="128" y="0"/>
                  </a:lnTo>
                  <a:lnTo>
                    <a:pt x="130" y="0"/>
                  </a:lnTo>
                  <a:lnTo>
                    <a:pt x="132" y="0"/>
                  </a:lnTo>
                  <a:lnTo>
                    <a:pt x="133" y="0"/>
                  </a:lnTo>
                  <a:lnTo>
                    <a:pt x="134" y="0"/>
                  </a:lnTo>
                  <a:lnTo>
                    <a:pt x="136" y="0"/>
                  </a:lnTo>
                  <a:lnTo>
                    <a:pt x="138" y="0"/>
                  </a:lnTo>
                  <a:lnTo>
                    <a:pt x="139" y="0"/>
                  </a:lnTo>
                  <a:lnTo>
                    <a:pt x="141" y="0"/>
                  </a:lnTo>
                  <a:lnTo>
                    <a:pt x="142" y="0"/>
                  </a:lnTo>
                  <a:lnTo>
                    <a:pt x="143" y="0"/>
                  </a:lnTo>
                  <a:lnTo>
                    <a:pt x="145" y="0"/>
                  </a:lnTo>
                  <a:lnTo>
                    <a:pt x="147" y="0"/>
                  </a:lnTo>
                  <a:lnTo>
                    <a:pt x="149" y="0"/>
                  </a:lnTo>
                  <a:lnTo>
                    <a:pt x="150" y="0"/>
                  </a:lnTo>
                  <a:lnTo>
                    <a:pt x="151" y="0"/>
                  </a:lnTo>
                  <a:lnTo>
                    <a:pt x="153" y="0"/>
                  </a:lnTo>
                  <a:lnTo>
                    <a:pt x="155" y="0"/>
                  </a:lnTo>
                  <a:lnTo>
                    <a:pt x="156" y="0"/>
                  </a:lnTo>
                  <a:lnTo>
                    <a:pt x="157" y="0"/>
                  </a:lnTo>
                  <a:lnTo>
                    <a:pt x="160" y="0"/>
                  </a:lnTo>
                  <a:lnTo>
                    <a:pt x="161" y="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70" name="Freeform 116"/>
            <p:cNvSpPr>
              <a:spLocks/>
            </p:cNvSpPr>
            <p:nvPr/>
          </p:nvSpPr>
          <p:spPr bwMode="auto">
            <a:xfrm>
              <a:off x="3456" y="2962"/>
              <a:ext cx="162" cy="346"/>
            </a:xfrm>
            <a:custGeom>
              <a:avLst/>
              <a:gdLst>
                <a:gd name="T0" fmla="*/ 0 w 175"/>
                <a:gd name="T1" fmla="*/ 216 h 374"/>
                <a:gd name="T2" fmla="*/ 0 w 175"/>
                <a:gd name="T3" fmla="*/ 216 h 374"/>
                <a:gd name="T4" fmla="*/ 0 w 175"/>
                <a:gd name="T5" fmla="*/ 204 h 374"/>
                <a:gd name="T6" fmla="*/ 0 w 175"/>
                <a:gd name="T7" fmla="*/ 190 h 374"/>
                <a:gd name="T8" fmla="*/ 1 w 175"/>
                <a:gd name="T9" fmla="*/ 177 h 374"/>
                <a:gd name="T10" fmla="*/ 2 w 175"/>
                <a:gd name="T11" fmla="*/ 163 h 374"/>
                <a:gd name="T12" fmla="*/ 3 w 175"/>
                <a:gd name="T13" fmla="*/ 150 h 374"/>
                <a:gd name="T14" fmla="*/ 5 w 175"/>
                <a:gd name="T15" fmla="*/ 136 h 374"/>
                <a:gd name="T16" fmla="*/ 6 w 175"/>
                <a:gd name="T17" fmla="*/ 123 h 374"/>
                <a:gd name="T18" fmla="*/ 6 w 175"/>
                <a:gd name="T19" fmla="*/ 112 h 374"/>
                <a:gd name="T20" fmla="*/ 6 w 175"/>
                <a:gd name="T21" fmla="*/ 100 h 374"/>
                <a:gd name="T22" fmla="*/ 9 w 175"/>
                <a:gd name="T23" fmla="*/ 90 h 374"/>
                <a:gd name="T24" fmla="*/ 12 w 175"/>
                <a:gd name="T25" fmla="*/ 79 h 374"/>
                <a:gd name="T26" fmla="*/ 14 w 175"/>
                <a:gd name="T27" fmla="*/ 68 h 374"/>
                <a:gd name="T28" fmla="*/ 16 w 175"/>
                <a:gd name="T29" fmla="*/ 58 h 374"/>
                <a:gd name="T30" fmla="*/ 18 w 175"/>
                <a:gd name="T31" fmla="*/ 50 h 374"/>
                <a:gd name="T32" fmla="*/ 21 w 175"/>
                <a:gd name="T33" fmla="*/ 41 h 374"/>
                <a:gd name="T34" fmla="*/ 23 w 175"/>
                <a:gd name="T35" fmla="*/ 34 h 374"/>
                <a:gd name="T36" fmla="*/ 26 w 175"/>
                <a:gd name="T37" fmla="*/ 27 h 374"/>
                <a:gd name="T38" fmla="*/ 29 w 175"/>
                <a:gd name="T39" fmla="*/ 20 h 374"/>
                <a:gd name="T40" fmla="*/ 31 w 175"/>
                <a:gd name="T41" fmla="*/ 16 h 374"/>
                <a:gd name="T42" fmla="*/ 35 w 175"/>
                <a:gd name="T43" fmla="*/ 11 h 374"/>
                <a:gd name="T44" fmla="*/ 38 w 175"/>
                <a:gd name="T45" fmla="*/ 6 h 374"/>
                <a:gd name="T46" fmla="*/ 41 w 175"/>
                <a:gd name="T47" fmla="*/ 6 h 374"/>
                <a:gd name="T48" fmla="*/ 44 w 175"/>
                <a:gd name="T49" fmla="*/ 3 h 374"/>
                <a:gd name="T50" fmla="*/ 47 w 175"/>
                <a:gd name="T51" fmla="*/ 0 h 374"/>
                <a:gd name="T52" fmla="*/ 51 w 175"/>
                <a:gd name="T53" fmla="*/ 0 h 374"/>
                <a:gd name="T54" fmla="*/ 54 w 175"/>
                <a:gd name="T55" fmla="*/ 0 h 374"/>
                <a:gd name="T56" fmla="*/ 56 w 175"/>
                <a:gd name="T57" fmla="*/ 3 h 374"/>
                <a:gd name="T58" fmla="*/ 59 w 175"/>
                <a:gd name="T59" fmla="*/ 6 h 374"/>
                <a:gd name="T60" fmla="*/ 64 w 175"/>
                <a:gd name="T61" fmla="*/ 6 h 374"/>
                <a:gd name="T62" fmla="*/ 66 w 175"/>
                <a:gd name="T63" fmla="*/ 11 h 374"/>
                <a:gd name="T64" fmla="*/ 69 w 175"/>
                <a:gd name="T65" fmla="*/ 16 h 374"/>
                <a:gd name="T66" fmla="*/ 72 w 175"/>
                <a:gd name="T67" fmla="*/ 20 h 374"/>
                <a:gd name="T68" fmla="*/ 75 w 175"/>
                <a:gd name="T69" fmla="*/ 27 h 374"/>
                <a:gd name="T70" fmla="*/ 78 w 175"/>
                <a:gd name="T71" fmla="*/ 34 h 374"/>
                <a:gd name="T72" fmla="*/ 80 w 175"/>
                <a:gd name="T73" fmla="*/ 41 h 374"/>
                <a:gd name="T74" fmla="*/ 82 w 175"/>
                <a:gd name="T75" fmla="*/ 50 h 374"/>
                <a:gd name="T76" fmla="*/ 85 w 175"/>
                <a:gd name="T77" fmla="*/ 58 h 374"/>
                <a:gd name="T78" fmla="*/ 87 w 175"/>
                <a:gd name="T79" fmla="*/ 68 h 374"/>
                <a:gd name="T80" fmla="*/ 90 w 175"/>
                <a:gd name="T81" fmla="*/ 79 h 374"/>
                <a:gd name="T82" fmla="*/ 91 w 175"/>
                <a:gd name="T83" fmla="*/ 90 h 374"/>
                <a:gd name="T84" fmla="*/ 93 w 175"/>
                <a:gd name="T85" fmla="*/ 100 h 374"/>
                <a:gd name="T86" fmla="*/ 94 w 175"/>
                <a:gd name="T87" fmla="*/ 112 h 374"/>
                <a:gd name="T88" fmla="*/ 97 w 175"/>
                <a:gd name="T89" fmla="*/ 123 h 374"/>
                <a:gd name="T90" fmla="*/ 98 w 175"/>
                <a:gd name="T91" fmla="*/ 136 h 374"/>
                <a:gd name="T92" fmla="*/ 98 w 175"/>
                <a:gd name="T93" fmla="*/ 150 h 374"/>
                <a:gd name="T94" fmla="*/ 99 w 175"/>
                <a:gd name="T95" fmla="*/ 163 h 374"/>
                <a:gd name="T96" fmla="*/ 101 w 175"/>
                <a:gd name="T97" fmla="*/ 177 h 374"/>
                <a:gd name="T98" fmla="*/ 101 w 175"/>
                <a:gd name="T99" fmla="*/ 190 h 374"/>
                <a:gd name="T100" fmla="*/ 101 w 175"/>
                <a:gd name="T101" fmla="*/ 204 h 374"/>
                <a:gd name="T102" fmla="*/ 101 w 175"/>
                <a:gd name="T103" fmla="*/ 216 h 3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5"/>
                <a:gd name="T157" fmla="*/ 0 h 374"/>
                <a:gd name="T158" fmla="*/ 175 w 175"/>
                <a:gd name="T159" fmla="*/ 374 h 3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5" h="374">
                  <a:moveTo>
                    <a:pt x="0" y="373"/>
                  </a:moveTo>
                  <a:lnTo>
                    <a:pt x="0" y="373"/>
                  </a:lnTo>
                  <a:lnTo>
                    <a:pt x="0" y="350"/>
                  </a:lnTo>
                  <a:lnTo>
                    <a:pt x="0" y="327"/>
                  </a:lnTo>
                  <a:lnTo>
                    <a:pt x="1" y="304"/>
                  </a:lnTo>
                  <a:lnTo>
                    <a:pt x="2" y="280"/>
                  </a:lnTo>
                  <a:lnTo>
                    <a:pt x="3" y="258"/>
                  </a:lnTo>
                  <a:lnTo>
                    <a:pt x="5" y="235"/>
                  </a:lnTo>
                  <a:lnTo>
                    <a:pt x="8" y="214"/>
                  </a:lnTo>
                  <a:lnTo>
                    <a:pt x="11" y="193"/>
                  </a:lnTo>
                  <a:lnTo>
                    <a:pt x="12" y="173"/>
                  </a:lnTo>
                  <a:lnTo>
                    <a:pt x="16" y="155"/>
                  </a:lnTo>
                  <a:lnTo>
                    <a:pt x="19" y="135"/>
                  </a:lnTo>
                  <a:lnTo>
                    <a:pt x="23" y="118"/>
                  </a:lnTo>
                  <a:lnTo>
                    <a:pt x="27" y="101"/>
                  </a:lnTo>
                  <a:lnTo>
                    <a:pt x="30" y="85"/>
                  </a:lnTo>
                  <a:lnTo>
                    <a:pt x="36" y="71"/>
                  </a:lnTo>
                  <a:lnTo>
                    <a:pt x="40" y="58"/>
                  </a:lnTo>
                  <a:lnTo>
                    <a:pt x="44" y="46"/>
                  </a:lnTo>
                  <a:lnTo>
                    <a:pt x="49" y="35"/>
                  </a:lnTo>
                  <a:lnTo>
                    <a:pt x="54" y="26"/>
                  </a:lnTo>
                  <a:lnTo>
                    <a:pt x="60" y="18"/>
                  </a:lnTo>
                  <a:lnTo>
                    <a:pt x="65" y="12"/>
                  </a:lnTo>
                  <a:lnTo>
                    <a:pt x="70" y="6"/>
                  </a:lnTo>
                  <a:lnTo>
                    <a:pt x="76" y="3"/>
                  </a:lnTo>
                  <a:lnTo>
                    <a:pt x="81" y="0"/>
                  </a:lnTo>
                  <a:lnTo>
                    <a:pt x="86" y="0"/>
                  </a:lnTo>
                  <a:lnTo>
                    <a:pt x="92" y="0"/>
                  </a:lnTo>
                  <a:lnTo>
                    <a:pt x="97" y="3"/>
                  </a:lnTo>
                  <a:lnTo>
                    <a:pt x="103" y="6"/>
                  </a:lnTo>
                  <a:lnTo>
                    <a:pt x="108" y="12"/>
                  </a:lnTo>
                  <a:lnTo>
                    <a:pt x="113" y="18"/>
                  </a:lnTo>
                  <a:lnTo>
                    <a:pt x="118" y="26"/>
                  </a:lnTo>
                  <a:lnTo>
                    <a:pt x="123" y="35"/>
                  </a:lnTo>
                  <a:lnTo>
                    <a:pt x="129" y="46"/>
                  </a:lnTo>
                  <a:lnTo>
                    <a:pt x="133" y="58"/>
                  </a:lnTo>
                  <a:lnTo>
                    <a:pt x="138" y="71"/>
                  </a:lnTo>
                  <a:lnTo>
                    <a:pt x="142" y="85"/>
                  </a:lnTo>
                  <a:lnTo>
                    <a:pt x="146" y="101"/>
                  </a:lnTo>
                  <a:lnTo>
                    <a:pt x="150" y="118"/>
                  </a:lnTo>
                  <a:lnTo>
                    <a:pt x="154" y="135"/>
                  </a:lnTo>
                  <a:lnTo>
                    <a:pt x="157" y="155"/>
                  </a:lnTo>
                  <a:lnTo>
                    <a:pt x="160" y="173"/>
                  </a:lnTo>
                  <a:lnTo>
                    <a:pt x="162" y="193"/>
                  </a:lnTo>
                  <a:lnTo>
                    <a:pt x="166" y="214"/>
                  </a:lnTo>
                  <a:lnTo>
                    <a:pt x="168" y="235"/>
                  </a:lnTo>
                  <a:lnTo>
                    <a:pt x="169" y="258"/>
                  </a:lnTo>
                  <a:lnTo>
                    <a:pt x="171" y="280"/>
                  </a:lnTo>
                  <a:lnTo>
                    <a:pt x="173" y="304"/>
                  </a:lnTo>
                  <a:lnTo>
                    <a:pt x="173" y="327"/>
                  </a:lnTo>
                  <a:lnTo>
                    <a:pt x="173" y="350"/>
                  </a:lnTo>
                  <a:lnTo>
                    <a:pt x="174" y="373"/>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6171" name="Freeform 117"/>
            <p:cNvSpPr>
              <a:spLocks/>
            </p:cNvSpPr>
            <p:nvPr/>
          </p:nvSpPr>
          <p:spPr bwMode="auto">
            <a:xfrm>
              <a:off x="4466" y="2980"/>
              <a:ext cx="94" cy="315"/>
            </a:xfrm>
            <a:custGeom>
              <a:avLst/>
              <a:gdLst>
                <a:gd name="T0" fmla="*/ 0 w 102"/>
                <a:gd name="T1" fmla="*/ 196 h 341"/>
                <a:gd name="T2" fmla="*/ 0 w 102"/>
                <a:gd name="T3" fmla="*/ 196 h 341"/>
                <a:gd name="T4" fmla="*/ 0 w 102"/>
                <a:gd name="T5" fmla="*/ 184 h 341"/>
                <a:gd name="T6" fmla="*/ 0 w 102"/>
                <a:gd name="T7" fmla="*/ 171 h 341"/>
                <a:gd name="T8" fmla="*/ 0 w 102"/>
                <a:gd name="T9" fmla="*/ 159 h 341"/>
                <a:gd name="T10" fmla="*/ 1 w 102"/>
                <a:gd name="T11" fmla="*/ 147 h 341"/>
                <a:gd name="T12" fmla="*/ 1 w 102"/>
                <a:gd name="T13" fmla="*/ 135 h 341"/>
                <a:gd name="T14" fmla="*/ 2 w 102"/>
                <a:gd name="T15" fmla="*/ 123 h 341"/>
                <a:gd name="T16" fmla="*/ 3 w 102"/>
                <a:gd name="T17" fmla="*/ 111 h 341"/>
                <a:gd name="T18" fmla="*/ 5 w 102"/>
                <a:gd name="T19" fmla="*/ 101 h 341"/>
                <a:gd name="T20" fmla="*/ 6 w 102"/>
                <a:gd name="T21" fmla="*/ 91 h 341"/>
                <a:gd name="T22" fmla="*/ 6 w 102"/>
                <a:gd name="T23" fmla="*/ 81 h 341"/>
                <a:gd name="T24" fmla="*/ 6 w 102"/>
                <a:gd name="T25" fmla="*/ 71 h 341"/>
                <a:gd name="T26" fmla="*/ 6 w 102"/>
                <a:gd name="T27" fmla="*/ 62 h 341"/>
                <a:gd name="T28" fmla="*/ 8 w 102"/>
                <a:gd name="T29" fmla="*/ 53 h 341"/>
                <a:gd name="T30" fmla="*/ 10 w 102"/>
                <a:gd name="T31" fmla="*/ 45 h 341"/>
                <a:gd name="T32" fmla="*/ 12 w 102"/>
                <a:gd name="T33" fmla="*/ 37 h 341"/>
                <a:gd name="T34" fmla="*/ 13 w 102"/>
                <a:gd name="T35" fmla="*/ 30 h 341"/>
                <a:gd name="T36" fmla="*/ 15 w 102"/>
                <a:gd name="T37" fmla="*/ 25 h 341"/>
                <a:gd name="T38" fmla="*/ 16 w 102"/>
                <a:gd name="T39" fmla="*/ 18 h 341"/>
                <a:gd name="T40" fmla="*/ 18 w 102"/>
                <a:gd name="T41" fmla="*/ 15 h 341"/>
                <a:gd name="T42" fmla="*/ 19 w 102"/>
                <a:gd name="T43" fmla="*/ 11 h 341"/>
                <a:gd name="T44" fmla="*/ 21 w 102"/>
                <a:gd name="T45" fmla="*/ 6 h 341"/>
                <a:gd name="T46" fmla="*/ 22 w 102"/>
                <a:gd name="T47" fmla="*/ 6 h 341"/>
                <a:gd name="T48" fmla="*/ 25 w 102"/>
                <a:gd name="T49" fmla="*/ 4 h 341"/>
                <a:gd name="T50" fmla="*/ 26 w 102"/>
                <a:gd name="T51" fmla="*/ 1 h 341"/>
                <a:gd name="T52" fmla="*/ 28 w 102"/>
                <a:gd name="T53" fmla="*/ 0 h 341"/>
                <a:gd name="T54" fmla="*/ 29 w 102"/>
                <a:gd name="T55" fmla="*/ 1 h 341"/>
                <a:gd name="T56" fmla="*/ 32 w 102"/>
                <a:gd name="T57" fmla="*/ 4 h 341"/>
                <a:gd name="T58" fmla="*/ 33 w 102"/>
                <a:gd name="T59" fmla="*/ 6 h 341"/>
                <a:gd name="T60" fmla="*/ 35 w 102"/>
                <a:gd name="T61" fmla="*/ 6 h 341"/>
                <a:gd name="T62" fmla="*/ 37 w 102"/>
                <a:gd name="T63" fmla="*/ 11 h 341"/>
                <a:gd name="T64" fmla="*/ 38 w 102"/>
                <a:gd name="T65" fmla="*/ 15 h 341"/>
                <a:gd name="T66" fmla="*/ 40 w 102"/>
                <a:gd name="T67" fmla="*/ 18 h 341"/>
                <a:gd name="T68" fmla="*/ 41 w 102"/>
                <a:gd name="T69" fmla="*/ 25 h 341"/>
                <a:gd name="T70" fmla="*/ 43 w 102"/>
                <a:gd name="T71" fmla="*/ 30 h 341"/>
                <a:gd name="T72" fmla="*/ 45 w 102"/>
                <a:gd name="T73" fmla="*/ 37 h 341"/>
                <a:gd name="T74" fmla="*/ 47 w 102"/>
                <a:gd name="T75" fmla="*/ 45 h 341"/>
                <a:gd name="T76" fmla="*/ 47 w 102"/>
                <a:gd name="T77" fmla="*/ 53 h 341"/>
                <a:gd name="T78" fmla="*/ 49 w 102"/>
                <a:gd name="T79" fmla="*/ 62 h 341"/>
                <a:gd name="T80" fmla="*/ 50 w 102"/>
                <a:gd name="T81" fmla="*/ 71 h 341"/>
                <a:gd name="T82" fmla="*/ 51 w 102"/>
                <a:gd name="T83" fmla="*/ 81 h 341"/>
                <a:gd name="T84" fmla="*/ 53 w 102"/>
                <a:gd name="T85" fmla="*/ 91 h 341"/>
                <a:gd name="T86" fmla="*/ 53 w 102"/>
                <a:gd name="T87" fmla="*/ 101 h 341"/>
                <a:gd name="T88" fmla="*/ 54 w 102"/>
                <a:gd name="T89" fmla="*/ 111 h 341"/>
                <a:gd name="T90" fmla="*/ 54 w 102"/>
                <a:gd name="T91" fmla="*/ 123 h 341"/>
                <a:gd name="T92" fmla="*/ 55 w 102"/>
                <a:gd name="T93" fmla="*/ 135 h 341"/>
                <a:gd name="T94" fmla="*/ 55 w 102"/>
                <a:gd name="T95" fmla="*/ 147 h 341"/>
                <a:gd name="T96" fmla="*/ 56 w 102"/>
                <a:gd name="T97" fmla="*/ 159 h 341"/>
                <a:gd name="T98" fmla="*/ 57 w 102"/>
                <a:gd name="T99" fmla="*/ 171 h 341"/>
                <a:gd name="T100" fmla="*/ 57 w 102"/>
                <a:gd name="T101" fmla="*/ 184 h 341"/>
                <a:gd name="T102" fmla="*/ 57 w 102"/>
                <a:gd name="T103" fmla="*/ 196 h 3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
                <a:gd name="T157" fmla="*/ 0 h 341"/>
                <a:gd name="T158" fmla="*/ 102 w 102"/>
                <a:gd name="T159" fmla="*/ 341 h 3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 h="341">
                  <a:moveTo>
                    <a:pt x="0" y="340"/>
                  </a:moveTo>
                  <a:lnTo>
                    <a:pt x="0" y="340"/>
                  </a:lnTo>
                  <a:lnTo>
                    <a:pt x="0" y="319"/>
                  </a:lnTo>
                  <a:lnTo>
                    <a:pt x="0" y="297"/>
                  </a:lnTo>
                  <a:lnTo>
                    <a:pt x="0" y="276"/>
                  </a:lnTo>
                  <a:lnTo>
                    <a:pt x="1" y="255"/>
                  </a:lnTo>
                  <a:lnTo>
                    <a:pt x="1" y="235"/>
                  </a:lnTo>
                  <a:lnTo>
                    <a:pt x="2" y="214"/>
                  </a:lnTo>
                  <a:lnTo>
                    <a:pt x="3" y="195"/>
                  </a:lnTo>
                  <a:lnTo>
                    <a:pt x="5" y="175"/>
                  </a:lnTo>
                  <a:lnTo>
                    <a:pt x="7" y="157"/>
                  </a:lnTo>
                  <a:lnTo>
                    <a:pt x="9" y="141"/>
                  </a:lnTo>
                  <a:lnTo>
                    <a:pt x="10" y="123"/>
                  </a:lnTo>
                  <a:lnTo>
                    <a:pt x="13" y="107"/>
                  </a:lnTo>
                  <a:lnTo>
                    <a:pt x="15" y="92"/>
                  </a:lnTo>
                  <a:lnTo>
                    <a:pt x="17" y="78"/>
                  </a:lnTo>
                  <a:lnTo>
                    <a:pt x="20" y="65"/>
                  </a:lnTo>
                  <a:lnTo>
                    <a:pt x="22" y="54"/>
                  </a:lnTo>
                  <a:lnTo>
                    <a:pt x="25" y="43"/>
                  </a:lnTo>
                  <a:lnTo>
                    <a:pt x="28" y="33"/>
                  </a:lnTo>
                  <a:lnTo>
                    <a:pt x="31" y="25"/>
                  </a:lnTo>
                  <a:lnTo>
                    <a:pt x="34" y="18"/>
                  </a:lnTo>
                  <a:lnTo>
                    <a:pt x="37" y="11"/>
                  </a:lnTo>
                  <a:lnTo>
                    <a:pt x="39" y="7"/>
                  </a:lnTo>
                  <a:lnTo>
                    <a:pt x="44" y="4"/>
                  </a:lnTo>
                  <a:lnTo>
                    <a:pt x="46" y="1"/>
                  </a:lnTo>
                  <a:lnTo>
                    <a:pt x="50" y="0"/>
                  </a:lnTo>
                  <a:lnTo>
                    <a:pt x="53" y="1"/>
                  </a:lnTo>
                  <a:lnTo>
                    <a:pt x="56" y="4"/>
                  </a:lnTo>
                  <a:lnTo>
                    <a:pt x="59" y="7"/>
                  </a:lnTo>
                  <a:lnTo>
                    <a:pt x="62" y="11"/>
                  </a:lnTo>
                  <a:lnTo>
                    <a:pt x="65" y="18"/>
                  </a:lnTo>
                  <a:lnTo>
                    <a:pt x="68" y="25"/>
                  </a:lnTo>
                  <a:lnTo>
                    <a:pt x="71" y="33"/>
                  </a:lnTo>
                  <a:lnTo>
                    <a:pt x="74" y="43"/>
                  </a:lnTo>
                  <a:lnTo>
                    <a:pt x="77" y="54"/>
                  </a:lnTo>
                  <a:lnTo>
                    <a:pt x="80" y="65"/>
                  </a:lnTo>
                  <a:lnTo>
                    <a:pt x="82" y="78"/>
                  </a:lnTo>
                  <a:lnTo>
                    <a:pt x="84" y="92"/>
                  </a:lnTo>
                  <a:lnTo>
                    <a:pt x="86" y="107"/>
                  </a:lnTo>
                  <a:lnTo>
                    <a:pt x="88" y="123"/>
                  </a:lnTo>
                  <a:lnTo>
                    <a:pt x="91" y="141"/>
                  </a:lnTo>
                  <a:lnTo>
                    <a:pt x="93" y="157"/>
                  </a:lnTo>
                  <a:lnTo>
                    <a:pt x="94" y="175"/>
                  </a:lnTo>
                  <a:lnTo>
                    <a:pt x="95" y="195"/>
                  </a:lnTo>
                  <a:lnTo>
                    <a:pt x="96" y="214"/>
                  </a:lnTo>
                  <a:lnTo>
                    <a:pt x="98" y="235"/>
                  </a:lnTo>
                  <a:lnTo>
                    <a:pt x="99" y="255"/>
                  </a:lnTo>
                  <a:lnTo>
                    <a:pt x="100" y="276"/>
                  </a:lnTo>
                  <a:lnTo>
                    <a:pt x="101" y="297"/>
                  </a:lnTo>
                  <a:lnTo>
                    <a:pt x="101" y="319"/>
                  </a:lnTo>
                  <a:lnTo>
                    <a:pt x="101" y="340"/>
                  </a:lnTo>
                </a:path>
              </a:pathLst>
            </a:custGeom>
            <a:noFill/>
            <a:ln w="31234">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
        <p:nvSpPr>
          <p:cNvPr id="121" name="Rectangle 2"/>
          <p:cNvSpPr txBox="1">
            <a:spLocks noChangeArrowheads="1"/>
          </p:cNvSpPr>
          <p:nvPr/>
        </p:nvSpPr>
        <p:spPr bwMode="black">
          <a:xfrm>
            <a:off x="0" y="0"/>
            <a:ext cx="9144000" cy="1058863"/>
          </a:xfrm>
          <a:prstGeom prst="rect">
            <a:avLst/>
          </a:prstGeom>
          <a:noFill/>
          <a:ln/>
        </p:spPr>
        <p:txBody>
          <a:bodyPr/>
          <a:lstStyle/>
          <a:p>
            <a:pPr algn="ctr" eaLnBrk="1" hangingPunct="1">
              <a:defRPr/>
            </a:pPr>
            <a:r>
              <a:rPr lang="it-IT" sz="4400" kern="0" dirty="0">
                <a:effectLst>
                  <a:outerShdw blurRad="38100" dist="38100" dir="2700000" algn="tl">
                    <a:srgbClr val="000000"/>
                  </a:outerShdw>
                </a:effectLst>
                <a:latin typeface="Book Antiqua" pitchFamily="18" charset="0"/>
                <a:ea typeface="+mj-ea"/>
                <a:cs typeface="+mj-cs"/>
              </a:rPr>
              <a:t>Filtro a frequenza intermedia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ttangolo 90"/>
          <p:cNvSpPr/>
          <p:nvPr/>
        </p:nvSpPr>
        <p:spPr>
          <a:xfrm>
            <a:off x="2505075" y="1171575"/>
            <a:ext cx="5946775" cy="23812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sp>
        <p:nvSpPr>
          <p:cNvPr id="48131" name="AutoShape 12"/>
          <p:cNvSpPr>
            <a:spLocks noChangeArrowheads="1"/>
          </p:cNvSpPr>
          <p:nvPr/>
        </p:nvSpPr>
        <p:spPr bwMode="auto">
          <a:xfrm flipV="1">
            <a:off x="1244600" y="3509963"/>
            <a:ext cx="5722938" cy="2820987"/>
          </a:xfrm>
          <a:prstGeom prst="roundRect">
            <a:avLst>
              <a:gd name="adj" fmla="val 0"/>
            </a:avLst>
          </a:prstGeom>
          <a:solidFill>
            <a:srgbClr val="FF0000"/>
          </a:solidFill>
          <a:ln w="19050">
            <a:solidFill>
              <a:srgbClr val="FF0000"/>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48132" name="AutoShape 13"/>
          <p:cNvSpPr>
            <a:spLocks noChangeArrowheads="1"/>
          </p:cNvSpPr>
          <p:nvPr/>
        </p:nvSpPr>
        <p:spPr bwMode="auto">
          <a:xfrm flipV="1">
            <a:off x="1128713" y="3594100"/>
            <a:ext cx="5756275" cy="2819400"/>
          </a:xfrm>
          <a:prstGeom prst="roundRect">
            <a:avLst>
              <a:gd name="adj" fmla="val 0"/>
            </a:avLst>
          </a:prstGeom>
          <a:solidFill>
            <a:srgbClr val="FFFFFF"/>
          </a:solidFill>
          <a:ln w="31750">
            <a:solidFill>
              <a:srgbClr val="FF0000"/>
            </a:solidFill>
            <a:round/>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48133" name="Freeform 14"/>
          <p:cNvSpPr>
            <a:spLocks/>
          </p:cNvSpPr>
          <p:nvPr/>
        </p:nvSpPr>
        <p:spPr bwMode="auto">
          <a:xfrm>
            <a:off x="2608263" y="1516063"/>
            <a:ext cx="112712" cy="215900"/>
          </a:xfrm>
          <a:custGeom>
            <a:avLst/>
            <a:gdLst>
              <a:gd name="T0" fmla="*/ 0 w 78"/>
              <a:gd name="T1" fmla="*/ 0 h 154"/>
              <a:gd name="T2" fmla="*/ 2147483646 w 78"/>
              <a:gd name="T3" fmla="*/ 2147483646 h 154"/>
              <a:gd name="T4" fmla="*/ 0 w 78"/>
              <a:gd name="T5" fmla="*/ 2147483646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lnTo>
                  <a:pt x="77" y="75"/>
                </a:lnTo>
                <a:lnTo>
                  <a:pt x="0" y="15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34" name="Line 15"/>
          <p:cNvSpPr>
            <a:spLocks noChangeShapeType="1"/>
          </p:cNvSpPr>
          <p:nvPr/>
        </p:nvSpPr>
        <p:spPr bwMode="auto">
          <a:xfrm>
            <a:off x="2719388" y="1622425"/>
            <a:ext cx="5778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35" name="Freeform 16"/>
          <p:cNvSpPr>
            <a:spLocks/>
          </p:cNvSpPr>
          <p:nvPr/>
        </p:nvSpPr>
        <p:spPr bwMode="auto">
          <a:xfrm>
            <a:off x="3276600" y="1604963"/>
            <a:ext cx="80963" cy="38100"/>
          </a:xfrm>
          <a:custGeom>
            <a:avLst/>
            <a:gdLst>
              <a:gd name="T0" fmla="*/ 2147483646 w 56"/>
              <a:gd name="T1" fmla="*/ 2147483646 h 27"/>
              <a:gd name="T2" fmla="*/ 0 w 56"/>
              <a:gd name="T3" fmla="*/ 0 h 27"/>
              <a:gd name="T4" fmla="*/ 2147483646 w 56"/>
              <a:gd name="T5" fmla="*/ 2147483646 h 27"/>
              <a:gd name="T6" fmla="*/ 0 w 56"/>
              <a:gd name="T7" fmla="*/ 2147483646 h 27"/>
              <a:gd name="T8" fmla="*/ 2147483646 w 56"/>
              <a:gd name="T9" fmla="*/ 2147483646 h 27"/>
              <a:gd name="T10" fmla="*/ 2147483646 w 56"/>
              <a:gd name="T11" fmla="*/ 2147483646 h 27"/>
              <a:gd name="T12" fmla="*/ 0 60000 65536"/>
              <a:gd name="T13" fmla="*/ 0 60000 65536"/>
              <a:gd name="T14" fmla="*/ 0 60000 65536"/>
              <a:gd name="T15" fmla="*/ 0 60000 65536"/>
              <a:gd name="T16" fmla="*/ 0 60000 65536"/>
              <a:gd name="T17" fmla="*/ 0 60000 65536"/>
              <a:gd name="T18" fmla="*/ 0 w 56"/>
              <a:gd name="T19" fmla="*/ 0 h 27"/>
              <a:gd name="T20" fmla="*/ 56 w 56"/>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6" h="27">
                <a:moveTo>
                  <a:pt x="55" y="12"/>
                </a:moveTo>
                <a:lnTo>
                  <a:pt x="0" y="0"/>
                </a:lnTo>
                <a:lnTo>
                  <a:pt x="14" y="12"/>
                </a:lnTo>
                <a:lnTo>
                  <a:pt x="0" y="26"/>
                </a:lnTo>
                <a:lnTo>
                  <a:pt x="55" y="12"/>
                </a:lnTo>
              </a:path>
            </a:pathLst>
          </a:custGeom>
          <a:solidFill>
            <a:srgbClr val="000000"/>
          </a:solidFill>
          <a:ln w="19050">
            <a:solidFill>
              <a:srgbClr val="000000"/>
            </a:solidFill>
            <a:round/>
            <a:headEnd/>
            <a:tailEnd/>
          </a:ln>
        </p:spPr>
        <p:txBody>
          <a:bodyPr/>
          <a:lstStyle/>
          <a:p>
            <a:endParaRPr lang="it-IT"/>
          </a:p>
        </p:txBody>
      </p:sp>
      <p:grpSp>
        <p:nvGrpSpPr>
          <p:cNvPr id="48136" name="Group 17"/>
          <p:cNvGrpSpPr>
            <a:grpSpLocks/>
          </p:cNvGrpSpPr>
          <p:nvPr/>
        </p:nvGrpSpPr>
        <p:grpSpPr bwMode="auto">
          <a:xfrm>
            <a:off x="4024313" y="2259013"/>
            <a:ext cx="387350" cy="374650"/>
            <a:chOff x="3006" y="1683"/>
            <a:chExt cx="269" cy="268"/>
          </a:xfrm>
        </p:grpSpPr>
        <p:sp>
          <p:nvSpPr>
            <p:cNvPr id="48214" name="Freeform 18"/>
            <p:cNvSpPr>
              <a:spLocks/>
            </p:cNvSpPr>
            <p:nvPr/>
          </p:nvSpPr>
          <p:spPr bwMode="auto">
            <a:xfrm>
              <a:off x="3006" y="1683"/>
              <a:ext cx="269" cy="268"/>
            </a:xfrm>
            <a:custGeom>
              <a:avLst/>
              <a:gdLst>
                <a:gd name="T0" fmla="*/ 268 w 269"/>
                <a:gd name="T1" fmla="*/ 123 h 268"/>
                <a:gd name="T2" fmla="*/ 264 w 269"/>
                <a:gd name="T3" fmla="*/ 103 h 268"/>
                <a:gd name="T4" fmla="*/ 259 w 269"/>
                <a:gd name="T5" fmla="*/ 83 h 268"/>
                <a:gd name="T6" fmla="*/ 250 w 269"/>
                <a:gd name="T7" fmla="*/ 66 h 268"/>
                <a:gd name="T8" fmla="*/ 237 w 269"/>
                <a:gd name="T9" fmla="*/ 49 h 268"/>
                <a:gd name="T10" fmla="*/ 225 w 269"/>
                <a:gd name="T11" fmla="*/ 35 h 268"/>
                <a:gd name="T12" fmla="*/ 209 w 269"/>
                <a:gd name="T13" fmla="*/ 22 h 268"/>
                <a:gd name="T14" fmla="*/ 192 w 269"/>
                <a:gd name="T15" fmla="*/ 13 h 268"/>
                <a:gd name="T16" fmla="*/ 174 w 269"/>
                <a:gd name="T17" fmla="*/ 5 h 268"/>
                <a:gd name="T18" fmla="*/ 154 w 269"/>
                <a:gd name="T19" fmla="*/ 1 h 268"/>
                <a:gd name="T20" fmla="*/ 134 w 269"/>
                <a:gd name="T21" fmla="*/ 0 h 268"/>
                <a:gd name="T22" fmla="*/ 114 w 269"/>
                <a:gd name="T23" fmla="*/ 1 h 268"/>
                <a:gd name="T24" fmla="*/ 94 w 269"/>
                <a:gd name="T25" fmla="*/ 5 h 268"/>
                <a:gd name="T26" fmla="*/ 76 w 269"/>
                <a:gd name="T27" fmla="*/ 13 h 268"/>
                <a:gd name="T28" fmla="*/ 59 w 269"/>
                <a:gd name="T29" fmla="*/ 22 h 268"/>
                <a:gd name="T30" fmla="*/ 43 w 269"/>
                <a:gd name="T31" fmla="*/ 35 h 268"/>
                <a:gd name="T32" fmla="*/ 30 w 269"/>
                <a:gd name="T33" fmla="*/ 49 h 268"/>
                <a:gd name="T34" fmla="*/ 17 w 269"/>
                <a:gd name="T35" fmla="*/ 66 h 268"/>
                <a:gd name="T36" fmla="*/ 10 w 269"/>
                <a:gd name="T37" fmla="*/ 83 h 268"/>
                <a:gd name="T38" fmla="*/ 3 w 269"/>
                <a:gd name="T39" fmla="*/ 103 h 268"/>
                <a:gd name="T40" fmla="*/ 1 w 269"/>
                <a:gd name="T41" fmla="*/ 123 h 268"/>
                <a:gd name="T42" fmla="*/ 1 w 269"/>
                <a:gd name="T43" fmla="*/ 143 h 268"/>
                <a:gd name="T44" fmla="*/ 3 w 269"/>
                <a:gd name="T45" fmla="*/ 163 h 268"/>
                <a:gd name="T46" fmla="*/ 10 w 269"/>
                <a:gd name="T47" fmla="*/ 182 h 268"/>
                <a:gd name="T48" fmla="*/ 17 w 269"/>
                <a:gd name="T49" fmla="*/ 200 h 268"/>
                <a:gd name="T50" fmla="*/ 30 w 269"/>
                <a:gd name="T51" fmla="*/ 217 h 268"/>
                <a:gd name="T52" fmla="*/ 43 w 269"/>
                <a:gd name="T53" fmla="*/ 231 h 268"/>
                <a:gd name="T54" fmla="*/ 59 w 269"/>
                <a:gd name="T55" fmla="*/ 244 h 268"/>
                <a:gd name="T56" fmla="*/ 76 w 269"/>
                <a:gd name="T57" fmla="*/ 253 h 268"/>
                <a:gd name="T58" fmla="*/ 94 w 269"/>
                <a:gd name="T59" fmla="*/ 260 h 268"/>
                <a:gd name="T60" fmla="*/ 114 w 269"/>
                <a:gd name="T61" fmla="*/ 265 h 268"/>
                <a:gd name="T62" fmla="*/ 134 w 269"/>
                <a:gd name="T63" fmla="*/ 267 h 268"/>
                <a:gd name="T64" fmla="*/ 154 w 269"/>
                <a:gd name="T65" fmla="*/ 265 h 268"/>
                <a:gd name="T66" fmla="*/ 174 w 269"/>
                <a:gd name="T67" fmla="*/ 260 h 268"/>
                <a:gd name="T68" fmla="*/ 192 w 269"/>
                <a:gd name="T69" fmla="*/ 253 h 268"/>
                <a:gd name="T70" fmla="*/ 209 w 269"/>
                <a:gd name="T71" fmla="*/ 244 h 268"/>
                <a:gd name="T72" fmla="*/ 225 w 269"/>
                <a:gd name="T73" fmla="*/ 231 h 268"/>
                <a:gd name="T74" fmla="*/ 237 w 269"/>
                <a:gd name="T75" fmla="*/ 217 h 268"/>
                <a:gd name="T76" fmla="*/ 250 w 269"/>
                <a:gd name="T77" fmla="*/ 200 h 268"/>
                <a:gd name="T78" fmla="*/ 259 w 269"/>
                <a:gd name="T79" fmla="*/ 182 h 268"/>
                <a:gd name="T80" fmla="*/ 264 w 269"/>
                <a:gd name="T81" fmla="*/ 163 h 268"/>
                <a:gd name="T82" fmla="*/ 268 w 269"/>
                <a:gd name="T83" fmla="*/ 143 h 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9"/>
                <a:gd name="T127" fmla="*/ 0 h 268"/>
                <a:gd name="T128" fmla="*/ 269 w 269"/>
                <a:gd name="T129" fmla="*/ 268 h 2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9" h="268">
                  <a:moveTo>
                    <a:pt x="268" y="133"/>
                  </a:moveTo>
                  <a:lnTo>
                    <a:pt x="268" y="123"/>
                  </a:lnTo>
                  <a:lnTo>
                    <a:pt x="267" y="113"/>
                  </a:lnTo>
                  <a:lnTo>
                    <a:pt x="264" y="103"/>
                  </a:lnTo>
                  <a:lnTo>
                    <a:pt x="262" y="92"/>
                  </a:lnTo>
                  <a:lnTo>
                    <a:pt x="259" y="83"/>
                  </a:lnTo>
                  <a:lnTo>
                    <a:pt x="255" y="75"/>
                  </a:lnTo>
                  <a:lnTo>
                    <a:pt x="250" y="66"/>
                  </a:lnTo>
                  <a:lnTo>
                    <a:pt x="244" y="57"/>
                  </a:lnTo>
                  <a:lnTo>
                    <a:pt x="237" y="49"/>
                  </a:lnTo>
                  <a:lnTo>
                    <a:pt x="232" y="42"/>
                  </a:lnTo>
                  <a:lnTo>
                    <a:pt x="225" y="35"/>
                  </a:lnTo>
                  <a:lnTo>
                    <a:pt x="217" y="28"/>
                  </a:lnTo>
                  <a:lnTo>
                    <a:pt x="209" y="22"/>
                  </a:lnTo>
                  <a:lnTo>
                    <a:pt x="201" y="17"/>
                  </a:lnTo>
                  <a:lnTo>
                    <a:pt x="192" y="13"/>
                  </a:lnTo>
                  <a:lnTo>
                    <a:pt x="183" y="8"/>
                  </a:lnTo>
                  <a:lnTo>
                    <a:pt x="174" y="5"/>
                  </a:lnTo>
                  <a:lnTo>
                    <a:pt x="164" y="2"/>
                  </a:lnTo>
                  <a:lnTo>
                    <a:pt x="154" y="1"/>
                  </a:lnTo>
                  <a:lnTo>
                    <a:pt x="142" y="0"/>
                  </a:lnTo>
                  <a:lnTo>
                    <a:pt x="134" y="0"/>
                  </a:lnTo>
                  <a:lnTo>
                    <a:pt x="124" y="0"/>
                  </a:lnTo>
                  <a:lnTo>
                    <a:pt x="114" y="1"/>
                  </a:lnTo>
                  <a:lnTo>
                    <a:pt x="104" y="2"/>
                  </a:lnTo>
                  <a:lnTo>
                    <a:pt x="94" y="5"/>
                  </a:lnTo>
                  <a:lnTo>
                    <a:pt x="85" y="8"/>
                  </a:lnTo>
                  <a:lnTo>
                    <a:pt x="76" y="13"/>
                  </a:lnTo>
                  <a:lnTo>
                    <a:pt x="67" y="17"/>
                  </a:lnTo>
                  <a:lnTo>
                    <a:pt x="59" y="22"/>
                  </a:lnTo>
                  <a:lnTo>
                    <a:pt x="52" y="28"/>
                  </a:lnTo>
                  <a:lnTo>
                    <a:pt x="43" y="35"/>
                  </a:lnTo>
                  <a:lnTo>
                    <a:pt x="36" y="42"/>
                  </a:lnTo>
                  <a:lnTo>
                    <a:pt x="30" y="49"/>
                  </a:lnTo>
                  <a:lnTo>
                    <a:pt x="24" y="57"/>
                  </a:lnTo>
                  <a:lnTo>
                    <a:pt x="17" y="66"/>
                  </a:lnTo>
                  <a:lnTo>
                    <a:pt x="12" y="75"/>
                  </a:lnTo>
                  <a:lnTo>
                    <a:pt x="10" y="83"/>
                  </a:lnTo>
                  <a:lnTo>
                    <a:pt x="6" y="92"/>
                  </a:lnTo>
                  <a:lnTo>
                    <a:pt x="3" y="103"/>
                  </a:lnTo>
                  <a:lnTo>
                    <a:pt x="1" y="113"/>
                  </a:lnTo>
                  <a:lnTo>
                    <a:pt x="1" y="123"/>
                  </a:lnTo>
                  <a:lnTo>
                    <a:pt x="0" y="133"/>
                  </a:lnTo>
                  <a:lnTo>
                    <a:pt x="1" y="143"/>
                  </a:lnTo>
                  <a:lnTo>
                    <a:pt x="1" y="153"/>
                  </a:lnTo>
                  <a:lnTo>
                    <a:pt x="3" y="163"/>
                  </a:lnTo>
                  <a:lnTo>
                    <a:pt x="6" y="173"/>
                  </a:lnTo>
                  <a:lnTo>
                    <a:pt x="10" y="182"/>
                  </a:lnTo>
                  <a:lnTo>
                    <a:pt x="12" y="191"/>
                  </a:lnTo>
                  <a:lnTo>
                    <a:pt x="17" y="200"/>
                  </a:lnTo>
                  <a:lnTo>
                    <a:pt x="24" y="209"/>
                  </a:lnTo>
                  <a:lnTo>
                    <a:pt x="30" y="217"/>
                  </a:lnTo>
                  <a:lnTo>
                    <a:pt x="36" y="225"/>
                  </a:lnTo>
                  <a:lnTo>
                    <a:pt x="43" y="231"/>
                  </a:lnTo>
                  <a:lnTo>
                    <a:pt x="52" y="237"/>
                  </a:lnTo>
                  <a:lnTo>
                    <a:pt x="59" y="244"/>
                  </a:lnTo>
                  <a:lnTo>
                    <a:pt x="67" y="249"/>
                  </a:lnTo>
                  <a:lnTo>
                    <a:pt x="76" y="253"/>
                  </a:lnTo>
                  <a:lnTo>
                    <a:pt x="85" y="257"/>
                  </a:lnTo>
                  <a:lnTo>
                    <a:pt x="94" y="260"/>
                  </a:lnTo>
                  <a:lnTo>
                    <a:pt x="104" y="264"/>
                  </a:lnTo>
                  <a:lnTo>
                    <a:pt x="114" y="265"/>
                  </a:lnTo>
                  <a:lnTo>
                    <a:pt x="124" y="266"/>
                  </a:lnTo>
                  <a:lnTo>
                    <a:pt x="134" y="267"/>
                  </a:lnTo>
                  <a:lnTo>
                    <a:pt x="142" y="266"/>
                  </a:lnTo>
                  <a:lnTo>
                    <a:pt x="154" y="265"/>
                  </a:lnTo>
                  <a:lnTo>
                    <a:pt x="164" y="264"/>
                  </a:lnTo>
                  <a:lnTo>
                    <a:pt x="174" y="260"/>
                  </a:lnTo>
                  <a:lnTo>
                    <a:pt x="183" y="257"/>
                  </a:lnTo>
                  <a:lnTo>
                    <a:pt x="192" y="253"/>
                  </a:lnTo>
                  <a:lnTo>
                    <a:pt x="201" y="249"/>
                  </a:lnTo>
                  <a:lnTo>
                    <a:pt x="209" y="244"/>
                  </a:lnTo>
                  <a:lnTo>
                    <a:pt x="217" y="237"/>
                  </a:lnTo>
                  <a:lnTo>
                    <a:pt x="225" y="231"/>
                  </a:lnTo>
                  <a:lnTo>
                    <a:pt x="232" y="225"/>
                  </a:lnTo>
                  <a:lnTo>
                    <a:pt x="237" y="217"/>
                  </a:lnTo>
                  <a:lnTo>
                    <a:pt x="244" y="209"/>
                  </a:lnTo>
                  <a:lnTo>
                    <a:pt x="250" y="200"/>
                  </a:lnTo>
                  <a:lnTo>
                    <a:pt x="255" y="191"/>
                  </a:lnTo>
                  <a:lnTo>
                    <a:pt x="259" y="182"/>
                  </a:lnTo>
                  <a:lnTo>
                    <a:pt x="262" y="173"/>
                  </a:lnTo>
                  <a:lnTo>
                    <a:pt x="264" y="163"/>
                  </a:lnTo>
                  <a:lnTo>
                    <a:pt x="267" y="153"/>
                  </a:lnTo>
                  <a:lnTo>
                    <a:pt x="268" y="143"/>
                  </a:lnTo>
                  <a:lnTo>
                    <a:pt x="268" y="13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215" name="Freeform 19"/>
            <p:cNvSpPr>
              <a:spLocks/>
            </p:cNvSpPr>
            <p:nvPr/>
          </p:nvSpPr>
          <p:spPr bwMode="auto">
            <a:xfrm>
              <a:off x="3044" y="1743"/>
              <a:ext cx="93" cy="47"/>
            </a:xfrm>
            <a:custGeom>
              <a:avLst/>
              <a:gdLst>
                <a:gd name="T0" fmla="*/ 0 w 93"/>
                <a:gd name="T1" fmla="*/ 46 h 47"/>
                <a:gd name="T2" fmla="*/ 0 w 93"/>
                <a:gd name="T3" fmla="*/ 46 h 47"/>
                <a:gd name="T4" fmla="*/ 0 w 93"/>
                <a:gd name="T5" fmla="*/ 43 h 47"/>
                <a:gd name="T6" fmla="*/ 0 w 93"/>
                <a:gd name="T7" fmla="*/ 40 h 47"/>
                <a:gd name="T8" fmla="*/ 1 w 93"/>
                <a:gd name="T9" fmla="*/ 37 h 47"/>
                <a:gd name="T10" fmla="*/ 1 w 93"/>
                <a:gd name="T11" fmla="*/ 35 h 47"/>
                <a:gd name="T12" fmla="*/ 3 w 93"/>
                <a:gd name="T13" fmla="*/ 31 h 47"/>
                <a:gd name="T14" fmla="*/ 4 w 93"/>
                <a:gd name="T15" fmla="*/ 29 h 47"/>
                <a:gd name="T16" fmla="*/ 5 w 93"/>
                <a:gd name="T17" fmla="*/ 26 h 47"/>
                <a:gd name="T18" fmla="*/ 6 w 93"/>
                <a:gd name="T19" fmla="*/ 23 h 47"/>
                <a:gd name="T20" fmla="*/ 7 w 93"/>
                <a:gd name="T21" fmla="*/ 21 h 47"/>
                <a:gd name="T22" fmla="*/ 9 w 93"/>
                <a:gd name="T23" fmla="*/ 19 h 47"/>
                <a:gd name="T24" fmla="*/ 11 w 93"/>
                <a:gd name="T25" fmla="*/ 17 h 47"/>
                <a:gd name="T26" fmla="*/ 14 w 93"/>
                <a:gd name="T27" fmla="*/ 15 h 47"/>
                <a:gd name="T28" fmla="*/ 15 w 93"/>
                <a:gd name="T29" fmla="*/ 13 h 47"/>
                <a:gd name="T30" fmla="*/ 16 w 93"/>
                <a:gd name="T31" fmla="*/ 10 h 47"/>
                <a:gd name="T32" fmla="*/ 20 w 93"/>
                <a:gd name="T33" fmla="*/ 10 h 47"/>
                <a:gd name="T34" fmla="*/ 22 w 93"/>
                <a:gd name="T35" fmla="*/ 7 h 47"/>
                <a:gd name="T36" fmla="*/ 25 w 93"/>
                <a:gd name="T37" fmla="*/ 6 h 47"/>
                <a:gd name="T38" fmla="*/ 27 w 93"/>
                <a:gd name="T39" fmla="*/ 5 h 47"/>
                <a:gd name="T40" fmla="*/ 30 w 93"/>
                <a:gd name="T41" fmla="*/ 3 h 47"/>
                <a:gd name="T42" fmla="*/ 32 w 93"/>
                <a:gd name="T43" fmla="*/ 2 h 47"/>
                <a:gd name="T44" fmla="*/ 34 w 93"/>
                <a:gd name="T45" fmla="*/ 2 h 47"/>
                <a:gd name="T46" fmla="*/ 38 w 93"/>
                <a:gd name="T47" fmla="*/ 0 h 47"/>
                <a:gd name="T48" fmla="*/ 40 w 93"/>
                <a:gd name="T49" fmla="*/ 0 h 47"/>
                <a:gd name="T50" fmla="*/ 43 w 93"/>
                <a:gd name="T51" fmla="*/ 0 h 47"/>
                <a:gd name="T52" fmla="*/ 45 w 93"/>
                <a:gd name="T53" fmla="*/ 0 h 47"/>
                <a:gd name="T54" fmla="*/ 49 w 93"/>
                <a:gd name="T55" fmla="*/ 0 h 47"/>
                <a:gd name="T56" fmla="*/ 52 w 93"/>
                <a:gd name="T57" fmla="*/ 0 h 47"/>
                <a:gd name="T58" fmla="*/ 54 w 93"/>
                <a:gd name="T59" fmla="*/ 0 h 47"/>
                <a:gd name="T60" fmla="*/ 58 w 93"/>
                <a:gd name="T61" fmla="*/ 2 h 47"/>
                <a:gd name="T62" fmla="*/ 61 w 93"/>
                <a:gd name="T63" fmla="*/ 2 h 47"/>
                <a:gd name="T64" fmla="*/ 63 w 93"/>
                <a:gd name="T65" fmla="*/ 3 h 47"/>
                <a:gd name="T66" fmla="*/ 66 w 93"/>
                <a:gd name="T67" fmla="*/ 5 h 47"/>
                <a:gd name="T68" fmla="*/ 68 w 93"/>
                <a:gd name="T69" fmla="*/ 6 h 47"/>
                <a:gd name="T70" fmla="*/ 71 w 93"/>
                <a:gd name="T71" fmla="*/ 7 h 47"/>
                <a:gd name="T72" fmla="*/ 73 w 93"/>
                <a:gd name="T73" fmla="*/ 10 h 47"/>
                <a:gd name="T74" fmla="*/ 76 w 93"/>
                <a:gd name="T75" fmla="*/ 10 h 47"/>
                <a:gd name="T76" fmla="*/ 77 w 93"/>
                <a:gd name="T77" fmla="*/ 13 h 47"/>
                <a:gd name="T78" fmla="*/ 80 w 93"/>
                <a:gd name="T79" fmla="*/ 15 h 47"/>
                <a:gd name="T80" fmla="*/ 82 w 93"/>
                <a:gd name="T81" fmla="*/ 17 h 47"/>
                <a:gd name="T82" fmla="*/ 84 w 93"/>
                <a:gd name="T83" fmla="*/ 19 h 47"/>
                <a:gd name="T84" fmla="*/ 85 w 93"/>
                <a:gd name="T85" fmla="*/ 21 h 47"/>
                <a:gd name="T86" fmla="*/ 87 w 93"/>
                <a:gd name="T87" fmla="*/ 23 h 47"/>
                <a:gd name="T88" fmla="*/ 88 w 93"/>
                <a:gd name="T89" fmla="*/ 26 h 47"/>
                <a:gd name="T90" fmla="*/ 88 w 93"/>
                <a:gd name="T91" fmla="*/ 29 h 47"/>
                <a:gd name="T92" fmla="*/ 91 w 93"/>
                <a:gd name="T93" fmla="*/ 31 h 47"/>
                <a:gd name="T94" fmla="*/ 91 w 93"/>
                <a:gd name="T95" fmla="*/ 35 h 47"/>
                <a:gd name="T96" fmla="*/ 92 w 93"/>
                <a:gd name="T97" fmla="*/ 37 h 47"/>
                <a:gd name="T98" fmla="*/ 92 w 93"/>
                <a:gd name="T99" fmla="*/ 40 h 47"/>
                <a:gd name="T100" fmla="*/ 92 w 93"/>
                <a:gd name="T101" fmla="*/ 43 h 47"/>
                <a:gd name="T102" fmla="*/ 92 w 93"/>
                <a:gd name="T103" fmla="*/ 46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3"/>
                <a:gd name="T157" fmla="*/ 0 h 47"/>
                <a:gd name="T158" fmla="*/ 93 w 93"/>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3" h="47">
                  <a:moveTo>
                    <a:pt x="0" y="46"/>
                  </a:moveTo>
                  <a:lnTo>
                    <a:pt x="0" y="46"/>
                  </a:lnTo>
                  <a:lnTo>
                    <a:pt x="0" y="43"/>
                  </a:lnTo>
                  <a:lnTo>
                    <a:pt x="0" y="40"/>
                  </a:lnTo>
                  <a:lnTo>
                    <a:pt x="1" y="37"/>
                  </a:lnTo>
                  <a:lnTo>
                    <a:pt x="1" y="35"/>
                  </a:lnTo>
                  <a:lnTo>
                    <a:pt x="3" y="31"/>
                  </a:lnTo>
                  <a:lnTo>
                    <a:pt x="4" y="29"/>
                  </a:lnTo>
                  <a:lnTo>
                    <a:pt x="5" y="26"/>
                  </a:lnTo>
                  <a:lnTo>
                    <a:pt x="6" y="23"/>
                  </a:lnTo>
                  <a:lnTo>
                    <a:pt x="7" y="21"/>
                  </a:lnTo>
                  <a:lnTo>
                    <a:pt x="9" y="19"/>
                  </a:lnTo>
                  <a:lnTo>
                    <a:pt x="11" y="17"/>
                  </a:lnTo>
                  <a:lnTo>
                    <a:pt x="14" y="15"/>
                  </a:lnTo>
                  <a:lnTo>
                    <a:pt x="15" y="13"/>
                  </a:lnTo>
                  <a:lnTo>
                    <a:pt x="16" y="10"/>
                  </a:lnTo>
                  <a:lnTo>
                    <a:pt x="20" y="10"/>
                  </a:lnTo>
                  <a:lnTo>
                    <a:pt x="22" y="7"/>
                  </a:lnTo>
                  <a:lnTo>
                    <a:pt x="25" y="6"/>
                  </a:lnTo>
                  <a:lnTo>
                    <a:pt x="27" y="5"/>
                  </a:lnTo>
                  <a:lnTo>
                    <a:pt x="30" y="3"/>
                  </a:lnTo>
                  <a:lnTo>
                    <a:pt x="32" y="2"/>
                  </a:lnTo>
                  <a:lnTo>
                    <a:pt x="34" y="2"/>
                  </a:lnTo>
                  <a:lnTo>
                    <a:pt x="38" y="0"/>
                  </a:lnTo>
                  <a:lnTo>
                    <a:pt x="40" y="0"/>
                  </a:lnTo>
                  <a:lnTo>
                    <a:pt x="43" y="0"/>
                  </a:lnTo>
                  <a:lnTo>
                    <a:pt x="45" y="0"/>
                  </a:lnTo>
                  <a:lnTo>
                    <a:pt x="49" y="0"/>
                  </a:lnTo>
                  <a:lnTo>
                    <a:pt x="52" y="0"/>
                  </a:lnTo>
                  <a:lnTo>
                    <a:pt x="54" y="0"/>
                  </a:lnTo>
                  <a:lnTo>
                    <a:pt x="58" y="2"/>
                  </a:lnTo>
                  <a:lnTo>
                    <a:pt x="61" y="2"/>
                  </a:lnTo>
                  <a:lnTo>
                    <a:pt x="63" y="3"/>
                  </a:lnTo>
                  <a:lnTo>
                    <a:pt x="66" y="5"/>
                  </a:lnTo>
                  <a:lnTo>
                    <a:pt x="68" y="6"/>
                  </a:lnTo>
                  <a:lnTo>
                    <a:pt x="71" y="7"/>
                  </a:lnTo>
                  <a:lnTo>
                    <a:pt x="73" y="10"/>
                  </a:lnTo>
                  <a:lnTo>
                    <a:pt x="76" y="10"/>
                  </a:lnTo>
                  <a:lnTo>
                    <a:pt x="77" y="13"/>
                  </a:lnTo>
                  <a:lnTo>
                    <a:pt x="80" y="15"/>
                  </a:lnTo>
                  <a:lnTo>
                    <a:pt x="82" y="17"/>
                  </a:lnTo>
                  <a:lnTo>
                    <a:pt x="84" y="19"/>
                  </a:lnTo>
                  <a:lnTo>
                    <a:pt x="85" y="21"/>
                  </a:lnTo>
                  <a:lnTo>
                    <a:pt x="87" y="23"/>
                  </a:lnTo>
                  <a:lnTo>
                    <a:pt x="88" y="26"/>
                  </a:lnTo>
                  <a:lnTo>
                    <a:pt x="88" y="29"/>
                  </a:lnTo>
                  <a:lnTo>
                    <a:pt x="91" y="31"/>
                  </a:lnTo>
                  <a:lnTo>
                    <a:pt x="91" y="35"/>
                  </a:lnTo>
                  <a:lnTo>
                    <a:pt x="92" y="37"/>
                  </a:lnTo>
                  <a:lnTo>
                    <a:pt x="92" y="40"/>
                  </a:lnTo>
                  <a:lnTo>
                    <a:pt x="92" y="43"/>
                  </a:lnTo>
                  <a:lnTo>
                    <a:pt x="92" y="4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216" name="Freeform 20"/>
            <p:cNvSpPr>
              <a:spLocks/>
            </p:cNvSpPr>
            <p:nvPr/>
          </p:nvSpPr>
          <p:spPr bwMode="auto">
            <a:xfrm>
              <a:off x="3136" y="1789"/>
              <a:ext cx="93" cy="47"/>
            </a:xfrm>
            <a:custGeom>
              <a:avLst/>
              <a:gdLst>
                <a:gd name="T0" fmla="*/ 0 w 93"/>
                <a:gd name="T1" fmla="*/ 0 h 47"/>
                <a:gd name="T2" fmla="*/ 0 w 93"/>
                <a:gd name="T3" fmla="*/ 0 h 47"/>
                <a:gd name="T4" fmla="*/ 0 w 93"/>
                <a:gd name="T5" fmla="*/ 4 h 47"/>
                <a:gd name="T6" fmla="*/ 0 w 93"/>
                <a:gd name="T7" fmla="*/ 6 h 47"/>
                <a:gd name="T8" fmla="*/ 1 w 93"/>
                <a:gd name="T9" fmla="*/ 9 h 47"/>
                <a:gd name="T10" fmla="*/ 2 w 93"/>
                <a:gd name="T11" fmla="*/ 12 h 47"/>
                <a:gd name="T12" fmla="*/ 2 w 93"/>
                <a:gd name="T13" fmla="*/ 15 h 47"/>
                <a:gd name="T14" fmla="*/ 4 w 93"/>
                <a:gd name="T15" fmla="*/ 17 h 47"/>
                <a:gd name="T16" fmla="*/ 4 w 93"/>
                <a:gd name="T17" fmla="*/ 20 h 47"/>
                <a:gd name="T18" fmla="*/ 6 w 93"/>
                <a:gd name="T19" fmla="*/ 23 h 47"/>
                <a:gd name="T20" fmla="*/ 7 w 93"/>
                <a:gd name="T21" fmla="*/ 25 h 47"/>
                <a:gd name="T22" fmla="*/ 9 w 93"/>
                <a:gd name="T23" fmla="*/ 27 h 47"/>
                <a:gd name="T24" fmla="*/ 11 w 93"/>
                <a:gd name="T25" fmla="*/ 29 h 47"/>
                <a:gd name="T26" fmla="*/ 12 w 93"/>
                <a:gd name="T27" fmla="*/ 32 h 47"/>
                <a:gd name="T28" fmla="*/ 16 w 93"/>
                <a:gd name="T29" fmla="*/ 33 h 47"/>
                <a:gd name="T30" fmla="*/ 17 w 93"/>
                <a:gd name="T31" fmla="*/ 35 h 47"/>
                <a:gd name="T32" fmla="*/ 18 w 93"/>
                <a:gd name="T33" fmla="*/ 37 h 47"/>
                <a:gd name="T34" fmla="*/ 21 w 93"/>
                <a:gd name="T35" fmla="*/ 39 h 47"/>
                <a:gd name="T36" fmla="*/ 24 w 93"/>
                <a:gd name="T37" fmla="*/ 40 h 47"/>
                <a:gd name="T38" fmla="*/ 27 w 93"/>
                <a:gd name="T39" fmla="*/ 42 h 47"/>
                <a:gd name="T40" fmla="*/ 29 w 93"/>
                <a:gd name="T41" fmla="*/ 43 h 47"/>
                <a:gd name="T42" fmla="*/ 31 w 93"/>
                <a:gd name="T43" fmla="*/ 43 h 47"/>
                <a:gd name="T44" fmla="*/ 34 w 93"/>
                <a:gd name="T45" fmla="*/ 45 h 47"/>
                <a:gd name="T46" fmla="*/ 38 w 93"/>
                <a:gd name="T47" fmla="*/ 45 h 47"/>
                <a:gd name="T48" fmla="*/ 40 w 93"/>
                <a:gd name="T49" fmla="*/ 46 h 47"/>
                <a:gd name="T50" fmla="*/ 44 w 93"/>
                <a:gd name="T51" fmla="*/ 46 h 47"/>
                <a:gd name="T52" fmla="*/ 46 w 93"/>
                <a:gd name="T53" fmla="*/ 46 h 47"/>
                <a:gd name="T54" fmla="*/ 49 w 93"/>
                <a:gd name="T55" fmla="*/ 46 h 47"/>
                <a:gd name="T56" fmla="*/ 51 w 93"/>
                <a:gd name="T57" fmla="*/ 46 h 47"/>
                <a:gd name="T58" fmla="*/ 54 w 93"/>
                <a:gd name="T59" fmla="*/ 45 h 47"/>
                <a:gd name="T60" fmla="*/ 59 w 93"/>
                <a:gd name="T61" fmla="*/ 45 h 47"/>
                <a:gd name="T62" fmla="*/ 60 w 93"/>
                <a:gd name="T63" fmla="*/ 43 h 47"/>
                <a:gd name="T64" fmla="*/ 64 w 93"/>
                <a:gd name="T65" fmla="*/ 43 h 47"/>
                <a:gd name="T66" fmla="*/ 65 w 93"/>
                <a:gd name="T67" fmla="*/ 42 h 47"/>
                <a:gd name="T68" fmla="*/ 68 w 93"/>
                <a:gd name="T69" fmla="*/ 40 h 47"/>
                <a:gd name="T70" fmla="*/ 71 w 93"/>
                <a:gd name="T71" fmla="*/ 39 h 47"/>
                <a:gd name="T72" fmla="*/ 72 w 93"/>
                <a:gd name="T73" fmla="*/ 37 h 47"/>
                <a:gd name="T74" fmla="*/ 76 w 93"/>
                <a:gd name="T75" fmla="*/ 35 h 47"/>
                <a:gd name="T76" fmla="*/ 78 w 93"/>
                <a:gd name="T77" fmla="*/ 33 h 47"/>
                <a:gd name="T78" fmla="*/ 79 w 93"/>
                <a:gd name="T79" fmla="*/ 32 h 47"/>
                <a:gd name="T80" fmla="*/ 81 w 93"/>
                <a:gd name="T81" fmla="*/ 29 h 47"/>
                <a:gd name="T82" fmla="*/ 83 w 93"/>
                <a:gd name="T83" fmla="*/ 27 h 47"/>
                <a:gd name="T84" fmla="*/ 84 w 93"/>
                <a:gd name="T85" fmla="*/ 25 h 47"/>
                <a:gd name="T86" fmla="*/ 86 w 93"/>
                <a:gd name="T87" fmla="*/ 23 h 47"/>
                <a:gd name="T88" fmla="*/ 87 w 93"/>
                <a:gd name="T89" fmla="*/ 20 h 47"/>
                <a:gd name="T90" fmla="*/ 88 w 93"/>
                <a:gd name="T91" fmla="*/ 17 h 47"/>
                <a:gd name="T92" fmla="*/ 90 w 93"/>
                <a:gd name="T93" fmla="*/ 15 h 47"/>
                <a:gd name="T94" fmla="*/ 90 w 93"/>
                <a:gd name="T95" fmla="*/ 12 h 47"/>
                <a:gd name="T96" fmla="*/ 91 w 93"/>
                <a:gd name="T97" fmla="*/ 9 h 47"/>
                <a:gd name="T98" fmla="*/ 92 w 93"/>
                <a:gd name="T99" fmla="*/ 6 h 47"/>
                <a:gd name="T100" fmla="*/ 92 w 93"/>
                <a:gd name="T101" fmla="*/ 4 h 47"/>
                <a:gd name="T102" fmla="*/ 92 w 93"/>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3"/>
                <a:gd name="T157" fmla="*/ 0 h 47"/>
                <a:gd name="T158" fmla="*/ 93 w 93"/>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3" h="47">
                  <a:moveTo>
                    <a:pt x="0" y="0"/>
                  </a:moveTo>
                  <a:lnTo>
                    <a:pt x="0" y="0"/>
                  </a:lnTo>
                  <a:lnTo>
                    <a:pt x="0" y="4"/>
                  </a:lnTo>
                  <a:lnTo>
                    <a:pt x="0" y="6"/>
                  </a:lnTo>
                  <a:lnTo>
                    <a:pt x="1" y="9"/>
                  </a:lnTo>
                  <a:lnTo>
                    <a:pt x="2" y="12"/>
                  </a:lnTo>
                  <a:lnTo>
                    <a:pt x="2" y="15"/>
                  </a:lnTo>
                  <a:lnTo>
                    <a:pt x="4" y="17"/>
                  </a:lnTo>
                  <a:lnTo>
                    <a:pt x="4" y="20"/>
                  </a:lnTo>
                  <a:lnTo>
                    <a:pt x="6" y="23"/>
                  </a:lnTo>
                  <a:lnTo>
                    <a:pt x="7" y="25"/>
                  </a:lnTo>
                  <a:lnTo>
                    <a:pt x="9" y="27"/>
                  </a:lnTo>
                  <a:lnTo>
                    <a:pt x="11" y="29"/>
                  </a:lnTo>
                  <a:lnTo>
                    <a:pt x="12" y="32"/>
                  </a:lnTo>
                  <a:lnTo>
                    <a:pt x="16" y="33"/>
                  </a:lnTo>
                  <a:lnTo>
                    <a:pt x="17" y="35"/>
                  </a:lnTo>
                  <a:lnTo>
                    <a:pt x="18" y="37"/>
                  </a:lnTo>
                  <a:lnTo>
                    <a:pt x="21" y="39"/>
                  </a:lnTo>
                  <a:lnTo>
                    <a:pt x="24" y="40"/>
                  </a:lnTo>
                  <a:lnTo>
                    <a:pt x="27" y="42"/>
                  </a:lnTo>
                  <a:lnTo>
                    <a:pt x="29" y="43"/>
                  </a:lnTo>
                  <a:lnTo>
                    <a:pt x="31" y="43"/>
                  </a:lnTo>
                  <a:lnTo>
                    <a:pt x="34" y="45"/>
                  </a:lnTo>
                  <a:lnTo>
                    <a:pt x="38" y="45"/>
                  </a:lnTo>
                  <a:lnTo>
                    <a:pt x="40" y="46"/>
                  </a:lnTo>
                  <a:lnTo>
                    <a:pt x="44" y="46"/>
                  </a:lnTo>
                  <a:lnTo>
                    <a:pt x="46" y="46"/>
                  </a:lnTo>
                  <a:lnTo>
                    <a:pt x="49" y="46"/>
                  </a:lnTo>
                  <a:lnTo>
                    <a:pt x="51" y="46"/>
                  </a:lnTo>
                  <a:lnTo>
                    <a:pt x="54" y="45"/>
                  </a:lnTo>
                  <a:lnTo>
                    <a:pt x="59" y="45"/>
                  </a:lnTo>
                  <a:lnTo>
                    <a:pt x="60" y="43"/>
                  </a:lnTo>
                  <a:lnTo>
                    <a:pt x="64" y="43"/>
                  </a:lnTo>
                  <a:lnTo>
                    <a:pt x="65" y="42"/>
                  </a:lnTo>
                  <a:lnTo>
                    <a:pt x="68" y="40"/>
                  </a:lnTo>
                  <a:lnTo>
                    <a:pt x="71" y="39"/>
                  </a:lnTo>
                  <a:lnTo>
                    <a:pt x="72" y="37"/>
                  </a:lnTo>
                  <a:lnTo>
                    <a:pt x="76" y="35"/>
                  </a:lnTo>
                  <a:lnTo>
                    <a:pt x="78" y="33"/>
                  </a:lnTo>
                  <a:lnTo>
                    <a:pt x="79" y="32"/>
                  </a:lnTo>
                  <a:lnTo>
                    <a:pt x="81" y="29"/>
                  </a:lnTo>
                  <a:lnTo>
                    <a:pt x="83" y="27"/>
                  </a:lnTo>
                  <a:lnTo>
                    <a:pt x="84" y="25"/>
                  </a:lnTo>
                  <a:lnTo>
                    <a:pt x="86" y="23"/>
                  </a:lnTo>
                  <a:lnTo>
                    <a:pt x="87" y="20"/>
                  </a:lnTo>
                  <a:lnTo>
                    <a:pt x="88" y="17"/>
                  </a:lnTo>
                  <a:lnTo>
                    <a:pt x="90" y="15"/>
                  </a:lnTo>
                  <a:lnTo>
                    <a:pt x="90" y="12"/>
                  </a:lnTo>
                  <a:lnTo>
                    <a:pt x="91" y="9"/>
                  </a:lnTo>
                  <a:lnTo>
                    <a:pt x="92" y="6"/>
                  </a:lnTo>
                  <a:lnTo>
                    <a:pt x="92" y="4"/>
                  </a:lnTo>
                  <a:lnTo>
                    <a:pt x="92"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grpSp>
        <p:nvGrpSpPr>
          <p:cNvPr id="48137" name="Group 21"/>
          <p:cNvGrpSpPr>
            <a:grpSpLocks/>
          </p:cNvGrpSpPr>
          <p:nvPr/>
        </p:nvGrpSpPr>
        <p:grpSpPr bwMode="auto">
          <a:xfrm>
            <a:off x="5187950" y="2216150"/>
            <a:ext cx="512763" cy="441325"/>
            <a:chOff x="3813" y="1652"/>
            <a:chExt cx="355" cy="316"/>
          </a:xfrm>
        </p:grpSpPr>
        <p:sp>
          <p:nvSpPr>
            <p:cNvPr id="48212" name="Freeform 22"/>
            <p:cNvSpPr>
              <a:spLocks/>
            </p:cNvSpPr>
            <p:nvPr/>
          </p:nvSpPr>
          <p:spPr bwMode="auto">
            <a:xfrm>
              <a:off x="3813" y="1652"/>
              <a:ext cx="355" cy="316"/>
            </a:xfrm>
            <a:custGeom>
              <a:avLst/>
              <a:gdLst>
                <a:gd name="T0" fmla="*/ 354 w 355"/>
                <a:gd name="T1" fmla="*/ 0 h 316"/>
                <a:gd name="T2" fmla="*/ 354 w 355"/>
                <a:gd name="T3" fmla="*/ 315 h 316"/>
                <a:gd name="T4" fmla="*/ 0 w 355"/>
                <a:gd name="T5" fmla="*/ 315 h 316"/>
                <a:gd name="T6" fmla="*/ 0 w 355"/>
                <a:gd name="T7" fmla="*/ 0 h 316"/>
                <a:gd name="T8" fmla="*/ 354 w 355"/>
                <a:gd name="T9" fmla="*/ 0 h 316"/>
                <a:gd name="T10" fmla="*/ 0 60000 65536"/>
                <a:gd name="T11" fmla="*/ 0 60000 65536"/>
                <a:gd name="T12" fmla="*/ 0 60000 65536"/>
                <a:gd name="T13" fmla="*/ 0 60000 65536"/>
                <a:gd name="T14" fmla="*/ 0 60000 65536"/>
                <a:gd name="T15" fmla="*/ 0 w 355"/>
                <a:gd name="T16" fmla="*/ 0 h 316"/>
                <a:gd name="T17" fmla="*/ 355 w 355"/>
                <a:gd name="T18" fmla="*/ 316 h 316"/>
              </a:gdLst>
              <a:ahLst/>
              <a:cxnLst>
                <a:cxn ang="T10">
                  <a:pos x="T0" y="T1"/>
                </a:cxn>
                <a:cxn ang="T11">
                  <a:pos x="T2" y="T3"/>
                </a:cxn>
                <a:cxn ang="T12">
                  <a:pos x="T4" y="T5"/>
                </a:cxn>
                <a:cxn ang="T13">
                  <a:pos x="T6" y="T7"/>
                </a:cxn>
                <a:cxn ang="T14">
                  <a:pos x="T8" y="T9"/>
                </a:cxn>
              </a:cxnLst>
              <a:rect l="T15" t="T16" r="T17" b="T18"/>
              <a:pathLst>
                <a:path w="355" h="316">
                  <a:moveTo>
                    <a:pt x="354" y="0"/>
                  </a:moveTo>
                  <a:lnTo>
                    <a:pt x="354" y="315"/>
                  </a:lnTo>
                  <a:lnTo>
                    <a:pt x="0" y="315"/>
                  </a:lnTo>
                  <a:lnTo>
                    <a:pt x="0" y="0"/>
                  </a:lnTo>
                  <a:lnTo>
                    <a:pt x="354"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213" name="Freeform 23"/>
            <p:cNvSpPr>
              <a:spLocks/>
            </p:cNvSpPr>
            <p:nvPr/>
          </p:nvSpPr>
          <p:spPr bwMode="auto">
            <a:xfrm>
              <a:off x="3850" y="1731"/>
              <a:ext cx="299" cy="139"/>
            </a:xfrm>
            <a:custGeom>
              <a:avLst/>
              <a:gdLst>
                <a:gd name="T0" fmla="*/ 0 w 299"/>
                <a:gd name="T1" fmla="*/ 138 h 139"/>
                <a:gd name="T2" fmla="*/ 56 w 299"/>
                <a:gd name="T3" fmla="*/ 138 h 139"/>
                <a:gd name="T4" fmla="*/ 224 w 299"/>
                <a:gd name="T5" fmla="*/ 0 h 139"/>
                <a:gd name="T6" fmla="*/ 243 w 299"/>
                <a:gd name="T7" fmla="*/ 138 h 139"/>
                <a:gd name="T8" fmla="*/ 298 w 299"/>
                <a:gd name="T9" fmla="*/ 138 h 139"/>
                <a:gd name="T10" fmla="*/ 0 60000 65536"/>
                <a:gd name="T11" fmla="*/ 0 60000 65536"/>
                <a:gd name="T12" fmla="*/ 0 60000 65536"/>
                <a:gd name="T13" fmla="*/ 0 60000 65536"/>
                <a:gd name="T14" fmla="*/ 0 60000 65536"/>
                <a:gd name="T15" fmla="*/ 0 w 299"/>
                <a:gd name="T16" fmla="*/ 0 h 139"/>
                <a:gd name="T17" fmla="*/ 299 w 299"/>
                <a:gd name="T18" fmla="*/ 139 h 139"/>
              </a:gdLst>
              <a:ahLst/>
              <a:cxnLst>
                <a:cxn ang="T10">
                  <a:pos x="T0" y="T1"/>
                </a:cxn>
                <a:cxn ang="T11">
                  <a:pos x="T2" y="T3"/>
                </a:cxn>
                <a:cxn ang="T12">
                  <a:pos x="T4" y="T5"/>
                </a:cxn>
                <a:cxn ang="T13">
                  <a:pos x="T6" y="T7"/>
                </a:cxn>
                <a:cxn ang="T14">
                  <a:pos x="T8" y="T9"/>
                </a:cxn>
              </a:cxnLst>
              <a:rect l="T15" t="T16" r="T17" b="T18"/>
              <a:pathLst>
                <a:path w="299" h="139">
                  <a:moveTo>
                    <a:pt x="0" y="138"/>
                  </a:moveTo>
                  <a:lnTo>
                    <a:pt x="56" y="138"/>
                  </a:lnTo>
                  <a:lnTo>
                    <a:pt x="224" y="0"/>
                  </a:lnTo>
                  <a:lnTo>
                    <a:pt x="243" y="138"/>
                  </a:lnTo>
                  <a:lnTo>
                    <a:pt x="298" y="13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grpSp>
        <p:nvGrpSpPr>
          <p:cNvPr id="48138" name="Group 24"/>
          <p:cNvGrpSpPr>
            <a:grpSpLocks/>
          </p:cNvGrpSpPr>
          <p:nvPr/>
        </p:nvGrpSpPr>
        <p:grpSpPr bwMode="auto">
          <a:xfrm>
            <a:off x="6557963" y="1422400"/>
            <a:ext cx="387350" cy="376238"/>
            <a:chOff x="4762" y="1086"/>
            <a:chExt cx="268" cy="268"/>
          </a:xfrm>
        </p:grpSpPr>
        <p:grpSp>
          <p:nvGrpSpPr>
            <p:cNvPr id="48208" name="Group 25"/>
            <p:cNvGrpSpPr>
              <a:grpSpLocks/>
            </p:cNvGrpSpPr>
            <p:nvPr/>
          </p:nvGrpSpPr>
          <p:grpSpPr bwMode="auto">
            <a:xfrm>
              <a:off x="4762" y="1086"/>
              <a:ext cx="268" cy="268"/>
              <a:chOff x="4762" y="1086"/>
              <a:chExt cx="268" cy="268"/>
            </a:xfrm>
          </p:grpSpPr>
          <p:sp>
            <p:nvSpPr>
              <p:cNvPr id="48210" name="Freeform 26"/>
              <p:cNvSpPr>
                <a:spLocks/>
              </p:cNvSpPr>
              <p:nvPr/>
            </p:nvSpPr>
            <p:spPr bwMode="auto">
              <a:xfrm>
                <a:off x="4762" y="1086"/>
                <a:ext cx="268" cy="268"/>
              </a:xfrm>
              <a:custGeom>
                <a:avLst/>
                <a:gdLst>
                  <a:gd name="T0" fmla="*/ 267 w 268"/>
                  <a:gd name="T1" fmla="*/ 0 h 268"/>
                  <a:gd name="T2" fmla="*/ 267 w 268"/>
                  <a:gd name="T3" fmla="*/ 267 h 268"/>
                  <a:gd name="T4" fmla="*/ 0 w 268"/>
                  <a:gd name="T5" fmla="*/ 267 h 268"/>
                  <a:gd name="T6" fmla="*/ 0 w 268"/>
                  <a:gd name="T7" fmla="*/ 0 h 268"/>
                  <a:gd name="T8" fmla="*/ 267 w 268"/>
                  <a:gd name="T9" fmla="*/ 0 h 268"/>
                  <a:gd name="T10" fmla="*/ 0 60000 65536"/>
                  <a:gd name="T11" fmla="*/ 0 60000 65536"/>
                  <a:gd name="T12" fmla="*/ 0 60000 65536"/>
                  <a:gd name="T13" fmla="*/ 0 60000 65536"/>
                  <a:gd name="T14" fmla="*/ 0 60000 65536"/>
                  <a:gd name="T15" fmla="*/ 0 w 268"/>
                  <a:gd name="T16" fmla="*/ 0 h 268"/>
                  <a:gd name="T17" fmla="*/ 268 w 268"/>
                  <a:gd name="T18" fmla="*/ 268 h 268"/>
                </a:gdLst>
                <a:ahLst/>
                <a:cxnLst>
                  <a:cxn ang="T10">
                    <a:pos x="T0" y="T1"/>
                  </a:cxn>
                  <a:cxn ang="T11">
                    <a:pos x="T2" y="T3"/>
                  </a:cxn>
                  <a:cxn ang="T12">
                    <a:pos x="T4" y="T5"/>
                  </a:cxn>
                  <a:cxn ang="T13">
                    <a:pos x="T6" y="T7"/>
                  </a:cxn>
                  <a:cxn ang="T14">
                    <a:pos x="T8" y="T9"/>
                  </a:cxn>
                </a:cxnLst>
                <a:rect l="T15" t="T16" r="T17" b="T18"/>
                <a:pathLst>
                  <a:path w="268" h="268">
                    <a:moveTo>
                      <a:pt x="267" y="0"/>
                    </a:moveTo>
                    <a:lnTo>
                      <a:pt x="267" y="267"/>
                    </a:lnTo>
                    <a:lnTo>
                      <a:pt x="0" y="267"/>
                    </a:lnTo>
                    <a:lnTo>
                      <a:pt x="0" y="0"/>
                    </a:lnTo>
                    <a:lnTo>
                      <a:pt x="26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211" name="Freeform 27"/>
              <p:cNvSpPr>
                <a:spLocks/>
              </p:cNvSpPr>
              <p:nvPr/>
            </p:nvSpPr>
            <p:spPr bwMode="auto">
              <a:xfrm>
                <a:off x="4838" y="1164"/>
                <a:ext cx="115" cy="115"/>
              </a:xfrm>
              <a:custGeom>
                <a:avLst/>
                <a:gdLst>
                  <a:gd name="T0" fmla="*/ 0 w 115"/>
                  <a:gd name="T1" fmla="*/ 0 h 115"/>
                  <a:gd name="T2" fmla="*/ 0 w 115"/>
                  <a:gd name="T3" fmla="*/ 114 h 115"/>
                  <a:gd name="T4" fmla="*/ 114 w 115"/>
                  <a:gd name="T5" fmla="*/ 56 h 115"/>
                  <a:gd name="T6" fmla="*/ 0 w 115"/>
                  <a:gd name="T7" fmla="*/ 0 h 115"/>
                  <a:gd name="T8" fmla="*/ 0 60000 65536"/>
                  <a:gd name="T9" fmla="*/ 0 60000 65536"/>
                  <a:gd name="T10" fmla="*/ 0 60000 65536"/>
                  <a:gd name="T11" fmla="*/ 0 60000 65536"/>
                  <a:gd name="T12" fmla="*/ 0 w 115"/>
                  <a:gd name="T13" fmla="*/ 0 h 115"/>
                  <a:gd name="T14" fmla="*/ 115 w 115"/>
                  <a:gd name="T15" fmla="*/ 115 h 115"/>
                </a:gdLst>
                <a:ahLst/>
                <a:cxnLst>
                  <a:cxn ang="T8">
                    <a:pos x="T0" y="T1"/>
                  </a:cxn>
                  <a:cxn ang="T9">
                    <a:pos x="T2" y="T3"/>
                  </a:cxn>
                  <a:cxn ang="T10">
                    <a:pos x="T4" y="T5"/>
                  </a:cxn>
                  <a:cxn ang="T11">
                    <a:pos x="T6" y="T7"/>
                  </a:cxn>
                </a:cxnLst>
                <a:rect l="T12" t="T13" r="T14" b="T15"/>
                <a:pathLst>
                  <a:path w="115" h="115">
                    <a:moveTo>
                      <a:pt x="0" y="0"/>
                    </a:moveTo>
                    <a:lnTo>
                      <a:pt x="0" y="114"/>
                    </a:lnTo>
                    <a:lnTo>
                      <a:pt x="114" y="56"/>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
          <p:nvSpPr>
            <p:cNvPr id="48209" name="Line 28"/>
            <p:cNvSpPr>
              <a:spLocks noChangeShapeType="1"/>
            </p:cNvSpPr>
            <p:nvPr/>
          </p:nvSpPr>
          <p:spPr bwMode="auto">
            <a:xfrm>
              <a:off x="4952" y="1164"/>
              <a:ext cx="0" cy="1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8139" name="Freeform 29"/>
          <p:cNvSpPr>
            <a:spLocks/>
          </p:cNvSpPr>
          <p:nvPr/>
        </p:nvSpPr>
        <p:spPr bwMode="auto">
          <a:xfrm>
            <a:off x="6567488" y="2484438"/>
            <a:ext cx="939800" cy="763587"/>
          </a:xfrm>
          <a:custGeom>
            <a:avLst/>
            <a:gdLst>
              <a:gd name="T0" fmla="*/ 2147483646 w 652"/>
              <a:gd name="T1" fmla="*/ 0 h 545"/>
              <a:gd name="T2" fmla="*/ 2147483646 w 652"/>
              <a:gd name="T3" fmla="*/ 2147483646 h 545"/>
              <a:gd name="T4" fmla="*/ 0 w 652"/>
              <a:gd name="T5" fmla="*/ 2147483646 h 545"/>
              <a:gd name="T6" fmla="*/ 0 w 652"/>
              <a:gd name="T7" fmla="*/ 0 h 545"/>
              <a:gd name="T8" fmla="*/ 2147483646 w 652"/>
              <a:gd name="T9" fmla="*/ 0 h 545"/>
              <a:gd name="T10" fmla="*/ 0 60000 65536"/>
              <a:gd name="T11" fmla="*/ 0 60000 65536"/>
              <a:gd name="T12" fmla="*/ 0 60000 65536"/>
              <a:gd name="T13" fmla="*/ 0 60000 65536"/>
              <a:gd name="T14" fmla="*/ 0 60000 65536"/>
              <a:gd name="T15" fmla="*/ 0 w 652"/>
              <a:gd name="T16" fmla="*/ 0 h 545"/>
              <a:gd name="T17" fmla="*/ 652 w 652"/>
              <a:gd name="T18" fmla="*/ 545 h 545"/>
            </a:gdLst>
            <a:ahLst/>
            <a:cxnLst>
              <a:cxn ang="T10">
                <a:pos x="T0" y="T1"/>
              </a:cxn>
              <a:cxn ang="T11">
                <a:pos x="T2" y="T3"/>
              </a:cxn>
              <a:cxn ang="T12">
                <a:pos x="T4" y="T5"/>
              </a:cxn>
              <a:cxn ang="T13">
                <a:pos x="T6" y="T7"/>
              </a:cxn>
              <a:cxn ang="T14">
                <a:pos x="T8" y="T9"/>
              </a:cxn>
            </a:cxnLst>
            <a:rect l="T15" t="T16" r="T17" b="T18"/>
            <a:pathLst>
              <a:path w="652" h="545">
                <a:moveTo>
                  <a:pt x="651" y="0"/>
                </a:moveTo>
                <a:lnTo>
                  <a:pt x="651" y="544"/>
                </a:lnTo>
                <a:lnTo>
                  <a:pt x="0" y="544"/>
                </a:lnTo>
                <a:lnTo>
                  <a:pt x="0" y="0"/>
                </a:lnTo>
                <a:lnTo>
                  <a:pt x="651"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40" name="Freeform 30"/>
          <p:cNvSpPr>
            <a:spLocks/>
          </p:cNvSpPr>
          <p:nvPr/>
        </p:nvSpPr>
        <p:spPr bwMode="auto">
          <a:xfrm>
            <a:off x="6932613" y="1960563"/>
            <a:ext cx="388937" cy="376237"/>
          </a:xfrm>
          <a:custGeom>
            <a:avLst/>
            <a:gdLst>
              <a:gd name="T0" fmla="*/ 2147483646 w 270"/>
              <a:gd name="T1" fmla="*/ 0 h 268"/>
              <a:gd name="T2" fmla="*/ 2147483646 w 270"/>
              <a:gd name="T3" fmla="*/ 2147483646 h 268"/>
              <a:gd name="T4" fmla="*/ 0 w 270"/>
              <a:gd name="T5" fmla="*/ 2147483646 h 268"/>
              <a:gd name="T6" fmla="*/ 0 w 270"/>
              <a:gd name="T7" fmla="*/ 0 h 268"/>
              <a:gd name="T8" fmla="*/ 2147483646 w 270"/>
              <a:gd name="T9" fmla="*/ 0 h 268"/>
              <a:gd name="T10" fmla="*/ 0 60000 65536"/>
              <a:gd name="T11" fmla="*/ 0 60000 65536"/>
              <a:gd name="T12" fmla="*/ 0 60000 65536"/>
              <a:gd name="T13" fmla="*/ 0 60000 65536"/>
              <a:gd name="T14" fmla="*/ 0 60000 65536"/>
              <a:gd name="T15" fmla="*/ 0 w 270"/>
              <a:gd name="T16" fmla="*/ 0 h 268"/>
              <a:gd name="T17" fmla="*/ 270 w 270"/>
              <a:gd name="T18" fmla="*/ 268 h 268"/>
            </a:gdLst>
            <a:ahLst/>
            <a:cxnLst>
              <a:cxn ang="T10">
                <a:pos x="T0" y="T1"/>
              </a:cxn>
              <a:cxn ang="T11">
                <a:pos x="T2" y="T3"/>
              </a:cxn>
              <a:cxn ang="T12">
                <a:pos x="T4" y="T5"/>
              </a:cxn>
              <a:cxn ang="T13">
                <a:pos x="T6" y="T7"/>
              </a:cxn>
              <a:cxn ang="T14">
                <a:pos x="T8" y="T9"/>
              </a:cxn>
            </a:cxnLst>
            <a:rect l="T15" t="T16" r="T17" b="T18"/>
            <a:pathLst>
              <a:path w="270" h="268">
                <a:moveTo>
                  <a:pt x="269" y="0"/>
                </a:moveTo>
                <a:lnTo>
                  <a:pt x="269" y="267"/>
                </a:lnTo>
                <a:lnTo>
                  <a:pt x="0" y="267"/>
                </a:lnTo>
                <a:lnTo>
                  <a:pt x="0" y="0"/>
                </a:lnTo>
                <a:lnTo>
                  <a:pt x="269" y="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41" name="Freeform 31"/>
          <p:cNvSpPr>
            <a:spLocks/>
          </p:cNvSpPr>
          <p:nvPr/>
        </p:nvSpPr>
        <p:spPr bwMode="auto">
          <a:xfrm>
            <a:off x="3355975" y="1439863"/>
            <a:ext cx="385763" cy="376237"/>
          </a:xfrm>
          <a:custGeom>
            <a:avLst/>
            <a:gdLst>
              <a:gd name="T0" fmla="*/ 2147483646 w 268"/>
              <a:gd name="T1" fmla="*/ 0 h 269"/>
              <a:gd name="T2" fmla="*/ 2147483646 w 268"/>
              <a:gd name="T3" fmla="*/ 2147483646 h 269"/>
              <a:gd name="T4" fmla="*/ 0 w 268"/>
              <a:gd name="T5" fmla="*/ 2147483646 h 269"/>
              <a:gd name="T6" fmla="*/ 0 w 268"/>
              <a:gd name="T7" fmla="*/ 0 h 269"/>
              <a:gd name="T8" fmla="*/ 2147483646 w 268"/>
              <a:gd name="T9" fmla="*/ 0 h 269"/>
              <a:gd name="T10" fmla="*/ 0 60000 65536"/>
              <a:gd name="T11" fmla="*/ 0 60000 65536"/>
              <a:gd name="T12" fmla="*/ 0 60000 65536"/>
              <a:gd name="T13" fmla="*/ 0 60000 65536"/>
              <a:gd name="T14" fmla="*/ 0 60000 65536"/>
              <a:gd name="T15" fmla="*/ 0 w 268"/>
              <a:gd name="T16" fmla="*/ 0 h 269"/>
              <a:gd name="T17" fmla="*/ 268 w 268"/>
              <a:gd name="T18" fmla="*/ 269 h 269"/>
            </a:gdLst>
            <a:ahLst/>
            <a:cxnLst>
              <a:cxn ang="T10">
                <a:pos x="T0" y="T1"/>
              </a:cxn>
              <a:cxn ang="T11">
                <a:pos x="T2" y="T3"/>
              </a:cxn>
              <a:cxn ang="T12">
                <a:pos x="T4" y="T5"/>
              </a:cxn>
              <a:cxn ang="T13">
                <a:pos x="T6" y="T7"/>
              </a:cxn>
              <a:cxn ang="T14">
                <a:pos x="T8" y="T9"/>
              </a:cxn>
            </a:cxnLst>
            <a:rect l="T15" t="T16" r="T17" b="T18"/>
            <a:pathLst>
              <a:path w="268" h="269">
                <a:moveTo>
                  <a:pt x="267" y="0"/>
                </a:moveTo>
                <a:lnTo>
                  <a:pt x="267" y="268"/>
                </a:lnTo>
                <a:lnTo>
                  <a:pt x="0" y="268"/>
                </a:lnTo>
                <a:lnTo>
                  <a:pt x="0" y="0"/>
                </a:lnTo>
                <a:lnTo>
                  <a:pt x="26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42" name="Line 32"/>
          <p:cNvSpPr>
            <a:spLocks noChangeShapeType="1"/>
          </p:cNvSpPr>
          <p:nvPr/>
        </p:nvSpPr>
        <p:spPr bwMode="auto">
          <a:xfrm>
            <a:off x="3741738" y="1655763"/>
            <a:ext cx="2365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43" name="Freeform 33"/>
          <p:cNvSpPr>
            <a:spLocks/>
          </p:cNvSpPr>
          <p:nvPr/>
        </p:nvSpPr>
        <p:spPr bwMode="auto">
          <a:xfrm>
            <a:off x="4506913" y="1620838"/>
            <a:ext cx="80962" cy="38100"/>
          </a:xfrm>
          <a:custGeom>
            <a:avLst/>
            <a:gdLst>
              <a:gd name="T0" fmla="*/ 2147483646 w 56"/>
              <a:gd name="T1" fmla="*/ 2147483646 h 28"/>
              <a:gd name="T2" fmla="*/ 0 w 56"/>
              <a:gd name="T3" fmla="*/ 0 h 28"/>
              <a:gd name="T4" fmla="*/ 2147483646 w 56"/>
              <a:gd name="T5" fmla="*/ 2147483646 h 28"/>
              <a:gd name="T6" fmla="*/ 0 w 56"/>
              <a:gd name="T7" fmla="*/ 2147483646 h 28"/>
              <a:gd name="T8" fmla="*/ 2147483646 w 56"/>
              <a:gd name="T9" fmla="*/ 2147483646 h 28"/>
              <a:gd name="T10" fmla="*/ 2147483646 w 56"/>
              <a:gd name="T11" fmla="*/ 2147483646 h 28"/>
              <a:gd name="T12" fmla="*/ 0 60000 65536"/>
              <a:gd name="T13" fmla="*/ 0 60000 65536"/>
              <a:gd name="T14" fmla="*/ 0 60000 65536"/>
              <a:gd name="T15" fmla="*/ 0 60000 65536"/>
              <a:gd name="T16" fmla="*/ 0 60000 65536"/>
              <a:gd name="T17" fmla="*/ 0 60000 65536"/>
              <a:gd name="T18" fmla="*/ 0 w 56"/>
              <a:gd name="T19" fmla="*/ 0 h 28"/>
              <a:gd name="T20" fmla="*/ 56 w 56"/>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6" h="28">
                <a:moveTo>
                  <a:pt x="55" y="15"/>
                </a:moveTo>
                <a:lnTo>
                  <a:pt x="0" y="0"/>
                </a:lnTo>
                <a:lnTo>
                  <a:pt x="14" y="15"/>
                </a:lnTo>
                <a:lnTo>
                  <a:pt x="0" y="27"/>
                </a:lnTo>
                <a:lnTo>
                  <a:pt x="55" y="15"/>
                </a:lnTo>
              </a:path>
            </a:pathLst>
          </a:custGeom>
          <a:solidFill>
            <a:srgbClr val="000000"/>
          </a:solidFill>
          <a:ln w="19050">
            <a:solidFill>
              <a:srgbClr val="000000"/>
            </a:solidFill>
            <a:round/>
            <a:headEnd/>
            <a:tailEnd/>
          </a:ln>
        </p:spPr>
        <p:txBody>
          <a:bodyPr/>
          <a:lstStyle/>
          <a:p>
            <a:endParaRPr lang="it-IT"/>
          </a:p>
        </p:txBody>
      </p:sp>
      <p:sp>
        <p:nvSpPr>
          <p:cNvPr id="48144" name="Line 34"/>
          <p:cNvSpPr>
            <a:spLocks noChangeShapeType="1"/>
          </p:cNvSpPr>
          <p:nvPr/>
        </p:nvSpPr>
        <p:spPr bwMode="auto">
          <a:xfrm>
            <a:off x="5821363" y="1627188"/>
            <a:ext cx="1158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45" name="Freeform 35"/>
          <p:cNvSpPr>
            <a:spLocks/>
          </p:cNvSpPr>
          <p:nvPr/>
        </p:nvSpPr>
        <p:spPr bwMode="auto">
          <a:xfrm>
            <a:off x="5918200" y="1608138"/>
            <a:ext cx="80963" cy="39687"/>
          </a:xfrm>
          <a:custGeom>
            <a:avLst/>
            <a:gdLst>
              <a:gd name="T0" fmla="*/ 2147483646 w 56"/>
              <a:gd name="T1" fmla="*/ 2147483646 h 29"/>
              <a:gd name="T2" fmla="*/ 0 w 56"/>
              <a:gd name="T3" fmla="*/ 0 h 29"/>
              <a:gd name="T4" fmla="*/ 2147483646 w 56"/>
              <a:gd name="T5" fmla="*/ 2147483646 h 29"/>
              <a:gd name="T6" fmla="*/ 0 w 56"/>
              <a:gd name="T7" fmla="*/ 2147483646 h 29"/>
              <a:gd name="T8" fmla="*/ 2147483646 w 56"/>
              <a:gd name="T9" fmla="*/ 2147483646 h 29"/>
              <a:gd name="T10" fmla="*/ 2147483646 w 56"/>
              <a:gd name="T11" fmla="*/ 2147483646 h 29"/>
              <a:gd name="T12" fmla="*/ 0 60000 65536"/>
              <a:gd name="T13" fmla="*/ 0 60000 65536"/>
              <a:gd name="T14" fmla="*/ 0 60000 65536"/>
              <a:gd name="T15" fmla="*/ 0 60000 65536"/>
              <a:gd name="T16" fmla="*/ 0 60000 65536"/>
              <a:gd name="T17" fmla="*/ 0 60000 65536"/>
              <a:gd name="T18" fmla="*/ 0 w 56"/>
              <a:gd name="T19" fmla="*/ 0 h 29"/>
              <a:gd name="T20" fmla="*/ 56 w 56"/>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56" h="29">
                <a:moveTo>
                  <a:pt x="55" y="14"/>
                </a:moveTo>
                <a:lnTo>
                  <a:pt x="0" y="0"/>
                </a:lnTo>
                <a:lnTo>
                  <a:pt x="13" y="14"/>
                </a:lnTo>
                <a:lnTo>
                  <a:pt x="0" y="28"/>
                </a:lnTo>
                <a:lnTo>
                  <a:pt x="55" y="14"/>
                </a:lnTo>
              </a:path>
            </a:pathLst>
          </a:custGeom>
          <a:solidFill>
            <a:srgbClr val="000000"/>
          </a:solidFill>
          <a:ln w="19050">
            <a:solidFill>
              <a:srgbClr val="000000"/>
            </a:solidFill>
            <a:round/>
            <a:headEnd/>
            <a:tailEnd/>
          </a:ln>
        </p:spPr>
        <p:txBody>
          <a:bodyPr/>
          <a:lstStyle/>
          <a:p>
            <a:endParaRPr lang="it-IT"/>
          </a:p>
        </p:txBody>
      </p:sp>
      <p:sp>
        <p:nvSpPr>
          <p:cNvPr id="48146" name="Freeform 36"/>
          <p:cNvSpPr>
            <a:spLocks/>
          </p:cNvSpPr>
          <p:nvPr/>
        </p:nvSpPr>
        <p:spPr bwMode="auto">
          <a:xfrm>
            <a:off x="6950075" y="1649413"/>
            <a:ext cx="173038" cy="255587"/>
          </a:xfrm>
          <a:custGeom>
            <a:avLst/>
            <a:gdLst>
              <a:gd name="T0" fmla="*/ 0 w 119"/>
              <a:gd name="T1" fmla="*/ 0 h 182"/>
              <a:gd name="T2" fmla="*/ 2147483646 w 119"/>
              <a:gd name="T3" fmla="*/ 0 h 182"/>
              <a:gd name="T4" fmla="*/ 2147483646 w 119"/>
              <a:gd name="T5" fmla="*/ 2147483646 h 182"/>
              <a:gd name="T6" fmla="*/ 0 60000 65536"/>
              <a:gd name="T7" fmla="*/ 0 60000 65536"/>
              <a:gd name="T8" fmla="*/ 0 60000 65536"/>
              <a:gd name="T9" fmla="*/ 0 w 119"/>
              <a:gd name="T10" fmla="*/ 0 h 182"/>
              <a:gd name="T11" fmla="*/ 119 w 119"/>
              <a:gd name="T12" fmla="*/ 182 h 182"/>
            </a:gdLst>
            <a:ahLst/>
            <a:cxnLst>
              <a:cxn ang="T6">
                <a:pos x="T0" y="T1"/>
              </a:cxn>
              <a:cxn ang="T7">
                <a:pos x="T2" y="T3"/>
              </a:cxn>
              <a:cxn ang="T8">
                <a:pos x="T4" y="T5"/>
              </a:cxn>
            </a:cxnLst>
            <a:rect l="T9" t="T10" r="T11" b="T12"/>
            <a:pathLst>
              <a:path w="119" h="182">
                <a:moveTo>
                  <a:pt x="0" y="0"/>
                </a:moveTo>
                <a:lnTo>
                  <a:pt x="118" y="0"/>
                </a:lnTo>
                <a:lnTo>
                  <a:pt x="118" y="18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47" name="Freeform 37"/>
          <p:cNvSpPr>
            <a:spLocks/>
          </p:cNvSpPr>
          <p:nvPr/>
        </p:nvSpPr>
        <p:spPr bwMode="auto">
          <a:xfrm>
            <a:off x="7100888" y="1884363"/>
            <a:ext cx="39687" cy="77787"/>
          </a:xfrm>
          <a:custGeom>
            <a:avLst/>
            <a:gdLst>
              <a:gd name="T0" fmla="*/ 2147483646 w 28"/>
              <a:gd name="T1" fmla="*/ 2147483646 h 55"/>
              <a:gd name="T2" fmla="*/ 2147483646 w 28"/>
              <a:gd name="T3" fmla="*/ 0 h 55"/>
              <a:gd name="T4" fmla="*/ 2147483646 w 28"/>
              <a:gd name="T5" fmla="*/ 2147483646 h 55"/>
              <a:gd name="T6" fmla="*/ 0 w 28"/>
              <a:gd name="T7" fmla="*/ 0 h 55"/>
              <a:gd name="T8" fmla="*/ 2147483646 w 28"/>
              <a:gd name="T9" fmla="*/ 2147483646 h 55"/>
              <a:gd name="T10" fmla="*/ 2147483646 w 28"/>
              <a:gd name="T11" fmla="*/ 2147483646 h 55"/>
              <a:gd name="T12" fmla="*/ 0 60000 65536"/>
              <a:gd name="T13" fmla="*/ 0 60000 65536"/>
              <a:gd name="T14" fmla="*/ 0 60000 65536"/>
              <a:gd name="T15" fmla="*/ 0 60000 65536"/>
              <a:gd name="T16" fmla="*/ 0 60000 65536"/>
              <a:gd name="T17" fmla="*/ 0 60000 65536"/>
              <a:gd name="T18" fmla="*/ 0 w 28"/>
              <a:gd name="T19" fmla="*/ 0 h 55"/>
              <a:gd name="T20" fmla="*/ 28 w 28"/>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28" h="55">
                <a:moveTo>
                  <a:pt x="14" y="54"/>
                </a:moveTo>
                <a:lnTo>
                  <a:pt x="27" y="0"/>
                </a:lnTo>
                <a:lnTo>
                  <a:pt x="14" y="13"/>
                </a:lnTo>
                <a:lnTo>
                  <a:pt x="0" y="0"/>
                </a:lnTo>
                <a:lnTo>
                  <a:pt x="14" y="54"/>
                </a:lnTo>
              </a:path>
            </a:pathLst>
          </a:custGeom>
          <a:solidFill>
            <a:srgbClr val="000000"/>
          </a:solidFill>
          <a:ln w="19050">
            <a:solidFill>
              <a:srgbClr val="000000"/>
            </a:solidFill>
            <a:round/>
            <a:headEnd/>
            <a:tailEnd/>
          </a:ln>
        </p:spPr>
        <p:txBody>
          <a:bodyPr/>
          <a:lstStyle/>
          <a:p>
            <a:endParaRPr lang="it-IT"/>
          </a:p>
        </p:txBody>
      </p:sp>
      <p:sp>
        <p:nvSpPr>
          <p:cNvPr id="48148" name="Line 38"/>
          <p:cNvSpPr>
            <a:spLocks noChangeShapeType="1"/>
          </p:cNvSpPr>
          <p:nvPr/>
        </p:nvSpPr>
        <p:spPr bwMode="auto">
          <a:xfrm>
            <a:off x="7129463" y="2335213"/>
            <a:ext cx="0" cy="1031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49" name="Freeform 39"/>
          <p:cNvSpPr>
            <a:spLocks/>
          </p:cNvSpPr>
          <p:nvPr/>
        </p:nvSpPr>
        <p:spPr bwMode="auto">
          <a:xfrm>
            <a:off x="7108825" y="2419350"/>
            <a:ext cx="39688" cy="77788"/>
          </a:xfrm>
          <a:custGeom>
            <a:avLst/>
            <a:gdLst>
              <a:gd name="T0" fmla="*/ 2147483646 w 27"/>
              <a:gd name="T1" fmla="*/ 2147483646 h 55"/>
              <a:gd name="T2" fmla="*/ 2147483646 w 27"/>
              <a:gd name="T3" fmla="*/ 0 h 55"/>
              <a:gd name="T4" fmla="*/ 2147483646 w 27"/>
              <a:gd name="T5" fmla="*/ 2147483646 h 55"/>
              <a:gd name="T6" fmla="*/ 0 w 27"/>
              <a:gd name="T7" fmla="*/ 0 h 55"/>
              <a:gd name="T8" fmla="*/ 2147483646 w 27"/>
              <a:gd name="T9" fmla="*/ 2147483646 h 55"/>
              <a:gd name="T10" fmla="*/ 2147483646 w 27"/>
              <a:gd name="T11" fmla="*/ 2147483646 h 55"/>
              <a:gd name="T12" fmla="*/ 0 60000 65536"/>
              <a:gd name="T13" fmla="*/ 0 60000 65536"/>
              <a:gd name="T14" fmla="*/ 0 60000 65536"/>
              <a:gd name="T15" fmla="*/ 0 60000 65536"/>
              <a:gd name="T16" fmla="*/ 0 60000 65536"/>
              <a:gd name="T17" fmla="*/ 0 60000 65536"/>
              <a:gd name="T18" fmla="*/ 0 w 27"/>
              <a:gd name="T19" fmla="*/ 0 h 55"/>
              <a:gd name="T20" fmla="*/ 27 w 27"/>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27" h="55">
                <a:moveTo>
                  <a:pt x="14" y="54"/>
                </a:moveTo>
                <a:lnTo>
                  <a:pt x="26" y="0"/>
                </a:lnTo>
                <a:lnTo>
                  <a:pt x="14" y="13"/>
                </a:lnTo>
                <a:lnTo>
                  <a:pt x="0" y="0"/>
                </a:lnTo>
                <a:lnTo>
                  <a:pt x="14" y="54"/>
                </a:lnTo>
              </a:path>
            </a:pathLst>
          </a:custGeom>
          <a:solidFill>
            <a:srgbClr val="000000"/>
          </a:solidFill>
          <a:ln w="19050">
            <a:solidFill>
              <a:srgbClr val="000000"/>
            </a:solidFill>
            <a:round/>
            <a:headEnd/>
            <a:tailEnd/>
          </a:ln>
        </p:spPr>
        <p:txBody>
          <a:bodyPr/>
          <a:lstStyle/>
          <a:p>
            <a:endParaRPr lang="it-IT"/>
          </a:p>
        </p:txBody>
      </p:sp>
      <p:sp>
        <p:nvSpPr>
          <p:cNvPr id="48150" name="Line 40"/>
          <p:cNvSpPr>
            <a:spLocks noChangeShapeType="1"/>
          </p:cNvSpPr>
          <p:nvPr/>
        </p:nvSpPr>
        <p:spPr bwMode="auto">
          <a:xfrm flipH="1">
            <a:off x="4462463" y="2459038"/>
            <a:ext cx="723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51" name="Freeform 41"/>
          <p:cNvSpPr>
            <a:spLocks/>
          </p:cNvSpPr>
          <p:nvPr/>
        </p:nvSpPr>
        <p:spPr bwMode="auto">
          <a:xfrm>
            <a:off x="4403725" y="2441575"/>
            <a:ext cx="79375" cy="38100"/>
          </a:xfrm>
          <a:custGeom>
            <a:avLst/>
            <a:gdLst>
              <a:gd name="T0" fmla="*/ 0 w 55"/>
              <a:gd name="T1" fmla="*/ 2147483646 h 28"/>
              <a:gd name="T2" fmla="*/ 2147483646 w 55"/>
              <a:gd name="T3" fmla="*/ 2147483646 h 28"/>
              <a:gd name="T4" fmla="*/ 2147483646 w 55"/>
              <a:gd name="T5" fmla="*/ 2147483646 h 28"/>
              <a:gd name="T6" fmla="*/ 2147483646 w 55"/>
              <a:gd name="T7" fmla="*/ 0 h 28"/>
              <a:gd name="T8" fmla="*/ 0 w 55"/>
              <a:gd name="T9" fmla="*/ 2147483646 h 28"/>
              <a:gd name="T10" fmla="*/ 0 w 55"/>
              <a:gd name="T11" fmla="*/ 2147483646 h 28"/>
              <a:gd name="T12" fmla="*/ 0 60000 65536"/>
              <a:gd name="T13" fmla="*/ 0 60000 65536"/>
              <a:gd name="T14" fmla="*/ 0 60000 65536"/>
              <a:gd name="T15" fmla="*/ 0 60000 65536"/>
              <a:gd name="T16" fmla="*/ 0 60000 65536"/>
              <a:gd name="T17" fmla="*/ 0 60000 65536"/>
              <a:gd name="T18" fmla="*/ 0 w 55"/>
              <a:gd name="T19" fmla="*/ 0 h 28"/>
              <a:gd name="T20" fmla="*/ 55 w 5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5" h="28">
                <a:moveTo>
                  <a:pt x="0" y="13"/>
                </a:moveTo>
                <a:lnTo>
                  <a:pt x="54" y="27"/>
                </a:lnTo>
                <a:lnTo>
                  <a:pt x="41" y="13"/>
                </a:lnTo>
                <a:lnTo>
                  <a:pt x="54" y="0"/>
                </a:lnTo>
                <a:lnTo>
                  <a:pt x="0" y="13"/>
                </a:lnTo>
              </a:path>
            </a:pathLst>
          </a:custGeom>
          <a:solidFill>
            <a:srgbClr val="000000"/>
          </a:solidFill>
          <a:ln w="19050">
            <a:solidFill>
              <a:srgbClr val="000000"/>
            </a:solidFill>
            <a:round/>
            <a:headEnd/>
            <a:tailEnd/>
          </a:ln>
        </p:spPr>
        <p:txBody>
          <a:bodyPr/>
          <a:lstStyle/>
          <a:p>
            <a:endParaRPr lang="it-IT"/>
          </a:p>
        </p:txBody>
      </p:sp>
      <p:sp>
        <p:nvSpPr>
          <p:cNvPr id="48152" name="Line 42"/>
          <p:cNvSpPr>
            <a:spLocks noChangeShapeType="1"/>
          </p:cNvSpPr>
          <p:nvPr/>
        </p:nvSpPr>
        <p:spPr bwMode="auto">
          <a:xfrm flipV="1">
            <a:off x="4233863" y="1879600"/>
            <a:ext cx="0" cy="374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48153" name="Group 43"/>
          <p:cNvGrpSpPr>
            <a:grpSpLocks/>
          </p:cNvGrpSpPr>
          <p:nvPr/>
        </p:nvGrpSpPr>
        <p:grpSpPr bwMode="auto">
          <a:xfrm>
            <a:off x="4035425" y="1443038"/>
            <a:ext cx="388938" cy="377825"/>
            <a:chOff x="3014" y="1101"/>
            <a:chExt cx="270" cy="269"/>
          </a:xfrm>
        </p:grpSpPr>
        <p:grpSp>
          <p:nvGrpSpPr>
            <p:cNvPr id="48204" name="Group 44"/>
            <p:cNvGrpSpPr>
              <a:grpSpLocks/>
            </p:cNvGrpSpPr>
            <p:nvPr/>
          </p:nvGrpSpPr>
          <p:grpSpPr bwMode="auto">
            <a:xfrm>
              <a:off x="3014" y="1101"/>
              <a:ext cx="270" cy="269"/>
              <a:chOff x="3014" y="1101"/>
              <a:chExt cx="270" cy="269"/>
            </a:xfrm>
          </p:grpSpPr>
          <p:sp>
            <p:nvSpPr>
              <p:cNvPr id="48206" name="Freeform 45"/>
              <p:cNvSpPr>
                <a:spLocks/>
              </p:cNvSpPr>
              <p:nvPr/>
            </p:nvSpPr>
            <p:spPr bwMode="auto">
              <a:xfrm>
                <a:off x="3014" y="1101"/>
                <a:ext cx="270" cy="269"/>
              </a:xfrm>
              <a:custGeom>
                <a:avLst/>
                <a:gdLst>
                  <a:gd name="T0" fmla="*/ 268 w 270"/>
                  <a:gd name="T1" fmla="*/ 125 h 269"/>
                  <a:gd name="T2" fmla="*/ 264 w 270"/>
                  <a:gd name="T3" fmla="*/ 105 h 269"/>
                  <a:gd name="T4" fmla="*/ 259 w 270"/>
                  <a:gd name="T5" fmla="*/ 86 h 269"/>
                  <a:gd name="T6" fmla="*/ 250 w 270"/>
                  <a:gd name="T7" fmla="*/ 68 h 269"/>
                  <a:gd name="T8" fmla="*/ 238 w 270"/>
                  <a:gd name="T9" fmla="*/ 51 h 269"/>
                  <a:gd name="T10" fmla="*/ 224 w 270"/>
                  <a:gd name="T11" fmla="*/ 37 h 269"/>
                  <a:gd name="T12" fmla="*/ 209 w 270"/>
                  <a:gd name="T13" fmla="*/ 24 h 269"/>
                  <a:gd name="T14" fmla="*/ 192 w 270"/>
                  <a:gd name="T15" fmla="*/ 15 h 269"/>
                  <a:gd name="T16" fmla="*/ 173 w 270"/>
                  <a:gd name="T17" fmla="*/ 7 h 269"/>
                  <a:gd name="T18" fmla="*/ 154 w 270"/>
                  <a:gd name="T19" fmla="*/ 1 h 269"/>
                  <a:gd name="T20" fmla="*/ 134 w 270"/>
                  <a:gd name="T21" fmla="*/ 0 h 269"/>
                  <a:gd name="T22" fmla="*/ 114 w 270"/>
                  <a:gd name="T23" fmla="*/ 1 h 269"/>
                  <a:gd name="T24" fmla="*/ 95 w 270"/>
                  <a:gd name="T25" fmla="*/ 7 h 269"/>
                  <a:gd name="T26" fmla="*/ 75 w 270"/>
                  <a:gd name="T27" fmla="*/ 15 h 269"/>
                  <a:gd name="T28" fmla="*/ 59 w 270"/>
                  <a:gd name="T29" fmla="*/ 24 h 269"/>
                  <a:gd name="T30" fmla="*/ 44 w 270"/>
                  <a:gd name="T31" fmla="*/ 37 h 269"/>
                  <a:gd name="T32" fmla="*/ 30 w 270"/>
                  <a:gd name="T33" fmla="*/ 51 h 269"/>
                  <a:gd name="T34" fmla="*/ 18 w 270"/>
                  <a:gd name="T35" fmla="*/ 68 h 269"/>
                  <a:gd name="T36" fmla="*/ 9 w 270"/>
                  <a:gd name="T37" fmla="*/ 86 h 269"/>
                  <a:gd name="T38" fmla="*/ 3 w 270"/>
                  <a:gd name="T39" fmla="*/ 105 h 269"/>
                  <a:gd name="T40" fmla="*/ 0 w 270"/>
                  <a:gd name="T41" fmla="*/ 125 h 269"/>
                  <a:gd name="T42" fmla="*/ 0 w 270"/>
                  <a:gd name="T43" fmla="*/ 145 h 269"/>
                  <a:gd name="T44" fmla="*/ 3 w 270"/>
                  <a:gd name="T45" fmla="*/ 164 h 269"/>
                  <a:gd name="T46" fmla="*/ 9 w 270"/>
                  <a:gd name="T47" fmla="*/ 184 h 269"/>
                  <a:gd name="T48" fmla="*/ 18 w 270"/>
                  <a:gd name="T49" fmla="*/ 201 h 269"/>
                  <a:gd name="T50" fmla="*/ 30 w 270"/>
                  <a:gd name="T51" fmla="*/ 219 h 269"/>
                  <a:gd name="T52" fmla="*/ 44 w 270"/>
                  <a:gd name="T53" fmla="*/ 232 h 269"/>
                  <a:gd name="T54" fmla="*/ 59 w 270"/>
                  <a:gd name="T55" fmla="*/ 245 h 269"/>
                  <a:gd name="T56" fmla="*/ 75 w 270"/>
                  <a:gd name="T57" fmla="*/ 255 h 269"/>
                  <a:gd name="T58" fmla="*/ 95 w 270"/>
                  <a:gd name="T59" fmla="*/ 262 h 269"/>
                  <a:gd name="T60" fmla="*/ 114 w 270"/>
                  <a:gd name="T61" fmla="*/ 267 h 269"/>
                  <a:gd name="T62" fmla="*/ 134 w 270"/>
                  <a:gd name="T63" fmla="*/ 268 h 269"/>
                  <a:gd name="T64" fmla="*/ 154 w 270"/>
                  <a:gd name="T65" fmla="*/ 267 h 269"/>
                  <a:gd name="T66" fmla="*/ 173 w 270"/>
                  <a:gd name="T67" fmla="*/ 262 h 269"/>
                  <a:gd name="T68" fmla="*/ 192 w 270"/>
                  <a:gd name="T69" fmla="*/ 255 h 269"/>
                  <a:gd name="T70" fmla="*/ 209 w 270"/>
                  <a:gd name="T71" fmla="*/ 245 h 269"/>
                  <a:gd name="T72" fmla="*/ 224 w 270"/>
                  <a:gd name="T73" fmla="*/ 232 h 269"/>
                  <a:gd name="T74" fmla="*/ 238 w 270"/>
                  <a:gd name="T75" fmla="*/ 219 h 269"/>
                  <a:gd name="T76" fmla="*/ 250 w 270"/>
                  <a:gd name="T77" fmla="*/ 201 h 269"/>
                  <a:gd name="T78" fmla="*/ 259 w 270"/>
                  <a:gd name="T79" fmla="*/ 184 h 269"/>
                  <a:gd name="T80" fmla="*/ 264 w 270"/>
                  <a:gd name="T81" fmla="*/ 164 h 269"/>
                  <a:gd name="T82" fmla="*/ 268 w 270"/>
                  <a:gd name="T83" fmla="*/ 145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0"/>
                  <a:gd name="T127" fmla="*/ 0 h 269"/>
                  <a:gd name="T128" fmla="*/ 270 w 270"/>
                  <a:gd name="T129" fmla="*/ 269 h 2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0" h="269">
                    <a:moveTo>
                      <a:pt x="269" y="135"/>
                    </a:moveTo>
                    <a:lnTo>
                      <a:pt x="268" y="125"/>
                    </a:lnTo>
                    <a:lnTo>
                      <a:pt x="266" y="115"/>
                    </a:lnTo>
                    <a:lnTo>
                      <a:pt x="264" y="105"/>
                    </a:lnTo>
                    <a:lnTo>
                      <a:pt x="262" y="95"/>
                    </a:lnTo>
                    <a:lnTo>
                      <a:pt x="259" y="86"/>
                    </a:lnTo>
                    <a:lnTo>
                      <a:pt x="255" y="76"/>
                    </a:lnTo>
                    <a:lnTo>
                      <a:pt x="250" y="68"/>
                    </a:lnTo>
                    <a:lnTo>
                      <a:pt x="244" y="59"/>
                    </a:lnTo>
                    <a:lnTo>
                      <a:pt x="238" y="51"/>
                    </a:lnTo>
                    <a:lnTo>
                      <a:pt x="232" y="44"/>
                    </a:lnTo>
                    <a:lnTo>
                      <a:pt x="224" y="37"/>
                    </a:lnTo>
                    <a:lnTo>
                      <a:pt x="218" y="29"/>
                    </a:lnTo>
                    <a:lnTo>
                      <a:pt x="209" y="24"/>
                    </a:lnTo>
                    <a:lnTo>
                      <a:pt x="200" y="19"/>
                    </a:lnTo>
                    <a:lnTo>
                      <a:pt x="192" y="15"/>
                    </a:lnTo>
                    <a:lnTo>
                      <a:pt x="182" y="10"/>
                    </a:lnTo>
                    <a:lnTo>
                      <a:pt x="173" y="7"/>
                    </a:lnTo>
                    <a:lnTo>
                      <a:pt x="164" y="4"/>
                    </a:lnTo>
                    <a:lnTo>
                      <a:pt x="154" y="1"/>
                    </a:lnTo>
                    <a:lnTo>
                      <a:pt x="144" y="1"/>
                    </a:lnTo>
                    <a:lnTo>
                      <a:pt x="134" y="0"/>
                    </a:lnTo>
                    <a:lnTo>
                      <a:pt x="124" y="1"/>
                    </a:lnTo>
                    <a:lnTo>
                      <a:pt x="114" y="1"/>
                    </a:lnTo>
                    <a:lnTo>
                      <a:pt x="105" y="4"/>
                    </a:lnTo>
                    <a:lnTo>
                      <a:pt x="95" y="7"/>
                    </a:lnTo>
                    <a:lnTo>
                      <a:pt x="84" y="10"/>
                    </a:lnTo>
                    <a:lnTo>
                      <a:pt x="75" y="15"/>
                    </a:lnTo>
                    <a:lnTo>
                      <a:pt x="68" y="19"/>
                    </a:lnTo>
                    <a:lnTo>
                      <a:pt x="59" y="24"/>
                    </a:lnTo>
                    <a:lnTo>
                      <a:pt x="51" y="29"/>
                    </a:lnTo>
                    <a:lnTo>
                      <a:pt x="44" y="37"/>
                    </a:lnTo>
                    <a:lnTo>
                      <a:pt x="36" y="44"/>
                    </a:lnTo>
                    <a:lnTo>
                      <a:pt x="30" y="51"/>
                    </a:lnTo>
                    <a:lnTo>
                      <a:pt x="22" y="59"/>
                    </a:lnTo>
                    <a:lnTo>
                      <a:pt x="18" y="68"/>
                    </a:lnTo>
                    <a:lnTo>
                      <a:pt x="13" y="76"/>
                    </a:lnTo>
                    <a:lnTo>
                      <a:pt x="9" y="86"/>
                    </a:lnTo>
                    <a:lnTo>
                      <a:pt x="6" y="95"/>
                    </a:lnTo>
                    <a:lnTo>
                      <a:pt x="3" y="105"/>
                    </a:lnTo>
                    <a:lnTo>
                      <a:pt x="2" y="115"/>
                    </a:lnTo>
                    <a:lnTo>
                      <a:pt x="0" y="125"/>
                    </a:lnTo>
                    <a:lnTo>
                      <a:pt x="0" y="135"/>
                    </a:lnTo>
                    <a:lnTo>
                      <a:pt x="0" y="145"/>
                    </a:lnTo>
                    <a:lnTo>
                      <a:pt x="2" y="154"/>
                    </a:lnTo>
                    <a:lnTo>
                      <a:pt x="3" y="164"/>
                    </a:lnTo>
                    <a:lnTo>
                      <a:pt x="6" y="174"/>
                    </a:lnTo>
                    <a:lnTo>
                      <a:pt x="9" y="184"/>
                    </a:lnTo>
                    <a:lnTo>
                      <a:pt x="13" y="193"/>
                    </a:lnTo>
                    <a:lnTo>
                      <a:pt x="18" y="201"/>
                    </a:lnTo>
                    <a:lnTo>
                      <a:pt x="22" y="210"/>
                    </a:lnTo>
                    <a:lnTo>
                      <a:pt x="30" y="219"/>
                    </a:lnTo>
                    <a:lnTo>
                      <a:pt x="36" y="225"/>
                    </a:lnTo>
                    <a:lnTo>
                      <a:pt x="44" y="232"/>
                    </a:lnTo>
                    <a:lnTo>
                      <a:pt x="51" y="239"/>
                    </a:lnTo>
                    <a:lnTo>
                      <a:pt x="59" y="245"/>
                    </a:lnTo>
                    <a:lnTo>
                      <a:pt x="68" y="250"/>
                    </a:lnTo>
                    <a:lnTo>
                      <a:pt x="75" y="255"/>
                    </a:lnTo>
                    <a:lnTo>
                      <a:pt x="84" y="259"/>
                    </a:lnTo>
                    <a:lnTo>
                      <a:pt x="95" y="262"/>
                    </a:lnTo>
                    <a:lnTo>
                      <a:pt x="105" y="265"/>
                    </a:lnTo>
                    <a:lnTo>
                      <a:pt x="114" y="267"/>
                    </a:lnTo>
                    <a:lnTo>
                      <a:pt x="124" y="268"/>
                    </a:lnTo>
                    <a:lnTo>
                      <a:pt x="134" y="268"/>
                    </a:lnTo>
                    <a:lnTo>
                      <a:pt x="144" y="268"/>
                    </a:lnTo>
                    <a:lnTo>
                      <a:pt x="154" y="267"/>
                    </a:lnTo>
                    <a:lnTo>
                      <a:pt x="164" y="265"/>
                    </a:lnTo>
                    <a:lnTo>
                      <a:pt x="173" y="262"/>
                    </a:lnTo>
                    <a:lnTo>
                      <a:pt x="182" y="259"/>
                    </a:lnTo>
                    <a:lnTo>
                      <a:pt x="192" y="255"/>
                    </a:lnTo>
                    <a:lnTo>
                      <a:pt x="200" y="250"/>
                    </a:lnTo>
                    <a:lnTo>
                      <a:pt x="209" y="245"/>
                    </a:lnTo>
                    <a:lnTo>
                      <a:pt x="218" y="239"/>
                    </a:lnTo>
                    <a:lnTo>
                      <a:pt x="224" y="232"/>
                    </a:lnTo>
                    <a:lnTo>
                      <a:pt x="232" y="225"/>
                    </a:lnTo>
                    <a:lnTo>
                      <a:pt x="238" y="219"/>
                    </a:lnTo>
                    <a:lnTo>
                      <a:pt x="244" y="210"/>
                    </a:lnTo>
                    <a:lnTo>
                      <a:pt x="250" y="201"/>
                    </a:lnTo>
                    <a:lnTo>
                      <a:pt x="255" y="193"/>
                    </a:lnTo>
                    <a:lnTo>
                      <a:pt x="259" y="184"/>
                    </a:lnTo>
                    <a:lnTo>
                      <a:pt x="262" y="174"/>
                    </a:lnTo>
                    <a:lnTo>
                      <a:pt x="264" y="164"/>
                    </a:lnTo>
                    <a:lnTo>
                      <a:pt x="266" y="154"/>
                    </a:lnTo>
                    <a:lnTo>
                      <a:pt x="268" y="145"/>
                    </a:lnTo>
                    <a:lnTo>
                      <a:pt x="269" y="13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207" name="Line 46"/>
              <p:cNvSpPr>
                <a:spLocks noChangeShapeType="1"/>
              </p:cNvSpPr>
              <p:nvPr/>
            </p:nvSpPr>
            <p:spPr bwMode="auto">
              <a:xfrm>
                <a:off x="3051" y="1140"/>
                <a:ext cx="192" cy="1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8205" name="Line 47"/>
            <p:cNvSpPr>
              <a:spLocks noChangeShapeType="1"/>
            </p:cNvSpPr>
            <p:nvPr/>
          </p:nvSpPr>
          <p:spPr bwMode="auto">
            <a:xfrm flipH="1">
              <a:off x="3051" y="1140"/>
              <a:ext cx="192" cy="1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8154" name="Freeform 48"/>
          <p:cNvSpPr>
            <a:spLocks/>
          </p:cNvSpPr>
          <p:nvPr/>
        </p:nvSpPr>
        <p:spPr bwMode="auto">
          <a:xfrm>
            <a:off x="5699125" y="2441575"/>
            <a:ext cx="814388" cy="538163"/>
          </a:xfrm>
          <a:custGeom>
            <a:avLst/>
            <a:gdLst>
              <a:gd name="T0" fmla="*/ 0 w 564"/>
              <a:gd name="T1" fmla="*/ 0 h 384"/>
              <a:gd name="T2" fmla="*/ 2147483646 w 564"/>
              <a:gd name="T3" fmla="*/ 0 h 384"/>
              <a:gd name="T4" fmla="*/ 2147483646 w 564"/>
              <a:gd name="T5" fmla="*/ 2147483646 h 384"/>
              <a:gd name="T6" fmla="*/ 2147483646 w 564"/>
              <a:gd name="T7" fmla="*/ 2147483646 h 384"/>
              <a:gd name="T8" fmla="*/ 0 60000 65536"/>
              <a:gd name="T9" fmla="*/ 0 60000 65536"/>
              <a:gd name="T10" fmla="*/ 0 60000 65536"/>
              <a:gd name="T11" fmla="*/ 0 60000 65536"/>
              <a:gd name="T12" fmla="*/ 0 w 564"/>
              <a:gd name="T13" fmla="*/ 0 h 384"/>
              <a:gd name="T14" fmla="*/ 564 w 564"/>
              <a:gd name="T15" fmla="*/ 384 h 384"/>
            </a:gdLst>
            <a:ahLst/>
            <a:cxnLst>
              <a:cxn ang="T8">
                <a:pos x="T0" y="T1"/>
              </a:cxn>
              <a:cxn ang="T9">
                <a:pos x="T2" y="T3"/>
              </a:cxn>
              <a:cxn ang="T10">
                <a:pos x="T4" y="T5"/>
              </a:cxn>
              <a:cxn ang="T11">
                <a:pos x="T6" y="T7"/>
              </a:cxn>
            </a:cxnLst>
            <a:rect l="T12" t="T13" r="T14" b="T15"/>
            <a:pathLst>
              <a:path w="564" h="384">
                <a:moveTo>
                  <a:pt x="0" y="0"/>
                </a:moveTo>
                <a:lnTo>
                  <a:pt x="301" y="0"/>
                </a:lnTo>
                <a:lnTo>
                  <a:pt x="301" y="383"/>
                </a:lnTo>
                <a:lnTo>
                  <a:pt x="563" y="38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55" name="Freeform 49"/>
          <p:cNvSpPr>
            <a:spLocks/>
          </p:cNvSpPr>
          <p:nvPr/>
        </p:nvSpPr>
        <p:spPr bwMode="auto">
          <a:xfrm>
            <a:off x="6492875" y="2960688"/>
            <a:ext cx="74613" cy="36512"/>
          </a:xfrm>
          <a:custGeom>
            <a:avLst/>
            <a:gdLst>
              <a:gd name="T0" fmla="*/ 2147483646 w 52"/>
              <a:gd name="T1" fmla="*/ 2147483646 h 26"/>
              <a:gd name="T2" fmla="*/ 0 w 52"/>
              <a:gd name="T3" fmla="*/ 0 h 26"/>
              <a:gd name="T4" fmla="*/ 2147483646 w 52"/>
              <a:gd name="T5" fmla="*/ 2147483646 h 26"/>
              <a:gd name="T6" fmla="*/ 0 w 52"/>
              <a:gd name="T7" fmla="*/ 2147483646 h 26"/>
              <a:gd name="T8" fmla="*/ 2147483646 w 52"/>
              <a:gd name="T9" fmla="*/ 2147483646 h 26"/>
              <a:gd name="T10" fmla="*/ 2147483646 w 52"/>
              <a:gd name="T11" fmla="*/ 2147483646 h 26"/>
              <a:gd name="T12" fmla="*/ 0 60000 65536"/>
              <a:gd name="T13" fmla="*/ 0 60000 65536"/>
              <a:gd name="T14" fmla="*/ 0 60000 65536"/>
              <a:gd name="T15" fmla="*/ 0 60000 65536"/>
              <a:gd name="T16" fmla="*/ 0 60000 65536"/>
              <a:gd name="T17" fmla="*/ 0 60000 65536"/>
              <a:gd name="T18" fmla="*/ 0 w 52"/>
              <a:gd name="T19" fmla="*/ 0 h 26"/>
              <a:gd name="T20" fmla="*/ 52 w 5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2" h="26">
                <a:moveTo>
                  <a:pt x="51" y="12"/>
                </a:moveTo>
                <a:lnTo>
                  <a:pt x="0" y="0"/>
                </a:lnTo>
                <a:lnTo>
                  <a:pt x="13" y="12"/>
                </a:lnTo>
                <a:lnTo>
                  <a:pt x="0" y="25"/>
                </a:lnTo>
                <a:lnTo>
                  <a:pt x="51" y="12"/>
                </a:lnTo>
              </a:path>
            </a:pathLst>
          </a:custGeom>
          <a:solidFill>
            <a:srgbClr val="000000"/>
          </a:solidFill>
          <a:ln w="19050">
            <a:solidFill>
              <a:srgbClr val="000000"/>
            </a:solidFill>
            <a:round/>
            <a:headEnd/>
            <a:tailEnd/>
          </a:ln>
        </p:spPr>
        <p:txBody>
          <a:bodyPr/>
          <a:lstStyle/>
          <a:p>
            <a:endParaRPr lang="it-IT"/>
          </a:p>
        </p:txBody>
      </p:sp>
      <p:grpSp>
        <p:nvGrpSpPr>
          <p:cNvPr id="48156" name="Group 50"/>
          <p:cNvGrpSpPr>
            <a:grpSpLocks/>
          </p:cNvGrpSpPr>
          <p:nvPr/>
        </p:nvGrpSpPr>
        <p:grpSpPr bwMode="auto">
          <a:xfrm>
            <a:off x="6678613" y="2657475"/>
            <a:ext cx="773112" cy="428625"/>
            <a:chOff x="4846" y="1967"/>
            <a:chExt cx="535" cy="306"/>
          </a:xfrm>
        </p:grpSpPr>
        <p:sp>
          <p:nvSpPr>
            <p:cNvPr id="48200" name="Line 51"/>
            <p:cNvSpPr>
              <a:spLocks noChangeShapeType="1"/>
            </p:cNvSpPr>
            <p:nvPr/>
          </p:nvSpPr>
          <p:spPr bwMode="auto">
            <a:xfrm>
              <a:off x="4846" y="2273"/>
              <a:ext cx="53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201" name="Line 52"/>
            <p:cNvSpPr>
              <a:spLocks noChangeShapeType="1"/>
            </p:cNvSpPr>
            <p:nvPr/>
          </p:nvSpPr>
          <p:spPr bwMode="auto">
            <a:xfrm flipV="1">
              <a:off x="5267" y="2005"/>
              <a:ext cx="0" cy="268"/>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202" name="Line 53"/>
            <p:cNvSpPr>
              <a:spLocks noChangeShapeType="1"/>
            </p:cNvSpPr>
            <p:nvPr/>
          </p:nvSpPr>
          <p:spPr bwMode="auto">
            <a:xfrm flipV="1">
              <a:off x="5076" y="1967"/>
              <a:ext cx="0" cy="30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203" name="Line 54"/>
            <p:cNvSpPr>
              <a:spLocks noChangeShapeType="1"/>
            </p:cNvSpPr>
            <p:nvPr/>
          </p:nvSpPr>
          <p:spPr bwMode="auto">
            <a:xfrm flipV="1">
              <a:off x="4959" y="2044"/>
              <a:ext cx="0" cy="229"/>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48157" name="Group 55"/>
          <p:cNvGrpSpPr>
            <a:grpSpLocks/>
          </p:cNvGrpSpPr>
          <p:nvPr/>
        </p:nvGrpSpPr>
        <p:grpSpPr bwMode="auto">
          <a:xfrm>
            <a:off x="2860675" y="1239838"/>
            <a:ext cx="152400" cy="603250"/>
            <a:chOff x="2200" y="955"/>
            <a:chExt cx="106" cy="431"/>
          </a:xfrm>
        </p:grpSpPr>
        <p:sp>
          <p:nvSpPr>
            <p:cNvPr id="48197" name="Freeform 56"/>
            <p:cNvSpPr>
              <a:spLocks/>
            </p:cNvSpPr>
            <p:nvPr/>
          </p:nvSpPr>
          <p:spPr bwMode="auto">
            <a:xfrm>
              <a:off x="2202" y="1059"/>
              <a:ext cx="101" cy="286"/>
            </a:xfrm>
            <a:custGeom>
              <a:avLst/>
              <a:gdLst>
                <a:gd name="T0" fmla="*/ 0 w 101"/>
                <a:gd name="T1" fmla="*/ 0 h 286"/>
                <a:gd name="T2" fmla="*/ 100 w 101"/>
                <a:gd name="T3" fmla="*/ 42 h 286"/>
                <a:gd name="T4" fmla="*/ 0 w 101"/>
                <a:gd name="T5" fmla="*/ 81 h 286"/>
                <a:gd name="T6" fmla="*/ 100 w 101"/>
                <a:gd name="T7" fmla="*/ 124 h 286"/>
                <a:gd name="T8" fmla="*/ 0 w 101"/>
                <a:gd name="T9" fmla="*/ 163 h 286"/>
                <a:gd name="T10" fmla="*/ 100 w 101"/>
                <a:gd name="T11" fmla="*/ 203 h 286"/>
                <a:gd name="T12" fmla="*/ 0 w 101"/>
                <a:gd name="T13" fmla="*/ 245 h 286"/>
                <a:gd name="T14" fmla="*/ 100 w 101"/>
                <a:gd name="T15" fmla="*/ 285 h 28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286"/>
                <a:gd name="T26" fmla="*/ 101 w 101"/>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286">
                  <a:moveTo>
                    <a:pt x="0" y="0"/>
                  </a:moveTo>
                  <a:lnTo>
                    <a:pt x="100" y="42"/>
                  </a:lnTo>
                  <a:lnTo>
                    <a:pt x="0" y="81"/>
                  </a:lnTo>
                  <a:lnTo>
                    <a:pt x="100" y="124"/>
                  </a:lnTo>
                  <a:lnTo>
                    <a:pt x="0" y="163"/>
                  </a:lnTo>
                  <a:lnTo>
                    <a:pt x="100" y="203"/>
                  </a:lnTo>
                  <a:lnTo>
                    <a:pt x="0" y="245"/>
                  </a:lnTo>
                  <a:lnTo>
                    <a:pt x="100" y="28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98" name="Line 57"/>
            <p:cNvSpPr>
              <a:spLocks noChangeShapeType="1"/>
            </p:cNvSpPr>
            <p:nvPr/>
          </p:nvSpPr>
          <p:spPr bwMode="auto">
            <a:xfrm flipV="1">
              <a:off x="2200" y="992"/>
              <a:ext cx="95" cy="3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99" name="Freeform 58"/>
            <p:cNvSpPr>
              <a:spLocks/>
            </p:cNvSpPr>
            <p:nvPr/>
          </p:nvSpPr>
          <p:spPr bwMode="auto">
            <a:xfrm>
              <a:off x="2280" y="955"/>
              <a:ext cx="26" cy="52"/>
            </a:xfrm>
            <a:custGeom>
              <a:avLst/>
              <a:gdLst>
                <a:gd name="T0" fmla="*/ 25 w 26"/>
                <a:gd name="T1" fmla="*/ 0 h 52"/>
                <a:gd name="T2" fmla="*/ 0 w 26"/>
                <a:gd name="T3" fmla="*/ 46 h 52"/>
                <a:gd name="T4" fmla="*/ 15 w 26"/>
                <a:gd name="T5" fmla="*/ 37 h 52"/>
                <a:gd name="T6" fmla="*/ 25 w 26"/>
                <a:gd name="T7" fmla="*/ 51 h 52"/>
                <a:gd name="T8" fmla="*/ 25 w 26"/>
                <a:gd name="T9" fmla="*/ 0 h 52"/>
                <a:gd name="T10" fmla="*/ 25 w 26"/>
                <a:gd name="T11" fmla="*/ 0 h 52"/>
                <a:gd name="T12" fmla="*/ 0 60000 65536"/>
                <a:gd name="T13" fmla="*/ 0 60000 65536"/>
                <a:gd name="T14" fmla="*/ 0 60000 65536"/>
                <a:gd name="T15" fmla="*/ 0 60000 65536"/>
                <a:gd name="T16" fmla="*/ 0 60000 65536"/>
                <a:gd name="T17" fmla="*/ 0 60000 65536"/>
                <a:gd name="T18" fmla="*/ 0 w 26"/>
                <a:gd name="T19" fmla="*/ 0 h 52"/>
                <a:gd name="T20" fmla="*/ 26 w 26"/>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26" h="52">
                  <a:moveTo>
                    <a:pt x="25" y="0"/>
                  </a:moveTo>
                  <a:lnTo>
                    <a:pt x="0" y="46"/>
                  </a:lnTo>
                  <a:lnTo>
                    <a:pt x="15" y="37"/>
                  </a:lnTo>
                  <a:lnTo>
                    <a:pt x="25" y="51"/>
                  </a:lnTo>
                  <a:lnTo>
                    <a:pt x="25" y="0"/>
                  </a:lnTo>
                </a:path>
              </a:pathLst>
            </a:custGeom>
            <a:solidFill>
              <a:srgbClr val="000000"/>
            </a:solidFill>
            <a:ln w="19050">
              <a:solidFill>
                <a:srgbClr val="000000"/>
              </a:solidFill>
              <a:round/>
              <a:headEnd/>
              <a:tailEnd/>
            </a:ln>
          </p:spPr>
          <p:txBody>
            <a:bodyPr/>
            <a:lstStyle/>
            <a:p>
              <a:endParaRPr lang="it-IT"/>
            </a:p>
          </p:txBody>
        </p:sp>
      </p:grpSp>
      <p:sp>
        <p:nvSpPr>
          <p:cNvPr id="48158" name="Freeform 59"/>
          <p:cNvSpPr>
            <a:spLocks/>
          </p:cNvSpPr>
          <p:nvPr/>
        </p:nvSpPr>
        <p:spPr bwMode="auto">
          <a:xfrm>
            <a:off x="5121275" y="1422400"/>
            <a:ext cx="147638" cy="400050"/>
          </a:xfrm>
          <a:custGeom>
            <a:avLst/>
            <a:gdLst>
              <a:gd name="T0" fmla="*/ 0 w 103"/>
              <a:gd name="T1" fmla="*/ 0 h 285"/>
              <a:gd name="T2" fmla="*/ 2147483646 w 103"/>
              <a:gd name="T3" fmla="*/ 2147483646 h 285"/>
              <a:gd name="T4" fmla="*/ 0 w 103"/>
              <a:gd name="T5" fmla="*/ 2147483646 h 285"/>
              <a:gd name="T6" fmla="*/ 2147483646 w 103"/>
              <a:gd name="T7" fmla="*/ 2147483646 h 285"/>
              <a:gd name="T8" fmla="*/ 0 w 103"/>
              <a:gd name="T9" fmla="*/ 2147483646 h 285"/>
              <a:gd name="T10" fmla="*/ 2147483646 w 103"/>
              <a:gd name="T11" fmla="*/ 2147483646 h 285"/>
              <a:gd name="T12" fmla="*/ 0 w 103"/>
              <a:gd name="T13" fmla="*/ 2147483646 h 285"/>
              <a:gd name="T14" fmla="*/ 2147483646 w 103"/>
              <a:gd name="T15" fmla="*/ 2147483646 h 285"/>
              <a:gd name="T16" fmla="*/ 0 60000 65536"/>
              <a:gd name="T17" fmla="*/ 0 60000 65536"/>
              <a:gd name="T18" fmla="*/ 0 60000 65536"/>
              <a:gd name="T19" fmla="*/ 0 60000 65536"/>
              <a:gd name="T20" fmla="*/ 0 60000 65536"/>
              <a:gd name="T21" fmla="*/ 0 60000 65536"/>
              <a:gd name="T22" fmla="*/ 0 60000 65536"/>
              <a:gd name="T23" fmla="*/ 0 60000 65536"/>
              <a:gd name="T24" fmla="*/ 0 w 103"/>
              <a:gd name="T25" fmla="*/ 0 h 285"/>
              <a:gd name="T26" fmla="*/ 103 w 103"/>
              <a:gd name="T27" fmla="*/ 285 h 2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 h="285">
                <a:moveTo>
                  <a:pt x="0" y="0"/>
                </a:moveTo>
                <a:lnTo>
                  <a:pt x="102" y="40"/>
                </a:lnTo>
                <a:lnTo>
                  <a:pt x="0" y="82"/>
                </a:lnTo>
                <a:lnTo>
                  <a:pt x="102" y="122"/>
                </a:lnTo>
                <a:lnTo>
                  <a:pt x="0" y="162"/>
                </a:lnTo>
                <a:lnTo>
                  <a:pt x="102" y="202"/>
                </a:lnTo>
                <a:lnTo>
                  <a:pt x="0" y="244"/>
                </a:lnTo>
                <a:lnTo>
                  <a:pt x="102" y="28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59" name="Line 60"/>
          <p:cNvSpPr>
            <a:spLocks noChangeShapeType="1"/>
          </p:cNvSpPr>
          <p:nvPr/>
        </p:nvSpPr>
        <p:spPr bwMode="auto">
          <a:xfrm flipV="1">
            <a:off x="5119688" y="1327150"/>
            <a:ext cx="136525" cy="5540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60" name="Freeform 61"/>
          <p:cNvSpPr>
            <a:spLocks/>
          </p:cNvSpPr>
          <p:nvPr/>
        </p:nvSpPr>
        <p:spPr bwMode="auto">
          <a:xfrm>
            <a:off x="5235575" y="1274763"/>
            <a:ext cx="36513" cy="76200"/>
          </a:xfrm>
          <a:custGeom>
            <a:avLst/>
            <a:gdLst>
              <a:gd name="T0" fmla="*/ 2147483646 w 25"/>
              <a:gd name="T1" fmla="*/ 0 h 55"/>
              <a:gd name="T2" fmla="*/ 0 w 25"/>
              <a:gd name="T3" fmla="*/ 2147483646 h 55"/>
              <a:gd name="T4" fmla="*/ 2147483646 w 25"/>
              <a:gd name="T5" fmla="*/ 2147483646 h 55"/>
              <a:gd name="T6" fmla="*/ 2147483646 w 25"/>
              <a:gd name="T7" fmla="*/ 2147483646 h 55"/>
              <a:gd name="T8" fmla="*/ 2147483646 w 25"/>
              <a:gd name="T9" fmla="*/ 0 h 55"/>
              <a:gd name="T10" fmla="*/ 2147483646 w 25"/>
              <a:gd name="T11" fmla="*/ 0 h 55"/>
              <a:gd name="T12" fmla="*/ 0 60000 65536"/>
              <a:gd name="T13" fmla="*/ 0 60000 65536"/>
              <a:gd name="T14" fmla="*/ 0 60000 65536"/>
              <a:gd name="T15" fmla="*/ 0 60000 65536"/>
              <a:gd name="T16" fmla="*/ 0 60000 65536"/>
              <a:gd name="T17" fmla="*/ 0 60000 65536"/>
              <a:gd name="T18" fmla="*/ 0 w 25"/>
              <a:gd name="T19" fmla="*/ 0 h 55"/>
              <a:gd name="T20" fmla="*/ 25 w 25"/>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25" h="55">
                <a:moveTo>
                  <a:pt x="24" y="0"/>
                </a:moveTo>
                <a:lnTo>
                  <a:pt x="0" y="46"/>
                </a:lnTo>
                <a:lnTo>
                  <a:pt x="14" y="38"/>
                </a:lnTo>
                <a:lnTo>
                  <a:pt x="24" y="54"/>
                </a:lnTo>
                <a:lnTo>
                  <a:pt x="24" y="0"/>
                </a:lnTo>
              </a:path>
            </a:pathLst>
          </a:custGeom>
          <a:solidFill>
            <a:srgbClr val="000000"/>
          </a:solidFill>
          <a:ln w="19050">
            <a:solidFill>
              <a:srgbClr val="000000"/>
            </a:solidFill>
            <a:round/>
            <a:headEnd/>
            <a:tailEnd/>
          </a:ln>
        </p:spPr>
        <p:txBody>
          <a:bodyPr/>
          <a:lstStyle/>
          <a:p>
            <a:endParaRPr lang="it-IT"/>
          </a:p>
        </p:txBody>
      </p:sp>
      <p:sp>
        <p:nvSpPr>
          <p:cNvPr id="48161" name="Line 62"/>
          <p:cNvSpPr>
            <a:spLocks noChangeShapeType="1"/>
          </p:cNvSpPr>
          <p:nvPr/>
        </p:nvSpPr>
        <p:spPr bwMode="auto">
          <a:xfrm>
            <a:off x="6405563" y="1633538"/>
            <a:ext cx="936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62" name="Freeform 63"/>
          <p:cNvSpPr>
            <a:spLocks/>
          </p:cNvSpPr>
          <p:nvPr/>
        </p:nvSpPr>
        <p:spPr bwMode="auto">
          <a:xfrm>
            <a:off x="6478588" y="1614488"/>
            <a:ext cx="79375" cy="38100"/>
          </a:xfrm>
          <a:custGeom>
            <a:avLst/>
            <a:gdLst>
              <a:gd name="T0" fmla="*/ 2147483646 w 55"/>
              <a:gd name="T1" fmla="*/ 2147483646 h 27"/>
              <a:gd name="T2" fmla="*/ 0 w 55"/>
              <a:gd name="T3" fmla="*/ 0 h 27"/>
              <a:gd name="T4" fmla="*/ 2147483646 w 55"/>
              <a:gd name="T5" fmla="*/ 2147483646 h 27"/>
              <a:gd name="T6" fmla="*/ 0 w 55"/>
              <a:gd name="T7" fmla="*/ 2147483646 h 27"/>
              <a:gd name="T8" fmla="*/ 2147483646 w 55"/>
              <a:gd name="T9" fmla="*/ 2147483646 h 27"/>
              <a:gd name="T10" fmla="*/ 2147483646 w 55"/>
              <a:gd name="T11" fmla="*/ 2147483646 h 27"/>
              <a:gd name="T12" fmla="*/ 0 60000 65536"/>
              <a:gd name="T13" fmla="*/ 0 60000 65536"/>
              <a:gd name="T14" fmla="*/ 0 60000 65536"/>
              <a:gd name="T15" fmla="*/ 0 60000 65536"/>
              <a:gd name="T16" fmla="*/ 0 60000 65536"/>
              <a:gd name="T17" fmla="*/ 0 60000 65536"/>
              <a:gd name="T18" fmla="*/ 0 w 55"/>
              <a:gd name="T19" fmla="*/ 0 h 27"/>
              <a:gd name="T20" fmla="*/ 55 w 55"/>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55" h="27">
                <a:moveTo>
                  <a:pt x="54" y="13"/>
                </a:moveTo>
                <a:lnTo>
                  <a:pt x="0" y="0"/>
                </a:lnTo>
                <a:lnTo>
                  <a:pt x="14" y="13"/>
                </a:lnTo>
                <a:lnTo>
                  <a:pt x="0" y="26"/>
                </a:lnTo>
                <a:lnTo>
                  <a:pt x="54" y="13"/>
                </a:lnTo>
              </a:path>
            </a:pathLst>
          </a:custGeom>
          <a:solidFill>
            <a:srgbClr val="000000"/>
          </a:solidFill>
          <a:ln w="19050">
            <a:solidFill>
              <a:srgbClr val="000000"/>
            </a:solidFill>
            <a:round/>
            <a:headEnd/>
            <a:tailEnd/>
          </a:ln>
        </p:spPr>
        <p:txBody>
          <a:bodyPr/>
          <a:lstStyle/>
          <a:p>
            <a:endParaRPr lang="it-IT"/>
          </a:p>
        </p:txBody>
      </p:sp>
      <p:sp>
        <p:nvSpPr>
          <p:cNvPr id="48163" name="Freeform 64"/>
          <p:cNvSpPr>
            <a:spLocks/>
          </p:cNvSpPr>
          <p:nvPr/>
        </p:nvSpPr>
        <p:spPr bwMode="auto">
          <a:xfrm>
            <a:off x="5997575" y="1431925"/>
            <a:ext cx="414338" cy="403225"/>
          </a:xfrm>
          <a:custGeom>
            <a:avLst/>
            <a:gdLst>
              <a:gd name="T0" fmla="*/ 0 w 287"/>
              <a:gd name="T1" fmla="*/ 0 h 288"/>
              <a:gd name="T2" fmla="*/ 0 w 287"/>
              <a:gd name="T3" fmla="*/ 2147483646 h 288"/>
              <a:gd name="T4" fmla="*/ 2147483646 w 287"/>
              <a:gd name="T5" fmla="*/ 2147483646 h 288"/>
              <a:gd name="T6" fmla="*/ 0 w 287"/>
              <a:gd name="T7" fmla="*/ 0 h 288"/>
              <a:gd name="T8" fmla="*/ 0 60000 65536"/>
              <a:gd name="T9" fmla="*/ 0 60000 65536"/>
              <a:gd name="T10" fmla="*/ 0 60000 65536"/>
              <a:gd name="T11" fmla="*/ 0 60000 65536"/>
              <a:gd name="T12" fmla="*/ 0 w 287"/>
              <a:gd name="T13" fmla="*/ 0 h 288"/>
              <a:gd name="T14" fmla="*/ 287 w 287"/>
              <a:gd name="T15" fmla="*/ 288 h 288"/>
            </a:gdLst>
            <a:ahLst/>
            <a:cxnLst>
              <a:cxn ang="T8">
                <a:pos x="T0" y="T1"/>
              </a:cxn>
              <a:cxn ang="T9">
                <a:pos x="T2" y="T3"/>
              </a:cxn>
              <a:cxn ang="T10">
                <a:pos x="T4" y="T5"/>
              </a:cxn>
              <a:cxn ang="T11">
                <a:pos x="T6" y="T7"/>
              </a:cxn>
            </a:cxnLst>
            <a:rect l="T12" t="T13" r="T14" b="T15"/>
            <a:pathLst>
              <a:path w="287" h="288">
                <a:moveTo>
                  <a:pt x="0" y="0"/>
                </a:moveTo>
                <a:lnTo>
                  <a:pt x="0" y="287"/>
                </a:lnTo>
                <a:lnTo>
                  <a:pt x="286" y="144"/>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64" name="Freeform 65"/>
          <p:cNvSpPr>
            <a:spLocks/>
          </p:cNvSpPr>
          <p:nvPr/>
        </p:nvSpPr>
        <p:spPr bwMode="auto">
          <a:xfrm>
            <a:off x="4013200" y="3074988"/>
            <a:ext cx="388938" cy="377825"/>
          </a:xfrm>
          <a:custGeom>
            <a:avLst/>
            <a:gdLst>
              <a:gd name="T0" fmla="*/ 2147483646 w 269"/>
              <a:gd name="T1" fmla="*/ 2147483646 h 269"/>
              <a:gd name="T2" fmla="*/ 2147483646 w 269"/>
              <a:gd name="T3" fmla="*/ 2147483646 h 269"/>
              <a:gd name="T4" fmla="*/ 2147483646 w 269"/>
              <a:gd name="T5" fmla="*/ 2147483646 h 269"/>
              <a:gd name="T6" fmla="*/ 2147483646 w 269"/>
              <a:gd name="T7" fmla="*/ 2147483646 h 269"/>
              <a:gd name="T8" fmla="*/ 2147483646 w 269"/>
              <a:gd name="T9" fmla="*/ 2147483646 h 269"/>
              <a:gd name="T10" fmla="*/ 2147483646 w 269"/>
              <a:gd name="T11" fmla="*/ 2147483646 h 269"/>
              <a:gd name="T12" fmla="*/ 2147483646 w 269"/>
              <a:gd name="T13" fmla="*/ 2147483646 h 269"/>
              <a:gd name="T14" fmla="*/ 2147483646 w 269"/>
              <a:gd name="T15" fmla="*/ 2147483646 h 269"/>
              <a:gd name="T16" fmla="*/ 2147483646 w 269"/>
              <a:gd name="T17" fmla="*/ 2147483646 h 269"/>
              <a:gd name="T18" fmla="*/ 2147483646 w 269"/>
              <a:gd name="T19" fmla="*/ 2147483646 h 269"/>
              <a:gd name="T20" fmla="*/ 2147483646 w 269"/>
              <a:gd name="T21" fmla="*/ 0 h 269"/>
              <a:gd name="T22" fmla="*/ 2147483646 w 269"/>
              <a:gd name="T23" fmla="*/ 2147483646 h 269"/>
              <a:gd name="T24" fmla="*/ 2147483646 w 269"/>
              <a:gd name="T25" fmla="*/ 2147483646 h 269"/>
              <a:gd name="T26" fmla="*/ 2147483646 w 269"/>
              <a:gd name="T27" fmla="*/ 2147483646 h 269"/>
              <a:gd name="T28" fmla="*/ 2147483646 w 269"/>
              <a:gd name="T29" fmla="*/ 2147483646 h 269"/>
              <a:gd name="T30" fmla="*/ 2147483646 w 269"/>
              <a:gd name="T31" fmla="*/ 2147483646 h 269"/>
              <a:gd name="T32" fmla="*/ 2147483646 w 269"/>
              <a:gd name="T33" fmla="*/ 2147483646 h 269"/>
              <a:gd name="T34" fmla="*/ 2147483646 w 269"/>
              <a:gd name="T35" fmla="*/ 2147483646 h 269"/>
              <a:gd name="T36" fmla="*/ 2147483646 w 269"/>
              <a:gd name="T37" fmla="*/ 2147483646 h 269"/>
              <a:gd name="T38" fmla="*/ 2147483646 w 269"/>
              <a:gd name="T39" fmla="*/ 2147483646 h 269"/>
              <a:gd name="T40" fmla="*/ 0 w 269"/>
              <a:gd name="T41" fmla="*/ 2147483646 h 269"/>
              <a:gd name="T42" fmla="*/ 0 w 269"/>
              <a:gd name="T43" fmla="*/ 2147483646 h 269"/>
              <a:gd name="T44" fmla="*/ 2147483646 w 269"/>
              <a:gd name="T45" fmla="*/ 2147483646 h 269"/>
              <a:gd name="T46" fmla="*/ 2147483646 w 269"/>
              <a:gd name="T47" fmla="*/ 2147483646 h 269"/>
              <a:gd name="T48" fmla="*/ 2147483646 w 269"/>
              <a:gd name="T49" fmla="*/ 2147483646 h 269"/>
              <a:gd name="T50" fmla="*/ 2147483646 w 269"/>
              <a:gd name="T51" fmla="*/ 2147483646 h 269"/>
              <a:gd name="T52" fmla="*/ 2147483646 w 269"/>
              <a:gd name="T53" fmla="*/ 2147483646 h 269"/>
              <a:gd name="T54" fmla="*/ 2147483646 w 269"/>
              <a:gd name="T55" fmla="*/ 2147483646 h 269"/>
              <a:gd name="T56" fmla="*/ 2147483646 w 269"/>
              <a:gd name="T57" fmla="*/ 2147483646 h 269"/>
              <a:gd name="T58" fmla="*/ 2147483646 w 269"/>
              <a:gd name="T59" fmla="*/ 2147483646 h 269"/>
              <a:gd name="T60" fmla="*/ 2147483646 w 269"/>
              <a:gd name="T61" fmla="*/ 2147483646 h 269"/>
              <a:gd name="T62" fmla="*/ 2147483646 w 269"/>
              <a:gd name="T63" fmla="*/ 2147483646 h 269"/>
              <a:gd name="T64" fmla="*/ 2147483646 w 269"/>
              <a:gd name="T65" fmla="*/ 2147483646 h 269"/>
              <a:gd name="T66" fmla="*/ 2147483646 w 269"/>
              <a:gd name="T67" fmla="*/ 2147483646 h 269"/>
              <a:gd name="T68" fmla="*/ 2147483646 w 269"/>
              <a:gd name="T69" fmla="*/ 2147483646 h 269"/>
              <a:gd name="T70" fmla="*/ 2147483646 w 269"/>
              <a:gd name="T71" fmla="*/ 2147483646 h 269"/>
              <a:gd name="T72" fmla="*/ 2147483646 w 269"/>
              <a:gd name="T73" fmla="*/ 2147483646 h 269"/>
              <a:gd name="T74" fmla="*/ 2147483646 w 269"/>
              <a:gd name="T75" fmla="*/ 2147483646 h 269"/>
              <a:gd name="T76" fmla="*/ 2147483646 w 269"/>
              <a:gd name="T77" fmla="*/ 2147483646 h 269"/>
              <a:gd name="T78" fmla="*/ 2147483646 w 269"/>
              <a:gd name="T79" fmla="*/ 2147483646 h 269"/>
              <a:gd name="T80" fmla="*/ 2147483646 w 269"/>
              <a:gd name="T81" fmla="*/ 2147483646 h 269"/>
              <a:gd name="T82" fmla="*/ 2147483646 w 269"/>
              <a:gd name="T83" fmla="*/ 2147483646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9"/>
              <a:gd name="T127" fmla="*/ 0 h 269"/>
              <a:gd name="T128" fmla="*/ 269 w 269"/>
              <a:gd name="T129" fmla="*/ 269 h 2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9" h="269">
                <a:moveTo>
                  <a:pt x="268" y="134"/>
                </a:moveTo>
                <a:lnTo>
                  <a:pt x="268" y="124"/>
                </a:lnTo>
                <a:lnTo>
                  <a:pt x="267" y="114"/>
                </a:lnTo>
                <a:lnTo>
                  <a:pt x="265" y="104"/>
                </a:lnTo>
                <a:lnTo>
                  <a:pt x="263" y="94"/>
                </a:lnTo>
                <a:lnTo>
                  <a:pt x="258" y="85"/>
                </a:lnTo>
                <a:lnTo>
                  <a:pt x="255" y="76"/>
                </a:lnTo>
                <a:lnTo>
                  <a:pt x="251" y="68"/>
                </a:lnTo>
                <a:lnTo>
                  <a:pt x="244" y="58"/>
                </a:lnTo>
                <a:lnTo>
                  <a:pt x="239" y="50"/>
                </a:lnTo>
                <a:lnTo>
                  <a:pt x="233" y="43"/>
                </a:lnTo>
                <a:lnTo>
                  <a:pt x="224" y="35"/>
                </a:lnTo>
                <a:lnTo>
                  <a:pt x="217" y="28"/>
                </a:lnTo>
                <a:lnTo>
                  <a:pt x="209" y="24"/>
                </a:lnTo>
                <a:lnTo>
                  <a:pt x="201" y="18"/>
                </a:lnTo>
                <a:lnTo>
                  <a:pt x="192" y="13"/>
                </a:lnTo>
                <a:lnTo>
                  <a:pt x="183" y="9"/>
                </a:lnTo>
                <a:lnTo>
                  <a:pt x="175" y="6"/>
                </a:lnTo>
                <a:lnTo>
                  <a:pt x="164" y="3"/>
                </a:lnTo>
                <a:lnTo>
                  <a:pt x="154" y="2"/>
                </a:lnTo>
                <a:lnTo>
                  <a:pt x="144" y="0"/>
                </a:lnTo>
                <a:lnTo>
                  <a:pt x="135" y="0"/>
                </a:lnTo>
                <a:lnTo>
                  <a:pt x="125" y="0"/>
                </a:lnTo>
                <a:lnTo>
                  <a:pt x="115" y="2"/>
                </a:lnTo>
                <a:lnTo>
                  <a:pt x="104" y="3"/>
                </a:lnTo>
                <a:lnTo>
                  <a:pt x="95" y="6"/>
                </a:lnTo>
                <a:lnTo>
                  <a:pt x="85" y="9"/>
                </a:lnTo>
                <a:lnTo>
                  <a:pt x="77" y="13"/>
                </a:lnTo>
                <a:lnTo>
                  <a:pt x="68" y="18"/>
                </a:lnTo>
                <a:lnTo>
                  <a:pt x="59" y="24"/>
                </a:lnTo>
                <a:lnTo>
                  <a:pt x="50" y="28"/>
                </a:lnTo>
                <a:lnTo>
                  <a:pt x="43" y="35"/>
                </a:lnTo>
                <a:lnTo>
                  <a:pt x="37" y="43"/>
                </a:lnTo>
                <a:lnTo>
                  <a:pt x="29" y="50"/>
                </a:lnTo>
                <a:lnTo>
                  <a:pt x="23" y="58"/>
                </a:lnTo>
                <a:lnTo>
                  <a:pt x="18" y="68"/>
                </a:lnTo>
                <a:lnTo>
                  <a:pt x="13" y="76"/>
                </a:lnTo>
                <a:lnTo>
                  <a:pt x="10" y="85"/>
                </a:lnTo>
                <a:lnTo>
                  <a:pt x="6" y="94"/>
                </a:lnTo>
                <a:lnTo>
                  <a:pt x="3" y="104"/>
                </a:lnTo>
                <a:lnTo>
                  <a:pt x="2" y="114"/>
                </a:lnTo>
                <a:lnTo>
                  <a:pt x="0" y="124"/>
                </a:lnTo>
                <a:lnTo>
                  <a:pt x="0" y="134"/>
                </a:lnTo>
                <a:lnTo>
                  <a:pt x="0" y="144"/>
                </a:lnTo>
                <a:lnTo>
                  <a:pt x="2" y="154"/>
                </a:lnTo>
                <a:lnTo>
                  <a:pt x="3" y="163"/>
                </a:lnTo>
                <a:lnTo>
                  <a:pt x="6" y="173"/>
                </a:lnTo>
                <a:lnTo>
                  <a:pt x="10" y="183"/>
                </a:lnTo>
                <a:lnTo>
                  <a:pt x="13" y="192"/>
                </a:lnTo>
                <a:lnTo>
                  <a:pt x="18" y="200"/>
                </a:lnTo>
                <a:lnTo>
                  <a:pt x="23" y="209"/>
                </a:lnTo>
                <a:lnTo>
                  <a:pt x="29" y="217"/>
                </a:lnTo>
                <a:lnTo>
                  <a:pt x="37" y="224"/>
                </a:lnTo>
                <a:lnTo>
                  <a:pt x="43" y="232"/>
                </a:lnTo>
                <a:lnTo>
                  <a:pt x="50" y="239"/>
                </a:lnTo>
                <a:lnTo>
                  <a:pt x="59" y="244"/>
                </a:lnTo>
                <a:lnTo>
                  <a:pt x="68" y="249"/>
                </a:lnTo>
                <a:lnTo>
                  <a:pt x="77" y="255"/>
                </a:lnTo>
                <a:lnTo>
                  <a:pt x="85" y="259"/>
                </a:lnTo>
                <a:lnTo>
                  <a:pt x="95" y="262"/>
                </a:lnTo>
                <a:lnTo>
                  <a:pt x="104" y="264"/>
                </a:lnTo>
                <a:lnTo>
                  <a:pt x="115" y="267"/>
                </a:lnTo>
                <a:lnTo>
                  <a:pt x="125" y="268"/>
                </a:lnTo>
                <a:lnTo>
                  <a:pt x="135" y="268"/>
                </a:lnTo>
                <a:lnTo>
                  <a:pt x="144" y="268"/>
                </a:lnTo>
                <a:lnTo>
                  <a:pt x="154" y="267"/>
                </a:lnTo>
                <a:lnTo>
                  <a:pt x="164" y="264"/>
                </a:lnTo>
                <a:lnTo>
                  <a:pt x="175" y="262"/>
                </a:lnTo>
                <a:lnTo>
                  <a:pt x="183" y="259"/>
                </a:lnTo>
                <a:lnTo>
                  <a:pt x="192" y="255"/>
                </a:lnTo>
                <a:lnTo>
                  <a:pt x="201" y="249"/>
                </a:lnTo>
                <a:lnTo>
                  <a:pt x="209" y="244"/>
                </a:lnTo>
                <a:lnTo>
                  <a:pt x="217" y="239"/>
                </a:lnTo>
                <a:lnTo>
                  <a:pt x="224" y="232"/>
                </a:lnTo>
                <a:lnTo>
                  <a:pt x="233" y="224"/>
                </a:lnTo>
                <a:lnTo>
                  <a:pt x="239" y="217"/>
                </a:lnTo>
                <a:lnTo>
                  <a:pt x="244" y="209"/>
                </a:lnTo>
                <a:lnTo>
                  <a:pt x="251" y="200"/>
                </a:lnTo>
                <a:lnTo>
                  <a:pt x="255" y="192"/>
                </a:lnTo>
                <a:lnTo>
                  <a:pt x="258" y="183"/>
                </a:lnTo>
                <a:lnTo>
                  <a:pt x="263" y="173"/>
                </a:lnTo>
                <a:lnTo>
                  <a:pt x="265" y="163"/>
                </a:lnTo>
                <a:lnTo>
                  <a:pt x="267" y="154"/>
                </a:lnTo>
                <a:lnTo>
                  <a:pt x="268" y="144"/>
                </a:lnTo>
                <a:lnTo>
                  <a:pt x="268" y="13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65" name="Freeform 66"/>
          <p:cNvSpPr>
            <a:spLocks/>
          </p:cNvSpPr>
          <p:nvPr/>
        </p:nvSpPr>
        <p:spPr bwMode="auto">
          <a:xfrm>
            <a:off x="4070350" y="3162300"/>
            <a:ext cx="133350" cy="65088"/>
          </a:xfrm>
          <a:custGeom>
            <a:avLst/>
            <a:gdLst>
              <a:gd name="T0" fmla="*/ 0 w 93"/>
              <a:gd name="T1" fmla="*/ 2147483646 h 46"/>
              <a:gd name="T2" fmla="*/ 0 w 93"/>
              <a:gd name="T3" fmla="*/ 2147483646 h 46"/>
              <a:gd name="T4" fmla="*/ 0 w 93"/>
              <a:gd name="T5" fmla="*/ 2147483646 h 46"/>
              <a:gd name="T6" fmla="*/ 0 w 93"/>
              <a:gd name="T7" fmla="*/ 2147483646 h 46"/>
              <a:gd name="T8" fmla="*/ 2147483646 w 93"/>
              <a:gd name="T9" fmla="*/ 2147483646 h 46"/>
              <a:gd name="T10" fmla="*/ 2147483646 w 93"/>
              <a:gd name="T11" fmla="*/ 2147483646 h 46"/>
              <a:gd name="T12" fmla="*/ 2147483646 w 93"/>
              <a:gd name="T13" fmla="*/ 2147483646 h 46"/>
              <a:gd name="T14" fmla="*/ 2147483646 w 93"/>
              <a:gd name="T15" fmla="*/ 2147483646 h 46"/>
              <a:gd name="T16" fmla="*/ 2147483646 w 93"/>
              <a:gd name="T17" fmla="*/ 2147483646 h 46"/>
              <a:gd name="T18" fmla="*/ 2147483646 w 93"/>
              <a:gd name="T19" fmla="*/ 2147483646 h 46"/>
              <a:gd name="T20" fmla="*/ 2147483646 w 93"/>
              <a:gd name="T21" fmla="*/ 2147483646 h 46"/>
              <a:gd name="T22" fmla="*/ 2147483646 w 93"/>
              <a:gd name="T23" fmla="*/ 2147483646 h 46"/>
              <a:gd name="T24" fmla="*/ 2147483646 w 93"/>
              <a:gd name="T25" fmla="*/ 2147483646 h 46"/>
              <a:gd name="T26" fmla="*/ 2147483646 w 93"/>
              <a:gd name="T27" fmla="*/ 2147483646 h 46"/>
              <a:gd name="T28" fmla="*/ 2147483646 w 93"/>
              <a:gd name="T29" fmla="*/ 2147483646 h 46"/>
              <a:gd name="T30" fmla="*/ 2147483646 w 93"/>
              <a:gd name="T31" fmla="*/ 2147483646 h 46"/>
              <a:gd name="T32" fmla="*/ 2147483646 w 93"/>
              <a:gd name="T33" fmla="*/ 2147483646 h 46"/>
              <a:gd name="T34" fmla="*/ 2147483646 w 93"/>
              <a:gd name="T35" fmla="*/ 2147483646 h 46"/>
              <a:gd name="T36" fmla="*/ 2147483646 w 93"/>
              <a:gd name="T37" fmla="*/ 2147483646 h 46"/>
              <a:gd name="T38" fmla="*/ 2147483646 w 93"/>
              <a:gd name="T39" fmla="*/ 2147483646 h 46"/>
              <a:gd name="T40" fmla="*/ 2147483646 w 93"/>
              <a:gd name="T41" fmla="*/ 2147483646 h 46"/>
              <a:gd name="T42" fmla="*/ 2147483646 w 93"/>
              <a:gd name="T43" fmla="*/ 2147483646 h 46"/>
              <a:gd name="T44" fmla="*/ 2147483646 w 93"/>
              <a:gd name="T45" fmla="*/ 2147483646 h 46"/>
              <a:gd name="T46" fmla="*/ 2147483646 w 93"/>
              <a:gd name="T47" fmla="*/ 0 h 46"/>
              <a:gd name="T48" fmla="*/ 2147483646 w 93"/>
              <a:gd name="T49" fmla="*/ 0 h 46"/>
              <a:gd name="T50" fmla="*/ 2147483646 w 93"/>
              <a:gd name="T51" fmla="*/ 0 h 46"/>
              <a:gd name="T52" fmla="*/ 2147483646 w 93"/>
              <a:gd name="T53" fmla="*/ 0 h 46"/>
              <a:gd name="T54" fmla="*/ 2147483646 w 93"/>
              <a:gd name="T55" fmla="*/ 0 h 46"/>
              <a:gd name="T56" fmla="*/ 2147483646 w 93"/>
              <a:gd name="T57" fmla="*/ 0 h 46"/>
              <a:gd name="T58" fmla="*/ 2147483646 w 93"/>
              <a:gd name="T59" fmla="*/ 0 h 46"/>
              <a:gd name="T60" fmla="*/ 2147483646 w 93"/>
              <a:gd name="T61" fmla="*/ 2147483646 h 46"/>
              <a:gd name="T62" fmla="*/ 2147483646 w 93"/>
              <a:gd name="T63" fmla="*/ 2147483646 h 46"/>
              <a:gd name="T64" fmla="*/ 2147483646 w 93"/>
              <a:gd name="T65" fmla="*/ 2147483646 h 46"/>
              <a:gd name="T66" fmla="*/ 2147483646 w 93"/>
              <a:gd name="T67" fmla="*/ 2147483646 h 46"/>
              <a:gd name="T68" fmla="*/ 2147483646 w 93"/>
              <a:gd name="T69" fmla="*/ 2147483646 h 46"/>
              <a:gd name="T70" fmla="*/ 2147483646 w 93"/>
              <a:gd name="T71" fmla="*/ 2147483646 h 46"/>
              <a:gd name="T72" fmla="*/ 2147483646 w 93"/>
              <a:gd name="T73" fmla="*/ 2147483646 h 46"/>
              <a:gd name="T74" fmla="*/ 2147483646 w 93"/>
              <a:gd name="T75" fmla="*/ 2147483646 h 46"/>
              <a:gd name="T76" fmla="*/ 2147483646 w 93"/>
              <a:gd name="T77" fmla="*/ 2147483646 h 46"/>
              <a:gd name="T78" fmla="*/ 2147483646 w 93"/>
              <a:gd name="T79" fmla="*/ 2147483646 h 46"/>
              <a:gd name="T80" fmla="*/ 2147483646 w 93"/>
              <a:gd name="T81" fmla="*/ 2147483646 h 46"/>
              <a:gd name="T82" fmla="*/ 2147483646 w 93"/>
              <a:gd name="T83" fmla="*/ 2147483646 h 46"/>
              <a:gd name="T84" fmla="*/ 2147483646 w 93"/>
              <a:gd name="T85" fmla="*/ 2147483646 h 46"/>
              <a:gd name="T86" fmla="*/ 2147483646 w 93"/>
              <a:gd name="T87" fmla="*/ 2147483646 h 46"/>
              <a:gd name="T88" fmla="*/ 2147483646 w 93"/>
              <a:gd name="T89" fmla="*/ 2147483646 h 46"/>
              <a:gd name="T90" fmla="*/ 2147483646 w 93"/>
              <a:gd name="T91" fmla="*/ 2147483646 h 46"/>
              <a:gd name="T92" fmla="*/ 2147483646 w 93"/>
              <a:gd name="T93" fmla="*/ 2147483646 h 46"/>
              <a:gd name="T94" fmla="*/ 2147483646 w 93"/>
              <a:gd name="T95" fmla="*/ 2147483646 h 46"/>
              <a:gd name="T96" fmla="*/ 2147483646 w 93"/>
              <a:gd name="T97" fmla="*/ 2147483646 h 46"/>
              <a:gd name="T98" fmla="*/ 2147483646 w 93"/>
              <a:gd name="T99" fmla="*/ 2147483646 h 46"/>
              <a:gd name="T100" fmla="*/ 2147483646 w 93"/>
              <a:gd name="T101" fmla="*/ 2147483646 h 46"/>
              <a:gd name="T102" fmla="*/ 2147483646 w 93"/>
              <a:gd name="T103" fmla="*/ 2147483646 h 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3"/>
              <a:gd name="T157" fmla="*/ 0 h 46"/>
              <a:gd name="T158" fmla="*/ 93 w 93"/>
              <a:gd name="T159" fmla="*/ 46 h 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3" h="46">
                <a:moveTo>
                  <a:pt x="0" y="45"/>
                </a:moveTo>
                <a:lnTo>
                  <a:pt x="0" y="45"/>
                </a:lnTo>
                <a:lnTo>
                  <a:pt x="0" y="42"/>
                </a:lnTo>
                <a:lnTo>
                  <a:pt x="0" y="39"/>
                </a:lnTo>
                <a:lnTo>
                  <a:pt x="1" y="37"/>
                </a:lnTo>
                <a:lnTo>
                  <a:pt x="1" y="32"/>
                </a:lnTo>
                <a:lnTo>
                  <a:pt x="2" y="31"/>
                </a:lnTo>
                <a:lnTo>
                  <a:pt x="3" y="28"/>
                </a:lnTo>
                <a:lnTo>
                  <a:pt x="4" y="25"/>
                </a:lnTo>
                <a:lnTo>
                  <a:pt x="4" y="24"/>
                </a:lnTo>
                <a:lnTo>
                  <a:pt x="6" y="20"/>
                </a:lnTo>
                <a:lnTo>
                  <a:pt x="9" y="18"/>
                </a:lnTo>
                <a:lnTo>
                  <a:pt x="11" y="16"/>
                </a:lnTo>
                <a:lnTo>
                  <a:pt x="12" y="14"/>
                </a:lnTo>
                <a:lnTo>
                  <a:pt x="13" y="11"/>
                </a:lnTo>
                <a:lnTo>
                  <a:pt x="17" y="10"/>
                </a:lnTo>
                <a:lnTo>
                  <a:pt x="20" y="8"/>
                </a:lnTo>
                <a:lnTo>
                  <a:pt x="21" y="7"/>
                </a:lnTo>
                <a:lnTo>
                  <a:pt x="22" y="6"/>
                </a:lnTo>
                <a:lnTo>
                  <a:pt x="26" y="4"/>
                </a:lnTo>
                <a:lnTo>
                  <a:pt x="29" y="2"/>
                </a:lnTo>
                <a:lnTo>
                  <a:pt x="31" y="1"/>
                </a:lnTo>
                <a:lnTo>
                  <a:pt x="35" y="1"/>
                </a:lnTo>
                <a:lnTo>
                  <a:pt x="38" y="0"/>
                </a:lnTo>
                <a:lnTo>
                  <a:pt x="39" y="0"/>
                </a:lnTo>
                <a:lnTo>
                  <a:pt x="43" y="0"/>
                </a:lnTo>
                <a:lnTo>
                  <a:pt x="45" y="0"/>
                </a:lnTo>
                <a:lnTo>
                  <a:pt x="48" y="0"/>
                </a:lnTo>
                <a:lnTo>
                  <a:pt x="51" y="0"/>
                </a:lnTo>
                <a:lnTo>
                  <a:pt x="54" y="0"/>
                </a:lnTo>
                <a:lnTo>
                  <a:pt x="56" y="1"/>
                </a:lnTo>
                <a:lnTo>
                  <a:pt x="59" y="1"/>
                </a:lnTo>
                <a:lnTo>
                  <a:pt x="62" y="2"/>
                </a:lnTo>
                <a:lnTo>
                  <a:pt x="65" y="4"/>
                </a:lnTo>
                <a:lnTo>
                  <a:pt x="67" y="6"/>
                </a:lnTo>
                <a:lnTo>
                  <a:pt x="70" y="7"/>
                </a:lnTo>
                <a:lnTo>
                  <a:pt x="73" y="8"/>
                </a:lnTo>
                <a:lnTo>
                  <a:pt x="74" y="10"/>
                </a:lnTo>
                <a:lnTo>
                  <a:pt x="77" y="11"/>
                </a:lnTo>
                <a:lnTo>
                  <a:pt x="79" y="14"/>
                </a:lnTo>
                <a:lnTo>
                  <a:pt x="82" y="16"/>
                </a:lnTo>
                <a:lnTo>
                  <a:pt x="82" y="18"/>
                </a:lnTo>
                <a:lnTo>
                  <a:pt x="85" y="20"/>
                </a:lnTo>
                <a:lnTo>
                  <a:pt x="86" y="24"/>
                </a:lnTo>
                <a:lnTo>
                  <a:pt x="88" y="25"/>
                </a:lnTo>
                <a:lnTo>
                  <a:pt x="88" y="28"/>
                </a:lnTo>
                <a:lnTo>
                  <a:pt x="89" y="31"/>
                </a:lnTo>
                <a:lnTo>
                  <a:pt x="90" y="32"/>
                </a:lnTo>
                <a:lnTo>
                  <a:pt x="91" y="37"/>
                </a:lnTo>
                <a:lnTo>
                  <a:pt x="92" y="39"/>
                </a:lnTo>
                <a:lnTo>
                  <a:pt x="92" y="42"/>
                </a:lnTo>
                <a:lnTo>
                  <a:pt x="92" y="4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66" name="Freeform 67"/>
          <p:cNvSpPr>
            <a:spLocks/>
          </p:cNvSpPr>
          <p:nvPr/>
        </p:nvSpPr>
        <p:spPr bwMode="auto">
          <a:xfrm>
            <a:off x="4202113" y="3225800"/>
            <a:ext cx="131762" cy="65088"/>
          </a:xfrm>
          <a:custGeom>
            <a:avLst/>
            <a:gdLst>
              <a:gd name="T0" fmla="*/ 0 w 91"/>
              <a:gd name="T1" fmla="*/ 0 h 47"/>
              <a:gd name="T2" fmla="*/ 0 w 91"/>
              <a:gd name="T3" fmla="*/ 0 h 47"/>
              <a:gd name="T4" fmla="*/ 0 w 91"/>
              <a:gd name="T5" fmla="*/ 2147483646 h 47"/>
              <a:gd name="T6" fmla="*/ 0 w 91"/>
              <a:gd name="T7" fmla="*/ 2147483646 h 47"/>
              <a:gd name="T8" fmla="*/ 0 w 91"/>
              <a:gd name="T9" fmla="*/ 2147483646 h 47"/>
              <a:gd name="T10" fmla="*/ 2147483646 w 91"/>
              <a:gd name="T11" fmla="*/ 2147483646 h 47"/>
              <a:gd name="T12" fmla="*/ 2147483646 w 91"/>
              <a:gd name="T13" fmla="*/ 2147483646 h 47"/>
              <a:gd name="T14" fmla="*/ 2147483646 w 91"/>
              <a:gd name="T15" fmla="*/ 2147483646 h 47"/>
              <a:gd name="T16" fmla="*/ 2147483646 w 91"/>
              <a:gd name="T17" fmla="*/ 2147483646 h 47"/>
              <a:gd name="T18" fmla="*/ 2147483646 w 91"/>
              <a:gd name="T19" fmla="*/ 2147483646 h 47"/>
              <a:gd name="T20" fmla="*/ 2147483646 w 91"/>
              <a:gd name="T21" fmla="*/ 2147483646 h 47"/>
              <a:gd name="T22" fmla="*/ 2147483646 w 91"/>
              <a:gd name="T23" fmla="*/ 2147483646 h 47"/>
              <a:gd name="T24" fmla="*/ 2147483646 w 91"/>
              <a:gd name="T25" fmla="*/ 2147483646 h 47"/>
              <a:gd name="T26" fmla="*/ 2147483646 w 91"/>
              <a:gd name="T27" fmla="*/ 2147483646 h 47"/>
              <a:gd name="T28" fmla="*/ 2147483646 w 91"/>
              <a:gd name="T29" fmla="*/ 2147483646 h 47"/>
              <a:gd name="T30" fmla="*/ 2147483646 w 91"/>
              <a:gd name="T31" fmla="*/ 2147483646 h 47"/>
              <a:gd name="T32" fmla="*/ 2147483646 w 91"/>
              <a:gd name="T33" fmla="*/ 2147483646 h 47"/>
              <a:gd name="T34" fmla="*/ 2147483646 w 91"/>
              <a:gd name="T35" fmla="*/ 2147483646 h 47"/>
              <a:gd name="T36" fmla="*/ 2147483646 w 91"/>
              <a:gd name="T37" fmla="*/ 2147483646 h 47"/>
              <a:gd name="T38" fmla="*/ 2147483646 w 91"/>
              <a:gd name="T39" fmla="*/ 2147483646 h 47"/>
              <a:gd name="T40" fmla="*/ 2147483646 w 91"/>
              <a:gd name="T41" fmla="*/ 2147483646 h 47"/>
              <a:gd name="T42" fmla="*/ 2147483646 w 91"/>
              <a:gd name="T43" fmla="*/ 2147483646 h 47"/>
              <a:gd name="T44" fmla="*/ 2147483646 w 91"/>
              <a:gd name="T45" fmla="*/ 2147483646 h 47"/>
              <a:gd name="T46" fmla="*/ 2147483646 w 91"/>
              <a:gd name="T47" fmla="*/ 2147483646 h 47"/>
              <a:gd name="T48" fmla="*/ 2147483646 w 91"/>
              <a:gd name="T49" fmla="*/ 2147483646 h 47"/>
              <a:gd name="T50" fmla="*/ 2147483646 w 91"/>
              <a:gd name="T51" fmla="*/ 2147483646 h 47"/>
              <a:gd name="T52" fmla="*/ 2147483646 w 91"/>
              <a:gd name="T53" fmla="*/ 2147483646 h 47"/>
              <a:gd name="T54" fmla="*/ 2147483646 w 91"/>
              <a:gd name="T55" fmla="*/ 2147483646 h 47"/>
              <a:gd name="T56" fmla="*/ 2147483646 w 91"/>
              <a:gd name="T57" fmla="*/ 2147483646 h 47"/>
              <a:gd name="T58" fmla="*/ 2147483646 w 91"/>
              <a:gd name="T59" fmla="*/ 2147483646 h 47"/>
              <a:gd name="T60" fmla="*/ 2147483646 w 91"/>
              <a:gd name="T61" fmla="*/ 2147483646 h 47"/>
              <a:gd name="T62" fmla="*/ 2147483646 w 91"/>
              <a:gd name="T63" fmla="*/ 2147483646 h 47"/>
              <a:gd name="T64" fmla="*/ 2147483646 w 91"/>
              <a:gd name="T65" fmla="*/ 2147483646 h 47"/>
              <a:gd name="T66" fmla="*/ 2147483646 w 91"/>
              <a:gd name="T67" fmla="*/ 2147483646 h 47"/>
              <a:gd name="T68" fmla="*/ 2147483646 w 91"/>
              <a:gd name="T69" fmla="*/ 2147483646 h 47"/>
              <a:gd name="T70" fmla="*/ 2147483646 w 91"/>
              <a:gd name="T71" fmla="*/ 2147483646 h 47"/>
              <a:gd name="T72" fmla="*/ 2147483646 w 91"/>
              <a:gd name="T73" fmla="*/ 2147483646 h 47"/>
              <a:gd name="T74" fmla="*/ 2147483646 w 91"/>
              <a:gd name="T75" fmla="*/ 2147483646 h 47"/>
              <a:gd name="T76" fmla="*/ 2147483646 w 91"/>
              <a:gd name="T77" fmla="*/ 2147483646 h 47"/>
              <a:gd name="T78" fmla="*/ 2147483646 w 91"/>
              <a:gd name="T79" fmla="*/ 2147483646 h 47"/>
              <a:gd name="T80" fmla="*/ 2147483646 w 91"/>
              <a:gd name="T81" fmla="*/ 2147483646 h 47"/>
              <a:gd name="T82" fmla="*/ 2147483646 w 91"/>
              <a:gd name="T83" fmla="*/ 2147483646 h 47"/>
              <a:gd name="T84" fmla="*/ 2147483646 w 91"/>
              <a:gd name="T85" fmla="*/ 2147483646 h 47"/>
              <a:gd name="T86" fmla="*/ 2147483646 w 91"/>
              <a:gd name="T87" fmla="*/ 2147483646 h 47"/>
              <a:gd name="T88" fmla="*/ 2147483646 w 91"/>
              <a:gd name="T89" fmla="*/ 2147483646 h 47"/>
              <a:gd name="T90" fmla="*/ 2147483646 w 91"/>
              <a:gd name="T91" fmla="*/ 2147483646 h 47"/>
              <a:gd name="T92" fmla="*/ 2147483646 w 91"/>
              <a:gd name="T93" fmla="*/ 2147483646 h 47"/>
              <a:gd name="T94" fmla="*/ 2147483646 w 91"/>
              <a:gd name="T95" fmla="*/ 2147483646 h 47"/>
              <a:gd name="T96" fmla="*/ 2147483646 w 91"/>
              <a:gd name="T97" fmla="*/ 2147483646 h 47"/>
              <a:gd name="T98" fmla="*/ 2147483646 w 91"/>
              <a:gd name="T99" fmla="*/ 2147483646 h 47"/>
              <a:gd name="T100" fmla="*/ 2147483646 w 91"/>
              <a:gd name="T101" fmla="*/ 2147483646 h 47"/>
              <a:gd name="T102" fmla="*/ 2147483646 w 91"/>
              <a:gd name="T103" fmla="*/ 0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47"/>
              <a:gd name="T158" fmla="*/ 91 w 91"/>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47">
                <a:moveTo>
                  <a:pt x="0" y="0"/>
                </a:moveTo>
                <a:lnTo>
                  <a:pt x="0" y="0"/>
                </a:lnTo>
                <a:lnTo>
                  <a:pt x="0" y="3"/>
                </a:lnTo>
                <a:lnTo>
                  <a:pt x="0" y="5"/>
                </a:lnTo>
                <a:lnTo>
                  <a:pt x="0" y="8"/>
                </a:lnTo>
                <a:lnTo>
                  <a:pt x="1" y="11"/>
                </a:lnTo>
                <a:lnTo>
                  <a:pt x="2" y="15"/>
                </a:lnTo>
                <a:lnTo>
                  <a:pt x="2" y="17"/>
                </a:lnTo>
                <a:lnTo>
                  <a:pt x="5" y="19"/>
                </a:lnTo>
                <a:lnTo>
                  <a:pt x="6" y="23"/>
                </a:lnTo>
                <a:lnTo>
                  <a:pt x="6" y="24"/>
                </a:lnTo>
                <a:lnTo>
                  <a:pt x="8" y="27"/>
                </a:lnTo>
                <a:lnTo>
                  <a:pt x="10" y="31"/>
                </a:lnTo>
                <a:lnTo>
                  <a:pt x="12" y="32"/>
                </a:lnTo>
                <a:lnTo>
                  <a:pt x="14" y="34"/>
                </a:lnTo>
                <a:lnTo>
                  <a:pt x="15" y="36"/>
                </a:lnTo>
                <a:lnTo>
                  <a:pt x="18" y="38"/>
                </a:lnTo>
                <a:lnTo>
                  <a:pt x="22" y="39"/>
                </a:lnTo>
                <a:lnTo>
                  <a:pt x="23" y="41"/>
                </a:lnTo>
                <a:lnTo>
                  <a:pt x="26" y="42"/>
                </a:lnTo>
                <a:lnTo>
                  <a:pt x="28" y="43"/>
                </a:lnTo>
                <a:lnTo>
                  <a:pt x="32" y="43"/>
                </a:lnTo>
                <a:lnTo>
                  <a:pt x="35" y="45"/>
                </a:lnTo>
                <a:lnTo>
                  <a:pt x="37" y="45"/>
                </a:lnTo>
                <a:lnTo>
                  <a:pt x="40" y="46"/>
                </a:lnTo>
                <a:lnTo>
                  <a:pt x="43" y="46"/>
                </a:lnTo>
                <a:lnTo>
                  <a:pt x="45" y="46"/>
                </a:lnTo>
                <a:lnTo>
                  <a:pt x="48" y="46"/>
                </a:lnTo>
                <a:lnTo>
                  <a:pt x="51" y="46"/>
                </a:lnTo>
                <a:lnTo>
                  <a:pt x="54" y="45"/>
                </a:lnTo>
                <a:lnTo>
                  <a:pt x="56" y="45"/>
                </a:lnTo>
                <a:lnTo>
                  <a:pt x="60" y="43"/>
                </a:lnTo>
                <a:lnTo>
                  <a:pt x="62" y="43"/>
                </a:lnTo>
                <a:lnTo>
                  <a:pt x="65" y="42"/>
                </a:lnTo>
                <a:lnTo>
                  <a:pt x="66" y="41"/>
                </a:lnTo>
                <a:lnTo>
                  <a:pt x="70" y="39"/>
                </a:lnTo>
                <a:lnTo>
                  <a:pt x="72" y="38"/>
                </a:lnTo>
                <a:lnTo>
                  <a:pt x="75" y="36"/>
                </a:lnTo>
                <a:lnTo>
                  <a:pt x="77" y="34"/>
                </a:lnTo>
                <a:lnTo>
                  <a:pt x="78" y="32"/>
                </a:lnTo>
                <a:lnTo>
                  <a:pt x="80" y="31"/>
                </a:lnTo>
                <a:lnTo>
                  <a:pt x="82" y="27"/>
                </a:lnTo>
                <a:lnTo>
                  <a:pt x="84" y="24"/>
                </a:lnTo>
                <a:lnTo>
                  <a:pt x="85" y="23"/>
                </a:lnTo>
                <a:lnTo>
                  <a:pt x="86" y="19"/>
                </a:lnTo>
                <a:lnTo>
                  <a:pt x="87" y="17"/>
                </a:lnTo>
                <a:lnTo>
                  <a:pt x="88" y="15"/>
                </a:lnTo>
                <a:lnTo>
                  <a:pt x="89" y="11"/>
                </a:lnTo>
                <a:lnTo>
                  <a:pt x="90" y="8"/>
                </a:lnTo>
                <a:lnTo>
                  <a:pt x="90" y="5"/>
                </a:lnTo>
                <a:lnTo>
                  <a:pt x="90" y="3"/>
                </a:lnTo>
                <a:lnTo>
                  <a:pt x="9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67" name="Line 68"/>
          <p:cNvSpPr>
            <a:spLocks noChangeShapeType="1"/>
          </p:cNvSpPr>
          <p:nvPr/>
        </p:nvSpPr>
        <p:spPr bwMode="auto">
          <a:xfrm flipV="1">
            <a:off x="4208463" y="2682875"/>
            <a:ext cx="0" cy="373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68" name="Freeform 69"/>
          <p:cNvSpPr>
            <a:spLocks/>
          </p:cNvSpPr>
          <p:nvPr/>
        </p:nvSpPr>
        <p:spPr bwMode="auto">
          <a:xfrm>
            <a:off x="4187825" y="2630488"/>
            <a:ext cx="38100" cy="71437"/>
          </a:xfrm>
          <a:custGeom>
            <a:avLst/>
            <a:gdLst>
              <a:gd name="T0" fmla="*/ 2147483646 w 26"/>
              <a:gd name="T1" fmla="*/ 0 h 51"/>
              <a:gd name="T2" fmla="*/ 0 w 26"/>
              <a:gd name="T3" fmla="*/ 2147483646 h 51"/>
              <a:gd name="T4" fmla="*/ 2147483646 w 26"/>
              <a:gd name="T5" fmla="*/ 2147483646 h 51"/>
              <a:gd name="T6" fmla="*/ 2147483646 w 26"/>
              <a:gd name="T7" fmla="*/ 2147483646 h 51"/>
              <a:gd name="T8" fmla="*/ 2147483646 w 26"/>
              <a:gd name="T9" fmla="*/ 0 h 51"/>
              <a:gd name="T10" fmla="*/ 2147483646 w 26"/>
              <a:gd name="T11" fmla="*/ 0 h 51"/>
              <a:gd name="T12" fmla="*/ 0 60000 65536"/>
              <a:gd name="T13" fmla="*/ 0 60000 65536"/>
              <a:gd name="T14" fmla="*/ 0 60000 65536"/>
              <a:gd name="T15" fmla="*/ 0 60000 65536"/>
              <a:gd name="T16" fmla="*/ 0 60000 65536"/>
              <a:gd name="T17" fmla="*/ 0 60000 65536"/>
              <a:gd name="T18" fmla="*/ 0 w 26"/>
              <a:gd name="T19" fmla="*/ 0 h 51"/>
              <a:gd name="T20" fmla="*/ 26 w 26"/>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6" h="51">
                <a:moveTo>
                  <a:pt x="14" y="0"/>
                </a:moveTo>
                <a:lnTo>
                  <a:pt x="0" y="50"/>
                </a:lnTo>
                <a:lnTo>
                  <a:pt x="14" y="38"/>
                </a:lnTo>
                <a:lnTo>
                  <a:pt x="25" y="50"/>
                </a:lnTo>
                <a:lnTo>
                  <a:pt x="14" y="0"/>
                </a:lnTo>
              </a:path>
            </a:pathLst>
          </a:custGeom>
          <a:solidFill>
            <a:srgbClr val="000000"/>
          </a:solidFill>
          <a:ln w="19050">
            <a:solidFill>
              <a:srgbClr val="000000"/>
            </a:solidFill>
            <a:round/>
            <a:headEnd/>
            <a:tailEnd/>
          </a:ln>
        </p:spPr>
        <p:txBody>
          <a:bodyPr/>
          <a:lstStyle/>
          <a:p>
            <a:endParaRPr lang="it-IT"/>
          </a:p>
        </p:txBody>
      </p:sp>
      <p:sp>
        <p:nvSpPr>
          <p:cNvPr id="48169" name="Line 70"/>
          <p:cNvSpPr>
            <a:spLocks noChangeShapeType="1"/>
          </p:cNvSpPr>
          <p:nvPr/>
        </p:nvSpPr>
        <p:spPr bwMode="auto">
          <a:xfrm>
            <a:off x="5003800" y="1636713"/>
            <a:ext cx="3651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70" name="Freeform 71"/>
          <p:cNvSpPr>
            <a:spLocks/>
          </p:cNvSpPr>
          <p:nvPr/>
        </p:nvSpPr>
        <p:spPr bwMode="auto">
          <a:xfrm>
            <a:off x="3959225" y="1635125"/>
            <a:ext cx="80963" cy="39688"/>
          </a:xfrm>
          <a:custGeom>
            <a:avLst/>
            <a:gdLst>
              <a:gd name="T0" fmla="*/ 2147483646 w 56"/>
              <a:gd name="T1" fmla="*/ 2147483646 h 28"/>
              <a:gd name="T2" fmla="*/ 0 w 56"/>
              <a:gd name="T3" fmla="*/ 0 h 28"/>
              <a:gd name="T4" fmla="*/ 2147483646 w 56"/>
              <a:gd name="T5" fmla="*/ 2147483646 h 28"/>
              <a:gd name="T6" fmla="*/ 0 w 56"/>
              <a:gd name="T7" fmla="*/ 2147483646 h 28"/>
              <a:gd name="T8" fmla="*/ 2147483646 w 56"/>
              <a:gd name="T9" fmla="*/ 2147483646 h 28"/>
              <a:gd name="T10" fmla="*/ 2147483646 w 56"/>
              <a:gd name="T11" fmla="*/ 2147483646 h 28"/>
              <a:gd name="T12" fmla="*/ 0 60000 65536"/>
              <a:gd name="T13" fmla="*/ 0 60000 65536"/>
              <a:gd name="T14" fmla="*/ 0 60000 65536"/>
              <a:gd name="T15" fmla="*/ 0 60000 65536"/>
              <a:gd name="T16" fmla="*/ 0 60000 65536"/>
              <a:gd name="T17" fmla="*/ 0 60000 65536"/>
              <a:gd name="T18" fmla="*/ 0 w 56"/>
              <a:gd name="T19" fmla="*/ 0 h 28"/>
              <a:gd name="T20" fmla="*/ 56 w 56"/>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6" h="28">
                <a:moveTo>
                  <a:pt x="55" y="14"/>
                </a:moveTo>
                <a:lnTo>
                  <a:pt x="0" y="0"/>
                </a:lnTo>
                <a:lnTo>
                  <a:pt x="13" y="14"/>
                </a:lnTo>
                <a:lnTo>
                  <a:pt x="0" y="27"/>
                </a:lnTo>
                <a:lnTo>
                  <a:pt x="55" y="14"/>
                </a:lnTo>
              </a:path>
            </a:pathLst>
          </a:custGeom>
          <a:solidFill>
            <a:srgbClr val="000000"/>
          </a:solidFill>
          <a:ln w="19050">
            <a:solidFill>
              <a:srgbClr val="000000"/>
            </a:solidFill>
            <a:round/>
            <a:headEnd/>
            <a:tailEnd/>
          </a:ln>
        </p:spPr>
        <p:txBody>
          <a:bodyPr/>
          <a:lstStyle/>
          <a:p>
            <a:endParaRPr lang="it-IT"/>
          </a:p>
        </p:txBody>
      </p:sp>
      <p:sp>
        <p:nvSpPr>
          <p:cNvPr id="48171" name="Line 72"/>
          <p:cNvSpPr>
            <a:spLocks noChangeShapeType="1"/>
          </p:cNvSpPr>
          <p:nvPr/>
        </p:nvSpPr>
        <p:spPr bwMode="auto">
          <a:xfrm>
            <a:off x="4416425" y="1641475"/>
            <a:ext cx="1111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72" name="Freeform 73"/>
          <p:cNvSpPr>
            <a:spLocks/>
          </p:cNvSpPr>
          <p:nvPr/>
        </p:nvSpPr>
        <p:spPr bwMode="auto">
          <a:xfrm>
            <a:off x="4216400" y="1824038"/>
            <a:ext cx="36513" cy="73025"/>
          </a:xfrm>
          <a:custGeom>
            <a:avLst/>
            <a:gdLst>
              <a:gd name="T0" fmla="*/ 2147483646 w 26"/>
              <a:gd name="T1" fmla="*/ 0 h 52"/>
              <a:gd name="T2" fmla="*/ 0 w 26"/>
              <a:gd name="T3" fmla="*/ 2147483646 h 52"/>
              <a:gd name="T4" fmla="*/ 2147483646 w 26"/>
              <a:gd name="T5" fmla="*/ 2147483646 h 52"/>
              <a:gd name="T6" fmla="*/ 2147483646 w 26"/>
              <a:gd name="T7" fmla="*/ 2147483646 h 52"/>
              <a:gd name="T8" fmla="*/ 2147483646 w 26"/>
              <a:gd name="T9" fmla="*/ 0 h 52"/>
              <a:gd name="T10" fmla="*/ 2147483646 w 26"/>
              <a:gd name="T11" fmla="*/ 0 h 52"/>
              <a:gd name="T12" fmla="*/ 0 60000 65536"/>
              <a:gd name="T13" fmla="*/ 0 60000 65536"/>
              <a:gd name="T14" fmla="*/ 0 60000 65536"/>
              <a:gd name="T15" fmla="*/ 0 60000 65536"/>
              <a:gd name="T16" fmla="*/ 0 60000 65536"/>
              <a:gd name="T17" fmla="*/ 0 60000 65536"/>
              <a:gd name="T18" fmla="*/ 0 w 26"/>
              <a:gd name="T19" fmla="*/ 0 h 52"/>
              <a:gd name="T20" fmla="*/ 26 w 26"/>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26" h="52">
                <a:moveTo>
                  <a:pt x="13" y="0"/>
                </a:moveTo>
                <a:lnTo>
                  <a:pt x="0" y="51"/>
                </a:lnTo>
                <a:lnTo>
                  <a:pt x="13" y="39"/>
                </a:lnTo>
                <a:lnTo>
                  <a:pt x="25" y="51"/>
                </a:lnTo>
                <a:lnTo>
                  <a:pt x="13" y="0"/>
                </a:lnTo>
              </a:path>
            </a:pathLst>
          </a:custGeom>
          <a:solidFill>
            <a:srgbClr val="000000"/>
          </a:solidFill>
          <a:ln w="19050">
            <a:solidFill>
              <a:srgbClr val="000000"/>
            </a:solidFill>
            <a:round/>
            <a:headEnd/>
            <a:tailEnd/>
          </a:ln>
        </p:spPr>
        <p:txBody>
          <a:bodyPr/>
          <a:lstStyle/>
          <a:p>
            <a:endParaRPr lang="it-IT"/>
          </a:p>
        </p:txBody>
      </p:sp>
      <p:grpSp>
        <p:nvGrpSpPr>
          <p:cNvPr id="48173" name="Group 74"/>
          <p:cNvGrpSpPr>
            <a:grpSpLocks/>
          </p:cNvGrpSpPr>
          <p:nvPr/>
        </p:nvGrpSpPr>
        <p:grpSpPr bwMode="auto">
          <a:xfrm>
            <a:off x="5430838" y="1295400"/>
            <a:ext cx="388937" cy="606425"/>
            <a:chOff x="3981" y="995"/>
            <a:chExt cx="269" cy="433"/>
          </a:xfrm>
        </p:grpSpPr>
        <p:sp>
          <p:nvSpPr>
            <p:cNvPr id="48194" name="Freeform 75"/>
            <p:cNvSpPr>
              <a:spLocks/>
            </p:cNvSpPr>
            <p:nvPr/>
          </p:nvSpPr>
          <p:spPr bwMode="auto">
            <a:xfrm>
              <a:off x="3981" y="1086"/>
              <a:ext cx="269" cy="269"/>
            </a:xfrm>
            <a:custGeom>
              <a:avLst/>
              <a:gdLst>
                <a:gd name="T0" fmla="*/ 268 w 269"/>
                <a:gd name="T1" fmla="*/ 0 h 269"/>
                <a:gd name="T2" fmla="*/ 268 w 269"/>
                <a:gd name="T3" fmla="*/ 268 h 269"/>
                <a:gd name="T4" fmla="*/ 0 w 269"/>
                <a:gd name="T5" fmla="*/ 268 h 269"/>
                <a:gd name="T6" fmla="*/ 0 w 269"/>
                <a:gd name="T7" fmla="*/ 0 h 269"/>
                <a:gd name="T8" fmla="*/ 268 w 269"/>
                <a:gd name="T9" fmla="*/ 0 h 269"/>
                <a:gd name="T10" fmla="*/ 0 60000 65536"/>
                <a:gd name="T11" fmla="*/ 0 60000 65536"/>
                <a:gd name="T12" fmla="*/ 0 60000 65536"/>
                <a:gd name="T13" fmla="*/ 0 60000 65536"/>
                <a:gd name="T14" fmla="*/ 0 60000 65536"/>
                <a:gd name="T15" fmla="*/ 0 w 269"/>
                <a:gd name="T16" fmla="*/ 0 h 269"/>
                <a:gd name="T17" fmla="*/ 269 w 269"/>
                <a:gd name="T18" fmla="*/ 269 h 269"/>
              </a:gdLst>
              <a:ahLst/>
              <a:cxnLst>
                <a:cxn ang="T10">
                  <a:pos x="T0" y="T1"/>
                </a:cxn>
                <a:cxn ang="T11">
                  <a:pos x="T2" y="T3"/>
                </a:cxn>
                <a:cxn ang="T12">
                  <a:pos x="T4" y="T5"/>
                </a:cxn>
                <a:cxn ang="T13">
                  <a:pos x="T6" y="T7"/>
                </a:cxn>
                <a:cxn ang="T14">
                  <a:pos x="T8" y="T9"/>
                </a:cxn>
              </a:cxnLst>
              <a:rect l="T15" t="T16" r="T17" b="T18"/>
              <a:pathLst>
                <a:path w="269" h="269">
                  <a:moveTo>
                    <a:pt x="268" y="0"/>
                  </a:moveTo>
                  <a:lnTo>
                    <a:pt x="268" y="268"/>
                  </a:lnTo>
                  <a:lnTo>
                    <a:pt x="0" y="268"/>
                  </a:lnTo>
                  <a:lnTo>
                    <a:pt x="0" y="0"/>
                  </a:lnTo>
                  <a:lnTo>
                    <a:pt x="268"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95" name="Line 76"/>
            <p:cNvSpPr>
              <a:spLocks noChangeShapeType="1"/>
            </p:cNvSpPr>
            <p:nvPr/>
          </p:nvSpPr>
          <p:spPr bwMode="auto">
            <a:xfrm flipV="1">
              <a:off x="4076" y="1033"/>
              <a:ext cx="96" cy="3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8196" name="Freeform 77"/>
            <p:cNvSpPr>
              <a:spLocks/>
            </p:cNvSpPr>
            <p:nvPr/>
          </p:nvSpPr>
          <p:spPr bwMode="auto">
            <a:xfrm>
              <a:off x="4158" y="995"/>
              <a:ext cx="25" cy="54"/>
            </a:xfrm>
            <a:custGeom>
              <a:avLst/>
              <a:gdLst>
                <a:gd name="T0" fmla="*/ 24 w 25"/>
                <a:gd name="T1" fmla="*/ 0 h 54"/>
                <a:gd name="T2" fmla="*/ 0 w 25"/>
                <a:gd name="T3" fmla="*/ 47 h 54"/>
                <a:gd name="T4" fmla="*/ 14 w 25"/>
                <a:gd name="T5" fmla="*/ 38 h 54"/>
                <a:gd name="T6" fmla="*/ 24 w 25"/>
                <a:gd name="T7" fmla="*/ 53 h 54"/>
                <a:gd name="T8" fmla="*/ 24 w 25"/>
                <a:gd name="T9" fmla="*/ 0 h 54"/>
                <a:gd name="T10" fmla="*/ 24 w 25"/>
                <a:gd name="T11" fmla="*/ 0 h 54"/>
                <a:gd name="T12" fmla="*/ 0 60000 65536"/>
                <a:gd name="T13" fmla="*/ 0 60000 65536"/>
                <a:gd name="T14" fmla="*/ 0 60000 65536"/>
                <a:gd name="T15" fmla="*/ 0 60000 65536"/>
                <a:gd name="T16" fmla="*/ 0 60000 65536"/>
                <a:gd name="T17" fmla="*/ 0 60000 65536"/>
                <a:gd name="T18" fmla="*/ 0 w 25"/>
                <a:gd name="T19" fmla="*/ 0 h 54"/>
                <a:gd name="T20" fmla="*/ 25 w 25"/>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25" h="54">
                  <a:moveTo>
                    <a:pt x="24" y="0"/>
                  </a:moveTo>
                  <a:lnTo>
                    <a:pt x="0" y="47"/>
                  </a:lnTo>
                  <a:lnTo>
                    <a:pt x="14" y="38"/>
                  </a:lnTo>
                  <a:lnTo>
                    <a:pt x="24" y="53"/>
                  </a:lnTo>
                  <a:lnTo>
                    <a:pt x="24" y="0"/>
                  </a:lnTo>
                </a:path>
              </a:pathLst>
            </a:custGeom>
            <a:solidFill>
              <a:srgbClr val="000000"/>
            </a:solidFill>
            <a:ln w="19050">
              <a:solidFill>
                <a:srgbClr val="000000"/>
              </a:solidFill>
              <a:round/>
              <a:headEnd/>
              <a:tailEnd/>
            </a:ln>
          </p:spPr>
          <p:txBody>
            <a:bodyPr/>
            <a:lstStyle/>
            <a:p>
              <a:endParaRPr lang="it-IT"/>
            </a:p>
          </p:txBody>
        </p:sp>
      </p:grpSp>
      <p:sp>
        <p:nvSpPr>
          <p:cNvPr id="48174" name="Freeform 78"/>
          <p:cNvSpPr>
            <a:spLocks/>
          </p:cNvSpPr>
          <p:nvPr/>
        </p:nvSpPr>
        <p:spPr bwMode="auto">
          <a:xfrm>
            <a:off x="5351463" y="1620838"/>
            <a:ext cx="80962" cy="36512"/>
          </a:xfrm>
          <a:custGeom>
            <a:avLst/>
            <a:gdLst>
              <a:gd name="T0" fmla="*/ 2147483646 w 56"/>
              <a:gd name="T1" fmla="*/ 2147483646 h 26"/>
              <a:gd name="T2" fmla="*/ 0 w 56"/>
              <a:gd name="T3" fmla="*/ 0 h 26"/>
              <a:gd name="T4" fmla="*/ 2147483646 w 56"/>
              <a:gd name="T5" fmla="*/ 2147483646 h 26"/>
              <a:gd name="T6" fmla="*/ 0 w 56"/>
              <a:gd name="T7" fmla="*/ 2147483646 h 26"/>
              <a:gd name="T8" fmla="*/ 2147483646 w 56"/>
              <a:gd name="T9" fmla="*/ 2147483646 h 26"/>
              <a:gd name="T10" fmla="*/ 2147483646 w 56"/>
              <a:gd name="T11" fmla="*/ 2147483646 h 26"/>
              <a:gd name="T12" fmla="*/ 0 60000 65536"/>
              <a:gd name="T13" fmla="*/ 0 60000 65536"/>
              <a:gd name="T14" fmla="*/ 0 60000 65536"/>
              <a:gd name="T15" fmla="*/ 0 60000 65536"/>
              <a:gd name="T16" fmla="*/ 0 60000 65536"/>
              <a:gd name="T17" fmla="*/ 0 60000 65536"/>
              <a:gd name="T18" fmla="*/ 0 w 56"/>
              <a:gd name="T19" fmla="*/ 0 h 26"/>
              <a:gd name="T20" fmla="*/ 56 w 56"/>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56" h="26">
                <a:moveTo>
                  <a:pt x="55" y="12"/>
                </a:moveTo>
                <a:lnTo>
                  <a:pt x="0" y="0"/>
                </a:lnTo>
                <a:lnTo>
                  <a:pt x="12" y="12"/>
                </a:lnTo>
                <a:lnTo>
                  <a:pt x="0" y="25"/>
                </a:lnTo>
                <a:lnTo>
                  <a:pt x="55" y="12"/>
                </a:lnTo>
              </a:path>
            </a:pathLst>
          </a:custGeom>
          <a:solidFill>
            <a:srgbClr val="000000"/>
          </a:solidFill>
          <a:ln w="19050">
            <a:solidFill>
              <a:srgbClr val="000000"/>
            </a:solidFill>
            <a:round/>
            <a:headEnd/>
            <a:tailEnd/>
          </a:ln>
        </p:spPr>
        <p:txBody>
          <a:bodyPr/>
          <a:lstStyle/>
          <a:p>
            <a:endParaRPr lang="it-IT"/>
          </a:p>
        </p:txBody>
      </p:sp>
      <p:grpSp>
        <p:nvGrpSpPr>
          <p:cNvPr id="48175" name="Group 79"/>
          <p:cNvGrpSpPr>
            <a:grpSpLocks/>
          </p:cNvGrpSpPr>
          <p:nvPr/>
        </p:nvGrpSpPr>
        <p:grpSpPr bwMode="auto">
          <a:xfrm>
            <a:off x="4589463" y="1292225"/>
            <a:ext cx="415925" cy="604838"/>
            <a:chOff x="3398" y="993"/>
            <a:chExt cx="288" cy="432"/>
          </a:xfrm>
        </p:grpSpPr>
        <p:grpSp>
          <p:nvGrpSpPr>
            <p:cNvPr id="48190" name="Group 80"/>
            <p:cNvGrpSpPr>
              <a:grpSpLocks/>
            </p:cNvGrpSpPr>
            <p:nvPr/>
          </p:nvGrpSpPr>
          <p:grpSpPr bwMode="auto">
            <a:xfrm>
              <a:off x="3398" y="1031"/>
              <a:ext cx="288" cy="394"/>
              <a:chOff x="3398" y="1031"/>
              <a:chExt cx="288" cy="394"/>
            </a:xfrm>
          </p:grpSpPr>
          <p:sp>
            <p:nvSpPr>
              <p:cNvPr id="48192" name="Freeform 81"/>
              <p:cNvSpPr>
                <a:spLocks/>
              </p:cNvSpPr>
              <p:nvPr/>
            </p:nvSpPr>
            <p:spPr bwMode="auto">
              <a:xfrm>
                <a:off x="3398" y="1086"/>
                <a:ext cx="288" cy="288"/>
              </a:xfrm>
              <a:custGeom>
                <a:avLst/>
                <a:gdLst>
                  <a:gd name="T0" fmla="*/ 0 w 288"/>
                  <a:gd name="T1" fmla="*/ 0 h 288"/>
                  <a:gd name="T2" fmla="*/ 0 w 288"/>
                  <a:gd name="T3" fmla="*/ 287 h 288"/>
                  <a:gd name="T4" fmla="*/ 287 w 288"/>
                  <a:gd name="T5" fmla="*/ 144 h 288"/>
                  <a:gd name="T6" fmla="*/ 0 w 288"/>
                  <a:gd name="T7" fmla="*/ 0 h 288"/>
                  <a:gd name="T8" fmla="*/ 0 60000 65536"/>
                  <a:gd name="T9" fmla="*/ 0 60000 65536"/>
                  <a:gd name="T10" fmla="*/ 0 60000 65536"/>
                  <a:gd name="T11" fmla="*/ 0 60000 65536"/>
                  <a:gd name="T12" fmla="*/ 0 w 288"/>
                  <a:gd name="T13" fmla="*/ 0 h 288"/>
                  <a:gd name="T14" fmla="*/ 288 w 288"/>
                  <a:gd name="T15" fmla="*/ 288 h 288"/>
                </a:gdLst>
                <a:ahLst/>
                <a:cxnLst>
                  <a:cxn ang="T8">
                    <a:pos x="T0" y="T1"/>
                  </a:cxn>
                  <a:cxn ang="T9">
                    <a:pos x="T2" y="T3"/>
                  </a:cxn>
                  <a:cxn ang="T10">
                    <a:pos x="T4" y="T5"/>
                  </a:cxn>
                  <a:cxn ang="T11">
                    <a:pos x="T6" y="T7"/>
                  </a:cxn>
                </a:cxnLst>
                <a:rect l="T12" t="T13" r="T14" b="T15"/>
                <a:pathLst>
                  <a:path w="288" h="288">
                    <a:moveTo>
                      <a:pt x="0" y="0"/>
                    </a:moveTo>
                    <a:lnTo>
                      <a:pt x="0" y="287"/>
                    </a:lnTo>
                    <a:lnTo>
                      <a:pt x="287" y="144"/>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93" name="Line 82"/>
              <p:cNvSpPr>
                <a:spLocks noChangeShapeType="1"/>
              </p:cNvSpPr>
              <p:nvPr/>
            </p:nvSpPr>
            <p:spPr bwMode="auto">
              <a:xfrm flipV="1">
                <a:off x="3460" y="1031"/>
                <a:ext cx="95" cy="3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
          <p:nvSpPr>
            <p:cNvPr id="48191" name="Freeform 83"/>
            <p:cNvSpPr>
              <a:spLocks/>
            </p:cNvSpPr>
            <p:nvPr/>
          </p:nvSpPr>
          <p:spPr bwMode="auto">
            <a:xfrm>
              <a:off x="3540" y="993"/>
              <a:ext cx="26" cy="54"/>
            </a:xfrm>
            <a:custGeom>
              <a:avLst/>
              <a:gdLst>
                <a:gd name="T0" fmla="*/ 25 w 26"/>
                <a:gd name="T1" fmla="*/ 0 h 54"/>
                <a:gd name="T2" fmla="*/ 0 w 26"/>
                <a:gd name="T3" fmla="*/ 47 h 54"/>
                <a:gd name="T4" fmla="*/ 15 w 26"/>
                <a:gd name="T5" fmla="*/ 38 h 54"/>
                <a:gd name="T6" fmla="*/ 25 w 26"/>
                <a:gd name="T7" fmla="*/ 53 h 54"/>
                <a:gd name="T8" fmla="*/ 25 w 26"/>
                <a:gd name="T9" fmla="*/ 0 h 54"/>
                <a:gd name="T10" fmla="*/ 25 w 26"/>
                <a:gd name="T11" fmla="*/ 0 h 54"/>
                <a:gd name="T12" fmla="*/ 0 60000 65536"/>
                <a:gd name="T13" fmla="*/ 0 60000 65536"/>
                <a:gd name="T14" fmla="*/ 0 60000 65536"/>
                <a:gd name="T15" fmla="*/ 0 60000 65536"/>
                <a:gd name="T16" fmla="*/ 0 60000 65536"/>
                <a:gd name="T17" fmla="*/ 0 60000 65536"/>
                <a:gd name="T18" fmla="*/ 0 w 26"/>
                <a:gd name="T19" fmla="*/ 0 h 54"/>
                <a:gd name="T20" fmla="*/ 26 w 26"/>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26" h="54">
                  <a:moveTo>
                    <a:pt x="25" y="0"/>
                  </a:moveTo>
                  <a:lnTo>
                    <a:pt x="0" y="47"/>
                  </a:lnTo>
                  <a:lnTo>
                    <a:pt x="15" y="38"/>
                  </a:lnTo>
                  <a:lnTo>
                    <a:pt x="25" y="53"/>
                  </a:lnTo>
                  <a:lnTo>
                    <a:pt x="25" y="0"/>
                  </a:lnTo>
                </a:path>
              </a:pathLst>
            </a:custGeom>
            <a:solidFill>
              <a:srgbClr val="000000"/>
            </a:solidFill>
            <a:ln w="19050">
              <a:solidFill>
                <a:srgbClr val="000000"/>
              </a:solidFill>
              <a:round/>
              <a:headEnd/>
              <a:tailEnd/>
            </a:ln>
          </p:spPr>
          <p:txBody>
            <a:bodyPr/>
            <a:lstStyle/>
            <a:p>
              <a:endParaRPr lang="it-IT"/>
            </a:p>
          </p:txBody>
        </p:sp>
      </p:grpSp>
      <p:sp>
        <p:nvSpPr>
          <p:cNvPr id="48176" name="Text Box 84"/>
          <p:cNvSpPr txBox="1">
            <a:spLocks noChangeArrowheads="1"/>
          </p:cNvSpPr>
          <p:nvPr/>
        </p:nvSpPr>
        <p:spPr bwMode="auto">
          <a:xfrm>
            <a:off x="7419975" y="1865313"/>
            <a:ext cx="10255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700" b="1">
                <a:solidFill>
                  <a:srgbClr val="0000FF"/>
                </a:solidFill>
              </a:rPr>
              <a:t>VIDEO FILTER</a:t>
            </a:r>
            <a:endParaRPr lang="en-US" altLang="it-IT" sz="2200"/>
          </a:p>
        </p:txBody>
      </p:sp>
      <p:sp>
        <p:nvSpPr>
          <p:cNvPr id="48177" name="Freeform 85"/>
          <p:cNvSpPr>
            <a:spLocks/>
          </p:cNvSpPr>
          <p:nvPr/>
        </p:nvSpPr>
        <p:spPr bwMode="auto">
          <a:xfrm>
            <a:off x="4227513" y="4273550"/>
            <a:ext cx="2085975" cy="1462088"/>
          </a:xfrm>
          <a:custGeom>
            <a:avLst/>
            <a:gdLst>
              <a:gd name="T0" fmla="*/ 0 w 1446"/>
              <a:gd name="T1" fmla="*/ 2147483646 h 1044"/>
              <a:gd name="T2" fmla="*/ 2147483646 w 1446"/>
              <a:gd name="T3" fmla="*/ 2147483646 h 1044"/>
              <a:gd name="T4" fmla="*/ 2147483646 w 1446"/>
              <a:gd name="T5" fmla="*/ 0 h 1044"/>
              <a:gd name="T6" fmla="*/ 0 w 1446"/>
              <a:gd name="T7" fmla="*/ 0 h 1044"/>
              <a:gd name="T8" fmla="*/ 0 w 1446"/>
              <a:gd name="T9" fmla="*/ 2147483646 h 1044"/>
              <a:gd name="T10" fmla="*/ 0 60000 65536"/>
              <a:gd name="T11" fmla="*/ 0 60000 65536"/>
              <a:gd name="T12" fmla="*/ 0 60000 65536"/>
              <a:gd name="T13" fmla="*/ 0 60000 65536"/>
              <a:gd name="T14" fmla="*/ 0 60000 65536"/>
              <a:gd name="T15" fmla="*/ 0 w 1446"/>
              <a:gd name="T16" fmla="*/ 0 h 1044"/>
              <a:gd name="T17" fmla="*/ 1446 w 1446"/>
              <a:gd name="T18" fmla="*/ 1044 h 1044"/>
            </a:gdLst>
            <a:ahLst/>
            <a:cxnLst>
              <a:cxn ang="T10">
                <a:pos x="T0" y="T1"/>
              </a:cxn>
              <a:cxn ang="T11">
                <a:pos x="T2" y="T3"/>
              </a:cxn>
              <a:cxn ang="T12">
                <a:pos x="T4" y="T5"/>
              </a:cxn>
              <a:cxn ang="T13">
                <a:pos x="T6" y="T7"/>
              </a:cxn>
              <a:cxn ang="T14">
                <a:pos x="T8" y="T9"/>
              </a:cxn>
            </a:cxnLst>
            <a:rect l="T15" t="T16" r="T17" b="T18"/>
            <a:pathLst>
              <a:path w="1446" h="1044">
                <a:moveTo>
                  <a:pt x="0" y="1043"/>
                </a:moveTo>
                <a:lnTo>
                  <a:pt x="1445" y="1043"/>
                </a:lnTo>
                <a:lnTo>
                  <a:pt x="1445" y="0"/>
                </a:lnTo>
                <a:lnTo>
                  <a:pt x="0" y="0"/>
                </a:lnTo>
                <a:lnTo>
                  <a:pt x="0" y="1043"/>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nvGrpSpPr>
          <p:cNvPr id="48178" name="Group 86"/>
          <p:cNvGrpSpPr>
            <a:grpSpLocks/>
          </p:cNvGrpSpPr>
          <p:nvPr/>
        </p:nvGrpSpPr>
        <p:grpSpPr bwMode="auto">
          <a:xfrm>
            <a:off x="4227513" y="4652963"/>
            <a:ext cx="2085975" cy="268287"/>
            <a:chOff x="3147" y="3392"/>
            <a:chExt cx="1446" cy="192"/>
          </a:xfrm>
        </p:grpSpPr>
        <p:sp>
          <p:nvSpPr>
            <p:cNvPr id="48186" name="Freeform 87"/>
            <p:cNvSpPr>
              <a:spLocks/>
            </p:cNvSpPr>
            <p:nvPr/>
          </p:nvSpPr>
          <p:spPr bwMode="auto">
            <a:xfrm>
              <a:off x="3147" y="3570"/>
              <a:ext cx="377" cy="14"/>
            </a:xfrm>
            <a:custGeom>
              <a:avLst/>
              <a:gdLst>
                <a:gd name="T0" fmla="*/ 4 w 377"/>
                <a:gd name="T1" fmla="*/ 4 h 14"/>
                <a:gd name="T2" fmla="*/ 11 w 377"/>
                <a:gd name="T3" fmla="*/ 5 h 14"/>
                <a:gd name="T4" fmla="*/ 18 w 377"/>
                <a:gd name="T5" fmla="*/ 6 h 14"/>
                <a:gd name="T6" fmla="*/ 26 w 377"/>
                <a:gd name="T7" fmla="*/ 6 h 14"/>
                <a:gd name="T8" fmla="*/ 33 w 377"/>
                <a:gd name="T9" fmla="*/ 7 h 14"/>
                <a:gd name="T10" fmla="*/ 39 w 377"/>
                <a:gd name="T11" fmla="*/ 6 h 14"/>
                <a:gd name="T12" fmla="*/ 47 w 377"/>
                <a:gd name="T13" fmla="*/ 10 h 14"/>
                <a:gd name="T14" fmla="*/ 54 w 377"/>
                <a:gd name="T15" fmla="*/ 6 h 14"/>
                <a:gd name="T16" fmla="*/ 61 w 377"/>
                <a:gd name="T17" fmla="*/ 8 h 14"/>
                <a:gd name="T18" fmla="*/ 69 w 377"/>
                <a:gd name="T19" fmla="*/ 7 h 14"/>
                <a:gd name="T20" fmla="*/ 76 w 377"/>
                <a:gd name="T21" fmla="*/ 6 h 14"/>
                <a:gd name="T22" fmla="*/ 84 w 377"/>
                <a:gd name="T23" fmla="*/ 8 h 14"/>
                <a:gd name="T24" fmla="*/ 91 w 377"/>
                <a:gd name="T25" fmla="*/ 6 h 14"/>
                <a:gd name="T26" fmla="*/ 98 w 377"/>
                <a:gd name="T27" fmla="*/ 0 h 14"/>
                <a:gd name="T28" fmla="*/ 106 w 377"/>
                <a:gd name="T29" fmla="*/ 4 h 14"/>
                <a:gd name="T30" fmla="*/ 113 w 377"/>
                <a:gd name="T31" fmla="*/ 4 h 14"/>
                <a:gd name="T32" fmla="*/ 120 w 377"/>
                <a:gd name="T33" fmla="*/ 8 h 14"/>
                <a:gd name="T34" fmla="*/ 127 w 377"/>
                <a:gd name="T35" fmla="*/ 7 h 14"/>
                <a:gd name="T36" fmla="*/ 135 w 377"/>
                <a:gd name="T37" fmla="*/ 6 h 14"/>
                <a:gd name="T38" fmla="*/ 142 w 377"/>
                <a:gd name="T39" fmla="*/ 8 h 14"/>
                <a:gd name="T40" fmla="*/ 149 w 377"/>
                <a:gd name="T41" fmla="*/ 8 h 14"/>
                <a:gd name="T42" fmla="*/ 156 w 377"/>
                <a:gd name="T43" fmla="*/ 2 h 14"/>
                <a:gd name="T44" fmla="*/ 163 w 377"/>
                <a:gd name="T45" fmla="*/ 8 h 14"/>
                <a:gd name="T46" fmla="*/ 170 w 377"/>
                <a:gd name="T47" fmla="*/ 7 h 14"/>
                <a:gd name="T48" fmla="*/ 177 w 377"/>
                <a:gd name="T49" fmla="*/ 8 h 14"/>
                <a:gd name="T50" fmla="*/ 185 w 377"/>
                <a:gd name="T51" fmla="*/ 6 h 14"/>
                <a:gd name="T52" fmla="*/ 192 w 377"/>
                <a:gd name="T53" fmla="*/ 5 h 14"/>
                <a:gd name="T54" fmla="*/ 199 w 377"/>
                <a:gd name="T55" fmla="*/ 5 h 14"/>
                <a:gd name="T56" fmla="*/ 206 w 377"/>
                <a:gd name="T57" fmla="*/ 5 h 14"/>
                <a:gd name="T58" fmla="*/ 214 w 377"/>
                <a:gd name="T59" fmla="*/ 8 h 14"/>
                <a:gd name="T60" fmla="*/ 221 w 377"/>
                <a:gd name="T61" fmla="*/ 8 h 14"/>
                <a:gd name="T62" fmla="*/ 228 w 377"/>
                <a:gd name="T63" fmla="*/ 9 h 14"/>
                <a:gd name="T64" fmla="*/ 235 w 377"/>
                <a:gd name="T65" fmla="*/ 8 h 14"/>
                <a:gd name="T66" fmla="*/ 243 w 377"/>
                <a:gd name="T67" fmla="*/ 10 h 14"/>
                <a:gd name="T68" fmla="*/ 249 w 377"/>
                <a:gd name="T69" fmla="*/ 0 h 14"/>
                <a:gd name="T70" fmla="*/ 257 w 377"/>
                <a:gd name="T71" fmla="*/ 6 h 14"/>
                <a:gd name="T72" fmla="*/ 263 w 377"/>
                <a:gd name="T73" fmla="*/ 12 h 14"/>
                <a:gd name="T74" fmla="*/ 271 w 377"/>
                <a:gd name="T75" fmla="*/ 7 h 14"/>
                <a:gd name="T76" fmla="*/ 279 w 377"/>
                <a:gd name="T77" fmla="*/ 5 h 14"/>
                <a:gd name="T78" fmla="*/ 285 w 377"/>
                <a:gd name="T79" fmla="*/ 8 h 14"/>
                <a:gd name="T80" fmla="*/ 293 w 377"/>
                <a:gd name="T81" fmla="*/ 7 h 14"/>
                <a:gd name="T82" fmla="*/ 300 w 377"/>
                <a:gd name="T83" fmla="*/ 6 h 14"/>
                <a:gd name="T84" fmla="*/ 307 w 377"/>
                <a:gd name="T85" fmla="*/ 7 h 14"/>
                <a:gd name="T86" fmla="*/ 315 w 377"/>
                <a:gd name="T87" fmla="*/ 8 h 14"/>
                <a:gd name="T88" fmla="*/ 322 w 377"/>
                <a:gd name="T89" fmla="*/ 5 h 14"/>
                <a:gd name="T90" fmla="*/ 329 w 377"/>
                <a:gd name="T91" fmla="*/ 8 h 14"/>
                <a:gd name="T92" fmla="*/ 337 w 377"/>
                <a:gd name="T93" fmla="*/ 7 h 14"/>
                <a:gd name="T94" fmla="*/ 343 w 377"/>
                <a:gd name="T95" fmla="*/ 3 h 14"/>
                <a:gd name="T96" fmla="*/ 350 w 377"/>
                <a:gd name="T97" fmla="*/ 8 h 14"/>
                <a:gd name="T98" fmla="*/ 358 w 377"/>
                <a:gd name="T99" fmla="*/ 8 h 14"/>
                <a:gd name="T100" fmla="*/ 365 w 377"/>
                <a:gd name="T101" fmla="*/ 8 h 14"/>
                <a:gd name="T102" fmla="*/ 373 w 377"/>
                <a:gd name="T103" fmla="*/ 8 h 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7"/>
                <a:gd name="T157" fmla="*/ 0 h 14"/>
                <a:gd name="T158" fmla="*/ 377 w 377"/>
                <a:gd name="T159" fmla="*/ 14 h 1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7" h="14">
                  <a:moveTo>
                    <a:pt x="0" y="4"/>
                  </a:moveTo>
                  <a:lnTo>
                    <a:pt x="4" y="4"/>
                  </a:lnTo>
                  <a:lnTo>
                    <a:pt x="8" y="8"/>
                  </a:lnTo>
                  <a:lnTo>
                    <a:pt x="11" y="5"/>
                  </a:lnTo>
                  <a:lnTo>
                    <a:pt x="15" y="7"/>
                  </a:lnTo>
                  <a:lnTo>
                    <a:pt x="18" y="6"/>
                  </a:lnTo>
                  <a:lnTo>
                    <a:pt x="22" y="7"/>
                  </a:lnTo>
                  <a:lnTo>
                    <a:pt x="26" y="6"/>
                  </a:lnTo>
                  <a:lnTo>
                    <a:pt x="29" y="9"/>
                  </a:lnTo>
                  <a:lnTo>
                    <a:pt x="33" y="7"/>
                  </a:lnTo>
                  <a:lnTo>
                    <a:pt x="37" y="7"/>
                  </a:lnTo>
                  <a:lnTo>
                    <a:pt x="39" y="6"/>
                  </a:lnTo>
                  <a:lnTo>
                    <a:pt x="44" y="13"/>
                  </a:lnTo>
                  <a:lnTo>
                    <a:pt x="47" y="10"/>
                  </a:lnTo>
                  <a:lnTo>
                    <a:pt x="51" y="9"/>
                  </a:lnTo>
                  <a:lnTo>
                    <a:pt x="54" y="6"/>
                  </a:lnTo>
                  <a:lnTo>
                    <a:pt x="58" y="5"/>
                  </a:lnTo>
                  <a:lnTo>
                    <a:pt x="61" y="8"/>
                  </a:lnTo>
                  <a:lnTo>
                    <a:pt x="66" y="6"/>
                  </a:lnTo>
                  <a:lnTo>
                    <a:pt x="69" y="7"/>
                  </a:lnTo>
                  <a:lnTo>
                    <a:pt x="73" y="8"/>
                  </a:lnTo>
                  <a:lnTo>
                    <a:pt x="76" y="6"/>
                  </a:lnTo>
                  <a:lnTo>
                    <a:pt x="80" y="8"/>
                  </a:lnTo>
                  <a:lnTo>
                    <a:pt x="84" y="8"/>
                  </a:lnTo>
                  <a:lnTo>
                    <a:pt x="86" y="6"/>
                  </a:lnTo>
                  <a:lnTo>
                    <a:pt x="91" y="6"/>
                  </a:lnTo>
                  <a:lnTo>
                    <a:pt x="95" y="3"/>
                  </a:lnTo>
                  <a:lnTo>
                    <a:pt x="98" y="0"/>
                  </a:lnTo>
                  <a:lnTo>
                    <a:pt x="101" y="5"/>
                  </a:lnTo>
                  <a:lnTo>
                    <a:pt x="106" y="4"/>
                  </a:lnTo>
                  <a:lnTo>
                    <a:pt x="109" y="4"/>
                  </a:lnTo>
                  <a:lnTo>
                    <a:pt x="113" y="4"/>
                  </a:lnTo>
                  <a:lnTo>
                    <a:pt x="116" y="5"/>
                  </a:lnTo>
                  <a:lnTo>
                    <a:pt x="120" y="8"/>
                  </a:lnTo>
                  <a:lnTo>
                    <a:pt x="123" y="7"/>
                  </a:lnTo>
                  <a:lnTo>
                    <a:pt x="127" y="7"/>
                  </a:lnTo>
                  <a:lnTo>
                    <a:pt x="130" y="7"/>
                  </a:lnTo>
                  <a:lnTo>
                    <a:pt x="135" y="6"/>
                  </a:lnTo>
                  <a:lnTo>
                    <a:pt x="137" y="5"/>
                  </a:lnTo>
                  <a:lnTo>
                    <a:pt x="142" y="8"/>
                  </a:lnTo>
                  <a:lnTo>
                    <a:pt x="145" y="9"/>
                  </a:lnTo>
                  <a:lnTo>
                    <a:pt x="149" y="8"/>
                  </a:lnTo>
                  <a:lnTo>
                    <a:pt x="152" y="6"/>
                  </a:lnTo>
                  <a:lnTo>
                    <a:pt x="156" y="2"/>
                  </a:lnTo>
                  <a:lnTo>
                    <a:pt x="159" y="3"/>
                  </a:lnTo>
                  <a:lnTo>
                    <a:pt x="163" y="8"/>
                  </a:lnTo>
                  <a:lnTo>
                    <a:pt x="167" y="10"/>
                  </a:lnTo>
                  <a:lnTo>
                    <a:pt x="170" y="7"/>
                  </a:lnTo>
                  <a:lnTo>
                    <a:pt x="174" y="6"/>
                  </a:lnTo>
                  <a:lnTo>
                    <a:pt x="177" y="8"/>
                  </a:lnTo>
                  <a:lnTo>
                    <a:pt x="181" y="8"/>
                  </a:lnTo>
                  <a:lnTo>
                    <a:pt x="185" y="6"/>
                  </a:lnTo>
                  <a:lnTo>
                    <a:pt x="187" y="8"/>
                  </a:lnTo>
                  <a:lnTo>
                    <a:pt x="192" y="5"/>
                  </a:lnTo>
                  <a:lnTo>
                    <a:pt x="195" y="6"/>
                  </a:lnTo>
                  <a:lnTo>
                    <a:pt x="199" y="5"/>
                  </a:lnTo>
                  <a:lnTo>
                    <a:pt x="203" y="4"/>
                  </a:lnTo>
                  <a:lnTo>
                    <a:pt x="206" y="5"/>
                  </a:lnTo>
                  <a:lnTo>
                    <a:pt x="210" y="9"/>
                  </a:lnTo>
                  <a:lnTo>
                    <a:pt x="214" y="8"/>
                  </a:lnTo>
                  <a:lnTo>
                    <a:pt x="217" y="8"/>
                  </a:lnTo>
                  <a:lnTo>
                    <a:pt x="221" y="8"/>
                  </a:lnTo>
                  <a:lnTo>
                    <a:pt x="224" y="10"/>
                  </a:lnTo>
                  <a:lnTo>
                    <a:pt x="228" y="9"/>
                  </a:lnTo>
                  <a:lnTo>
                    <a:pt x="232" y="7"/>
                  </a:lnTo>
                  <a:lnTo>
                    <a:pt x="235" y="8"/>
                  </a:lnTo>
                  <a:lnTo>
                    <a:pt x="239" y="5"/>
                  </a:lnTo>
                  <a:lnTo>
                    <a:pt x="243" y="10"/>
                  </a:lnTo>
                  <a:lnTo>
                    <a:pt x="246" y="5"/>
                  </a:lnTo>
                  <a:lnTo>
                    <a:pt x="249" y="0"/>
                  </a:lnTo>
                  <a:lnTo>
                    <a:pt x="254" y="3"/>
                  </a:lnTo>
                  <a:lnTo>
                    <a:pt x="257" y="6"/>
                  </a:lnTo>
                  <a:lnTo>
                    <a:pt x="261" y="5"/>
                  </a:lnTo>
                  <a:lnTo>
                    <a:pt x="263" y="12"/>
                  </a:lnTo>
                  <a:lnTo>
                    <a:pt x="268" y="9"/>
                  </a:lnTo>
                  <a:lnTo>
                    <a:pt x="271" y="7"/>
                  </a:lnTo>
                  <a:lnTo>
                    <a:pt x="275" y="7"/>
                  </a:lnTo>
                  <a:lnTo>
                    <a:pt x="279" y="5"/>
                  </a:lnTo>
                  <a:lnTo>
                    <a:pt x="282" y="5"/>
                  </a:lnTo>
                  <a:lnTo>
                    <a:pt x="285" y="8"/>
                  </a:lnTo>
                  <a:lnTo>
                    <a:pt x="290" y="6"/>
                  </a:lnTo>
                  <a:lnTo>
                    <a:pt x="293" y="7"/>
                  </a:lnTo>
                  <a:lnTo>
                    <a:pt x="297" y="8"/>
                  </a:lnTo>
                  <a:lnTo>
                    <a:pt x="300" y="6"/>
                  </a:lnTo>
                  <a:lnTo>
                    <a:pt x="303" y="8"/>
                  </a:lnTo>
                  <a:lnTo>
                    <a:pt x="307" y="7"/>
                  </a:lnTo>
                  <a:lnTo>
                    <a:pt x="311" y="12"/>
                  </a:lnTo>
                  <a:lnTo>
                    <a:pt x="315" y="8"/>
                  </a:lnTo>
                  <a:lnTo>
                    <a:pt x="319" y="8"/>
                  </a:lnTo>
                  <a:lnTo>
                    <a:pt x="322" y="5"/>
                  </a:lnTo>
                  <a:lnTo>
                    <a:pt x="325" y="4"/>
                  </a:lnTo>
                  <a:lnTo>
                    <a:pt x="329" y="8"/>
                  </a:lnTo>
                  <a:lnTo>
                    <a:pt x="333" y="0"/>
                  </a:lnTo>
                  <a:lnTo>
                    <a:pt x="337" y="7"/>
                  </a:lnTo>
                  <a:lnTo>
                    <a:pt x="340" y="5"/>
                  </a:lnTo>
                  <a:lnTo>
                    <a:pt x="343" y="3"/>
                  </a:lnTo>
                  <a:lnTo>
                    <a:pt x="347" y="5"/>
                  </a:lnTo>
                  <a:lnTo>
                    <a:pt x="350" y="8"/>
                  </a:lnTo>
                  <a:lnTo>
                    <a:pt x="355" y="8"/>
                  </a:lnTo>
                  <a:lnTo>
                    <a:pt x="358" y="8"/>
                  </a:lnTo>
                  <a:lnTo>
                    <a:pt x="361" y="11"/>
                  </a:lnTo>
                  <a:lnTo>
                    <a:pt x="365" y="8"/>
                  </a:lnTo>
                  <a:lnTo>
                    <a:pt x="369" y="7"/>
                  </a:lnTo>
                  <a:lnTo>
                    <a:pt x="373" y="8"/>
                  </a:lnTo>
                  <a:lnTo>
                    <a:pt x="376" y="1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87" name="Freeform 88"/>
            <p:cNvSpPr>
              <a:spLocks/>
            </p:cNvSpPr>
            <p:nvPr/>
          </p:nvSpPr>
          <p:spPr bwMode="auto">
            <a:xfrm>
              <a:off x="3523" y="3392"/>
              <a:ext cx="376" cy="191"/>
            </a:xfrm>
            <a:custGeom>
              <a:avLst/>
              <a:gdLst>
                <a:gd name="T0" fmla="*/ 4 w 376"/>
                <a:gd name="T1" fmla="*/ 189 h 191"/>
                <a:gd name="T2" fmla="*/ 11 w 376"/>
                <a:gd name="T3" fmla="*/ 185 h 191"/>
                <a:gd name="T4" fmla="*/ 19 w 376"/>
                <a:gd name="T5" fmla="*/ 186 h 191"/>
                <a:gd name="T6" fmla="*/ 25 w 376"/>
                <a:gd name="T7" fmla="*/ 188 h 191"/>
                <a:gd name="T8" fmla="*/ 33 w 376"/>
                <a:gd name="T9" fmla="*/ 183 h 191"/>
                <a:gd name="T10" fmla="*/ 40 w 376"/>
                <a:gd name="T11" fmla="*/ 183 h 191"/>
                <a:gd name="T12" fmla="*/ 47 w 376"/>
                <a:gd name="T13" fmla="*/ 186 h 191"/>
                <a:gd name="T14" fmla="*/ 55 w 376"/>
                <a:gd name="T15" fmla="*/ 186 h 191"/>
                <a:gd name="T16" fmla="*/ 62 w 376"/>
                <a:gd name="T17" fmla="*/ 185 h 191"/>
                <a:gd name="T18" fmla="*/ 69 w 376"/>
                <a:gd name="T19" fmla="*/ 185 h 191"/>
                <a:gd name="T20" fmla="*/ 75 w 376"/>
                <a:gd name="T21" fmla="*/ 183 h 191"/>
                <a:gd name="T22" fmla="*/ 83 w 376"/>
                <a:gd name="T23" fmla="*/ 187 h 191"/>
                <a:gd name="T24" fmla="*/ 90 w 376"/>
                <a:gd name="T25" fmla="*/ 183 h 191"/>
                <a:gd name="T26" fmla="*/ 97 w 376"/>
                <a:gd name="T27" fmla="*/ 181 h 191"/>
                <a:gd name="T28" fmla="*/ 105 w 376"/>
                <a:gd name="T29" fmla="*/ 186 h 191"/>
                <a:gd name="T30" fmla="*/ 112 w 376"/>
                <a:gd name="T31" fmla="*/ 186 h 191"/>
                <a:gd name="T32" fmla="*/ 119 w 376"/>
                <a:gd name="T33" fmla="*/ 182 h 191"/>
                <a:gd name="T34" fmla="*/ 127 w 376"/>
                <a:gd name="T35" fmla="*/ 186 h 191"/>
                <a:gd name="T36" fmla="*/ 134 w 376"/>
                <a:gd name="T37" fmla="*/ 188 h 191"/>
                <a:gd name="T38" fmla="*/ 141 w 376"/>
                <a:gd name="T39" fmla="*/ 182 h 191"/>
                <a:gd name="T40" fmla="*/ 148 w 376"/>
                <a:gd name="T41" fmla="*/ 182 h 191"/>
                <a:gd name="T42" fmla="*/ 155 w 376"/>
                <a:gd name="T43" fmla="*/ 184 h 191"/>
                <a:gd name="T44" fmla="*/ 163 w 376"/>
                <a:gd name="T45" fmla="*/ 186 h 191"/>
                <a:gd name="T46" fmla="*/ 170 w 376"/>
                <a:gd name="T47" fmla="*/ 186 h 191"/>
                <a:gd name="T48" fmla="*/ 177 w 376"/>
                <a:gd name="T49" fmla="*/ 182 h 191"/>
                <a:gd name="T50" fmla="*/ 184 w 376"/>
                <a:gd name="T51" fmla="*/ 184 h 191"/>
                <a:gd name="T52" fmla="*/ 191 w 376"/>
                <a:gd name="T53" fmla="*/ 182 h 191"/>
                <a:gd name="T54" fmla="*/ 198 w 376"/>
                <a:gd name="T55" fmla="*/ 184 h 191"/>
                <a:gd name="T56" fmla="*/ 206 w 376"/>
                <a:gd name="T57" fmla="*/ 184 h 191"/>
                <a:gd name="T58" fmla="*/ 213 w 376"/>
                <a:gd name="T59" fmla="*/ 182 h 191"/>
                <a:gd name="T60" fmla="*/ 220 w 376"/>
                <a:gd name="T61" fmla="*/ 184 h 191"/>
                <a:gd name="T62" fmla="*/ 228 w 376"/>
                <a:gd name="T63" fmla="*/ 188 h 191"/>
                <a:gd name="T64" fmla="*/ 235 w 376"/>
                <a:gd name="T65" fmla="*/ 186 h 191"/>
                <a:gd name="T66" fmla="*/ 242 w 376"/>
                <a:gd name="T67" fmla="*/ 184 h 191"/>
                <a:gd name="T68" fmla="*/ 249 w 376"/>
                <a:gd name="T69" fmla="*/ 186 h 191"/>
                <a:gd name="T70" fmla="*/ 257 w 376"/>
                <a:gd name="T71" fmla="*/ 180 h 191"/>
                <a:gd name="T72" fmla="*/ 265 w 376"/>
                <a:gd name="T73" fmla="*/ 175 h 191"/>
                <a:gd name="T74" fmla="*/ 271 w 376"/>
                <a:gd name="T75" fmla="*/ 177 h 191"/>
                <a:gd name="T76" fmla="*/ 279 w 376"/>
                <a:gd name="T77" fmla="*/ 171 h 191"/>
                <a:gd name="T78" fmla="*/ 285 w 376"/>
                <a:gd name="T79" fmla="*/ 155 h 191"/>
                <a:gd name="T80" fmla="*/ 293 w 376"/>
                <a:gd name="T81" fmla="*/ 137 h 191"/>
                <a:gd name="T82" fmla="*/ 300 w 376"/>
                <a:gd name="T83" fmla="*/ 108 h 191"/>
                <a:gd name="T84" fmla="*/ 307 w 376"/>
                <a:gd name="T85" fmla="*/ 83 h 191"/>
                <a:gd name="T86" fmla="*/ 315 w 376"/>
                <a:gd name="T87" fmla="*/ 54 h 191"/>
                <a:gd name="T88" fmla="*/ 322 w 376"/>
                <a:gd name="T89" fmla="*/ 30 h 191"/>
                <a:gd name="T90" fmla="*/ 329 w 376"/>
                <a:gd name="T91" fmla="*/ 12 h 191"/>
                <a:gd name="T92" fmla="*/ 336 w 376"/>
                <a:gd name="T93" fmla="*/ 2 h 191"/>
                <a:gd name="T94" fmla="*/ 343 w 376"/>
                <a:gd name="T95" fmla="*/ 0 h 191"/>
                <a:gd name="T96" fmla="*/ 351 w 376"/>
                <a:gd name="T97" fmla="*/ 1 h 191"/>
                <a:gd name="T98" fmla="*/ 358 w 376"/>
                <a:gd name="T99" fmla="*/ 15 h 191"/>
                <a:gd name="T100" fmla="*/ 365 w 376"/>
                <a:gd name="T101" fmla="*/ 32 h 191"/>
                <a:gd name="T102" fmla="*/ 373 w 376"/>
                <a:gd name="T103" fmla="*/ 57 h 1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6"/>
                <a:gd name="T157" fmla="*/ 0 h 191"/>
                <a:gd name="T158" fmla="*/ 376 w 376"/>
                <a:gd name="T159" fmla="*/ 191 h 19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6" h="191">
                  <a:moveTo>
                    <a:pt x="0" y="188"/>
                  </a:moveTo>
                  <a:lnTo>
                    <a:pt x="4" y="189"/>
                  </a:lnTo>
                  <a:lnTo>
                    <a:pt x="7" y="186"/>
                  </a:lnTo>
                  <a:lnTo>
                    <a:pt x="11" y="185"/>
                  </a:lnTo>
                  <a:lnTo>
                    <a:pt x="15" y="186"/>
                  </a:lnTo>
                  <a:lnTo>
                    <a:pt x="19" y="186"/>
                  </a:lnTo>
                  <a:lnTo>
                    <a:pt x="21" y="190"/>
                  </a:lnTo>
                  <a:lnTo>
                    <a:pt x="25" y="188"/>
                  </a:lnTo>
                  <a:lnTo>
                    <a:pt x="29" y="184"/>
                  </a:lnTo>
                  <a:lnTo>
                    <a:pt x="33" y="183"/>
                  </a:lnTo>
                  <a:lnTo>
                    <a:pt x="36" y="185"/>
                  </a:lnTo>
                  <a:lnTo>
                    <a:pt x="40" y="183"/>
                  </a:lnTo>
                  <a:lnTo>
                    <a:pt x="43" y="183"/>
                  </a:lnTo>
                  <a:lnTo>
                    <a:pt x="47" y="186"/>
                  </a:lnTo>
                  <a:lnTo>
                    <a:pt x="51" y="182"/>
                  </a:lnTo>
                  <a:lnTo>
                    <a:pt x="55" y="186"/>
                  </a:lnTo>
                  <a:lnTo>
                    <a:pt x="57" y="186"/>
                  </a:lnTo>
                  <a:lnTo>
                    <a:pt x="62" y="185"/>
                  </a:lnTo>
                  <a:lnTo>
                    <a:pt x="65" y="186"/>
                  </a:lnTo>
                  <a:lnTo>
                    <a:pt x="69" y="185"/>
                  </a:lnTo>
                  <a:lnTo>
                    <a:pt x="72" y="187"/>
                  </a:lnTo>
                  <a:lnTo>
                    <a:pt x="75" y="183"/>
                  </a:lnTo>
                  <a:lnTo>
                    <a:pt x="79" y="184"/>
                  </a:lnTo>
                  <a:lnTo>
                    <a:pt x="83" y="187"/>
                  </a:lnTo>
                  <a:lnTo>
                    <a:pt x="87" y="186"/>
                  </a:lnTo>
                  <a:lnTo>
                    <a:pt x="90" y="183"/>
                  </a:lnTo>
                  <a:lnTo>
                    <a:pt x="94" y="183"/>
                  </a:lnTo>
                  <a:lnTo>
                    <a:pt x="97" y="181"/>
                  </a:lnTo>
                  <a:lnTo>
                    <a:pt x="101" y="185"/>
                  </a:lnTo>
                  <a:lnTo>
                    <a:pt x="105" y="186"/>
                  </a:lnTo>
                  <a:lnTo>
                    <a:pt x="109" y="187"/>
                  </a:lnTo>
                  <a:lnTo>
                    <a:pt x="112" y="186"/>
                  </a:lnTo>
                  <a:lnTo>
                    <a:pt x="116" y="186"/>
                  </a:lnTo>
                  <a:lnTo>
                    <a:pt x="119" y="182"/>
                  </a:lnTo>
                  <a:lnTo>
                    <a:pt x="123" y="185"/>
                  </a:lnTo>
                  <a:lnTo>
                    <a:pt x="127" y="186"/>
                  </a:lnTo>
                  <a:lnTo>
                    <a:pt x="131" y="187"/>
                  </a:lnTo>
                  <a:lnTo>
                    <a:pt x="134" y="188"/>
                  </a:lnTo>
                  <a:lnTo>
                    <a:pt x="137" y="185"/>
                  </a:lnTo>
                  <a:lnTo>
                    <a:pt x="141" y="182"/>
                  </a:lnTo>
                  <a:lnTo>
                    <a:pt x="145" y="178"/>
                  </a:lnTo>
                  <a:lnTo>
                    <a:pt x="148" y="182"/>
                  </a:lnTo>
                  <a:lnTo>
                    <a:pt x="152" y="186"/>
                  </a:lnTo>
                  <a:lnTo>
                    <a:pt x="155" y="184"/>
                  </a:lnTo>
                  <a:lnTo>
                    <a:pt x="159" y="188"/>
                  </a:lnTo>
                  <a:lnTo>
                    <a:pt x="163" y="186"/>
                  </a:lnTo>
                  <a:lnTo>
                    <a:pt x="167" y="182"/>
                  </a:lnTo>
                  <a:lnTo>
                    <a:pt x="170" y="186"/>
                  </a:lnTo>
                  <a:lnTo>
                    <a:pt x="173" y="186"/>
                  </a:lnTo>
                  <a:lnTo>
                    <a:pt x="177" y="182"/>
                  </a:lnTo>
                  <a:lnTo>
                    <a:pt x="181" y="183"/>
                  </a:lnTo>
                  <a:lnTo>
                    <a:pt x="184" y="184"/>
                  </a:lnTo>
                  <a:lnTo>
                    <a:pt x="188" y="184"/>
                  </a:lnTo>
                  <a:lnTo>
                    <a:pt x="191" y="182"/>
                  </a:lnTo>
                  <a:lnTo>
                    <a:pt x="195" y="185"/>
                  </a:lnTo>
                  <a:lnTo>
                    <a:pt x="198" y="184"/>
                  </a:lnTo>
                  <a:lnTo>
                    <a:pt x="203" y="185"/>
                  </a:lnTo>
                  <a:lnTo>
                    <a:pt x="206" y="184"/>
                  </a:lnTo>
                  <a:lnTo>
                    <a:pt x="210" y="186"/>
                  </a:lnTo>
                  <a:lnTo>
                    <a:pt x="213" y="182"/>
                  </a:lnTo>
                  <a:lnTo>
                    <a:pt x="217" y="185"/>
                  </a:lnTo>
                  <a:lnTo>
                    <a:pt x="220" y="184"/>
                  </a:lnTo>
                  <a:lnTo>
                    <a:pt x="225" y="186"/>
                  </a:lnTo>
                  <a:lnTo>
                    <a:pt x="228" y="188"/>
                  </a:lnTo>
                  <a:lnTo>
                    <a:pt x="231" y="188"/>
                  </a:lnTo>
                  <a:lnTo>
                    <a:pt x="235" y="186"/>
                  </a:lnTo>
                  <a:lnTo>
                    <a:pt x="238" y="184"/>
                  </a:lnTo>
                  <a:lnTo>
                    <a:pt x="242" y="184"/>
                  </a:lnTo>
                  <a:lnTo>
                    <a:pt x="246" y="185"/>
                  </a:lnTo>
                  <a:lnTo>
                    <a:pt x="249" y="186"/>
                  </a:lnTo>
                  <a:lnTo>
                    <a:pt x="253" y="182"/>
                  </a:lnTo>
                  <a:lnTo>
                    <a:pt x="257" y="180"/>
                  </a:lnTo>
                  <a:lnTo>
                    <a:pt x="260" y="178"/>
                  </a:lnTo>
                  <a:lnTo>
                    <a:pt x="265" y="175"/>
                  </a:lnTo>
                  <a:lnTo>
                    <a:pt x="267" y="177"/>
                  </a:lnTo>
                  <a:lnTo>
                    <a:pt x="271" y="177"/>
                  </a:lnTo>
                  <a:lnTo>
                    <a:pt x="275" y="175"/>
                  </a:lnTo>
                  <a:lnTo>
                    <a:pt x="279" y="171"/>
                  </a:lnTo>
                  <a:lnTo>
                    <a:pt x="282" y="164"/>
                  </a:lnTo>
                  <a:lnTo>
                    <a:pt x="285" y="155"/>
                  </a:lnTo>
                  <a:lnTo>
                    <a:pt x="289" y="149"/>
                  </a:lnTo>
                  <a:lnTo>
                    <a:pt x="293" y="137"/>
                  </a:lnTo>
                  <a:lnTo>
                    <a:pt x="296" y="126"/>
                  </a:lnTo>
                  <a:lnTo>
                    <a:pt x="300" y="108"/>
                  </a:lnTo>
                  <a:lnTo>
                    <a:pt x="304" y="97"/>
                  </a:lnTo>
                  <a:lnTo>
                    <a:pt x="307" y="83"/>
                  </a:lnTo>
                  <a:lnTo>
                    <a:pt x="311" y="69"/>
                  </a:lnTo>
                  <a:lnTo>
                    <a:pt x="315" y="54"/>
                  </a:lnTo>
                  <a:lnTo>
                    <a:pt x="318" y="41"/>
                  </a:lnTo>
                  <a:lnTo>
                    <a:pt x="322" y="30"/>
                  </a:lnTo>
                  <a:lnTo>
                    <a:pt x="324" y="22"/>
                  </a:lnTo>
                  <a:lnTo>
                    <a:pt x="329" y="12"/>
                  </a:lnTo>
                  <a:lnTo>
                    <a:pt x="332" y="7"/>
                  </a:lnTo>
                  <a:lnTo>
                    <a:pt x="336" y="2"/>
                  </a:lnTo>
                  <a:lnTo>
                    <a:pt x="339" y="0"/>
                  </a:lnTo>
                  <a:lnTo>
                    <a:pt x="343" y="0"/>
                  </a:lnTo>
                  <a:lnTo>
                    <a:pt x="346" y="0"/>
                  </a:lnTo>
                  <a:lnTo>
                    <a:pt x="351" y="1"/>
                  </a:lnTo>
                  <a:lnTo>
                    <a:pt x="354" y="8"/>
                  </a:lnTo>
                  <a:lnTo>
                    <a:pt x="358" y="15"/>
                  </a:lnTo>
                  <a:lnTo>
                    <a:pt x="361" y="24"/>
                  </a:lnTo>
                  <a:lnTo>
                    <a:pt x="365" y="32"/>
                  </a:lnTo>
                  <a:lnTo>
                    <a:pt x="368" y="44"/>
                  </a:lnTo>
                  <a:lnTo>
                    <a:pt x="373" y="57"/>
                  </a:lnTo>
                  <a:lnTo>
                    <a:pt x="375" y="71"/>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88" name="Freeform 89"/>
            <p:cNvSpPr>
              <a:spLocks/>
            </p:cNvSpPr>
            <p:nvPr/>
          </p:nvSpPr>
          <p:spPr bwMode="auto">
            <a:xfrm>
              <a:off x="3898" y="3463"/>
              <a:ext cx="377" cy="120"/>
            </a:xfrm>
            <a:custGeom>
              <a:avLst/>
              <a:gdLst>
                <a:gd name="T0" fmla="*/ 5 w 377"/>
                <a:gd name="T1" fmla="*/ 13 h 120"/>
                <a:gd name="T2" fmla="*/ 11 w 377"/>
                <a:gd name="T3" fmla="*/ 41 h 120"/>
                <a:gd name="T4" fmla="*/ 19 w 377"/>
                <a:gd name="T5" fmla="*/ 64 h 120"/>
                <a:gd name="T6" fmla="*/ 26 w 377"/>
                <a:gd name="T7" fmla="*/ 88 h 120"/>
                <a:gd name="T8" fmla="*/ 33 w 377"/>
                <a:gd name="T9" fmla="*/ 100 h 120"/>
                <a:gd name="T10" fmla="*/ 40 w 377"/>
                <a:gd name="T11" fmla="*/ 107 h 120"/>
                <a:gd name="T12" fmla="*/ 47 w 377"/>
                <a:gd name="T13" fmla="*/ 109 h 120"/>
                <a:gd name="T14" fmla="*/ 55 w 377"/>
                <a:gd name="T15" fmla="*/ 109 h 120"/>
                <a:gd name="T16" fmla="*/ 62 w 377"/>
                <a:gd name="T17" fmla="*/ 109 h 120"/>
                <a:gd name="T18" fmla="*/ 69 w 377"/>
                <a:gd name="T19" fmla="*/ 111 h 120"/>
                <a:gd name="T20" fmla="*/ 77 w 377"/>
                <a:gd name="T21" fmla="*/ 112 h 120"/>
                <a:gd name="T22" fmla="*/ 84 w 377"/>
                <a:gd name="T23" fmla="*/ 112 h 120"/>
                <a:gd name="T24" fmla="*/ 91 w 377"/>
                <a:gd name="T25" fmla="*/ 115 h 120"/>
                <a:gd name="T26" fmla="*/ 98 w 377"/>
                <a:gd name="T27" fmla="*/ 118 h 120"/>
                <a:gd name="T28" fmla="*/ 105 w 377"/>
                <a:gd name="T29" fmla="*/ 115 h 120"/>
                <a:gd name="T30" fmla="*/ 112 w 377"/>
                <a:gd name="T31" fmla="*/ 117 h 120"/>
                <a:gd name="T32" fmla="*/ 120 w 377"/>
                <a:gd name="T33" fmla="*/ 113 h 120"/>
                <a:gd name="T34" fmla="*/ 127 w 377"/>
                <a:gd name="T35" fmla="*/ 115 h 120"/>
                <a:gd name="T36" fmla="*/ 134 w 377"/>
                <a:gd name="T37" fmla="*/ 115 h 120"/>
                <a:gd name="T38" fmla="*/ 142 w 377"/>
                <a:gd name="T39" fmla="*/ 114 h 120"/>
                <a:gd name="T40" fmla="*/ 149 w 377"/>
                <a:gd name="T41" fmla="*/ 114 h 120"/>
                <a:gd name="T42" fmla="*/ 156 w 377"/>
                <a:gd name="T43" fmla="*/ 111 h 120"/>
                <a:gd name="T44" fmla="*/ 164 w 377"/>
                <a:gd name="T45" fmla="*/ 112 h 120"/>
                <a:gd name="T46" fmla="*/ 171 w 377"/>
                <a:gd name="T47" fmla="*/ 115 h 120"/>
                <a:gd name="T48" fmla="*/ 178 w 377"/>
                <a:gd name="T49" fmla="*/ 111 h 120"/>
                <a:gd name="T50" fmla="*/ 185 w 377"/>
                <a:gd name="T51" fmla="*/ 115 h 120"/>
                <a:gd name="T52" fmla="*/ 193 w 377"/>
                <a:gd name="T53" fmla="*/ 113 h 120"/>
                <a:gd name="T54" fmla="*/ 200 w 377"/>
                <a:gd name="T55" fmla="*/ 114 h 120"/>
                <a:gd name="T56" fmla="*/ 207 w 377"/>
                <a:gd name="T57" fmla="*/ 111 h 120"/>
                <a:gd name="T58" fmla="*/ 214 w 377"/>
                <a:gd name="T59" fmla="*/ 111 h 120"/>
                <a:gd name="T60" fmla="*/ 221 w 377"/>
                <a:gd name="T61" fmla="*/ 115 h 120"/>
                <a:gd name="T62" fmla="*/ 228 w 377"/>
                <a:gd name="T63" fmla="*/ 115 h 120"/>
                <a:gd name="T64" fmla="*/ 235 w 377"/>
                <a:gd name="T65" fmla="*/ 115 h 120"/>
                <a:gd name="T66" fmla="*/ 243 w 377"/>
                <a:gd name="T67" fmla="*/ 113 h 120"/>
                <a:gd name="T68" fmla="*/ 250 w 377"/>
                <a:gd name="T69" fmla="*/ 114 h 120"/>
                <a:gd name="T70" fmla="*/ 257 w 377"/>
                <a:gd name="T71" fmla="*/ 114 h 120"/>
                <a:gd name="T72" fmla="*/ 264 w 377"/>
                <a:gd name="T73" fmla="*/ 118 h 120"/>
                <a:gd name="T74" fmla="*/ 271 w 377"/>
                <a:gd name="T75" fmla="*/ 117 h 120"/>
                <a:gd name="T76" fmla="*/ 279 w 377"/>
                <a:gd name="T77" fmla="*/ 113 h 120"/>
                <a:gd name="T78" fmla="*/ 286 w 377"/>
                <a:gd name="T79" fmla="*/ 107 h 120"/>
                <a:gd name="T80" fmla="*/ 293 w 377"/>
                <a:gd name="T81" fmla="*/ 115 h 120"/>
                <a:gd name="T82" fmla="*/ 301 w 377"/>
                <a:gd name="T83" fmla="*/ 111 h 120"/>
                <a:gd name="T84" fmla="*/ 308 w 377"/>
                <a:gd name="T85" fmla="*/ 111 h 120"/>
                <a:gd name="T86" fmla="*/ 314 w 377"/>
                <a:gd name="T87" fmla="*/ 113 h 120"/>
                <a:gd name="T88" fmla="*/ 322 w 377"/>
                <a:gd name="T89" fmla="*/ 111 h 120"/>
                <a:gd name="T90" fmla="*/ 329 w 377"/>
                <a:gd name="T91" fmla="*/ 113 h 120"/>
                <a:gd name="T92" fmla="*/ 336 w 377"/>
                <a:gd name="T93" fmla="*/ 114 h 120"/>
                <a:gd name="T94" fmla="*/ 344 w 377"/>
                <a:gd name="T95" fmla="*/ 115 h 120"/>
                <a:gd name="T96" fmla="*/ 351 w 377"/>
                <a:gd name="T97" fmla="*/ 115 h 120"/>
                <a:gd name="T98" fmla="*/ 358 w 377"/>
                <a:gd name="T99" fmla="*/ 115 h 120"/>
                <a:gd name="T100" fmla="*/ 366 w 377"/>
                <a:gd name="T101" fmla="*/ 115 h 120"/>
                <a:gd name="T102" fmla="*/ 372 w 377"/>
                <a:gd name="T103" fmla="*/ 119 h 1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7"/>
                <a:gd name="T157" fmla="*/ 0 h 120"/>
                <a:gd name="T158" fmla="*/ 377 w 377"/>
                <a:gd name="T159" fmla="*/ 120 h 1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7" h="120">
                  <a:moveTo>
                    <a:pt x="0" y="0"/>
                  </a:moveTo>
                  <a:lnTo>
                    <a:pt x="5" y="13"/>
                  </a:lnTo>
                  <a:lnTo>
                    <a:pt x="8" y="29"/>
                  </a:lnTo>
                  <a:lnTo>
                    <a:pt x="11" y="41"/>
                  </a:lnTo>
                  <a:lnTo>
                    <a:pt x="16" y="53"/>
                  </a:lnTo>
                  <a:lnTo>
                    <a:pt x="19" y="64"/>
                  </a:lnTo>
                  <a:lnTo>
                    <a:pt x="23" y="79"/>
                  </a:lnTo>
                  <a:lnTo>
                    <a:pt x="26" y="88"/>
                  </a:lnTo>
                  <a:lnTo>
                    <a:pt x="30" y="93"/>
                  </a:lnTo>
                  <a:lnTo>
                    <a:pt x="33" y="100"/>
                  </a:lnTo>
                  <a:lnTo>
                    <a:pt x="37" y="101"/>
                  </a:lnTo>
                  <a:lnTo>
                    <a:pt x="40" y="107"/>
                  </a:lnTo>
                  <a:lnTo>
                    <a:pt x="44" y="104"/>
                  </a:lnTo>
                  <a:lnTo>
                    <a:pt x="47" y="109"/>
                  </a:lnTo>
                  <a:lnTo>
                    <a:pt x="52" y="107"/>
                  </a:lnTo>
                  <a:lnTo>
                    <a:pt x="55" y="109"/>
                  </a:lnTo>
                  <a:lnTo>
                    <a:pt x="59" y="107"/>
                  </a:lnTo>
                  <a:lnTo>
                    <a:pt x="62" y="109"/>
                  </a:lnTo>
                  <a:lnTo>
                    <a:pt x="66" y="109"/>
                  </a:lnTo>
                  <a:lnTo>
                    <a:pt x="69" y="111"/>
                  </a:lnTo>
                  <a:lnTo>
                    <a:pt x="73" y="114"/>
                  </a:lnTo>
                  <a:lnTo>
                    <a:pt x="77" y="112"/>
                  </a:lnTo>
                  <a:lnTo>
                    <a:pt x="80" y="115"/>
                  </a:lnTo>
                  <a:lnTo>
                    <a:pt x="84" y="112"/>
                  </a:lnTo>
                  <a:lnTo>
                    <a:pt x="87" y="118"/>
                  </a:lnTo>
                  <a:lnTo>
                    <a:pt x="91" y="115"/>
                  </a:lnTo>
                  <a:lnTo>
                    <a:pt x="95" y="116"/>
                  </a:lnTo>
                  <a:lnTo>
                    <a:pt x="98" y="118"/>
                  </a:lnTo>
                  <a:lnTo>
                    <a:pt x="102" y="113"/>
                  </a:lnTo>
                  <a:lnTo>
                    <a:pt x="105" y="115"/>
                  </a:lnTo>
                  <a:lnTo>
                    <a:pt x="109" y="116"/>
                  </a:lnTo>
                  <a:lnTo>
                    <a:pt x="112" y="117"/>
                  </a:lnTo>
                  <a:lnTo>
                    <a:pt x="116" y="115"/>
                  </a:lnTo>
                  <a:lnTo>
                    <a:pt x="120" y="113"/>
                  </a:lnTo>
                  <a:lnTo>
                    <a:pt x="124" y="115"/>
                  </a:lnTo>
                  <a:lnTo>
                    <a:pt x="127" y="115"/>
                  </a:lnTo>
                  <a:lnTo>
                    <a:pt x="131" y="114"/>
                  </a:lnTo>
                  <a:lnTo>
                    <a:pt x="134" y="115"/>
                  </a:lnTo>
                  <a:lnTo>
                    <a:pt x="138" y="114"/>
                  </a:lnTo>
                  <a:lnTo>
                    <a:pt x="142" y="114"/>
                  </a:lnTo>
                  <a:lnTo>
                    <a:pt x="145" y="115"/>
                  </a:lnTo>
                  <a:lnTo>
                    <a:pt x="149" y="114"/>
                  </a:lnTo>
                  <a:lnTo>
                    <a:pt x="153" y="115"/>
                  </a:lnTo>
                  <a:lnTo>
                    <a:pt x="156" y="111"/>
                  </a:lnTo>
                  <a:lnTo>
                    <a:pt x="159" y="115"/>
                  </a:lnTo>
                  <a:lnTo>
                    <a:pt x="164" y="112"/>
                  </a:lnTo>
                  <a:lnTo>
                    <a:pt x="166" y="114"/>
                  </a:lnTo>
                  <a:lnTo>
                    <a:pt x="171" y="115"/>
                  </a:lnTo>
                  <a:lnTo>
                    <a:pt x="174" y="113"/>
                  </a:lnTo>
                  <a:lnTo>
                    <a:pt x="178" y="111"/>
                  </a:lnTo>
                  <a:lnTo>
                    <a:pt x="181" y="115"/>
                  </a:lnTo>
                  <a:lnTo>
                    <a:pt x="185" y="115"/>
                  </a:lnTo>
                  <a:lnTo>
                    <a:pt x="188" y="113"/>
                  </a:lnTo>
                  <a:lnTo>
                    <a:pt x="193" y="113"/>
                  </a:lnTo>
                  <a:lnTo>
                    <a:pt x="196" y="113"/>
                  </a:lnTo>
                  <a:lnTo>
                    <a:pt x="200" y="114"/>
                  </a:lnTo>
                  <a:lnTo>
                    <a:pt x="203" y="113"/>
                  </a:lnTo>
                  <a:lnTo>
                    <a:pt x="207" y="111"/>
                  </a:lnTo>
                  <a:lnTo>
                    <a:pt x="210" y="114"/>
                  </a:lnTo>
                  <a:lnTo>
                    <a:pt x="214" y="111"/>
                  </a:lnTo>
                  <a:lnTo>
                    <a:pt x="217" y="116"/>
                  </a:lnTo>
                  <a:lnTo>
                    <a:pt x="221" y="115"/>
                  </a:lnTo>
                  <a:lnTo>
                    <a:pt x="224" y="114"/>
                  </a:lnTo>
                  <a:lnTo>
                    <a:pt x="228" y="115"/>
                  </a:lnTo>
                  <a:lnTo>
                    <a:pt x="232" y="116"/>
                  </a:lnTo>
                  <a:lnTo>
                    <a:pt x="235" y="115"/>
                  </a:lnTo>
                  <a:lnTo>
                    <a:pt x="239" y="111"/>
                  </a:lnTo>
                  <a:lnTo>
                    <a:pt x="243" y="113"/>
                  </a:lnTo>
                  <a:lnTo>
                    <a:pt x="246" y="117"/>
                  </a:lnTo>
                  <a:lnTo>
                    <a:pt x="250" y="114"/>
                  </a:lnTo>
                  <a:lnTo>
                    <a:pt x="253" y="117"/>
                  </a:lnTo>
                  <a:lnTo>
                    <a:pt x="257" y="114"/>
                  </a:lnTo>
                  <a:lnTo>
                    <a:pt x="260" y="115"/>
                  </a:lnTo>
                  <a:lnTo>
                    <a:pt x="264" y="118"/>
                  </a:lnTo>
                  <a:lnTo>
                    <a:pt x="268" y="114"/>
                  </a:lnTo>
                  <a:lnTo>
                    <a:pt x="271" y="117"/>
                  </a:lnTo>
                  <a:lnTo>
                    <a:pt x="274" y="115"/>
                  </a:lnTo>
                  <a:lnTo>
                    <a:pt x="279" y="113"/>
                  </a:lnTo>
                  <a:lnTo>
                    <a:pt x="282" y="112"/>
                  </a:lnTo>
                  <a:lnTo>
                    <a:pt x="286" y="107"/>
                  </a:lnTo>
                  <a:lnTo>
                    <a:pt x="290" y="111"/>
                  </a:lnTo>
                  <a:lnTo>
                    <a:pt x="293" y="115"/>
                  </a:lnTo>
                  <a:lnTo>
                    <a:pt x="297" y="116"/>
                  </a:lnTo>
                  <a:lnTo>
                    <a:pt x="301" y="111"/>
                  </a:lnTo>
                  <a:lnTo>
                    <a:pt x="304" y="111"/>
                  </a:lnTo>
                  <a:lnTo>
                    <a:pt x="308" y="111"/>
                  </a:lnTo>
                  <a:lnTo>
                    <a:pt x="311" y="113"/>
                  </a:lnTo>
                  <a:lnTo>
                    <a:pt x="314" y="113"/>
                  </a:lnTo>
                  <a:lnTo>
                    <a:pt x="319" y="112"/>
                  </a:lnTo>
                  <a:lnTo>
                    <a:pt x="322" y="111"/>
                  </a:lnTo>
                  <a:lnTo>
                    <a:pt x="326" y="112"/>
                  </a:lnTo>
                  <a:lnTo>
                    <a:pt x="329" y="113"/>
                  </a:lnTo>
                  <a:lnTo>
                    <a:pt x="333" y="110"/>
                  </a:lnTo>
                  <a:lnTo>
                    <a:pt x="336" y="114"/>
                  </a:lnTo>
                  <a:lnTo>
                    <a:pt x="341" y="113"/>
                  </a:lnTo>
                  <a:lnTo>
                    <a:pt x="344" y="115"/>
                  </a:lnTo>
                  <a:lnTo>
                    <a:pt x="348" y="119"/>
                  </a:lnTo>
                  <a:lnTo>
                    <a:pt x="351" y="115"/>
                  </a:lnTo>
                  <a:lnTo>
                    <a:pt x="355" y="112"/>
                  </a:lnTo>
                  <a:lnTo>
                    <a:pt x="358" y="115"/>
                  </a:lnTo>
                  <a:lnTo>
                    <a:pt x="362" y="115"/>
                  </a:lnTo>
                  <a:lnTo>
                    <a:pt x="366" y="115"/>
                  </a:lnTo>
                  <a:lnTo>
                    <a:pt x="369" y="119"/>
                  </a:lnTo>
                  <a:lnTo>
                    <a:pt x="372" y="119"/>
                  </a:lnTo>
                  <a:lnTo>
                    <a:pt x="376" y="118"/>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89" name="Freeform 90"/>
            <p:cNvSpPr>
              <a:spLocks/>
            </p:cNvSpPr>
            <p:nvPr/>
          </p:nvSpPr>
          <p:spPr bwMode="auto">
            <a:xfrm>
              <a:off x="4274" y="3571"/>
              <a:ext cx="319" cy="11"/>
            </a:xfrm>
            <a:custGeom>
              <a:avLst/>
              <a:gdLst>
                <a:gd name="T0" fmla="*/ 4 w 319"/>
                <a:gd name="T1" fmla="*/ 1 h 11"/>
                <a:gd name="T2" fmla="*/ 11 w 319"/>
                <a:gd name="T3" fmla="*/ 5 h 11"/>
                <a:gd name="T4" fmla="*/ 18 w 319"/>
                <a:gd name="T5" fmla="*/ 4 h 11"/>
                <a:gd name="T6" fmla="*/ 26 w 319"/>
                <a:gd name="T7" fmla="*/ 9 h 11"/>
                <a:gd name="T8" fmla="*/ 32 w 319"/>
                <a:gd name="T9" fmla="*/ 10 h 11"/>
                <a:gd name="T10" fmla="*/ 40 w 319"/>
                <a:gd name="T11" fmla="*/ 3 h 11"/>
                <a:gd name="T12" fmla="*/ 47 w 319"/>
                <a:gd name="T13" fmla="*/ 6 h 11"/>
                <a:gd name="T14" fmla="*/ 54 w 319"/>
                <a:gd name="T15" fmla="*/ 4 h 11"/>
                <a:gd name="T16" fmla="*/ 62 w 319"/>
                <a:gd name="T17" fmla="*/ 7 h 11"/>
                <a:gd name="T18" fmla="*/ 69 w 319"/>
                <a:gd name="T19" fmla="*/ 7 h 11"/>
                <a:gd name="T20" fmla="*/ 76 w 319"/>
                <a:gd name="T21" fmla="*/ 5 h 11"/>
                <a:gd name="T22" fmla="*/ 84 w 319"/>
                <a:gd name="T23" fmla="*/ 0 h 11"/>
                <a:gd name="T24" fmla="*/ 91 w 319"/>
                <a:gd name="T25" fmla="*/ 6 h 11"/>
                <a:gd name="T26" fmla="*/ 98 w 319"/>
                <a:gd name="T27" fmla="*/ 4 h 11"/>
                <a:gd name="T28" fmla="*/ 106 w 319"/>
                <a:gd name="T29" fmla="*/ 5 h 11"/>
                <a:gd name="T30" fmla="*/ 112 w 319"/>
                <a:gd name="T31" fmla="*/ 7 h 11"/>
                <a:gd name="T32" fmla="*/ 120 w 319"/>
                <a:gd name="T33" fmla="*/ 2 h 11"/>
                <a:gd name="T34" fmla="*/ 127 w 319"/>
                <a:gd name="T35" fmla="*/ 8 h 11"/>
                <a:gd name="T36" fmla="*/ 134 w 319"/>
                <a:gd name="T37" fmla="*/ 7 h 11"/>
                <a:gd name="T38" fmla="*/ 142 w 319"/>
                <a:gd name="T39" fmla="*/ 7 h 11"/>
                <a:gd name="T40" fmla="*/ 148 w 319"/>
                <a:gd name="T41" fmla="*/ 9 h 11"/>
                <a:gd name="T42" fmla="*/ 156 w 319"/>
                <a:gd name="T43" fmla="*/ 2 h 11"/>
                <a:gd name="T44" fmla="*/ 162 w 319"/>
                <a:gd name="T45" fmla="*/ 9 h 11"/>
                <a:gd name="T46" fmla="*/ 170 w 319"/>
                <a:gd name="T47" fmla="*/ 6 h 11"/>
                <a:gd name="T48" fmla="*/ 178 w 319"/>
                <a:gd name="T49" fmla="*/ 7 h 11"/>
                <a:gd name="T50" fmla="*/ 184 w 319"/>
                <a:gd name="T51" fmla="*/ 3 h 11"/>
                <a:gd name="T52" fmla="*/ 192 w 319"/>
                <a:gd name="T53" fmla="*/ 7 h 11"/>
                <a:gd name="T54" fmla="*/ 199 w 319"/>
                <a:gd name="T55" fmla="*/ 3 h 11"/>
                <a:gd name="T56" fmla="*/ 206 w 319"/>
                <a:gd name="T57" fmla="*/ 7 h 11"/>
                <a:gd name="T58" fmla="*/ 214 w 319"/>
                <a:gd name="T59" fmla="*/ 6 h 11"/>
                <a:gd name="T60" fmla="*/ 220 w 319"/>
                <a:gd name="T61" fmla="*/ 3 h 11"/>
                <a:gd name="T62" fmla="*/ 228 w 319"/>
                <a:gd name="T63" fmla="*/ 3 h 11"/>
                <a:gd name="T64" fmla="*/ 235 w 319"/>
                <a:gd name="T65" fmla="*/ 1 h 11"/>
                <a:gd name="T66" fmla="*/ 242 w 319"/>
                <a:gd name="T67" fmla="*/ 7 h 11"/>
                <a:gd name="T68" fmla="*/ 249 w 319"/>
                <a:gd name="T69" fmla="*/ 3 h 11"/>
                <a:gd name="T70" fmla="*/ 257 w 319"/>
                <a:gd name="T71" fmla="*/ 7 h 11"/>
                <a:gd name="T72" fmla="*/ 264 w 319"/>
                <a:gd name="T73" fmla="*/ 5 h 11"/>
                <a:gd name="T74" fmla="*/ 271 w 319"/>
                <a:gd name="T75" fmla="*/ 3 h 11"/>
                <a:gd name="T76" fmla="*/ 278 w 319"/>
                <a:gd name="T77" fmla="*/ 10 h 11"/>
                <a:gd name="T78" fmla="*/ 285 w 319"/>
                <a:gd name="T79" fmla="*/ 4 h 11"/>
                <a:gd name="T80" fmla="*/ 293 w 319"/>
                <a:gd name="T81" fmla="*/ 10 h 11"/>
                <a:gd name="T82" fmla="*/ 300 w 319"/>
                <a:gd name="T83" fmla="*/ 7 h 11"/>
                <a:gd name="T84" fmla="*/ 307 w 319"/>
                <a:gd name="T85" fmla="*/ 6 h 11"/>
                <a:gd name="T86" fmla="*/ 315 w 319"/>
                <a:gd name="T87" fmla="*/ 6 h 1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9"/>
                <a:gd name="T133" fmla="*/ 0 h 11"/>
                <a:gd name="T134" fmla="*/ 319 w 319"/>
                <a:gd name="T135" fmla="*/ 11 h 1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9" h="11">
                  <a:moveTo>
                    <a:pt x="0" y="10"/>
                  </a:moveTo>
                  <a:lnTo>
                    <a:pt x="4" y="1"/>
                  </a:lnTo>
                  <a:lnTo>
                    <a:pt x="8" y="3"/>
                  </a:lnTo>
                  <a:lnTo>
                    <a:pt x="11" y="5"/>
                  </a:lnTo>
                  <a:lnTo>
                    <a:pt x="14" y="4"/>
                  </a:lnTo>
                  <a:lnTo>
                    <a:pt x="18" y="4"/>
                  </a:lnTo>
                  <a:lnTo>
                    <a:pt x="22" y="6"/>
                  </a:lnTo>
                  <a:lnTo>
                    <a:pt x="26" y="9"/>
                  </a:lnTo>
                  <a:lnTo>
                    <a:pt x="29" y="7"/>
                  </a:lnTo>
                  <a:lnTo>
                    <a:pt x="32" y="10"/>
                  </a:lnTo>
                  <a:lnTo>
                    <a:pt x="36" y="5"/>
                  </a:lnTo>
                  <a:lnTo>
                    <a:pt x="40" y="3"/>
                  </a:lnTo>
                  <a:lnTo>
                    <a:pt x="44" y="5"/>
                  </a:lnTo>
                  <a:lnTo>
                    <a:pt x="47" y="6"/>
                  </a:lnTo>
                  <a:lnTo>
                    <a:pt x="51" y="7"/>
                  </a:lnTo>
                  <a:lnTo>
                    <a:pt x="54" y="4"/>
                  </a:lnTo>
                  <a:lnTo>
                    <a:pt x="58" y="4"/>
                  </a:lnTo>
                  <a:lnTo>
                    <a:pt x="62" y="7"/>
                  </a:lnTo>
                  <a:lnTo>
                    <a:pt x="66" y="8"/>
                  </a:lnTo>
                  <a:lnTo>
                    <a:pt x="69" y="7"/>
                  </a:lnTo>
                  <a:lnTo>
                    <a:pt x="72" y="7"/>
                  </a:lnTo>
                  <a:lnTo>
                    <a:pt x="76" y="5"/>
                  </a:lnTo>
                  <a:lnTo>
                    <a:pt x="80" y="7"/>
                  </a:lnTo>
                  <a:lnTo>
                    <a:pt x="84" y="0"/>
                  </a:lnTo>
                  <a:lnTo>
                    <a:pt x="86" y="6"/>
                  </a:lnTo>
                  <a:lnTo>
                    <a:pt x="91" y="6"/>
                  </a:lnTo>
                  <a:lnTo>
                    <a:pt x="94" y="8"/>
                  </a:lnTo>
                  <a:lnTo>
                    <a:pt x="98" y="4"/>
                  </a:lnTo>
                  <a:lnTo>
                    <a:pt x="101" y="7"/>
                  </a:lnTo>
                  <a:lnTo>
                    <a:pt x="106" y="5"/>
                  </a:lnTo>
                  <a:lnTo>
                    <a:pt x="108" y="2"/>
                  </a:lnTo>
                  <a:lnTo>
                    <a:pt x="112" y="7"/>
                  </a:lnTo>
                  <a:lnTo>
                    <a:pt x="116" y="4"/>
                  </a:lnTo>
                  <a:lnTo>
                    <a:pt x="120" y="2"/>
                  </a:lnTo>
                  <a:lnTo>
                    <a:pt x="122" y="7"/>
                  </a:lnTo>
                  <a:lnTo>
                    <a:pt x="127" y="8"/>
                  </a:lnTo>
                  <a:lnTo>
                    <a:pt x="130" y="7"/>
                  </a:lnTo>
                  <a:lnTo>
                    <a:pt x="134" y="7"/>
                  </a:lnTo>
                  <a:lnTo>
                    <a:pt x="138" y="10"/>
                  </a:lnTo>
                  <a:lnTo>
                    <a:pt x="142" y="7"/>
                  </a:lnTo>
                  <a:lnTo>
                    <a:pt x="144" y="5"/>
                  </a:lnTo>
                  <a:lnTo>
                    <a:pt x="148" y="9"/>
                  </a:lnTo>
                  <a:lnTo>
                    <a:pt x="152" y="7"/>
                  </a:lnTo>
                  <a:lnTo>
                    <a:pt x="156" y="2"/>
                  </a:lnTo>
                  <a:lnTo>
                    <a:pt x="159" y="5"/>
                  </a:lnTo>
                  <a:lnTo>
                    <a:pt x="162" y="9"/>
                  </a:lnTo>
                  <a:lnTo>
                    <a:pt x="166" y="9"/>
                  </a:lnTo>
                  <a:lnTo>
                    <a:pt x="170" y="6"/>
                  </a:lnTo>
                  <a:lnTo>
                    <a:pt x="174" y="7"/>
                  </a:lnTo>
                  <a:lnTo>
                    <a:pt x="178" y="7"/>
                  </a:lnTo>
                  <a:lnTo>
                    <a:pt x="181" y="8"/>
                  </a:lnTo>
                  <a:lnTo>
                    <a:pt x="184" y="3"/>
                  </a:lnTo>
                  <a:lnTo>
                    <a:pt x="189" y="5"/>
                  </a:lnTo>
                  <a:lnTo>
                    <a:pt x="192" y="7"/>
                  </a:lnTo>
                  <a:lnTo>
                    <a:pt x="196" y="3"/>
                  </a:lnTo>
                  <a:lnTo>
                    <a:pt x="199" y="3"/>
                  </a:lnTo>
                  <a:lnTo>
                    <a:pt x="202" y="10"/>
                  </a:lnTo>
                  <a:lnTo>
                    <a:pt x="206" y="7"/>
                  </a:lnTo>
                  <a:lnTo>
                    <a:pt x="210" y="7"/>
                  </a:lnTo>
                  <a:lnTo>
                    <a:pt x="214" y="6"/>
                  </a:lnTo>
                  <a:lnTo>
                    <a:pt x="217" y="2"/>
                  </a:lnTo>
                  <a:lnTo>
                    <a:pt x="220" y="3"/>
                  </a:lnTo>
                  <a:lnTo>
                    <a:pt x="224" y="3"/>
                  </a:lnTo>
                  <a:lnTo>
                    <a:pt x="228" y="3"/>
                  </a:lnTo>
                  <a:lnTo>
                    <a:pt x="232" y="5"/>
                  </a:lnTo>
                  <a:lnTo>
                    <a:pt x="235" y="1"/>
                  </a:lnTo>
                  <a:lnTo>
                    <a:pt x="238" y="5"/>
                  </a:lnTo>
                  <a:lnTo>
                    <a:pt x="242" y="7"/>
                  </a:lnTo>
                  <a:lnTo>
                    <a:pt x="246" y="6"/>
                  </a:lnTo>
                  <a:lnTo>
                    <a:pt x="249" y="3"/>
                  </a:lnTo>
                  <a:lnTo>
                    <a:pt x="254" y="8"/>
                  </a:lnTo>
                  <a:lnTo>
                    <a:pt x="257" y="7"/>
                  </a:lnTo>
                  <a:lnTo>
                    <a:pt x="260" y="5"/>
                  </a:lnTo>
                  <a:lnTo>
                    <a:pt x="264" y="5"/>
                  </a:lnTo>
                  <a:lnTo>
                    <a:pt x="268" y="3"/>
                  </a:lnTo>
                  <a:lnTo>
                    <a:pt x="271" y="3"/>
                  </a:lnTo>
                  <a:lnTo>
                    <a:pt x="275" y="8"/>
                  </a:lnTo>
                  <a:lnTo>
                    <a:pt x="278" y="10"/>
                  </a:lnTo>
                  <a:lnTo>
                    <a:pt x="282" y="7"/>
                  </a:lnTo>
                  <a:lnTo>
                    <a:pt x="285" y="4"/>
                  </a:lnTo>
                  <a:lnTo>
                    <a:pt x="290" y="6"/>
                  </a:lnTo>
                  <a:lnTo>
                    <a:pt x="293" y="10"/>
                  </a:lnTo>
                  <a:lnTo>
                    <a:pt x="296" y="8"/>
                  </a:lnTo>
                  <a:lnTo>
                    <a:pt x="300" y="7"/>
                  </a:lnTo>
                  <a:lnTo>
                    <a:pt x="304" y="4"/>
                  </a:lnTo>
                  <a:lnTo>
                    <a:pt x="307" y="6"/>
                  </a:lnTo>
                  <a:lnTo>
                    <a:pt x="310" y="7"/>
                  </a:lnTo>
                  <a:lnTo>
                    <a:pt x="315" y="6"/>
                  </a:lnTo>
                  <a:lnTo>
                    <a:pt x="318" y="6"/>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
        <p:nvSpPr>
          <p:cNvPr id="48179" name="Freeform 91"/>
          <p:cNvSpPr>
            <a:spLocks/>
          </p:cNvSpPr>
          <p:nvPr/>
        </p:nvSpPr>
        <p:spPr bwMode="auto">
          <a:xfrm>
            <a:off x="1631950" y="4252913"/>
            <a:ext cx="2117725" cy="1482725"/>
          </a:xfrm>
          <a:custGeom>
            <a:avLst/>
            <a:gdLst>
              <a:gd name="T0" fmla="*/ 0 w 1467"/>
              <a:gd name="T1" fmla="*/ 2147483646 h 1059"/>
              <a:gd name="T2" fmla="*/ 2147483646 w 1467"/>
              <a:gd name="T3" fmla="*/ 2147483646 h 1059"/>
              <a:gd name="T4" fmla="*/ 2147483646 w 1467"/>
              <a:gd name="T5" fmla="*/ 0 h 1059"/>
              <a:gd name="T6" fmla="*/ 0 w 1467"/>
              <a:gd name="T7" fmla="*/ 0 h 1059"/>
              <a:gd name="T8" fmla="*/ 0 w 1467"/>
              <a:gd name="T9" fmla="*/ 2147483646 h 1059"/>
              <a:gd name="T10" fmla="*/ 0 60000 65536"/>
              <a:gd name="T11" fmla="*/ 0 60000 65536"/>
              <a:gd name="T12" fmla="*/ 0 60000 65536"/>
              <a:gd name="T13" fmla="*/ 0 60000 65536"/>
              <a:gd name="T14" fmla="*/ 0 60000 65536"/>
              <a:gd name="T15" fmla="*/ 0 w 1467"/>
              <a:gd name="T16" fmla="*/ 0 h 1059"/>
              <a:gd name="T17" fmla="*/ 1467 w 1467"/>
              <a:gd name="T18" fmla="*/ 1059 h 1059"/>
            </a:gdLst>
            <a:ahLst/>
            <a:cxnLst>
              <a:cxn ang="T10">
                <a:pos x="T0" y="T1"/>
              </a:cxn>
              <a:cxn ang="T11">
                <a:pos x="T2" y="T3"/>
              </a:cxn>
              <a:cxn ang="T12">
                <a:pos x="T4" y="T5"/>
              </a:cxn>
              <a:cxn ang="T13">
                <a:pos x="T6" y="T7"/>
              </a:cxn>
              <a:cxn ang="T14">
                <a:pos x="T8" y="T9"/>
              </a:cxn>
            </a:cxnLst>
            <a:rect l="T15" t="T16" r="T17" b="T18"/>
            <a:pathLst>
              <a:path w="1467" h="1059">
                <a:moveTo>
                  <a:pt x="0" y="1058"/>
                </a:moveTo>
                <a:lnTo>
                  <a:pt x="1466" y="1058"/>
                </a:lnTo>
                <a:lnTo>
                  <a:pt x="1466" y="0"/>
                </a:lnTo>
                <a:lnTo>
                  <a:pt x="0" y="0"/>
                </a:lnTo>
                <a:lnTo>
                  <a:pt x="0" y="1058"/>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nvGrpSpPr>
          <p:cNvPr id="48180" name="Group 92"/>
          <p:cNvGrpSpPr>
            <a:grpSpLocks/>
          </p:cNvGrpSpPr>
          <p:nvPr/>
        </p:nvGrpSpPr>
        <p:grpSpPr bwMode="auto">
          <a:xfrm>
            <a:off x="1631950" y="4598988"/>
            <a:ext cx="2117725" cy="666750"/>
            <a:chOff x="1349" y="3353"/>
            <a:chExt cx="1467" cy="477"/>
          </a:xfrm>
        </p:grpSpPr>
        <p:sp>
          <p:nvSpPr>
            <p:cNvPr id="48182" name="Freeform 93"/>
            <p:cNvSpPr>
              <a:spLocks/>
            </p:cNvSpPr>
            <p:nvPr/>
          </p:nvSpPr>
          <p:spPr bwMode="auto">
            <a:xfrm>
              <a:off x="1349" y="3443"/>
              <a:ext cx="382" cy="338"/>
            </a:xfrm>
            <a:custGeom>
              <a:avLst/>
              <a:gdLst>
                <a:gd name="T0" fmla="*/ 3 w 382"/>
                <a:gd name="T1" fmla="*/ 115 h 338"/>
                <a:gd name="T2" fmla="*/ 11 w 382"/>
                <a:gd name="T3" fmla="*/ 167 h 338"/>
                <a:gd name="T4" fmla="*/ 18 w 382"/>
                <a:gd name="T5" fmla="*/ 212 h 338"/>
                <a:gd name="T6" fmla="*/ 25 w 382"/>
                <a:gd name="T7" fmla="*/ 195 h 338"/>
                <a:gd name="T8" fmla="*/ 33 w 382"/>
                <a:gd name="T9" fmla="*/ 99 h 338"/>
                <a:gd name="T10" fmla="*/ 39 w 382"/>
                <a:gd name="T11" fmla="*/ 51 h 338"/>
                <a:gd name="T12" fmla="*/ 47 w 382"/>
                <a:gd name="T13" fmla="*/ 90 h 338"/>
                <a:gd name="T14" fmla="*/ 54 w 382"/>
                <a:gd name="T15" fmla="*/ 73 h 338"/>
                <a:gd name="T16" fmla="*/ 62 w 382"/>
                <a:gd name="T17" fmla="*/ 119 h 338"/>
                <a:gd name="T18" fmla="*/ 69 w 382"/>
                <a:gd name="T19" fmla="*/ 177 h 338"/>
                <a:gd name="T20" fmla="*/ 77 w 382"/>
                <a:gd name="T21" fmla="*/ 123 h 338"/>
                <a:gd name="T22" fmla="*/ 83 w 382"/>
                <a:gd name="T23" fmla="*/ 99 h 338"/>
                <a:gd name="T24" fmla="*/ 91 w 382"/>
                <a:gd name="T25" fmla="*/ 96 h 338"/>
                <a:gd name="T26" fmla="*/ 99 w 382"/>
                <a:gd name="T27" fmla="*/ 21 h 338"/>
                <a:gd name="T28" fmla="*/ 106 w 382"/>
                <a:gd name="T29" fmla="*/ 25 h 338"/>
                <a:gd name="T30" fmla="*/ 113 w 382"/>
                <a:gd name="T31" fmla="*/ 120 h 338"/>
                <a:gd name="T32" fmla="*/ 121 w 382"/>
                <a:gd name="T33" fmla="*/ 76 h 338"/>
                <a:gd name="T34" fmla="*/ 129 w 382"/>
                <a:gd name="T35" fmla="*/ 11 h 338"/>
                <a:gd name="T36" fmla="*/ 136 w 382"/>
                <a:gd name="T37" fmla="*/ 77 h 338"/>
                <a:gd name="T38" fmla="*/ 143 w 382"/>
                <a:gd name="T39" fmla="*/ 253 h 338"/>
                <a:gd name="T40" fmla="*/ 150 w 382"/>
                <a:gd name="T41" fmla="*/ 94 h 338"/>
                <a:gd name="T42" fmla="*/ 158 w 382"/>
                <a:gd name="T43" fmla="*/ 166 h 338"/>
                <a:gd name="T44" fmla="*/ 165 w 382"/>
                <a:gd name="T45" fmla="*/ 136 h 338"/>
                <a:gd name="T46" fmla="*/ 173 w 382"/>
                <a:gd name="T47" fmla="*/ 104 h 338"/>
                <a:gd name="T48" fmla="*/ 180 w 382"/>
                <a:gd name="T49" fmla="*/ 47 h 338"/>
                <a:gd name="T50" fmla="*/ 187 w 382"/>
                <a:gd name="T51" fmla="*/ 200 h 338"/>
                <a:gd name="T52" fmla="*/ 194 w 382"/>
                <a:gd name="T53" fmla="*/ 45 h 338"/>
                <a:gd name="T54" fmla="*/ 201 w 382"/>
                <a:gd name="T55" fmla="*/ 120 h 338"/>
                <a:gd name="T56" fmla="*/ 209 w 382"/>
                <a:gd name="T57" fmla="*/ 125 h 338"/>
                <a:gd name="T58" fmla="*/ 216 w 382"/>
                <a:gd name="T59" fmla="*/ 107 h 338"/>
                <a:gd name="T60" fmla="*/ 223 w 382"/>
                <a:gd name="T61" fmla="*/ 129 h 338"/>
                <a:gd name="T62" fmla="*/ 231 w 382"/>
                <a:gd name="T63" fmla="*/ 53 h 338"/>
                <a:gd name="T64" fmla="*/ 238 w 382"/>
                <a:gd name="T65" fmla="*/ 192 h 338"/>
                <a:gd name="T66" fmla="*/ 246 w 382"/>
                <a:gd name="T67" fmla="*/ 144 h 338"/>
                <a:gd name="T68" fmla="*/ 253 w 382"/>
                <a:gd name="T69" fmla="*/ 143 h 338"/>
                <a:gd name="T70" fmla="*/ 260 w 382"/>
                <a:gd name="T71" fmla="*/ 143 h 338"/>
                <a:gd name="T72" fmla="*/ 267 w 382"/>
                <a:gd name="T73" fmla="*/ 107 h 338"/>
                <a:gd name="T74" fmla="*/ 275 w 382"/>
                <a:gd name="T75" fmla="*/ 72 h 338"/>
                <a:gd name="T76" fmla="*/ 283 w 382"/>
                <a:gd name="T77" fmla="*/ 87 h 338"/>
                <a:gd name="T78" fmla="*/ 289 w 382"/>
                <a:gd name="T79" fmla="*/ 124 h 338"/>
                <a:gd name="T80" fmla="*/ 296 w 382"/>
                <a:gd name="T81" fmla="*/ 123 h 338"/>
                <a:gd name="T82" fmla="*/ 304 w 382"/>
                <a:gd name="T83" fmla="*/ 119 h 338"/>
                <a:gd name="T84" fmla="*/ 311 w 382"/>
                <a:gd name="T85" fmla="*/ 72 h 338"/>
                <a:gd name="T86" fmla="*/ 318 w 382"/>
                <a:gd name="T87" fmla="*/ 119 h 338"/>
                <a:gd name="T88" fmla="*/ 326 w 382"/>
                <a:gd name="T89" fmla="*/ 90 h 338"/>
                <a:gd name="T90" fmla="*/ 333 w 382"/>
                <a:gd name="T91" fmla="*/ 87 h 338"/>
                <a:gd name="T92" fmla="*/ 341 w 382"/>
                <a:gd name="T93" fmla="*/ 75 h 338"/>
                <a:gd name="T94" fmla="*/ 348 w 382"/>
                <a:gd name="T95" fmla="*/ 132 h 338"/>
                <a:gd name="T96" fmla="*/ 355 w 382"/>
                <a:gd name="T97" fmla="*/ 120 h 338"/>
                <a:gd name="T98" fmla="*/ 363 w 382"/>
                <a:gd name="T99" fmla="*/ 111 h 338"/>
                <a:gd name="T100" fmla="*/ 370 w 382"/>
                <a:gd name="T101" fmla="*/ 164 h 338"/>
                <a:gd name="T102" fmla="*/ 377 w 382"/>
                <a:gd name="T103" fmla="*/ 183 h 3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82"/>
                <a:gd name="T157" fmla="*/ 0 h 338"/>
                <a:gd name="T158" fmla="*/ 382 w 382"/>
                <a:gd name="T159" fmla="*/ 338 h 3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82" h="338">
                  <a:moveTo>
                    <a:pt x="0" y="193"/>
                  </a:moveTo>
                  <a:lnTo>
                    <a:pt x="3" y="115"/>
                  </a:lnTo>
                  <a:lnTo>
                    <a:pt x="7" y="152"/>
                  </a:lnTo>
                  <a:lnTo>
                    <a:pt x="11" y="167"/>
                  </a:lnTo>
                  <a:lnTo>
                    <a:pt x="14" y="58"/>
                  </a:lnTo>
                  <a:lnTo>
                    <a:pt x="18" y="212"/>
                  </a:lnTo>
                  <a:lnTo>
                    <a:pt x="22" y="107"/>
                  </a:lnTo>
                  <a:lnTo>
                    <a:pt x="25" y="195"/>
                  </a:lnTo>
                  <a:lnTo>
                    <a:pt x="29" y="63"/>
                  </a:lnTo>
                  <a:lnTo>
                    <a:pt x="33" y="99"/>
                  </a:lnTo>
                  <a:lnTo>
                    <a:pt x="36" y="168"/>
                  </a:lnTo>
                  <a:lnTo>
                    <a:pt x="39" y="51"/>
                  </a:lnTo>
                  <a:lnTo>
                    <a:pt x="44" y="164"/>
                  </a:lnTo>
                  <a:lnTo>
                    <a:pt x="47" y="90"/>
                  </a:lnTo>
                  <a:lnTo>
                    <a:pt x="51" y="0"/>
                  </a:lnTo>
                  <a:lnTo>
                    <a:pt x="54" y="73"/>
                  </a:lnTo>
                  <a:lnTo>
                    <a:pt x="59" y="121"/>
                  </a:lnTo>
                  <a:lnTo>
                    <a:pt x="62" y="119"/>
                  </a:lnTo>
                  <a:lnTo>
                    <a:pt x="66" y="153"/>
                  </a:lnTo>
                  <a:lnTo>
                    <a:pt x="69" y="177"/>
                  </a:lnTo>
                  <a:lnTo>
                    <a:pt x="73" y="127"/>
                  </a:lnTo>
                  <a:lnTo>
                    <a:pt x="77" y="123"/>
                  </a:lnTo>
                  <a:lnTo>
                    <a:pt x="80" y="193"/>
                  </a:lnTo>
                  <a:lnTo>
                    <a:pt x="83" y="99"/>
                  </a:lnTo>
                  <a:lnTo>
                    <a:pt x="88" y="168"/>
                  </a:lnTo>
                  <a:lnTo>
                    <a:pt x="91" y="96"/>
                  </a:lnTo>
                  <a:lnTo>
                    <a:pt x="95" y="255"/>
                  </a:lnTo>
                  <a:lnTo>
                    <a:pt x="99" y="21"/>
                  </a:lnTo>
                  <a:lnTo>
                    <a:pt x="103" y="121"/>
                  </a:lnTo>
                  <a:lnTo>
                    <a:pt x="106" y="25"/>
                  </a:lnTo>
                  <a:lnTo>
                    <a:pt x="110" y="113"/>
                  </a:lnTo>
                  <a:lnTo>
                    <a:pt x="113" y="120"/>
                  </a:lnTo>
                  <a:lnTo>
                    <a:pt x="117" y="144"/>
                  </a:lnTo>
                  <a:lnTo>
                    <a:pt x="121" y="76"/>
                  </a:lnTo>
                  <a:lnTo>
                    <a:pt x="124" y="16"/>
                  </a:lnTo>
                  <a:lnTo>
                    <a:pt x="129" y="11"/>
                  </a:lnTo>
                  <a:lnTo>
                    <a:pt x="131" y="113"/>
                  </a:lnTo>
                  <a:lnTo>
                    <a:pt x="136" y="77"/>
                  </a:lnTo>
                  <a:lnTo>
                    <a:pt x="139" y="135"/>
                  </a:lnTo>
                  <a:lnTo>
                    <a:pt x="143" y="253"/>
                  </a:lnTo>
                  <a:lnTo>
                    <a:pt x="147" y="155"/>
                  </a:lnTo>
                  <a:lnTo>
                    <a:pt x="150" y="94"/>
                  </a:lnTo>
                  <a:lnTo>
                    <a:pt x="153" y="161"/>
                  </a:lnTo>
                  <a:lnTo>
                    <a:pt x="158" y="166"/>
                  </a:lnTo>
                  <a:lnTo>
                    <a:pt x="161" y="39"/>
                  </a:lnTo>
                  <a:lnTo>
                    <a:pt x="165" y="136"/>
                  </a:lnTo>
                  <a:lnTo>
                    <a:pt x="168" y="21"/>
                  </a:lnTo>
                  <a:lnTo>
                    <a:pt x="173" y="104"/>
                  </a:lnTo>
                  <a:lnTo>
                    <a:pt x="176" y="146"/>
                  </a:lnTo>
                  <a:lnTo>
                    <a:pt x="180" y="47"/>
                  </a:lnTo>
                  <a:lnTo>
                    <a:pt x="183" y="97"/>
                  </a:lnTo>
                  <a:lnTo>
                    <a:pt x="187" y="200"/>
                  </a:lnTo>
                  <a:lnTo>
                    <a:pt x="190" y="43"/>
                  </a:lnTo>
                  <a:lnTo>
                    <a:pt x="194" y="45"/>
                  </a:lnTo>
                  <a:lnTo>
                    <a:pt x="198" y="297"/>
                  </a:lnTo>
                  <a:lnTo>
                    <a:pt x="201" y="120"/>
                  </a:lnTo>
                  <a:lnTo>
                    <a:pt x="205" y="114"/>
                  </a:lnTo>
                  <a:lnTo>
                    <a:pt x="209" y="125"/>
                  </a:lnTo>
                  <a:lnTo>
                    <a:pt x="213" y="83"/>
                  </a:lnTo>
                  <a:lnTo>
                    <a:pt x="216" y="107"/>
                  </a:lnTo>
                  <a:lnTo>
                    <a:pt x="219" y="97"/>
                  </a:lnTo>
                  <a:lnTo>
                    <a:pt x="223" y="129"/>
                  </a:lnTo>
                  <a:lnTo>
                    <a:pt x="227" y="120"/>
                  </a:lnTo>
                  <a:lnTo>
                    <a:pt x="231" y="53"/>
                  </a:lnTo>
                  <a:lnTo>
                    <a:pt x="234" y="53"/>
                  </a:lnTo>
                  <a:lnTo>
                    <a:pt x="238" y="192"/>
                  </a:lnTo>
                  <a:lnTo>
                    <a:pt x="241" y="139"/>
                  </a:lnTo>
                  <a:lnTo>
                    <a:pt x="246" y="144"/>
                  </a:lnTo>
                  <a:lnTo>
                    <a:pt x="249" y="193"/>
                  </a:lnTo>
                  <a:lnTo>
                    <a:pt x="253" y="143"/>
                  </a:lnTo>
                  <a:lnTo>
                    <a:pt x="256" y="152"/>
                  </a:lnTo>
                  <a:lnTo>
                    <a:pt x="260" y="143"/>
                  </a:lnTo>
                  <a:lnTo>
                    <a:pt x="263" y="129"/>
                  </a:lnTo>
                  <a:lnTo>
                    <a:pt x="267" y="107"/>
                  </a:lnTo>
                  <a:lnTo>
                    <a:pt x="271" y="61"/>
                  </a:lnTo>
                  <a:lnTo>
                    <a:pt x="275" y="72"/>
                  </a:lnTo>
                  <a:lnTo>
                    <a:pt x="278" y="41"/>
                  </a:lnTo>
                  <a:lnTo>
                    <a:pt x="283" y="87"/>
                  </a:lnTo>
                  <a:lnTo>
                    <a:pt x="285" y="337"/>
                  </a:lnTo>
                  <a:lnTo>
                    <a:pt x="289" y="124"/>
                  </a:lnTo>
                  <a:lnTo>
                    <a:pt x="293" y="150"/>
                  </a:lnTo>
                  <a:lnTo>
                    <a:pt x="296" y="123"/>
                  </a:lnTo>
                  <a:lnTo>
                    <a:pt x="300" y="167"/>
                  </a:lnTo>
                  <a:lnTo>
                    <a:pt x="304" y="119"/>
                  </a:lnTo>
                  <a:lnTo>
                    <a:pt x="307" y="204"/>
                  </a:lnTo>
                  <a:lnTo>
                    <a:pt x="311" y="72"/>
                  </a:lnTo>
                  <a:lnTo>
                    <a:pt x="315" y="182"/>
                  </a:lnTo>
                  <a:lnTo>
                    <a:pt x="318" y="119"/>
                  </a:lnTo>
                  <a:lnTo>
                    <a:pt x="322" y="67"/>
                  </a:lnTo>
                  <a:lnTo>
                    <a:pt x="326" y="90"/>
                  </a:lnTo>
                  <a:lnTo>
                    <a:pt x="329" y="199"/>
                  </a:lnTo>
                  <a:lnTo>
                    <a:pt x="333" y="87"/>
                  </a:lnTo>
                  <a:lnTo>
                    <a:pt x="337" y="63"/>
                  </a:lnTo>
                  <a:lnTo>
                    <a:pt x="341" y="75"/>
                  </a:lnTo>
                  <a:lnTo>
                    <a:pt x="344" y="10"/>
                  </a:lnTo>
                  <a:lnTo>
                    <a:pt x="348" y="132"/>
                  </a:lnTo>
                  <a:lnTo>
                    <a:pt x="352" y="35"/>
                  </a:lnTo>
                  <a:lnTo>
                    <a:pt x="355" y="120"/>
                  </a:lnTo>
                  <a:lnTo>
                    <a:pt x="358" y="51"/>
                  </a:lnTo>
                  <a:lnTo>
                    <a:pt x="363" y="111"/>
                  </a:lnTo>
                  <a:lnTo>
                    <a:pt x="365" y="96"/>
                  </a:lnTo>
                  <a:lnTo>
                    <a:pt x="370" y="164"/>
                  </a:lnTo>
                  <a:lnTo>
                    <a:pt x="373" y="33"/>
                  </a:lnTo>
                  <a:lnTo>
                    <a:pt x="377" y="183"/>
                  </a:lnTo>
                  <a:lnTo>
                    <a:pt x="381" y="46"/>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83" name="Freeform 94"/>
            <p:cNvSpPr>
              <a:spLocks/>
            </p:cNvSpPr>
            <p:nvPr/>
          </p:nvSpPr>
          <p:spPr bwMode="auto">
            <a:xfrm>
              <a:off x="1730" y="3353"/>
              <a:ext cx="382" cy="398"/>
            </a:xfrm>
            <a:custGeom>
              <a:avLst/>
              <a:gdLst>
                <a:gd name="T0" fmla="*/ 4 w 382"/>
                <a:gd name="T1" fmla="*/ 135 h 398"/>
                <a:gd name="T2" fmla="*/ 11 w 382"/>
                <a:gd name="T3" fmla="*/ 232 h 398"/>
                <a:gd name="T4" fmla="*/ 18 w 382"/>
                <a:gd name="T5" fmla="*/ 180 h 398"/>
                <a:gd name="T6" fmla="*/ 26 w 382"/>
                <a:gd name="T7" fmla="*/ 94 h 398"/>
                <a:gd name="T8" fmla="*/ 33 w 382"/>
                <a:gd name="T9" fmla="*/ 141 h 398"/>
                <a:gd name="T10" fmla="*/ 41 w 382"/>
                <a:gd name="T11" fmla="*/ 183 h 398"/>
                <a:gd name="T12" fmla="*/ 47 w 382"/>
                <a:gd name="T13" fmla="*/ 309 h 398"/>
                <a:gd name="T14" fmla="*/ 54 w 382"/>
                <a:gd name="T15" fmla="*/ 157 h 398"/>
                <a:gd name="T16" fmla="*/ 62 w 382"/>
                <a:gd name="T17" fmla="*/ 167 h 398"/>
                <a:gd name="T18" fmla="*/ 70 w 382"/>
                <a:gd name="T19" fmla="*/ 243 h 398"/>
                <a:gd name="T20" fmla="*/ 77 w 382"/>
                <a:gd name="T21" fmla="*/ 121 h 398"/>
                <a:gd name="T22" fmla="*/ 84 w 382"/>
                <a:gd name="T23" fmla="*/ 190 h 398"/>
                <a:gd name="T24" fmla="*/ 91 w 382"/>
                <a:gd name="T25" fmla="*/ 239 h 398"/>
                <a:gd name="T26" fmla="*/ 99 w 382"/>
                <a:gd name="T27" fmla="*/ 214 h 398"/>
                <a:gd name="T28" fmla="*/ 106 w 382"/>
                <a:gd name="T29" fmla="*/ 106 h 398"/>
                <a:gd name="T30" fmla="*/ 114 w 382"/>
                <a:gd name="T31" fmla="*/ 316 h 398"/>
                <a:gd name="T32" fmla="*/ 120 w 382"/>
                <a:gd name="T33" fmla="*/ 147 h 398"/>
                <a:gd name="T34" fmla="*/ 128 w 382"/>
                <a:gd name="T35" fmla="*/ 167 h 398"/>
                <a:gd name="T36" fmla="*/ 136 w 382"/>
                <a:gd name="T37" fmla="*/ 171 h 398"/>
                <a:gd name="T38" fmla="*/ 143 w 382"/>
                <a:gd name="T39" fmla="*/ 349 h 398"/>
                <a:gd name="T40" fmla="*/ 150 w 382"/>
                <a:gd name="T41" fmla="*/ 146 h 398"/>
                <a:gd name="T42" fmla="*/ 158 w 382"/>
                <a:gd name="T43" fmla="*/ 258 h 398"/>
                <a:gd name="T44" fmla="*/ 165 w 382"/>
                <a:gd name="T45" fmla="*/ 171 h 398"/>
                <a:gd name="T46" fmla="*/ 172 w 382"/>
                <a:gd name="T47" fmla="*/ 269 h 398"/>
                <a:gd name="T48" fmla="*/ 179 w 382"/>
                <a:gd name="T49" fmla="*/ 176 h 398"/>
                <a:gd name="T50" fmla="*/ 186 w 382"/>
                <a:gd name="T51" fmla="*/ 179 h 398"/>
                <a:gd name="T52" fmla="*/ 194 w 382"/>
                <a:gd name="T53" fmla="*/ 397 h 398"/>
                <a:gd name="T54" fmla="*/ 201 w 382"/>
                <a:gd name="T55" fmla="*/ 282 h 398"/>
                <a:gd name="T56" fmla="*/ 208 w 382"/>
                <a:gd name="T57" fmla="*/ 114 h 398"/>
                <a:gd name="T58" fmla="*/ 216 w 382"/>
                <a:gd name="T59" fmla="*/ 187 h 398"/>
                <a:gd name="T60" fmla="*/ 223 w 382"/>
                <a:gd name="T61" fmla="*/ 182 h 398"/>
                <a:gd name="T62" fmla="*/ 230 w 382"/>
                <a:gd name="T63" fmla="*/ 244 h 398"/>
                <a:gd name="T64" fmla="*/ 238 w 382"/>
                <a:gd name="T65" fmla="*/ 113 h 398"/>
                <a:gd name="T66" fmla="*/ 245 w 382"/>
                <a:gd name="T67" fmla="*/ 184 h 398"/>
                <a:gd name="T68" fmla="*/ 252 w 382"/>
                <a:gd name="T69" fmla="*/ 137 h 398"/>
                <a:gd name="T70" fmla="*/ 260 w 382"/>
                <a:gd name="T71" fmla="*/ 359 h 398"/>
                <a:gd name="T72" fmla="*/ 267 w 382"/>
                <a:gd name="T73" fmla="*/ 352 h 398"/>
                <a:gd name="T74" fmla="*/ 275 w 382"/>
                <a:gd name="T75" fmla="*/ 171 h 398"/>
                <a:gd name="T76" fmla="*/ 282 w 382"/>
                <a:gd name="T77" fmla="*/ 128 h 398"/>
                <a:gd name="T78" fmla="*/ 290 w 382"/>
                <a:gd name="T79" fmla="*/ 206 h 398"/>
                <a:gd name="T80" fmla="*/ 296 w 382"/>
                <a:gd name="T81" fmla="*/ 112 h 398"/>
                <a:gd name="T82" fmla="*/ 304 w 382"/>
                <a:gd name="T83" fmla="*/ 95 h 398"/>
                <a:gd name="T84" fmla="*/ 311 w 382"/>
                <a:gd name="T85" fmla="*/ 106 h 398"/>
                <a:gd name="T86" fmla="*/ 318 w 382"/>
                <a:gd name="T87" fmla="*/ 77 h 398"/>
                <a:gd name="T88" fmla="*/ 326 w 382"/>
                <a:gd name="T89" fmla="*/ 89 h 398"/>
                <a:gd name="T90" fmla="*/ 333 w 382"/>
                <a:gd name="T91" fmla="*/ 33 h 398"/>
                <a:gd name="T92" fmla="*/ 341 w 382"/>
                <a:gd name="T93" fmla="*/ 58 h 398"/>
                <a:gd name="T94" fmla="*/ 348 w 382"/>
                <a:gd name="T95" fmla="*/ 31 h 398"/>
                <a:gd name="T96" fmla="*/ 355 w 382"/>
                <a:gd name="T97" fmla="*/ 47 h 398"/>
                <a:gd name="T98" fmla="*/ 363 w 382"/>
                <a:gd name="T99" fmla="*/ 86 h 398"/>
                <a:gd name="T100" fmla="*/ 370 w 382"/>
                <a:gd name="T101" fmla="*/ 77 h 398"/>
                <a:gd name="T102" fmla="*/ 378 w 382"/>
                <a:gd name="T103" fmla="*/ 133 h 3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82"/>
                <a:gd name="T157" fmla="*/ 0 h 398"/>
                <a:gd name="T158" fmla="*/ 382 w 382"/>
                <a:gd name="T159" fmla="*/ 398 h 3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82" h="398">
                  <a:moveTo>
                    <a:pt x="0" y="136"/>
                  </a:moveTo>
                  <a:lnTo>
                    <a:pt x="4" y="135"/>
                  </a:lnTo>
                  <a:lnTo>
                    <a:pt x="7" y="143"/>
                  </a:lnTo>
                  <a:lnTo>
                    <a:pt x="11" y="232"/>
                  </a:lnTo>
                  <a:lnTo>
                    <a:pt x="14" y="190"/>
                  </a:lnTo>
                  <a:lnTo>
                    <a:pt x="18" y="180"/>
                  </a:lnTo>
                  <a:lnTo>
                    <a:pt x="22" y="187"/>
                  </a:lnTo>
                  <a:lnTo>
                    <a:pt x="26" y="94"/>
                  </a:lnTo>
                  <a:lnTo>
                    <a:pt x="30" y="184"/>
                  </a:lnTo>
                  <a:lnTo>
                    <a:pt x="33" y="141"/>
                  </a:lnTo>
                  <a:lnTo>
                    <a:pt x="37" y="141"/>
                  </a:lnTo>
                  <a:lnTo>
                    <a:pt x="41" y="183"/>
                  </a:lnTo>
                  <a:lnTo>
                    <a:pt x="44" y="122"/>
                  </a:lnTo>
                  <a:lnTo>
                    <a:pt x="47" y="309"/>
                  </a:lnTo>
                  <a:lnTo>
                    <a:pt x="51" y="261"/>
                  </a:lnTo>
                  <a:lnTo>
                    <a:pt x="54" y="157"/>
                  </a:lnTo>
                  <a:lnTo>
                    <a:pt x="59" y="98"/>
                  </a:lnTo>
                  <a:lnTo>
                    <a:pt x="62" y="167"/>
                  </a:lnTo>
                  <a:lnTo>
                    <a:pt x="66" y="302"/>
                  </a:lnTo>
                  <a:lnTo>
                    <a:pt x="70" y="243"/>
                  </a:lnTo>
                  <a:lnTo>
                    <a:pt x="73" y="272"/>
                  </a:lnTo>
                  <a:lnTo>
                    <a:pt x="77" y="121"/>
                  </a:lnTo>
                  <a:lnTo>
                    <a:pt x="81" y="96"/>
                  </a:lnTo>
                  <a:lnTo>
                    <a:pt x="84" y="190"/>
                  </a:lnTo>
                  <a:lnTo>
                    <a:pt x="88" y="196"/>
                  </a:lnTo>
                  <a:lnTo>
                    <a:pt x="91" y="239"/>
                  </a:lnTo>
                  <a:lnTo>
                    <a:pt x="96" y="126"/>
                  </a:lnTo>
                  <a:lnTo>
                    <a:pt x="99" y="214"/>
                  </a:lnTo>
                  <a:lnTo>
                    <a:pt x="103" y="281"/>
                  </a:lnTo>
                  <a:lnTo>
                    <a:pt x="106" y="106"/>
                  </a:lnTo>
                  <a:lnTo>
                    <a:pt x="109" y="250"/>
                  </a:lnTo>
                  <a:lnTo>
                    <a:pt x="114" y="316"/>
                  </a:lnTo>
                  <a:lnTo>
                    <a:pt x="117" y="286"/>
                  </a:lnTo>
                  <a:lnTo>
                    <a:pt x="120" y="147"/>
                  </a:lnTo>
                  <a:lnTo>
                    <a:pt x="124" y="145"/>
                  </a:lnTo>
                  <a:lnTo>
                    <a:pt x="128" y="167"/>
                  </a:lnTo>
                  <a:lnTo>
                    <a:pt x="132" y="142"/>
                  </a:lnTo>
                  <a:lnTo>
                    <a:pt x="136" y="171"/>
                  </a:lnTo>
                  <a:lnTo>
                    <a:pt x="139" y="283"/>
                  </a:lnTo>
                  <a:lnTo>
                    <a:pt x="143" y="349"/>
                  </a:lnTo>
                  <a:lnTo>
                    <a:pt x="147" y="195"/>
                  </a:lnTo>
                  <a:lnTo>
                    <a:pt x="150" y="146"/>
                  </a:lnTo>
                  <a:lnTo>
                    <a:pt x="154" y="106"/>
                  </a:lnTo>
                  <a:lnTo>
                    <a:pt x="158" y="258"/>
                  </a:lnTo>
                  <a:lnTo>
                    <a:pt x="161" y="266"/>
                  </a:lnTo>
                  <a:lnTo>
                    <a:pt x="165" y="171"/>
                  </a:lnTo>
                  <a:lnTo>
                    <a:pt x="169" y="151"/>
                  </a:lnTo>
                  <a:lnTo>
                    <a:pt x="172" y="269"/>
                  </a:lnTo>
                  <a:lnTo>
                    <a:pt x="176" y="223"/>
                  </a:lnTo>
                  <a:lnTo>
                    <a:pt x="179" y="176"/>
                  </a:lnTo>
                  <a:lnTo>
                    <a:pt x="183" y="196"/>
                  </a:lnTo>
                  <a:lnTo>
                    <a:pt x="186" y="179"/>
                  </a:lnTo>
                  <a:lnTo>
                    <a:pt x="190" y="369"/>
                  </a:lnTo>
                  <a:lnTo>
                    <a:pt x="194" y="397"/>
                  </a:lnTo>
                  <a:lnTo>
                    <a:pt x="198" y="345"/>
                  </a:lnTo>
                  <a:lnTo>
                    <a:pt x="201" y="282"/>
                  </a:lnTo>
                  <a:lnTo>
                    <a:pt x="206" y="168"/>
                  </a:lnTo>
                  <a:lnTo>
                    <a:pt x="208" y="114"/>
                  </a:lnTo>
                  <a:lnTo>
                    <a:pt x="213" y="292"/>
                  </a:lnTo>
                  <a:lnTo>
                    <a:pt x="216" y="187"/>
                  </a:lnTo>
                  <a:lnTo>
                    <a:pt x="220" y="143"/>
                  </a:lnTo>
                  <a:lnTo>
                    <a:pt x="223" y="182"/>
                  </a:lnTo>
                  <a:lnTo>
                    <a:pt x="227" y="203"/>
                  </a:lnTo>
                  <a:lnTo>
                    <a:pt x="230" y="244"/>
                  </a:lnTo>
                  <a:lnTo>
                    <a:pt x="235" y="171"/>
                  </a:lnTo>
                  <a:lnTo>
                    <a:pt x="238" y="113"/>
                  </a:lnTo>
                  <a:lnTo>
                    <a:pt x="242" y="256"/>
                  </a:lnTo>
                  <a:lnTo>
                    <a:pt x="245" y="184"/>
                  </a:lnTo>
                  <a:lnTo>
                    <a:pt x="249" y="85"/>
                  </a:lnTo>
                  <a:lnTo>
                    <a:pt x="252" y="137"/>
                  </a:lnTo>
                  <a:lnTo>
                    <a:pt x="257" y="173"/>
                  </a:lnTo>
                  <a:lnTo>
                    <a:pt x="260" y="359"/>
                  </a:lnTo>
                  <a:lnTo>
                    <a:pt x="264" y="298"/>
                  </a:lnTo>
                  <a:lnTo>
                    <a:pt x="267" y="352"/>
                  </a:lnTo>
                  <a:lnTo>
                    <a:pt x="271" y="179"/>
                  </a:lnTo>
                  <a:lnTo>
                    <a:pt x="275" y="171"/>
                  </a:lnTo>
                  <a:lnTo>
                    <a:pt x="278" y="70"/>
                  </a:lnTo>
                  <a:lnTo>
                    <a:pt x="282" y="128"/>
                  </a:lnTo>
                  <a:lnTo>
                    <a:pt x="285" y="209"/>
                  </a:lnTo>
                  <a:lnTo>
                    <a:pt x="290" y="206"/>
                  </a:lnTo>
                  <a:lnTo>
                    <a:pt x="293" y="122"/>
                  </a:lnTo>
                  <a:lnTo>
                    <a:pt x="296" y="112"/>
                  </a:lnTo>
                  <a:lnTo>
                    <a:pt x="300" y="142"/>
                  </a:lnTo>
                  <a:lnTo>
                    <a:pt x="304" y="95"/>
                  </a:lnTo>
                  <a:lnTo>
                    <a:pt x="308" y="117"/>
                  </a:lnTo>
                  <a:lnTo>
                    <a:pt x="311" y="106"/>
                  </a:lnTo>
                  <a:lnTo>
                    <a:pt x="315" y="72"/>
                  </a:lnTo>
                  <a:lnTo>
                    <a:pt x="318" y="77"/>
                  </a:lnTo>
                  <a:lnTo>
                    <a:pt x="323" y="34"/>
                  </a:lnTo>
                  <a:lnTo>
                    <a:pt x="326" y="89"/>
                  </a:lnTo>
                  <a:lnTo>
                    <a:pt x="330" y="32"/>
                  </a:lnTo>
                  <a:lnTo>
                    <a:pt x="333" y="33"/>
                  </a:lnTo>
                  <a:lnTo>
                    <a:pt x="337" y="17"/>
                  </a:lnTo>
                  <a:lnTo>
                    <a:pt x="341" y="58"/>
                  </a:lnTo>
                  <a:lnTo>
                    <a:pt x="345" y="20"/>
                  </a:lnTo>
                  <a:lnTo>
                    <a:pt x="348" y="31"/>
                  </a:lnTo>
                  <a:lnTo>
                    <a:pt x="352" y="0"/>
                  </a:lnTo>
                  <a:lnTo>
                    <a:pt x="355" y="47"/>
                  </a:lnTo>
                  <a:lnTo>
                    <a:pt x="360" y="77"/>
                  </a:lnTo>
                  <a:lnTo>
                    <a:pt x="363" y="86"/>
                  </a:lnTo>
                  <a:lnTo>
                    <a:pt x="366" y="28"/>
                  </a:lnTo>
                  <a:lnTo>
                    <a:pt x="370" y="77"/>
                  </a:lnTo>
                  <a:lnTo>
                    <a:pt x="373" y="75"/>
                  </a:lnTo>
                  <a:lnTo>
                    <a:pt x="378" y="133"/>
                  </a:lnTo>
                  <a:lnTo>
                    <a:pt x="381" y="87"/>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84" name="Freeform 95"/>
            <p:cNvSpPr>
              <a:spLocks/>
            </p:cNvSpPr>
            <p:nvPr/>
          </p:nvSpPr>
          <p:spPr bwMode="auto">
            <a:xfrm>
              <a:off x="2111" y="3440"/>
              <a:ext cx="382" cy="390"/>
            </a:xfrm>
            <a:custGeom>
              <a:avLst/>
              <a:gdLst>
                <a:gd name="T0" fmla="*/ 4 w 382"/>
                <a:gd name="T1" fmla="*/ 90 h 390"/>
                <a:gd name="T2" fmla="*/ 12 w 382"/>
                <a:gd name="T3" fmla="*/ 92 h 390"/>
                <a:gd name="T4" fmla="*/ 19 w 382"/>
                <a:gd name="T5" fmla="*/ 35 h 390"/>
                <a:gd name="T6" fmla="*/ 26 w 382"/>
                <a:gd name="T7" fmla="*/ 186 h 390"/>
                <a:gd name="T8" fmla="*/ 33 w 382"/>
                <a:gd name="T9" fmla="*/ 42 h 390"/>
                <a:gd name="T10" fmla="*/ 41 w 382"/>
                <a:gd name="T11" fmla="*/ 39 h 390"/>
                <a:gd name="T12" fmla="*/ 49 w 382"/>
                <a:gd name="T13" fmla="*/ 70 h 390"/>
                <a:gd name="T14" fmla="*/ 56 w 382"/>
                <a:gd name="T15" fmla="*/ 233 h 390"/>
                <a:gd name="T16" fmla="*/ 62 w 382"/>
                <a:gd name="T17" fmla="*/ 94 h 390"/>
                <a:gd name="T18" fmla="*/ 70 w 382"/>
                <a:gd name="T19" fmla="*/ 78 h 390"/>
                <a:gd name="T20" fmla="*/ 77 w 382"/>
                <a:gd name="T21" fmla="*/ 188 h 390"/>
                <a:gd name="T22" fmla="*/ 84 w 382"/>
                <a:gd name="T23" fmla="*/ 286 h 390"/>
                <a:gd name="T24" fmla="*/ 91 w 382"/>
                <a:gd name="T25" fmla="*/ 108 h 390"/>
                <a:gd name="T26" fmla="*/ 99 w 382"/>
                <a:gd name="T27" fmla="*/ 142 h 390"/>
                <a:gd name="T28" fmla="*/ 107 w 382"/>
                <a:gd name="T29" fmla="*/ 146 h 390"/>
                <a:gd name="T30" fmla="*/ 114 w 382"/>
                <a:gd name="T31" fmla="*/ 159 h 390"/>
                <a:gd name="T32" fmla="*/ 121 w 382"/>
                <a:gd name="T33" fmla="*/ 212 h 390"/>
                <a:gd name="T34" fmla="*/ 128 w 382"/>
                <a:gd name="T35" fmla="*/ 157 h 390"/>
                <a:gd name="T36" fmla="*/ 136 w 382"/>
                <a:gd name="T37" fmla="*/ 108 h 390"/>
                <a:gd name="T38" fmla="*/ 143 w 382"/>
                <a:gd name="T39" fmla="*/ 26 h 390"/>
                <a:gd name="T40" fmla="*/ 151 w 382"/>
                <a:gd name="T41" fmla="*/ 264 h 390"/>
                <a:gd name="T42" fmla="*/ 158 w 382"/>
                <a:gd name="T43" fmla="*/ 225 h 390"/>
                <a:gd name="T44" fmla="*/ 165 w 382"/>
                <a:gd name="T45" fmla="*/ 89 h 390"/>
                <a:gd name="T46" fmla="*/ 173 w 382"/>
                <a:gd name="T47" fmla="*/ 33 h 390"/>
                <a:gd name="T48" fmla="*/ 180 w 382"/>
                <a:gd name="T49" fmla="*/ 32 h 390"/>
                <a:gd name="T50" fmla="*/ 187 w 382"/>
                <a:gd name="T51" fmla="*/ 95 h 390"/>
                <a:gd name="T52" fmla="*/ 194 w 382"/>
                <a:gd name="T53" fmla="*/ 158 h 390"/>
                <a:gd name="T54" fmla="*/ 201 w 382"/>
                <a:gd name="T55" fmla="*/ 80 h 390"/>
                <a:gd name="T56" fmla="*/ 209 w 382"/>
                <a:gd name="T57" fmla="*/ 192 h 390"/>
                <a:gd name="T58" fmla="*/ 216 w 382"/>
                <a:gd name="T59" fmla="*/ 154 h 390"/>
                <a:gd name="T60" fmla="*/ 224 w 382"/>
                <a:gd name="T61" fmla="*/ 150 h 390"/>
                <a:gd name="T62" fmla="*/ 231 w 382"/>
                <a:gd name="T63" fmla="*/ 118 h 390"/>
                <a:gd name="T64" fmla="*/ 238 w 382"/>
                <a:gd name="T65" fmla="*/ 198 h 390"/>
                <a:gd name="T66" fmla="*/ 246 w 382"/>
                <a:gd name="T67" fmla="*/ 257 h 390"/>
                <a:gd name="T68" fmla="*/ 253 w 382"/>
                <a:gd name="T69" fmla="*/ 93 h 390"/>
                <a:gd name="T70" fmla="*/ 261 w 382"/>
                <a:gd name="T71" fmla="*/ 86 h 390"/>
                <a:gd name="T72" fmla="*/ 267 w 382"/>
                <a:gd name="T73" fmla="*/ 153 h 390"/>
                <a:gd name="T74" fmla="*/ 275 w 382"/>
                <a:gd name="T75" fmla="*/ 66 h 390"/>
                <a:gd name="T76" fmla="*/ 283 w 382"/>
                <a:gd name="T77" fmla="*/ 48 h 390"/>
                <a:gd name="T78" fmla="*/ 290 w 382"/>
                <a:gd name="T79" fmla="*/ 256 h 390"/>
                <a:gd name="T80" fmla="*/ 297 w 382"/>
                <a:gd name="T81" fmla="*/ 64 h 390"/>
                <a:gd name="T82" fmla="*/ 304 w 382"/>
                <a:gd name="T83" fmla="*/ 186 h 390"/>
                <a:gd name="T84" fmla="*/ 311 w 382"/>
                <a:gd name="T85" fmla="*/ 183 h 390"/>
                <a:gd name="T86" fmla="*/ 319 w 382"/>
                <a:gd name="T87" fmla="*/ 260 h 390"/>
                <a:gd name="T88" fmla="*/ 326 w 382"/>
                <a:gd name="T89" fmla="*/ 97 h 390"/>
                <a:gd name="T90" fmla="*/ 333 w 382"/>
                <a:gd name="T91" fmla="*/ 208 h 390"/>
                <a:gd name="T92" fmla="*/ 341 w 382"/>
                <a:gd name="T93" fmla="*/ 91 h 390"/>
                <a:gd name="T94" fmla="*/ 348 w 382"/>
                <a:gd name="T95" fmla="*/ 220 h 390"/>
                <a:gd name="T96" fmla="*/ 355 w 382"/>
                <a:gd name="T97" fmla="*/ 161 h 390"/>
                <a:gd name="T98" fmla="*/ 363 w 382"/>
                <a:gd name="T99" fmla="*/ 262 h 390"/>
                <a:gd name="T100" fmla="*/ 370 w 382"/>
                <a:gd name="T101" fmla="*/ 82 h 390"/>
                <a:gd name="T102" fmla="*/ 377 w 382"/>
                <a:gd name="T103" fmla="*/ 167 h 3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82"/>
                <a:gd name="T157" fmla="*/ 0 h 390"/>
                <a:gd name="T158" fmla="*/ 382 w 382"/>
                <a:gd name="T159" fmla="*/ 390 h 39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82" h="390">
                  <a:moveTo>
                    <a:pt x="0" y="0"/>
                  </a:moveTo>
                  <a:lnTo>
                    <a:pt x="4" y="90"/>
                  </a:lnTo>
                  <a:lnTo>
                    <a:pt x="7" y="126"/>
                  </a:lnTo>
                  <a:lnTo>
                    <a:pt x="12" y="92"/>
                  </a:lnTo>
                  <a:lnTo>
                    <a:pt x="14" y="38"/>
                  </a:lnTo>
                  <a:lnTo>
                    <a:pt x="19" y="35"/>
                  </a:lnTo>
                  <a:lnTo>
                    <a:pt x="22" y="111"/>
                  </a:lnTo>
                  <a:lnTo>
                    <a:pt x="26" y="186"/>
                  </a:lnTo>
                  <a:lnTo>
                    <a:pt x="29" y="203"/>
                  </a:lnTo>
                  <a:lnTo>
                    <a:pt x="33" y="42"/>
                  </a:lnTo>
                  <a:lnTo>
                    <a:pt x="37" y="281"/>
                  </a:lnTo>
                  <a:lnTo>
                    <a:pt x="41" y="39"/>
                  </a:lnTo>
                  <a:lnTo>
                    <a:pt x="44" y="106"/>
                  </a:lnTo>
                  <a:lnTo>
                    <a:pt x="49" y="70"/>
                  </a:lnTo>
                  <a:lnTo>
                    <a:pt x="51" y="107"/>
                  </a:lnTo>
                  <a:lnTo>
                    <a:pt x="56" y="233"/>
                  </a:lnTo>
                  <a:lnTo>
                    <a:pt x="59" y="177"/>
                  </a:lnTo>
                  <a:lnTo>
                    <a:pt x="62" y="94"/>
                  </a:lnTo>
                  <a:lnTo>
                    <a:pt x="66" y="153"/>
                  </a:lnTo>
                  <a:lnTo>
                    <a:pt x="70" y="78"/>
                  </a:lnTo>
                  <a:lnTo>
                    <a:pt x="73" y="104"/>
                  </a:lnTo>
                  <a:lnTo>
                    <a:pt x="77" y="188"/>
                  </a:lnTo>
                  <a:lnTo>
                    <a:pt x="81" y="120"/>
                  </a:lnTo>
                  <a:lnTo>
                    <a:pt x="84" y="286"/>
                  </a:lnTo>
                  <a:lnTo>
                    <a:pt x="88" y="84"/>
                  </a:lnTo>
                  <a:lnTo>
                    <a:pt x="91" y="108"/>
                  </a:lnTo>
                  <a:lnTo>
                    <a:pt x="95" y="89"/>
                  </a:lnTo>
                  <a:lnTo>
                    <a:pt x="99" y="142"/>
                  </a:lnTo>
                  <a:lnTo>
                    <a:pt x="103" y="142"/>
                  </a:lnTo>
                  <a:lnTo>
                    <a:pt x="107" y="146"/>
                  </a:lnTo>
                  <a:lnTo>
                    <a:pt x="110" y="138"/>
                  </a:lnTo>
                  <a:lnTo>
                    <a:pt x="114" y="159"/>
                  </a:lnTo>
                  <a:lnTo>
                    <a:pt x="117" y="148"/>
                  </a:lnTo>
                  <a:lnTo>
                    <a:pt x="121" y="212"/>
                  </a:lnTo>
                  <a:lnTo>
                    <a:pt x="125" y="71"/>
                  </a:lnTo>
                  <a:lnTo>
                    <a:pt x="128" y="157"/>
                  </a:lnTo>
                  <a:lnTo>
                    <a:pt x="131" y="93"/>
                  </a:lnTo>
                  <a:lnTo>
                    <a:pt x="136" y="108"/>
                  </a:lnTo>
                  <a:lnTo>
                    <a:pt x="139" y="40"/>
                  </a:lnTo>
                  <a:lnTo>
                    <a:pt x="143" y="26"/>
                  </a:lnTo>
                  <a:lnTo>
                    <a:pt x="147" y="135"/>
                  </a:lnTo>
                  <a:lnTo>
                    <a:pt x="151" y="264"/>
                  </a:lnTo>
                  <a:lnTo>
                    <a:pt x="153" y="180"/>
                  </a:lnTo>
                  <a:lnTo>
                    <a:pt x="158" y="225"/>
                  </a:lnTo>
                  <a:lnTo>
                    <a:pt x="161" y="302"/>
                  </a:lnTo>
                  <a:lnTo>
                    <a:pt x="165" y="89"/>
                  </a:lnTo>
                  <a:lnTo>
                    <a:pt x="168" y="130"/>
                  </a:lnTo>
                  <a:lnTo>
                    <a:pt x="173" y="33"/>
                  </a:lnTo>
                  <a:lnTo>
                    <a:pt x="176" y="149"/>
                  </a:lnTo>
                  <a:lnTo>
                    <a:pt x="180" y="32"/>
                  </a:lnTo>
                  <a:lnTo>
                    <a:pt x="183" y="102"/>
                  </a:lnTo>
                  <a:lnTo>
                    <a:pt x="187" y="95"/>
                  </a:lnTo>
                  <a:lnTo>
                    <a:pt x="190" y="195"/>
                  </a:lnTo>
                  <a:lnTo>
                    <a:pt x="194" y="158"/>
                  </a:lnTo>
                  <a:lnTo>
                    <a:pt x="198" y="195"/>
                  </a:lnTo>
                  <a:lnTo>
                    <a:pt x="201" y="80"/>
                  </a:lnTo>
                  <a:lnTo>
                    <a:pt x="205" y="232"/>
                  </a:lnTo>
                  <a:lnTo>
                    <a:pt x="209" y="192"/>
                  </a:lnTo>
                  <a:lnTo>
                    <a:pt x="213" y="167"/>
                  </a:lnTo>
                  <a:lnTo>
                    <a:pt x="216" y="154"/>
                  </a:lnTo>
                  <a:lnTo>
                    <a:pt x="220" y="86"/>
                  </a:lnTo>
                  <a:lnTo>
                    <a:pt x="224" y="150"/>
                  </a:lnTo>
                  <a:lnTo>
                    <a:pt x="227" y="86"/>
                  </a:lnTo>
                  <a:lnTo>
                    <a:pt x="231" y="118"/>
                  </a:lnTo>
                  <a:lnTo>
                    <a:pt x="235" y="102"/>
                  </a:lnTo>
                  <a:lnTo>
                    <a:pt x="238" y="198"/>
                  </a:lnTo>
                  <a:lnTo>
                    <a:pt x="241" y="156"/>
                  </a:lnTo>
                  <a:lnTo>
                    <a:pt x="246" y="257"/>
                  </a:lnTo>
                  <a:lnTo>
                    <a:pt x="249" y="61"/>
                  </a:lnTo>
                  <a:lnTo>
                    <a:pt x="253" y="93"/>
                  </a:lnTo>
                  <a:lnTo>
                    <a:pt x="256" y="233"/>
                  </a:lnTo>
                  <a:lnTo>
                    <a:pt x="261" y="86"/>
                  </a:lnTo>
                  <a:lnTo>
                    <a:pt x="264" y="117"/>
                  </a:lnTo>
                  <a:lnTo>
                    <a:pt x="267" y="153"/>
                  </a:lnTo>
                  <a:lnTo>
                    <a:pt x="271" y="174"/>
                  </a:lnTo>
                  <a:lnTo>
                    <a:pt x="275" y="66"/>
                  </a:lnTo>
                  <a:lnTo>
                    <a:pt x="279" y="152"/>
                  </a:lnTo>
                  <a:lnTo>
                    <a:pt x="283" y="48"/>
                  </a:lnTo>
                  <a:lnTo>
                    <a:pt x="286" y="58"/>
                  </a:lnTo>
                  <a:lnTo>
                    <a:pt x="290" y="256"/>
                  </a:lnTo>
                  <a:lnTo>
                    <a:pt x="294" y="108"/>
                  </a:lnTo>
                  <a:lnTo>
                    <a:pt x="297" y="64"/>
                  </a:lnTo>
                  <a:lnTo>
                    <a:pt x="301" y="63"/>
                  </a:lnTo>
                  <a:lnTo>
                    <a:pt x="304" y="186"/>
                  </a:lnTo>
                  <a:lnTo>
                    <a:pt x="308" y="175"/>
                  </a:lnTo>
                  <a:lnTo>
                    <a:pt x="311" y="183"/>
                  </a:lnTo>
                  <a:lnTo>
                    <a:pt x="315" y="92"/>
                  </a:lnTo>
                  <a:lnTo>
                    <a:pt x="319" y="260"/>
                  </a:lnTo>
                  <a:lnTo>
                    <a:pt x="323" y="84"/>
                  </a:lnTo>
                  <a:lnTo>
                    <a:pt x="326" y="97"/>
                  </a:lnTo>
                  <a:lnTo>
                    <a:pt x="330" y="150"/>
                  </a:lnTo>
                  <a:lnTo>
                    <a:pt x="333" y="208"/>
                  </a:lnTo>
                  <a:lnTo>
                    <a:pt x="337" y="389"/>
                  </a:lnTo>
                  <a:lnTo>
                    <a:pt x="341" y="91"/>
                  </a:lnTo>
                  <a:lnTo>
                    <a:pt x="345" y="100"/>
                  </a:lnTo>
                  <a:lnTo>
                    <a:pt x="348" y="220"/>
                  </a:lnTo>
                  <a:lnTo>
                    <a:pt x="352" y="19"/>
                  </a:lnTo>
                  <a:lnTo>
                    <a:pt x="355" y="161"/>
                  </a:lnTo>
                  <a:lnTo>
                    <a:pt x="360" y="75"/>
                  </a:lnTo>
                  <a:lnTo>
                    <a:pt x="363" y="262"/>
                  </a:lnTo>
                  <a:lnTo>
                    <a:pt x="367" y="301"/>
                  </a:lnTo>
                  <a:lnTo>
                    <a:pt x="370" y="82"/>
                  </a:lnTo>
                  <a:lnTo>
                    <a:pt x="373" y="194"/>
                  </a:lnTo>
                  <a:lnTo>
                    <a:pt x="377" y="167"/>
                  </a:lnTo>
                  <a:lnTo>
                    <a:pt x="381" y="102"/>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8185" name="Freeform 96"/>
            <p:cNvSpPr>
              <a:spLocks/>
            </p:cNvSpPr>
            <p:nvPr/>
          </p:nvSpPr>
          <p:spPr bwMode="auto">
            <a:xfrm>
              <a:off x="2492" y="3448"/>
              <a:ext cx="324" cy="374"/>
            </a:xfrm>
            <a:custGeom>
              <a:avLst/>
              <a:gdLst>
                <a:gd name="T0" fmla="*/ 4 w 324"/>
                <a:gd name="T1" fmla="*/ 57 h 374"/>
                <a:gd name="T2" fmla="*/ 11 w 324"/>
                <a:gd name="T3" fmla="*/ 190 h 374"/>
                <a:gd name="T4" fmla="*/ 18 w 324"/>
                <a:gd name="T5" fmla="*/ 156 h 374"/>
                <a:gd name="T6" fmla="*/ 26 w 324"/>
                <a:gd name="T7" fmla="*/ 100 h 374"/>
                <a:gd name="T8" fmla="*/ 33 w 324"/>
                <a:gd name="T9" fmla="*/ 18 h 374"/>
                <a:gd name="T10" fmla="*/ 41 w 324"/>
                <a:gd name="T11" fmla="*/ 56 h 374"/>
                <a:gd name="T12" fmla="*/ 48 w 324"/>
                <a:gd name="T13" fmla="*/ 87 h 374"/>
                <a:gd name="T14" fmla="*/ 54 w 324"/>
                <a:gd name="T15" fmla="*/ 92 h 374"/>
                <a:gd name="T16" fmla="*/ 62 w 324"/>
                <a:gd name="T17" fmla="*/ 161 h 374"/>
                <a:gd name="T18" fmla="*/ 69 w 324"/>
                <a:gd name="T19" fmla="*/ 101 h 374"/>
                <a:gd name="T20" fmla="*/ 77 w 324"/>
                <a:gd name="T21" fmla="*/ 0 h 374"/>
                <a:gd name="T22" fmla="*/ 84 w 324"/>
                <a:gd name="T23" fmla="*/ 34 h 374"/>
                <a:gd name="T24" fmla="*/ 92 w 324"/>
                <a:gd name="T25" fmla="*/ 100 h 374"/>
                <a:gd name="T26" fmla="*/ 99 w 324"/>
                <a:gd name="T27" fmla="*/ 64 h 374"/>
                <a:gd name="T28" fmla="*/ 106 w 324"/>
                <a:gd name="T29" fmla="*/ 77 h 374"/>
                <a:gd name="T30" fmla="*/ 114 w 324"/>
                <a:gd name="T31" fmla="*/ 154 h 374"/>
                <a:gd name="T32" fmla="*/ 121 w 324"/>
                <a:gd name="T33" fmla="*/ 89 h 374"/>
                <a:gd name="T34" fmla="*/ 128 w 324"/>
                <a:gd name="T35" fmla="*/ 170 h 374"/>
                <a:gd name="T36" fmla="*/ 136 w 324"/>
                <a:gd name="T37" fmla="*/ 180 h 374"/>
                <a:gd name="T38" fmla="*/ 143 w 324"/>
                <a:gd name="T39" fmla="*/ 116 h 374"/>
                <a:gd name="T40" fmla="*/ 150 w 324"/>
                <a:gd name="T41" fmla="*/ 124 h 374"/>
                <a:gd name="T42" fmla="*/ 158 w 324"/>
                <a:gd name="T43" fmla="*/ 94 h 374"/>
                <a:gd name="T44" fmla="*/ 166 w 324"/>
                <a:gd name="T45" fmla="*/ 108 h 374"/>
                <a:gd name="T46" fmla="*/ 173 w 324"/>
                <a:gd name="T47" fmla="*/ 171 h 374"/>
                <a:gd name="T48" fmla="*/ 180 w 324"/>
                <a:gd name="T49" fmla="*/ 81 h 374"/>
                <a:gd name="T50" fmla="*/ 187 w 324"/>
                <a:gd name="T51" fmla="*/ 52 h 374"/>
                <a:gd name="T52" fmla="*/ 194 w 324"/>
                <a:gd name="T53" fmla="*/ 182 h 374"/>
                <a:gd name="T54" fmla="*/ 202 w 324"/>
                <a:gd name="T55" fmla="*/ 121 h 374"/>
                <a:gd name="T56" fmla="*/ 209 w 324"/>
                <a:gd name="T57" fmla="*/ 234 h 374"/>
                <a:gd name="T58" fmla="*/ 216 w 324"/>
                <a:gd name="T59" fmla="*/ 11 h 374"/>
                <a:gd name="T60" fmla="*/ 224 w 324"/>
                <a:gd name="T61" fmla="*/ 239 h 374"/>
                <a:gd name="T62" fmla="*/ 231 w 324"/>
                <a:gd name="T63" fmla="*/ 50 h 374"/>
                <a:gd name="T64" fmla="*/ 238 w 324"/>
                <a:gd name="T65" fmla="*/ 72 h 374"/>
                <a:gd name="T66" fmla="*/ 246 w 324"/>
                <a:gd name="T67" fmla="*/ 82 h 374"/>
                <a:gd name="T68" fmla="*/ 254 w 324"/>
                <a:gd name="T69" fmla="*/ 52 h 374"/>
                <a:gd name="T70" fmla="*/ 261 w 324"/>
                <a:gd name="T71" fmla="*/ 145 h 374"/>
                <a:gd name="T72" fmla="*/ 268 w 324"/>
                <a:gd name="T73" fmla="*/ 106 h 374"/>
                <a:gd name="T74" fmla="*/ 275 w 324"/>
                <a:gd name="T75" fmla="*/ 98 h 374"/>
                <a:gd name="T76" fmla="*/ 283 w 324"/>
                <a:gd name="T77" fmla="*/ 150 h 374"/>
                <a:gd name="T78" fmla="*/ 290 w 324"/>
                <a:gd name="T79" fmla="*/ 170 h 374"/>
                <a:gd name="T80" fmla="*/ 298 w 324"/>
                <a:gd name="T81" fmla="*/ 115 h 374"/>
                <a:gd name="T82" fmla="*/ 304 w 324"/>
                <a:gd name="T83" fmla="*/ 107 h 374"/>
                <a:gd name="T84" fmla="*/ 312 w 324"/>
                <a:gd name="T85" fmla="*/ 150 h 374"/>
                <a:gd name="T86" fmla="*/ 319 w 324"/>
                <a:gd name="T87" fmla="*/ 81 h 3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4"/>
                <a:gd name="T133" fmla="*/ 0 h 374"/>
                <a:gd name="T134" fmla="*/ 324 w 324"/>
                <a:gd name="T135" fmla="*/ 374 h 3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4" h="374">
                  <a:moveTo>
                    <a:pt x="0" y="94"/>
                  </a:moveTo>
                  <a:lnTo>
                    <a:pt x="4" y="57"/>
                  </a:lnTo>
                  <a:lnTo>
                    <a:pt x="8" y="99"/>
                  </a:lnTo>
                  <a:lnTo>
                    <a:pt x="11" y="190"/>
                  </a:lnTo>
                  <a:lnTo>
                    <a:pt x="15" y="127"/>
                  </a:lnTo>
                  <a:lnTo>
                    <a:pt x="18" y="156"/>
                  </a:lnTo>
                  <a:lnTo>
                    <a:pt x="22" y="136"/>
                  </a:lnTo>
                  <a:lnTo>
                    <a:pt x="26" y="100"/>
                  </a:lnTo>
                  <a:lnTo>
                    <a:pt x="29" y="40"/>
                  </a:lnTo>
                  <a:lnTo>
                    <a:pt x="33" y="18"/>
                  </a:lnTo>
                  <a:lnTo>
                    <a:pt x="37" y="157"/>
                  </a:lnTo>
                  <a:lnTo>
                    <a:pt x="41" y="56"/>
                  </a:lnTo>
                  <a:lnTo>
                    <a:pt x="44" y="129"/>
                  </a:lnTo>
                  <a:lnTo>
                    <a:pt x="48" y="87"/>
                  </a:lnTo>
                  <a:lnTo>
                    <a:pt x="52" y="211"/>
                  </a:lnTo>
                  <a:lnTo>
                    <a:pt x="54" y="92"/>
                  </a:lnTo>
                  <a:lnTo>
                    <a:pt x="59" y="357"/>
                  </a:lnTo>
                  <a:lnTo>
                    <a:pt x="62" y="161"/>
                  </a:lnTo>
                  <a:lnTo>
                    <a:pt x="66" y="84"/>
                  </a:lnTo>
                  <a:lnTo>
                    <a:pt x="69" y="101"/>
                  </a:lnTo>
                  <a:lnTo>
                    <a:pt x="74" y="45"/>
                  </a:lnTo>
                  <a:lnTo>
                    <a:pt x="77" y="0"/>
                  </a:lnTo>
                  <a:lnTo>
                    <a:pt x="81" y="200"/>
                  </a:lnTo>
                  <a:lnTo>
                    <a:pt x="84" y="34"/>
                  </a:lnTo>
                  <a:lnTo>
                    <a:pt x="89" y="40"/>
                  </a:lnTo>
                  <a:lnTo>
                    <a:pt x="92" y="100"/>
                  </a:lnTo>
                  <a:lnTo>
                    <a:pt x="96" y="48"/>
                  </a:lnTo>
                  <a:lnTo>
                    <a:pt x="99" y="64"/>
                  </a:lnTo>
                  <a:lnTo>
                    <a:pt x="103" y="350"/>
                  </a:lnTo>
                  <a:lnTo>
                    <a:pt x="106" y="77"/>
                  </a:lnTo>
                  <a:lnTo>
                    <a:pt x="110" y="244"/>
                  </a:lnTo>
                  <a:lnTo>
                    <a:pt x="114" y="154"/>
                  </a:lnTo>
                  <a:lnTo>
                    <a:pt x="118" y="125"/>
                  </a:lnTo>
                  <a:lnTo>
                    <a:pt x="121" y="89"/>
                  </a:lnTo>
                  <a:lnTo>
                    <a:pt x="126" y="86"/>
                  </a:lnTo>
                  <a:lnTo>
                    <a:pt x="128" y="170"/>
                  </a:lnTo>
                  <a:lnTo>
                    <a:pt x="132" y="218"/>
                  </a:lnTo>
                  <a:lnTo>
                    <a:pt x="136" y="180"/>
                  </a:lnTo>
                  <a:lnTo>
                    <a:pt x="139" y="265"/>
                  </a:lnTo>
                  <a:lnTo>
                    <a:pt x="143" y="116"/>
                  </a:lnTo>
                  <a:lnTo>
                    <a:pt x="147" y="120"/>
                  </a:lnTo>
                  <a:lnTo>
                    <a:pt x="150" y="124"/>
                  </a:lnTo>
                  <a:lnTo>
                    <a:pt x="154" y="132"/>
                  </a:lnTo>
                  <a:lnTo>
                    <a:pt x="158" y="94"/>
                  </a:lnTo>
                  <a:lnTo>
                    <a:pt x="162" y="100"/>
                  </a:lnTo>
                  <a:lnTo>
                    <a:pt x="166" y="108"/>
                  </a:lnTo>
                  <a:lnTo>
                    <a:pt x="168" y="64"/>
                  </a:lnTo>
                  <a:lnTo>
                    <a:pt x="173" y="171"/>
                  </a:lnTo>
                  <a:lnTo>
                    <a:pt x="176" y="116"/>
                  </a:lnTo>
                  <a:lnTo>
                    <a:pt x="180" y="81"/>
                  </a:lnTo>
                  <a:lnTo>
                    <a:pt x="184" y="81"/>
                  </a:lnTo>
                  <a:lnTo>
                    <a:pt x="187" y="52"/>
                  </a:lnTo>
                  <a:lnTo>
                    <a:pt x="191" y="48"/>
                  </a:lnTo>
                  <a:lnTo>
                    <a:pt x="194" y="182"/>
                  </a:lnTo>
                  <a:lnTo>
                    <a:pt x="198" y="111"/>
                  </a:lnTo>
                  <a:lnTo>
                    <a:pt x="202" y="121"/>
                  </a:lnTo>
                  <a:lnTo>
                    <a:pt x="205" y="86"/>
                  </a:lnTo>
                  <a:lnTo>
                    <a:pt x="209" y="234"/>
                  </a:lnTo>
                  <a:lnTo>
                    <a:pt x="213" y="65"/>
                  </a:lnTo>
                  <a:lnTo>
                    <a:pt x="216" y="11"/>
                  </a:lnTo>
                  <a:lnTo>
                    <a:pt x="220" y="10"/>
                  </a:lnTo>
                  <a:lnTo>
                    <a:pt x="224" y="239"/>
                  </a:lnTo>
                  <a:lnTo>
                    <a:pt x="228" y="131"/>
                  </a:lnTo>
                  <a:lnTo>
                    <a:pt x="231" y="50"/>
                  </a:lnTo>
                  <a:lnTo>
                    <a:pt x="235" y="45"/>
                  </a:lnTo>
                  <a:lnTo>
                    <a:pt x="238" y="72"/>
                  </a:lnTo>
                  <a:lnTo>
                    <a:pt x="242" y="132"/>
                  </a:lnTo>
                  <a:lnTo>
                    <a:pt x="246" y="82"/>
                  </a:lnTo>
                  <a:lnTo>
                    <a:pt x="250" y="5"/>
                  </a:lnTo>
                  <a:lnTo>
                    <a:pt x="254" y="52"/>
                  </a:lnTo>
                  <a:lnTo>
                    <a:pt x="256" y="373"/>
                  </a:lnTo>
                  <a:lnTo>
                    <a:pt x="261" y="145"/>
                  </a:lnTo>
                  <a:lnTo>
                    <a:pt x="263" y="41"/>
                  </a:lnTo>
                  <a:lnTo>
                    <a:pt x="268" y="106"/>
                  </a:lnTo>
                  <a:lnTo>
                    <a:pt x="271" y="87"/>
                  </a:lnTo>
                  <a:lnTo>
                    <a:pt x="275" y="98"/>
                  </a:lnTo>
                  <a:lnTo>
                    <a:pt x="278" y="121"/>
                  </a:lnTo>
                  <a:lnTo>
                    <a:pt x="283" y="150"/>
                  </a:lnTo>
                  <a:lnTo>
                    <a:pt x="286" y="92"/>
                  </a:lnTo>
                  <a:lnTo>
                    <a:pt x="290" y="170"/>
                  </a:lnTo>
                  <a:lnTo>
                    <a:pt x="293" y="344"/>
                  </a:lnTo>
                  <a:lnTo>
                    <a:pt x="298" y="115"/>
                  </a:lnTo>
                  <a:lnTo>
                    <a:pt x="300" y="270"/>
                  </a:lnTo>
                  <a:lnTo>
                    <a:pt x="304" y="107"/>
                  </a:lnTo>
                  <a:lnTo>
                    <a:pt x="308" y="197"/>
                  </a:lnTo>
                  <a:lnTo>
                    <a:pt x="312" y="150"/>
                  </a:lnTo>
                  <a:lnTo>
                    <a:pt x="315" y="122"/>
                  </a:lnTo>
                  <a:lnTo>
                    <a:pt x="319" y="81"/>
                  </a:lnTo>
                  <a:lnTo>
                    <a:pt x="323" y="7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
        <p:nvSpPr>
          <p:cNvPr id="90" name="Rectangle 2"/>
          <p:cNvSpPr txBox="1">
            <a:spLocks noChangeArrowheads="1"/>
          </p:cNvSpPr>
          <p:nvPr/>
        </p:nvSpPr>
        <p:spPr bwMode="black">
          <a:xfrm>
            <a:off x="0" y="0"/>
            <a:ext cx="9144000" cy="1058863"/>
          </a:xfrm>
          <a:prstGeom prst="rect">
            <a:avLst/>
          </a:prstGeom>
          <a:noFill/>
          <a:ln/>
        </p:spPr>
        <p:txBody>
          <a:bodyPr/>
          <a:lstStyle/>
          <a:p>
            <a:pPr algn="ctr" eaLnBrk="1" hangingPunct="1">
              <a:defRPr/>
            </a:pPr>
            <a:r>
              <a:rPr lang="it-IT" sz="4400" kern="0" dirty="0">
                <a:effectLst>
                  <a:outerShdw blurRad="38100" dist="38100" dir="2700000" algn="tl">
                    <a:srgbClr val="000000"/>
                  </a:outerShdw>
                </a:effectLst>
                <a:latin typeface="Book Antiqua" pitchFamily="18" charset="0"/>
                <a:ea typeface="+mj-ea"/>
                <a:cs typeface="+mj-cs"/>
              </a:rPr>
              <a:t>Video </a:t>
            </a:r>
            <a:r>
              <a:rPr lang="it-IT" sz="4400" kern="0" dirty="0" err="1">
                <a:effectLst>
                  <a:outerShdw blurRad="38100" dist="38100" dir="2700000" algn="tl">
                    <a:srgbClr val="000000"/>
                  </a:outerShdw>
                </a:effectLst>
                <a:latin typeface="Book Antiqua" pitchFamily="18" charset="0"/>
                <a:ea typeface="+mj-ea"/>
                <a:cs typeface="+mj-cs"/>
              </a:rPr>
              <a:t>Filter</a:t>
            </a:r>
            <a:endParaRPr lang="it-IT" sz="4400" kern="0" dirty="0">
              <a:effectLst>
                <a:outerShdw blurRad="38100" dist="38100" dir="2700000" algn="tl">
                  <a:srgbClr val="000000"/>
                </a:outerShdw>
              </a:effectLst>
              <a:latin typeface="Book Antiqua" pitchFamily="18" charset="0"/>
              <a:ea typeface="+mj-ea"/>
              <a:cs typeface="+mj-cs"/>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bwMode="black">
          <a:xfrm>
            <a:off x="0" y="0"/>
            <a:ext cx="9144000" cy="1058863"/>
          </a:xfrm>
        </p:spPr>
        <p:txBody>
          <a:bodyPr/>
          <a:lstStyle/>
          <a:p>
            <a:pPr eaLnBrk="1" hangingPunct="1">
              <a:defRPr/>
            </a:pPr>
            <a:r>
              <a:rPr lang="it-IT" dirty="0" smtClean="0">
                <a:solidFill>
                  <a:schemeClr val="tx1"/>
                </a:solidFill>
                <a:latin typeface="Book Antiqua" pitchFamily="18" charset="0"/>
              </a:rPr>
              <a:t>Filtri stretti (RBW “piccola”)</a:t>
            </a:r>
          </a:p>
        </p:txBody>
      </p:sp>
      <p:sp>
        <p:nvSpPr>
          <p:cNvPr id="330755" name="Text Box 3"/>
          <p:cNvSpPr txBox="1">
            <a:spLocks noChangeArrowheads="1"/>
          </p:cNvSpPr>
          <p:nvPr/>
        </p:nvSpPr>
        <p:spPr bwMode="black">
          <a:xfrm>
            <a:off x="387350" y="1468438"/>
            <a:ext cx="8512175" cy="1758950"/>
          </a:xfrm>
          <a:prstGeom prst="rect">
            <a:avLst/>
          </a:prstGeom>
          <a:noFill/>
          <a:ln w="9525">
            <a:noFill/>
            <a:miter lim="800000"/>
            <a:headEnd/>
            <a:tailEnd/>
          </a:ln>
          <a:effectLst/>
        </p:spPr>
        <p:txBody>
          <a:bodyPr>
            <a:spAutoFit/>
          </a:bodyPr>
          <a:lstStyle/>
          <a:p>
            <a:pPr eaLnBrk="1" hangingPunct="1">
              <a:lnSpc>
                <a:spcPct val="130000"/>
              </a:lnSpc>
              <a:spcBef>
                <a:spcPct val="50000"/>
              </a:spcBef>
              <a:defRPr/>
            </a:pPr>
            <a:r>
              <a:rPr lang="it-IT" sz="2800" dirty="0">
                <a:effectLst>
                  <a:outerShdw blurRad="38100" dist="38100" dir="2700000" algn="tl">
                    <a:srgbClr val="000000"/>
                  </a:outerShdw>
                </a:effectLst>
                <a:latin typeface="Book Antiqua" pitchFamily="18" charset="0"/>
              </a:rPr>
              <a:t>Filtri a IF stretti danno una elevata risoluzione spettrale ma richiedono tempi lungi di analisi </a:t>
            </a:r>
            <a:br>
              <a:rPr lang="it-IT" sz="2800" dirty="0">
                <a:effectLst>
                  <a:outerShdw blurRad="38100" dist="38100" dir="2700000" algn="tl">
                    <a:srgbClr val="000000"/>
                  </a:outerShdw>
                </a:effectLst>
                <a:latin typeface="Book Antiqua" pitchFamily="18" charset="0"/>
              </a:rPr>
            </a:br>
            <a:r>
              <a:rPr lang="it-IT" sz="2800" dirty="0">
                <a:effectLst>
                  <a:outerShdw blurRad="38100" dist="38100" dir="2700000" algn="tl">
                    <a:srgbClr val="000000"/>
                  </a:outerShdw>
                </a:effectLst>
                <a:latin typeface="Book Antiqua" pitchFamily="18" charset="0"/>
              </a:rPr>
              <a:t>(Pb. “non stazionarietà” del segnale)</a:t>
            </a:r>
          </a:p>
        </p:txBody>
      </p:sp>
      <p:graphicFrame>
        <p:nvGraphicFramePr>
          <p:cNvPr id="50180" name="Object 4"/>
          <p:cNvGraphicFramePr>
            <a:graphicFrameLocks noChangeAspect="1"/>
          </p:cNvGraphicFramePr>
          <p:nvPr/>
        </p:nvGraphicFramePr>
        <p:xfrm>
          <a:off x="2381250" y="3724275"/>
          <a:ext cx="4833938" cy="1520825"/>
        </p:xfrm>
        <a:graphic>
          <a:graphicData uri="http://schemas.openxmlformats.org/presentationml/2006/ole">
            <mc:AlternateContent xmlns:mc="http://schemas.openxmlformats.org/markup-compatibility/2006">
              <mc:Choice xmlns:v="urn:schemas-microsoft-com:vml" Requires="v">
                <p:oleObj spid="_x0000_s50181" name="Equazione" r:id="rId4" imgW="1295480" imgH="380858" progId="Equation.3">
                  <p:embed/>
                </p:oleObj>
              </mc:Choice>
              <mc:Fallback>
                <p:oleObj name="Equazione" r:id="rId4" imgW="1295480" imgH="38085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2381250" y="3724275"/>
                        <a:ext cx="483393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idx="4294967295"/>
          </p:nvPr>
        </p:nvSpPr>
        <p:spPr bwMode="black">
          <a:xfrm>
            <a:off x="0" y="-87313"/>
            <a:ext cx="9144000" cy="1139826"/>
          </a:xfrm>
        </p:spPr>
        <p:txBody>
          <a:bodyPr/>
          <a:lstStyle/>
          <a:p>
            <a:pPr eaLnBrk="1" hangingPunct="1">
              <a:defRPr/>
            </a:pPr>
            <a:r>
              <a:rPr lang="it-IT" dirty="0" smtClean="0">
                <a:solidFill>
                  <a:schemeClr val="tx1"/>
                </a:solidFill>
                <a:latin typeface="Book Antiqua" pitchFamily="18" charset="0"/>
              </a:rPr>
              <a:t>Selettività e t. di assestamento (1/3)</a:t>
            </a:r>
          </a:p>
        </p:txBody>
      </p:sp>
      <p:pic>
        <p:nvPicPr>
          <p:cNvPr id="52227" name="Picture 3" descr="selettivita"/>
          <p:cNvPicPr>
            <a:picLocks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250825" y="1036638"/>
            <a:ext cx="8713788" cy="1641475"/>
          </a:xfrm>
          <a:noFill/>
          <a:extLst>
            <a:ext uri="{909E8E84-426E-40DD-AFC4-6F175D3DCCD1}">
              <a14:hiddenFill xmlns:a14="http://schemas.microsoft.com/office/drawing/2010/main">
                <a:solidFill>
                  <a:srgbClr val="FFFFFF"/>
                </a:solidFill>
              </a14:hiddenFill>
            </a:ext>
          </a:extLst>
        </p:spPr>
      </p:pic>
      <p:sp>
        <p:nvSpPr>
          <p:cNvPr id="52228" name="Rectangle 4"/>
          <p:cNvSpPr>
            <a:spLocks noChangeArrowheads="1"/>
          </p:cNvSpPr>
          <p:nvPr/>
        </p:nvSpPr>
        <p:spPr bwMode="black">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graphicFrame>
        <p:nvGraphicFramePr>
          <p:cNvPr id="332805" name="Object 5"/>
          <p:cNvGraphicFramePr>
            <a:graphicFrameLocks noChangeAspect="1"/>
          </p:cNvGraphicFramePr>
          <p:nvPr/>
        </p:nvGraphicFramePr>
        <p:xfrm>
          <a:off x="5205413" y="3462338"/>
          <a:ext cx="2771775" cy="542925"/>
        </p:xfrm>
        <a:graphic>
          <a:graphicData uri="http://schemas.openxmlformats.org/presentationml/2006/ole">
            <mc:AlternateContent xmlns:mc="http://schemas.openxmlformats.org/markup-compatibility/2006">
              <mc:Choice xmlns:v="urn:schemas-microsoft-com:vml" Requires="v">
                <p:oleObj spid="_x0000_s52235" name="Equation" r:id="rId5" imgW="2704901" imgH="438274" progId="Equation.3">
                  <p:embed/>
                </p:oleObj>
              </mc:Choice>
              <mc:Fallback>
                <p:oleObj name="Equation" r:id="rId5" imgW="2704901" imgH="43827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5205413" y="3462338"/>
                        <a:ext cx="27717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2806" name="Picture 6" descr="selettivita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938" y="3351213"/>
            <a:ext cx="41148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Rectangle 7"/>
          <p:cNvSpPr>
            <a:spLocks noChangeArrowheads="1"/>
          </p:cNvSpPr>
          <p:nvPr/>
        </p:nvSpPr>
        <p:spPr bwMode="black">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332808" name="Text Box 8"/>
          <p:cNvSpPr txBox="1">
            <a:spLocks noChangeArrowheads="1"/>
          </p:cNvSpPr>
          <p:nvPr/>
        </p:nvSpPr>
        <p:spPr bwMode="black">
          <a:xfrm>
            <a:off x="4614863" y="5257800"/>
            <a:ext cx="4413250" cy="946150"/>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La risposta di filtro + rivelatore non è istantanea</a:t>
            </a:r>
          </a:p>
        </p:txBody>
      </p:sp>
      <p:graphicFrame>
        <p:nvGraphicFramePr>
          <p:cNvPr id="332809" name="Object 9"/>
          <p:cNvGraphicFramePr>
            <a:graphicFrameLocks noChangeAspect="1"/>
          </p:cNvGraphicFramePr>
          <p:nvPr>
            <p:ph sz="half" idx="4294967295"/>
          </p:nvPr>
        </p:nvGraphicFramePr>
        <p:xfrm>
          <a:off x="5773738" y="4184650"/>
          <a:ext cx="1819275" cy="868363"/>
        </p:xfrm>
        <a:graphic>
          <a:graphicData uri="http://schemas.openxmlformats.org/presentationml/2006/ole">
            <mc:AlternateContent xmlns:mc="http://schemas.openxmlformats.org/markup-compatibility/2006">
              <mc:Choice xmlns:v="urn:schemas-microsoft-com:vml" Requires="v">
                <p:oleObj spid="_x0000_s52236" name="Equazione" r:id="rId8" imgW="771734" imgH="333490" progId="Equation.3">
                  <p:embed/>
                </p:oleObj>
              </mc:Choice>
              <mc:Fallback>
                <p:oleObj name="Equazione" r:id="rId8" imgW="771734" imgH="33349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5773738" y="4184650"/>
                        <a:ext cx="1819275"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2810" name="Line 10"/>
          <p:cNvSpPr>
            <a:spLocks noChangeShapeType="1"/>
          </p:cNvSpPr>
          <p:nvPr/>
        </p:nvSpPr>
        <p:spPr bwMode="black">
          <a:xfrm flipV="1">
            <a:off x="935038" y="4232275"/>
            <a:ext cx="1298575" cy="1477963"/>
          </a:xfrm>
          <a:prstGeom prst="line">
            <a:avLst/>
          </a:prstGeom>
          <a:noFill/>
          <a:ln w="63500">
            <a:solidFill>
              <a:srgbClr val="FFFF00"/>
            </a:solidFill>
            <a:prstDash val="dash"/>
            <a:round/>
            <a:headEnd/>
            <a:tailEn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28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8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28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bwMode="black">
          <a:xfrm>
            <a:off x="0" y="0"/>
            <a:ext cx="9144000" cy="1058863"/>
          </a:xfrm>
        </p:spPr>
        <p:txBody>
          <a:bodyPr/>
          <a:lstStyle/>
          <a:p>
            <a:pPr eaLnBrk="1" hangingPunct="1">
              <a:defRPr/>
            </a:pPr>
            <a:r>
              <a:rPr lang="it-IT" dirty="0" smtClean="0">
                <a:solidFill>
                  <a:schemeClr val="tx1"/>
                </a:solidFill>
                <a:latin typeface="Book Antiqua" pitchFamily="18" charset="0"/>
              </a:rPr>
              <a:t>Selettività e t. di assestamento (2/3)</a:t>
            </a:r>
          </a:p>
        </p:txBody>
      </p:sp>
      <p:sp>
        <p:nvSpPr>
          <p:cNvPr id="334851" name="Text Box 3"/>
          <p:cNvSpPr txBox="1">
            <a:spLocks noChangeArrowheads="1"/>
          </p:cNvSpPr>
          <p:nvPr/>
        </p:nvSpPr>
        <p:spPr bwMode="black">
          <a:xfrm>
            <a:off x="404813" y="1341438"/>
            <a:ext cx="8264525" cy="519112"/>
          </a:xfrm>
          <a:prstGeom prst="rect">
            <a:avLst/>
          </a:prstGeom>
          <a:noFill/>
          <a:ln w="9525">
            <a:noFill/>
            <a:miter lim="800000"/>
            <a:headEnd/>
            <a:tailEnd/>
          </a:ln>
          <a:effectLst/>
        </p:spPr>
        <p:txBody>
          <a:bodyPr>
            <a:spAutoFit/>
          </a:bodyPr>
          <a:lstStyle/>
          <a:p>
            <a:pPr eaLnBrk="1" hangingPunct="1">
              <a:spcBef>
                <a:spcPct val="50000"/>
              </a:spcBef>
              <a:defRPr/>
            </a:pPr>
            <a:r>
              <a:rPr lang="it-IT" sz="2800" dirty="0">
                <a:effectLst>
                  <a:outerShdw blurRad="38100" dist="38100" dir="2700000" algn="tl">
                    <a:srgbClr val="000000"/>
                  </a:outerShdw>
                </a:effectLst>
                <a:latin typeface="Book Antiqua" pitchFamily="18" charset="0"/>
              </a:rPr>
              <a:t>La velocità di scansione, </a:t>
            </a:r>
            <a:r>
              <a:rPr lang="it-IT" sz="2800" i="1" dirty="0">
                <a:effectLst>
                  <a:outerShdw blurRad="38100" dist="38100" dir="2700000" algn="tl">
                    <a:srgbClr val="000000"/>
                  </a:outerShdw>
                </a:effectLst>
                <a:latin typeface="Book Antiqua" pitchFamily="18" charset="0"/>
              </a:rPr>
              <a:t>SS</a:t>
            </a:r>
            <a:r>
              <a:rPr lang="it-IT" sz="2800" dirty="0">
                <a:effectLst>
                  <a:outerShdw blurRad="38100" dist="38100" dir="2700000" algn="tl">
                    <a:srgbClr val="000000"/>
                  </a:outerShdw>
                </a:effectLst>
                <a:latin typeface="Book Antiqua" pitchFamily="18" charset="0"/>
              </a:rPr>
              <a:t> = [Hz/s], è limitata da:</a:t>
            </a:r>
          </a:p>
        </p:txBody>
      </p:sp>
      <p:sp>
        <p:nvSpPr>
          <p:cNvPr id="54276" name="Rectangle 4"/>
          <p:cNvSpPr>
            <a:spLocks noChangeArrowheads="1"/>
          </p:cNvSpPr>
          <p:nvPr/>
        </p:nvSpPr>
        <p:spPr bwMode="black">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graphicFrame>
        <p:nvGraphicFramePr>
          <p:cNvPr id="54277" name="Object 5"/>
          <p:cNvGraphicFramePr>
            <a:graphicFrameLocks noChangeAspect="1"/>
          </p:cNvGraphicFramePr>
          <p:nvPr/>
        </p:nvGraphicFramePr>
        <p:xfrm>
          <a:off x="2990850" y="1906588"/>
          <a:ext cx="3235325" cy="977900"/>
        </p:xfrm>
        <a:graphic>
          <a:graphicData uri="http://schemas.openxmlformats.org/presentationml/2006/ole">
            <mc:AlternateContent xmlns:mc="http://schemas.openxmlformats.org/markup-compatibility/2006">
              <mc:Choice xmlns:v="urn:schemas-microsoft-com:vml" Requires="v">
                <p:oleObj spid="_x0000_s54294" name="Equazione" r:id="rId4" imgW="1238031" imgH="333490" progId="Equation.3">
                  <p:embed/>
                </p:oleObj>
              </mc:Choice>
              <mc:Fallback>
                <p:oleObj name="Equazione" r:id="rId4" imgW="1238031" imgH="3334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2990850" y="1906588"/>
                        <a:ext cx="32353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1160463" y="4610100"/>
            <a:ext cx="7070725" cy="2103438"/>
            <a:chOff x="731" y="2904"/>
            <a:chExt cx="4454" cy="1181"/>
          </a:xfrm>
        </p:grpSpPr>
        <p:graphicFrame>
          <p:nvGraphicFramePr>
            <p:cNvPr id="54292" name="Object 7"/>
            <p:cNvGraphicFramePr>
              <a:graphicFrameLocks noChangeAspect="1"/>
            </p:cNvGraphicFramePr>
            <p:nvPr/>
          </p:nvGraphicFramePr>
          <p:xfrm>
            <a:off x="1543" y="2904"/>
            <a:ext cx="2419" cy="593"/>
          </p:xfrm>
          <a:graphic>
            <a:graphicData uri="http://schemas.openxmlformats.org/presentationml/2006/ole">
              <mc:AlternateContent xmlns:mc="http://schemas.openxmlformats.org/markup-compatibility/2006">
                <mc:Choice xmlns:v="urn:schemas-microsoft-com:vml" Requires="v">
                  <p:oleObj spid="_x0000_s54295" name="Equazione" r:id="rId6" imgW="1657410" imgH="361720" progId="Equation.3">
                    <p:embed/>
                  </p:oleObj>
                </mc:Choice>
                <mc:Fallback>
                  <p:oleObj name="Equazione" r:id="rId6" imgW="1657410" imgH="3617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1543" y="2904"/>
                          <a:ext cx="2419"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4856" name="Text Box 8"/>
            <p:cNvSpPr txBox="1">
              <a:spLocks noChangeArrowheads="1"/>
            </p:cNvSpPr>
            <p:nvPr/>
          </p:nvSpPr>
          <p:spPr bwMode="black">
            <a:xfrm>
              <a:off x="731" y="3489"/>
              <a:ext cx="4454" cy="596"/>
            </a:xfrm>
            <a:prstGeom prst="rect">
              <a:avLst/>
            </a:prstGeom>
            <a:noFill/>
            <a:ln w="9525">
              <a:noFill/>
              <a:miter lim="800000"/>
              <a:headEnd/>
              <a:tailEnd/>
            </a:ln>
            <a:effectLst/>
          </p:spPr>
          <p:txBody>
            <a:bodyPr>
              <a:spAutoFit/>
            </a:bodyPr>
            <a:lstStyle/>
            <a:p>
              <a:pPr eaLnBrk="1" hangingPunct="1">
                <a:spcBef>
                  <a:spcPct val="50000"/>
                </a:spcBef>
                <a:defRPr/>
              </a:pPr>
              <a:r>
                <a:rPr lang="it-IT" sz="2800" dirty="0">
                  <a:effectLst>
                    <a:outerShdw blurRad="38100" dist="38100" dir="2700000" algn="tl">
                      <a:srgbClr val="000000"/>
                    </a:outerShdw>
                  </a:effectLst>
                  <a:latin typeface="Book Antiqua" pitchFamily="18" charset="0"/>
                </a:rPr>
                <a:t>A </a:t>
              </a:r>
              <a:r>
                <a:rPr lang="it-IT" sz="2800" i="1" dirty="0" err="1">
                  <a:effectLst>
                    <a:outerShdw blurRad="38100" dist="38100" dir="2700000" algn="tl">
                      <a:srgbClr val="000000"/>
                    </a:outerShdw>
                  </a:effectLst>
                  <a:latin typeface="Book Antiqua" pitchFamily="18" charset="0"/>
                </a:rPr>
                <a:t>span</a:t>
              </a:r>
              <a:r>
                <a:rPr lang="it-IT" sz="2800" dirty="0">
                  <a:effectLst>
                    <a:outerShdw blurRad="38100" dist="38100" dir="2700000" algn="tl">
                      <a:srgbClr val="000000"/>
                    </a:outerShdw>
                  </a:effectLst>
                  <a:latin typeface="Book Antiqua" pitchFamily="18" charset="0"/>
                </a:rPr>
                <a:t> fissato, il tempo di scansione cresce </a:t>
              </a:r>
              <a:r>
                <a:rPr lang="it-IT" sz="2800" dirty="0" err="1">
                  <a:effectLst>
                    <a:outerShdw blurRad="38100" dist="38100" dir="2700000" algn="tl">
                      <a:srgbClr val="000000"/>
                    </a:outerShdw>
                  </a:effectLst>
                  <a:latin typeface="Book Antiqua" pitchFamily="18" charset="0"/>
                </a:rPr>
                <a:t>quadraticamente</a:t>
              </a:r>
              <a:r>
                <a:rPr lang="it-IT" sz="2800" dirty="0">
                  <a:effectLst>
                    <a:outerShdw blurRad="38100" dist="38100" dir="2700000" algn="tl">
                      <a:srgbClr val="000000"/>
                    </a:outerShdw>
                  </a:effectLst>
                  <a:latin typeface="Book Antiqua" pitchFamily="18" charset="0"/>
                </a:rPr>
                <a:t> al diminuire di </a:t>
              </a:r>
              <a:r>
                <a:rPr lang="it-IT" sz="2800" i="1" dirty="0">
                  <a:effectLst>
                    <a:outerShdw blurRad="38100" dist="38100" dir="2700000" algn="tl">
                      <a:srgbClr val="000000"/>
                    </a:outerShdw>
                  </a:effectLst>
                  <a:latin typeface="Book Antiqua" pitchFamily="18" charset="0"/>
                </a:rPr>
                <a:t>RBW</a:t>
              </a:r>
            </a:p>
          </p:txBody>
        </p:sp>
      </p:grpSp>
      <p:grpSp>
        <p:nvGrpSpPr>
          <p:cNvPr id="54279" name="Group 9"/>
          <p:cNvGrpSpPr>
            <a:grpSpLocks/>
          </p:cNvGrpSpPr>
          <p:nvPr/>
        </p:nvGrpSpPr>
        <p:grpSpPr bwMode="auto">
          <a:xfrm>
            <a:off x="2124075" y="2781300"/>
            <a:ext cx="4608513" cy="1584325"/>
            <a:chOff x="1338" y="1752"/>
            <a:chExt cx="2903" cy="998"/>
          </a:xfrm>
        </p:grpSpPr>
        <p:sp>
          <p:nvSpPr>
            <p:cNvPr id="54281" name="Rectangle 10"/>
            <p:cNvSpPr>
              <a:spLocks noChangeArrowheads="1"/>
            </p:cNvSpPr>
            <p:nvPr/>
          </p:nvSpPr>
          <p:spPr bwMode="auto">
            <a:xfrm>
              <a:off x="1654" y="2003"/>
              <a:ext cx="227" cy="747"/>
            </a:xfrm>
            <a:prstGeom prst="rect">
              <a:avLst/>
            </a:prstGeom>
            <a:solidFill>
              <a:srgbClr val="800080"/>
            </a:solidFill>
            <a:ln w="9525">
              <a:solidFill>
                <a:srgbClr val="000000"/>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54282" name="Line 11"/>
            <p:cNvSpPr>
              <a:spLocks noChangeShapeType="1"/>
            </p:cNvSpPr>
            <p:nvPr/>
          </p:nvSpPr>
          <p:spPr bwMode="auto">
            <a:xfrm>
              <a:off x="1338" y="2750"/>
              <a:ext cx="2628" cy="0"/>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it-IT"/>
            </a:p>
          </p:txBody>
        </p:sp>
        <p:sp>
          <p:nvSpPr>
            <p:cNvPr id="54283" name="Rectangle 12"/>
            <p:cNvSpPr>
              <a:spLocks noChangeArrowheads="1"/>
            </p:cNvSpPr>
            <p:nvPr/>
          </p:nvSpPr>
          <p:spPr bwMode="auto">
            <a:xfrm>
              <a:off x="1881" y="2003"/>
              <a:ext cx="227" cy="747"/>
            </a:xfrm>
            <a:prstGeom prst="rect">
              <a:avLst/>
            </a:prstGeom>
            <a:solidFill>
              <a:srgbClr val="0000FF"/>
            </a:solidFill>
            <a:ln w="9525">
              <a:solidFill>
                <a:srgbClr val="000000"/>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54284" name="Rectangle 13"/>
            <p:cNvSpPr>
              <a:spLocks noChangeArrowheads="1"/>
            </p:cNvSpPr>
            <p:nvPr/>
          </p:nvSpPr>
          <p:spPr bwMode="auto">
            <a:xfrm>
              <a:off x="2108" y="2001"/>
              <a:ext cx="227" cy="749"/>
            </a:xfrm>
            <a:prstGeom prst="rect">
              <a:avLst/>
            </a:prstGeom>
            <a:solidFill>
              <a:srgbClr val="FFFF00"/>
            </a:solidFill>
            <a:ln w="9525">
              <a:solidFill>
                <a:srgbClr val="000000"/>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54285" name="Rectangle 14"/>
            <p:cNvSpPr>
              <a:spLocks noChangeArrowheads="1"/>
            </p:cNvSpPr>
            <p:nvPr/>
          </p:nvSpPr>
          <p:spPr bwMode="auto">
            <a:xfrm>
              <a:off x="2335" y="2001"/>
              <a:ext cx="227" cy="749"/>
            </a:xfrm>
            <a:prstGeom prst="rect">
              <a:avLst/>
            </a:prstGeom>
            <a:solidFill>
              <a:srgbClr val="99CC00"/>
            </a:solidFill>
            <a:ln w="9525">
              <a:solidFill>
                <a:srgbClr val="000000"/>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54286" name="Rectangle 15"/>
            <p:cNvSpPr>
              <a:spLocks noChangeArrowheads="1"/>
            </p:cNvSpPr>
            <p:nvPr/>
          </p:nvSpPr>
          <p:spPr bwMode="auto">
            <a:xfrm>
              <a:off x="2562" y="2001"/>
              <a:ext cx="227" cy="749"/>
            </a:xfrm>
            <a:prstGeom prst="rect">
              <a:avLst/>
            </a:prstGeom>
            <a:solidFill>
              <a:srgbClr val="FF9900"/>
            </a:solidFill>
            <a:ln w="9525">
              <a:solidFill>
                <a:srgbClr val="000000"/>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54287" name="Rectangle 16"/>
            <p:cNvSpPr>
              <a:spLocks noChangeArrowheads="1"/>
            </p:cNvSpPr>
            <p:nvPr/>
          </p:nvSpPr>
          <p:spPr bwMode="auto">
            <a:xfrm>
              <a:off x="2788" y="2001"/>
              <a:ext cx="227" cy="749"/>
            </a:xfrm>
            <a:prstGeom prst="rect">
              <a:avLst/>
            </a:prstGeom>
            <a:solidFill>
              <a:srgbClr val="FF0000"/>
            </a:solidFill>
            <a:ln w="9525">
              <a:solidFill>
                <a:srgbClr val="000000"/>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54288" name="Line 17"/>
            <p:cNvSpPr>
              <a:spLocks noChangeShapeType="1"/>
            </p:cNvSpPr>
            <p:nvPr/>
          </p:nvSpPr>
          <p:spPr bwMode="auto">
            <a:xfrm>
              <a:off x="1655" y="1933"/>
              <a:ext cx="227" cy="0"/>
            </a:xfrm>
            <a:prstGeom prst="line">
              <a:avLst/>
            </a:prstGeom>
            <a:noFill/>
            <a:ln w="9525">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it-IT"/>
            </a:p>
          </p:txBody>
        </p:sp>
        <p:sp>
          <p:nvSpPr>
            <p:cNvPr id="54289" name="Text Box 18"/>
            <p:cNvSpPr txBox="1">
              <a:spLocks noChangeArrowheads="1"/>
            </p:cNvSpPr>
            <p:nvPr/>
          </p:nvSpPr>
          <p:spPr bwMode="auto">
            <a:xfrm>
              <a:off x="1586" y="1752"/>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400" b="1" i="1">
                  <a:latin typeface="Book Antiqua" panose="02040602050305030304" pitchFamily="18" charset="0"/>
                </a:rPr>
                <a:t>RBW</a:t>
              </a:r>
            </a:p>
          </p:txBody>
        </p:sp>
        <p:sp>
          <p:nvSpPr>
            <p:cNvPr id="54290" name="Line 19"/>
            <p:cNvSpPr>
              <a:spLocks noChangeShapeType="1"/>
            </p:cNvSpPr>
            <p:nvPr/>
          </p:nvSpPr>
          <p:spPr bwMode="auto">
            <a:xfrm>
              <a:off x="1746" y="2387"/>
              <a:ext cx="1179" cy="0"/>
            </a:xfrm>
            <a:prstGeom prst="line">
              <a:avLst/>
            </a:prstGeom>
            <a:noFill/>
            <a:ln w="9525">
              <a:solidFill>
                <a:schemeClr val="tx1"/>
              </a:solidFill>
              <a:round/>
              <a:headEnd type="oval" w="med" len="med"/>
              <a:tailEnd type="triangle" w="lg" len="sm"/>
            </a:ln>
            <a:extLst>
              <a:ext uri="{909E8E84-426E-40DD-AFC4-6F175D3DCCD1}">
                <a14:hiddenFill xmlns:a14="http://schemas.microsoft.com/office/drawing/2010/main">
                  <a:noFill/>
                </a14:hiddenFill>
              </a:ext>
            </a:extLst>
          </p:spPr>
          <p:txBody>
            <a:bodyPr/>
            <a:lstStyle/>
            <a:p>
              <a:endParaRPr lang="it-IT"/>
            </a:p>
          </p:txBody>
        </p:sp>
        <p:sp>
          <p:nvSpPr>
            <p:cNvPr id="54291" name="Text Box 20"/>
            <p:cNvSpPr txBox="1">
              <a:spLocks noChangeArrowheads="1"/>
            </p:cNvSpPr>
            <p:nvPr/>
          </p:nvSpPr>
          <p:spPr bwMode="auto">
            <a:xfrm>
              <a:off x="3787" y="2523"/>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400" b="1" i="1">
                  <a:solidFill>
                    <a:srgbClr val="0A0000"/>
                  </a:solidFill>
                  <a:latin typeface="Book Antiqua" panose="02040602050305030304" pitchFamily="18" charset="0"/>
                </a:rPr>
                <a:t> f</a:t>
              </a:r>
            </a:p>
          </p:txBody>
        </p:sp>
      </p:grpSp>
      <p:sp>
        <p:nvSpPr>
          <p:cNvPr id="23" name="Text Box 3"/>
          <p:cNvSpPr txBox="1">
            <a:spLocks noChangeArrowheads="1"/>
          </p:cNvSpPr>
          <p:nvPr/>
        </p:nvSpPr>
        <p:spPr bwMode="black">
          <a:xfrm>
            <a:off x="6604000" y="3368675"/>
            <a:ext cx="2352675" cy="768350"/>
          </a:xfrm>
          <a:prstGeom prst="rect">
            <a:avLst/>
          </a:prstGeom>
          <a:noFill/>
          <a:ln w="9525">
            <a:solidFill>
              <a:schemeClr val="tx1"/>
            </a:solidFill>
            <a:miter lim="800000"/>
            <a:headEnd/>
            <a:tailEnd/>
          </a:ln>
          <a:effectLst/>
        </p:spPr>
        <p:txBody>
          <a:bodyPr>
            <a:spAutoFit/>
          </a:bodyPr>
          <a:lstStyle/>
          <a:p>
            <a:pPr algn="ctr" eaLnBrk="1" hangingPunct="1">
              <a:spcBef>
                <a:spcPct val="50000"/>
              </a:spcBef>
              <a:defRPr/>
            </a:pPr>
            <a:r>
              <a:rPr lang="it-IT" sz="2200" dirty="0">
                <a:effectLst>
                  <a:outerShdw blurRad="38100" dist="38100" dir="2700000" algn="tl">
                    <a:srgbClr val="000000"/>
                  </a:outerShdw>
                </a:effectLst>
                <a:latin typeface="Book Antiqua" pitchFamily="18" charset="0"/>
              </a:rPr>
              <a:t>per un filtro </a:t>
            </a:r>
            <a:br>
              <a:rPr lang="it-IT" sz="2200" dirty="0">
                <a:effectLst>
                  <a:outerShdw blurRad="38100" dist="38100" dir="2700000" algn="tl">
                    <a:srgbClr val="000000"/>
                  </a:outerShdw>
                </a:effectLst>
                <a:latin typeface="Book Antiqua" pitchFamily="18" charset="0"/>
              </a:rPr>
            </a:br>
            <a:r>
              <a:rPr lang="it-IT" sz="2200" dirty="0">
                <a:effectLst>
                  <a:outerShdw blurRad="38100" dist="38100" dir="2700000" algn="tl">
                    <a:srgbClr val="000000"/>
                  </a:outerShdw>
                </a:effectLst>
                <a:latin typeface="Book Antiqua" pitchFamily="18" charset="0"/>
              </a:rPr>
              <a:t>Gaussiano </a:t>
            </a:r>
            <a:r>
              <a:rPr lang="it-IT" sz="2200" b="1" i="1" dirty="0">
                <a:solidFill>
                  <a:srgbClr val="FFFF00"/>
                </a:solidFill>
                <a:effectLst>
                  <a:outerShdw blurRad="38100" dist="38100" dir="2700000" algn="tl">
                    <a:srgbClr val="000000"/>
                  </a:outerShdw>
                </a:effectLst>
                <a:latin typeface="Book Antiqua" pitchFamily="18" charset="0"/>
              </a:rPr>
              <a:t>k </a:t>
            </a:r>
            <a:r>
              <a:rPr lang="it-IT" sz="2200" b="1" dirty="0">
                <a:solidFill>
                  <a:srgbClr val="FFFF00"/>
                </a:solidFill>
                <a:effectLst>
                  <a:outerShdw blurRad="38100" dist="38100" dir="2700000" algn="tl">
                    <a:srgbClr val="000000"/>
                  </a:outerShdw>
                </a:effectLst>
                <a:latin typeface="Book Antiqua" pitchFamily="18" charset="0"/>
                <a:sym typeface="Symbol" panose="05050102010706020507" pitchFamily="18" charset="2"/>
              </a:rPr>
              <a:t> </a:t>
            </a:r>
            <a:r>
              <a:rPr lang="it-IT" sz="2200" b="1" dirty="0">
                <a:solidFill>
                  <a:srgbClr val="FFFF00"/>
                </a:solidFill>
                <a:effectLst>
                  <a:outerShdw blurRad="38100" dist="38100" dir="2700000" algn="tl">
                    <a:srgbClr val="000000"/>
                  </a:outerShdw>
                </a:effectLst>
                <a:latin typeface="Book Antiqua" pitchFamily="18"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2000"/>
                                        <p:tgtEl>
                                          <p:spTgt spid="23"/>
                                        </p:tgtEl>
                                      </p:cBhvr>
                                    </p:animEffect>
                                    <p:anim calcmode="lin" valueType="num">
                                      <p:cBhvr>
                                        <p:cTn id="12" dur="2000" fill="hold"/>
                                        <p:tgtEl>
                                          <p:spTgt spid="23"/>
                                        </p:tgtEl>
                                        <p:attrNameLst>
                                          <p:attrName>ppt_w</p:attrName>
                                        </p:attrNameLst>
                                      </p:cBhvr>
                                      <p:tavLst>
                                        <p:tav tm="0" fmla="#ppt_w*sin(2.5*pi*$)">
                                          <p:val>
                                            <p:fltVal val="0"/>
                                          </p:val>
                                        </p:tav>
                                        <p:tav tm="100000">
                                          <p:val>
                                            <p:fltVal val="1"/>
                                          </p:val>
                                        </p:tav>
                                      </p:tavLst>
                                    </p:anim>
                                    <p:anim calcmode="lin" valueType="num">
                                      <p:cBhvr>
                                        <p:cTn id="13"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12"/>
          <p:cNvSpPr>
            <a:spLocks noChangeShapeType="1"/>
          </p:cNvSpPr>
          <p:nvPr/>
        </p:nvSpPr>
        <p:spPr bwMode="auto">
          <a:xfrm>
            <a:off x="4357688" y="641508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2" name="Group 13"/>
          <p:cNvGrpSpPr>
            <a:grpSpLocks/>
          </p:cNvGrpSpPr>
          <p:nvPr/>
        </p:nvGrpSpPr>
        <p:grpSpPr bwMode="auto">
          <a:xfrm>
            <a:off x="1711325" y="1487488"/>
            <a:ext cx="5370513" cy="3690937"/>
            <a:chOff x="1186" y="1380"/>
            <a:chExt cx="3721" cy="2635"/>
          </a:xfrm>
          <a:solidFill>
            <a:schemeClr val="accent6">
              <a:lumMod val="20000"/>
              <a:lumOff val="80000"/>
            </a:schemeClr>
          </a:solidFill>
        </p:grpSpPr>
        <p:sp>
          <p:nvSpPr>
            <p:cNvPr id="110606" name="Line 14"/>
            <p:cNvSpPr>
              <a:spLocks noChangeShapeType="1"/>
            </p:cNvSpPr>
            <p:nvPr/>
          </p:nvSpPr>
          <p:spPr bwMode="auto">
            <a:xfrm flipV="1">
              <a:off x="3046"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grpSp>
          <p:nvGrpSpPr>
            <p:cNvPr id="3" name="Group 15"/>
            <p:cNvGrpSpPr>
              <a:grpSpLocks/>
            </p:cNvGrpSpPr>
            <p:nvPr/>
          </p:nvGrpSpPr>
          <p:grpSpPr bwMode="auto">
            <a:xfrm>
              <a:off x="1186" y="1380"/>
              <a:ext cx="3721" cy="2635"/>
              <a:chOff x="1186" y="1380"/>
              <a:chExt cx="3721" cy="2635"/>
            </a:xfrm>
            <a:grpFill/>
          </p:grpSpPr>
          <p:sp>
            <p:nvSpPr>
              <p:cNvPr id="110608" name="Freeform 16"/>
              <p:cNvSpPr>
                <a:spLocks/>
              </p:cNvSpPr>
              <p:nvPr/>
            </p:nvSpPr>
            <p:spPr bwMode="auto">
              <a:xfrm>
                <a:off x="1186" y="1380"/>
                <a:ext cx="3721" cy="2635"/>
              </a:xfrm>
              <a:custGeom>
                <a:avLst/>
                <a:gdLst/>
                <a:ahLst/>
                <a:cxnLst>
                  <a:cxn ang="0">
                    <a:pos x="0" y="2634"/>
                  </a:cxn>
                  <a:cxn ang="0">
                    <a:pos x="3720" y="2634"/>
                  </a:cxn>
                  <a:cxn ang="0">
                    <a:pos x="3720" y="0"/>
                  </a:cxn>
                  <a:cxn ang="0">
                    <a:pos x="0" y="0"/>
                  </a:cxn>
                  <a:cxn ang="0">
                    <a:pos x="0" y="2634"/>
                  </a:cxn>
                </a:cxnLst>
                <a:rect l="0" t="0" r="r" b="b"/>
                <a:pathLst>
                  <a:path w="3721" h="2635">
                    <a:moveTo>
                      <a:pt x="0" y="2634"/>
                    </a:moveTo>
                    <a:lnTo>
                      <a:pt x="3720" y="2634"/>
                    </a:lnTo>
                    <a:lnTo>
                      <a:pt x="3720" y="0"/>
                    </a:lnTo>
                    <a:lnTo>
                      <a:pt x="0" y="0"/>
                    </a:lnTo>
                    <a:lnTo>
                      <a:pt x="0" y="2634"/>
                    </a:lnTo>
                  </a:path>
                </a:pathLst>
              </a:custGeom>
              <a:grpFill/>
              <a:ln w="31750" cap="flat" cmpd="sng">
                <a:solidFill>
                  <a:srgbClr val="000000"/>
                </a:solidFill>
                <a:prstDash val="solid"/>
                <a:round/>
                <a:headEnd type="none" w="med" len="med"/>
                <a:tailEnd type="none" w="med" len="med"/>
              </a:ln>
              <a:effectLst/>
            </p:spPr>
            <p:txBody>
              <a:bodyPr/>
              <a:lstStyle/>
              <a:p>
                <a:pPr eaLnBrk="1" hangingPunct="1">
                  <a:defRPr/>
                </a:pPr>
                <a:endParaRPr lang="it-IT">
                  <a:latin typeface="Tahoma" charset="0"/>
                </a:endParaRPr>
              </a:p>
            </p:txBody>
          </p:sp>
          <p:sp>
            <p:nvSpPr>
              <p:cNvPr id="110609" name="Line 17"/>
              <p:cNvSpPr>
                <a:spLocks noChangeShapeType="1"/>
              </p:cNvSpPr>
              <p:nvPr/>
            </p:nvSpPr>
            <p:spPr bwMode="auto">
              <a:xfrm flipV="1">
                <a:off x="1558"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0" name="Line 18"/>
              <p:cNvSpPr>
                <a:spLocks noChangeShapeType="1"/>
              </p:cNvSpPr>
              <p:nvPr/>
            </p:nvSpPr>
            <p:spPr bwMode="auto">
              <a:xfrm>
                <a:off x="1930"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1" name="Line 19"/>
              <p:cNvSpPr>
                <a:spLocks noChangeShapeType="1"/>
              </p:cNvSpPr>
              <p:nvPr/>
            </p:nvSpPr>
            <p:spPr bwMode="auto">
              <a:xfrm flipV="1">
                <a:off x="2301"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2" name="Line 20"/>
              <p:cNvSpPr>
                <a:spLocks noChangeShapeType="1"/>
              </p:cNvSpPr>
              <p:nvPr/>
            </p:nvSpPr>
            <p:spPr bwMode="auto">
              <a:xfrm>
                <a:off x="2674"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3" name="Line 21"/>
              <p:cNvSpPr>
                <a:spLocks noChangeShapeType="1"/>
              </p:cNvSpPr>
              <p:nvPr/>
            </p:nvSpPr>
            <p:spPr bwMode="auto">
              <a:xfrm>
                <a:off x="3418"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4" name="Line 22"/>
              <p:cNvSpPr>
                <a:spLocks noChangeShapeType="1"/>
              </p:cNvSpPr>
              <p:nvPr/>
            </p:nvSpPr>
            <p:spPr bwMode="auto">
              <a:xfrm flipV="1">
                <a:off x="3789"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5" name="Line 23"/>
              <p:cNvSpPr>
                <a:spLocks noChangeShapeType="1"/>
              </p:cNvSpPr>
              <p:nvPr/>
            </p:nvSpPr>
            <p:spPr bwMode="auto">
              <a:xfrm>
                <a:off x="4162"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6" name="Line 24"/>
              <p:cNvSpPr>
                <a:spLocks noChangeShapeType="1"/>
              </p:cNvSpPr>
              <p:nvPr/>
            </p:nvSpPr>
            <p:spPr bwMode="auto">
              <a:xfrm flipV="1">
                <a:off x="4534" y="1380"/>
                <a:ext cx="0" cy="2634"/>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7" name="Line 25"/>
              <p:cNvSpPr>
                <a:spLocks noChangeShapeType="1"/>
              </p:cNvSpPr>
              <p:nvPr/>
            </p:nvSpPr>
            <p:spPr bwMode="auto">
              <a:xfrm>
                <a:off x="1186" y="3684"/>
                <a:ext cx="3720" cy="0"/>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8" name="Line 26"/>
              <p:cNvSpPr>
                <a:spLocks noChangeShapeType="1"/>
              </p:cNvSpPr>
              <p:nvPr/>
            </p:nvSpPr>
            <p:spPr bwMode="auto">
              <a:xfrm flipH="1">
                <a:off x="1186" y="3354"/>
                <a:ext cx="3720" cy="0"/>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19" name="Line 27"/>
              <p:cNvSpPr>
                <a:spLocks noChangeShapeType="1"/>
              </p:cNvSpPr>
              <p:nvPr/>
            </p:nvSpPr>
            <p:spPr bwMode="auto">
              <a:xfrm>
                <a:off x="1186" y="3026"/>
                <a:ext cx="3720" cy="0"/>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20" name="Line 28"/>
              <p:cNvSpPr>
                <a:spLocks noChangeShapeType="1"/>
              </p:cNvSpPr>
              <p:nvPr/>
            </p:nvSpPr>
            <p:spPr bwMode="auto">
              <a:xfrm flipH="1">
                <a:off x="1186" y="2697"/>
                <a:ext cx="3720" cy="0"/>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21" name="Line 29"/>
              <p:cNvSpPr>
                <a:spLocks noChangeShapeType="1"/>
              </p:cNvSpPr>
              <p:nvPr/>
            </p:nvSpPr>
            <p:spPr bwMode="auto">
              <a:xfrm>
                <a:off x="1186" y="2367"/>
                <a:ext cx="3720" cy="0"/>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22" name="Line 30"/>
              <p:cNvSpPr>
                <a:spLocks noChangeShapeType="1"/>
              </p:cNvSpPr>
              <p:nvPr/>
            </p:nvSpPr>
            <p:spPr bwMode="auto">
              <a:xfrm flipH="1">
                <a:off x="1186" y="2038"/>
                <a:ext cx="3720" cy="0"/>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sp>
            <p:nvSpPr>
              <p:cNvPr id="110623" name="Line 31"/>
              <p:cNvSpPr>
                <a:spLocks noChangeShapeType="1"/>
              </p:cNvSpPr>
              <p:nvPr/>
            </p:nvSpPr>
            <p:spPr bwMode="auto">
              <a:xfrm>
                <a:off x="1186" y="1709"/>
                <a:ext cx="3720" cy="0"/>
              </a:xfrm>
              <a:prstGeom prst="line">
                <a:avLst/>
              </a:prstGeom>
              <a:grpFill/>
              <a:ln w="31750">
                <a:solidFill>
                  <a:srgbClr val="000000"/>
                </a:solidFill>
                <a:round/>
                <a:headEnd/>
                <a:tailEnd/>
              </a:ln>
              <a:effectLst/>
            </p:spPr>
            <p:txBody>
              <a:bodyPr wrap="none" anchor="ctr"/>
              <a:lstStyle/>
              <a:p>
                <a:pPr eaLnBrk="1" hangingPunct="1">
                  <a:defRPr/>
                </a:pPr>
                <a:endParaRPr lang="it-IT">
                  <a:latin typeface="Tahoma" charset="0"/>
                </a:endParaRPr>
              </a:p>
            </p:txBody>
          </p:sp>
        </p:grpSp>
      </p:grpSp>
      <p:sp>
        <p:nvSpPr>
          <p:cNvPr id="56324" name="Freeform 32"/>
          <p:cNvSpPr>
            <a:spLocks/>
          </p:cNvSpPr>
          <p:nvPr/>
        </p:nvSpPr>
        <p:spPr bwMode="auto">
          <a:xfrm>
            <a:off x="1711325" y="5095875"/>
            <a:ext cx="1397000" cy="109538"/>
          </a:xfrm>
          <a:custGeom>
            <a:avLst/>
            <a:gdLst>
              <a:gd name="T0" fmla="*/ 2147483646 w 968"/>
              <a:gd name="T1" fmla="*/ 2147483646 h 78"/>
              <a:gd name="T2" fmla="*/ 2147483646 w 968"/>
              <a:gd name="T3" fmla="*/ 2147483646 h 78"/>
              <a:gd name="T4" fmla="*/ 2147483646 w 968"/>
              <a:gd name="T5" fmla="*/ 2147483646 h 78"/>
              <a:gd name="T6" fmla="*/ 2147483646 w 968"/>
              <a:gd name="T7" fmla="*/ 2147483646 h 78"/>
              <a:gd name="T8" fmla="*/ 2147483646 w 968"/>
              <a:gd name="T9" fmla="*/ 2147483646 h 78"/>
              <a:gd name="T10" fmla="*/ 2147483646 w 968"/>
              <a:gd name="T11" fmla="*/ 2147483646 h 78"/>
              <a:gd name="T12" fmla="*/ 2147483646 w 968"/>
              <a:gd name="T13" fmla="*/ 2147483646 h 78"/>
              <a:gd name="T14" fmla="*/ 2147483646 w 968"/>
              <a:gd name="T15" fmla="*/ 2147483646 h 78"/>
              <a:gd name="T16" fmla="*/ 2147483646 w 968"/>
              <a:gd name="T17" fmla="*/ 2147483646 h 78"/>
              <a:gd name="T18" fmla="*/ 2147483646 w 968"/>
              <a:gd name="T19" fmla="*/ 2147483646 h 78"/>
              <a:gd name="T20" fmla="*/ 2147483646 w 968"/>
              <a:gd name="T21" fmla="*/ 2147483646 h 78"/>
              <a:gd name="T22" fmla="*/ 2147483646 w 968"/>
              <a:gd name="T23" fmla="*/ 2147483646 h 78"/>
              <a:gd name="T24" fmla="*/ 2147483646 w 968"/>
              <a:gd name="T25" fmla="*/ 2147483646 h 78"/>
              <a:gd name="T26" fmla="*/ 2147483646 w 968"/>
              <a:gd name="T27" fmla="*/ 2147483646 h 78"/>
              <a:gd name="T28" fmla="*/ 2147483646 w 968"/>
              <a:gd name="T29" fmla="*/ 2147483646 h 78"/>
              <a:gd name="T30" fmla="*/ 2147483646 w 968"/>
              <a:gd name="T31" fmla="*/ 2147483646 h 78"/>
              <a:gd name="T32" fmla="*/ 2147483646 w 968"/>
              <a:gd name="T33" fmla="*/ 2147483646 h 78"/>
              <a:gd name="T34" fmla="*/ 2147483646 w 968"/>
              <a:gd name="T35" fmla="*/ 2147483646 h 78"/>
              <a:gd name="T36" fmla="*/ 2147483646 w 968"/>
              <a:gd name="T37" fmla="*/ 2147483646 h 78"/>
              <a:gd name="T38" fmla="*/ 2147483646 w 968"/>
              <a:gd name="T39" fmla="*/ 2147483646 h 78"/>
              <a:gd name="T40" fmla="*/ 2147483646 w 968"/>
              <a:gd name="T41" fmla="*/ 2147483646 h 78"/>
              <a:gd name="T42" fmla="*/ 2147483646 w 968"/>
              <a:gd name="T43" fmla="*/ 2147483646 h 78"/>
              <a:gd name="T44" fmla="*/ 2147483646 w 968"/>
              <a:gd name="T45" fmla="*/ 2147483646 h 78"/>
              <a:gd name="T46" fmla="*/ 2147483646 w 968"/>
              <a:gd name="T47" fmla="*/ 2147483646 h 78"/>
              <a:gd name="T48" fmla="*/ 2147483646 w 968"/>
              <a:gd name="T49" fmla="*/ 2147483646 h 78"/>
              <a:gd name="T50" fmla="*/ 2147483646 w 968"/>
              <a:gd name="T51" fmla="*/ 2147483646 h 78"/>
              <a:gd name="T52" fmla="*/ 2147483646 w 968"/>
              <a:gd name="T53" fmla="*/ 2147483646 h 78"/>
              <a:gd name="T54" fmla="*/ 2147483646 w 968"/>
              <a:gd name="T55" fmla="*/ 2147483646 h 78"/>
              <a:gd name="T56" fmla="*/ 2147483646 w 968"/>
              <a:gd name="T57" fmla="*/ 2147483646 h 78"/>
              <a:gd name="T58" fmla="*/ 2147483646 w 968"/>
              <a:gd name="T59" fmla="*/ 2147483646 h 78"/>
              <a:gd name="T60" fmla="*/ 2147483646 w 968"/>
              <a:gd name="T61" fmla="*/ 2147483646 h 78"/>
              <a:gd name="T62" fmla="*/ 2147483646 w 968"/>
              <a:gd name="T63" fmla="*/ 2147483646 h 78"/>
              <a:gd name="T64" fmla="*/ 2147483646 w 968"/>
              <a:gd name="T65" fmla="*/ 2147483646 h 78"/>
              <a:gd name="T66" fmla="*/ 2147483646 w 968"/>
              <a:gd name="T67" fmla="*/ 2147483646 h 78"/>
              <a:gd name="T68" fmla="*/ 2147483646 w 968"/>
              <a:gd name="T69" fmla="*/ 2147483646 h 78"/>
              <a:gd name="T70" fmla="*/ 2147483646 w 968"/>
              <a:gd name="T71" fmla="*/ 2147483646 h 78"/>
              <a:gd name="T72" fmla="*/ 2147483646 w 968"/>
              <a:gd name="T73" fmla="*/ 2147483646 h 78"/>
              <a:gd name="T74" fmla="*/ 2147483646 w 968"/>
              <a:gd name="T75" fmla="*/ 2147483646 h 78"/>
              <a:gd name="T76" fmla="*/ 2147483646 w 968"/>
              <a:gd name="T77" fmla="*/ 2147483646 h 78"/>
              <a:gd name="T78" fmla="*/ 2147483646 w 968"/>
              <a:gd name="T79" fmla="*/ 2147483646 h 78"/>
              <a:gd name="T80" fmla="*/ 2147483646 w 968"/>
              <a:gd name="T81" fmla="*/ 2147483646 h 78"/>
              <a:gd name="T82" fmla="*/ 2147483646 w 968"/>
              <a:gd name="T83" fmla="*/ 2147483646 h 78"/>
              <a:gd name="T84" fmla="*/ 2147483646 w 968"/>
              <a:gd name="T85" fmla="*/ 2147483646 h 78"/>
              <a:gd name="T86" fmla="*/ 2147483646 w 968"/>
              <a:gd name="T87" fmla="*/ 2147483646 h 78"/>
              <a:gd name="T88" fmla="*/ 2147483646 w 968"/>
              <a:gd name="T89" fmla="*/ 2147483646 h 78"/>
              <a:gd name="T90" fmla="*/ 2147483646 w 968"/>
              <a:gd name="T91" fmla="*/ 2147483646 h 78"/>
              <a:gd name="T92" fmla="*/ 2147483646 w 968"/>
              <a:gd name="T93" fmla="*/ 2147483646 h 78"/>
              <a:gd name="T94" fmla="*/ 2147483646 w 968"/>
              <a:gd name="T95" fmla="*/ 2147483646 h 78"/>
              <a:gd name="T96" fmla="*/ 2147483646 w 968"/>
              <a:gd name="T97" fmla="*/ 2147483646 h 78"/>
              <a:gd name="T98" fmla="*/ 2147483646 w 968"/>
              <a:gd name="T99" fmla="*/ 2147483646 h 78"/>
              <a:gd name="T100" fmla="*/ 2147483646 w 968"/>
              <a:gd name="T101" fmla="*/ 2147483646 h 78"/>
              <a:gd name="T102" fmla="*/ 2147483646 w 968"/>
              <a:gd name="T103" fmla="*/ 2147483646 h 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68"/>
              <a:gd name="T157" fmla="*/ 0 h 78"/>
              <a:gd name="T158" fmla="*/ 968 w 968"/>
              <a:gd name="T159" fmla="*/ 78 h 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68" h="78">
                <a:moveTo>
                  <a:pt x="0" y="67"/>
                </a:moveTo>
                <a:lnTo>
                  <a:pt x="9" y="72"/>
                </a:lnTo>
                <a:lnTo>
                  <a:pt x="18" y="72"/>
                </a:lnTo>
                <a:lnTo>
                  <a:pt x="27" y="53"/>
                </a:lnTo>
                <a:lnTo>
                  <a:pt x="36" y="37"/>
                </a:lnTo>
                <a:lnTo>
                  <a:pt x="46" y="44"/>
                </a:lnTo>
                <a:lnTo>
                  <a:pt x="56" y="62"/>
                </a:lnTo>
                <a:lnTo>
                  <a:pt x="64" y="53"/>
                </a:lnTo>
                <a:lnTo>
                  <a:pt x="74" y="58"/>
                </a:lnTo>
                <a:lnTo>
                  <a:pt x="83" y="70"/>
                </a:lnTo>
                <a:lnTo>
                  <a:pt x="92" y="59"/>
                </a:lnTo>
                <a:lnTo>
                  <a:pt x="101" y="44"/>
                </a:lnTo>
                <a:lnTo>
                  <a:pt x="111" y="47"/>
                </a:lnTo>
                <a:lnTo>
                  <a:pt x="120" y="59"/>
                </a:lnTo>
                <a:lnTo>
                  <a:pt x="130" y="60"/>
                </a:lnTo>
                <a:lnTo>
                  <a:pt x="138" y="41"/>
                </a:lnTo>
                <a:lnTo>
                  <a:pt x="148" y="47"/>
                </a:lnTo>
                <a:lnTo>
                  <a:pt x="157" y="36"/>
                </a:lnTo>
                <a:lnTo>
                  <a:pt x="166" y="31"/>
                </a:lnTo>
                <a:lnTo>
                  <a:pt x="176" y="48"/>
                </a:lnTo>
                <a:lnTo>
                  <a:pt x="185" y="53"/>
                </a:lnTo>
                <a:lnTo>
                  <a:pt x="195" y="77"/>
                </a:lnTo>
                <a:lnTo>
                  <a:pt x="204" y="60"/>
                </a:lnTo>
                <a:lnTo>
                  <a:pt x="214" y="53"/>
                </a:lnTo>
                <a:lnTo>
                  <a:pt x="222" y="55"/>
                </a:lnTo>
                <a:lnTo>
                  <a:pt x="231" y="44"/>
                </a:lnTo>
                <a:lnTo>
                  <a:pt x="241" y="33"/>
                </a:lnTo>
                <a:lnTo>
                  <a:pt x="250" y="68"/>
                </a:lnTo>
                <a:lnTo>
                  <a:pt x="260" y="68"/>
                </a:lnTo>
                <a:lnTo>
                  <a:pt x="268" y="64"/>
                </a:lnTo>
                <a:lnTo>
                  <a:pt x="278" y="73"/>
                </a:lnTo>
                <a:lnTo>
                  <a:pt x="287" y="50"/>
                </a:lnTo>
                <a:lnTo>
                  <a:pt x="296" y="65"/>
                </a:lnTo>
                <a:lnTo>
                  <a:pt x="306" y="57"/>
                </a:lnTo>
                <a:lnTo>
                  <a:pt x="315" y="31"/>
                </a:lnTo>
                <a:lnTo>
                  <a:pt x="324" y="41"/>
                </a:lnTo>
                <a:lnTo>
                  <a:pt x="333" y="52"/>
                </a:lnTo>
                <a:lnTo>
                  <a:pt x="343" y="74"/>
                </a:lnTo>
                <a:lnTo>
                  <a:pt x="352" y="52"/>
                </a:lnTo>
                <a:lnTo>
                  <a:pt x="361" y="63"/>
                </a:lnTo>
                <a:lnTo>
                  <a:pt x="372" y="50"/>
                </a:lnTo>
                <a:lnTo>
                  <a:pt x="381" y="50"/>
                </a:lnTo>
                <a:lnTo>
                  <a:pt x="390" y="58"/>
                </a:lnTo>
                <a:lnTo>
                  <a:pt x="399" y="62"/>
                </a:lnTo>
                <a:lnTo>
                  <a:pt x="409" y="23"/>
                </a:lnTo>
                <a:lnTo>
                  <a:pt x="418" y="73"/>
                </a:lnTo>
                <a:lnTo>
                  <a:pt x="427" y="67"/>
                </a:lnTo>
                <a:lnTo>
                  <a:pt x="436" y="52"/>
                </a:lnTo>
                <a:lnTo>
                  <a:pt x="446" y="65"/>
                </a:lnTo>
                <a:lnTo>
                  <a:pt x="455" y="52"/>
                </a:lnTo>
                <a:lnTo>
                  <a:pt x="464" y="38"/>
                </a:lnTo>
                <a:lnTo>
                  <a:pt x="474" y="60"/>
                </a:lnTo>
                <a:lnTo>
                  <a:pt x="483" y="55"/>
                </a:lnTo>
                <a:lnTo>
                  <a:pt x="492" y="60"/>
                </a:lnTo>
                <a:lnTo>
                  <a:pt x="501" y="64"/>
                </a:lnTo>
                <a:lnTo>
                  <a:pt x="511" y="55"/>
                </a:lnTo>
                <a:lnTo>
                  <a:pt x="520" y="42"/>
                </a:lnTo>
                <a:lnTo>
                  <a:pt x="529" y="53"/>
                </a:lnTo>
                <a:lnTo>
                  <a:pt x="538" y="59"/>
                </a:lnTo>
                <a:lnTo>
                  <a:pt x="548" y="52"/>
                </a:lnTo>
                <a:lnTo>
                  <a:pt x="557" y="65"/>
                </a:lnTo>
                <a:lnTo>
                  <a:pt x="567" y="47"/>
                </a:lnTo>
                <a:lnTo>
                  <a:pt x="576" y="63"/>
                </a:lnTo>
                <a:lnTo>
                  <a:pt x="585" y="59"/>
                </a:lnTo>
                <a:lnTo>
                  <a:pt x="595" y="57"/>
                </a:lnTo>
                <a:lnTo>
                  <a:pt x="604" y="50"/>
                </a:lnTo>
                <a:lnTo>
                  <a:pt x="614" y="60"/>
                </a:lnTo>
                <a:lnTo>
                  <a:pt x="623" y="68"/>
                </a:lnTo>
                <a:lnTo>
                  <a:pt x="632" y="62"/>
                </a:lnTo>
                <a:lnTo>
                  <a:pt x="641" y="50"/>
                </a:lnTo>
                <a:lnTo>
                  <a:pt x="651" y="25"/>
                </a:lnTo>
                <a:lnTo>
                  <a:pt x="660" y="40"/>
                </a:lnTo>
                <a:lnTo>
                  <a:pt x="669" y="47"/>
                </a:lnTo>
                <a:lnTo>
                  <a:pt x="679" y="23"/>
                </a:lnTo>
                <a:lnTo>
                  <a:pt x="688" y="50"/>
                </a:lnTo>
                <a:lnTo>
                  <a:pt x="696" y="21"/>
                </a:lnTo>
                <a:lnTo>
                  <a:pt x="706" y="33"/>
                </a:lnTo>
                <a:lnTo>
                  <a:pt x="716" y="27"/>
                </a:lnTo>
                <a:lnTo>
                  <a:pt x="724" y="60"/>
                </a:lnTo>
                <a:lnTo>
                  <a:pt x="734" y="28"/>
                </a:lnTo>
                <a:lnTo>
                  <a:pt x="744" y="48"/>
                </a:lnTo>
                <a:lnTo>
                  <a:pt x="754" y="38"/>
                </a:lnTo>
                <a:lnTo>
                  <a:pt x="762" y="38"/>
                </a:lnTo>
                <a:lnTo>
                  <a:pt x="772" y="38"/>
                </a:lnTo>
                <a:lnTo>
                  <a:pt x="781" y="48"/>
                </a:lnTo>
                <a:lnTo>
                  <a:pt x="790" y="60"/>
                </a:lnTo>
                <a:lnTo>
                  <a:pt x="799" y="0"/>
                </a:lnTo>
                <a:lnTo>
                  <a:pt x="809" y="7"/>
                </a:lnTo>
                <a:lnTo>
                  <a:pt x="819" y="44"/>
                </a:lnTo>
                <a:lnTo>
                  <a:pt x="828" y="53"/>
                </a:lnTo>
                <a:lnTo>
                  <a:pt x="837" y="57"/>
                </a:lnTo>
                <a:lnTo>
                  <a:pt x="846" y="50"/>
                </a:lnTo>
                <a:lnTo>
                  <a:pt x="855" y="14"/>
                </a:lnTo>
                <a:lnTo>
                  <a:pt x="864" y="59"/>
                </a:lnTo>
                <a:lnTo>
                  <a:pt x="874" y="11"/>
                </a:lnTo>
                <a:lnTo>
                  <a:pt x="884" y="67"/>
                </a:lnTo>
                <a:lnTo>
                  <a:pt x="892" y="31"/>
                </a:lnTo>
                <a:lnTo>
                  <a:pt x="902" y="46"/>
                </a:lnTo>
                <a:lnTo>
                  <a:pt x="912" y="52"/>
                </a:lnTo>
                <a:lnTo>
                  <a:pt x="920" y="60"/>
                </a:lnTo>
                <a:lnTo>
                  <a:pt x="929" y="7"/>
                </a:lnTo>
                <a:lnTo>
                  <a:pt x="938" y="48"/>
                </a:lnTo>
                <a:lnTo>
                  <a:pt x="948" y="1"/>
                </a:lnTo>
                <a:lnTo>
                  <a:pt x="957" y="30"/>
                </a:lnTo>
                <a:lnTo>
                  <a:pt x="967" y="36"/>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325" name="Freeform 33"/>
          <p:cNvSpPr>
            <a:spLocks/>
          </p:cNvSpPr>
          <p:nvPr/>
        </p:nvSpPr>
        <p:spPr bwMode="auto">
          <a:xfrm>
            <a:off x="3106738" y="1531938"/>
            <a:ext cx="1397000" cy="3622675"/>
          </a:xfrm>
          <a:custGeom>
            <a:avLst/>
            <a:gdLst>
              <a:gd name="T0" fmla="*/ 2147483646 w 968"/>
              <a:gd name="T1" fmla="*/ 2147483646 h 2586"/>
              <a:gd name="T2" fmla="*/ 2147483646 w 968"/>
              <a:gd name="T3" fmla="*/ 2147483646 h 2586"/>
              <a:gd name="T4" fmla="*/ 2147483646 w 968"/>
              <a:gd name="T5" fmla="*/ 2147483646 h 2586"/>
              <a:gd name="T6" fmla="*/ 2147483646 w 968"/>
              <a:gd name="T7" fmla="*/ 2147483646 h 2586"/>
              <a:gd name="T8" fmla="*/ 2147483646 w 968"/>
              <a:gd name="T9" fmla="*/ 2147483646 h 2586"/>
              <a:gd name="T10" fmla="*/ 2147483646 w 968"/>
              <a:gd name="T11" fmla="*/ 2147483646 h 2586"/>
              <a:gd name="T12" fmla="*/ 2147483646 w 968"/>
              <a:gd name="T13" fmla="*/ 2147483646 h 2586"/>
              <a:gd name="T14" fmla="*/ 2147483646 w 968"/>
              <a:gd name="T15" fmla="*/ 2147483646 h 2586"/>
              <a:gd name="T16" fmla="*/ 2147483646 w 968"/>
              <a:gd name="T17" fmla="*/ 2147483646 h 2586"/>
              <a:gd name="T18" fmla="*/ 2147483646 w 968"/>
              <a:gd name="T19" fmla="*/ 2147483646 h 2586"/>
              <a:gd name="T20" fmla="*/ 2147483646 w 968"/>
              <a:gd name="T21" fmla="*/ 2147483646 h 2586"/>
              <a:gd name="T22" fmla="*/ 2147483646 w 968"/>
              <a:gd name="T23" fmla="*/ 2147483646 h 2586"/>
              <a:gd name="T24" fmla="*/ 2147483646 w 968"/>
              <a:gd name="T25" fmla="*/ 2147483646 h 2586"/>
              <a:gd name="T26" fmla="*/ 2147483646 w 968"/>
              <a:gd name="T27" fmla="*/ 2147483646 h 2586"/>
              <a:gd name="T28" fmla="*/ 2147483646 w 968"/>
              <a:gd name="T29" fmla="*/ 2147483646 h 2586"/>
              <a:gd name="T30" fmla="*/ 2147483646 w 968"/>
              <a:gd name="T31" fmla="*/ 2147483646 h 2586"/>
              <a:gd name="T32" fmla="*/ 2147483646 w 968"/>
              <a:gd name="T33" fmla="*/ 2147483646 h 2586"/>
              <a:gd name="T34" fmla="*/ 2147483646 w 968"/>
              <a:gd name="T35" fmla="*/ 2147483646 h 2586"/>
              <a:gd name="T36" fmla="*/ 2147483646 w 968"/>
              <a:gd name="T37" fmla="*/ 2147483646 h 2586"/>
              <a:gd name="T38" fmla="*/ 2147483646 w 968"/>
              <a:gd name="T39" fmla="*/ 2147483646 h 2586"/>
              <a:gd name="T40" fmla="*/ 2147483646 w 968"/>
              <a:gd name="T41" fmla="*/ 2147483646 h 2586"/>
              <a:gd name="T42" fmla="*/ 2147483646 w 968"/>
              <a:gd name="T43" fmla="*/ 2147483646 h 2586"/>
              <a:gd name="T44" fmla="*/ 2147483646 w 968"/>
              <a:gd name="T45" fmla="*/ 2147483646 h 2586"/>
              <a:gd name="T46" fmla="*/ 2147483646 w 968"/>
              <a:gd name="T47" fmla="*/ 2147483646 h 2586"/>
              <a:gd name="T48" fmla="*/ 2147483646 w 968"/>
              <a:gd name="T49" fmla="*/ 2147483646 h 2586"/>
              <a:gd name="T50" fmla="*/ 2147483646 w 968"/>
              <a:gd name="T51" fmla="*/ 2147483646 h 2586"/>
              <a:gd name="T52" fmla="*/ 2147483646 w 968"/>
              <a:gd name="T53" fmla="*/ 2147483646 h 2586"/>
              <a:gd name="T54" fmla="*/ 2147483646 w 968"/>
              <a:gd name="T55" fmla="*/ 2147483646 h 2586"/>
              <a:gd name="T56" fmla="*/ 2147483646 w 968"/>
              <a:gd name="T57" fmla="*/ 2147483646 h 2586"/>
              <a:gd name="T58" fmla="*/ 2147483646 w 968"/>
              <a:gd name="T59" fmla="*/ 2147483646 h 2586"/>
              <a:gd name="T60" fmla="*/ 2147483646 w 968"/>
              <a:gd name="T61" fmla="*/ 2147483646 h 2586"/>
              <a:gd name="T62" fmla="*/ 2147483646 w 968"/>
              <a:gd name="T63" fmla="*/ 2147483646 h 2586"/>
              <a:gd name="T64" fmla="*/ 2147483646 w 968"/>
              <a:gd name="T65" fmla="*/ 2147483646 h 2586"/>
              <a:gd name="T66" fmla="*/ 2147483646 w 968"/>
              <a:gd name="T67" fmla="*/ 2147483646 h 2586"/>
              <a:gd name="T68" fmla="*/ 2147483646 w 968"/>
              <a:gd name="T69" fmla="*/ 2147483646 h 2586"/>
              <a:gd name="T70" fmla="*/ 2147483646 w 968"/>
              <a:gd name="T71" fmla="*/ 2147483646 h 2586"/>
              <a:gd name="T72" fmla="*/ 2147483646 w 968"/>
              <a:gd name="T73" fmla="*/ 0 h 2586"/>
              <a:gd name="T74" fmla="*/ 2147483646 w 968"/>
              <a:gd name="T75" fmla="*/ 2147483646 h 2586"/>
              <a:gd name="T76" fmla="*/ 2147483646 w 968"/>
              <a:gd name="T77" fmla="*/ 2147483646 h 2586"/>
              <a:gd name="T78" fmla="*/ 2147483646 w 968"/>
              <a:gd name="T79" fmla="*/ 2147483646 h 2586"/>
              <a:gd name="T80" fmla="*/ 2147483646 w 968"/>
              <a:gd name="T81" fmla="*/ 2147483646 h 2586"/>
              <a:gd name="T82" fmla="*/ 2147483646 w 968"/>
              <a:gd name="T83" fmla="*/ 2147483646 h 2586"/>
              <a:gd name="T84" fmla="*/ 2147483646 w 968"/>
              <a:gd name="T85" fmla="*/ 2147483646 h 2586"/>
              <a:gd name="T86" fmla="*/ 2147483646 w 968"/>
              <a:gd name="T87" fmla="*/ 2147483646 h 2586"/>
              <a:gd name="T88" fmla="*/ 2147483646 w 968"/>
              <a:gd name="T89" fmla="*/ 2147483646 h 2586"/>
              <a:gd name="T90" fmla="*/ 2147483646 w 968"/>
              <a:gd name="T91" fmla="*/ 2147483646 h 2586"/>
              <a:gd name="T92" fmla="*/ 2147483646 w 968"/>
              <a:gd name="T93" fmla="*/ 2147483646 h 2586"/>
              <a:gd name="T94" fmla="*/ 2147483646 w 968"/>
              <a:gd name="T95" fmla="*/ 2147483646 h 2586"/>
              <a:gd name="T96" fmla="*/ 2147483646 w 968"/>
              <a:gd name="T97" fmla="*/ 2147483646 h 2586"/>
              <a:gd name="T98" fmla="*/ 2147483646 w 968"/>
              <a:gd name="T99" fmla="*/ 2147483646 h 2586"/>
              <a:gd name="T100" fmla="*/ 2147483646 w 968"/>
              <a:gd name="T101" fmla="*/ 2147483646 h 2586"/>
              <a:gd name="T102" fmla="*/ 2147483646 w 968"/>
              <a:gd name="T103" fmla="*/ 2147483646 h 258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68"/>
              <a:gd name="T157" fmla="*/ 0 h 2586"/>
              <a:gd name="T158" fmla="*/ 968 w 968"/>
              <a:gd name="T159" fmla="*/ 2586 h 258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68" h="2586">
                <a:moveTo>
                  <a:pt x="0" y="2581"/>
                </a:moveTo>
                <a:lnTo>
                  <a:pt x="9" y="2585"/>
                </a:lnTo>
                <a:lnTo>
                  <a:pt x="18" y="2574"/>
                </a:lnTo>
                <a:lnTo>
                  <a:pt x="28" y="2564"/>
                </a:lnTo>
                <a:lnTo>
                  <a:pt x="37" y="2554"/>
                </a:lnTo>
                <a:lnTo>
                  <a:pt x="47" y="2535"/>
                </a:lnTo>
                <a:lnTo>
                  <a:pt x="56" y="2547"/>
                </a:lnTo>
                <a:lnTo>
                  <a:pt x="65" y="2578"/>
                </a:lnTo>
                <a:lnTo>
                  <a:pt x="74" y="2547"/>
                </a:lnTo>
                <a:lnTo>
                  <a:pt x="83" y="2556"/>
                </a:lnTo>
                <a:lnTo>
                  <a:pt x="93" y="2531"/>
                </a:lnTo>
                <a:lnTo>
                  <a:pt x="101" y="2513"/>
                </a:lnTo>
                <a:lnTo>
                  <a:pt x="112" y="2530"/>
                </a:lnTo>
                <a:lnTo>
                  <a:pt x="121" y="2457"/>
                </a:lnTo>
                <a:lnTo>
                  <a:pt x="130" y="2427"/>
                </a:lnTo>
                <a:lnTo>
                  <a:pt x="139" y="2338"/>
                </a:lnTo>
                <a:lnTo>
                  <a:pt x="148" y="2263"/>
                </a:lnTo>
                <a:lnTo>
                  <a:pt x="158" y="2201"/>
                </a:lnTo>
                <a:lnTo>
                  <a:pt x="167" y="2076"/>
                </a:lnTo>
                <a:lnTo>
                  <a:pt x="177" y="1984"/>
                </a:lnTo>
                <a:lnTo>
                  <a:pt x="186" y="1916"/>
                </a:lnTo>
                <a:lnTo>
                  <a:pt x="195" y="1863"/>
                </a:lnTo>
                <a:lnTo>
                  <a:pt x="205" y="1798"/>
                </a:lnTo>
                <a:lnTo>
                  <a:pt x="213" y="1774"/>
                </a:lnTo>
                <a:lnTo>
                  <a:pt x="224" y="1784"/>
                </a:lnTo>
                <a:lnTo>
                  <a:pt x="232" y="1800"/>
                </a:lnTo>
                <a:lnTo>
                  <a:pt x="242" y="1855"/>
                </a:lnTo>
                <a:lnTo>
                  <a:pt x="251" y="1932"/>
                </a:lnTo>
                <a:lnTo>
                  <a:pt x="261" y="2010"/>
                </a:lnTo>
                <a:lnTo>
                  <a:pt x="270" y="2117"/>
                </a:lnTo>
                <a:lnTo>
                  <a:pt x="279" y="2205"/>
                </a:lnTo>
                <a:lnTo>
                  <a:pt x="289" y="2260"/>
                </a:lnTo>
                <a:lnTo>
                  <a:pt x="297" y="2273"/>
                </a:lnTo>
                <a:lnTo>
                  <a:pt x="307" y="2261"/>
                </a:lnTo>
                <a:lnTo>
                  <a:pt x="317" y="2244"/>
                </a:lnTo>
                <a:lnTo>
                  <a:pt x="325" y="2234"/>
                </a:lnTo>
                <a:lnTo>
                  <a:pt x="335" y="2202"/>
                </a:lnTo>
                <a:lnTo>
                  <a:pt x="343" y="2166"/>
                </a:lnTo>
                <a:lnTo>
                  <a:pt x="353" y="2145"/>
                </a:lnTo>
                <a:lnTo>
                  <a:pt x="362" y="2110"/>
                </a:lnTo>
                <a:lnTo>
                  <a:pt x="371" y="2080"/>
                </a:lnTo>
                <a:lnTo>
                  <a:pt x="381" y="2032"/>
                </a:lnTo>
                <a:lnTo>
                  <a:pt x="391" y="1998"/>
                </a:lnTo>
                <a:lnTo>
                  <a:pt x="399" y="1962"/>
                </a:lnTo>
                <a:lnTo>
                  <a:pt x="409" y="1904"/>
                </a:lnTo>
                <a:lnTo>
                  <a:pt x="418" y="1866"/>
                </a:lnTo>
                <a:lnTo>
                  <a:pt x="427" y="1821"/>
                </a:lnTo>
                <a:lnTo>
                  <a:pt x="437" y="1800"/>
                </a:lnTo>
                <a:lnTo>
                  <a:pt x="446" y="1744"/>
                </a:lnTo>
                <a:lnTo>
                  <a:pt x="456" y="1687"/>
                </a:lnTo>
                <a:lnTo>
                  <a:pt x="465" y="1641"/>
                </a:lnTo>
                <a:lnTo>
                  <a:pt x="474" y="1605"/>
                </a:lnTo>
                <a:lnTo>
                  <a:pt x="484" y="1542"/>
                </a:lnTo>
                <a:lnTo>
                  <a:pt x="493" y="1493"/>
                </a:lnTo>
                <a:lnTo>
                  <a:pt x="501" y="1421"/>
                </a:lnTo>
                <a:lnTo>
                  <a:pt x="511" y="1359"/>
                </a:lnTo>
                <a:lnTo>
                  <a:pt x="521" y="1307"/>
                </a:lnTo>
                <a:lnTo>
                  <a:pt x="530" y="1232"/>
                </a:lnTo>
                <a:lnTo>
                  <a:pt x="539" y="1167"/>
                </a:lnTo>
                <a:lnTo>
                  <a:pt x="549" y="1091"/>
                </a:lnTo>
                <a:lnTo>
                  <a:pt x="558" y="1006"/>
                </a:lnTo>
                <a:lnTo>
                  <a:pt x="567" y="927"/>
                </a:lnTo>
                <a:lnTo>
                  <a:pt x="576" y="841"/>
                </a:lnTo>
                <a:lnTo>
                  <a:pt x="586" y="752"/>
                </a:lnTo>
                <a:lnTo>
                  <a:pt x="595" y="666"/>
                </a:lnTo>
                <a:lnTo>
                  <a:pt x="604" y="568"/>
                </a:lnTo>
                <a:lnTo>
                  <a:pt x="614" y="471"/>
                </a:lnTo>
                <a:lnTo>
                  <a:pt x="623" y="366"/>
                </a:lnTo>
                <a:lnTo>
                  <a:pt x="632" y="269"/>
                </a:lnTo>
                <a:lnTo>
                  <a:pt x="641" y="171"/>
                </a:lnTo>
                <a:lnTo>
                  <a:pt x="652" y="96"/>
                </a:lnTo>
                <a:lnTo>
                  <a:pt x="661" y="34"/>
                </a:lnTo>
                <a:lnTo>
                  <a:pt x="670" y="4"/>
                </a:lnTo>
                <a:lnTo>
                  <a:pt x="679" y="0"/>
                </a:lnTo>
                <a:lnTo>
                  <a:pt x="689" y="10"/>
                </a:lnTo>
                <a:lnTo>
                  <a:pt x="698" y="60"/>
                </a:lnTo>
                <a:lnTo>
                  <a:pt x="707" y="137"/>
                </a:lnTo>
                <a:lnTo>
                  <a:pt x="716" y="230"/>
                </a:lnTo>
                <a:lnTo>
                  <a:pt x="726" y="331"/>
                </a:lnTo>
                <a:lnTo>
                  <a:pt x="735" y="434"/>
                </a:lnTo>
                <a:lnTo>
                  <a:pt x="744" y="532"/>
                </a:lnTo>
                <a:lnTo>
                  <a:pt x="753" y="633"/>
                </a:lnTo>
                <a:lnTo>
                  <a:pt x="763" y="731"/>
                </a:lnTo>
                <a:lnTo>
                  <a:pt x="771" y="814"/>
                </a:lnTo>
                <a:lnTo>
                  <a:pt x="781" y="896"/>
                </a:lnTo>
                <a:lnTo>
                  <a:pt x="791" y="970"/>
                </a:lnTo>
                <a:lnTo>
                  <a:pt x="800" y="1031"/>
                </a:lnTo>
                <a:lnTo>
                  <a:pt x="809" y="1110"/>
                </a:lnTo>
                <a:lnTo>
                  <a:pt x="819" y="1182"/>
                </a:lnTo>
                <a:lnTo>
                  <a:pt x="828" y="1232"/>
                </a:lnTo>
                <a:lnTo>
                  <a:pt x="836" y="1297"/>
                </a:lnTo>
                <a:lnTo>
                  <a:pt x="846" y="1340"/>
                </a:lnTo>
                <a:lnTo>
                  <a:pt x="856" y="1395"/>
                </a:lnTo>
                <a:lnTo>
                  <a:pt x="865" y="1447"/>
                </a:lnTo>
                <a:lnTo>
                  <a:pt x="875" y="1492"/>
                </a:lnTo>
                <a:lnTo>
                  <a:pt x="883" y="1531"/>
                </a:lnTo>
                <a:lnTo>
                  <a:pt x="893" y="1568"/>
                </a:lnTo>
                <a:lnTo>
                  <a:pt x="903" y="1598"/>
                </a:lnTo>
                <a:lnTo>
                  <a:pt x="911" y="1639"/>
                </a:lnTo>
                <a:lnTo>
                  <a:pt x="922" y="1639"/>
                </a:lnTo>
                <a:lnTo>
                  <a:pt x="931" y="1603"/>
                </a:lnTo>
                <a:lnTo>
                  <a:pt x="940" y="1541"/>
                </a:lnTo>
                <a:lnTo>
                  <a:pt x="949" y="1498"/>
                </a:lnTo>
                <a:lnTo>
                  <a:pt x="959" y="1439"/>
                </a:lnTo>
                <a:lnTo>
                  <a:pt x="967" y="1377"/>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326" name="Freeform 34"/>
          <p:cNvSpPr>
            <a:spLocks/>
          </p:cNvSpPr>
          <p:nvPr/>
        </p:nvSpPr>
        <p:spPr bwMode="auto">
          <a:xfrm>
            <a:off x="4502150" y="1533525"/>
            <a:ext cx="1398588" cy="3614738"/>
          </a:xfrm>
          <a:custGeom>
            <a:avLst/>
            <a:gdLst>
              <a:gd name="T0" fmla="*/ 2147483646 w 969"/>
              <a:gd name="T1" fmla="*/ 2147483646 h 2581"/>
              <a:gd name="T2" fmla="*/ 2147483646 w 969"/>
              <a:gd name="T3" fmla="*/ 2147483646 h 2581"/>
              <a:gd name="T4" fmla="*/ 2147483646 w 969"/>
              <a:gd name="T5" fmla="*/ 2147483646 h 2581"/>
              <a:gd name="T6" fmla="*/ 2147483646 w 969"/>
              <a:gd name="T7" fmla="*/ 2147483646 h 2581"/>
              <a:gd name="T8" fmla="*/ 2147483646 w 969"/>
              <a:gd name="T9" fmla="*/ 2147483646 h 2581"/>
              <a:gd name="T10" fmla="*/ 2147483646 w 969"/>
              <a:gd name="T11" fmla="*/ 2147483646 h 2581"/>
              <a:gd name="T12" fmla="*/ 2147483646 w 969"/>
              <a:gd name="T13" fmla="*/ 2147483646 h 2581"/>
              <a:gd name="T14" fmla="*/ 2147483646 w 969"/>
              <a:gd name="T15" fmla="*/ 2147483646 h 2581"/>
              <a:gd name="T16" fmla="*/ 2147483646 w 969"/>
              <a:gd name="T17" fmla="*/ 2147483646 h 2581"/>
              <a:gd name="T18" fmla="*/ 2147483646 w 969"/>
              <a:gd name="T19" fmla="*/ 2147483646 h 2581"/>
              <a:gd name="T20" fmla="*/ 2147483646 w 969"/>
              <a:gd name="T21" fmla="*/ 2147483646 h 2581"/>
              <a:gd name="T22" fmla="*/ 2147483646 w 969"/>
              <a:gd name="T23" fmla="*/ 2147483646 h 2581"/>
              <a:gd name="T24" fmla="*/ 2147483646 w 969"/>
              <a:gd name="T25" fmla="*/ 2147483646 h 2581"/>
              <a:gd name="T26" fmla="*/ 2147483646 w 969"/>
              <a:gd name="T27" fmla="*/ 2147483646 h 2581"/>
              <a:gd name="T28" fmla="*/ 2147483646 w 969"/>
              <a:gd name="T29" fmla="*/ 2147483646 h 2581"/>
              <a:gd name="T30" fmla="*/ 2147483646 w 969"/>
              <a:gd name="T31" fmla="*/ 2147483646 h 2581"/>
              <a:gd name="T32" fmla="*/ 2147483646 w 969"/>
              <a:gd name="T33" fmla="*/ 2147483646 h 2581"/>
              <a:gd name="T34" fmla="*/ 2147483646 w 969"/>
              <a:gd name="T35" fmla="*/ 2147483646 h 2581"/>
              <a:gd name="T36" fmla="*/ 2147483646 w 969"/>
              <a:gd name="T37" fmla="*/ 2147483646 h 2581"/>
              <a:gd name="T38" fmla="*/ 2147483646 w 969"/>
              <a:gd name="T39" fmla="*/ 2147483646 h 2581"/>
              <a:gd name="T40" fmla="*/ 2147483646 w 969"/>
              <a:gd name="T41" fmla="*/ 2147483646 h 2581"/>
              <a:gd name="T42" fmla="*/ 2147483646 w 969"/>
              <a:gd name="T43" fmla="*/ 2147483646 h 2581"/>
              <a:gd name="T44" fmla="*/ 2147483646 w 969"/>
              <a:gd name="T45" fmla="*/ 2147483646 h 2581"/>
              <a:gd name="T46" fmla="*/ 2147483646 w 969"/>
              <a:gd name="T47" fmla="*/ 2147483646 h 2581"/>
              <a:gd name="T48" fmla="*/ 2147483646 w 969"/>
              <a:gd name="T49" fmla="*/ 2147483646 h 2581"/>
              <a:gd name="T50" fmla="*/ 2147483646 w 969"/>
              <a:gd name="T51" fmla="*/ 2147483646 h 2581"/>
              <a:gd name="T52" fmla="*/ 2147483646 w 969"/>
              <a:gd name="T53" fmla="*/ 2147483646 h 2581"/>
              <a:gd name="T54" fmla="*/ 2147483646 w 969"/>
              <a:gd name="T55" fmla="*/ 2147483646 h 2581"/>
              <a:gd name="T56" fmla="*/ 2147483646 w 969"/>
              <a:gd name="T57" fmla="*/ 2147483646 h 2581"/>
              <a:gd name="T58" fmla="*/ 2147483646 w 969"/>
              <a:gd name="T59" fmla="*/ 2147483646 h 2581"/>
              <a:gd name="T60" fmla="*/ 2147483646 w 969"/>
              <a:gd name="T61" fmla="*/ 2147483646 h 2581"/>
              <a:gd name="T62" fmla="*/ 2147483646 w 969"/>
              <a:gd name="T63" fmla="*/ 2147483646 h 2581"/>
              <a:gd name="T64" fmla="*/ 2147483646 w 969"/>
              <a:gd name="T65" fmla="*/ 2147483646 h 2581"/>
              <a:gd name="T66" fmla="*/ 2147483646 w 969"/>
              <a:gd name="T67" fmla="*/ 2147483646 h 2581"/>
              <a:gd name="T68" fmla="*/ 2147483646 w 969"/>
              <a:gd name="T69" fmla="*/ 2147483646 h 2581"/>
              <a:gd name="T70" fmla="*/ 2147483646 w 969"/>
              <a:gd name="T71" fmla="*/ 2147483646 h 2581"/>
              <a:gd name="T72" fmla="*/ 2147483646 w 969"/>
              <a:gd name="T73" fmla="*/ 2147483646 h 2581"/>
              <a:gd name="T74" fmla="*/ 2147483646 w 969"/>
              <a:gd name="T75" fmla="*/ 2147483646 h 2581"/>
              <a:gd name="T76" fmla="*/ 2147483646 w 969"/>
              <a:gd name="T77" fmla="*/ 2147483646 h 2581"/>
              <a:gd name="T78" fmla="*/ 2147483646 w 969"/>
              <a:gd name="T79" fmla="*/ 2147483646 h 2581"/>
              <a:gd name="T80" fmla="*/ 2147483646 w 969"/>
              <a:gd name="T81" fmla="*/ 2147483646 h 2581"/>
              <a:gd name="T82" fmla="*/ 2147483646 w 969"/>
              <a:gd name="T83" fmla="*/ 2147483646 h 2581"/>
              <a:gd name="T84" fmla="*/ 2147483646 w 969"/>
              <a:gd name="T85" fmla="*/ 2147483646 h 2581"/>
              <a:gd name="T86" fmla="*/ 2147483646 w 969"/>
              <a:gd name="T87" fmla="*/ 2147483646 h 2581"/>
              <a:gd name="T88" fmla="*/ 2147483646 w 969"/>
              <a:gd name="T89" fmla="*/ 2147483646 h 2581"/>
              <a:gd name="T90" fmla="*/ 2147483646 w 969"/>
              <a:gd name="T91" fmla="*/ 2147483646 h 2581"/>
              <a:gd name="T92" fmla="*/ 2147483646 w 969"/>
              <a:gd name="T93" fmla="*/ 2147483646 h 2581"/>
              <a:gd name="T94" fmla="*/ 2147483646 w 969"/>
              <a:gd name="T95" fmla="*/ 2147483646 h 2581"/>
              <a:gd name="T96" fmla="*/ 2147483646 w 969"/>
              <a:gd name="T97" fmla="*/ 2147483646 h 2581"/>
              <a:gd name="T98" fmla="*/ 2147483646 w 969"/>
              <a:gd name="T99" fmla="*/ 2147483646 h 2581"/>
              <a:gd name="T100" fmla="*/ 2147483646 w 969"/>
              <a:gd name="T101" fmla="*/ 2147483646 h 2581"/>
              <a:gd name="T102" fmla="*/ 2147483646 w 969"/>
              <a:gd name="T103" fmla="*/ 2147483646 h 25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69"/>
              <a:gd name="T157" fmla="*/ 0 h 2581"/>
              <a:gd name="T158" fmla="*/ 969 w 969"/>
              <a:gd name="T159" fmla="*/ 2581 h 258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69" h="2581">
                <a:moveTo>
                  <a:pt x="0" y="1376"/>
                </a:moveTo>
                <a:lnTo>
                  <a:pt x="10" y="1323"/>
                </a:lnTo>
                <a:lnTo>
                  <a:pt x="18" y="1249"/>
                </a:lnTo>
                <a:lnTo>
                  <a:pt x="28" y="1183"/>
                </a:lnTo>
                <a:lnTo>
                  <a:pt x="38" y="1117"/>
                </a:lnTo>
                <a:lnTo>
                  <a:pt x="47" y="1046"/>
                </a:lnTo>
                <a:lnTo>
                  <a:pt x="56" y="968"/>
                </a:lnTo>
                <a:lnTo>
                  <a:pt x="65" y="867"/>
                </a:lnTo>
                <a:lnTo>
                  <a:pt x="75" y="784"/>
                </a:lnTo>
                <a:lnTo>
                  <a:pt x="84" y="691"/>
                </a:lnTo>
                <a:lnTo>
                  <a:pt x="94" y="599"/>
                </a:lnTo>
                <a:lnTo>
                  <a:pt x="103" y="495"/>
                </a:lnTo>
                <a:lnTo>
                  <a:pt x="112" y="398"/>
                </a:lnTo>
                <a:lnTo>
                  <a:pt x="122" y="297"/>
                </a:lnTo>
                <a:lnTo>
                  <a:pt x="130" y="204"/>
                </a:lnTo>
                <a:lnTo>
                  <a:pt x="140" y="121"/>
                </a:lnTo>
                <a:lnTo>
                  <a:pt x="148" y="53"/>
                </a:lnTo>
                <a:lnTo>
                  <a:pt x="159" y="11"/>
                </a:lnTo>
                <a:lnTo>
                  <a:pt x="168" y="0"/>
                </a:lnTo>
                <a:lnTo>
                  <a:pt x="177" y="1"/>
                </a:lnTo>
                <a:lnTo>
                  <a:pt x="187" y="37"/>
                </a:lnTo>
                <a:lnTo>
                  <a:pt x="196" y="107"/>
                </a:lnTo>
                <a:lnTo>
                  <a:pt x="205" y="195"/>
                </a:lnTo>
                <a:lnTo>
                  <a:pt x="214" y="289"/>
                </a:lnTo>
                <a:lnTo>
                  <a:pt x="224" y="403"/>
                </a:lnTo>
                <a:lnTo>
                  <a:pt x="232" y="499"/>
                </a:lnTo>
                <a:lnTo>
                  <a:pt x="242" y="601"/>
                </a:lnTo>
                <a:lnTo>
                  <a:pt x="251" y="695"/>
                </a:lnTo>
                <a:lnTo>
                  <a:pt x="261" y="777"/>
                </a:lnTo>
                <a:lnTo>
                  <a:pt x="270" y="862"/>
                </a:lnTo>
                <a:lnTo>
                  <a:pt x="279" y="948"/>
                </a:lnTo>
                <a:lnTo>
                  <a:pt x="289" y="1022"/>
                </a:lnTo>
                <a:lnTo>
                  <a:pt x="298" y="1090"/>
                </a:lnTo>
                <a:lnTo>
                  <a:pt x="308" y="1141"/>
                </a:lnTo>
                <a:lnTo>
                  <a:pt x="317" y="1223"/>
                </a:lnTo>
                <a:lnTo>
                  <a:pt x="326" y="1260"/>
                </a:lnTo>
                <a:lnTo>
                  <a:pt x="336" y="1333"/>
                </a:lnTo>
                <a:lnTo>
                  <a:pt x="344" y="1380"/>
                </a:lnTo>
                <a:lnTo>
                  <a:pt x="354" y="1420"/>
                </a:lnTo>
                <a:lnTo>
                  <a:pt x="364" y="1478"/>
                </a:lnTo>
                <a:lnTo>
                  <a:pt x="373" y="1521"/>
                </a:lnTo>
                <a:lnTo>
                  <a:pt x="382" y="1571"/>
                </a:lnTo>
                <a:lnTo>
                  <a:pt x="391" y="1606"/>
                </a:lnTo>
                <a:lnTo>
                  <a:pt x="401" y="1648"/>
                </a:lnTo>
                <a:lnTo>
                  <a:pt x="409" y="1685"/>
                </a:lnTo>
                <a:lnTo>
                  <a:pt x="418" y="1725"/>
                </a:lnTo>
                <a:lnTo>
                  <a:pt x="428" y="1761"/>
                </a:lnTo>
                <a:lnTo>
                  <a:pt x="438" y="1783"/>
                </a:lnTo>
                <a:lnTo>
                  <a:pt x="447" y="1823"/>
                </a:lnTo>
                <a:lnTo>
                  <a:pt x="456" y="1854"/>
                </a:lnTo>
                <a:lnTo>
                  <a:pt x="465" y="1886"/>
                </a:lnTo>
                <a:lnTo>
                  <a:pt x="474" y="1927"/>
                </a:lnTo>
                <a:lnTo>
                  <a:pt x="484" y="1963"/>
                </a:lnTo>
                <a:lnTo>
                  <a:pt x="493" y="1978"/>
                </a:lnTo>
                <a:lnTo>
                  <a:pt x="503" y="2007"/>
                </a:lnTo>
                <a:lnTo>
                  <a:pt x="512" y="2033"/>
                </a:lnTo>
                <a:lnTo>
                  <a:pt x="521" y="2060"/>
                </a:lnTo>
                <a:lnTo>
                  <a:pt x="531" y="2094"/>
                </a:lnTo>
                <a:lnTo>
                  <a:pt x="540" y="2106"/>
                </a:lnTo>
                <a:lnTo>
                  <a:pt x="549" y="2123"/>
                </a:lnTo>
                <a:lnTo>
                  <a:pt x="558" y="2127"/>
                </a:lnTo>
                <a:lnTo>
                  <a:pt x="568" y="2097"/>
                </a:lnTo>
                <a:lnTo>
                  <a:pt x="577" y="2009"/>
                </a:lnTo>
                <a:lnTo>
                  <a:pt x="586" y="1924"/>
                </a:lnTo>
                <a:lnTo>
                  <a:pt x="596" y="1864"/>
                </a:lnTo>
                <a:lnTo>
                  <a:pt x="604" y="1771"/>
                </a:lnTo>
                <a:lnTo>
                  <a:pt x="614" y="1743"/>
                </a:lnTo>
                <a:lnTo>
                  <a:pt x="622" y="1697"/>
                </a:lnTo>
                <a:lnTo>
                  <a:pt x="633" y="1706"/>
                </a:lnTo>
                <a:lnTo>
                  <a:pt x="642" y="1734"/>
                </a:lnTo>
                <a:lnTo>
                  <a:pt x="651" y="1787"/>
                </a:lnTo>
                <a:lnTo>
                  <a:pt x="661" y="1873"/>
                </a:lnTo>
                <a:lnTo>
                  <a:pt x="669" y="1960"/>
                </a:lnTo>
                <a:lnTo>
                  <a:pt x="679" y="2068"/>
                </a:lnTo>
                <a:lnTo>
                  <a:pt x="688" y="2128"/>
                </a:lnTo>
                <a:lnTo>
                  <a:pt x="698" y="2249"/>
                </a:lnTo>
                <a:lnTo>
                  <a:pt x="708" y="2288"/>
                </a:lnTo>
                <a:lnTo>
                  <a:pt x="717" y="2345"/>
                </a:lnTo>
                <a:lnTo>
                  <a:pt x="727" y="2406"/>
                </a:lnTo>
                <a:lnTo>
                  <a:pt x="736" y="2391"/>
                </a:lnTo>
                <a:lnTo>
                  <a:pt x="744" y="2457"/>
                </a:lnTo>
                <a:lnTo>
                  <a:pt x="754" y="2502"/>
                </a:lnTo>
                <a:lnTo>
                  <a:pt x="763" y="2503"/>
                </a:lnTo>
                <a:lnTo>
                  <a:pt x="772" y="2517"/>
                </a:lnTo>
                <a:lnTo>
                  <a:pt x="782" y="2501"/>
                </a:lnTo>
                <a:lnTo>
                  <a:pt x="792" y="2526"/>
                </a:lnTo>
                <a:lnTo>
                  <a:pt x="800" y="2528"/>
                </a:lnTo>
                <a:lnTo>
                  <a:pt x="810" y="2531"/>
                </a:lnTo>
                <a:lnTo>
                  <a:pt x="819" y="2543"/>
                </a:lnTo>
                <a:lnTo>
                  <a:pt x="828" y="2526"/>
                </a:lnTo>
                <a:lnTo>
                  <a:pt x="838" y="2527"/>
                </a:lnTo>
                <a:lnTo>
                  <a:pt x="847" y="2552"/>
                </a:lnTo>
                <a:lnTo>
                  <a:pt x="856" y="2563"/>
                </a:lnTo>
                <a:lnTo>
                  <a:pt x="866" y="2526"/>
                </a:lnTo>
                <a:lnTo>
                  <a:pt x="875" y="2550"/>
                </a:lnTo>
                <a:lnTo>
                  <a:pt x="884" y="2541"/>
                </a:lnTo>
                <a:lnTo>
                  <a:pt x="894" y="2559"/>
                </a:lnTo>
                <a:lnTo>
                  <a:pt x="903" y="2569"/>
                </a:lnTo>
                <a:lnTo>
                  <a:pt x="913" y="2558"/>
                </a:lnTo>
                <a:lnTo>
                  <a:pt x="922" y="2580"/>
                </a:lnTo>
                <a:lnTo>
                  <a:pt x="931" y="2571"/>
                </a:lnTo>
                <a:lnTo>
                  <a:pt x="940" y="2573"/>
                </a:lnTo>
                <a:lnTo>
                  <a:pt x="949" y="2547"/>
                </a:lnTo>
                <a:lnTo>
                  <a:pt x="958" y="2579"/>
                </a:lnTo>
                <a:lnTo>
                  <a:pt x="968" y="2564"/>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327" name="Freeform 35"/>
          <p:cNvSpPr>
            <a:spLocks/>
          </p:cNvSpPr>
          <p:nvPr/>
        </p:nvSpPr>
        <p:spPr bwMode="auto">
          <a:xfrm>
            <a:off x="5899150" y="5075238"/>
            <a:ext cx="1182688" cy="131762"/>
          </a:xfrm>
          <a:custGeom>
            <a:avLst/>
            <a:gdLst>
              <a:gd name="T0" fmla="*/ 2147483646 w 819"/>
              <a:gd name="T1" fmla="*/ 2147483646 h 94"/>
              <a:gd name="T2" fmla="*/ 2147483646 w 819"/>
              <a:gd name="T3" fmla="*/ 2147483646 h 94"/>
              <a:gd name="T4" fmla="*/ 2147483646 w 819"/>
              <a:gd name="T5" fmla="*/ 2147483646 h 94"/>
              <a:gd name="T6" fmla="*/ 2147483646 w 819"/>
              <a:gd name="T7" fmla="*/ 2147483646 h 94"/>
              <a:gd name="T8" fmla="*/ 2147483646 w 819"/>
              <a:gd name="T9" fmla="*/ 2147483646 h 94"/>
              <a:gd name="T10" fmla="*/ 2147483646 w 819"/>
              <a:gd name="T11" fmla="*/ 2147483646 h 94"/>
              <a:gd name="T12" fmla="*/ 2147483646 w 819"/>
              <a:gd name="T13" fmla="*/ 2147483646 h 94"/>
              <a:gd name="T14" fmla="*/ 2147483646 w 819"/>
              <a:gd name="T15" fmla="*/ 2147483646 h 94"/>
              <a:gd name="T16" fmla="*/ 2147483646 w 819"/>
              <a:gd name="T17" fmla="*/ 2147483646 h 94"/>
              <a:gd name="T18" fmla="*/ 2147483646 w 819"/>
              <a:gd name="T19" fmla="*/ 2147483646 h 94"/>
              <a:gd name="T20" fmla="*/ 2147483646 w 819"/>
              <a:gd name="T21" fmla="*/ 2147483646 h 94"/>
              <a:gd name="T22" fmla="*/ 2147483646 w 819"/>
              <a:gd name="T23" fmla="*/ 2147483646 h 94"/>
              <a:gd name="T24" fmla="*/ 2147483646 w 819"/>
              <a:gd name="T25" fmla="*/ 2147483646 h 94"/>
              <a:gd name="T26" fmla="*/ 2147483646 w 819"/>
              <a:gd name="T27" fmla="*/ 2147483646 h 94"/>
              <a:gd name="T28" fmla="*/ 2147483646 w 819"/>
              <a:gd name="T29" fmla="*/ 2147483646 h 94"/>
              <a:gd name="T30" fmla="*/ 2147483646 w 819"/>
              <a:gd name="T31" fmla="*/ 2147483646 h 94"/>
              <a:gd name="T32" fmla="*/ 2147483646 w 819"/>
              <a:gd name="T33" fmla="*/ 2147483646 h 94"/>
              <a:gd name="T34" fmla="*/ 2147483646 w 819"/>
              <a:gd name="T35" fmla="*/ 2147483646 h 94"/>
              <a:gd name="T36" fmla="*/ 2147483646 w 819"/>
              <a:gd name="T37" fmla="*/ 2147483646 h 94"/>
              <a:gd name="T38" fmla="*/ 2147483646 w 819"/>
              <a:gd name="T39" fmla="*/ 2147483646 h 94"/>
              <a:gd name="T40" fmla="*/ 2147483646 w 819"/>
              <a:gd name="T41" fmla="*/ 2147483646 h 94"/>
              <a:gd name="T42" fmla="*/ 2147483646 w 819"/>
              <a:gd name="T43" fmla="*/ 2147483646 h 94"/>
              <a:gd name="T44" fmla="*/ 2147483646 w 819"/>
              <a:gd name="T45" fmla="*/ 2147483646 h 94"/>
              <a:gd name="T46" fmla="*/ 2147483646 w 819"/>
              <a:gd name="T47" fmla="*/ 2147483646 h 94"/>
              <a:gd name="T48" fmla="*/ 2147483646 w 819"/>
              <a:gd name="T49" fmla="*/ 2147483646 h 94"/>
              <a:gd name="T50" fmla="*/ 2147483646 w 819"/>
              <a:gd name="T51" fmla="*/ 2147483646 h 94"/>
              <a:gd name="T52" fmla="*/ 2147483646 w 819"/>
              <a:gd name="T53" fmla="*/ 2147483646 h 94"/>
              <a:gd name="T54" fmla="*/ 2147483646 w 819"/>
              <a:gd name="T55" fmla="*/ 2147483646 h 94"/>
              <a:gd name="T56" fmla="*/ 2147483646 w 819"/>
              <a:gd name="T57" fmla="*/ 2147483646 h 94"/>
              <a:gd name="T58" fmla="*/ 2147483646 w 819"/>
              <a:gd name="T59" fmla="*/ 2147483646 h 94"/>
              <a:gd name="T60" fmla="*/ 2147483646 w 819"/>
              <a:gd name="T61" fmla="*/ 2147483646 h 94"/>
              <a:gd name="T62" fmla="*/ 2147483646 w 819"/>
              <a:gd name="T63" fmla="*/ 2147483646 h 94"/>
              <a:gd name="T64" fmla="*/ 2147483646 w 819"/>
              <a:gd name="T65" fmla="*/ 2147483646 h 94"/>
              <a:gd name="T66" fmla="*/ 2147483646 w 819"/>
              <a:gd name="T67" fmla="*/ 2147483646 h 94"/>
              <a:gd name="T68" fmla="*/ 2147483646 w 819"/>
              <a:gd name="T69" fmla="*/ 2147483646 h 94"/>
              <a:gd name="T70" fmla="*/ 2147483646 w 819"/>
              <a:gd name="T71" fmla="*/ 2147483646 h 94"/>
              <a:gd name="T72" fmla="*/ 2147483646 w 819"/>
              <a:gd name="T73" fmla="*/ 2147483646 h 94"/>
              <a:gd name="T74" fmla="*/ 2147483646 w 819"/>
              <a:gd name="T75" fmla="*/ 2147483646 h 94"/>
              <a:gd name="T76" fmla="*/ 2147483646 w 819"/>
              <a:gd name="T77" fmla="*/ 2147483646 h 94"/>
              <a:gd name="T78" fmla="*/ 2147483646 w 819"/>
              <a:gd name="T79" fmla="*/ 2147483646 h 94"/>
              <a:gd name="T80" fmla="*/ 2147483646 w 819"/>
              <a:gd name="T81" fmla="*/ 2147483646 h 94"/>
              <a:gd name="T82" fmla="*/ 2147483646 w 819"/>
              <a:gd name="T83" fmla="*/ 2147483646 h 94"/>
              <a:gd name="T84" fmla="*/ 2147483646 w 819"/>
              <a:gd name="T85" fmla="*/ 2147483646 h 94"/>
              <a:gd name="T86" fmla="*/ 2147483646 w 819"/>
              <a:gd name="T87" fmla="*/ 2147483646 h 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19"/>
              <a:gd name="T133" fmla="*/ 0 h 94"/>
              <a:gd name="T134" fmla="*/ 819 w 819"/>
              <a:gd name="T135" fmla="*/ 94 h 9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19" h="94">
                <a:moveTo>
                  <a:pt x="0" y="35"/>
                </a:moveTo>
                <a:lnTo>
                  <a:pt x="10" y="38"/>
                </a:lnTo>
                <a:lnTo>
                  <a:pt x="18" y="0"/>
                </a:lnTo>
                <a:lnTo>
                  <a:pt x="28" y="12"/>
                </a:lnTo>
                <a:lnTo>
                  <a:pt x="37" y="42"/>
                </a:lnTo>
                <a:lnTo>
                  <a:pt x="46" y="60"/>
                </a:lnTo>
                <a:lnTo>
                  <a:pt x="55" y="34"/>
                </a:lnTo>
                <a:lnTo>
                  <a:pt x="64" y="40"/>
                </a:lnTo>
                <a:lnTo>
                  <a:pt x="74" y="58"/>
                </a:lnTo>
                <a:lnTo>
                  <a:pt x="84" y="46"/>
                </a:lnTo>
                <a:lnTo>
                  <a:pt x="94" y="60"/>
                </a:lnTo>
                <a:lnTo>
                  <a:pt x="102" y="61"/>
                </a:lnTo>
                <a:lnTo>
                  <a:pt x="112" y="44"/>
                </a:lnTo>
                <a:lnTo>
                  <a:pt x="121" y="62"/>
                </a:lnTo>
                <a:lnTo>
                  <a:pt x="131" y="34"/>
                </a:lnTo>
                <a:lnTo>
                  <a:pt x="140" y="46"/>
                </a:lnTo>
                <a:lnTo>
                  <a:pt x="149" y="53"/>
                </a:lnTo>
                <a:lnTo>
                  <a:pt x="158" y="67"/>
                </a:lnTo>
                <a:lnTo>
                  <a:pt x="168" y="73"/>
                </a:lnTo>
                <a:lnTo>
                  <a:pt x="177" y="49"/>
                </a:lnTo>
                <a:lnTo>
                  <a:pt x="186" y="58"/>
                </a:lnTo>
                <a:lnTo>
                  <a:pt x="196" y="51"/>
                </a:lnTo>
                <a:lnTo>
                  <a:pt x="204" y="72"/>
                </a:lnTo>
                <a:lnTo>
                  <a:pt x="214" y="40"/>
                </a:lnTo>
                <a:lnTo>
                  <a:pt x="223" y="63"/>
                </a:lnTo>
                <a:lnTo>
                  <a:pt x="233" y="65"/>
                </a:lnTo>
                <a:lnTo>
                  <a:pt x="242" y="63"/>
                </a:lnTo>
                <a:lnTo>
                  <a:pt x="251" y="32"/>
                </a:lnTo>
                <a:lnTo>
                  <a:pt x="260" y="65"/>
                </a:lnTo>
                <a:lnTo>
                  <a:pt x="270" y="78"/>
                </a:lnTo>
                <a:lnTo>
                  <a:pt x="279" y="75"/>
                </a:lnTo>
                <a:lnTo>
                  <a:pt x="288" y="74"/>
                </a:lnTo>
                <a:lnTo>
                  <a:pt x="298" y="66"/>
                </a:lnTo>
                <a:lnTo>
                  <a:pt x="307" y="73"/>
                </a:lnTo>
                <a:lnTo>
                  <a:pt x="316" y="73"/>
                </a:lnTo>
                <a:lnTo>
                  <a:pt x="325" y="56"/>
                </a:lnTo>
                <a:lnTo>
                  <a:pt x="335" y="74"/>
                </a:lnTo>
                <a:lnTo>
                  <a:pt x="344" y="63"/>
                </a:lnTo>
                <a:lnTo>
                  <a:pt x="354" y="38"/>
                </a:lnTo>
                <a:lnTo>
                  <a:pt x="364" y="45"/>
                </a:lnTo>
                <a:lnTo>
                  <a:pt x="372" y="52"/>
                </a:lnTo>
                <a:lnTo>
                  <a:pt x="382" y="52"/>
                </a:lnTo>
                <a:lnTo>
                  <a:pt x="390" y="50"/>
                </a:lnTo>
                <a:lnTo>
                  <a:pt x="400" y="57"/>
                </a:lnTo>
                <a:lnTo>
                  <a:pt x="409" y="61"/>
                </a:lnTo>
                <a:lnTo>
                  <a:pt x="418" y="79"/>
                </a:lnTo>
                <a:lnTo>
                  <a:pt x="428" y="75"/>
                </a:lnTo>
                <a:lnTo>
                  <a:pt x="437" y="46"/>
                </a:lnTo>
                <a:lnTo>
                  <a:pt x="446" y="60"/>
                </a:lnTo>
                <a:lnTo>
                  <a:pt x="455" y="63"/>
                </a:lnTo>
                <a:lnTo>
                  <a:pt x="465" y="84"/>
                </a:lnTo>
                <a:lnTo>
                  <a:pt x="474" y="42"/>
                </a:lnTo>
                <a:lnTo>
                  <a:pt x="484" y="83"/>
                </a:lnTo>
                <a:lnTo>
                  <a:pt x="494" y="62"/>
                </a:lnTo>
                <a:lnTo>
                  <a:pt x="502" y="67"/>
                </a:lnTo>
                <a:lnTo>
                  <a:pt x="512" y="82"/>
                </a:lnTo>
                <a:lnTo>
                  <a:pt x="521" y="49"/>
                </a:lnTo>
                <a:lnTo>
                  <a:pt x="531" y="75"/>
                </a:lnTo>
                <a:lnTo>
                  <a:pt x="539" y="70"/>
                </a:lnTo>
                <a:lnTo>
                  <a:pt x="549" y="77"/>
                </a:lnTo>
                <a:lnTo>
                  <a:pt x="558" y="93"/>
                </a:lnTo>
                <a:lnTo>
                  <a:pt x="568" y="83"/>
                </a:lnTo>
                <a:lnTo>
                  <a:pt x="577" y="80"/>
                </a:lnTo>
                <a:lnTo>
                  <a:pt x="586" y="51"/>
                </a:lnTo>
                <a:lnTo>
                  <a:pt x="595" y="62"/>
                </a:lnTo>
                <a:lnTo>
                  <a:pt x="604" y="72"/>
                </a:lnTo>
                <a:lnTo>
                  <a:pt x="614" y="75"/>
                </a:lnTo>
                <a:lnTo>
                  <a:pt x="623" y="83"/>
                </a:lnTo>
                <a:lnTo>
                  <a:pt x="633" y="67"/>
                </a:lnTo>
                <a:lnTo>
                  <a:pt x="642" y="88"/>
                </a:lnTo>
                <a:lnTo>
                  <a:pt x="650" y="67"/>
                </a:lnTo>
                <a:lnTo>
                  <a:pt x="660" y="80"/>
                </a:lnTo>
                <a:lnTo>
                  <a:pt x="669" y="84"/>
                </a:lnTo>
                <a:lnTo>
                  <a:pt x="678" y="79"/>
                </a:lnTo>
                <a:lnTo>
                  <a:pt x="688" y="82"/>
                </a:lnTo>
                <a:lnTo>
                  <a:pt x="698" y="82"/>
                </a:lnTo>
                <a:lnTo>
                  <a:pt x="707" y="48"/>
                </a:lnTo>
                <a:lnTo>
                  <a:pt x="716" y="73"/>
                </a:lnTo>
                <a:lnTo>
                  <a:pt x="725" y="84"/>
                </a:lnTo>
                <a:lnTo>
                  <a:pt x="734" y="73"/>
                </a:lnTo>
                <a:lnTo>
                  <a:pt x="744" y="63"/>
                </a:lnTo>
                <a:lnTo>
                  <a:pt x="754" y="63"/>
                </a:lnTo>
                <a:lnTo>
                  <a:pt x="762" y="78"/>
                </a:lnTo>
                <a:lnTo>
                  <a:pt x="772" y="70"/>
                </a:lnTo>
                <a:lnTo>
                  <a:pt x="781" y="62"/>
                </a:lnTo>
                <a:lnTo>
                  <a:pt x="790" y="83"/>
                </a:lnTo>
                <a:lnTo>
                  <a:pt x="800" y="62"/>
                </a:lnTo>
                <a:lnTo>
                  <a:pt x="809" y="62"/>
                </a:lnTo>
                <a:lnTo>
                  <a:pt x="818" y="78"/>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328" name="Freeform 36"/>
          <p:cNvSpPr>
            <a:spLocks/>
          </p:cNvSpPr>
          <p:nvPr/>
        </p:nvSpPr>
        <p:spPr bwMode="auto">
          <a:xfrm>
            <a:off x="1711325" y="5180013"/>
            <a:ext cx="1397000" cy="25400"/>
          </a:xfrm>
          <a:custGeom>
            <a:avLst/>
            <a:gdLst>
              <a:gd name="T0" fmla="*/ 2147483646 w 968"/>
              <a:gd name="T1" fmla="*/ 2147483646 h 18"/>
              <a:gd name="T2" fmla="*/ 2147483646 w 968"/>
              <a:gd name="T3" fmla="*/ 2147483646 h 18"/>
              <a:gd name="T4" fmla="*/ 2147483646 w 968"/>
              <a:gd name="T5" fmla="*/ 2147483646 h 18"/>
              <a:gd name="T6" fmla="*/ 2147483646 w 968"/>
              <a:gd name="T7" fmla="*/ 2147483646 h 18"/>
              <a:gd name="T8" fmla="*/ 2147483646 w 968"/>
              <a:gd name="T9" fmla="*/ 2147483646 h 18"/>
              <a:gd name="T10" fmla="*/ 2147483646 w 968"/>
              <a:gd name="T11" fmla="*/ 2147483646 h 18"/>
              <a:gd name="T12" fmla="*/ 2147483646 w 968"/>
              <a:gd name="T13" fmla="*/ 2147483646 h 18"/>
              <a:gd name="T14" fmla="*/ 2147483646 w 968"/>
              <a:gd name="T15" fmla="*/ 2147483646 h 18"/>
              <a:gd name="T16" fmla="*/ 2147483646 w 968"/>
              <a:gd name="T17" fmla="*/ 2147483646 h 18"/>
              <a:gd name="T18" fmla="*/ 2147483646 w 968"/>
              <a:gd name="T19" fmla="*/ 2147483646 h 18"/>
              <a:gd name="T20" fmla="*/ 2147483646 w 968"/>
              <a:gd name="T21" fmla="*/ 2147483646 h 18"/>
              <a:gd name="T22" fmla="*/ 2147483646 w 968"/>
              <a:gd name="T23" fmla="*/ 2147483646 h 18"/>
              <a:gd name="T24" fmla="*/ 2147483646 w 968"/>
              <a:gd name="T25" fmla="*/ 2147483646 h 18"/>
              <a:gd name="T26" fmla="*/ 2147483646 w 968"/>
              <a:gd name="T27" fmla="*/ 2147483646 h 18"/>
              <a:gd name="T28" fmla="*/ 2147483646 w 968"/>
              <a:gd name="T29" fmla="*/ 2147483646 h 18"/>
              <a:gd name="T30" fmla="*/ 2147483646 w 968"/>
              <a:gd name="T31" fmla="*/ 2147483646 h 18"/>
              <a:gd name="T32" fmla="*/ 2147483646 w 968"/>
              <a:gd name="T33" fmla="*/ 2147483646 h 18"/>
              <a:gd name="T34" fmla="*/ 2147483646 w 968"/>
              <a:gd name="T35" fmla="*/ 2147483646 h 18"/>
              <a:gd name="T36" fmla="*/ 2147483646 w 968"/>
              <a:gd name="T37" fmla="*/ 2147483646 h 18"/>
              <a:gd name="T38" fmla="*/ 2147483646 w 968"/>
              <a:gd name="T39" fmla="*/ 2147483646 h 18"/>
              <a:gd name="T40" fmla="*/ 2147483646 w 968"/>
              <a:gd name="T41" fmla="*/ 2147483646 h 18"/>
              <a:gd name="T42" fmla="*/ 2147483646 w 968"/>
              <a:gd name="T43" fmla="*/ 2147483646 h 18"/>
              <a:gd name="T44" fmla="*/ 2147483646 w 968"/>
              <a:gd name="T45" fmla="*/ 2147483646 h 18"/>
              <a:gd name="T46" fmla="*/ 2147483646 w 968"/>
              <a:gd name="T47" fmla="*/ 2147483646 h 18"/>
              <a:gd name="T48" fmla="*/ 2147483646 w 968"/>
              <a:gd name="T49" fmla="*/ 2147483646 h 18"/>
              <a:gd name="T50" fmla="*/ 2147483646 w 968"/>
              <a:gd name="T51" fmla="*/ 2147483646 h 18"/>
              <a:gd name="T52" fmla="*/ 2147483646 w 968"/>
              <a:gd name="T53" fmla="*/ 2147483646 h 18"/>
              <a:gd name="T54" fmla="*/ 2147483646 w 968"/>
              <a:gd name="T55" fmla="*/ 2147483646 h 18"/>
              <a:gd name="T56" fmla="*/ 2147483646 w 968"/>
              <a:gd name="T57" fmla="*/ 2147483646 h 18"/>
              <a:gd name="T58" fmla="*/ 2147483646 w 968"/>
              <a:gd name="T59" fmla="*/ 2147483646 h 18"/>
              <a:gd name="T60" fmla="*/ 2147483646 w 968"/>
              <a:gd name="T61" fmla="*/ 2147483646 h 18"/>
              <a:gd name="T62" fmla="*/ 2147483646 w 968"/>
              <a:gd name="T63" fmla="*/ 2147483646 h 18"/>
              <a:gd name="T64" fmla="*/ 2147483646 w 968"/>
              <a:gd name="T65" fmla="*/ 2147483646 h 18"/>
              <a:gd name="T66" fmla="*/ 2147483646 w 968"/>
              <a:gd name="T67" fmla="*/ 2147483646 h 18"/>
              <a:gd name="T68" fmla="*/ 2147483646 w 968"/>
              <a:gd name="T69" fmla="*/ 2147483646 h 18"/>
              <a:gd name="T70" fmla="*/ 2147483646 w 968"/>
              <a:gd name="T71" fmla="*/ 2147483646 h 18"/>
              <a:gd name="T72" fmla="*/ 2147483646 w 968"/>
              <a:gd name="T73" fmla="*/ 2147483646 h 18"/>
              <a:gd name="T74" fmla="*/ 2147483646 w 968"/>
              <a:gd name="T75" fmla="*/ 2147483646 h 18"/>
              <a:gd name="T76" fmla="*/ 2147483646 w 968"/>
              <a:gd name="T77" fmla="*/ 2147483646 h 18"/>
              <a:gd name="T78" fmla="*/ 2147483646 w 968"/>
              <a:gd name="T79" fmla="*/ 2147483646 h 18"/>
              <a:gd name="T80" fmla="*/ 2147483646 w 968"/>
              <a:gd name="T81" fmla="*/ 2147483646 h 18"/>
              <a:gd name="T82" fmla="*/ 2147483646 w 968"/>
              <a:gd name="T83" fmla="*/ 2147483646 h 18"/>
              <a:gd name="T84" fmla="*/ 2147483646 w 968"/>
              <a:gd name="T85" fmla="*/ 2147483646 h 18"/>
              <a:gd name="T86" fmla="*/ 2147483646 w 968"/>
              <a:gd name="T87" fmla="*/ 2147483646 h 18"/>
              <a:gd name="T88" fmla="*/ 2147483646 w 968"/>
              <a:gd name="T89" fmla="*/ 2147483646 h 18"/>
              <a:gd name="T90" fmla="*/ 2147483646 w 968"/>
              <a:gd name="T91" fmla="*/ 2147483646 h 18"/>
              <a:gd name="T92" fmla="*/ 2147483646 w 968"/>
              <a:gd name="T93" fmla="*/ 2147483646 h 18"/>
              <a:gd name="T94" fmla="*/ 2147483646 w 968"/>
              <a:gd name="T95" fmla="*/ 2147483646 h 18"/>
              <a:gd name="T96" fmla="*/ 2147483646 w 968"/>
              <a:gd name="T97" fmla="*/ 2147483646 h 18"/>
              <a:gd name="T98" fmla="*/ 2147483646 w 968"/>
              <a:gd name="T99" fmla="*/ 2147483646 h 18"/>
              <a:gd name="T100" fmla="*/ 2147483646 w 968"/>
              <a:gd name="T101" fmla="*/ 2147483646 h 18"/>
              <a:gd name="T102" fmla="*/ 2147483646 w 968"/>
              <a:gd name="T103" fmla="*/ 0 h 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68"/>
              <a:gd name="T157" fmla="*/ 0 h 18"/>
              <a:gd name="T158" fmla="*/ 968 w 968"/>
              <a:gd name="T159" fmla="*/ 18 h 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68" h="18">
                <a:moveTo>
                  <a:pt x="0" y="14"/>
                </a:moveTo>
                <a:lnTo>
                  <a:pt x="9" y="15"/>
                </a:lnTo>
                <a:lnTo>
                  <a:pt x="18" y="15"/>
                </a:lnTo>
                <a:lnTo>
                  <a:pt x="27" y="15"/>
                </a:lnTo>
                <a:lnTo>
                  <a:pt x="36" y="15"/>
                </a:lnTo>
                <a:lnTo>
                  <a:pt x="46" y="15"/>
                </a:lnTo>
                <a:lnTo>
                  <a:pt x="56" y="15"/>
                </a:lnTo>
                <a:lnTo>
                  <a:pt x="64" y="15"/>
                </a:lnTo>
                <a:lnTo>
                  <a:pt x="74" y="15"/>
                </a:lnTo>
                <a:lnTo>
                  <a:pt x="83" y="15"/>
                </a:lnTo>
                <a:lnTo>
                  <a:pt x="92" y="15"/>
                </a:lnTo>
                <a:lnTo>
                  <a:pt x="101" y="15"/>
                </a:lnTo>
                <a:lnTo>
                  <a:pt x="111" y="15"/>
                </a:lnTo>
                <a:lnTo>
                  <a:pt x="120" y="15"/>
                </a:lnTo>
                <a:lnTo>
                  <a:pt x="130" y="15"/>
                </a:lnTo>
                <a:lnTo>
                  <a:pt x="138" y="15"/>
                </a:lnTo>
                <a:lnTo>
                  <a:pt x="148" y="15"/>
                </a:lnTo>
                <a:lnTo>
                  <a:pt x="157" y="17"/>
                </a:lnTo>
                <a:lnTo>
                  <a:pt x="166" y="17"/>
                </a:lnTo>
                <a:lnTo>
                  <a:pt x="176" y="17"/>
                </a:lnTo>
                <a:lnTo>
                  <a:pt x="185" y="17"/>
                </a:lnTo>
                <a:lnTo>
                  <a:pt x="195" y="17"/>
                </a:lnTo>
                <a:lnTo>
                  <a:pt x="204" y="17"/>
                </a:lnTo>
                <a:lnTo>
                  <a:pt x="214" y="17"/>
                </a:lnTo>
                <a:lnTo>
                  <a:pt x="222" y="17"/>
                </a:lnTo>
                <a:lnTo>
                  <a:pt x="231" y="17"/>
                </a:lnTo>
                <a:lnTo>
                  <a:pt x="241" y="17"/>
                </a:lnTo>
                <a:lnTo>
                  <a:pt x="250" y="17"/>
                </a:lnTo>
                <a:lnTo>
                  <a:pt x="260" y="15"/>
                </a:lnTo>
                <a:lnTo>
                  <a:pt x="268" y="15"/>
                </a:lnTo>
                <a:lnTo>
                  <a:pt x="278" y="15"/>
                </a:lnTo>
                <a:lnTo>
                  <a:pt x="287" y="15"/>
                </a:lnTo>
                <a:lnTo>
                  <a:pt x="296" y="15"/>
                </a:lnTo>
                <a:lnTo>
                  <a:pt x="306" y="15"/>
                </a:lnTo>
                <a:lnTo>
                  <a:pt x="315" y="15"/>
                </a:lnTo>
                <a:lnTo>
                  <a:pt x="324" y="15"/>
                </a:lnTo>
                <a:lnTo>
                  <a:pt x="333" y="13"/>
                </a:lnTo>
                <a:lnTo>
                  <a:pt x="343" y="13"/>
                </a:lnTo>
                <a:lnTo>
                  <a:pt x="352" y="11"/>
                </a:lnTo>
                <a:lnTo>
                  <a:pt x="361" y="11"/>
                </a:lnTo>
                <a:lnTo>
                  <a:pt x="372" y="11"/>
                </a:lnTo>
                <a:lnTo>
                  <a:pt x="381" y="11"/>
                </a:lnTo>
                <a:lnTo>
                  <a:pt x="390" y="11"/>
                </a:lnTo>
                <a:lnTo>
                  <a:pt x="399" y="11"/>
                </a:lnTo>
                <a:lnTo>
                  <a:pt x="409" y="11"/>
                </a:lnTo>
                <a:lnTo>
                  <a:pt x="418" y="12"/>
                </a:lnTo>
                <a:lnTo>
                  <a:pt x="427" y="11"/>
                </a:lnTo>
                <a:lnTo>
                  <a:pt x="436" y="11"/>
                </a:lnTo>
                <a:lnTo>
                  <a:pt x="446" y="11"/>
                </a:lnTo>
                <a:lnTo>
                  <a:pt x="455" y="11"/>
                </a:lnTo>
                <a:lnTo>
                  <a:pt x="464" y="11"/>
                </a:lnTo>
                <a:lnTo>
                  <a:pt x="474" y="11"/>
                </a:lnTo>
                <a:lnTo>
                  <a:pt x="483" y="12"/>
                </a:lnTo>
                <a:lnTo>
                  <a:pt x="492" y="11"/>
                </a:lnTo>
                <a:lnTo>
                  <a:pt x="501" y="11"/>
                </a:lnTo>
                <a:lnTo>
                  <a:pt x="511" y="12"/>
                </a:lnTo>
                <a:lnTo>
                  <a:pt x="520" y="12"/>
                </a:lnTo>
                <a:lnTo>
                  <a:pt x="529" y="12"/>
                </a:lnTo>
                <a:lnTo>
                  <a:pt x="538" y="12"/>
                </a:lnTo>
                <a:lnTo>
                  <a:pt x="548" y="12"/>
                </a:lnTo>
                <a:lnTo>
                  <a:pt x="557" y="12"/>
                </a:lnTo>
                <a:lnTo>
                  <a:pt x="567" y="12"/>
                </a:lnTo>
                <a:lnTo>
                  <a:pt x="576" y="12"/>
                </a:lnTo>
                <a:lnTo>
                  <a:pt x="585" y="12"/>
                </a:lnTo>
                <a:lnTo>
                  <a:pt x="595" y="11"/>
                </a:lnTo>
                <a:lnTo>
                  <a:pt x="604" y="10"/>
                </a:lnTo>
                <a:lnTo>
                  <a:pt x="614" y="11"/>
                </a:lnTo>
                <a:lnTo>
                  <a:pt x="623" y="11"/>
                </a:lnTo>
                <a:lnTo>
                  <a:pt x="632" y="10"/>
                </a:lnTo>
                <a:lnTo>
                  <a:pt x="641" y="9"/>
                </a:lnTo>
                <a:lnTo>
                  <a:pt x="651" y="9"/>
                </a:lnTo>
                <a:lnTo>
                  <a:pt x="660" y="8"/>
                </a:lnTo>
                <a:lnTo>
                  <a:pt x="669" y="8"/>
                </a:lnTo>
                <a:lnTo>
                  <a:pt x="679" y="8"/>
                </a:lnTo>
                <a:lnTo>
                  <a:pt x="688" y="8"/>
                </a:lnTo>
                <a:lnTo>
                  <a:pt x="696" y="8"/>
                </a:lnTo>
                <a:lnTo>
                  <a:pt x="706" y="8"/>
                </a:lnTo>
                <a:lnTo>
                  <a:pt x="716" y="8"/>
                </a:lnTo>
                <a:lnTo>
                  <a:pt x="724" y="8"/>
                </a:lnTo>
                <a:lnTo>
                  <a:pt x="734" y="8"/>
                </a:lnTo>
                <a:lnTo>
                  <a:pt x="744" y="8"/>
                </a:lnTo>
                <a:lnTo>
                  <a:pt x="754" y="8"/>
                </a:lnTo>
                <a:lnTo>
                  <a:pt x="762" y="8"/>
                </a:lnTo>
                <a:lnTo>
                  <a:pt x="772" y="8"/>
                </a:lnTo>
                <a:lnTo>
                  <a:pt x="781" y="8"/>
                </a:lnTo>
                <a:lnTo>
                  <a:pt x="790" y="8"/>
                </a:lnTo>
                <a:lnTo>
                  <a:pt x="799" y="8"/>
                </a:lnTo>
                <a:lnTo>
                  <a:pt x="809" y="8"/>
                </a:lnTo>
                <a:lnTo>
                  <a:pt x="819" y="8"/>
                </a:lnTo>
                <a:lnTo>
                  <a:pt x="828" y="8"/>
                </a:lnTo>
                <a:lnTo>
                  <a:pt x="837" y="7"/>
                </a:lnTo>
                <a:lnTo>
                  <a:pt x="846" y="7"/>
                </a:lnTo>
                <a:lnTo>
                  <a:pt x="855" y="5"/>
                </a:lnTo>
                <a:lnTo>
                  <a:pt x="864" y="5"/>
                </a:lnTo>
                <a:lnTo>
                  <a:pt x="874" y="5"/>
                </a:lnTo>
                <a:lnTo>
                  <a:pt x="884" y="4"/>
                </a:lnTo>
                <a:lnTo>
                  <a:pt x="892" y="3"/>
                </a:lnTo>
                <a:lnTo>
                  <a:pt x="902" y="3"/>
                </a:lnTo>
                <a:lnTo>
                  <a:pt x="912" y="4"/>
                </a:lnTo>
                <a:lnTo>
                  <a:pt x="920" y="3"/>
                </a:lnTo>
                <a:lnTo>
                  <a:pt x="929" y="3"/>
                </a:lnTo>
                <a:lnTo>
                  <a:pt x="938" y="2"/>
                </a:lnTo>
                <a:lnTo>
                  <a:pt x="948" y="0"/>
                </a:lnTo>
                <a:lnTo>
                  <a:pt x="957" y="0"/>
                </a:lnTo>
                <a:lnTo>
                  <a:pt x="967" y="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329" name="Freeform 37"/>
          <p:cNvSpPr>
            <a:spLocks/>
          </p:cNvSpPr>
          <p:nvPr/>
        </p:nvSpPr>
        <p:spPr bwMode="auto">
          <a:xfrm>
            <a:off x="3106738" y="2411413"/>
            <a:ext cx="1397000" cy="2770187"/>
          </a:xfrm>
          <a:custGeom>
            <a:avLst/>
            <a:gdLst>
              <a:gd name="T0" fmla="*/ 2147483646 w 968"/>
              <a:gd name="T1" fmla="*/ 2147483646 h 1978"/>
              <a:gd name="T2" fmla="*/ 2147483646 w 968"/>
              <a:gd name="T3" fmla="*/ 2147483646 h 1978"/>
              <a:gd name="T4" fmla="*/ 2147483646 w 968"/>
              <a:gd name="T5" fmla="*/ 2147483646 h 1978"/>
              <a:gd name="T6" fmla="*/ 2147483646 w 968"/>
              <a:gd name="T7" fmla="*/ 2147483646 h 1978"/>
              <a:gd name="T8" fmla="*/ 2147483646 w 968"/>
              <a:gd name="T9" fmla="*/ 2147483646 h 1978"/>
              <a:gd name="T10" fmla="*/ 2147483646 w 968"/>
              <a:gd name="T11" fmla="*/ 2147483646 h 1978"/>
              <a:gd name="T12" fmla="*/ 2147483646 w 968"/>
              <a:gd name="T13" fmla="*/ 2147483646 h 1978"/>
              <a:gd name="T14" fmla="*/ 2147483646 w 968"/>
              <a:gd name="T15" fmla="*/ 2147483646 h 1978"/>
              <a:gd name="T16" fmla="*/ 2147483646 w 968"/>
              <a:gd name="T17" fmla="*/ 2147483646 h 1978"/>
              <a:gd name="T18" fmla="*/ 2147483646 w 968"/>
              <a:gd name="T19" fmla="*/ 2147483646 h 1978"/>
              <a:gd name="T20" fmla="*/ 2147483646 w 968"/>
              <a:gd name="T21" fmla="*/ 2147483646 h 1978"/>
              <a:gd name="T22" fmla="*/ 2147483646 w 968"/>
              <a:gd name="T23" fmla="*/ 2147483646 h 1978"/>
              <a:gd name="T24" fmla="*/ 2147483646 w 968"/>
              <a:gd name="T25" fmla="*/ 2147483646 h 1978"/>
              <a:gd name="T26" fmla="*/ 2147483646 w 968"/>
              <a:gd name="T27" fmla="*/ 2147483646 h 1978"/>
              <a:gd name="T28" fmla="*/ 2147483646 w 968"/>
              <a:gd name="T29" fmla="*/ 2147483646 h 1978"/>
              <a:gd name="T30" fmla="*/ 2147483646 w 968"/>
              <a:gd name="T31" fmla="*/ 2147483646 h 1978"/>
              <a:gd name="T32" fmla="*/ 2147483646 w 968"/>
              <a:gd name="T33" fmla="*/ 2147483646 h 1978"/>
              <a:gd name="T34" fmla="*/ 2147483646 w 968"/>
              <a:gd name="T35" fmla="*/ 2147483646 h 1978"/>
              <a:gd name="T36" fmla="*/ 2147483646 w 968"/>
              <a:gd name="T37" fmla="*/ 2147483646 h 1978"/>
              <a:gd name="T38" fmla="*/ 2147483646 w 968"/>
              <a:gd name="T39" fmla="*/ 2147483646 h 1978"/>
              <a:gd name="T40" fmla="*/ 2147483646 w 968"/>
              <a:gd name="T41" fmla="*/ 2147483646 h 1978"/>
              <a:gd name="T42" fmla="*/ 2147483646 w 968"/>
              <a:gd name="T43" fmla="*/ 2147483646 h 1978"/>
              <a:gd name="T44" fmla="*/ 2147483646 w 968"/>
              <a:gd name="T45" fmla="*/ 2147483646 h 1978"/>
              <a:gd name="T46" fmla="*/ 2147483646 w 968"/>
              <a:gd name="T47" fmla="*/ 2147483646 h 1978"/>
              <a:gd name="T48" fmla="*/ 2147483646 w 968"/>
              <a:gd name="T49" fmla="*/ 2147483646 h 1978"/>
              <a:gd name="T50" fmla="*/ 2147483646 w 968"/>
              <a:gd name="T51" fmla="*/ 2147483646 h 1978"/>
              <a:gd name="T52" fmla="*/ 2147483646 w 968"/>
              <a:gd name="T53" fmla="*/ 2147483646 h 1978"/>
              <a:gd name="T54" fmla="*/ 2147483646 w 968"/>
              <a:gd name="T55" fmla="*/ 2147483646 h 1978"/>
              <a:gd name="T56" fmla="*/ 2147483646 w 968"/>
              <a:gd name="T57" fmla="*/ 2147483646 h 1978"/>
              <a:gd name="T58" fmla="*/ 2147483646 w 968"/>
              <a:gd name="T59" fmla="*/ 2147483646 h 1978"/>
              <a:gd name="T60" fmla="*/ 2147483646 w 968"/>
              <a:gd name="T61" fmla="*/ 2147483646 h 1978"/>
              <a:gd name="T62" fmla="*/ 2147483646 w 968"/>
              <a:gd name="T63" fmla="*/ 2147483646 h 1978"/>
              <a:gd name="T64" fmla="*/ 2147483646 w 968"/>
              <a:gd name="T65" fmla="*/ 2147483646 h 1978"/>
              <a:gd name="T66" fmla="*/ 2147483646 w 968"/>
              <a:gd name="T67" fmla="*/ 2147483646 h 1978"/>
              <a:gd name="T68" fmla="*/ 2147483646 w 968"/>
              <a:gd name="T69" fmla="*/ 2147483646 h 1978"/>
              <a:gd name="T70" fmla="*/ 2147483646 w 968"/>
              <a:gd name="T71" fmla="*/ 2147483646 h 1978"/>
              <a:gd name="T72" fmla="*/ 2147483646 w 968"/>
              <a:gd name="T73" fmla="*/ 2147483646 h 1978"/>
              <a:gd name="T74" fmla="*/ 2147483646 w 968"/>
              <a:gd name="T75" fmla="*/ 2147483646 h 1978"/>
              <a:gd name="T76" fmla="*/ 2147483646 w 968"/>
              <a:gd name="T77" fmla="*/ 2147483646 h 1978"/>
              <a:gd name="T78" fmla="*/ 2147483646 w 968"/>
              <a:gd name="T79" fmla="*/ 2147483646 h 1978"/>
              <a:gd name="T80" fmla="*/ 2147483646 w 968"/>
              <a:gd name="T81" fmla="*/ 0 h 1978"/>
              <a:gd name="T82" fmla="*/ 2147483646 w 968"/>
              <a:gd name="T83" fmla="*/ 2147483646 h 1978"/>
              <a:gd name="T84" fmla="*/ 2147483646 w 968"/>
              <a:gd name="T85" fmla="*/ 2147483646 h 1978"/>
              <a:gd name="T86" fmla="*/ 2147483646 w 968"/>
              <a:gd name="T87" fmla="*/ 2147483646 h 1978"/>
              <a:gd name="T88" fmla="*/ 2147483646 w 968"/>
              <a:gd name="T89" fmla="*/ 2147483646 h 1978"/>
              <a:gd name="T90" fmla="*/ 2147483646 w 968"/>
              <a:gd name="T91" fmla="*/ 2147483646 h 1978"/>
              <a:gd name="T92" fmla="*/ 2147483646 w 968"/>
              <a:gd name="T93" fmla="*/ 2147483646 h 1978"/>
              <a:gd name="T94" fmla="*/ 2147483646 w 968"/>
              <a:gd name="T95" fmla="*/ 2147483646 h 1978"/>
              <a:gd name="T96" fmla="*/ 2147483646 w 968"/>
              <a:gd name="T97" fmla="*/ 2147483646 h 1978"/>
              <a:gd name="T98" fmla="*/ 2147483646 w 968"/>
              <a:gd name="T99" fmla="*/ 2147483646 h 1978"/>
              <a:gd name="T100" fmla="*/ 2147483646 w 968"/>
              <a:gd name="T101" fmla="*/ 2147483646 h 1978"/>
              <a:gd name="T102" fmla="*/ 2147483646 w 968"/>
              <a:gd name="T103" fmla="*/ 2147483646 h 19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68"/>
              <a:gd name="T157" fmla="*/ 0 h 1978"/>
              <a:gd name="T158" fmla="*/ 968 w 968"/>
              <a:gd name="T159" fmla="*/ 1978 h 19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68" h="1978">
                <a:moveTo>
                  <a:pt x="0" y="1977"/>
                </a:moveTo>
                <a:lnTo>
                  <a:pt x="9" y="1977"/>
                </a:lnTo>
                <a:lnTo>
                  <a:pt x="18" y="1977"/>
                </a:lnTo>
                <a:lnTo>
                  <a:pt x="28" y="1976"/>
                </a:lnTo>
                <a:lnTo>
                  <a:pt x="37" y="1976"/>
                </a:lnTo>
                <a:lnTo>
                  <a:pt x="47" y="1975"/>
                </a:lnTo>
                <a:lnTo>
                  <a:pt x="56" y="1975"/>
                </a:lnTo>
                <a:lnTo>
                  <a:pt x="65" y="1975"/>
                </a:lnTo>
                <a:lnTo>
                  <a:pt x="74" y="1973"/>
                </a:lnTo>
                <a:lnTo>
                  <a:pt x="83" y="1972"/>
                </a:lnTo>
                <a:lnTo>
                  <a:pt x="93" y="1970"/>
                </a:lnTo>
                <a:lnTo>
                  <a:pt x="101" y="1969"/>
                </a:lnTo>
                <a:lnTo>
                  <a:pt x="112" y="1967"/>
                </a:lnTo>
                <a:lnTo>
                  <a:pt x="121" y="1963"/>
                </a:lnTo>
                <a:lnTo>
                  <a:pt x="130" y="1959"/>
                </a:lnTo>
                <a:lnTo>
                  <a:pt x="139" y="1951"/>
                </a:lnTo>
                <a:lnTo>
                  <a:pt x="148" y="1941"/>
                </a:lnTo>
                <a:lnTo>
                  <a:pt x="158" y="1926"/>
                </a:lnTo>
                <a:lnTo>
                  <a:pt x="167" y="1907"/>
                </a:lnTo>
                <a:lnTo>
                  <a:pt x="177" y="1880"/>
                </a:lnTo>
                <a:lnTo>
                  <a:pt x="186" y="1832"/>
                </a:lnTo>
                <a:lnTo>
                  <a:pt x="195" y="1770"/>
                </a:lnTo>
                <a:lnTo>
                  <a:pt x="205" y="1716"/>
                </a:lnTo>
                <a:lnTo>
                  <a:pt x="213" y="1668"/>
                </a:lnTo>
                <a:lnTo>
                  <a:pt x="224" y="1630"/>
                </a:lnTo>
                <a:lnTo>
                  <a:pt x="232" y="1594"/>
                </a:lnTo>
                <a:lnTo>
                  <a:pt x="242" y="1565"/>
                </a:lnTo>
                <a:lnTo>
                  <a:pt x="251" y="1548"/>
                </a:lnTo>
                <a:lnTo>
                  <a:pt x="261" y="1538"/>
                </a:lnTo>
                <a:lnTo>
                  <a:pt x="270" y="1537"/>
                </a:lnTo>
                <a:lnTo>
                  <a:pt x="279" y="1537"/>
                </a:lnTo>
                <a:lnTo>
                  <a:pt x="289" y="1543"/>
                </a:lnTo>
                <a:lnTo>
                  <a:pt x="297" y="1552"/>
                </a:lnTo>
                <a:lnTo>
                  <a:pt x="307" y="1561"/>
                </a:lnTo>
                <a:lnTo>
                  <a:pt x="317" y="1570"/>
                </a:lnTo>
                <a:lnTo>
                  <a:pt x="325" y="1577"/>
                </a:lnTo>
                <a:lnTo>
                  <a:pt x="335" y="1583"/>
                </a:lnTo>
                <a:lnTo>
                  <a:pt x="343" y="1585"/>
                </a:lnTo>
                <a:lnTo>
                  <a:pt x="353" y="1583"/>
                </a:lnTo>
                <a:lnTo>
                  <a:pt x="362" y="1579"/>
                </a:lnTo>
                <a:lnTo>
                  <a:pt x="371" y="1572"/>
                </a:lnTo>
                <a:lnTo>
                  <a:pt x="381" y="1563"/>
                </a:lnTo>
                <a:lnTo>
                  <a:pt x="391" y="1553"/>
                </a:lnTo>
                <a:lnTo>
                  <a:pt x="399" y="1540"/>
                </a:lnTo>
                <a:lnTo>
                  <a:pt x="409" y="1524"/>
                </a:lnTo>
                <a:lnTo>
                  <a:pt x="418" y="1508"/>
                </a:lnTo>
                <a:lnTo>
                  <a:pt x="427" y="1490"/>
                </a:lnTo>
                <a:lnTo>
                  <a:pt x="437" y="1470"/>
                </a:lnTo>
                <a:lnTo>
                  <a:pt x="446" y="1448"/>
                </a:lnTo>
                <a:lnTo>
                  <a:pt x="456" y="1423"/>
                </a:lnTo>
                <a:lnTo>
                  <a:pt x="465" y="1398"/>
                </a:lnTo>
                <a:lnTo>
                  <a:pt x="474" y="1371"/>
                </a:lnTo>
                <a:lnTo>
                  <a:pt x="484" y="1343"/>
                </a:lnTo>
                <a:lnTo>
                  <a:pt x="493" y="1313"/>
                </a:lnTo>
                <a:lnTo>
                  <a:pt x="501" y="1279"/>
                </a:lnTo>
                <a:lnTo>
                  <a:pt x="511" y="1245"/>
                </a:lnTo>
                <a:lnTo>
                  <a:pt x="521" y="1207"/>
                </a:lnTo>
                <a:lnTo>
                  <a:pt x="530" y="1168"/>
                </a:lnTo>
                <a:lnTo>
                  <a:pt x="539" y="1128"/>
                </a:lnTo>
                <a:lnTo>
                  <a:pt x="549" y="1084"/>
                </a:lnTo>
                <a:lnTo>
                  <a:pt x="558" y="1039"/>
                </a:lnTo>
                <a:lnTo>
                  <a:pt x="567" y="991"/>
                </a:lnTo>
                <a:lnTo>
                  <a:pt x="576" y="945"/>
                </a:lnTo>
                <a:lnTo>
                  <a:pt x="586" y="892"/>
                </a:lnTo>
                <a:lnTo>
                  <a:pt x="595" y="838"/>
                </a:lnTo>
                <a:lnTo>
                  <a:pt x="604" y="781"/>
                </a:lnTo>
                <a:lnTo>
                  <a:pt x="614" y="721"/>
                </a:lnTo>
                <a:lnTo>
                  <a:pt x="623" y="658"/>
                </a:lnTo>
                <a:lnTo>
                  <a:pt x="632" y="594"/>
                </a:lnTo>
                <a:lnTo>
                  <a:pt x="641" y="527"/>
                </a:lnTo>
                <a:lnTo>
                  <a:pt x="652" y="455"/>
                </a:lnTo>
                <a:lnTo>
                  <a:pt x="661" y="386"/>
                </a:lnTo>
                <a:lnTo>
                  <a:pt x="670" y="317"/>
                </a:lnTo>
                <a:lnTo>
                  <a:pt x="679" y="251"/>
                </a:lnTo>
                <a:lnTo>
                  <a:pt x="689" y="191"/>
                </a:lnTo>
                <a:lnTo>
                  <a:pt x="698" y="136"/>
                </a:lnTo>
                <a:lnTo>
                  <a:pt x="707" y="90"/>
                </a:lnTo>
                <a:lnTo>
                  <a:pt x="716" y="54"/>
                </a:lnTo>
                <a:lnTo>
                  <a:pt x="726" y="27"/>
                </a:lnTo>
                <a:lnTo>
                  <a:pt x="735" y="10"/>
                </a:lnTo>
                <a:lnTo>
                  <a:pt x="744" y="2"/>
                </a:lnTo>
                <a:lnTo>
                  <a:pt x="753" y="0"/>
                </a:lnTo>
                <a:lnTo>
                  <a:pt x="763" y="2"/>
                </a:lnTo>
                <a:lnTo>
                  <a:pt x="771" y="8"/>
                </a:lnTo>
                <a:lnTo>
                  <a:pt x="781" y="19"/>
                </a:lnTo>
                <a:lnTo>
                  <a:pt x="791" y="38"/>
                </a:lnTo>
                <a:lnTo>
                  <a:pt x="800" y="60"/>
                </a:lnTo>
                <a:lnTo>
                  <a:pt x="809" y="85"/>
                </a:lnTo>
                <a:lnTo>
                  <a:pt x="819" y="113"/>
                </a:lnTo>
                <a:lnTo>
                  <a:pt x="828" y="144"/>
                </a:lnTo>
                <a:lnTo>
                  <a:pt x="836" y="178"/>
                </a:lnTo>
                <a:lnTo>
                  <a:pt x="846" y="214"/>
                </a:lnTo>
                <a:lnTo>
                  <a:pt x="856" y="249"/>
                </a:lnTo>
                <a:lnTo>
                  <a:pt x="865" y="286"/>
                </a:lnTo>
                <a:lnTo>
                  <a:pt x="875" y="324"/>
                </a:lnTo>
                <a:lnTo>
                  <a:pt x="883" y="363"/>
                </a:lnTo>
                <a:lnTo>
                  <a:pt x="893" y="403"/>
                </a:lnTo>
                <a:lnTo>
                  <a:pt x="903" y="443"/>
                </a:lnTo>
                <a:lnTo>
                  <a:pt x="911" y="483"/>
                </a:lnTo>
                <a:lnTo>
                  <a:pt x="922" y="524"/>
                </a:lnTo>
                <a:lnTo>
                  <a:pt x="931" y="563"/>
                </a:lnTo>
                <a:lnTo>
                  <a:pt x="940" y="596"/>
                </a:lnTo>
                <a:lnTo>
                  <a:pt x="949" y="623"/>
                </a:lnTo>
                <a:lnTo>
                  <a:pt x="959" y="644"/>
                </a:lnTo>
                <a:lnTo>
                  <a:pt x="967" y="659"/>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330" name="Freeform 38"/>
          <p:cNvSpPr>
            <a:spLocks/>
          </p:cNvSpPr>
          <p:nvPr/>
        </p:nvSpPr>
        <p:spPr bwMode="auto">
          <a:xfrm>
            <a:off x="4502150" y="2279650"/>
            <a:ext cx="1398588" cy="2713038"/>
          </a:xfrm>
          <a:custGeom>
            <a:avLst/>
            <a:gdLst>
              <a:gd name="T0" fmla="*/ 2147483646 w 969"/>
              <a:gd name="T1" fmla="*/ 2147483646 h 1937"/>
              <a:gd name="T2" fmla="*/ 2147483646 w 969"/>
              <a:gd name="T3" fmla="*/ 2147483646 h 1937"/>
              <a:gd name="T4" fmla="*/ 2147483646 w 969"/>
              <a:gd name="T5" fmla="*/ 2147483646 h 1937"/>
              <a:gd name="T6" fmla="*/ 2147483646 w 969"/>
              <a:gd name="T7" fmla="*/ 2147483646 h 1937"/>
              <a:gd name="T8" fmla="*/ 2147483646 w 969"/>
              <a:gd name="T9" fmla="*/ 2147483646 h 1937"/>
              <a:gd name="T10" fmla="*/ 2147483646 w 969"/>
              <a:gd name="T11" fmla="*/ 2147483646 h 1937"/>
              <a:gd name="T12" fmla="*/ 2147483646 w 969"/>
              <a:gd name="T13" fmla="*/ 2147483646 h 1937"/>
              <a:gd name="T14" fmla="*/ 2147483646 w 969"/>
              <a:gd name="T15" fmla="*/ 2147483646 h 1937"/>
              <a:gd name="T16" fmla="*/ 2147483646 w 969"/>
              <a:gd name="T17" fmla="*/ 2147483646 h 1937"/>
              <a:gd name="T18" fmla="*/ 2147483646 w 969"/>
              <a:gd name="T19" fmla="*/ 2147483646 h 1937"/>
              <a:gd name="T20" fmla="*/ 2147483646 w 969"/>
              <a:gd name="T21" fmla="*/ 2147483646 h 1937"/>
              <a:gd name="T22" fmla="*/ 2147483646 w 969"/>
              <a:gd name="T23" fmla="*/ 2147483646 h 1937"/>
              <a:gd name="T24" fmla="*/ 2147483646 w 969"/>
              <a:gd name="T25" fmla="*/ 0 h 1937"/>
              <a:gd name="T26" fmla="*/ 2147483646 w 969"/>
              <a:gd name="T27" fmla="*/ 2147483646 h 1937"/>
              <a:gd name="T28" fmla="*/ 2147483646 w 969"/>
              <a:gd name="T29" fmla="*/ 2147483646 h 1937"/>
              <a:gd name="T30" fmla="*/ 2147483646 w 969"/>
              <a:gd name="T31" fmla="*/ 2147483646 h 1937"/>
              <a:gd name="T32" fmla="*/ 2147483646 w 969"/>
              <a:gd name="T33" fmla="*/ 2147483646 h 1937"/>
              <a:gd name="T34" fmla="*/ 2147483646 w 969"/>
              <a:gd name="T35" fmla="*/ 2147483646 h 1937"/>
              <a:gd name="T36" fmla="*/ 2147483646 w 969"/>
              <a:gd name="T37" fmla="*/ 2147483646 h 1937"/>
              <a:gd name="T38" fmla="*/ 2147483646 w 969"/>
              <a:gd name="T39" fmla="*/ 2147483646 h 1937"/>
              <a:gd name="T40" fmla="*/ 2147483646 w 969"/>
              <a:gd name="T41" fmla="*/ 2147483646 h 1937"/>
              <a:gd name="T42" fmla="*/ 2147483646 w 969"/>
              <a:gd name="T43" fmla="*/ 2147483646 h 1937"/>
              <a:gd name="T44" fmla="*/ 2147483646 w 969"/>
              <a:gd name="T45" fmla="*/ 2147483646 h 1937"/>
              <a:gd name="T46" fmla="*/ 2147483646 w 969"/>
              <a:gd name="T47" fmla="*/ 2147483646 h 1937"/>
              <a:gd name="T48" fmla="*/ 2147483646 w 969"/>
              <a:gd name="T49" fmla="*/ 2147483646 h 1937"/>
              <a:gd name="T50" fmla="*/ 2147483646 w 969"/>
              <a:gd name="T51" fmla="*/ 2147483646 h 1937"/>
              <a:gd name="T52" fmla="*/ 2147483646 w 969"/>
              <a:gd name="T53" fmla="*/ 2147483646 h 1937"/>
              <a:gd name="T54" fmla="*/ 2147483646 w 969"/>
              <a:gd name="T55" fmla="*/ 2147483646 h 1937"/>
              <a:gd name="T56" fmla="*/ 2147483646 w 969"/>
              <a:gd name="T57" fmla="*/ 2147483646 h 1937"/>
              <a:gd name="T58" fmla="*/ 2147483646 w 969"/>
              <a:gd name="T59" fmla="*/ 2147483646 h 1937"/>
              <a:gd name="T60" fmla="*/ 2147483646 w 969"/>
              <a:gd name="T61" fmla="*/ 2147483646 h 1937"/>
              <a:gd name="T62" fmla="*/ 2147483646 w 969"/>
              <a:gd name="T63" fmla="*/ 2147483646 h 1937"/>
              <a:gd name="T64" fmla="*/ 2147483646 w 969"/>
              <a:gd name="T65" fmla="*/ 2147483646 h 1937"/>
              <a:gd name="T66" fmla="*/ 2147483646 w 969"/>
              <a:gd name="T67" fmla="*/ 2147483646 h 1937"/>
              <a:gd name="T68" fmla="*/ 2147483646 w 969"/>
              <a:gd name="T69" fmla="*/ 2147483646 h 1937"/>
              <a:gd name="T70" fmla="*/ 2147483646 w 969"/>
              <a:gd name="T71" fmla="*/ 2147483646 h 1937"/>
              <a:gd name="T72" fmla="*/ 2147483646 w 969"/>
              <a:gd name="T73" fmla="*/ 2147483646 h 1937"/>
              <a:gd name="T74" fmla="*/ 2147483646 w 969"/>
              <a:gd name="T75" fmla="*/ 2147483646 h 1937"/>
              <a:gd name="T76" fmla="*/ 2147483646 w 969"/>
              <a:gd name="T77" fmla="*/ 2147483646 h 1937"/>
              <a:gd name="T78" fmla="*/ 2147483646 w 969"/>
              <a:gd name="T79" fmla="*/ 2147483646 h 1937"/>
              <a:gd name="T80" fmla="*/ 2147483646 w 969"/>
              <a:gd name="T81" fmla="*/ 2147483646 h 1937"/>
              <a:gd name="T82" fmla="*/ 2147483646 w 969"/>
              <a:gd name="T83" fmla="*/ 2147483646 h 1937"/>
              <a:gd name="T84" fmla="*/ 2147483646 w 969"/>
              <a:gd name="T85" fmla="*/ 2147483646 h 1937"/>
              <a:gd name="T86" fmla="*/ 2147483646 w 969"/>
              <a:gd name="T87" fmla="*/ 2147483646 h 1937"/>
              <a:gd name="T88" fmla="*/ 2147483646 w 969"/>
              <a:gd name="T89" fmla="*/ 2147483646 h 1937"/>
              <a:gd name="T90" fmla="*/ 2147483646 w 969"/>
              <a:gd name="T91" fmla="*/ 2147483646 h 1937"/>
              <a:gd name="T92" fmla="*/ 2147483646 w 969"/>
              <a:gd name="T93" fmla="*/ 2147483646 h 1937"/>
              <a:gd name="T94" fmla="*/ 2147483646 w 969"/>
              <a:gd name="T95" fmla="*/ 2147483646 h 1937"/>
              <a:gd name="T96" fmla="*/ 2147483646 w 969"/>
              <a:gd name="T97" fmla="*/ 2147483646 h 1937"/>
              <a:gd name="T98" fmla="*/ 2147483646 w 969"/>
              <a:gd name="T99" fmla="*/ 2147483646 h 1937"/>
              <a:gd name="T100" fmla="*/ 2147483646 w 969"/>
              <a:gd name="T101" fmla="*/ 2147483646 h 1937"/>
              <a:gd name="T102" fmla="*/ 2147483646 w 969"/>
              <a:gd name="T103" fmla="*/ 2147483646 h 19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69"/>
              <a:gd name="T157" fmla="*/ 0 h 1937"/>
              <a:gd name="T158" fmla="*/ 969 w 969"/>
              <a:gd name="T159" fmla="*/ 1937 h 19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69" h="1937">
                <a:moveTo>
                  <a:pt x="0" y="753"/>
                </a:moveTo>
                <a:lnTo>
                  <a:pt x="10" y="764"/>
                </a:lnTo>
                <a:lnTo>
                  <a:pt x="18" y="772"/>
                </a:lnTo>
                <a:lnTo>
                  <a:pt x="28" y="768"/>
                </a:lnTo>
                <a:lnTo>
                  <a:pt x="38" y="762"/>
                </a:lnTo>
                <a:lnTo>
                  <a:pt x="47" y="750"/>
                </a:lnTo>
                <a:lnTo>
                  <a:pt x="56" y="732"/>
                </a:lnTo>
                <a:lnTo>
                  <a:pt x="65" y="712"/>
                </a:lnTo>
                <a:lnTo>
                  <a:pt x="75" y="685"/>
                </a:lnTo>
                <a:lnTo>
                  <a:pt x="84" y="655"/>
                </a:lnTo>
                <a:lnTo>
                  <a:pt x="94" y="621"/>
                </a:lnTo>
                <a:lnTo>
                  <a:pt x="103" y="579"/>
                </a:lnTo>
                <a:lnTo>
                  <a:pt x="112" y="535"/>
                </a:lnTo>
                <a:lnTo>
                  <a:pt x="122" y="488"/>
                </a:lnTo>
                <a:lnTo>
                  <a:pt x="130" y="435"/>
                </a:lnTo>
                <a:lnTo>
                  <a:pt x="140" y="382"/>
                </a:lnTo>
                <a:lnTo>
                  <a:pt x="148" y="325"/>
                </a:lnTo>
                <a:lnTo>
                  <a:pt x="159" y="267"/>
                </a:lnTo>
                <a:lnTo>
                  <a:pt x="168" y="210"/>
                </a:lnTo>
                <a:lnTo>
                  <a:pt x="177" y="155"/>
                </a:lnTo>
                <a:lnTo>
                  <a:pt x="187" y="108"/>
                </a:lnTo>
                <a:lnTo>
                  <a:pt x="196" y="69"/>
                </a:lnTo>
                <a:lnTo>
                  <a:pt x="205" y="38"/>
                </a:lnTo>
                <a:lnTo>
                  <a:pt x="214" y="16"/>
                </a:lnTo>
                <a:lnTo>
                  <a:pt x="224" y="4"/>
                </a:lnTo>
                <a:lnTo>
                  <a:pt x="232" y="0"/>
                </a:lnTo>
                <a:lnTo>
                  <a:pt x="242" y="0"/>
                </a:lnTo>
                <a:lnTo>
                  <a:pt x="251" y="4"/>
                </a:lnTo>
                <a:lnTo>
                  <a:pt x="261" y="14"/>
                </a:lnTo>
                <a:lnTo>
                  <a:pt x="270" y="30"/>
                </a:lnTo>
                <a:lnTo>
                  <a:pt x="279" y="51"/>
                </a:lnTo>
                <a:lnTo>
                  <a:pt x="289" y="76"/>
                </a:lnTo>
                <a:lnTo>
                  <a:pt x="298" y="104"/>
                </a:lnTo>
                <a:lnTo>
                  <a:pt x="308" y="135"/>
                </a:lnTo>
                <a:lnTo>
                  <a:pt x="317" y="169"/>
                </a:lnTo>
                <a:lnTo>
                  <a:pt x="326" y="206"/>
                </a:lnTo>
                <a:lnTo>
                  <a:pt x="336" y="246"/>
                </a:lnTo>
                <a:lnTo>
                  <a:pt x="344" y="285"/>
                </a:lnTo>
                <a:lnTo>
                  <a:pt x="354" y="325"/>
                </a:lnTo>
                <a:lnTo>
                  <a:pt x="364" y="364"/>
                </a:lnTo>
                <a:lnTo>
                  <a:pt x="373" y="406"/>
                </a:lnTo>
                <a:lnTo>
                  <a:pt x="382" y="447"/>
                </a:lnTo>
                <a:lnTo>
                  <a:pt x="391" y="490"/>
                </a:lnTo>
                <a:lnTo>
                  <a:pt x="401" y="532"/>
                </a:lnTo>
                <a:lnTo>
                  <a:pt x="409" y="575"/>
                </a:lnTo>
                <a:lnTo>
                  <a:pt x="418" y="616"/>
                </a:lnTo>
                <a:lnTo>
                  <a:pt x="428" y="658"/>
                </a:lnTo>
                <a:lnTo>
                  <a:pt x="438" y="698"/>
                </a:lnTo>
                <a:lnTo>
                  <a:pt x="447" y="738"/>
                </a:lnTo>
                <a:lnTo>
                  <a:pt x="456" y="776"/>
                </a:lnTo>
                <a:lnTo>
                  <a:pt x="465" y="816"/>
                </a:lnTo>
                <a:lnTo>
                  <a:pt x="474" y="854"/>
                </a:lnTo>
                <a:lnTo>
                  <a:pt x="484" y="892"/>
                </a:lnTo>
                <a:lnTo>
                  <a:pt x="493" y="931"/>
                </a:lnTo>
                <a:lnTo>
                  <a:pt x="503" y="968"/>
                </a:lnTo>
                <a:lnTo>
                  <a:pt x="512" y="1004"/>
                </a:lnTo>
                <a:lnTo>
                  <a:pt x="521" y="1039"/>
                </a:lnTo>
                <a:lnTo>
                  <a:pt x="531" y="1073"/>
                </a:lnTo>
                <a:lnTo>
                  <a:pt x="540" y="1106"/>
                </a:lnTo>
                <a:lnTo>
                  <a:pt x="549" y="1139"/>
                </a:lnTo>
                <a:lnTo>
                  <a:pt x="558" y="1172"/>
                </a:lnTo>
                <a:lnTo>
                  <a:pt x="568" y="1204"/>
                </a:lnTo>
                <a:lnTo>
                  <a:pt x="577" y="1236"/>
                </a:lnTo>
                <a:lnTo>
                  <a:pt x="586" y="1259"/>
                </a:lnTo>
                <a:lnTo>
                  <a:pt x="596" y="1275"/>
                </a:lnTo>
                <a:lnTo>
                  <a:pt x="604" y="1283"/>
                </a:lnTo>
                <a:lnTo>
                  <a:pt x="614" y="1282"/>
                </a:lnTo>
                <a:lnTo>
                  <a:pt x="622" y="1275"/>
                </a:lnTo>
                <a:lnTo>
                  <a:pt x="633" y="1268"/>
                </a:lnTo>
                <a:lnTo>
                  <a:pt x="642" y="1262"/>
                </a:lnTo>
                <a:lnTo>
                  <a:pt x="651" y="1259"/>
                </a:lnTo>
                <a:lnTo>
                  <a:pt x="661" y="1259"/>
                </a:lnTo>
                <a:lnTo>
                  <a:pt x="669" y="1266"/>
                </a:lnTo>
                <a:lnTo>
                  <a:pt x="679" y="1276"/>
                </a:lnTo>
                <a:lnTo>
                  <a:pt x="688" y="1294"/>
                </a:lnTo>
                <a:lnTo>
                  <a:pt x="698" y="1318"/>
                </a:lnTo>
                <a:lnTo>
                  <a:pt x="708" y="1346"/>
                </a:lnTo>
                <a:lnTo>
                  <a:pt x="717" y="1377"/>
                </a:lnTo>
                <a:lnTo>
                  <a:pt x="727" y="1408"/>
                </a:lnTo>
                <a:lnTo>
                  <a:pt x="736" y="1440"/>
                </a:lnTo>
                <a:lnTo>
                  <a:pt x="744" y="1471"/>
                </a:lnTo>
                <a:lnTo>
                  <a:pt x="754" y="1500"/>
                </a:lnTo>
                <a:lnTo>
                  <a:pt x="763" y="1529"/>
                </a:lnTo>
                <a:lnTo>
                  <a:pt x="772" y="1556"/>
                </a:lnTo>
                <a:lnTo>
                  <a:pt x="782" y="1582"/>
                </a:lnTo>
                <a:lnTo>
                  <a:pt x="792" y="1605"/>
                </a:lnTo>
                <a:lnTo>
                  <a:pt x="800" y="1631"/>
                </a:lnTo>
                <a:lnTo>
                  <a:pt x="810" y="1652"/>
                </a:lnTo>
                <a:lnTo>
                  <a:pt x="819" y="1674"/>
                </a:lnTo>
                <a:lnTo>
                  <a:pt x="828" y="1692"/>
                </a:lnTo>
                <a:lnTo>
                  <a:pt x="838" y="1713"/>
                </a:lnTo>
                <a:lnTo>
                  <a:pt x="847" y="1733"/>
                </a:lnTo>
                <a:lnTo>
                  <a:pt x="856" y="1750"/>
                </a:lnTo>
                <a:lnTo>
                  <a:pt x="866" y="1768"/>
                </a:lnTo>
                <a:lnTo>
                  <a:pt x="875" y="1782"/>
                </a:lnTo>
                <a:lnTo>
                  <a:pt x="884" y="1802"/>
                </a:lnTo>
                <a:lnTo>
                  <a:pt x="894" y="1815"/>
                </a:lnTo>
                <a:lnTo>
                  <a:pt x="903" y="1834"/>
                </a:lnTo>
                <a:lnTo>
                  <a:pt x="913" y="1844"/>
                </a:lnTo>
                <a:lnTo>
                  <a:pt x="922" y="1865"/>
                </a:lnTo>
                <a:lnTo>
                  <a:pt x="931" y="1874"/>
                </a:lnTo>
                <a:lnTo>
                  <a:pt x="940" y="1895"/>
                </a:lnTo>
                <a:lnTo>
                  <a:pt x="949" y="1904"/>
                </a:lnTo>
                <a:lnTo>
                  <a:pt x="958" y="1928"/>
                </a:lnTo>
                <a:lnTo>
                  <a:pt x="968" y="1936"/>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331" name="Freeform 39"/>
          <p:cNvSpPr>
            <a:spLocks/>
          </p:cNvSpPr>
          <p:nvPr/>
        </p:nvSpPr>
        <p:spPr bwMode="auto">
          <a:xfrm>
            <a:off x="5838825" y="4954588"/>
            <a:ext cx="1185863" cy="209550"/>
          </a:xfrm>
          <a:custGeom>
            <a:avLst/>
            <a:gdLst>
              <a:gd name="T0" fmla="*/ 2147483646 w 821"/>
              <a:gd name="T1" fmla="*/ 2147483646 h 149"/>
              <a:gd name="T2" fmla="*/ 2147483646 w 821"/>
              <a:gd name="T3" fmla="*/ 2147483646 h 149"/>
              <a:gd name="T4" fmla="*/ 2147483646 w 821"/>
              <a:gd name="T5" fmla="*/ 2147483646 h 149"/>
              <a:gd name="T6" fmla="*/ 2147483646 w 821"/>
              <a:gd name="T7" fmla="*/ 2147483646 h 149"/>
              <a:gd name="T8" fmla="*/ 2147483646 w 821"/>
              <a:gd name="T9" fmla="*/ 2147483646 h 149"/>
              <a:gd name="T10" fmla="*/ 2147483646 w 821"/>
              <a:gd name="T11" fmla="*/ 2147483646 h 149"/>
              <a:gd name="T12" fmla="*/ 2147483646 w 821"/>
              <a:gd name="T13" fmla="*/ 2147483646 h 149"/>
              <a:gd name="T14" fmla="*/ 2147483646 w 821"/>
              <a:gd name="T15" fmla="*/ 2147483646 h 149"/>
              <a:gd name="T16" fmla="*/ 2147483646 w 821"/>
              <a:gd name="T17" fmla="*/ 2147483646 h 149"/>
              <a:gd name="T18" fmla="*/ 2147483646 w 821"/>
              <a:gd name="T19" fmla="*/ 2147483646 h 149"/>
              <a:gd name="T20" fmla="*/ 2147483646 w 821"/>
              <a:gd name="T21" fmla="*/ 2147483646 h 149"/>
              <a:gd name="T22" fmla="*/ 2147483646 w 821"/>
              <a:gd name="T23" fmla="*/ 2147483646 h 149"/>
              <a:gd name="T24" fmla="*/ 2147483646 w 821"/>
              <a:gd name="T25" fmla="*/ 2147483646 h 149"/>
              <a:gd name="T26" fmla="*/ 2147483646 w 821"/>
              <a:gd name="T27" fmla="*/ 2147483646 h 149"/>
              <a:gd name="T28" fmla="*/ 2147483646 w 821"/>
              <a:gd name="T29" fmla="*/ 2147483646 h 149"/>
              <a:gd name="T30" fmla="*/ 2147483646 w 821"/>
              <a:gd name="T31" fmla="*/ 2147483646 h 149"/>
              <a:gd name="T32" fmla="*/ 2147483646 w 821"/>
              <a:gd name="T33" fmla="*/ 2147483646 h 149"/>
              <a:gd name="T34" fmla="*/ 2147483646 w 821"/>
              <a:gd name="T35" fmla="*/ 2147483646 h 149"/>
              <a:gd name="T36" fmla="*/ 2147483646 w 821"/>
              <a:gd name="T37" fmla="*/ 2147483646 h 149"/>
              <a:gd name="T38" fmla="*/ 2147483646 w 821"/>
              <a:gd name="T39" fmla="*/ 2147483646 h 149"/>
              <a:gd name="T40" fmla="*/ 2147483646 w 821"/>
              <a:gd name="T41" fmla="*/ 2147483646 h 149"/>
              <a:gd name="T42" fmla="*/ 2147483646 w 821"/>
              <a:gd name="T43" fmla="*/ 2147483646 h 149"/>
              <a:gd name="T44" fmla="*/ 2147483646 w 821"/>
              <a:gd name="T45" fmla="*/ 2147483646 h 149"/>
              <a:gd name="T46" fmla="*/ 2147483646 w 821"/>
              <a:gd name="T47" fmla="*/ 2147483646 h 149"/>
              <a:gd name="T48" fmla="*/ 2147483646 w 821"/>
              <a:gd name="T49" fmla="*/ 2147483646 h 149"/>
              <a:gd name="T50" fmla="*/ 2147483646 w 821"/>
              <a:gd name="T51" fmla="*/ 2147483646 h 149"/>
              <a:gd name="T52" fmla="*/ 2147483646 w 821"/>
              <a:gd name="T53" fmla="*/ 2147483646 h 149"/>
              <a:gd name="T54" fmla="*/ 2147483646 w 821"/>
              <a:gd name="T55" fmla="*/ 2147483646 h 149"/>
              <a:gd name="T56" fmla="*/ 2147483646 w 821"/>
              <a:gd name="T57" fmla="*/ 2147483646 h 149"/>
              <a:gd name="T58" fmla="*/ 2147483646 w 821"/>
              <a:gd name="T59" fmla="*/ 2147483646 h 149"/>
              <a:gd name="T60" fmla="*/ 2147483646 w 821"/>
              <a:gd name="T61" fmla="*/ 2147483646 h 149"/>
              <a:gd name="T62" fmla="*/ 2147483646 w 821"/>
              <a:gd name="T63" fmla="*/ 2147483646 h 149"/>
              <a:gd name="T64" fmla="*/ 2147483646 w 821"/>
              <a:gd name="T65" fmla="*/ 2147483646 h 149"/>
              <a:gd name="T66" fmla="*/ 2147483646 w 821"/>
              <a:gd name="T67" fmla="*/ 2147483646 h 149"/>
              <a:gd name="T68" fmla="*/ 2147483646 w 821"/>
              <a:gd name="T69" fmla="*/ 2147483646 h 149"/>
              <a:gd name="T70" fmla="*/ 2147483646 w 821"/>
              <a:gd name="T71" fmla="*/ 2147483646 h 149"/>
              <a:gd name="T72" fmla="*/ 2147483646 w 821"/>
              <a:gd name="T73" fmla="*/ 2147483646 h 149"/>
              <a:gd name="T74" fmla="*/ 2147483646 w 821"/>
              <a:gd name="T75" fmla="*/ 2147483646 h 149"/>
              <a:gd name="T76" fmla="*/ 2147483646 w 821"/>
              <a:gd name="T77" fmla="*/ 2147483646 h 149"/>
              <a:gd name="T78" fmla="*/ 2147483646 w 821"/>
              <a:gd name="T79" fmla="*/ 2147483646 h 149"/>
              <a:gd name="T80" fmla="*/ 2147483646 w 821"/>
              <a:gd name="T81" fmla="*/ 2147483646 h 149"/>
              <a:gd name="T82" fmla="*/ 2147483646 w 821"/>
              <a:gd name="T83" fmla="*/ 2147483646 h 149"/>
              <a:gd name="T84" fmla="*/ 2147483646 w 821"/>
              <a:gd name="T85" fmla="*/ 2147483646 h 149"/>
              <a:gd name="T86" fmla="*/ 2147483646 w 821"/>
              <a:gd name="T87" fmla="*/ 2147483646 h 1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1"/>
              <a:gd name="T133" fmla="*/ 0 h 149"/>
              <a:gd name="T134" fmla="*/ 821 w 821"/>
              <a:gd name="T135" fmla="*/ 149 h 14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1" h="149">
                <a:moveTo>
                  <a:pt x="0" y="0"/>
                </a:moveTo>
                <a:lnTo>
                  <a:pt x="10" y="6"/>
                </a:lnTo>
                <a:lnTo>
                  <a:pt x="19" y="31"/>
                </a:lnTo>
                <a:lnTo>
                  <a:pt x="28" y="37"/>
                </a:lnTo>
                <a:lnTo>
                  <a:pt x="38" y="43"/>
                </a:lnTo>
                <a:lnTo>
                  <a:pt x="47" y="50"/>
                </a:lnTo>
                <a:lnTo>
                  <a:pt x="56" y="54"/>
                </a:lnTo>
                <a:lnTo>
                  <a:pt x="65" y="60"/>
                </a:lnTo>
                <a:lnTo>
                  <a:pt x="75" y="65"/>
                </a:lnTo>
                <a:lnTo>
                  <a:pt x="85" y="68"/>
                </a:lnTo>
                <a:lnTo>
                  <a:pt x="95" y="73"/>
                </a:lnTo>
                <a:lnTo>
                  <a:pt x="104" y="76"/>
                </a:lnTo>
                <a:lnTo>
                  <a:pt x="113" y="80"/>
                </a:lnTo>
                <a:lnTo>
                  <a:pt x="122" y="83"/>
                </a:lnTo>
                <a:lnTo>
                  <a:pt x="132" y="87"/>
                </a:lnTo>
                <a:lnTo>
                  <a:pt x="141" y="90"/>
                </a:lnTo>
                <a:lnTo>
                  <a:pt x="150" y="94"/>
                </a:lnTo>
                <a:lnTo>
                  <a:pt x="159" y="97"/>
                </a:lnTo>
                <a:lnTo>
                  <a:pt x="169" y="99"/>
                </a:lnTo>
                <a:lnTo>
                  <a:pt x="178" y="102"/>
                </a:lnTo>
                <a:lnTo>
                  <a:pt x="187" y="104"/>
                </a:lnTo>
                <a:lnTo>
                  <a:pt x="196" y="106"/>
                </a:lnTo>
                <a:lnTo>
                  <a:pt x="205" y="108"/>
                </a:lnTo>
                <a:lnTo>
                  <a:pt x="215" y="110"/>
                </a:lnTo>
                <a:lnTo>
                  <a:pt x="224" y="110"/>
                </a:lnTo>
                <a:lnTo>
                  <a:pt x="234" y="112"/>
                </a:lnTo>
                <a:lnTo>
                  <a:pt x="242" y="114"/>
                </a:lnTo>
                <a:lnTo>
                  <a:pt x="252" y="115"/>
                </a:lnTo>
                <a:lnTo>
                  <a:pt x="261" y="117"/>
                </a:lnTo>
                <a:lnTo>
                  <a:pt x="271" y="118"/>
                </a:lnTo>
                <a:lnTo>
                  <a:pt x="280" y="120"/>
                </a:lnTo>
                <a:lnTo>
                  <a:pt x="289" y="120"/>
                </a:lnTo>
                <a:lnTo>
                  <a:pt x="299" y="121"/>
                </a:lnTo>
                <a:lnTo>
                  <a:pt x="308" y="122"/>
                </a:lnTo>
                <a:lnTo>
                  <a:pt x="317" y="124"/>
                </a:lnTo>
                <a:lnTo>
                  <a:pt x="326" y="124"/>
                </a:lnTo>
                <a:lnTo>
                  <a:pt x="336" y="126"/>
                </a:lnTo>
                <a:lnTo>
                  <a:pt x="345" y="126"/>
                </a:lnTo>
                <a:lnTo>
                  <a:pt x="354" y="127"/>
                </a:lnTo>
                <a:lnTo>
                  <a:pt x="364" y="128"/>
                </a:lnTo>
                <a:lnTo>
                  <a:pt x="372" y="129"/>
                </a:lnTo>
                <a:lnTo>
                  <a:pt x="382" y="130"/>
                </a:lnTo>
                <a:lnTo>
                  <a:pt x="391" y="132"/>
                </a:lnTo>
                <a:lnTo>
                  <a:pt x="400" y="132"/>
                </a:lnTo>
                <a:lnTo>
                  <a:pt x="410" y="132"/>
                </a:lnTo>
                <a:lnTo>
                  <a:pt x="419" y="134"/>
                </a:lnTo>
                <a:lnTo>
                  <a:pt x="429" y="134"/>
                </a:lnTo>
                <a:lnTo>
                  <a:pt x="438" y="134"/>
                </a:lnTo>
                <a:lnTo>
                  <a:pt x="447" y="136"/>
                </a:lnTo>
                <a:lnTo>
                  <a:pt x="456" y="136"/>
                </a:lnTo>
                <a:lnTo>
                  <a:pt x="466" y="137"/>
                </a:lnTo>
                <a:lnTo>
                  <a:pt x="475" y="138"/>
                </a:lnTo>
                <a:lnTo>
                  <a:pt x="485" y="138"/>
                </a:lnTo>
                <a:lnTo>
                  <a:pt x="495" y="138"/>
                </a:lnTo>
                <a:lnTo>
                  <a:pt x="503" y="138"/>
                </a:lnTo>
                <a:lnTo>
                  <a:pt x="513" y="139"/>
                </a:lnTo>
                <a:lnTo>
                  <a:pt x="522" y="139"/>
                </a:lnTo>
                <a:lnTo>
                  <a:pt x="532" y="141"/>
                </a:lnTo>
                <a:lnTo>
                  <a:pt x="541" y="141"/>
                </a:lnTo>
                <a:lnTo>
                  <a:pt x="550" y="142"/>
                </a:lnTo>
                <a:lnTo>
                  <a:pt x="560" y="142"/>
                </a:lnTo>
                <a:lnTo>
                  <a:pt x="569" y="142"/>
                </a:lnTo>
                <a:lnTo>
                  <a:pt x="578" y="142"/>
                </a:lnTo>
                <a:lnTo>
                  <a:pt x="587" y="142"/>
                </a:lnTo>
                <a:lnTo>
                  <a:pt x="596" y="144"/>
                </a:lnTo>
                <a:lnTo>
                  <a:pt x="606" y="144"/>
                </a:lnTo>
                <a:lnTo>
                  <a:pt x="615" y="144"/>
                </a:lnTo>
                <a:lnTo>
                  <a:pt x="624" y="144"/>
                </a:lnTo>
                <a:lnTo>
                  <a:pt x="634" y="144"/>
                </a:lnTo>
                <a:lnTo>
                  <a:pt x="643" y="144"/>
                </a:lnTo>
                <a:lnTo>
                  <a:pt x="652" y="144"/>
                </a:lnTo>
                <a:lnTo>
                  <a:pt x="661" y="146"/>
                </a:lnTo>
                <a:lnTo>
                  <a:pt x="671" y="146"/>
                </a:lnTo>
                <a:lnTo>
                  <a:pt x="680" y="146"/>
                </a:lnTo>
                <a:lnTo>
                  <a:pt x="690" y="146"/>
                </a:lnTo>
                <a:lnTo>
                  <a:pt x="699" y="146"/>
                </a:lnTo>
                <a:lnTo>
                  <a:pt x="709" y="147"/>
                </a:lnTo>
                <a:lnTo>
                  <a:pt x="718" y="146"/>
                </a:lnTo>
                <a:lnTo>
                  <a:pt x="726" y="146"/>
                </a:lnTo>
                <a:lnTo>
                  <a:pt x="736" y="147"/>
                </a:lnTo>
                <a:lnTo>
                  <a:pt x="745" y="147"/>
                </a:lnTo>
                <a:lnTo>
                  <a:pt x="755" y="147"/>
                </a:lnTo>
                <a:lnTo>
                  <a:pt x="764" y="147"/>
                </a:lnTo>
                <a:lnTo>
                  <a:pt x="774" y="147"/>
                </a:lnTo>
                <a:lnTo>
                  <a:pt x="782" y="147"/>
                </a:lnTo>
                <a:lnTo>
                  <a:pt x="792" y="147"/>
                </a:lnTo>
                <a:lnTo>
                  <a:pt x="801" y="147"/>
                </a:lnTo>
                <a:lnTo>
                  <a:pt x="810" y="147"/>
                </a:lnTo>
                <a:lnTo>
                  <a:pt x="820" y="148"/>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332" name="Text Box 41"/>
          <p:cNvSpPr txBox="1">
            <a:spLocks noChangeArrowheads="1"/>
          </p:cNvSpPr>
          <p:nvPr/>
        </p:nvSpPr>
        <p:spPr bwMode="auto">
          <a:xfrm>
            <a:off x="1171575" y="5468938"/>
            <a:ext cx="651351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104160"/>
              </a:buClr>
              <a:buSzPct val="90000"/>
              <a:buFont typeface="Monotype Sorts"/>
              <a:buNone/>
            </a:pPr>
            <a:r>
              <a:rPr lang="it-IT" altLang="it-IT" sz="2100" b="1"/>
              <a:t>Se la scansione è troppo veloce: la misura è ancora effettuabile ma perde la calibrazione (picchi più bassi e </a:t>
            </a:r>
            <a:r>
              <a:rPr lang="it-IT" altLang="it-IT" sz="2100" b="1" i="1"/>
              <a:t>shift</a:t>
            </a:r>
            <a:r>
              <a:rPr lang="it-IT" altLang="it-IT" sz="2100" b="1"/>
              <a:t> delle frequenze)</a:t>
            </a:r>
            <a:endParaRPr lang="it-IT" altLang="it-IT" sz="2200"/>
          </a:p>
        </p:txBody>
      </p:sp>
      <p:sp>
        <p:nvSpPr>
          <p:cNvPr id="56333" name="Line 43"/>
          <p:cNvSpPr>
            <a:spLocks noChangeShapeType="1"/>
          </p:cNvSpPr>
          <p:nvPr/>
        </p:nvSpPr>
        <p:spPr bwMode="auto">
          <a:xfrm flipH="1">
            <a:off x="5119688" y="2663825"/>
            <a:ext cx="1235075" cy="488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56334" name="Text Box 44"/>
          <p:cNvSpPr txBox="1">
            <a:spLocks noChangeArrowheads="1"/>
          </p:cNvSpPr>
          <p:nvPr/>
        </p:nvSpPr>
        <p:spPr bwMode="auto">
          <a:xfrm>
            <a:off x="6454775" y="2322513"/>
            <a:ext cx="2009775" cy="717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it-IT" altLang="it-IT" sz="2200">
                <a:solidFill>
                  <a:srgbClr val="FF0000"/>
                </a:solidFill>
              </a:rPr>
              <a:t>Scansione troppo veloce</a:t>
            </a:r>
            <a:endParaRPr lang="it-IT" altLang="it-IT" sz="2200"/>
          </a:p>
        </p:txBody>
      </p:sp>
      <p:sp>
        <p:nvSpPr>
          <p:cNvPr id="38" name="Rectangle 2"/>
          <p:cNvSpPr txBox="1">
            <a:spLocks noChangeArrowheads="1"/>
          </p:cNvSpPr>
          <p:nvPr/>
        </p:nvSpPr>
        <p:spPr bwMode="black">
          <a:xfrm>
            <a:off x="0" y="0"/>
            <a:ext cx="9144000" cy="1058863"/>
          </a:xfrm>
          <a:prstGeom prst="rect">
            <a:avLst/>
          </a:prstGeom>
          <a:noFill/>
          <a:ln/>
        </p:spPr>
        <p:txBody>
          <a:bodyPr/>
          <a:lstStyle/>
          <a:p>
            <a:pPr algn="ctr" eaLnBrk="1" hangingPunct="1">
              <a:defRPr/>
            </a:pPr>
            <a:r>
              <a:rPr lang="it-IT" sz="4400" kern="0" dirty="0">
                <a:effectLst>
                  <a:outerShdw blurRad="38100" dist="38100" dir="2700000" algn="tl">
                    <a:srgbClr val="000000"/>
                  </a:outerShdw>
                </a:effectLst>
                <a:latin typeface="Book Antiqua" pitchFamily="18" charset="0"/>
                <a:ea typeface="+mj-ea"/>
                <a:cs typeface="+mj-cs"/>
              </a:rPr>
              <a:t>Selettività e t. di assestamento (3/</a:t>
            </a:r>
            <a:r>
              <a:rPr lang="it-IT" sz="4400" kern="0" dirty="0" err="1">
                <a:effectLst>
                  <a:outerShdw blurRad="38100" dist="38100" dir="2700000" algn="tl">
                    <a:srgbClr val="000000"/>
                  </a:outerShdw>
                </a:effectLst>
                <a:latin typeface="Book Antiqua" pitchFamily="18" charset="0"/>
                <a:ea typeface="+mj-ea"/>
                <a:cs typeface="+mj-cs"/>
              </a:rPr>
              <a:t>3</a:t>
            </a:r>
            <a:r>
              <a:rPr lang="it-IT" sz="4400" kern="0" dirty="0">
                <a:effectLst>
                  <a:outerShdw blurRad="38100" dist="38100" dir="2700000" algn="tl">
                    <a:srgbClr val="000000"/>
                  </a:outerShdw>
                </a:effectLst>
                <a:latin typeface="Book Antiqua" pitchFamily="18" charset="0"/>
                <a:ea typeface="+mj-ea"/>
                <a:cs typeface="+mj-cs"/>
              </a:rPr>
              <a:t>)</a:t>
            </a: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bwMode="black">
          <a:xfrm>
            <a:off x="0" y="0"/>
            <a:ext cx="9144000" cy="1058863"/>
          </a:xfrm>
        </p:spPr>
        <p:txBody>
          <a:bodyPr/>
          <a:lstStyle/>
          <a:p>
            <a:pPr eaLnBrk="1" hangingPunct="1">
              <a:defRPr/>
            </a:pPr>
            <a:r>
              <a:rPr lang="it-IT" dirty="0" smtClean="0">
                <a:solidFill>
                  <a:schemeClr val="tx1"/>
                </a:solidFill>
                <a:latin typeface="Book Antiqua" pitchFamily="18" charset="0"/>
              </a:rPr>
              <a:t>Parametri di misura di un AS (1/2)</a:t>
            </a:r>
          </a:p>
        </p:txBody>
      </p:sp>
      <p:sp>
        <p:nvSpPr>
          <p:cNvPr id="293892" name="Text Box 4"/>
          <p:cNvSpPr txBox="1">
            <a:spLocks noChangeArrowheads="1"/>
          </p:cNvSpPr>
          <p:nvPr/>
        </p:nvSpPr>
        <p:spPr bwMode="black">
          <a:xfrm>
            <a:off x="273050" y="5583238"/>
            <a:ext cx="8597900" cy="946150"/>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r>
              <a:rPr lang="it-IT" altLang="it-IT" sz="2800" smtClean="0">
                <a:effectLst>
                  <a:outerShdw blurRad="38100" dist="38100" dir="2700000" algn="tl">
                    <a:srgbClr val="000000"/>
                  </a:outerShdw>
                </a:effectLst>
                <a:latin typeface="Book Antiqua" panose="02040602050305030304" pitchFamily="18" charset="0"/>
              </a:rPr>
              <a:t>10 DIV orizzontali              ascisse: FREQUENZA [Hz]</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10 DIV verticali                ordinate:  POTENZA [dBm]</a:t>
            </a:r>
          </a:p>
        </p:txBody>
      </p:sp>
      <p:grpSp>
        <p:nvGrpSpPr>
          <p:cNvPr id="37900" name="Group 12"/>
          <p:cNvGrpSpPr>
            <a:grpSpLocks/>
          </p:cNvGrpSpPr>
          <p:nvPr/>
        </p:nvGrpSpPr>
        <p:grpSpPr bwMode="auto">
          <a:xfrm>
            <a:off x="1112838" y="862013"/>
            <a:ext cx="6262687" cy="4724400"/>
            <a:chOff x="701" y="543"/>
            <a:chExt cx="3945" cy="2976"/>
          </a:xfrm>
        </p:grpSpPr>
        <p:pic>
          <p:nvPicPr>
            <p:cNvPr id="58373" name="Picture 3" descr="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 y="543"/>
              <a:ext cx="3787"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Rectangle 9"/>
            <p:cNvSpPr>
              <a:spLocks noChangeArrowheads="1"/>
            </p:cNvSpPr>
            <p:nvPr/>
          </p:nvSpPr>
          <p:spPr bwMode="auto">
            <a:xfrm>
              <a:off x="701" y="549"/>
              <a:ext cx="179" cy="296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p>
          </p:txBody>
        </p:sp>
        <p:sp>
          <p:nvSpPr>
            <p:cNvPr id="58375" name="Oval 8"/>
            <p:cNvSpPr>
              <a:spLocks noChangeArrowheads="1"/>
            </p:cNvSpPr>
            <p:nvPr/>
          </p:nvSpPr>
          <p:spPr bwMode="auto">
            <a:xfrm>
              <a:off x="824" y="1113"/>
              <a:ext cx="524" cy="835"/>
            </a:xfrm>
            <a:prstGeom prst="ellipse">
              <a:avLst/>
            </a:prstGeom>
            <a:noFill/>
            <a:ln w="19050">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p>
          </p:txBody>
        </p:sp>
        <p:sp>
          <p:nvSpPr>
            <p:cNvPr id="58376" name="Line 10"/>
            <p:cNvSpPr>
              <a:spLocks noChangeShapeType="1"/>
            </p:cNvSpPr>
            <p:nvPr/>
          </p:nvSpPr>
          <p:spPr bwMode="auto">
            <a:xfrm>
              <a:off x="1086" y="1950"/>
              <a:ext cx="6" cy="1314"/>
            </a:xfrm>
            <a:prstGeom prst="line">
              <a:avLst/>
            </a:prstGeom>
            <a:noFill/>
            <a:ln w="1905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8377" name="Line 11"/>
            <p:cNvSpPr>
              <a:spLocks noChangeShapeType="1"/>
            </p:cNvSpPr>
            <p:nvPr/>
          </p:nvSpPr>
          <p:spPr bwMode="auto">
            <a:xfrm>
              <a:off x="1086" y="3264"/>
              <a:ext cx="1062" cy="0"/>
            </a:xfrm>
            <a:prstGeom prst="line">
              <a:avLst/>
            </a:prstGeom>
            <a:noFill/>
            <a:ln w="190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bwMode="black">
          <a:xfrm>
            <a:off x="0" y="0"/>
            <a:ext cx="9144000" cy="1058863"/>
          </a:xfrm>
        </p:spPr>
        <p:txBody>
          <a:bodyPr/>
          <a:lstStyle/>
          <a:p>
            <a:pPr eaLnBrk="1" hangingPunct="1">
              <a:defRPr/>
            </a:pPr>
            <a:r>
              <a:rPr lang="it-IT" dirty="0" smtClean="0">
                <a:solidFill>
                  <a:schemeClr val="tx1"/>
                </a:solidFill>
                <a:latin typeface="Book Antiqua" pitchFamily="18" charset="0"/>
              </a:rPr>
              <a:t>Parametri di misura di un AS (2/2)</a:t>
            </a:r>
          </a:p>
        </p:txBody>
      </p:sp>
      <p:sp>
        <p:nvSpPr>
          <p:cNvPr id="295939" name="Text Box 3"/>
          <p:cNvSpPr txBox="1">
            <a:spLocks noChangeArrowheads="1"/>
          </p:cNvSpPr>
          <p:nvPr/>
        </p:nvSpPr>
        <p:spPr bwMode="black">
          <a:xfrm>
            <a:off x="280988" y="2333625"/>
            <a:ext cx="8669337" cy="519113"/>
          </a:xfrm>
          <a:prstGeom prst="rect">
            <a:avLst/>
          </a:prstGeom>
          <a:noFill/>
          <a:ln w="9525">
            <a:noFill/>
            <a:miter lim="800000"/>
            <a:headEnd/>
            <a:tailEnd/>
          </a:ln>
          <a:effectLst/>
        </p:spPr>
        <p:txBody>
          <a:bodyPr>
            <a:spAutoFit/>
          </a:bodyPr>
          <a:lstStyle/>
          <a:p>
            <a:pPr eaLnBrk="1" hangingPunct="1">
              <a:spcBef>
                <a:spcPct val="50000"/>
              </a:spcBef>
              <a:defRPr/>
            </a:pPr>
            <a:r>
              <a:rPr lang="it-IT" sz="2800">
                <a:solidFill>
                  <a:srgbClr val="FFFF00"/>
                </a:solidFill>
                <a:effectLst>
                  <a:outerShdw blurRad="38100" dist="38100" dir="2700000" algn="tl">
                    <a:srgbClr val="000000"/>
                  </a:outerShdw>
                </a:effectLst>
                <a:latin typeface="Book Antiqua" pitchFamily="18" charset="0"/>
              </a:rPr>
              <a:t>RESOLUTION BANDWITH</a:t>
            </a:r>
            <a:r>
              <a:rPr lang="it-IT" sz="2800">
                <a:effectLst>
                  <a:outerShdw blurRad="38100" dist="38100" dir="2700000" algn="tl">
                    <a:srgbClr val="000000"/>
                  </a:outerShdw>
                </a:effectLst>
                <a:latin typeface="Book Antiqua" pitchFamily="18" charset="0"/>
              </a:rPr>
              <a:t>      </a:t>
            </a:r>
            <a:r>
              <a:rPr lang="it-IT" sz="2800" i="1">
                <a:effectLst>
                  <a:outerShdw blurRad="38100" dist="38100" dir="2700000" algn="tl">
                    <a:srgbClr val="000000"/>
                  </a:outerShdw>
                </a:effectLst>
                <a:latin typeface="Book Antiqua" pitchFamily="18" charset="0"/>
              </a:rPr>
              <a:t>RBW</a:t>
            </a:r>
            <a:r>
              <a:rPr lang="it-IT" sz="2800">
                <a:effectLst>
                  <a:outerShdw blurRad="38100" dist="38100" dir="2700000" algn="tl">
                    <a:srgbClr val="000000"/>
                  </a:outerShdw>
                </a:effectLst>
                <a:latin typeface="Book Antiqua" pitchFamily="18" charset="0"/>
              </a:rPr>
              <a:t> = [Hz]</a:t>
            </a:r>
          </a:p>
        </p:txBody>
      </p:sp>
      <p:sp>
        <p:nvSpPr>
          <p:cNvPr id="60420" name="Rectangle 4"/>
          <p:cNvSpPr>
            <a:spLocks noChangeArrowheads="1"/>
          </p:cNvSpPr>
          <p:nvPr/>
        </p:nvSpPr>
        <p:spPr bwMode="black">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grpSp>
        <p:nvGrpSpPr>
          <p:cNvPr id="2" name="Group 5"/>
          <p:cNvGrpSpPr>
            <a:grpSpLocks/>
          </p:cNvGrpSpPr>
          <p:nvPr/>
        </p:nvGrpSpPr>
        <p:grpSpPr bwMode="auto">
          <a:xfrm>
            <a:off x="323850" y="3859213"/>
            <a:ext cx="7675563" cy="866775"/>
            <a:chOff x="204" y="2682"/>
            <a:chExt cx="4835" cy="546"/>
          </a:xfrm>
        </p:grpSpPr>
        <p:graphicFrame>
          <p:nvGraphicFramePr>
            <p:cNvPr id="60433" name="Object 6"/>
            <p:cNvGraphicFramePr>
              <a:graphicFrameLocks noChangeAspect="1"/>
            </p:cNvGraphicFramePr>
            <p:nvPr/>
          </p:nvGraphicFramePr>
          <p:xfrm>
            <a:off x="3092" y="2682"/>
            <a:ext cx="1947" cy="546"/>
          </p:xfrm>
          <a:graphic>
            <a:graphicData uri="http://schemas.openxmlformats.org/presentationml/2006/ole">
              <mc:AlternateContent xmlns:mc="http://schemas.openxmlformats.org/markup-compatibility/2006">
                <mc:Choice xmlns:v="urn:schemas-microsoft-com:vml" Requires="v">
                  <p:oleObj spid="_x0000_s60435" name="Equazione" r:id="rId4" imgW="1342875" imgH="333490" progId="Equation.3">
                    <p:embed/>
                  </p:oleObj>
                </mc:Choice>
                <mc:Fallback>
                  <p:oleObj name="Equazione" r:id="rId4" imgW="1342875" imgH="33349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3092" y="2682"/>
                          <a:ext cx="194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5943" name="Text Box 7"/>
            <p:cNvSpPr txBox="1">
              <a:spLocks noChangeArrowheads="1"/>
            </p:cNvSpPr>
            <p:nvPr/>
          </p:nvSpPr>
          <p:spPr bwMode="black">
            <a:xfrm>
              <a:off x="204" y="2799"/>
              <a:ext cx="3323" cy="327"/>
            </a:xfrm>
            <a:prstGeom prst="rect">
              <a:avLst/>
            </a:prstGeom>
            <a:noFill/>
            <a:ln w="9525">
              <a:noFill/>
              <a:miter lim="800000"/>
              <a:headEnd/>
              <a:tailEnd/>
            </a:ln>
            <a:effectLst/>
          </p:spPr>
          <p:txBody>
            <a:bodyPr>
              <a:spAutoFit/>
            </a:bodyPr>
            <a:lstStyle/>
            <a:p>
              <a:pPr eaLnBrk="1" hangingPunct="1">
                <a:spcBef>
                  <a:spcPct val="50000"/>
                </a:spcBef>
                <a:defRPr/>
              </a:pPr>
              <a:r>
                <a:rPr lang="it-IT" sz="2800">
                  <a:solidFill>
                    <a:srgbClr val="FFFF00"/>
                  </a:solidFill>
                  <a:effectLst>
                    <a:outerShdw blurRad="38100" dist="38100" dir="2700000" algn="tl">
                      <a:srgbClr val="000000"/>
                    </a:outerShdw>
                  </a:effectLst>
                  <a:latin typeface="Book Antiqua" pitchFamily="18" charset="0"/>
                </a:rPr>
                <a:t>MEASUREMENT TIME</a:t>
              </a:r>
            </a:p>
          </p:txBody>
        </p:sp>
      </p:grpSp>
      <p:grpSp>
        <p:nvGrpSpPr>
          <p:cNvPr id="3" name="Group 8"/>
          <p:cNvGrpSpPr>
            <a:grpSpLocks/>
          </p:cNvGrpSpPr>
          <p:nvPr/>
        </p:nvGrpSpPr>
        <p:grpSpPr bwMode="auto">
          <a:xfrm>
            <a:off x="319088" y="3081338"/>
            <a:ext cx="6942137" cy="903287"/>
            <a:chOff x="201" y="1979"/>
            <a:chExt cx="4373" cy="569"/>
          </a:xfrm>
        </p:grpSpPr>
        <p:graphicFrame>
          <p:nvGraphicFramePr>
            <p:cNvPr id="60431" name="Object 9"/>
            <p:cNvGraphicFramePr>
              <a:graphicFrameLocks noChangeAspect="1"/>
            </p:cNvGraphicFramePr>
            <p:nvPr/>
          </p:nvGraphicFramePr>
          <p:xfrm>
            <a:off x="3152" y="1979"/>
            <a:ext cx="1422" cy="569"/>
          </p:xfrm>
          <a:graphic>
            <a:graphicData uri="http://schemas.openxmlformats.org/presentationml/2006/ole">
              <mc:AlternateContent xmlns:mc="http://schemas.openxmlformats.org/markup-compatibility/2006">
                <mc:Choice xmlns:v="urn:schemas-microsoft-com:vml" Requires="v">
                  <p:oleObj spid="_x0000_s60436" name="Equation" r:id="rId6" imgW="952699" imgH="343059" progId="Equation.3">
                    <p:embed/>
                  </p:oleObj>
                </mc:Choice>
                <mc:Fallback>
                  <p:oleObj name="Equation" r:id="rId6" imgW="952699" imgH="343059"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3152" y="1979"/>
                          <a:ext cx="1422"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5946" name="Text Box 10"/>
            <p:cNvSpPr txBox="1">
              <a:spLocks noChangeArrowheads="1"/>
            </p:cNvSpPr>
            <p:nvPr/>
          </p:nvSpPr>
          <p:spPr bwMode="black">
            <a:xfrm>
              <a:off x="201" y="2091"/>
              <a:ext cx="2674" cy="327"/>
            </a:xfrm>
            <a:prstGeom prst="rect">
              <a:avLst/>
            </a:prstGeom>
            <a:noFill/>
            <a:ln w="9525">
              <a:noFill/>
              <a:miter lim="800000"/>
              <a:headEnd/>
              <a:tailEnd/>
            </a:ln>
            <a:effectLst/>
          </p:spPr>
          <p:txBody>
            <a:bodyPr>
              <a:spAutoFit/>
            </a:bodyPr>
            <a:lstStyle/>
            <a:p>
              <a:pPr eaLnBrk="1" hangingPunct="1">
                <a:spcBef>
                  <a:spcPct val="50000"/>
                </a:spcBef>
                <a:defRPr/>
              </a:pPr>
              <a:r>
                <a:rPr lang="it-IT" sz="2800">
                  <a:solidFill>
                    <a:srgbClr val="FFFF00"/>
                  </a:solidFill>
                  <a:effectLst>
                    <a:outerShdw blurRad="38100" dist="38100" dir="2700000" algn="tl">
                      <a:srgbClr val="000000"/>
                    </a:outerShdw>
                  </a:effectLst>
                  <a:latin typeface="Book Antiqua" pitchFamily="18" charset="0"/>
                </a:rPr>
                <a:t>(EQUIVALENT) POINTS</a:t>
              </a:r>
            </a:p>
          </p:txBody>
        </p:sp>
      </p:grpSp>
      <p:sp>
        <p:nvSpPr>
          <p:cNvPr id="295947" name="Text Box 11"/>
          <p:cNvSpPr txBox="1">
            <a:spLocks noChangeArrowheads="1"/>
          </p:cNvSpPr>
          <p:nvPr/>
        </p:nvSpPr>
        <p:spPr bwMode="black">
          <a:xfrm>
            <a:off x="280988" y="1079500"/>
            <a:ext cx="8669337" cy="519113"/>
          </a:xfrm>
          <a:prstGeom prst="rect">
            <a:avLst/>
          </a:prstGeom>
          <a:noFill/>
          <a:ln w="9525">
            <a:noFill/>
            <a:miter lim="800000"/>
            <a:headEnd/>
            <a:tailEnd/>
          </a:ln>
          <a:effectLst/>
        </p:spPr>
        <p:txBody>
          <a:bodyPr>
            <a:spAutoFit/>
          </a:bodyPr>
          <a:lstStyle/>
          <a:p>
            <a:pPr eaLnBrk="1" hangingPunct="1">
              <a:spcBef>
                <a:spcPct val="50000"/>
              </a:spcBef>
              <a:defRPr/>
            </a:pPr>
            <a:r>
              <a:rPr lang="it-IT" sz="2800">
                <a:solidFill>
                  <a:srgbClr val="FFFF00"/>
                </a:solidFill>
                <a:effectLst>
                  <a:outerShdw blurRad="38100" dist="38100" dir="2700000" algn="tl">
                    <a:srgbClr val="000000"/>
                  </a:outerShdw>
                </a:effectLst>
                <a:latin typeface="Book Antiqua" pitchFamily="18" charset="0"/>
              </a:rPr>
              <a:t>REFERENCE LEVEL</a:t>
            </a:r>
            <a:r>
              <a:rPr lang="it-IT" sz="2800">
                <a:effectLst>
                  <a:outerShdw blurRad="38100" dist="38100" dir="2700000" algn="tl">
                    <a:srgbClr val="000000"/>
                  </a:outerShdw>
                </a:effectLst>
                <a:latin typeface="Book Antiqua" pitchFamily="18" charset="0"/>
              </a:rPr>
              <a:t>                   </a:t>
            </a:r>
            <a:r>
              <a:rPr lang="it-IT" sz="2800" i="1">
                <a:effectLst>
                  <a:outerShdw blurRad="38100" dist="38100" dir="2700000" algn="tl">
                    <a:srgbClr val="000000"/>
                  </a:outerShdw>
                </a:effectLst>
                <a:latin typeface="Book Antiqua" pitchFamily="18" charset="0"/>
              </a:rPr>
              <a:t>RL</a:t>
            </a:r>
            <a:r>
              <a:rPr lang="it-IT" sz="2800">
                <a:effectLst>
                  <a:outerShdw blurRad="38100" dist="38100" dir="2700000" algn="tl">
                    <a:srgbClr val="000000"/>
                  </a:outerShdw>
                </a:effectLst>
                <a:latin typeface="Book Antiqua" pitchFamily="18" charset="0"/>
              </a:rPr>
              <a:t> =  [dBm]</a:t>
            </a:r>
          </a:p>
        </p:txBody>
      </p:sp>
      <p:sp>
        <p:nvSpPr>
          <p:cNvPr id="295948" name="Text Box 12"/>
          <p:cNvSpPr txBox="1">
            <a:spLocks noChangeArrowheads="1"/>
          </p:cNvSpPr>
          <p:nvPr/>
        </p:nvSpPr>
        <p:spPr bwMode="black">
          <a:xfrm>
            <a:off x="295275" y="1685925"/>
            <a:ext cx="8669338" cy="519113"/>
          </a:xfrm>
          <a:prstGeom prst="rect">
            <a:avLst/>
          </a:prstGeom>
          <a:noFill/>
          <a:ln w="9525">
            <a:noFill/>
            <a:miter lim="800000"/>
            <a:headEnd/>
            <a:tailEnd/>
          </a:ln>
          <a:effectLst/>
        </p:spPr>
        <p:txBody>
          <a:bodyPr>
            <a:spAutoFit/>
          </a:bodyPr>
          <a:lstStyle/>
          <a:p>
            <a:pPr eaLnBrk="1" hangingPunct="1">
              <a:spcBef>
                <a:spcPct val="50000"/>
              </a:spcBef>
              <a:defRPr/>
            </a:pPr>
            <a:r>
              <a:rPr lang="it-IT" sz="2800" dirty="0">
                <a:solidFill>
                  <a:srgbClr val="FFFF00"/>
                </a:solidFill>
                <a:effectLst>
                  <a:outerShdw blurRad="38100" dist="38100" dir="2700000" algn="tl">
                    <a:srgbClr val="000000"/>
                  </a:outerShdw>
                </a:effectLst>
                <a:latin typeface="Book Antiqua" pitchFamily="18" charset="0"/>
              </a:rPr>
              <a:t>FREQUENCY SPAN</a:t>
            </a:r>
            <a:r>
              <a:rPr lang="it-IT" sz="2800" dirty="0">
                <a:effectLst>
                  <a:outerShdw blurRad="38100" dist="38100" dir="2700000" algn="tl">
                    <a:srgbClr val="000000"/>
                  </a:outerShdw>
                </a:effectLst>
                <a:latin typeface="Book Antiqua" pitchFamily="18" charset="0"/>
              </a:rPr>
              <a:t>          </a:t>
            </a:r>
            <a:r>
              <a:rPr lang="el-GR" sz="2800" dirty="0">
                <a:effectLst>
                  <a:outerShdw blurRad="38100" dist="38100" dir="2700000" algn="tl">
                    <a:srgbClr val="000000"/>
                  </a:outerShdw>
                </a:effectLst>
                <a:latin typeface="Book Antiqua" pitchFamily="18" charset="0"/>
              </a:rPr>
              <a:t>Δ</a:t>
            </a:r>
            <a:r>
              <a:rPr lang="it-IT" sz="2800" i="1" dirty="0" err="1">
                <a:effectLst>
                  <a:outerShdw blurRad="38100" dist="38100" dir="2700000" algn="tl">
                    <a:srgbClr val="000000"/>
                  </a:outerShdw>
                </a:effectLst>
                <a:latin typeface="Book Antiqua" pitchFamily="18" charset="0"/>
              </a:rPr>
              <a:t>f</a:t>
            </a:r>
            <a:r>
              <a:rPr lang="it-IT" sz="3200" baseline="-25000" dirty="0" err="1">
                <a:effectLst>
                  <a:outerShdw blurRad="38100" dist="38100" dir="2700000" algn="tl">
                    <a:srgbClr val="000000"/>
                  </a:outerShdw>
                </a:effectLst>
                <a:latin typeface="Book Antiqua" pitchFamily="18" charset="0"/>
              </a:rPr>
              <a:t>span</a:t>
            </a:r>
            <a:r>
              <a:rPr lang="it-IT" sz="2800" dirty="0">
                <a:effectLst>
                  <a:outerShdw blurRad="38100" dist="38100" dir="2700000" algn="tl">
                    <a:srgbClr val="000000"/>
                  </a:outerShdw>
                </a:effectLst>
                <a:latin typeface="Book Antiqua" pitchFamily="18" charset="0"/>
              </a:rPr>
              <a:t> = </a:t>
            </a:r>
            <a:r>
              <a:rPr lang="it-IT" sz="2800" i="1" dirty="0" err="1">
                <a:effectLst>
                  <a:outerShdw blurRad="38100" dist="38100" dir="2700000" algn="tl">
                    <a:srgbClr val="000000"/>
                  </a:outerShdw>
                </a:effectLst>
                <a:latin typeface="Book Antiqua" pitchFamily="18" charset="0"/>
              </a:rPr>
              <a:t>f</a:t>
            </a:r>
            <a:r>
              <a:rPr lang="it-IT" sz="3200" baseline="-25000" dirty="0" err="1">
                <a:effectLst>
                  <a:outerShdw blurRad="38100" dist="38100" dir="2700000" algn="tl">
                    <a:srgbClr val="000000"/>
                  </a:outerShdw>
                </a:effectLst>
                <a:latin typeface="Book Antiqua" pitchFamily="18" charset="0"/>
              </a:rPr>
              <a:t>stop</a:t>
            </a:r>
            <a:r>
              <a:rPr lang="it-IT" sz="2800" dirty="0">
                <a:effectLst>
                  <a:outerShdw blurRad="38100" dist="38100" dir="2700000" algn="tl">
                    <a:srgbClr val="000000"/>
                  </a:outerShdw>
                </a:effectLst>
                <a:latin typeface="Book Antiqua" pitchFamily="18" charset="0"/>
              </a:rPr>
              <a:t> – </a:t>
            </a:r>
            <a:r>
              <a:rPr lang="it-IT" sz="2800" i="1" dirty="0" err="1">
                <a:effectLst>
                  <a:outerShdw blurRad="38100" dist="38100" dir="2700000" algn="tl">
                    <a:srgbClr val="000000"/>
                  </a:outerShdw>
                </a:effectLst>
                <a:latin typeface="Book Antiqua" pitchFamily="18" charset="0"/>
              </a:rPr>
              <a:t>f</a:t>
            </a:r>
            <a:r>
              <a:rPr lang="it-IT" sz="3200" baseline="-25000" dirty="0" err="1">
                <a:effectLst>
                  <a:outerShdw blurRad="38100" dist="38100" dir="2700000" algn="tl">
                    <a:srgbClr val="000000"/>
                  </a:outerShdw>
                </a:effectLst>
                <a:latin typeface="Book Antiqua" pitchFamily="18" charset="0"/>
              </a:rPr>
              <a:t>start</a:t>
            </a:r>
            <a:r>
              <a:rPr lang="it-IT" sz="2800" dirty="0">
                <a:effectLst>
                  <a:outerShdw blurRad="38100" dist="38100" dir="2700000" algn="tl">
                    <a:srgbClr val="000000"/>
                  </a:outerShdw>
                </a:effectLst>
                <a:latin typeface="Book Antiqua" pitchFamily="18" charset="0"/>
              </a:rPr>
              <a:t> = [Hz]</a:t>
            </a:r>
            <a:endParaRPr lang="el-GR" sz="2800" dirty="0">
              <a:effectLst>
                <a:outerShdw blurRad="38100" dist="38100" dir="2700000" algn="tl">
                  <a:srgbClr val="000000"/>
                </a:outerShdw>
              </a:effectLst>
              <a:latin typeface="Book Antiqua" pitchFamily="18" charset="0"/>
            </a:endParaRPr>
          </a:p>
        </p:txBody>
      </p:sp>
      <p:grpSp>
        <p:nvGrpSpPr>
          <p:cNvPr id="4" name="Group 13"/>
          <p:cNvGrpSpPr>
            <a:grpSpLocks/>
          </p:cNvGrpSpPr>
          <p:nvPr/>
        </p:nvGrpSpPr>
        <p:grpSpPr bwMode="auto">
          <a:xfrm>
            <a:off x="360363" y="5659438"/>
            <a:ext cx="8613775" cy="992187"/>
            <a:chOff x="204" y="3624"/>
            <a:chExt cx="5426" cy="625"/>
          </a:xfrm>
        </p:grpSpPr>
        <p:graphicFrame>
          <p:nvGraphicFramePr>
            <p:cNvPr id="60429" name="Object 14"/>
            <p:cNvGraphicFramePr>
              <a:graphicFrameLocks noChangeAspect="1"/>
            </p:cNvGraphicFramePr>
            <p:nvPr/>
          </p:nvGraphicFramePr>
          <p:xfrm>
            <a:off x="2372" y="3624"/>
            <a:ext cx="3258" cy="625"/>
          </p:xfrm>
          <a:graphic>
            <a:graphicData uri="http://schemas.openxmlformats.org/presentationml/2006/ole">
              <mc:AlternateContent xmlns:mc="http://schemas.openxmlformats.org/markup-compatibility/2006">
                <mc:Choice xmlns:v="urn:schemas-microsoft-com:vml" Requires="v">
                  <p:oleObj spid="_x0000_s60437" name="Equazione" r:id="rId8" imgW="2257275" imgH="390428" progId="Equation.3">
                    <p:embed/>
                  </p:oleObj>
                </mc:Choice>
                <mc:Fallback>
                  <p:oleObj name="Equazione" r:id="rId8" imgW="2257275" imgH="390428"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2372" y="3624"/>
                          <a:ext cx="3258"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5951" name="Text Box 15"/>
            <p:cNvSpPr txBox="1">
              <a:spLocks noChangeArrowheads="1"/>
            </p:cNvSpPr>
            <p:nvPr/>
          </p:nvSpPr>
          <p:spPr bwMode="black">
            <a:xfrm>
              <a:off x="204" y="3758"/>
              <a:ext cx="2721" cy="327"/>
            </a:xfrm>
            <a:prstGeom prst="rect">
              <a:avLst/>
            </a:prstGeom>
            <a:noFill/>
            <a:ln w="9525">
              <a:noFill/>
              <a:miter lim="800000"/>
              <a:headEnd/>
              <a:tailEnd/>
            </a:ln>
            <a:effectLst/>
          </p:spPr>
          <p:txBody>
            <a:bodyPr>
              <a:spAutoFit/>
            </a:bodyPr>
            <a:lstStyle/>
            <a:p>
              <a:pPr eaLnBrk="1" hangingPunct="1">
                <a:spcBef>
                  <a:spcPct val="80000"/>
                </a:spcBef>
                <a:defRPr/>
              </a:pPr>
              <a:r>
                <a:rPr lang="it-IT" sz="2800">
                  <a:solidFill>
                    <a:srgbClr val="FFFF00"/>
                  </a:solidFill>
                  <a:effectLst>
                    <a:outerShdw blurRad="38100" dist="38100" dir="2700000" algn="tl">
                      <a:srgbClr val="000000"/>
                    </a:outerShdw>
                  </a:effectLst>
                  <a:latin typeface="Book Antiqua" pitchFamily="18" charset="0"/>
                </a:rPr>
                <a:t>SWEEP SPEED</a:t>
              </a:r>
              <a:r>
                <a:rPr lang="it-IT" sz="2800">
                  <a:effectLst>
                    <a:outerShdw blurRad="38100" dist="38100" dir="2700000" algn="tl">
                      <a:srgbClr val="000000"/>
                    </a:outerShdw>
                  </a:effectLst>
                  <a:latin typeface="Book Antiqua" pitchFamily="18" charset="0"/>
                </a:rPr>
                <a:t>  </a:t>
              </a:r>
              <a:endParaRPr lang="el-GR" sz="2800">
                <a:effectLst>
                  <a:outerShdw blurRad="38100" dist="38100" dir="2700000" algn="tl">
                    <a:srgbClr val="000000"/>
                  </a:outerShdw>
                </a:effectLst>
                <a:latin typeface="Book Antiqua" pitchFamily="18" charset="0"/>
              </a:endParaRPr>
            </a:p>
          </p:txBody>
        </p:sp>
      </p:grpSp>
      <p:grpSp>
        <p:nvGrpSpPr>
          <p:cNvPr id="5" name="Group 16"/>
          <p:cNvGrpSpPr>
            <a:grpSpLocks/>
          </p:cNvGrpSpPr>
          <p:nvPr/>
        </p:nvGrpSpPr>
        <p:grpSpPr bwMode="auto">
          <a:xfrm>
            <a:off x="358775" y="4713288"/>
            <a:ext cx="8123238" cy="1004887"/>
            <a:chOff x="249" y="3050"/>
            <a:chExt cx="5117" cy="633"/>
          </a:xfrm>
        </p:grpSpPr>
        <p:sp>
          <p:nvSpPr>
            <p:cNvPr id="295953" name="Text Box 17"/>
            <p:cNvSpPr txBox="1">
              <a:spLocks noChangeArrowheads="1"/>
            </p:cNvSpPr>
            <p:nvPr/>
          </p:nvSpPr>
          <p:spPr bwMode="black">
            <a:xfrm>
              <a:off x="249" y="3203"/>
              <a:ext cx="1951" cy="327"/>
            </a:xfrm>
            <a:prstGeom prst="rect">
              <a:avLst/>
            </a:prstGeom>
            <a:noFill/>
            <a:ln w="9525">
              <a:noFill/>
              <a:miter lim="800000"/>
              <a:headEnd/>
              <a:tailEnd/>
            </a:ln>
            <a:effectLst/>
          </p:spPr>
          <p:txBody>
            <a:bodyPr>
              <a:spAutoFit/>
            </a:bodyPr>
            <a:lstStyle/>
            <a:p>
              <a:pPr eaLnBrk="1" hangingPunct="1">
                <a:spcBef>
                  <a:spcPct val="50000"/>
                </a:spcBef>
                <a:defRPr/>
              </a:pPr>
              <a:r>
                <a:rPr lang="it-IT" sz="2800" dirty="0">
                  <a:solidFill>
                    <a:srgbClr val="FFFF00"/>
                  </a:solidFill>
                  <a:effectLst>
                    <a:outerShdw blurRad="38100" dist="38100" dir="2700000" algn="tl">
                      <a:srgbClr val="000000"/>
                    </a:outerShdw>
                  </a:effectLst>
                  <a:latin typeface="Book Antiqua" pitchFamily="18" charset="0"/>
                </a:rPr>
                <a:t>SWEEP TIME</a:t>
              </a:r>
              <a:r>
                <a:rPr lang="it-IT" sz="2800" dirty="0">
                  <a:effectLst>
                    <a:outerShdw blurRad="38100" dist="38100" dir="2700000" algn="tl">
                      <a:srgbClr val="000000"/>
                    </a:outerShdw>
                  </a:effectLst>
                  <a:latin typeface="Book Antiqua" pitchFamily="18" charset="0"/>
                </a:rPr>
                <a:t>  </a:t>
              </a:r>
            </a:p>
          </p:txBody>
        </p:sp>
        <p:graphicFrame>
          <p:nvGraphicFramePr>
            <p:cNvPr id="60428" name="Object 18"/>
            <p:cNvGraphicFramePr>
              <a:graphicFrameLocks noChangeAspect="1"/>
            </p:cNvGraphicFramePr>
            <p:nvPr/>
          </p:nvGraphicFramePr>
          <p:xfrm>
            <a:off x="2765" y="3050"/>
            <a:ext cx="2601" cy="633"/>
          </p:xfrm>
          <a:graphic>
            <a:graphicData uri="http://schemas.openxmlformats.org/presentationml/2006/ole">
              <mc:AlternateContent xmlns:mc="http://schemas.openxmlformats.org/markup-compatibility/2006">
                <mc:Choice xmlns:v="urn:schemas-microsoft-com:vml" Requires="v">
                  <p:oleObj spid="_x0000_s60438" name="Equazione" r:id="rId10" imgW="1809650" imgH="399997" progId="Equation.3">
                    <p:embed/>
                  </p:oleObj>
                </mc:Choice>
                <mc:Fallback>
                  <p:oleObj name="Equazione" r:id="rId10" imgW="1809650" imgH="399997"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
                        <a:xfrm>
                          <a:off x="2765" y="3050"/>
                          <a:ext cx="2601"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5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p:bldP spid="2959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bwMode="black">
          <a:xfrm>
            <a:off x="0" y="0"/>
            <a:ext cx="9144000" cy="1058863"/>
          </a:xfrm>
        </p:spPr>
        <p:txBody>
          <a:bodyPr/>
          <a:lstStyle/>
          <a:p>
            <a:pPr eaLnBrk="1" hangingPunct="1">
              <a:defRPr/>
            </a:pPr>
            <a:r>
              <a:rPr lang="it-IT" sz="3800" dirty="0" smtClean="0">
                <a:solidFill>
                  <a:schemeClr val="tx1"/>
                </a:solidFill>
                <a:latin typeface="Book Antiqua" pitchFamily="18" charset="0"/>
              </a:rPr>
              <a:t>Rumore termico e fondo di rumore (1/3)</a:t>
            </a:r>
          </a:p>
        </p:txBody>
      </p:sp>
      <p:sp>
        <p:nvSpPr>
          <p:cNvPr id="297987" name="Text Box 3"/>
          <p:cNvSpPr txBox="1">
            <a:spLocks noChangeArrowheads="1"/>
          </p:cNvSpPr>
          <p:nvPr/>
        </p:nvSpPr>
        <p:spPr bwMode="black">
          <a:xfrm>
            <a:off x="385763" y="1377950"/>
            <a:ext cx="8486775" cy="519113"/>
          </a:xfrm>
          <a:prstGeom prst="rect">
            <a:avLst/>
          </a:prstGeom>
          <a:noFill/>
          <a:ln w="9525">
            <a:noFill/>
            <a:miter lim="800000"/>
            <a:headEnd/>
            <a:tailEnd/>
          </a:ln>
          <a:effectLst/>
        </p:spPr>
        <p:txBody>
          <a:bodyPr>
            <a:spAutoFit/>
          </a:bodyPr>
          <a:lstStyle/>
          <a:p>
            <a:pPr eaLnBrk="1" hangingPunct="1">
              <a:spcBef>
                <a:spcPct val="50000"/>
              </a:spcBef>
              <a:defRPr/>
            </a:pPr>
            <a:r>
              <a:rPr lang="it-IT" sz="2800" b="1" i="1">
                <a:solidFill>
                  <a:srgbClr val="FFFF00"/>
                </a:solidFill>
                <a:effectLst>
                  <a:outerShdw blurRad="38100" dist="38100" dir="2700000" algn="tl">
                    <a:srgbClr val="000000"/>
                  </a:outerShdw>
                </a:effectLst>
                <a:latin typeface="Book Antiqua" pitchFamily="18" charset="0"/>
              </a:rPr>
              <a:t>p</a:t>
            </a:r>
            <a:r>
              <a:rPr lang="it-IT" sz="2800" b="1" baseline="-25000">
                <a:solidFill>
                  <a:srgbClr val="FFFF00"/>
                </a:solidFill>
                <a:effectLst>
                  <a:outerShdw blurRad="38100" dist="38100" dir="2700000" algn="tl">
                    <a:srgbClr val="000000"/>
                  </a:outerShdw>
                </a:effectLst>
                <a:latin typeface="Book Antiqua" pitchFamily="18" charset="0"/>
              </a:rPr>
              <a:t>T </a:t>
            </a:r>
            <a:r>
              <a:rPr lang="it-IT" sz="2800" b="1">
                <a:solidFill>
                  <a:srgbClr val="FFFF00"/>
                </a:solidFill>
                <a:effectLst>
                  <a:outerShdw blurRad="38100" dist="38100" dir="2700000" algn="tl">
                    <a:srgbClr val="000000"/>
                  </a:outerShdw>
                </a:effectLst>
                <a:latin typeface="Book Antiqua" pitchFamily="18" charset="0"/>
              </a:rPr>
              <a:t>= </a:t>
            </a:r>
            <a:r>
              <a:rPr lang="it-IT" sz="2800" b="1" i="1">
                <a:solidFill>
                  <a:srgbClr val="FFFF00"/>
                </a:solidFill>
                <a:effectLst>
                  <a:outerShdw blurRad="38100" dist="38100" dir="2700000" algn="tl">
                    <a:srgbClr val="000000"/>
                  </a:outerShdw>
                </a:effectLst>
                <a:latin typeface="Book Antiqua" pitchFamily="18" charset="0"/>
              </a:rPr>
              <a:t>kT</a:t>
            </a:r>
            <a:r>
              <a:rPr lang="it-IT" sz="2800">
                <a:effectLst>
                  <a:outerShdw blurRad="38100" dist="38100" dir="2700000" algn="tl">
                    <a:srgbClr val="000000"/>
                  </a:outerShdw>
                </a:effectLst>
                <a:latin typeface="Book Antiqua" pitchFamily="18" charset="0"/>
              </a:rPr>
              <a:t>    densità spettrale               (rumore "bianco") </a:t>
            </a:r>
            <a:endParaRPr lang="it-IT" sz="2800" baseline="-25000">
              <a:effectLst>
                <a:outerShdw blurRad="38100" dist="38100" dir="2700000" algn="tl">
                  <a:srgbClr val="000000"/>
                </a:outerShdw>
              </a:effectLst>
              <a:latin typeface="Book Antiqua" pitchFamily="18" charset="0"/>
            </a:endParaRPr>
          </a:p>
        </p:txBody>
      </p:sp>
      <p:graphicFrame>
        <p:nvGraphicFramePr>
          <p:cNvPr id="62468" name="Object 4"/>
          <p:cNvGraphicFramePr>
            <a:graphicFrameLocks noChangeAspect="1"/>
          </p:cNvGraphicFramePr>
          <p:nvPr/>
        </p:nvGraphicFramePr>
        <p:xfrm>
          <a:off x="431800" y="1997075"/>
          <a:ext cx="4260850" cy="1192213"/>
        </p:xfrm>
        <a:graphic>
          <a:graphicData uri="http://schemas.openxmlformats.org/presentationml/2006/ole">
            <mc:AlternateContent xmlns:mc="http://schemas.openxmlformats.org/markup-compatibility/2006">
              <mc:Choice xmlns:v="urn:schemas-microsoft-com:vml" Requires="v">
                <p:oleObj spid="_x0000_s62483" name="Equation" r:id="rId4" imgW="1657410" imgH="419135" progId="Equation.3">
                  <p:embed/>
                </p:oleObj>
              </mc:Choice>
              <mc:Fallback>
                <p:oleObj name="Equation" r:id="rId4" imgW="1657410" imgH="41913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431800" y="1997075"/>
                        <a:ext cx="426085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Object 5"/>
          <p:cNvGraphicFramePr>
            <a:graphicFrameLocks noChangeAspect="1"/>
          </p:cNvGraphicFramePr>
          <p:nvPr/>
        </p:nvGraphicFramePr>
        <p:xfrm>
          <a:off x="4779963" y="1268413"/>
          <a:ext cx="838200" cy="866775"/>
        </p:xfrm>
        <a:graphic>
          <a:graphicData uri="http://schemas.openxmlformats.org/presentationml/2006/ole">
            <mc:AlternateContent xmlns:mc="http://schemas.openxmlformats.org/markup-compatibility/2006">
              <mc:Choice xmlns:v="urn:schemas-microsoft-com:vml" Requires="v">
                <p:oleObj spid="_x0000_s62484" name="Equation" r:id="rId6" imgW="771734" imgH="799994" progId="Equation.3">
                  <p:embed/>
                </p:oleObj>
              </mc:Choice>
              <mc:Fallback>
                <p:oleObj name="Equation" r:id="rId6" imgW="771734" imgH="799994"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4779963" y="1268413"/>
                        <a:ext cx="8382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990" name="Text Box 6"/>
          <p:cNvSpPr txBox="1">
            <a:spLocks noChangeArrowheads="1"/>
          </p:cNvSpPr>
          <p:nvPr/>
        </p:nvSpPr>
        <p:spPr bwMode="black">
          <a:xfrm>
            <a:off x="4819650" y="2303463"/>
            <a:ext cx="3794125" cy="519112"/>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costante di Boltzmann</a:t>
            </a:r>
          </a:p>
        </p:txBody>
      </p:sp>
      <p:sp>
        <p:nvSpPr>
          <p:cNvPr id="297991" name="Text Box 7"/>
          <p:cNvSpPr txBox="1">
            <a:spLocks noChangeArrowheads="1"/>
          </p:cNvSpPr>
          <p:nvPr/>
        </p:nvSpPr>
        <p:spPr bwMode="black">
          <a:xfrm>
            <a:off x="407988" y="5792788"/>
            <a:ext cx="8524875" cy="519112"/>
          </a:xfrm>
          <a:prstGeom prst="rect">
            <a:avLst/>
          </a:prstGeom>
          <a:noFill/>
          <a:ln w="9525">
            <a:noFill/>
            <a:miter lim="800000"/>
            <a:headEnd/>
            <a:tailEnd/>
          </a:ln>
          <a:effectLst/>
        </p:spPr>
        <p:txBody>
          <a:bodyPr>
            <a:spAutoFit/>
          </a:bodyPr>
          <a:lstStyle/>
          <a:p>
            <a:pPr eaLnBrk="1" hangingPunct="1">
              <a:spcBef>
                <a:spcPct val="50000"/>
              </a:spcBef>
              <a:defRPr/>
            </a:pPr>
            <a:r>
              <a:rPr lang="it-IT" sz="2800" b="1" i="1">
                <a:solidFill>
                  <a:srgbClr val="FFFF00"/>
                </a:solidFill>
                <a:effectLst>
                  <a:outerShdw blurRad="38100" dist="38100" dir="2700000" algn="tl">
                    <a:srgbClr val="000000"/>
                  </a:outerShdw>
                </a:effectLst>
                <a:latin typeface="Book Antiqua" pitchFamily="18" charset="0"/>
              </a:rPr>
              <a:t>P</a:t>
            </a:r>
            <a:r>
              <a:rPr lang="it-IT" sz="2800" b="1" baseline="-25000">
                <a:solidFill>
                  <a:srgbClr val="FFFF00"/>
                </a:solidFill>
                <a:effectLst>
                  <a:outerShdw blurRad="38100" dist="38100" dir="2700000" algn="tl">
                    <a:srgbClr val="000000"/>
                  </a:outerShdw>
                </a:effectLst>
                <a:latin typeface="Book Antiqua" pitchFamily="18" charset="0"/>
              </a:rPr>
              <a:t>T</a:t>
            </a:r>
            <a:r>
              <a:rPr lang="it-IT" sz="2800" b="1">
                <a:solidFill>
                  <a:srgbClr val="FFFF00"/>
                </a:solidFill>
                <a:effectLst>
                  <a:outerShdw blurRad="38100" dist="38100" dir="2700000" algn="tl">
                    <a:srgbClr val="000000"/>
                  </a:outerShdw>
                </a:effectLst>
                <a:latin typeface="Book Antiqua" pitchFamily="18" charset="0"/>
              </a:rPr>
              <a:t> = </a:t>
            </a:r>
            <a:r>
              <a:rPr lang="it-IT" sz="2800" b="1" i="1">
                <a:solidFill>
                  <a:srgbClr val="FFFF00"/>
                </a:solidFill>
                <a:effectLst>
                  <a:outerShdw blurRad="38100" dist="38100" dir="2700000" algn="tl">
                    <a:srgbClr val="000000"/>
                  </a:outerShdw>
                </a:effectLst>
                <a:latin typeface="Book Antiqua" pitchFamily="18" charset="0"/>
              </a:rPr>
              <a:t>p</a:t>
            </a:r>
            <a:r>
              <a:rPr lang="it-IT" sz="2800" b="1" baseline="-25000">
                <a:solidFill>
                  <a:srgbClr val="FFFF00"/>
                </a:solidFill>
                <a:effectLst>
                  <a:outerShdw blurRad="38100" dist="38100" dir="2700000" algn="tl">
                    <a:srgbClr val="000000"/>
                  </a:outerShdw>
                </a:effectLst>
                <a:latin typeface="Book Antiqua" pitchFamily="18" charset="0"/>
              </a:rPr>
              <a:t>T</a:t>
            </a:r>
            <a:r>
              <a:rPr lang="it-IT" sz="2800" b="1" i="1">
                <a:solidFill>
                  <a:srgbClr val="FFFF00"/>
                </a:solidFill>
                <a:effectLst>
                  <a:outerShdw blurRad="38100" dist="38100" dir="2700000" algn="tl">
                    <a:srgbClr val="000000"/>
                  </a:outerShdw>
                </a:effectLst>
                <a:latin typeface="Book Antiqua" pitchFamily="18" charset="0"/>
              </a:rPr>
              <a:t>B</a:t>
            </a:r>
            <a:r>
              <a:rPr lang="it-IT" sz="2800" b="1" baseline="-25000">
                <a:solidFill>
                  <a:srgbClr val="FFFF00"/>
                </a:solidFill>
                <a:effectLst>
                  <a:outerShdw blurRad="38100" dist="38100" dir="2700000" algn="tl">
                    <a:srgbClr val="000000"/>
                  </a:outerShdw>
                </a:effectLst>
                <a:latin typeface="Book Antiqua" pitchFamily="18" charset="0"/>
              </a:rPr>
              <a:t> </a:t>
            </a:r>
            <a:r>
              <a:rPr lang="it-IT" sz="2800" b="1">
                <a:solidFill>
                  <a:srgbClr val="FFFF00"/>
                </a:solidFill>
                <a:effectLst>
                  <a:outerShdw blurRad="38100" dist="38100" dir="2700000" algn="tl">
                    <a:srgbClr val="000000"/>
                  </a:outerShdw>
                </a:effectLst>
                <a:latin typeface="Book Antiqua" pitchFamily="18" charset="0"/>
              </a:rPr>
              <a:t>= </a:t>
            </a:r>
            <a:r>
              <a:rPr lang="it-IT" sz="2800" b="1" i="1">
                <a:solidFill>
                  <a:srgbClr val="FFFF00"/>
                </a:solidFill>
                <a:effectLst>
                  <a:outerShdw blurRad="38100" dist="38100" dir="2700000" algn="tl">
                    <a:srgbClr val="000000"/>
                  </a:outerShdw>
                </a:effectLst>
                <a:latin typeface="Book Antiqua" pitchFamily="18" charset="0"/>
              </a:rPr>
              <a:t>kTB</a:t>
            </a:r>
            <a:r>
              <a:rPr lang="it-IT" sz="2800">
                <a:effectLst>
                  <a:outerShdw blurRad="38100" dist="38100" dir="2700000" algn="tl">
                    <a:srgbClr val="000000"/>
                  </a:outerShdw>
                </a:effectLst>
                <a:latin typeface="Book Antiqua" pitchFamily="18" charset="0"/>
              </a:rPr>
              <a:t> </a:t>
            </a:r>
            <a:r>
              <a:rPr lang="it-IT" sz="1600">
                <a:effectLst>
                  <a:outerShdw blurRad="38100" dist="38100" dir="2700000" algn="tl">
                    <a:srgbClr val="000000"/>
                  </a:outerShdw>
                </a:effectLst>
                <a:latin typeface="Book Antiqua" pitchFamily="18" charset="0"/>
              </a:rPr>
              <a:t> </a:t>
            </a:r>
            <a:r>
              <a:rPr lang="it-IT" sz="2800">
                <a:solidFill>
                  <a:srgbClr val="FFFF00"/>
                </a:solidFill>
                <a:effectLst>
                  <a:outerShdw blurRad="38100" dist="38100" dir="2700000" algn="tl">
                    <a:srgbClr val="000000"/>
                  </a:outerShdw>
                </a:effectLst>
                <a:latin typeface="Book Antiqua" pitchFamily="18" charset="0"/>
              </a:rPr>
              <a:t>[W]</a:t>
            </a:r>
            <a:r>
              <a:rPr lang="it-IT" sz="2800">
                <a:effectLst>
                  <a:outerShdw blurRad="38100" dist="38100" dir="2700000" algn="tl">
                    <a:srgbClr val="000000"/>
                  </a:outerShdw>
                </a:effectLst>
                <a:latin typeface="Book Antiqua" pitchFamily="18" charset="0"/>
              </a:rPr>
              <a:t>   rumore termico in una banda </a:t>
            </a:r>
            <a:r>
              <a:rPr lang="it-IT" sz="2800" i="1">
                <a:effectLst>
                  <a:outerShdw blurRad="38100" dist="38100" dir="2700000" algn="tl">
                    <a:srgbClr val="000000"/>
                  </a:outerShdw>
                </a:effectLst>
                <a:latin typeface="Book Antiqua" pitchFamily="18" charset="0"/>
              </a:rPr>
              <a:t>B</a:t>
            </a:r>
            <a:r>
              <a:rPr lang="it-IT" sz="2800">
                <a:effectLst>
                  <a:outerShdw blurRad="38100" dist="38100" dir="2700000" algn="tl">
                    <a:srgbClr val="000000"/>
                  </a:outerShdw>
                </a:effectLst>
                <a:latin typeface="Book Antiqua" pitchFamily="18" charset="0"/>
              </a:rPr>
              <a:t> </a:t>
            </a:r>
            <a:endParaRPr lang="it-IT" sz="2800" baseline="-25000">
              <a:effectLst>
                <a:outerShdw blurRad="38100" dist="38100" dir="2700000" algn="tl">
                  <a:srgbClr val="000000"/>
                </a:outerShdw>
              </a:effectLst>
              <a:latin typeface="Book Antiqua" pitchFamily="18" charset="0"/>
            </a:endParaRPr>
          </a:p>
        </p:txBody>
      </p:sp>
      <p:grpSp>
        <p:nvGrpSpPr>
          <p:cNvPr id="62472" name="Group 22"/>
          <p:cNvGrpSpPr>
            <a:grpSpLocks/>
          </p:cNvGrpSpPr>
          <p:nvPr/>
        </p:nvGrpSpPr>
        <p:grpSpPr bwMode="auto">
          <a:xfrm>
            <a:off x="1184275" y="3176588"/>
            <a:ext cx="6694488" cy="2327275"/>
            <a:chOff x="746" y="2001"/>
            <a:chExt cx="4217" cy="1466"/>
          </a:xfrm>
        </p:grpSpPr>
        <p:sp>
          <p:nvSpPr>
            <p:cNvPr id="62478" name="Line 13"/>
            <p:cNvSpPr>
              <a:spLocks noChangeShapeType="1"/>
            </p:cNvSpPr>
            <p:nvPr/>
          </p:nvSpPr>
          <p:spPr bwMode="auto">
            <a:xfrm rot="10800000">
              <a:off x="1056" y="2039"/>
              <a:ext cx="0" cy="11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it-IT"/>
            </a:p>
          </p:txBody>
        </p:sp>
        <p:sp>
          <p:nvSpPr>
            <p:cNvPr id="62479" name="Line 14"/>
            <p:cNvSpPr>
              <a:spLocks noChangeShapeType="1"/>
            </p:cNvSpPr>
            <p:nvPr/>
          </p:nvSpPr>
          <p:spPr bwMode="auto">
            <a:xfrm rot="-5400000">
              <a:off x="2947" y="1325"/>
              <a:ext cx="0" cy="380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it-IT"/>
            </a:p>
          </p:txBody>
        </p:sp>
        <p:sp>
          <p:nvSpPr>
            <p:cNvPr id="62480" name="Freeform 15"/>
            <p:cNvSpPr>
              <a:spLocks/>
            </p:cNvSpPr>
            <p:nvPr/>
          </p:nvSpPr>
          <p:spPr bwMode="auto">
            <a:xfrm>
              <a:off x="1056" y="2578"/>
              <a:ext cx="3666" cy="238"/>
            </a:xfrm>
            <a:custGeom>
              <a:avLst/>
              <a:gdLst>
                <a:gd name="T0" fmla="*/ 55 w 3666"/>
                <a:gd name="T1" fmla="*/ 192 h 238"/>
                <a:gd name="T2" fmla="*/ 91 w 3666"/>
                <a:gd name="T3" fmla="*/ 192 h 238"/>
                <a:gd name="T4" fmla="*/ 100 w 3666"/>
                <a:gd name="T5" fmla="*/ 220 h 238"/>
                <a:gd name="T6" fmla="*/ 366 w 3666"/>
                <a:gd name="T7" fmla="*/ 147 h 238"/>
                <a:gd name="T8" fmla="*/ 448 w 3666"/>
                <a:gd name="T9" fmla="*/ 201 h 238"/>
                <a:gd name="T10" fmla="*/ 539 w 3666"/>
                <a:gd name="T11" fmla="*/ 147 h 238"/>
                <a:gd name="T12" fmla="*/ 649 w 3666"/>
                <a:gd name="T13" fmla="*/ 128 h 238"/>
                <a:gd name="T14" fmla="*/ 740 w 3666"/>
                <a:gd name="T15" fmla="*/ 165 h 238"/>
                <a:gd name="T16" fmla="*/ 841 w 3666"/>
                <a:gd name="T17" fmla="*/ 137 h 238"/>
                <a:gd name="T18" fmla="*/ 969 w 3666"/>
                <a:gd name="T19" fmla="*/ 165 h 238"/>
                <a:gd name="T20" fmla="*/ 1015 w 3666"/>
                <a:gd name="T21" fmla="*/ 174 h 238"/>
                <a:gd name="T22" fmla="*/ 1070 w 3666"/>
                <a:gd name="T23" fmla="*/ 211 h 238"/>
                <a:gd name="T24" fmla="*/ 1170 w 3666"/>
                <a:gd name="T25" fmla="*/ 137 h 238"/>
                <a:gd name="T26" fmla="*/ 1243 w 3666"/>
                <a:gd name="T27" fmla="*/ 183 h 238"/>
                <a:gd name="T28" fmla="*/ 1481 w 3666"/>
                <a:gd name="T29" fmla="*/ 156 h 238"/>
                <a:gd name="T30" fmla="*/ 1518 w 3666"/>
                <a:gd name="T31" fmla="*/ 201 h 238"/>
                <a:gd name="T32" fmla="*/ 1618 w 3666"/>
                <a:gd name="T33" fmla="*/ 192 h 238"/>
                <a:gd name="T34" fmla="*/ 1682 w 3666"/>
                <a:gd name="T35" fmla="*/ 156 h 238"/>
                <a:gd name="T36" fmla="*/ 1774 w 3666"/>
                <a:gd name="T37" fmla="*/ 174 h 238"/>
                <a:gd name="T38" fmla="*/ 1856 w 3666"/>
                <a:gd name="T39" fmla="*/ 156 h 238"/>
                <a:gd name="T40" fmla="*/ 1956 w 3666"/>
                <a:gd name="T41" fmla="*/ 101 h 238"/>
                <a:gd name="T42" fmla="*/ 2030 w 3666"/>
                <a:gd name="T43" fmla="*/ 165 h 238"/>
                <a:gd name="T44" fmla="*/ 2212 w 3666"/>
                <a:gd name="T45" fmla="*/ 110 h 238"/>
                <a:gd name="T46" fmla="*/ 2240 w 3666"/>
                <a:gd name="T47" fmla="*/ 64 h 238"/>
                <a:gd name="T48" fmla="*/ 2350 w 3666"/>
                <a:gd name="T49" fmla="*/ 0 h 238"/>
                <a:gd name="T50" fmla="*/ 2423 w 3666"/>
                <a:gd name="T51" fmla="*/ 147 h 238"/>
                <a:gd name="T52" fmla="*/ 2487 w 3666"/>
                <a:gd name="T53" fmla="*/ 128 h 238"/>
                <a:gd name="T54" fmla="*/ 2532 w 3666"/>
                <a:gd name="T55" fmla="*/ 220 h 238"/>
                <a:gd name="T56" fmla="*/ 2560 w 3666"/>
                <a:gd name="T57" fmla="*/ 156 h 238"/>
                <a:gd name="T58" fmla="*/ 2596 w 3666"/>
                <a:gd name="T59" fmla="*/ 101 h 238"/>
                <a:gd name="T60" fmla="*/ 2670 w 3666"/>
                <a:gd name="T61" fmla="*/ 201 h 238"/>
                <a:gd name="T62" fmla="*/ 2916 w 3666"/>
                <a:gd name="T63" fmla="*/ 119 h 238"/>
                <a:gd name="T64" fmla="*/ 3008 w 3666"/>
                <a:gd name="T65" fmla="*/ 156 h 238"/>
                <a:gd name="T66" fmla="*/ 3054 w 3666"/>
                <a:gd name="T67" fmla="*/ 137 h 238"/>
                <a:gd name="T68" fmla="*/ 3090 w 3666"/>
                <a:gd name="T69" fmla="*/ 183 h 238"/>
                <a:gd name="T70" fmla="*/ 3163 w 3666"/>
                <a:gd name="T71" fmla="*/ 110 h 238"/>
                <a:gd name="T72" fmla="*/ 3255 w 3666"/>
                <a:gd name="T73" fmla="*/ 156 h 238"/>
                <a:gd name="T74" fmla="*/ 3328 w 3666"/>
                <a:gd name="T75" fmla="*/ 229 h 238"/>
                <a:gd name="T76" fmla="*/ 3401 w 3666"/>
                <a:gd name="T77" fmla="*/ 165 h 238"/>
                <a:gd name="T78" fmla="*/ 3566 w 3666"/>
                <a:gd name="T79" fmla="*/ 165 h 238"/>
                <a:gd name="T80" fmla="*/ 3666 w 3666"/>
                <a:gd name="T81" fmla="*/ 128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6"/>
                <a:gd name="T124" fmla="*/ 0 h 238"/>
                <a:gd name="T125" fmla="*/ 3666 w 3666"/>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6" h="238">
                  <a:moveTo>
                    <a:pt x="0" y="211"/>
                  </a:moveTo>
                  <a:cubicBezTo>
                    <a:pt x="18" y="205"/>
                    <a:pt x="38" y="201"/>
                    <a:pt x="55" y="192"/>
                  </a:cubicBezTo>
                  <a:cubicBezTo>
                    <a:pt x="75" y="182"/>
                    <a:pt x="110" y="156"/>
                    <a:pt x="110" y="156"/>
                  </a:cubicBezTo>
                  <a:cubicBezTo>
                    <a:pt x="104" y="168"/>
                    <a:pt x="99" y="181"/>
                    <a:pt x="91" y="192"/>
                  </a:cubicBezTo>
                  <a:cubicBezTo>
                    <a:pt x="86" y="199"/>
                    <a:pt x="70" y="203"/>
                    <a:pt x="73" y="211"/>
                  </a:cubicBezTo>
                  <a:cubicBezTo>
                    <a:pt x="76" y="220"/>
                    <a:pt x="91" y="217"/>
                    <a:pt x="100" y="220"/>
                  </a:cubicBezTo>
                  <a:cubicBezTo>
                    <a:pt x="257" y="181"/>
                    <a:pt x="232" y="135"/>
                    <a:pt x="256" y="211"/>
                  </a:cubicBezTo>
                  <a:cubicBezTo>
                    <a:pt x="360" y="180"/>
                    <a:pt x="285" y="213"/>
                    <a:pt x="366" y="147"/>
                  </a:cubicBezTo>
                  <a:cubicBezTo>
                    <a:pt x="383" y="133"/>
                    <a:pt x="420" y="110"/>
                    <a:pt x="420" y="110"/>
                  </a:cubicBezTo>
                  <a:cubicBezTo>
                    <a:pt x="427" y="129"/>
                    <a:pt x="437" y="190"/>
                    <a:pt x="448" y="201"/>
                  </a:cubicBezTo>
                  <a:cubicBezTo>
                    <a:pt x="455" y="208"/>
                    <a:pt x="466" y="208"/>
                    <a:pt x="475" y="211"/>
                  </a:cubicBezTo>
                  <a:cubicBezTo>
                    <a:pt x="498" y="188"/>
                    <a:pt x="520" y="175"/>
                    <a:pt x="539" y="147"/>
                  </a:cubicBezTo>
                  <a:cubicBezTo>
                    <a:pt x="569" y="157"/>
                    <a:pt x="592" y="173"/>
                    <a:pt x="622" y="183"/>
                  </a:cubicBezTo>
                  <a:cubicBezTo>
                    <a:pt x="628" y="159"/>
                    <a:pt x="633" y="123"/>
                    <a:pt x="649" y="128"/>
                  </a:cubicBezTo>
                  <a:cubicBezTo>
                    <a:pt x="658" y="131"/>
                    <a:pt x="649" y="152"/>
                    <a:pt x="658" y="156"/>
                  </a:cubicBezTo>
                  <a:cubicBezTo>
                    <a:pt x="683" y="166"/>
                    <a:pt x="713" y="162"/>
                    <a:pt x="740" y="165"/>
                  </a:cubicBezTo>
                  <a:cubicBezTo>
                    <a:pt x="746" y="171"/>
                    <a:pt x="751" y="185"/>
                    <a:pt x="759" y="183"/>
                  </a:cubicBezTo>
                  <a:cubicBezTo>
                    <a:pt x="789" y="176"/>
                    <a:pt x="812" y="148"/>
                    <a:pt x="841" y="137"/>
                  </a:cubicBezTo>
                  <a:cubicBezTo>
                    <a:pt x="869" y="167"/>
                    <a:pt x="902" y="166"/>
                    <a:pt x="942" y="174"/>
                  </a:cubicBezTo>
                  <a:cubicBezTo>
                    <a:pt x="951" y="171"/>
                    <a:pt x="961" y="169"/>
                    <a:pt x="969" y="165"/>
                  </a:cubicBezTo>
                  <a:cubicBezTo>
                    <a:pt x="979" y="160"/>
                    <a:pt x="985" y="145"/>
                    <a:pt x="996" y="147"/>
                  </a:cubicBezTo>
                  <a:cubicBezTo>
                    <a:pt x="1007" y="149"/>
                    <a:pt x="1009" y="165"/>
                    <a:pt x="1015" y="174"/>
                  </a:cubicBezTo>
                  <a:cubicBezTo>
                    <a:pt x="1016" y="177"/>
                    <a:pt x="1026" y="238"/>
                    <a:pt x="1042" y="238"/>
                  </a:cubicBezTo>
                  <a:cubicBezTo>
                    <a:pt x="1055" y="238"/>
                    <a:pt x="1061" y="220"/>
                    <a:pt x="1070" y="211"/>
                  </a:cubicBezTo>
                  <a:cubicBezTo>
                    <a:pt x="1083" y="171"/>
                    <a:pt x="1114" y="157"/>
                    <a:pt x="1143" y="128"/>
                  </a:cubicBezTo>
                  <a:cubicBezTo>
                    <a:pt x="1152" y="131"/>
                    <a:pt x="1163" y="131"/>
                    <a:pt x="1170" y="137"/>
                  </a:cubicBezTo>
                  <a:cubicBezTo>
                    <a:pt x="1179" y="144"/>
                    <a:pt x="1179" y="159"/>
                    <a:pt x="1188" y="165"/>
                  </a:cubicBezTo>
                  <a:cubicBezTo>
                    <a:pt x="1204" y="175"/>
                    <a:pt x="1243" y="183"/>
                    <a:pt x="1243" y="183"/>
                  </a:cubicBezTo>
                  <a:cubicBezTo>
                    <a:pt x="1308" y="151"/>
                    <a:pt x="1336" y="185"/>
                    <a:pt x="1399" y="165"/>
                  </a:cubicBezTo>
                  <a:cubicBezTo>
                    <a:pt x="1429" y="145"/>
                    <a:pt x="1437" y="131"/>
                    <a:pt x="1481" y="156"/>
                  </a:cubicBezTo>
                  <a:cubicBezTo>
                    <a:pt x="1489" y="161"/>
                    <a:pt x="1484" y="176"/>
                    <a:pt x="1490" y="183"/>
                  </a:cubicBezTo>
                  <a:cubicBezTo>
                    <a:pt x="1497" y="192"/>
                    <a:pt x="1509" y="195"/>
                    <a:pt x="1518" y="201"/>
                  </a:cubicBezTo>
                  <a:cubicBezTo>
                    <a:pt x="1547" y="157"/>
                    <a:pt x="1547" y="152"/>
                    <a:pt x="1600" y="165"/>
                  </a:cubicBezTo>
                  <a:cubicBezTo>
                    <a:pt x="1606" y="174"/>
                    <a:pt x="1607" y="190"/>
                    <a:pt x="1618" y="192"/>
                  </a:cubicBezTo>
                  <a:cubicBezTo>
                    <a:pt x="1629" y="194"/>
                    <a:pt x="1636" y="179"/>
                    <a:pt x="1646" y="174"/>
                  </a:cubicBezTo>
                  <a:cubicBezTo>
                    <a:pt x="1658" y="167"/>
                    <a:pt x="1670" y="162"/>
                    <a:pt x="1682" y="156"/>
                  </a:cubicBezTo>
                  <a:cubicBezTo>
                    <a:pt x="1708" y="128"/>
                    <a:pt x="1707" y="119"/>
                    <a:pt x="1764" y="147"/>
                  </a:cubicBezTo>
                  <a:cubicBezTo>
                    <a:pt x="1773" y="151"/>
                    <a:pt x="1768" y="167"/>
                    <a:pt x="1774" y="174"/>
                  </a:cubicBezTo>
                  <a:cubicBezTo>
                    <a:pt x="1781" y="182"/>
                    <a:pt x="1792" y="186"/>
                    <a:pt x="1801" y="192"/>
                  </a:cubicBezTo>
                  <a:cubicBezTo>
                    <a:pt x="1855" y="138"/>
                    <a:pt x="1801" y="184"/>
                    <a:pt x="1856" y="156"/>
                  </a:cubicBezTo>
                  <a:cubicBezTo>
                    <a:pt x="1874" y="147"/>
                    <a:pt x="1884" y="128"/>
                    <a:pt x="1902" y="119"/>
                  </a:cubicBezTo>
                  <a:cubicBezTo>
                    <a:pt x="1919" y="111"/>
                    <a:pt x="1956" y="101"/>
                    <a:pt x="1956" y="101"/>
                  </a:cubicBezTo>
                  <a:cubicBezTo>
                    <a:pt x="1965" y="107"/>
                    <a:pt x="1976" y="112"/>
                    <a:pt x="1984" y="119"/>
                  </a:cubicBezTo>
                  <a:cubicBezTo>
                    <a:pt x="2000" y="133"/>
                    <a:pt x="2030" y="165"/>
                    <a:pt x="2030" y="165"/>
                  </a:cubicBezTo>
                  <a:cubicBezTo>
                    <a:pt x="2081" y="148"/>
                    <a:pt x="2128" y="120"/>
                    <a:pt x="2167" y="83"/>
                  </a:cubicBezTo>
                  <a:cubicBezTo>
                    <a:pt x="2224" y="169"/>
                    <a:pt x="2189" y="147"/>
                    <a:pt x="2212" y="110"/>
                  </a:cubicBezTo>
                  <a:cubicBezTo>
                    <a:pt x="2217" y="103"/>
                    <a:pt x="2225" y="98"/>
                    <a:pt x="2231" y="92"/>
                  </a:cubicBezTo>
                  <a:cubicBezTo>
                    <a:pt x="2234" y="83"/>
                    <a:pt x="2233" y="71"/>
                    <a:pt x="2240" y="64"/>
                  </a:cubicBezTo>
                  <a:cubicBezTo>
                    <a:pt x="2247" y="57"/>
                    <a:pt x="2259" y="60"/>
                    <a:pt x="2267" y="55"/>
                  </a:cubicBezTo>
                  <a:cubicBezTo>
                    <a:pt x="2300" y="34"/>
                    <a:pt x="2311" y="12"/>
                    <a:pt x="2350" y="0"/>
                  </a:cubicBezTo>
                  <a:cubicBezTo>
                    <a:pt x="2364" y="30"/>
                    <a:pt x="2368" y="65"/>
                    <a:pt x="2386" y="92"/>
                  </a:cubicBezTo>
                  <a:cubicBezTo>
                    <a:pt x="2398" y="110"/>
                    <a:pt x="2423" y="147"/>
                    <a:pt x="2423" y="147"/>
                  </a:cubicBezTo>
                  <a:cubicBezTo>
                    <a:pt x="2435" y="144"/>
                    <a:pt x="2447" y="141"/>
                    <a:pt x="2459" y="137"/>
                  </a:cubicBezTo>
                  <a:cubicBezTo>
                    <a:pt x="2468" y="134"/>
                    <a:pt x="2478" y="124"/>
                    <a:pt x="2487" y="128"/>
                  </a:cubicBezTo>
                  <a:cubicBezTo>
                    <a:pt x="2496" y="132"/>
                    <a:pt x="2492" y="147"/>
                    <a:pt x="2496" y="156"/>
                  </a:cubicBezTo>
                  <a:cubicBezTo>
                    <a:pt x="2509" y="186"/>
                    <a:pt x="2515" y="194"/>
                    <a:pt x="2532" y="220"/>
                  </a:cubicBezTo>
                  <a:cubicBezTo>
                    <a:pt x="2535" y="211"/>
                    <a:pt x="2538" y="201"/>
                    <a:pt x="2542" y="192"/>
                  </a:cubicBezTo>
                  <a:cubicBezTo>
                    <a:pt x="2547" y="180"/>
                    <a:pt x="2555" y="169"/>
                    <a:pt x="2560" y="156"/>
                  </a:cubicBezTo>
                  <a:cubicBezTo>
                    <a:pt x="2564" y="144"/>
                    <a:pt x="2562" y="130"/>
                    <a:pt x="2569" y="119"/>
                  </a:cubicBezTo>
                  <a:cubicBezTo>
                    <a:pt x="2575" y="110"/>
                    <a:pt x="2587" y="107"/>
                    <a:pt x="2596" y="101"/>
                  </a:cubicBezTo>
                  <a:cubicBezTo>
                    <a:pt x="2632" y="135"/>
                    <a:pt x="2601" y="100"/>
                    <a:pt x="2624" y="147"/>
                  </a:cubicBezTo>
                  <a:cubicBezTo>
                    <a:pt x="2637" y="173"/>
                    <a:pt x="2649" y="181"/>
                    <a:pt x="2670" y="201"/>
                  </a:cubicBezTo>
                  <a:cubicBezTo>
                    <a:pt x="2701" y="185"/>
                    <a:pt x="2728" y="167"/>
                    <a:pt x="2761" y="156"/>
                  </a:cubicBezTo>
                  <a:cubicBezTo>
                    <a:pt x="2820" y="176"/>
                    <a:pt x="2862" y="133"/>
                    <a:pt x="2916" y="119"/>
                  </a:cubicBezTo>
                  <a:cubicBezTo>
                    <a:pt x="2945" y="146"/>
                    <a:pt x="2959" y="191"/>
                    <a:pt x="2971" y="229"/>
                  </a:cubicBezTo>
                  <a:cubicBezTo>
                    <a:pt x="2981" y="198"/>
                    <a:pt x="2998" y="186"/>
                    <a:pt x="3008" y="156"/>
                  </a:cubicBezTo>
                  <a:cubicBezTo>
                    <a:pt x="3025" y="207"/>
                    <a:pt x="3009" y="177"/>
                    <a:pt x="3026" y="156"/>
                  </a:cubicBezTo>
                  <a:cubicBezTo>
                    <a:pt x="3033" y="147"/>
                    <a:pt x="3045" y="143"/>
                    <a:pt x="3054" y="137"/>
                  </a:cubicBezTo>
                  <a:cubicBezTo>
                    <a:pt x="3060" y="143"/>
                    <a:pt x="3067" y="149"/>
                    <a:pt x="3072" y="156"/>
                  </a:cubicBezTo>
                  <a:cubicBezTo>
                    <a:pt x="3079" y="165"/>
                    <a:pt x="3080" y="186"/>
                    <a:pt x="3090" y="183"/>
                  </a:cubicBezTo>
                  <a:cubicBezTo>
                    <a:pt x="3111" y="177"/>
                    <a:pt x="3121" y="152"/>
                    <a:pt x="3136" y="137"/>
                  </a:cubicBezTo>
                  <a:cubicBezTo>
                    <a:pt x="3145" y="128"/>
                    <a:pt x="3163" y="110"/>
                    <a:pt x="3163" y="110"/>
                  </a:cubicBezTo>
                  <a:cubicBezTo>
                    <a:pt x="3200" y="122"/>
                    <a:pt x="3215" y="142"/>
                    <a:pt x="3236" y="174"/>
                  </a:cubicBezTo>
                  <a:cubicBezTo>
                    <a:pt x="3242" y="168"/>
                    <a:pt x="3247" y="152"/>
                    <a:pt x="3255" y="156"/>
                  </a:cubicBezTo>
                  <a:cubicBezTo>
                    <a:pt x="3277" y="167"/>
                    <a:pt x="3271" y="206"/>
                    <a:pt x="3291" y="220"/>
                  </a:cubicBezTo>
                  <a:cubicBezTo>
                    <a:pt x="3302" y="227"/>
                    <a:pt x="3316" y="226"/>
                    <a:pt x="3328" y="229"/>
                  </a:cubicBezTo>
                  <a:cubicBezTo>
                    <a:pt x="3349" y="215"/>
                    <a:pt x="3375" y="209"/>
                    <a:pt x="3392" y="192"/>
                  </a:cubicBezTo>
                  <a:cubicBezTo>
                    <a:pt x="3399" y="185"/>
                    <a:pt x="3395" y="172"/>
                    <a:pt x="3401" y="165"/>
                  </a:cubicBezTo>
                  <a:cubicBezTo>
                    <a:pt x="3431" y="130"/>
                    <a:pt x="3478" y="106"/>
                    <a:pt x="3511" y="73"/>
                  </a:cubicBezTo>
                  <a:cubicBezTo>
                    <a:pt x="3529" y="129"/>
                    <a:pt x="3516" y="149"/>
                    <a:pt x="3566" y="165"/>
                  </a:cubicBezTo>
                  <a:cubicBezTo>
                    <a:pt x="3578" y="159"/>
                    <a:pt x="3589" y="152"/>
                    <a:pt x="3602" y="147"/>
                  </a:cubicBezTo>
                  <a:cubicBezTo>
                    <a:pt x="3623" y="139"/>
                    <a:pt x="3666" y="128"/>
                    <a:pt x="3666" y="128"/>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62481" name="Text Box 18"/>
            <p:cNvSpPr txBox="1">
              <a:spLocks noChangeArrowheads="1"/>
            </p:cNvSpPr>
            <p:nvPr/>
          </p:nvSpPr>
          <p:spPr bwMode="auto">
            <a:xfrm>
              <a:off x="4570" y="3236"/>
              <a:ext cx="3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i="1">
                  <a:latin typeface="Book Antiqua" panose="02040602050305030304" pitchFamily="18" charset="0"/>
                </a:rPr>
                <a:t> f</a:t>
              </a:r>
            </a:p>
          </p:txBody>
        </p:sp>
        <p:sp>
          <p:nvSpPr>
            <p:cNvPr id="62482" name="Text Box 19"/>
            <p:cNvSpPr txBox="1">
              <a:spLocks noChangeArrowheads="1"/>
            </p:cNvSpPr>
            <p:nvPr/>
          </p:nvSpPr>
          <p:spPr bwMode="auto">
            <a:xfrm>
              <a:off x="746" y="2001"/>
              <a:ext cx="39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i="1">
                  <a:latin typeface="Book Antiqua" panose="02040602050305030304" pitchFamily="18" charset="0"/>
                </a:rPr>
                <a:t>p</a:t>
              </a:r>
              <a:r>
                <a:rPr lang="it-IT" altLang="it-IT" sz="1800" b="1" baseline="-25000">
                  <a:latin typeface="Book Antiqua" panose="02040602050305030304" pitchFamily="18" charset="0"/>
                </a:rPr>
                <a:t>T</a:t>
              </a:r>
            </a:p>
            <a:p>
              <a:pPr eaLnBrk="1" hangingPunct="1">
                <a:spcBef>
                  <a:spcPct val="50000"/>
                </a:spcBef>
                <a:buClrTx/>
                <a:buSzTx/>
                <a:buFontTx/>
                <a:buNone/>
              </a:pPr>
              <a:endParaRPr lang="it-IT" altLang="it-IT" sz="1800" b="1" baseline="-25000">
                <a:latin typeface="Book Antiqua" panose="02040602050305030304" pitchFamily="18" charset="0"/>
              </a:endParaRPr>
            </a:p>
          </p:txBody>
        </p:sp>
      </p:grpSp>
      <p:grpSp>
        <p:nvGrpSpPr>
          <p:cNvPr id="3" name="Group 23"/>
          <p:cNvGrpSpPr>
            <a:grpSpLocks/>
          </p:cNvGrpSpPr>
          <p:nvPr/>
        </p:nvGrpSpPr>
        <p:grpSpPr bwMode="auto">
          <a:xfrm>
            <a:off x="2778125" y="3394075"/>
            <a:ext cx="1204913" cy="1714500"/>
            <a:chOff x="1750" y="2138"/>
            <a:chExt cx="759" cy="1080"/>
          </a:xfrm>
        </p:grpSpPr>
        <p:sp>
          <p:nvSpPr>
            <p:cNvPr id="62475" name="Rectangle 16"/>
            <p:cNvSpPr>
              <a:spLocks noChangeArrowheads="1"/>
            </p:cNvSpPr>
            <p:nvPr/>
          </p:nvSpPr>
          <p:spPr bwMode="auto">
            <a:xfrm>
              <a:off x="1760" y="2432"/>
              <a:ext cx="731" cy="786"/>
            </a:xfrm>
            <a:prstGeom prst="rect">
              <a:avLst/>
            </a:prstGeom>
            <a:noFill/>
            <a:ln w="2540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62476" name="Text Box 17"/>
            <p:cNvSpPr txBox="1">
              <a:spLocks noChangeArrowheads="1"/>
            </p:cNvSpPr>
            <p:nvPr/>
          </p:nvSpPr>
          <p:spPr bwMode="auto">
            <a:xfrm>
              <a:off x="1904" y="2138"/>
              <a:ext cx="5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i="1">
                  <a:solidFill>
                    <a:srgbClr val="969696"/>
                  </a:solidFill>
                  <a:latin typeface="Book Antiqua" panose="02040602050305030304" pitchFamily="18" charset="0"/>
                </a:rPr>
                <a:t>RBW</a:t>
              </a:r>
            </a:p>
          </p:txBody>
        </p:sp>
        <p:sp>
          <p:nvSpPr>
            <p:cNvPr id="62477" name="Line 20"/>
            <p:cNvSpPr>
              <a:spLocks noChangeShapeType="1"/>
            </p:cNvSpPr>
            <p:nvPr/>
          </p:nvSpPr>
          <p:spPr bwMode="auto">
            <a:xfrm>
              <a:off x="1750" y="2340"/>
              <a:ext cx="759" cy="0"/>
            </a:xfrm>
            <a:prstGeom prst="line">
              <a:avLst/>
            </a:prstGeom>
            <a:noFill/>
            <a:ln w="25400">
              <a:solidFill>
                <a:srgbClr val="969696"/>
              </a:solidFill>
              <a:round/>
              <a:headEnd type="arrow" w="lg" len="lg"/>
              <a:tailEnd type="arrow" w="lg" len="lg"/>
            </a:ln>
            <a:extLst>
              <a:ext uri="{909E8E84-426E-40DD-AFC4-6F175D3DCCD1}">
                <a14:hiddenFill xmlns:a14="http://schemas.microsoft.com/office/drawing/2010/main">
                  <a:noFill/>
                </a14:hiddenFill>
              </a:ext>
            </a:extLst>
          </p:spPr>
          <p:txBody>
            <a:bodyPr/>
            <a:lstStyle/>
            <a:p>
              <a:endParaRPr lang="it-IT"/>
            </a:p>
          </p:txBody>
        </p:sp>
      </p:grpSp>
      <p:sp>
        <p:nvSpPr>
          <p:cNvPr id="298010" name="Text Box 26"/>
          <p:cNvSpPr txBox="1">
            <a:spLocks noChangeArrowheads="1"/>
          </p:cNvSpPr>
          <p:nvPr/>
        </p:nvSpPr>
        <p:spPr bwMode="auto">
          <a:xfrm>
            <a:off x="3179763" y="3857625"/>
            <a:ext cx="53498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lnSpc>
                <a:spcPct val="110000"/>
              </a:lnSpc>
              <a:spcBef>
                <a:spcPct val="50000"/>
              </a:spcBef>
              <a:buClrTx/>
              <a:buSzTx/>
              <a:buFontTx/>
              <a:buNone/>
            </a:pPr>
            <a:r>
              <a:rPr lang="it-IT" altLang="it-IT" sz="2400" b="1" i="1">
                <a:solidFill>
                  <a:srgbClr val="969696"/>
                </a:solidFill>
                <a:latin typeface="Book Antiqua" panose="02040602050305030304" pitchFamily="18" charset="0"/>
              </a:rPr>
              <a:t>B</a:t>
            </a:r>
            <a:endParaRPr lang="it-IT" altLang="it-IT" sz="2400" b="1">
              <a:solidFill>
                <a:srgbClr val="969696"/>
              </a:solidFill>
              <a:latin typeface="Book Antiqua" panose="020406020503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9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8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1" grpId="0"/>
      <p:bldP spid="2980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0" y="0"/>
            <a:ext cx="9144000" cy="1058863"/>
          </a:xfrm>
        </p:spPr>
        <p:txBody>
          <a:bodyPr/>
          <a:lstStyle/>
          <a:p>
            <a:pPr eaLnBrk="1" hangingPunct="1">
              <a:defRPr/>
            </a:pPr>
            <a:r>
              <a:rPr lang="it-IT" altLang="it-IT" dirty="0" smtClean="0">
                <a:solidFill>
                  <a:schemeClr val="tx1"/>
                </a:solidFill>
                <a:latin typeface="Book Antiqua" panose="02040602050305030304" pitchFamily="18" charset="0"/>
              </a:rPr>
              <a:t>Analisi spettrale</a:t>
            </a:r>
          </a:p>
        </p:txBody>
      </p:sp>
      <p:sp>
        <p:nvSpPr>
          <p:cNvPr id="279555" name="Rectangle 3"/>
          <p:cNvSpPr>
            <a:spLocks noChangeArrowheads="1"/>
          </p:cNvSpPr>
          <p:nvPr/>
        </p:nvSpPr>
        <p:spPr bwMode="auto">
          <a:xfrm>
            <a:off x="265113" y="1020763"/>
            <a:ext cx="8878887" cy="585787"/>
          </a:xfrm>
          <a:prstGeom prst="rect">
            <a:avLst/>
          </a:prstGeom>
          <a:noFill/>
          <a:ln w="9525">
            <a:noFill/>
            <a:miter lim="800000"/>
            <a:headEnd/>
            <a:tailEnd/>
          </a:ln>
          <a:effectLst/>
        </p:spPr>
        <p:txBody>
          <a:bodyPr/>
          <a:lstStyle/>
          <a:p>
            <a:pPr eaLnBrk="1" hangingPunct="1">
              <a:lnSpc>
                <a:spcPct val="90000"/>
              </a:lnSpc>
              <a:spcBef>
                <a:spcPct val="20000"/>
              </a:spcBef>
              <a:buClr>
                <a:schemeClr val="tx1"/>
              </a:buClr>
              <a:buSzPct val="120000"/>
              <a:tabLst>
                <a:tab pos="5197475" algn="l"/>
              </a:tabLst>
              <a:defRPr/>
            </a:pPr>
            <a:r>
              <a:rPr lang="it-IT" sz="3200">
                <a:solidFill>
                  <a:srgbClr val="FFFF00"/>
                </a:solidFill>
                <a:effectLst>
                  <a:outerShdw blurRad="38100" dist="38100" dir="2700000" algn="tl">
                    <a:srgbClr val="000000"/>
                  </a:outerShdw>
                </a:effectLst>
                <a:latin typeface="Book Antiqua" pitchFamily="18" charset="0"/>
              </a:rPr>
              <a:t> </a:t>
            </a:r>
            <a:endParaRPr lang="it-IT" sz="3200">
              <a:effectLst>
                <a:outerShdw blurRad="38100" dist="38100" dir="2700000" algn="tl">
                  <a:srgbClr val="000000"/>
                </a:outerShdw>
              </a:effectLst>
              <a:latin typeface="Book Antiqua" pitchFamily="18" charset="0"/>
            </a:endParaRPr>
          </a:p>
        </p:txBody>
      </p:sp>
      <p:sp>
        <p:nvSpPr>
          <p:cNvPr id="92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pic>
        <p:nvPicPr>
          <p:cNvPr id="9221" name="Picture 5" descr="t_freq"/>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6538" y="1158875"/>
            <a:ext cx="8704262" cy="5049838"/>
          </a:xfrm>
          <a:noFill/>
          <a:extLst>
            <a:ext uri="{909E8E84-426E-40DD-AFC4-6F175D3DCCD1}">
              <a14:hiddenFill xmlns:a14="http://schemas.microsoft.com/office/drawing/2010/main">
                <a:solidFill>
                  <a:srgbClr val="FFFFFF"/>
                </a:solidFill>
              </a14:hiddenFill>
            </a:ext>
          </a:extLst>
        </p:spPr>
      </p:pic>
      <p:sp>
        <p:nvSpPr>
          <p:cNvPr id="9222" name="Line 8"/>
          <p:cNvSpPr>
            <a:spLocks noChangeShapeType="1"/>
          </p:cNvSpPr>
          <p:nvPr/>
        </p:nvSpPr>
        <p:spPr bwMode="auto">
          <a:xfrm>
            <a:off x="5324475" y="2085975"/>
            <a:ext cx="3025775" cy="2814638"/>
          </a:xfrm>
          <a:prstGeom prst="line">
            <a:avLst/>
          </a:prstGeom>
          <a:noFill/>
          <a:ln w="1016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223" name="Text Box 9"/>
          <p:cNvSpPr txBox="1">
            <a:spLocks noChangeArrowheads="1"/>
          </p:cNvSpPr>
          <p:nvPr/>
        </p:nvSpPr>
        <p:spPr bwMode="auto">
          <a:xfrm>
            <a:off x="7594600" y="4095750"/>
            <a:ext cx="1328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2800" b="1">
                <a:solidFill>
                  <a:srgbClr val="00FF00"/>
                </a:solidFill>
                <a:latin typeface="Book Antiqua" panose="02040602050305030304" pitchFamily="18" charset="0"/>
              </a:rPr>
              <a:t>AS</a:t>
            </a:r>
          </a:p>
        </p:txBody>
      </p:sp>
      <p:sp>
        <p:nvSpPr>
          <p:cNvPr id="9224" name="Rectangle 10"/>
          <p:cNvSpPr>
            <a:spLocks noChangeArrowheads="1"/>
          </p:cNvSpPr>
          <p:nvPr/>
        </p:nvSpPr>
        <p:spPr bwMode="white">
          <a:xfrm>
            <a:off x="3194050" y="4157663"/>
            <a:ext cx="974725" cy="611187"/>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225" name="Rectangle 11"/>
          <p:cNvSpPr>
            <a:spLocks noChangeArrowheads="1"/>
          </p:cNvSpPr>
          <p:nvPr/>
        </p:nvSpPr>
        <p:spPr bwMode="white">
          <a:xfrm>
            <a:off x="5326063" y="3829050"/>
            <a:ext cx="695325" cy="611188"/>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226" name="Line 6"/>
          <p:cNvSpPr>
            <a:spLocks noChangeShapeType="1"/>
          </p:cNvSpPr>
          <p:nvPr/>
        </p:nvSpPr>
        <p:spPr bwMode="auto">
          <a:xfrm flipH="1">
            <a:off x="3570288" y="4356100"/>
            <a:ext cx="828675" cy="558800"/>
          </a:xfrm>
          <a:prstGeom prst="line">
            <a:avLst/>
          </a:prstGeom>
          <a:noFill/>
          <a:ln w="1016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227" name="Text Box 7"/>
          <p:cNvSpPr txBox="1">
            <a:spLocks noChangeArrowheads="1"/>
          </p:cNvSpPr>
          <p:nvPr/>
        </p:nvSpPr>
        <p:spPr bwMode="auto">
          <a:xfrm>
            <a:off x="3705225" y="4545013"/>
            <a:ext cx="1328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2800" b="1">
                <a:solidFill>
                  <a:srgbClr val="0000FF"/>
                </a:solidFill>
                <a:latin typeface="Book Antiqua" panose="02040602050305030304" pitchFamily="18" charset="0"/>
              </a:rPr>
              <a:t>OSC</a:t>
            </a:r>
          </a:p>
        </p:txBody>
      </p:sp>
      <p:sp>
        <p:nvSpPr>
          <p:cNvPr id="9228" name="Rectangle 13"/>
          <p:cNvSpPr>
            <a:spLocks noChangeArrowheads="1"/>
          </p:cNvSpPr>
          <p:nvPr/>
        </p:nvSpPr>
        <p:spPr bwMode="white">
          <a:xfrm>
            <a:off x="2012950" y="5289550"/>
            <a:ext cx="60325" cy="174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229" name="Rectangle 14"/>
          <p:cNvSpPr>
            <a:spLocks noChangeArrowheads="1"/>
          </p:cNvSpPr>
          <p:nvPr/>
        </p:nvSpPr>
        <p:spPr bwMode="white">
          <a:xfrm>
            <a:off x="2520950" y="5299075"/>
            <a:ext cx="60325" cy="174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230" name="Rectangle 19"/>
          <p:cNvSpPr>
            <a:spLocks noChangeArrowheads="1"/>
          </p:cNvSpPr>
          <p:nvPr/>
        </p:nvSpPr>
        <p:spPr bwMode="white">
          <a:xfrm>
            <a:off x="2622550" y="5553075"/>
            <a:ext cx="60325" cy="174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231" name="Rectangle 20"/>
          <p:cNvSpPr>
            <a:spLocks noChangeArrowheads="1"/>
          </p:cNvSpPr>
          <p:nvPr/>
        </p:nvSpPr>
        <p:spPr bwMode="white">
          <a:xfrm>
            <a:off x="2673350" y="5626100"/>
            <a:ext cx="60325" cy="174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232" name="Rectangle 21"/>
          <p:cNvSpPr>
            <a:spLocks noChangeArrowheads="1"/>
          </p:cNvSpPr>
          <p:nvPr/>
        </p:nvSpPr>
        <p:spPr bwMode="white">
          <a:xfrm>
            <a:off x="3117850" y="5584825"/>
            <a:ext cx="60325" cy="174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233" name="Rectangle 22"/>
          <p:cNvSpPr>
            <a:spLocks noChangeArrowheads="1"/>
          </p:cNvSpPr>
          <p:nvPr/>
        </p:nvSpPr>
        <p:spPr bwMode="white">
          <a:xfrm>
            <a:off x="3149600" y="5562600"/>
            <a:ext cx="60325" cy="174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234" name="Text Box 23"/>
          <p:cNvSpPr txBox="1">
            <a:spLocks noChangeArrowheads="1"/>
          </p:cNvSpPr>
          <p:nvPr/>
        </p:nvSpPr>
        <p:spPr bwMode="auto">
          <a:xfrm>
            <a:off x="2509838" y="5543550"/>
            <a:ext cx="8350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800" b="1">
                <a:solidFill>
                  <a:srgbClr val="000000"/>
                </a:solidFill>
              </a:rPr>
              <a:t>1               1</a:t>
            </a:r>
          </a:p>
        </p:txBody>
      </p:sp>
      <p:sp>
        <p:nvSpPr>
          <p:cNvPr id="9235" name="Text Box 25"/>
          <p:cNvSpPr txBox="1">
            <a:spLocks noChangeArrowheads="1"/>
          </p:cNvSpPr>
          <p:nvPr/>
        </p:nvSpPr>
        <p:spPr bwMode="auto">
          <a:xfrm>
            <a:off x="1903413" y="5273675"/>
            <a:ext cx="8350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800" b="1">
                <a:solidFill>
                  <a:srgbClr val="000000"/>
                </a:solidFill>
              </a:rPr>
              <a:t>2              </a:t>
            </a:r>
            <a:r>
              <a:rPr lang="it-IT" altLang="it-IT" sz="400" b="1">
                <a:solidFill>
                  <a:srgbClr val="000000"/>
                </a:solidFill>
              </a:rPr>
              <a:t> </a:t>
            </a:r>
            <a:r>
              <a:rPr lang="it-IT" altLang="it-IT" sz="800" b="1">
                <a:solidFill>
                  <a:srgbClr val="000000"/>
                </a:solidFill>
              </a:rPr>
              <a:t>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black">
          <a:xfrm>
            <a:off x="0" y="0"/>
            <a:ext cx="9144000" cy="1058863"/>
          </a:xfrm>
        </p:spPr>
        <p:txBody>
          <a:bodyPr/>
          <a:lstStyle/>
          <a:p>
            <a:pPr eaLnBrk="1" hangingPunct="1">
              <a:defRPr/>
            </a:pPr>
            <a:r>
              <a:rPr lang="it-IT" sz="3800" dirty="0" smtClean="0">
                <a:solidFill>
                  <a:schemeClr val="tx1"/>
                </a:solidFill>
                <a:latin typeface="Book Antiqua" pitchFamily="18" charset="0"/>
              </a:rPr>
              <a:t>Rumore termico e fondo di rumore (2/3)</a:t>
            </a:r>
          </a:p>
        </p:txBody>
      </p:sp>
      <p:sp>
        <p:nvSpPr>
          <p:cNvPr id="411656" name="Text Box 8"/>
          <p:cNvSpPr txBox="1">
            <a:spLocks noChangeArrowheads="1"/>
          </p:cNvSpPr>
          <p:nvPr/>
        </p:nvSpPr>
        <p:spPr bwMode="black">
          <a:xfrm>
            <a:off x="628650" y="1765300"/>
            <a:ext cx="8115300" cy="1160463"/>
          </a:xfrm>
          <a:prstGeom prst="rect">
            <a:avLst/>
          </a:prstGeom>
          <a:noFill/>
          <a:ln w="9525">
            <a:noFill/>
            <a:miter lim="800000"/>
            <a:headEnd/>
            <a:tailEnd/>
          </a:ln>
          <a:effectLst/>
        </p:spPr>
        <p:txBody>
          <a:bodyPr>
            <a:spAutoFit/>
          </a:bodyPr>
          <a:lstStyle/>
          <a:p>
            <a:pPr eaLnBrk="1" hangingPunct="1">
              <a:spcBef>
                <a:spcPct val="50000"/>
              </a:spcBef>
              <a:defRPr/>
            </a:pPr>
            <a:r>
              <a:rPr lang="it-IT" sz="2800" dirty="0">
                <a:effectLst>
                  <a:outerShdw blurRad="38100" dist="38100" dir="2700000" algn="tl">
                    <a:srgbClr val="000000"/>
                  </a:outerShdw>
                </a:effectLst>
                <a:latin typeface="Book Antiqua" pitchFamily="18" charset="0"/>
              </a:rPr>
              <a:t>per </a:t>
            </a:r>
            <a:r>
              <a:rPr lang="it-IT" sz="2800" i="1" dirty="0">
                <a:effectLst>
                  <a:outerShdw blurRad="38100" dist="38100" dir="2700000" algn="tl">
                    <a:srgbClr val="000000"/>
                  </a:outerShdw>
                </a:effectLst>
                <a:latin typeface="Book Antiqua" pitchFamily="18" charset="0"/>
              </a:rPr>
              <a:t>T</a:t>
            </a:r>
            <a:r>
              <a:rPr lang="it-IT" sz="2800" dirty="0">
                <a:effectLst>
                  <a:outerShdw blurRad="38100" dist="38100" dir="2700000" algn="tl">
                    <a:srgbClr val="000000"/>
                  </a:outerShdw>
                </a:effectLst>
                <a:latin typeface="Book Antiqua" pitchFamily="18" charset="0"/>
              </a:rPr>
              <a:t> = 290 K (</a:t>
            </a:r>
            <a:r>
              <a:rPr lang="en-US" sz="2800" dirty="0">
                <a:effectLst>
                  <a:outerShdw blurRad="38100" dist="38100" dir="2700000" algn="tl">
                    <a:srgbClr val="000000"/>
                  </a:outerShdw>
                </a:effectLst>
                <a:latin typeface="Book Antiqua" pitchFamily="18" charset="0"/>
              </a:rPr>
              <a:t>+ 17 °C)   ~ temp. </a:t>
            </a:r>
            <a:r>
              <a:rPr lang="it-IT" sz="2800" dirty="0">
                <a:effectLst>
                  <a:outerShdw blurRad="38100" dist="38100" dir="2700000" algn="tl">
                    <a:srgbClr val="000000"/>
                  </a:outerShdw>
                </a:effectLst>
                <a:latin typeface="Book Antiqua" pitchFamily="18" charset="0"/>
              </a:rPr>
              <a:t>ambiente</a:t>
            </a:r>
            <a:r>
              <a:rPr lang="en-US" sz="2800" dirty="0">
                <a:effectLst>
                  <a:outerShdw blurRad="38100" dist="38100" dir="2700000" algn="tl">
                    <a:srgbClr val="000000"/>
                  </a:outerShdw>
                </a:effectLst>
                <a:latin typeface="Book Antiqua" pitchFamily="18" charset="0"/>
              </a:rPr>
              <a:t> </a:t>
            </a:r>
            <a:r>
              <a:rPr lang="it-IT" sz="2800" dirty="0">
                <a:effectLst>
                  <a:outerShdw blurRad="38100" dist="38100" dir="2700000" algn="tl">
                    <a:srgbClr val="000000"/>
                  </a:outerShdw>
                </a:effectLst>
                <a:latin typeface="Book Antiqua" pitchFamily="18" charset="0"/>
              </a:rPr>
              <a:t> </a:t>
            </a:r>
          </a:p>
          <a:p>
            <a:pPr eaLnBrk="1" hangingPunct="1">
              <a:spcBef>
                <a:spcPct val="50000"/>
              </a:spcBef>
              <a:defRPr/>
            </a:pPr>
            <a:r>
              <a:rPr lang="it-IT" sz="2800" dirty="0">
                <a:effectLst>
                  <a:outerShdw blurRad="38100" dist="38100" dir="2700000" algn="tl">
                    <a:srgbClr val="000000"/>
                  </a:outerShdw>
                </a:effectLst>
                <a:latin typeface="Book Antiqua" pitchFamily="18" charset="0"/>
              </a:rPr>
              <a:t>si ha</a:t>
            </a:r>
          </a:p>
        </p:txBody>
      </p:sp>
      <p:sp>
        <p:nvSpPr>
          <p:cNvPr id="64516" name="Line 10"/>
          <p:cNvSpPr>
            <a:spLocks noChangeShapeType="1"/>
          </p:cNvSpPr>
          <p:nvPr/>
        </p:nvSpPr>
        <p:spPr bwMode="black">
          <a:xfrm flipH="1">
            <a:off x="2339975" y="1520825"/>
            <a:ext cx="731838" cy="295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411659" name="Text Box 11"/>
          <p:cNvSpPr txBox="1">
            <a:spLocks noChangeArrowheads="1"/>
          </p:cNvSpPr>
          <p:nvPr/>
        </p:nvSpPr>
        <p:spPr bwMode="black">
          <a:xfrm>
            <a:off x="3033713" y="1338263"/>
            <a:ext cx="5395912" cy="366712"/>
          </a:xfrm>
          <a:prstGeom prst="rect">
            <a:avLst/>
          </a:prstGeom>
          <a:noFill/>
          <a:ln w="9525">
            <a:noFill/>
            <a:miter lim="800000"/>
            <a:headEnd/>
            <a:tailEnd/>
          </a:ln>
          <a:effectLst/>
        </p:spPr>
        <p:txBody>
          <a:bodyPr>
            <a:spAutoFit/>
          </a:bodyPr>
          <a:lstStyle/>
          <a:p>
            <a:pPr eaLnBrk="1" hangingPunct="1">
              <a:spcBef>
                <a:spcPct val="50000"/>
              </a:spcBef>
              <a:defRPr/>
            </a:pPr>
            <a:r>
              <a:rPr lang="it-IT">
                <a:effectLst>
                  <a:outerShdw blurRad="38100" dist="38100" dir="2700000" algn="tl">
                    <a:srgbClr val="000000"/>
                  </a:outerShdw>
                </a:effectLst>
                <a:latin typeface="Book Antiqua" pitchFamily="18" charset="0"/>
              </a:rPr>
              <a:t>temperatura di riferimento per le misure di rumore</a:t>
            </a:r>
          </a:p>
        </p:txBody>
      </p:sp>
      <p:graphicFrame>
        <p:nvGraphicFramePr>
          <p:cNvPr id="411660" name="Object 12"/>
          <p:cNvGraphicFramePr>
            <a:graphicFrameLocks noChangeAspect="1"/>
          </p:cNvGraphicFramePr>
          <p:nvPr/>
        </p:nvGraphicFramePr>
        <p:xfrm>
          <a:off x="636588" y="3586163"/>
          <a:ext cx="2541587" cy="547687"/>
        </p:xfrm>
        <a:graphic>
          <a:graphicData uri="http://schemas.openxmlformats.org/presentationml/2006/ole">
            <mc:AlternateContent xmlns:mc="http://schemas.openxmlformats.org/markup-compatibility/2006">
              <mc:Choice xmlns:v="urn:schemas-microsoft-com:vml" Requires="v">
                <p:oleObj spid="_x0000_s64524" name="Equation" r:id="rId4" imgW="933550" imgH="152630" progId="Equation.3">
                  <p:embed/>
                </p:oleObj>
              </mc:Choice>
              <mc:Fallback>
                <p:oleObj name="Equation" r:id="rId4" imgW="933550" imgH="15263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636588" y="3586163"/>
                        <a:ext cx="2541587"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61" name="Object 13"/>
          <p:cNvGraphicFramePr>
            <a:graphicFrameLocks noChangeAspect="1"/>
          </p:cNvGraphicFramePr>
          <p:nvPr/>
        </p:nvGraphicFramePr>
        <p:xfrm>
          <a:off x="3373438" y="3225800"/>
          <a:ext cx="4859337" cy="1163638"/>
        </p:xfrm>
        <a:graphic>
          <a:graphicData uri="http://schemas.openxmlformats.org/presentationml/2006/ole">
            <mc:AlternateContent xmlns:mc="http://schemas.openxmlformats.org/markup-compatibility/2006">
              <mc:Choice xmlns:v="urn:schemas-microsoft-com:vml" Requires="v">
                <p:oleObj spid="_x0000_s64525" name="Equation" r:id="rId6" imgW="1952795" imgH="419135" progId="Equation.3">
                  <p:embed/>
                </p:oleObj>
              </mc:Choice>
              <mc:Fallback>
                <p:oleObj name="Equation" r:id="rId6" imgW="1952795" imgH="419135"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3373438" y="3225800"/>
                        <a:ext cx="4859337"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62" name="Object 14"/>
          <p:cNvGraphicFramePr>
            <a:graphicFrameLocks noChangeAspect="1"/>
          </p:cNvGraphicFramePr>
          <p:nvPr/>
        </p:nvGraphicFramePr>
        <p:xfrm>
          <a:off x="3517900" y="4376738"/>
          <a:ext cx="4800600" cy="1108075"/>
        </p:xfrm>
        <a:graphic>
          <a:graphicData uri="http://schemas.openxmlformats.org/presentationml/2006/ole">
            <mc:AlternateContent xmlns:mc="http://schemas.openxmlformats.org/markup-compatibility/2006">
              <mc:Choice xmlns:v="urn:schemas-microsoft-com:vml" Requires="v">
                <p:oleObj spid="_x0000_s64526" name="Equation" r:id="rId8" imgW="2028915" imgH="419135" progId="Equation.3">
                  <p:embed/>
                </p:oleObj>
              </mc:Choice>
              <mc:Fallback>
                <p:oleObj name="Equation" r:id="rId8" imgW="2028915" imgH="419135"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3517900" y="4376738"/>
                        <a:ext cx="4800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63" name="Object 15"/>
          <p:cNvGraphicFramePr>
            <a:graphicFrameLocks noChangeAspect="1"/>
          </p:cNvGraphicFramePr>
          <p:nvPr/>
        </p:nvGraphicFramePr>
        <p:xfrm>
          <a:off x="3517900" y="5457825"/>
          <a:ext cx="4656138" cy="1096963"/>
        </p:xfrm>
        <a:graphic>
          <a:graphicData uri="http://schemas.openxmlformats.org/presentationml/2006/ole">
            <mc:AlternateContent xmlns:mc="http://schemas.openxmlformats.org/markup-compatibility/2006">
              <mc:Choice xmlns:v="urn:schemas-microsoft-com:vml" Requires="v">
                <p:oleObj spid="_x0000_s64527" name="Equation" r:id="rId10" imgW="1990615" imgH="419135" progId="Equation.3">
                  <p:embed/>
                </p:oleObj>
              </mc:Choice>
              <mc:Fallback>
                <p:oleObj name="Equation" r:id="rId10" imgW="1990615" imgH="419135"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
                      <a:xfrm>
                        <a:off x="3517900" y="5457825"/>
                        <a:ext cx="46561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64" name="Text Box 16"/>
          <p:cNvSpPr txBox="1">
            <a:spLocks noChangeArrowheads="1"/>
          </p:cNvSpPr>
          <p:nvPr/>
        </p:nvSpPr>
        <p:spPr bwMode="black">
          <a:xfrm>
            <a:off x="1616075" y="2378075"/>
            <a:ext cx="5995988" cy="519113"/>
          </a:xfrm>
          <a:prstGeom prst="rect">
            <a:avLst/>
          </a:prstGeom>
          <a:noFill/>
          <a:ln w="9525">
            <a:noFill/>
            <a:miter lim="800000"/>
            <a:headEnd/>
            <a:tailEnd/>
          </a:ln>
          <a:effectLst/>
        </p:spPr>
        <p:txBody>
          <a:bodyPr>
            <a:spAutoFit/>
          </a:bodyPr>
          <a:lstStyle/>
          <a:p>
            <a:pPr eaLnBrk="1" hangingPunct="1">
              <a:spcBef>
                <a:spcPct val="50000"/>
              </a:spcBef>
              <a:defRPr/>
            </a:pPr>
            <a:r>
              <a:rPr lang="it-IT" sz="2800" b="1" i="1">
                <a:solidFill>
                  <a:srgbClr val="FFFF00"/>
                </a:solidFill>
                <a:effectLst>
                  <a:outerShdw blurRad="38100" dist="38100" dir="2700000" algn="tl">
                    <a:srgbClr val="000000"/>
                  </a:outerShdw>
                </a:effectLst>
                <a:latin typeface="Book Antiqua" pitchFamily="18" charset="0"/>
              </a:rPr>
              <a:t>p</a:t>
            </a:r>
            <a:r>
              <a:rPr lang="it-IT" sz="2800" b="1" i="1" baseline="-25000">
                <a:solidFill>
                  <a:srgbClr val="FFFF00"/>
                </a:solidFill>
                <a:effectLst>
                  <a:outerShdw blurRad="38100" dist="38100" dir="2700000" algn="tl">
                    <a:srgbClr val="000000"/>
                  </a:outerShdw>
                </a:effectLst>
                <a:latin typeface="Book Antiqua" pitchFamily="18" charset="0"/>
              </a:rPr>
              <a:t>T</a:t>
            </a:r>
            <a:r>
              <a:rPr lang="it-IT" sz="2800">
                <a:solidFill>
                  <a:srgbClr val="FFFF00"/>
                </a:solidFill>
                <a:effectLst>
                  <a:outerShdw blurRad="38100" dist="38100" dir="2700000" algn="tl">
                    <a:srgbClr val="000000"/>
                  </a:outerShdw>
                </a:effectLst>
                <a:latin typeface="Book Antiqua" pitchFamily="18" charset="0"/>
              </a:rPr>
              <a:t> </a:t>
            </a:r>
            <a:r>
              <a:rPr lang="it-IT" sz="2800">
                <a:solidFill>
                  <a:srgbClr val="FFFF00"/>
                </a:solidFill>
                <a:effectLst>
                  <a:outerShdw blurRad="38100" dist="38100" dir="2700000" algn="tl">
                    <a:srgbClr val="000000"/>
                  </a:outerShdw>
                </a:effectLst>
                <a:latin typeface="Book Antiqua" pitchFamily="18" charset="0"/>
                <a:sym typeface="Symbol" pitchFamily="18" charset="2"/>
              </a:rPr>
              <a:t></a:t>
            </a:r>
            <a:r>
              <a:rPr lang="it-IT" sz="2800">
                <a:solidFill>
                  <a:srgbClr val="FFFF00"/>
                </a:solidFill>
                <a:effectLst>
                  <a:outerShdw blurRad="38100" dist="38100" dir="2700000" algn="tl">
                    <a:srgbClr val="000000"/>
                  </a:outerShdw>
                </a:effectLst>
                <a:latin typeface="Book Antiqua" pitchFamily="18" charset="0"/>
              </a:rPr>
              <a:t> 4</a:t>
            </a:r>
            <a:r>
              <a:rPr lang="it-IT" sz="2800">
                <a:solidFill>
                  <a:srgbClr val="FFFF00"/>
                </a:solidFill>
                <a:effectLst>
                  <a:outerShdw blurRad="38100" dist="38100" dir="2700000" algn="tl">
                    <a:srgbClr val="000000"/>
                  </a:outerShdw>
                </a:effectLst>
                <a:latin typeface="Book Antiqua" pitchFamily="18" charset="0"/>
                <a:sym typeface="Symbol" pitchFamily="18" charset="2"/>
              </a:rPr>
              <a:t>10</a:t>
            </a:r>
            <a:r>
              <a:rPr lang="it-IT" sz="2800" baseline="30000">
                <a:solidFill>
                  <a:srgbClr val="FFFF00"/>
                </a:solidFill>
                <a:effectLst>
                  <a:outerShdw blurRad="38100" dist="38100" dir="2700000" algn="tl">
                    <a:srgbClr val="000000"/>
                  </a:outerShdw>
                </a:effectLst>
                <a:latin typeface="Book Antiqua" pitchFamily="18" charset="0"/>
                <a:sym typeface="Symbol" pitchFamily="18" charset="2"/>
              </a:rPr>
              <a:t>-21</a:t>
            </a:r>
            <a:r>
              <a:rPr lang="it-IT" sz="2800">
                <a:solidFill>
                  <a:srgbClr val="FFFF00"/>
                </a:solidFill>
                <a:effectLst>
                  <a:outerShdw blurRad="38100" dist="38100" dir="2700000" algn="tl">
                    <a:srgbClr val="000000"/>
                  </a:outerShdw>
                </a:effectLst>
                <a:latin typeface="Book Antiqua" pitchFamily="18" charset="0"/>
                <a:sym typeface="Symbol" pitchFamily="18" charset="2"/>
              </a:rPr>
              <a:t> W/Hz  </a:t>
            </a:r>
            <a:r>
              <a:rPr lang="it-IT" sz="2800" b="1">
                <a:solidFill>
                  <a:srgbClr val="FFFF00"/>
                </a:solidFill>
                <a:effectLst>
                  <a:outerShdw blurRad="38100" dist="38100" dir="2700000" algn="tl">
                    <a:srgbClr val="000000"/>
                  </a:outerShdw>
                </a:effectLst>
                <a:latin typeface="Book Antiqua" pitchFamily="18" charset="0"/>
                <a:sym typeface="Symbol" pitchFamily="18" charset="2"/>
              </a:rPr>
              <a:t>-174 dBm/Hz</a:t>
            </a:r>
            <a:endParaRPr lang="it-IT" sz="2800" b="1">
              <a:solidFill>
                <a:srgbClr val="FFFF00"/>
              </a:solidFill>
              <a:effectLst>
                <a:outerShdw blurRad="38100" dist="38100" dir="2700000" algn="tl">
                  <a:srgbClr val="000000"/>
                </a:outerShdw>
              </a:effectLst>
              <a:latin typeface="Book Antiqua" pitchFamily="18" charset="0"/>
            </a:endParaRPr>
          </a:p>
        </p:txBody>
      </p:sp>
      <p:graphicFrame>
        <p:nvGraphicFramePr>
          <p:cNvPr id="2" name="Object 15"/>
          <p:cNvGraphicFramePr>
            <a:graphicFrameLocks noChangeAspect="1"/>
          </p:cNvGraphicFramePr>
          <p:nvPr/>
        </p:nvGraphicFramePr>
        <p:xfrm>
          <a:off x="53975" y="4927600"/>
          <a:ext cx="3792538" cy="1941513"/>
        </p:xfrm>
        <a:graphic>
          <a:graphicData uri="http://schemas.openxmlformats.org/presentationml/2006/ole">
            <mc:AlternateContent xmlns:mc="http://schemas.openxmlformats.org/markup-compatibility/2006">
              <mc:Choice xmlns:v="urn:schemas-microsoft-com:vml" Requires="v">
                <p:oleObj spid="_x0000_s64528" name="Equazione" r:id="rId12" imgW="2200305" imgH="1095207" progId="Equation.3">
                  <p:embed/>
                </p:oleObj>
              </mc:Choice>
              <mc:Fallback>
                <p:oleObj name="Equazione" r:id="rId12" imgW="2200305" imgH="1095207"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3975" y="4927600"/>
                        <a:ext cx="3792538"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166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1166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166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bwMode="black">
          <a:xfrm>
            <a:off x="0" y="0"/>
            <a:ext cx="9144000" cy="1058863"/>
          </a:xfrm>
        </p:spPr>
        <p:txBody>
          <a:bodyPr/>
          <a:lstStyle/>
          <a:p>
            <a:pPr eaLnBrk="1" hangingPunct="1">
              <a:defRPr/>
            </a:pPr>
            <a:r>
              <a:rPr lang="it-IT" sz="3800" dirty="0" smtClean="0">
                <a:solidFill>
                  <a:schemeClr val="tx1"/>
                </a:solidFill>
                <a:latin typeface="Book Antiqua" pitchFamily="18" charset="0"/>
              </a:rPr>
              <a:t>Rumore termico e fondo di rumore (3/3)</a:t>
            </a:r>
          </a:p>
        </p:txBody>
      </p:sp>
      <p:sp>
        <p:nvSpPr>
          <p:cNvPr id="300039" name="Text Box 7"/>
          <p:cNvSpPr txBox="1">
            <a:spLocks noChangeArrowheads="1"/>
          </p:cNvSpPr>
          <p:nvPr/>
        </p:nvSpPr>
        <p:spPr bwMode="black">
          <a:xfrm>
            <a:off x="280988" y="993775"/>
            <a:ext cx="8820150" cy="162877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50000"/>
              </a:spcBef>
              <a:defRPr/>
            </a:pPr>
            <a:r>
              <a:rPr lang="it-IT" altLang="it-IT" sz="2800" b="1" i="1" smtClean="0">
                <a:solidFill>
                  <a:srgbClr val="FFFF00"/>
                </a:solidFill>
                <a:effectLst>
                  <a:outerShdw blurRad="38100" dist="38100" dir="2700000" algn="tl">
                    <a:srgbClr val="000000"/>
                  </a:outerShdw>
                </a:effectLst>
                <a:latin typeface="Book Antiqua" panose="02040602050305030304" pitchFamily="18" charset="0"/>
              </a:rPr>
              <a:t>Noise Figure</a:t>
            </a:r>
            <a:r>
              <a:rPr lang="it-IT" altLang="it-IT" sz="2800" smtClean="0">
                <a:effectLst>
                  <a:outerShdw blurRad="38100" dist="38100" dir="2700000" algn="tl">
                    <a:srgbClr val="000000"/>
                  </a:outerShdw>
                </a:effectLst>
                <a:latin typeface="Book Antiqua" panose="02040602050305030304" pitchFamily="18" charset="0"/>
              </a:rPr>
              <a:t>, </a:t>
            </a:r>
            <a:r>
              <a:rPr lang="it-IT" altLang="it-IT" sz="2800" b="1" i="1" smtClean="0">
                <a:solidFill>
                  <a:srgbClr val="FFFF00"/>
                </a:solidFill>
                <a:effectLst>
                  <a:outerShdw blurRad="38100" dist="38100" dir="2700000" algn="tl">
                    <a:srgbClr val="000000"/>
                  </a:outerShdw>
                </a:effectLst>
                <a:latin typeface="Book Antiqua" panose="02040602050305030304" pitchFamily="18" charset="0"/>
              </a:rPr>
              <a:t>NF</a:t>
            </a:r>
            <a:r>
              <a:rPr lang="it-IT" altLang="it-IT" sz="2800" smtClean="0">
                <a:effectLst>
                  <a:outerShdw blurRad="38100" dist="38100" dir="2700000" algn="tl">
                    <a:srgbClr val="000000"/>
                  </a:outerShdw>
                </a:effectLst>
                <a:latin typeface="Book Antiqua" panose="02040602050305030304" pitchFamily="18" charset="0"/>
              </a:rPr>
              <a:t> (in numero o in dB) ci dice di </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solidFill>
                  <a:srgbClr val="FFFF00"/>
                </a:solidFill>
                <a:effectLst>
                  <a:outerShdw blurRad="38100" dist="38100" dir="2700000" algn="tl">
                    <a:srgbClr val="000000"/>
                  </a:outerShdw>
                </a:effectLst>
                <a:latin typeface="Book Antiqua" panose="02040602050305030304" pitchFamily="18" charset="0"/>
              </a:rPr>
              <a:t>quanto il rumore</a:t>
            </a:r>
            <a:r>
              <a:rPr lang="it-IT" altLang="it-IT" sz="2800" smtClean="0">
                <a:effectLst>
                  <a:outerShdw blurRad="38100" dist="38100" dir="2700000" algn="tl">
                    <a:srgbClr val="000000"/>
                  </a:outerShdw>
                </a:effectLst>
                <a:latin typeface="Book Antiqua" panose="02040602050305030304" pitchFamily="18" charset="0"/>
              </a:rPr>
              <a:t>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complessivo</a:t>
            </a:r>
            <a:r>
              <a:rPr lang="it-IT" altLang="it-IT" sz="2800" smtClean="0">
                <a:effectLst>
                  <a:outerShdw blurRad="38100" dist="38100" dir="2700000" algn="tl">
                    <a:srgbClr val="000000"/>
                  </a:outerShdw>
                </a:effectLst>
                <a:latin typeface="Book Antiqua" panose="02040602050305030304" pitchFamily="18" charset="0"/>
              </a:rPr>
              <a:t> (termico+elettronico), detto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"fondo di rumore"</a:t>
            </a:r>
            <a:r>
              <a:rPr lang="it-IT" altLang="it-IT" sz="2800" smtClean="0">
                <a:effectLst>
                  <a:outerShdw blurRad="38100" dist="38100" dir="2700000" algn="tl">
                    <a:srgbClr val="000000"/>
                  </a:outerShdw>
                </a:effectLst>
                <a:latin typeface="Book Antiqua" panose="02040602050305030304" pitchFamily="18" charset="0"/>
              </a:rPr>
              <a:t>,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è superiore al</a:t>
            </a:r>
            <a:r>
              <a:rPr lang="it-IT" altLang="it-IT" sz="2800" smtClean="0">
                <a:effectLst>
                  <a:outerShdw blurRad="38100" dist="38100" dir="2700000" algn="tl">
                    <a:srgbClr val="000000"/>
                  </a:outerShdw>
                </a:effectLst>
                <a:latin typeface="Book Antiqua" panose="02040602050305030304" pitchFamily="18" charset="0"/>
              </a:rPr>
              <a:t> "solo" </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rumore termico</a:t>
            </a:r>
            <a:r>
              <a:rPr lang="it-IT" altLang="it-IT" sz="2800" smtClean="0">
                <a:effectLst>
                  <a:outerShdw blurRad="38100" dist="38100" dir="2700000" algn="tl">
                    <a:srgbClr val="000000"/>
                  </a:outerShdw>
                </a:effectLst>
                <a:latin typeface="Book Antiqua" panose="02040602050305030304" pitchFamily="18" charset="0"/>
              </a:rPr>
              <a:t> valutato alla temperatura di 290 K</a:t>
            </a:r>
          </a:p>
        </p:txBody>
      </p:sp>
      <p:sp>
        <p:nvSpPr>
          <p:cNvPr id="300040" name="Text Box 8"/>
          <p:cNvSpPr txBox="1">
            <a:spLocks noChangeArrowheads="1"/>
          </p:cNvSpPr>
          <p:nvPr/>
        </p:nvSpPr>
        <p:spPr bwMode="black">
          <a:xfrm>
            <a:off x="280988" y="5937250"/>
            <a:ext cx="8647112" cy="519113"/>
          </a:xfrm>
          <a:prstGeom prst="rect">
            <a:avLst/>
          </a:prstGeom>
          <a:noFill/>
          <a:ln w="9525">
            <a:noFill/>
            <a:miter lim="800000"/>
            <a:headEnd/>
            <a:tailEnd/>
          </a:ln>
          <a:effectLst/>
        </p:spPr>
        <p:txBody>
          <a:bodyPr>
            <a:spAutoFit/>
          </a:bodyPr>
          <a:lstStyle/>
          <a:p>
            <a:pPr eaLnBrk="1" hangingPunct="1">
              <a:spcBef>
                <a:spcPct val="50000"/>
              </a:spcBef>
              <a:defRPr/>
            </a:pPr>
            <a:r>
              <a:rPr lang="it-IT" sz="2800" b="1" i="1">
                <a:solidFill>
                  <a:srgbClr val="FFFF00"/>
                </a:solidFill>
                <a:effectLst>
                  <a:outerShdw blurRad="38100" dist="38100" dir="2700000" algn="tl">
                    <a:srgbClr val="000000"/>
                  </a:outerShdw>
                </a:effectLst>
                <a:latin typeface="Book Antiqua" pitchFamily="18" charset="0"/>
              </a:rPr>
              <a:t>P</a:t>
            </a:r>
            <a:r>
              <a:rPr lang="it-IT" sz="2800" b="1" baseline="-25000">
                <a:solidFill>
                  <a:srgbClr val="FFFF00"/>
                </a:solidFill>
                <a:effectLst>
                  <a:outerShdw blurRad="38100" dist="38100" dir="2700000" algn="tl">
                    <a:srgbClr val="000000"/>
                  </a:outerShdw>
                </a:effectLst>
                <a:latin typeface="Book Antiqua" pitchFamily="18" charset="0"/>
              </a:rPr>
              <a:t>F</a:t>
            </a:r>
            <a:r>
              <a:rPr lang="it-IT" sz="2800" b="1">
                <a:solidFill>
                  <a:srgbClr val="FFFF00"/>
                </a:solidFill>
                <a:effectLst>
                  <a:outerShdw blurRad="38100" dist="38100" dir="2700000" algn="tl">
                    <a:srgbClr val="000000"/>
                  </a:outerShdw>
                </a:effectLst>
                <a:latin typeface="Book Antiqua" pitchFamily="18" charset="0"/>
              </a:rPr>
              <a:t> = </a:t>
            </a:r>
            <a:r>
              <a:rPr lang="it-IT" sz="2800" b="1" i="1">
                <a:solidFill>
                  <a:srgbClr val="FFFF00"/>
                </a:solidFill>
                <a:effectLst>
                  <a:outerShdw blurRad="38100" dist="38100" dir="2700000" algn="tl">
                    <a:srgbClr val="000000"/>
                  </a:outerShdw>
                </a:effectLst>
                <a:latin typeface="Book Antiqua" pitchFamily="18" charset="0"/>
              </a:rPr>
              <a:t>P</a:t>
            </a:r>
            <a:r>
              <a:rPr lang="it-IT" sz="2800" b="1" baseline="-25000">
                <a:solidFill>
                  <a:srgbClr val="FFFF00"/>
                </a:solidFill>
                <a:effectLst>
                  <a:outerShdw blurRad="38100" dist="38100" dir="2700000" algn="tl">
                    <a:srgbClr val="000000"/>
                  </a:outerShdw>
                </a:effectLst>
                <a:latin typeface="Book Antiqua" pitchFamily="18" charset="0"/>
              </a:rPr>
              <a:t>T </a:t>
            </a:r>
            <a:r>
              <a:rPr lang="it-IT" sz="2800" b="1">
                <a:solidFill>
                  <a:srgbClr val="FFFF00"/>
                </a:solidFill>
                <a:effectLst>
                  <a:outerShdw blurRad="38100" dist="38100" dir="2700000" algn="tl">
                    <a:srgbClr val="000000"/>
                  </a:outerShdw>
                </a:effectLst>
                <a:latin typeface="Book Antiqua" pitchFamily="18" charset="0"/>
                <a:sym typeface="Symbol" pitchFamily="18" charset="2"/>
              </a:rPr>
              <a:t> </a:t>
            </a:r>
            <a:r>
              <a:rPr lang="it-IT" sz="2800" b="1" i="1">
                <a:solidFill>
                  <a:srgbClr val="FFFF00"/>
                </a:solidFill>
                <a:effectLst>
                  <a:outerShdw blurRad="38100" dist="38100" dir="2700000" algn="tl">
                    <a:srgbClr val="000000"/>
                  </a:outerShdw>
                </a:effectLst>
                <a:latin typeface="Book Antiqua" pitchFamily="18" charset="0"/>
                <a:sym typeface="Symbol" pitchFamily="18" charset="2"/>
              </a:rPr>
              <a:t>NF</a:t>
            </a:r>
            <a:r>
              <a:rPr lang="it-IT" sz="2800" b="1">
                <a:solidFill>
                  <a:srgbClr val="FFFF00"/>
                </a:solidFill>
                <a:effectLst>
                  <a:outerShdw blurRad="38100" dist="38100" dir="2700000" algn="tl">
                    <a:srgbClr val="000000"/>
                  </a:outerShdw>
                </a:effectLst>
                <a:latin typeface="Book Antiqua" pitchFamily="18" charset="0"/>
                <a:sym typeface="Symbol" pitchFamily="18" charset="2"/>
              </a:rPr>
              <a:t>    </a:t>
            </a:r>
            <a:r>
              <a:rPr lang="it-IT" sz="2800">
                <a:effectLst>
                  <a:outerShdw blurRad="38100" dist="38100" dir="2700000" algn="tl">
                    <a:srgbClr val="000000"/>
                  </a:outerShdw>
                </a:effectLst>
                <a:latin typeface="Book Antiqua" pitchFamily="18" charset="0"/>
              </a:rPr>
              <a:t>o in decibel  </a:t>
            </a:r>
            <a:r>
              <a:rPr lang="it-IT" sz="2800" b="1" i="1">
                <a:solidFill>
                  <a:srgbClr val="FFFF00"/>
                </a:solidFill>
                <a:effectLst>
                  <a:outerShdw blurRad="38100" dist="38100" dir="2700000" algn="tl">
                    <a:srgbClr val="000000"/>
                  </a:outerShdw>
                </a:effectLst>
                <a:latin typeface="Book Antiqua" pitchFamily="18" charset="0"/>
              </a:rPr>
              <a:t>P</a:t>
            </a:r>
            <a:r>
              <a:rPr lang="it-IT" sz="2800" b="1" baseline="-25000">
                <a:solidFill>
                  <a:srgbClr val="FFFF00"/>
                </a:solidFill>
                <a:effectLst>
                  <a:outerShdw blurRad="38100" dist="38100" dir="2700000" algn="tl">
                    <a:srgbClr val="000000"/>
                  </a:outerShdw>
                </a:effectLst>
                <a:latin typeface="Book Antiqua" pitchFamily="18" charset="0"/>
              </a:rPr>
              <a:t>F,(dBm)</a:t>
            </a:r>
            <a:r>
              <a:rPr lang="it-IT" sz="2800" b="1">
                <a:solidFill>
                  <a:srgbClr val="FFFF00"/>
                </a:solidFill>
                <a:effectLst>
                  <a:outerShdw blurRad="38100" dist="38100" dir="2700000" algn="tl">
                    <a:srgbClr val="000000"/>
                  </a:outerShdw>
                </a:effectLst>
                <a:latin typeface="Book Antiqua" pitchFamily="18" charset="0"/>
              </a:rPr>
              <a:t> = </a:t>
            </a:r>
            <a:r>
              <a:rPr lang="it-IT" sz="2800" b="1" i="1">
                <a:solidFill>
                  <a:srgbClr val="FFFF00"/>
                </a:solidFill>
                <a:effectLst>
                  <a:outerShdw blurRad="38100" dist="38100" dir="2700000" algn="tl">
                    <a:srgbClr val="000000"/>
                  </a:outerShdw>
                </a:effectLst>
                <a:latin typeface="Book Antiqua" pitchFamily="18" charset="0"/>
              </a:rPr>
              <a:t>P</a:t>
            </a:r>
            <a:r>
              <a:rPr lang="it-IT" sz="2800" b="1" baseline="-25000">
                <a:solidFill>
                  <a:srgbClr val="FFFF00"/>
                </a:solidFill>
                <a:effectLst>
                  <a:outerShdw blurRad="38100" dist="38100" dir="2700000" algn="tl">
                    <a:srgbClr val="000000"/>
                  </a:outerShdw>
                </a:effectLst>
                <a:latin typeface="Book Antiqua" pitchFamily="18" charset="0"/>
              </a:rPr>
              <a:t>T,(dBm)</a:t>
            </a:r>
            <a:r>
              <a:rPr lang="it-IT" sz="2800" b="1">
                <a:solidFill>
                  <a:srgbClr val="FFFF00"/>
                </a:solidFill>
                <a:effectLst>
                  <a:outerShdw blurRad="38100" dist="38100" dir="2700000" algn="tl">
                    <a:srgbClr val="000000"/>
                  </a:outerShdw>
                </a:effectLst>
                <a:latin typeface="Book Antiqua" pitchFamily="18" charset="0"/>
              </a:rPr>
              <a:t> </a:t>
            </a:r>
            <a:r>
              <a:rPr lang="it-IT" sz="2800" b="1">
                <a:solidFill>
                  <a:srgbClr val="FFFF00"/>
                </a:solidFill>
                <a:effectLst>
                  <a:outerShdw blurRad="38100" dist="38100" dir="2700000" algn="tl">
                    <a:srgbClr val="000000"/>
                  </a:outerShdw>
                </a:effectLst>
                <a:latin typeface="Book Antiqua" pitchFamily="18" charset="0"/>
                <a:sym typeface="Symbol" pitchFamily="18" charset="2"/>
              </a:rPr>
              <a:t>+ </a:t>
            </a:r>
            <a:r>
              <a:rPr lang="it-IT" sz="2800" b="1" i="1">
                <a:solidFill>
                  <a:srgbClr val="FFFF00"/>
                </a:solidFill>
                <a:effectLst>
                  <a:outerShdw blurRad="38100" dist="38100" dir="2700000" algn="tl">
                    <a:srgbClr val="000000"/>
                  </a:outerShdw>
                </a:effectLst>
                <a:latin typeface="Book Antiqua" pitchFamily="18" charset="0"/>
                <a:sym typeface="Symbol" pitchFamily="18" charset="2"/>
              </a:rPr>
              <a:t>NF</a:t>
            </a:r>
            <a:r>
              <a:rPr lang="it-IT" sz="2800" b="1" baseline="-25000">
                <a:solidFill>
                  <a:srgbClr val="FFFF00"/>
                </a:solidFill>
                <a:effectLst>
                  <a:outerShdw blurRad="38100" dist="38100" dir="2700000" algn="tl">
                    <a:srgbClr val="000000"/>
                  </a:outerShdw>
                </a:effectLst>
                <a:latin typeface="Book Antiqua" pitchFamily="18" charset="0"/>
              </a:rPr>
              <a:t>(dB)</a:t>
            </a:r>
            <a:endParaRPr lang="it-IT" sz="2800">
              <a:effectLst>
                <a:outerShdw blurRad="38100" dist="38100" dir="2700000" algn="tl">
                  <a:srgbClr val="000000"/>
                </a:outerShdw>
              </a:effectLst>
              <a:latin typeface="Book Antiqua" pitchFamily="18" charset="0"/>
            </a:endParaRPr>
          </a:p>
        </p:txBody>
      </p:sp>
      <p:grpSp>
        <p:nvGrpSpPr>
          <p:cNvPr id="2" name="Group 26"/>
          <p:cNvGrpSpPr>
            <a:grpSpLocks/>
          </p:cNvGrpSpPr>
          <p:nvPr/>
        </p:nvGrpSpPr>
        <p:grpSpPr bwMode="auto">
          <a:xfrm>
            <a:off x="1155700" y="3040063"/>
            <a:ext cx="6694488" cy="2949575"/>
            <a:chOff x="746" y="1834"/>
            <a:chExt cx="4217" cy="1858"/>
          </a:xfrm>
        </p:grpSpPr>
        <p:sp>
          <p:nvSpPr>
            <p:cNvPr id="66568" name="Line 10"/>
            <p:cNvSpPr>
              <a:spLocks noChangeShapeType="1"/>
            </p:cNvSpPr>
            <p:nvPr/>
          </p:nvSpPr>
          <p:spPr bwMode="auto">
            <a:xfrm rot="10800000">
              <a:off x="1046" y="1834"/>
              <a:ext cx="10" cy="161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it-IT"/>
            </a:p>
          </p:txBody>
        </p:sp>
        <p:sp>
          <p:nvSpPr>
            <p:cNvPr id="66569" name="Line 11"/>
            <p:cNvSpPr>
              <a:spLocks noChangeShapeType="1"/>
            </p:cNvSpPr>
            <p:nvPr/>
          </p:nvSpPr>
          <p:spPr bwMode="auto">
            <a:xfrm rot="-5400000">
              <a:off x="2947" y="1550"/>
              <a:ext cx="0" cy="380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it-IT"/>
            </a:p>
          </p:txBody>
        </p:sp>
        <p:sp>
          <p:nvSpPr>
            <p:cNvPr id="66570" name="Text Box 13"/>
            <p:cNvSpPr txBox="1">
              <a:spLocks noChangeArrowheads="1"/>
            </p:cNvSpPr>
            <p:nvPr/>
          </p:nvSpPr>
          <p:spPr bwMode="auto">
            <a:xfrm>
              <a:off x="4570" y="3461"/>
              <a:ext cx="3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i="1">
                  <a:latin typeface="Book Antiqua" panose="02040602050305030304" pitchFamily="18" charset="0"/>
                </a:rPr>
                <a:t> f</a:t>
              </a:r>
            </a:p>
          </p:txBody>
        </p:sp>
        <p:sp>
          <p:nvSpPr>
            <p:cNvPr id="66571" name="Text Box 14"/>
            <p:cNvSpPr txBox="1">
              <a:spLocks noChangeArrowheads="1"/>
            </p:cNvSpPr>
            <p:nvPr/>
          </p:nvSpPr>
          <p:spPr bwMode="auto">
            <a:xfrm>
              <a:off x="791" y="1884"/>
              <a:ext cx="39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i="1">
                  <a:latin typeface="Book Antiqua" panose="02040602050305030304" pitchFamily="18" charset="0"/>
                </a:rPr>
                <a:t>P</a:t>
              </a:r>
              <a:endParaRPr lang="it-IT" altLang="it-IT" sz="1800" b="1" baseline="-25000">
                <a:latin typeface="Book Antiqua" panose="02040602050305030304" pitchFamily="18" charset="0"/>
              </a:endParaRPr>
            </a:p>
            <a:p>
              <a:pPr eaLnBrk="1" hangingPunct="1">
                <a:spcBef>
                  <a:spcPct val="50000"/>
                </a:spcBef>
                <a:buClrTx/>
                <a:buSzTx/>
                <a:buFontTx/>
                <a:buNone/>
              </a:pPr>
              <a:endParaRPr lang="it-IT" altLang="it-IT" sz="1800" b="1" baseline="-25000">
                <a:latin typeface="Book Antiqua" panose="02040602050305030304" pitchFamily="18" charset="0"/>
              </a:endParaRPr>
            </a:p>
          </p:txBody>
        </p:sp>
        <p:sp>
          <p:nvSpPr>
            <p:cNvPr id="66572" name="Text Box 15"/>
            <p:cNvSpPr txBox="1">
              <a:spLocks noChangeArrowheads="1"/>
            </p:cNvSpPr>
            <p:nvPr/>
          </p:nvSpPr>
          <p:spPr bwMode="auto">
            <a:xfrm>
              <a:off x="756" y="2851"/>
              <a:ext cx="39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i="1">
                  <a:latin typeface="Book Antiqua" panose="02040602050305030304" pitchFamily="18" charset="0"/>
                </a:rPr>
                <a:t>P</a:t>
              </a:r>
              <a:r>
                <a:rPr lang="it-IT" altLang="it-IT" sz="1800" b="1" baseline="-25000">
                  <a:latin typeface="Book Antiqua" panose="02040602050305030304" pitchFamily="18" charset="0"/>
                </a:rPr>
                <a:t>T</a:t>
              </a:r>
            </a:p>
            <a:p>
              <a:pPr eaLnBrk="1" hangingPunct="1">
                <a:spcBef>
                  <a:spcPct val="50000"/>
                </a:spcBef>
                <a:buClrTx/>
                <a:buSzTx/>
                <a:buFontTx/>
                <a:buNone/>
              </a:pPr>
              <a:endParaRPr lang="it-IT" altLang="it-IT" sz="1800" b="1" baseline="-25000">
                <a:latin typeface="Book Antiqua" panose="02040602050305030304" pitchFamily="18" charset="0"/>
              </a:endParaRPr>
            </a:p>
          </p:txBody>
        </p:sp>
        <p:sp>
          <p:nvSpPr>
            <p:cNvPr id="66573" name="Text Box 16"/>
            <p:cNvSpPr txBox="1">
              <a:spLocks noChangeArrowheads="1"/>
            </p:cNvSpPr>
            <p:nvPr/>
          </p:nvSpPr>
          <p:spPr bwMode="auto">
            <a:xfrm>
              <a:off x="746" y="2226"/>
              <a:ext cx="39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i="1">
                  <a:latin typeface="Book Antiqua" panose="02040602050305030304" pitchFamily="18" charset="0"/>
                </a:rPr>
                <a:t>P</a:t>
              </a:r>
              <a:r>
                <a:rPr lang="it-IT" altLang="it-IT" sz="1800" b="1" baseline="-25000">
                  <a:latin typeface="Book Antiqua" panose="02040602050305030304" pitchFamily="18" charset="0"/>
                </a:rPr>
                <a:t>F</a:t>
              </a:r>
            </a:p>
            <a:p>
              <a:pPr eaLnBrk="1" hangingPunct="1">
                <a:spcBef>
                  <a:spcPct val="50000"/>
                </a:spcBef>
                <a:buClrTx/>
                <a:buSzTx/>
                <a:buFontTx/>
                <a:buNone/>
              </a:pPr>
              <a:endParaRPr lang="it-IT" altLang="it-IT" sz="1800" b="1" baseline="-25000">
                <a:latin typeface="Book Antiqua" panose="02040602050305030304" pitchFamily="18" charset="0"/>
              </a:endParaRPr>
            </a:p>
          </p:txBody>
        </p:sp>
        <p:sp>
          <p:nvSpPr>
            <p:cNvPr id="66574" name="Freeform 19"/>
            <p:cNvSpPr>
              <a:spLocks/>
            </p:cNvSpPr>
            <p:nvPr/>
          </p:nvSpPr>
          <p:spPr bwMode="auto">
            <a:xfrm>
              <a:off x="1051" y="2347"/>
              <a:ext cx="3676" cy="101"/>
            </a:xfrm>
            <a:custGeom>
              <a:avLst/>
              <a:gdLst>
                <a:gd name="T0" fmla="*/ 0 w 3676"/>
                <a:gd name="T1" fmla="*/ 56 h 101"/>
                <a:gd name="T2" fmla="*/ 119 w 3676"/>
                <a:gd name="T3" fmla="*/ 56 h 101"/>
                <a:gd name="T4" fmla="*/ 156 w 3676"/>
                <a:gd name="T5" fmla="*/ 65 h 101"/>
                <a:gd name="T6" fmla="*/ 183 w 3676"/>
                <a:gd name="T7" fmla="*/ 92 h 101"/>
                <a:gd name="T8" fmla="*/ 211 w 3676"/>
                <a:gd name="T9" fmla="*/ 74 h 101"/>
                <a:gd name="T10" fmla="*/ 320 w 3676"/>
                <a:gd name="T11" fmla="*/ 74 h 101"/>
                <a:gd name="T12" fmla="*/ 549 w 3676"/>
                <a:gd name="T13" fmla="*/ 65 h 101"/>
                <a:gd name="T14" fmla="*/ 604 w 3676"/>
                <a:gd name="T15" fmla="*/ 28 h 101"/>
                <a:gd name="T16" fmla="*/ 778 w 3676"/>
                <a:gd name="T17" fmla="*/ 65 h 101"/>
                <a:gd name="T18" fmla="*/ 1098 w 3676"/>
                <a:gd name="T19" fmla="*/ 74 h 101"/>
                <a:gd name="T20" fmla="*/ 1436 w 3676"/>
                <a:gd name="T21" fmla="*/ 56 h 101"/>
                <a:gd name="T22" fmla="*/ 1454 w 3676"/>
                <a:gd name="T23" fmla="*/ 37 h 101"/>
                <a:gd name="T24" fmla="*/ 1509 w 3676"/>
                <a:gd name="T25" fmla="*/ 65 h 101"/>
                <a:gd name="T26" fmla="*/ 1664 w 3676"/>
                <a:gd name="T27" fmla="*/ 74 h 101"/>
                <a:gd name="T28" fmla="*/ 1884 w 3676"/>
                <a:gd name="T29" fmla="*/ 47 h 101"/>
                <a:gd name="T30" fmla="*/ 2240 w 3676"/>
                <a:gd name="T31" fmla="*/ 37 h 101"/>
                <a:gd name="T32" fmla="*/ 2314 w 3676"/>
                <a:gd name="T33" fmla="*/ 47 h 101"/>
                <a:gd name="T34" fmla="*/ 2560 w 3676"/>
                <a:gd name="T35" fmla="*/ 56 h 101"/>
                <a:gd name="T36" fmla="*/ 2752 w 3676"/>
                <a:gd name="T37" fmla="*/ 56 h 101"/>
                <a:gd name="T38" fmla="*/ 3109 w 3676"/>
                <a:gd name="T39" fmla="*/ 74 h 101"/>
                <a:gd name="T40" fmla="*/ 3319 w 3676"/>
                <a:gd name="T41" fmla="*/ 19 h 101"/>
                <a:gd name="T42" fmla="*/ 3429 w 3676"/>
                <a:gd name="T43" fmla="*/ 56 h 101"/>
                <a:gd name="T44" fmla="*/ 3676 w 3676"/>
                <a:gd name="T45" fmla="*/ 37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76"/>
                <a:gd name="T70" fmla="*/ 0 h 101"/>
                <a:gd name="T71" fmla="*/ 3676 w 3676"/>
                <a:gd name="T72" fmla="*/ 101 h 1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76" h="101">
                  <a:moveTo>
                    <a:pt x="0" y="56"/>
                  </a:moveTo>
                  <a:cubicBezTo>
                    <a:pt x="76" y="81"/>
                    <a:pt x="36" y="79"/>
                    <a:pt x="119" y="56"/>
                  </a:cubicBezTo>
                  <a:cubicBezTo>
                    <a:pt x="131" y="59"/>
                    <a:pt x="145" y="59"/>
                    <a:pt x="156" y="65"/>
                  </a:cubicBezTo>
                  <a:cubicBezTo>
                    <a:pt x="167" y="71"/>
                    <a:pt x="170" y="90"/>
                    <a:pt x="183" y="92"/>
                  </a:cubicBezTo>
                  <a:cubicBezTo>
                    <a:pt x="194" y="94"/>
                    <a:pt x="202" y="80"/>
                    <a:pt x="211" y="74"/>
                  </a:cubicBezTo>
                  <a:cubicBezTo>
                    <a:pt x="263" y="83"/>
                    <a:pt x="279" y="101"/>
                    <a:pt x="320" y="74"/>
                  </a:cubicBezTo>
                  <a:cubicBezTo>
                    <a:pt x="412" y="82"/>
                    <a:pt x="454" y="94"/>
                    <a:pt x="549" y="65"/>
                  </a:cubicBezTo>
                  <a:cubicBezTo>
                    <a:pt x="570" y="59"/>
                    <a:pt x="604" y="28"/>
                    <a:pt x="604" y="28"/>
                  </a:cubicBezTo>
                  <a:cubicBezTo>
                    <a:pt x="664" y="36"/>
                    <a:pt x="721" y="47"/>
                    <a:pt x="778" y="65"/>
                  </a:cubicBezTo>
                  <a:cubicBezTo>
                    <a:pt x="913" y="43"/>
                    <a:pt x="971" y="62"/>
                    <a:pt x="1098" y="74"/>
                  </a:cubicBezTo>
                  <a:cubicBezTo>
                    <a:pt x="1211" y="68"/>
                    <a:pt x="1324" y="68"/>
                    <a:pt x="1436" y="56"/>
                  </a:cubicBezTo>
                  <a:cubicBezTo>
                    <a:pt x="1445" y="55"/>
                    <a:pt x="1445" y="39"/>
                    <a:pt x="1454" y="37"/>
                  </a:cubicBezTo>
                  <a:cubicBezTo>
                    <a:pt x="1479" y="32"/>
                    <a:pt x="1488" y="62"/>
                    <a:pt x="1509" y="65"/>
                  </a:cubicBezTo>
                  <a:cubicBezTo>
                    <a:pt x="1560" y="73"/>
                    <a:pt x="1612" y="71"/>
                    <a:pt x="1664" y="74"/>
                  </a:cubicBezTo>
                  <a:cubicBezTo>
                    <a:pt x="1751" y="61"/>
                    <a:pt x="1803" y="34"/>
                    <a:pt x="1884" y="47"/>
                  </a:cubicBezTo>
                  <a:cubicBezTo>
                    <a:pt x="2006" y="88"/>
                    <a:pt x="2125" y="80"/>
                    <a:pt x="2240" y="37"/>
                  </a:cubicBezTo>
                  <a:cubicBezTo>
                    <a:pt x="2276" y="3"/>
                    <a:pt x="2272" y="44"/>
                    <a:pt x="2314" y="47"/>
                  </a:cubicBezTo>
                  <a:cubicBezTo>
                    <a:pt x="2396" y="53"/>
                    <a:pt x="2478" y="53"/>
                    <a:pt x="2560" y="56"/>
                  </a:cubicBezTo>
                  <a:cubicBezTo>
                    <a:pt x="2655" y="66"/>
                    <a:pt x="2660" y="79"/>
                    <a:pt x="2752" y="56"/>
                  </a:cubicBezTo>
                  <a:cubicBezTo>
                    <a:pt x="2861" y="0"/>
                    <a:pt x="2993" y="58"/>
                    <a:pt x="3109" y="74"/>
                  </a:cubicBezTo>
                  <a:cubicBezTo>
                    <a:pt x="3202" y="56"/>
                    <a:pt x="3224" y="36"/>
                    <a:pt x="3319" y="19"/>
                  </a:cubicBezTo>
                  <a:cubicBezTo>
                    <a:pt x="3381" y="29"/>
                    <a:pt x="3378" y="39"/>
                    <a:pt x="3429" y="56"/>
                  </a:cubicBezTo>
                  <a:cubicBezTo>
                    <a:pt x="3596" y="31"/>
                    <a:pt x="3514" y="37"/>
                    <a:pt x="3676" y="3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66575" name="Freeform 20"/>
            <p:cNvSpPr>
              <a:spLocks/>
            </p:cNvSpPr>
            <p:nvPr/>
          </p:nvSpPr>
          <p:spPr bwMode="auto">
            <a:xfrm>
              <a:off x="1078" y="2915"/>
              <a:ext cx="3676" cy="101"/>
            </a:xfrm>
            <a:custGeom>
              <a:avLst/>
              <a:gdLst>
                <a:gd name="T0" fmla="*/ 0 w 3676"/>
                <a:gd name="T1" fmla="*/ 56 h 101"/>
                <a:gd name="T2" fmla="*/ 119 w 3676"/>
                <a:gd name="T3" fmla="*/ 56 h 101"/>
                <a:gd name="T4" fmla="*/ 156 w 3676"/>
                <a:gd name="T5" fmla="*/ 65 h 101"/>
                <a:gd name="T6" fmla="*/ 183 w 3676"/>
                <a:gd name="T7" fmla="*/ 92 h 101"/>
                <a:gd name="T8" fmla="*/ 211 w 3676"/>
                <a:gd name="T9" fmla="*/ 74 h 101"/>
                <a:gd name="T10" fmla="*/ 320 w 3676"/>
                <a:gd name="T11" fmla="*/ 74 h 101"/>
                <a:gd name="T12" fmla="*/ 549 w 3676"/>
                <a:gd name="T13" fmla="*/ 65 h 101"/>
                <a:gd name="T14" fmla="*/ 604 w 3676"/>
                <a:gd name="T15" fmla="*/ 28 h 101"/>
                <a:gd name="T16" fmla="*/ 778 w 3676"/>
                <a:gd name="T17" fmla="*/ 65 h 101"/>
                <a:gd name="T18" fmla="*/ 1098 w 3676"/>
                <a:gd name="T19" fmla="*/ 74 h 101"/>
                <a:gd name="T20" fmla="*/ 1436 w 3676"/>
                <a:gd name="T21" fmla="*/ 56 h 101"/>
                <a:gd name="T22" fmla="*/ 1454 w 3676"/>
                <a:gd name="T23" fmla="*/ 37 h 101"/>
                <a:gd name="T24" fmla="*/ 1509 w 3676"/>
                <a:gd name="T25" fmla="*/ 65 h 101"/>
                <a:gd name="T26" fmla="*/ 1664 w 3676"/>
                <a:gd name="T27" fmla="*/ 74 h 101"/>
                <a:gd name="T28" fmla="*/ 1884 w 3676"/>
                <a:gd name="T29" fmla="*/ 47 h 101"/>
                <a:gd name="T30" fmla="*/ 2240 w 3676"/>
                <a:gd name="T31" fmla="*/ 37 h 101"/>
                <a:gd name="T32" fmla="*/ 2314 w 3676"/>
                <a:gd name="T33" fmla="*/ 47 h 101"/>
                <a:gd name="T34" fmla="*/ 2560 w 3676"/>
                <a:gd name="T35" fmla="*/ 56 h 101"/>
                <a:gd name="T36" fmla="*/ 2752 w 3676"/>
                <a:gd name="T37" fmla="*/ 56 h 101"/>
                <a:gd name="T38" fmla="*/ 3109 w 3676"/>
                <a:gd name="T39" fmla="*/ 74 h 101"/>
                <a:gd name="T40" fmla="*/ 3319 w 3676"/>
                <a:gd name="T41" fmla="*/ 19 h 101"/>
                <a:gd name="T42" fmla="*/ 3429 w 3676"/>
                <a:gd name="T43" fmla="*/ 56 h 101"/>
                <a:gd name="T44" fmla="*/ 3676 w 3676"/>
                <a:gd name="T45" fmla="*/ 37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76"/>
                <a:gd name="T70" fmla="*/ 0 h 101"/>
                <a:gd name="T71" fmla="*/ 3676 w 3676"/>
                <a:gd name="T72" fmla="*/ 101 h 1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76" h="101">
                  <a:moveTo>
                    <a:pt x="0" y="56"/>
                  </a:moveTo>
                  <a:cubicBezTo>
                    <a:pt x="76" y="81"/>
                    <a:pt x="36" y="79"/>
                    <a:pt x="119" y="56"/>
                  </a:cubicBezTo>
                  <a:cubicBezTo>
                    <a:pt x="131" y="59"/>
                    <a:pt x="145" y="59"/>
                    <a:pt x="156" y="65"/>
                  </a:cubicBezTo>
                  <a:cubicBezTo>
                    <a:pt x="167" y="71"/>
                    <a:pt x="170" y="90"/>
                    <a:pt x="183" y="92"/>
                  </a:cubicBezTo>
                  <a:cubicBezTo>
                    <a:pt x="194" y="94"/>
                    <a:pt x="202" y="80"/>
                    <a:pt x="211" y="74"/>
                  </a:cubicBezTo>
                  <a:cubicBezTo>
                    <a:pt x="263" y="83"/>
                    <a:pt x="279" y="101"/>
                    <a:pt x="320" y="74"/>
                  </a:cubicBezTo>
                  <a:cubicBezTo>
                    <a:pt x="412" y="82"/>
                    <a:pt x="454" y="94"/>
                    <a:pt x="549" y="65"/>
                  </a:cubicBezTo>
                  <a:cubicBezTo>
                    <a:pt x="570" y="59"/>
                    <a:pt x="604" y="28"/>
                    <a:pt x="604" y="28"/>
                  </a:cubicBezTo>
                  <a:cubicBezTo>
                    <a:pt x="664" y="36"/>
                    <a:pt x="721" y="47"/>
                    <a:pt x="778" y="65"/>
                  </a:cubicBezTo>
                  <a:cubicBezTo>
                    <a:pt x="913" y="43"/>
                    <a:pt x="971" y="62"/>
                    <a:pt x="1098" y="74"/>
                  </a:cubicBezTo>
                  <a:cubicBezTo>
                    <a:pt x="1211" y="68"/>
                    <a:pt x="1324" y="68"/>
                    <a:pt x="1436" y="56"/>
                  </a:cubicBezTo>
                  <a:cubicBezTo>
                    <a:pt x="1445" y="55"/>
                    <a:pt x="1445" y="39"/>
                    <a:pt x="1454" y="37"/>
                  </a:cubicBezTo>
                  <a:cubicBezTo>
                    <a:pt x="1479" y="32"/>
                    <a:pt x="1488" y="62"/>
                    <a:pt x="1509" y="65"/>
                  </a:cubicBezTo>
                  <a:cubicBezTo>
                    <a:pt x="1560" y="73"/>
                    <a:pt x="1612" y="71"/>
                    <a:pt x="1664" y="74"/>
                  </a:cubicBezTo>
                  <a:cubicBezTo>
                    <a:pt x="1751" y="61"/>
                    <a:pt x="1803" y="34"/>
                    <a:pt x="1884" y="47"/>
                  </a:cubicBezTo>
                  <a:cubicBezTo>
                    <a:pt x="2006" y="88"/>
                    <a:pt x="2125" y="80"/>
                    <a:pt x="2240" y="37"/>
                  </a:cubicBezTo>
                  <a:cubicBezTo>
                    <a:pt x="2276" y="3"/>
                    <a:pt x="2272" y="44"/>
                    <a:pt x="2314" y="47"/>
                  </a:cubicBezTo>
                  <a:cubicBezTo>
                    <a:pt x="2396" y="53"/>
                    <a:pt x="2478" y="53"/>
                    <a:pt x="2560" y="56"/>
                  </a:cubicBezTo>
                  <a:cubicBezTo>
                    <a:pt x="2655" y="66"/>
                    <a:pt x="2660" y="79"/>
                    <a:pt x="2752" y="56"/>
                  </a:cubicBezTo>
                  <a:cubicBezTo>
                    <a:pt x="2861" y="0"/>
                    <a:pt x="2993" y="58"/>
                    <a:pt x="3109" y="74"/>
                  </a:cubicBezTo>
                  <a:cubicBezTo>
                    <a:pt x="3202" y="56"/>
                    <a:pt x="3224" y="36"/>
                    <a:pt x="3319" y="19"/>
                  </a:cubicBezTo>
                  <a:cubicBezTo>
                    <a:pt x="3381" y="29"/>
                    <a:pt x="3378" y="39"/>
                    <a:pt x="3429" y="56"/>
                  </a:cubicBezTo>
                  <a:cubicBezTo>
                    <a:pt x="3596" y="31"/>
                    <a:pt x="3514" y="37"/>
                    <a:pt x="3676" y="3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66576" name="Line 21"/>
            <p:cNvSpPr>
              <a:spLocks noChangeShapeType="1"/>
            </p:cNvSpPr>
            <p:nvPr/>
          </p:nvSpPr>
          <p:spPr bwMode="auto">
            <a:xfrm>
              <a:off x="2149" y="2423"/>
              <a:ext cx="0" cy="558"/>
            </a:xfrm>
            <a:prstGeom prst="line">
              <a:avLst/>
            </a:prstGeom>
            <a:noFill/>
            <a:ln w="25400">
              <a:solidFill>
                <a:srgbClr val="969696"/>
              </a:solidFill>
              <a:round/>
              <a:headEnd type="arrow" w="lg" len="lg"/>
              <a:tailEnd type="arrow" w="lg" len="lg"/>
            </a:ln>
            <a:extLst>
              <a:ext uri="{909E8E84-426E-40DD-AFC4-6F175D3DCCD1}">
                <a14:hiddenFill xmlns:a14="http://schemas.microsoft.com/office/drawing/2010/main">
                  <a:noFill/>
                </a14:hiddenFill>
              </a:ext>
            </a:extLst>
          </p:spPr>
          <p:txBody>
            <a:bodyPr/>
            <a:lstStyle/>
            <a:p>
              <a:endParaRPr lang="it-IT"/>
            </a:p>
          </p:txBody>
        </p:sp>
        <p:sp>
          <p:nvSpPr>
            <p:cNvPr id="66577" name="Text Box 24"/>
            <p:cNvSpPr txBox="1">
              <a:spLocks noChangeArrowheads="1"/>
            </p:cNvSpPr>
            <p:nvPr/>
          </p:nvSpPr>
          <p:spPr bwMode="auto">
            <a:xfrm>
              <a:off x="2186" y="2577"/>
              <a:ext cx="5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i="1">
                  <a:solidFill>
                    <a:srgbClr val="969696"/>
                  </a:solidFill>
                  <a:latin typeface="Book Antiqua" panose="02040602050305030304" pitchFamily="18" charset="0"/>
                </a:rPr>
                <a:t>NF</a:t>
              </a:r>
            </a:p>
          </p:txBody>
        </p:sp>
      </p:grpSp>
      <p:sp>
        <p:nvSpPr>
          <p:cNvPr id="300059" name="Text Box 27"/>
          <p:cNvSpPr txBox="1">
            <a:spLocks noChangeArrowheads="1"/>
          </p:cNvSpPr>
          <p:nvPr/>
        </p:nvSpPr>
        <p:spPr bwMode="black">
          <a:xfrm>
            <a:off x="4562475" y="4206875"/>
            <a:ext cx="2414588" cy="366713"/>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50000"/>
              </a:spcBef>
              <a:defRPr/>
            </a:pPr>
            <a:r>
              <a:rPr lang="it-IT" altLang="it-IT" sz="2000" smtClean="0">
                <a:solidFill>
                  <a:srgbClr val="FFFF00"/>
                </a:solidFill>
                <a:effectLst>
                  <a:outerShdw blurRad="38100" dist="38100" dir="2700000" algn="tl">
                    <a:srgbClr val="000000"/>
                  </a:outerShdw>
                </a:effectLst>
                <a:latin typeface="Book Antiqua" panose="02040602050305030304" pitchFamily="18" charset="0"/>
              </a:rPr>
              <a:t>[ </a:t>
            </a:r>
            <a:r>
              <a:rPr lang="it-IT" altLang="it-IT" sz="2000" i="1" smtClean="0">
                <a:solidFill>
                  <a:srgbClr val="FFFF00"/>
                </a:solidFill>
                <a:effectLst>
                  <a:outerShdw blurRad="38100" dist="38100" dir="2700000" algn="tl">
                    <a:srgbClr val="000000"/>
                  </a:outerShdw>
                </a:effectLst>
                <a:latin typeface="Book Antiqua" panose="02040602050305030304" pitchFamily="18" charset="0"/>
              </a:rPr>
              <a:t>NF</a:t>
            </a:r>
            <a:r>
              <a:rPr lang="it-IT" altLang="it-IT" sz="2000" baseline="-25000" smtClean="0">
                <a:solidFill>
                  <a:srgbClr val="FFFF00"/>
                </a:solidFill>
                <a:effectLst>
                  <a:outerShdw blurRad="38100" dist="38100" dir="2700000" algn="tl">
                    <a:srgbClr val="000000"/>
                  </a:outerShdw>
                </a:effectLst>
                <a:latin typeface="Book Antiqua" panose="02040602050305030304" pitchFamily="18" charset="0"/>
              </a:rPr>
              <a:t>typ. AS </a:t>
            </a:r>
            <a:r>
              <a:rPr lang="it-IT" altLang="it-IT" sz="200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20</a:t>
            </a:r>
            <a:r>
              <a:rPr lang="it-IT" altLang="it-IT" sz="140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00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dB </a:t>
            </a:r>
            <a:r>
              <a:rPr lang="it-IT" altLang="it-IT" sz="2000" smtClean="0">
                <a:solidFill>
                  <a:srgbClr val="FFFF00"/>
                </a:solidFill>
                <a:effectLst>
                  <a:outerShdw blurRad="38100" dist="38100" dir="2700000" algn="tl">
                    <a:srgbClr val="000000"/>
                  </a:outerShdw>
                </a:effectLst>
                <a:latin typeface="Book Antiqua" panose="02040602050305030304" pitchFamily="18" charset="0"/>
              </a:rPr>
              <a:t>]</a:t>
            </a:r>
          </a:p>
        </p:txBody>
      </p:sp>
      <p:graphicFrame>
        <p:nvGraphicFramePr>
          <p:cNvPr id="66567" name="Object 21"/>
          <p:cNvGraphicFramePr>
            <a:graphicFrameLocks noChangeAspect="1"/>
          </p:cNvGraphicFramePr>
          <p:nvPr/>
        </p:nvGraphicFramePr>
        <p:xfrm>
          <a:off x="6157913" y="2605088"/>
          <a:ext cx="2833687" cy="1457325"/>
        </p:xfrm>
        <a:graphic>
          <a:graphicData uri="http://schemas.openxmlformats.org/presentationml/2006/ole">
            <mc:AlternateContent xmlns:mc="http://schemas.openxmlformats.org/markup-compatibility/2006">
              <mc:Choice xmlns:v="urn:schemas-microsoft-com:vml" Requires="v">
                <p:oleObj spid="_x0000_s66578" name="Equation" r:id="rId4" imgW="819130" imgH="390428" progId="Equation.3">
                  <p:embed/>
                </p:oleObj>
              </mc:Choice>
              <mc:Fallback>
                <p:oleObj name="Equation" r:id="rId4" imgW="819130" imgH="390428"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913" y="2605088"/>
                        <a:ext cx="2833687" cy="145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00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0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0" grpId="0"/>
      <p:bldP spid="3000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bwMode="black">
          <a:xfrm>
            <a:off x="0" y="0"/>
            <a:ext cx="9144000" cy="1058863"/>
          </a:xfrm>
        </p:spPr>
        <p:txBody>
          <a:bodyPr/>
          <a:lstStyle/>
          <a:p>
            <a:pPr eaLnBrk="1" hangingPunct="1">
              <a:defRPr/>
            </a:pPr>
            <a:r>
              <a:rPr lang="it-IT" sz="4000" dirty="0" smtClean="0">
                <a:solidFill>
                  <a:srgbClr val="969696"/>
                </a:solidFill>
                <a:latin typeface="Book Antiqua" pitchFamily="18" charset="0"/>
              </a:rPr>
              <a:t>Esempio (1/5)</a:t>
            </a:r>
            <a:endParaRPr lang="it-IT" sz="4000" i="1" dirty="0" smtClean="0">
              <a:solidFill>
                <a:srgbClr val="969696"/>
              </a:solidFill>
              <a:latin typeface="Book Antiqua" pitchFamily="18" charset="0"/>
            </a:endParaRPr>
          </a:p>
        </p:txBody>
      </p:sp>
      <p:graphicFrame>
        <p:nvGraphicFramePr>
          <p:cNvPr id="302083" name="Object 3"/>
          <p:cNvGraphicFramePr>
            <a:graphicFrameLocks noChangeAspect="1"/>
          </p:cNvGraphicFramePr>
          <p:nvPr/>
        </p:nvGraphicFramePr>
        <p:xfrm>
          <a:off x="496888" y="4168775"/>
          <a:ext cx="4846637" cy="595313"/>
        </p:xfrm>
        <a:graphic>
          <a:graphicData uri="http://schemas.openxmlformats.org/presentationml/2006/ole">
            <mc:AlternateContent xmlns:mc="http://schemas.openxmlformats.org/markup-compatibility/2006">
              <mc:Choice xmlns:v="urn:schemas-microsoft-com:vml" Requires="v">
                <p:oleObj spid="_x0000_s68619" name="Equation" r:id="rId4" imgW="1686134" imgH="152630" progId="Equation.3">
                  <p:embed/>
                </p:oleObj>
              </mc:Choice>
              <mc:Fallback>
                <p:oleObj name="Equation" r:id="rId4" imgW="1686134" imgH="15263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496888" y="4168775"/>
                        <a:ext cx="484663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p:cNvGrpSpPr>
            <a:grpSpLocks/>
          </p:cNvGrpSpPr>
          <p:nvPr/>
        </p:nvGrpSpPr>
        <p:grpSpPr bwMode="auto">
          <a:xfrm>
            <a:off x="527050" y="5073650"/>
            <a:ext cx="7745413" cy="1285875"/>
            <a:chOff x="332" y="3196"/>
            <a:chExt cx="4879" cy="810"/>
          </a:xfrm>
        </p:grpSpPr>
        <p:graphicFrame>
          <p:nvGraphicFramePr>
            <p:cNvPr id="68617" name="Object 5"/>
            <p:cNvGraphicFramePr>
              <a:graphicFrameLocks noChangeAspect="1"/>
            </p:cNvGraphicFramePr>
            <p:nvPr/>
          </p:nvGraphicFramePr>
          <p:xfrm>
            <a:off x="332" y="3196"/>
            <a:ext cx="4879" cy="292"/>
          </p:xfrm>
          <a:graphic>
            <a:graphicData uri="http://schemas.openxmlformats.org/presentationml/2006/ole">
              <mc:AlternateContent xmlns:mc="http://schemas.openxmlformats.org/markup-compatibility/2006">
                <mc:Choice xmlns:v="urn:schemas-microsoft-com:vml" Requires="v">
                  <p:oleObj spid="_x0000_s68620" name="Equation" r:id="rId6" imgW="7400895" imgH="380858" progId="Equation.3">
                    <p:embed/>
                  </p:oleObj>
                </mc:Choice>
                <mc:Fallback>
                  <p:oleObj name="Equation" r:id="rId6" imgW="7400895" imgH="380858"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332" y="3196"/>
                          <a:ext cx="487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8" name="Object 6"/>
            <p:cNvGraphicFramePr>
              <a:graphicFrameLocks noChangeAspect="1"/>
            </p:cNvGraphicFramePr>
            <p:nvPr/>
          </p:nvGraphicFramePr>
          <p:xfrm>
            <a:off x="337" y="3713"/>
            <a:ext cx="4862" cy="293"/>
          </p:xfrm>
          <a:graphic>
            <a:graphicData uri="http://schemas.openxmlformats.org/presentationml/2006/ole">
              <mc:AlternateContent xmlns:mc="http://schemas.openxmlformats.org/markup-compatibility/2006">
                <mc:Choice xmlns:v="urn:schemas-microsoft-com:vml" Requires="v">
                  <p:oleObj spid="_x0000_s68621" name="Equation" r:id="rId8" imgW="7362596" imgH="380858" progId="Equation.3">
                    <p:embed/>
                  </p:oleObj>
                </mc:Choice>
                <mc:Fallback>
                  <p:oleObj name="Equation" r:id="rId8" imgW="7362596" imgH="380858"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337" y="3713"/>
                          <a:ext cx="486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2087" name="Text Box 7"/>
          <p:cNvSpPr txBox="1">
            <a:spLocks noChangeArrowheads="1"/>
          </p:cNvSpPr>
          <p:nvPr/>
        </p:nvSpPr>
        <p:spPr bwMode="black">
          <a:xfrm>
            <a:off x="919163" y="1182688"/>
            <a:ext cx="7429500" cy="519112"/>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AS che opera a  </a:t>
            </a:r>
            <a:r>
              <a:rPr lang="it-IT" sz="2800" i="1">
                <a:effectLst>
                  <a:outerShdw blurRad="38100" dist="38100" dir="2700000" algn="tl">
                    <a:srgbClr val="000000"/>
                  </a:outerShdw>
                </a:effectLst>
                <a:latin typeface="Book Antiqua" pitchFamily="18" charset="0"/>
              </a:rPr>
              <a:t>T</a:t>
            </a:r>
            <a:r>
              <a:rPr lang="it-IT" sz="2800">
                <a:effectLst>
                  <a:outerShdw blurRad="38100" dist="38100" dir="2700000" algn="tl">
                    <a:srgbClr val="000000"/>
                  </a:outerShdw>
                </a:effectLst>
                <a:latin typeface="Book Antiqua" pitchFamily="18" charset="0"/>
              </a:rPr>
              <a:t>  </a:t>
            </a:r>
            <a:r>
              <a:rPr lang="en-US" sz="2800">
                <a:effectLst>
                  <a:outerShdw blurRad="38100" dist="38100" dir="2700000" algn="tl">
                    <a:srgbClr val="000000"/>
                  </a:outerShdw>
                </a:effectLst>
                <a:latin typeface="Book Antiqua" pitchFamily="18" charset="0"/>
              </a:rPr>
              <a:t>~  temp. ambiente ~  </a:t>
            </a:r>
            <a:r>
              <a:rPr lang="it-IT" sz="2800">
                <a:effectLst>
                  <a:outerShdw blurRad="38100" dist="38100" dir="2700000" algn="tl">
                    <a:srgbClr val="000000"/>
                  </a:outerShdw>
                </a:effectLst>
                <a:latin typeface="Book Antiqua" pitchFamily="18" charset="0"/>
              </a:rPr>
              <a:t>290 K </a:t>
            </a:r>
          </a:p>
        </p:txBody>
      </p:sp>
      <p:sp>
        <p:nvSpPr>
          <p:cNvPr id="302088" name="Text Box 8"/>
          <p:cNvSpPr txBox="1">
            <a:spLocks noChangeArrowheads="1"/>
          </p:cNvSpPr>
          <p:nvPr/>
        </p:nvSpPr>
        <p:spPr bwMode="black">
          <a:xfrm>
            <a:off x="266700" y="1863725"/>
            <a:ext cx="8378825" cy="519113"/>
          </a:xfrm>
          <a:prstGeom prst="rect">
            <a:avLst/>
          </a:prstGeom>
          <a:noFill/>
          <a:ln w="9525">
            <a:noFill/>
            <a:miter lim="800000"/>
            <a:headEnd/>
            <a:tailEnd/>
          </a:ln>
          <a:effectLst/>
        </p:spPr>
        <p:txBody>
          <a:bodyPr>
            <a:spAutoFit/>
          </a:bodyPr>
          <a:lstStyle/>
          <a:p>
            <a:pPr eaLnBrk="1" hangingPunct="1">
              <a:spcBef>
                <a:spcPct val="50000"/>
              </a:spcBef>
              <a:defRPr/>
            </a:pPr>
            <a:r>
              <a:rPr lang="it-IT" sz="2800" i="1">
                <a:effectLst>
                  <a:outerShdw blurRad="38100" dist="38100" dir="2700000" algn="tl">
                    <a:srgbClr val="000000"/>
                  </a:outerShdw>
                </a:effectLst>
                <a:latin typeface="Book Antiqua" pitchFamily="18" charset="0"/>
              </a:rPr>
              <a:t>RBW</a:t>
            </a:r>
            <a:r>
              <a:rPr lang="it-IT" sz="2800" baseline="-25000">
                <a:effectLst>
                  <a:outerShdw blurRad="38100" dist="38100" dir="2700000" algn="tl">
                    <a:srgbClr val="000000"/>
                  </a:outerShdw>
                </a:effectLst>
                <a:latin typeface="Book Antiqua" pitchFamily="18" charset="0"/>
              </a:rPr>
              <a:t>1</a:t>
            </a:r>
            <a:r>
              <a:rPr lang="it-IT" sz="2800">
                <a:effectLst>
                  <a:outerShdw blurRad="38100" dist="38100" dir="2700000" algn="tl">
                    <a:srgbClr val="000000"/>
                  </a:outerShdw>
                </a:effectLst>
                <a:latin typeface="Book Antiqua" pitchFamily="18" charset="0"/>
              </a:rPr>
              <a:t> = 100 kHz                               </a:t>
            </a:r>
            <a:r>
              <a:rPr lang="it-IT" sz="2800" i="1">
                <a:effectLst>
                  <a:outerShdw blurRad="38100" dist="38100" dir="2700000" algn="tl">
                    <a:srgbClr val="000000"/>
                  </a:outerShdw>
                </a:effectLst>
                <a:latin typeface="Book Antiqua" pitchFamily="18" charset="0"/>
              </a:rPr>
              <a:t>RBW</a:t>
            </a:r>
            <a:r>
              <a:rPr lang="it-IT" sz="2800" baseline="-25000">
                <a:effectLst>
                  <a:outerShdw blurRad="38100" dist="38100" dir="2700000" algn="tl">
                    <a:srgbClr val="000000"/>
                  </a:outerShdw>
                </a:effectLst>
                <a:latin typeface="Book Antiqua" pitchFamily="18" charset="0"/>
              </a:rPr>
              <a:t>2</a:t>
            </a:r>
            <a:r>
              <a:rPr lang="it-IT" sz="2800">
                <a:effectLst>
                  <a:outerShdw blurRad="38100" dist="38100" dir="2700000" algn="tl">
                    <a:srgbClr val="000000"/>
                  </a:outerShdw>
                </a:effectLst>
                <a:latin typeface="Book Antiqua" pitchFamily="18" charset="0"/>
              </a:rPr>
              <a:t> = 1 kHz</a:t>
            </a:r>
          </a:p>
        </p:txBody>
      </p:sp>
      <p:sp>
        <p:nvSpPr>
          <p:cNvPr id="302089" name="Text Box 9"/>
          <p:cNvSpPr txBox="1">
            <a:spLocks noChangeArrowheads="1"/>
          </p:cNvSpPr>
          <p:nvPr/>
        </p:nvSpPr>
        <p:spPr bwMode="black">
          <a:xfrm>
            <a:off x="280988" y="2503488"/>
            <a:ext cx="8626475" cy="1373187"/>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Calcolare la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a:t>
            </a:r>
            <a:r>
              <a:rPr lang="it-IT" altLang="it-IT" sz="2800" b="1" i="1" smtClean="0">
                <a:solidFill>
                  <a:srgbClr val="FFFF00"/>
                </a:solidFill>
                <a:effectLst>
                  <a:outerShdw blurRad="38100" dist="38100" dir="2700000" algn="tl">
                    <a:srgbClr val="000000"/>
                  </a:outerShdw>
                </a:effectLst>
                <a:latin typeface="Book Antiqua" panose="02040602050305030304" pitchFamily="18" charset="0"/>
              </a:rPr>
              <a:t>SENSIBILITA’</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 dell’ AS</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 (ovvero il minimo segnale rivelabile)</a:t>
            </a:r>
            <a:r>
              <a:rPr lang="it-IT" altLang="it-IT" sz="2800" smtClean="0">
                <a:effectLst>
                  <a:outerShdw blurRad="38100" dist="38100" dir="2700000" algn="tl">
                    <a:srgbClr val="000000"/>
                  </a:outerShdw>
                </a:effectLst>
                <a:latin typeface="Book Antiqua" panose="02040602050305030304" pitchFamily="18" charset="0"/>
              </a:rPr>
              <a:t>. Ad es. si valuti se si </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riesce a rivelare una sinusoide da 100 nV (rms value).</a:t>
            </a:r>
          </a:p>
        </p:txBody>
      </p:sp>
      <p:sp>
        <p:nvSpPr>
          <p:cNvPr id="302090" name="Text Box 10"/>
          <p:cNvSpPr txBox="1">
            <a:spLocks noChangeArrowheads="1"/>
          </p:cNvSpPr>
          <p:nvPr/>
        </p:nvSpPr>
        <p:spPr bwMode="black">
          <a:xfrm>
            <a:off x="5735638" y="4243388"/>
            <a:ext cx="3152775" cy="566737"/>
          </a:xfrm>
          <a:prstGeom prst="rect">
            <a:avLst/>
          </a:prstGeom>
          <a:noFill/>
          <a:ln w="9525">
            <a:noFill/>
            <a:miter lim="800000"/>
            <a:headEnd/>
            <a:tailEnd/>
          </a:ln>
          <a:effectLst/>
        </p:spPr>
        <p:txBody>
          <a:bodyPr>
            <a:spAutoFit/>
          </a:bodyPr>
          <a:lstStyle/>
          <a:p>
            <a:pPr eaLnBrk="1" hangingPunct="1">
              <a:lnSpc>
                <a:spcPct val="40000"/>
              </a:lnSpc>
              <a:spcBef>
                <a:spcPct val="50000"/>
              </a:spcBef>
              <a:defRPr/>
            </a:pPr>
            <a:r>
              <a:rPr lang="it-IT" sz="2400">
                <a:effectLst>
                  <a:outerShdw blurRad="38100" dist="38100" dir="2700000" algn="tl">
                    <a:srgbClr val="000000"/>
                  </a:outerShdw>
                </a:effectLst>
                <a:latin typeface="Book Antiqua" pitchFamily="18" charset="0"/>
              </a:rPr>
              <a:t>…e immaginando</a:t>
            </a:r>
          </a:p>
          <a:p>
            <a:pPr eaLnBrk="1" hangingPunct="1">
              <a:lnSpc>
                <a:spcPct val="40000"/>
              </a:lnSpc>
              <a:spcBef>
                <a:spcPct val="50000"/>
              </a:spcBef>
              <a:defRPr/>
            </a:pPr>
            <a:r>
              <a:rPr lang="it-IT" sz="2400" i="1">
                <a:effectLst>
                  <a:outerShdw blurRad="38100" dist="38100" dir="2700000" algn="tl">
                    <a:srgbClr val="000000"/>
                  </a:outerShdw>
                </a:effectLst>
                <a:latin typeface="Book Antiqua" pitchFamily="18" charset="0"/>
              </a:rPr>
              <a:t>NF</a:t>
            </a:r>
            <a:r>
              <a:rPr lang="it-IT" sz="2400">
                <a:effectLst>
                  <a:outerShdw blurRad="38100" dist="38100" dir="2700000" algn="tl">
                    <a:srgbClr val="000000"/>
                  </a:outerShdw>
                </a:effectLst>
                <a:latin typeface="Book Antiqua" pitchFamily="18" charset="0"/>
              </a:rPr>
              <a:t>=1=0 dB!!!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30209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9" grpId="0"/>
      <p:bldP spid="30209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bwMode="black">
          <a:xfrm>
            <a:off x="449263" y="0"/>
            <a:ext cx="8229600" cy="963613"/>
          </a:xfrm>
        </p:spPr>
        <p:txBody>
          <a:bodyPr/>
          <a:lstStyle/>
          <a:p>
            <a:pPr eaLnBrk="1" hangingPunct="1">
              <a:defRPr/>
            </a:pPr>
            <a:r>
              <a:rPr lang="it-IT" sz="4000" dirty="0" smtClean="0">
                <a:solidFill>
                  <a:srgbClr val="969696"/>
                </a:solidFill>
                <a:latin typeface="Book Antiqua" pitchFamily="18" charset="0"/>
              </a:rPr>
              <a:t>Esempio (2/5)</a:t>
            </a:r>
          </a:p>
        </p:txBody>
      </p:sp>
      <p:graphicFrame>
        <p:nvGraphicFramePr>
          <p:cNvPr id="70659" name="Object 3"/>
          <p:cNvGraphicFramePr>
            <a:graphicFrameLocks noChangeAspect="1"/>
          </p:cNvGraphicFramePr>
          <p:nvPr/>
        </p:nvGraphicFramePr>
        <p:xfrm>
          <a:off x="546100" y="1412875"/>
          <a:ext cx="7048500" cy="460375"/>
        </p:xfrm>
        <a:graphic>
          <a:graphicData uri="http://schemas.openxmlformats.org/presentationml/2006/ole">
            <mc:AlternateContent xmlns:mc="http://schemas.openxmlformats.org/markup-compatibility/2006">
              <mc:Choice xmlns:v="urn:schemas-microsoft-com:vml" Requires="v">
                <p:oleObj spid="_x0000_s70663" name="Equation" r:id="rId4" imgW="6981995" imgH="390428" progId="Equation.3">
                  <p:embed/>
                </p:oleObj>
              </mc:Choice>
              <mc:Fallback>
                <p:oleObj name="Equation" r:id="rId4" imgW="6981995" imgH="390428"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46100" y="1412875"/>
                        <a:ext cx="7048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4132" name="Object 4"/>
          <p:cNvGraphicFramePr>
            <a:graphicFrameLocks noChangeAspect="1"/>
          </p:cNvGraphicFramePr>
          <p:nvPr/>
        </p:nvGraphicFramePr>
        <p:xfrm>
          <a:off x="539750" y="2060575"/>
          <a:ext cx="6692900" cy="460375"/>
        </p:xfrm>
        <a:graphic>
          <a:graphicData uri="http://schemas.openxmlformats.org/presentationml/2006/ole">
            <mc:AlternateContent xmlns:mc="http://schemas.openxmlformats.org/markup-compatibility/2006">
              <mc:Choice xmlns:v="urn:schemas-microsoft-com:vml" Requires="v">
                <p:oleObj spid="_x0000_s70664" name="Equation" r:id="rId6" imgW="6629639" imgH="390428" progId="Equation.3">
                  <p:embed/>
                </p:oleObj>
              </mc:Choice>
              <mc:Fallback>
                <p:oleObj name="Equation" r:id="rId6" imgW="6629639" imgH="390428"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539750" y="2060575"/>
                        <a:ext cx="6692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4133" name="Text Box 5"/>
          <p:cNvSpPr txBox="1">
            <a:spLocks noChangeArrowheads="1"/>
          </p:cNvSpPr>
          <p:nvPr/>
        </p:nvSpPr>
        <p:spPr bwMode="black">
          <a:xfrm>
            <a:off x="185738" y="3068638"/>
            <a:ext cx="8923337" cy="1373187"/>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Se il segnale da misurare è una sinusoide con ampiezza efficace </a:t>
            </a:r>
            <a:r>
              <a:rPr lang="it-IT" sz="2800" i="1">
                <a:effectLst>
                  <a:outerShdw blurRad="38100" dist="38100" dir="2700000" algn="tl">
                    <a:srgbClr val="000000"/>
                  </a:outerShdw>
                </a:effectLst>
                <a:latin typeface="Book Antiqua" pitchFamily="18" charset="0"/>
              </a:rPr>
              <a:t>V</a:t>
            </a:r>
            <a:r>
              <a:rPr lang="it-IT" sz="2800" baseline="-25000">
                <a:effectLst>
                  <a:outerShdw blurRad="38100" dist="38100" dir="2700000" algn="tl">
                    <a:srgbClr val="000000"/>
                  </a:outerShdw>
                </a:effectLst>
                <a:latin typeface="Book Antiqua" pitchFamily="18" charset="0"/>
              </a:rPr>
              <a:t>s,eff</a:t>
            </a:r>
            <a:r>
              <a:rPr lang="it-IT" sz="2800">
                <a:effectLst>
                  <a:outerShdw blurRad="38100" dist="38100" dir="2700000" algn="tl">
                    <a:srgbClr val="000000"/>
                  </a:outerShdw>
                </a:effectLst>
                <a:latin typeface="Book Antiqua" pitchFamily="18" charset="0"/>
              </a:rPr>
              <a:t> = 100 nV ed è misurato su </a:t>
            </a:r>
            <a:r>
              <a:rPr lang="it-IT" sz="2800" i="1">
                <a:effectLst>
                  <a:outerShdw blurRad="38100" dist="38100" dir="2700000" algn="tl">
                    <a:srgbClr val="000000"/>
                  </a:outerShdw>
                </a:effectLst>
                <a:latin typeface="Book Antiqua" pitchFamily="18" charset="0"/>
              </a:rPr>
              <a:t>R</a:t>
            </a:r>
            <a:r>
              <a:rPr lang="it-IT" sz="2800">
                <a:effectLst>
                  <a:outerShdw blurRad="38100" dist="38100" dir="2700000" algn="tl">
                    <a:srgbClr val="000000"/>
                  </a:outerShdw>
                </a:effectLst>
                <a:latin typeface="Book Antiqua" pitchFamily="18" charset="0"/>
              </a:rPr>
              <a:t> = 50 </a:t>
            </a:r>
            <a:r>
              <a:rPr lang="el-GR" sz="2800">
                <a:effectLst>
                  <a:outerShdw blurRad="38100" dist="38100" dir="2700000" algn="tl">
                    <a:srgbClr val="000000"/>
                  </a:outerShdw>
                </a:effectLst>
                <a:latin typeface="Book Antiqua" pitchFamily="18" charset="0"/>
              </a:rPr>
              <a:t>Ω</a:t>
            </a:r>
            <a:r>
              <a:rPr lang="it-IT" sz="2800">
                <a:effectLst>
                  <a:outerShdw blurRad="38100" dist="38100" dir="2700000" algn="tl">
                    <a:srgbClr val="000000"/>
                  </a:outerShdw>
                </a:effectLst>
                <a:latin typeface="Book Antiqua" pitchFamily="18" charset="0"/>
              </a:rPr>
              <a:t>, si avrà una potenza del segnale</a:t>
            </a:r>
            <a:endParaRPr lang="el-GR" sz="2800">
              <a:effectLst>
                <a:outerShdw blurRad="38100" dist="38100" dir="2700000" algn="tl">
                  <a:srgbClr val="000000"/>
                </a:outerShdw>
              </a:effectLst>
              <a:latin typeface="Book Antiqua" pitchFamily="18" charset="0"/>
            </a:endParaRPr>
          </a:p>
        </p:txBody>
      </p:sp>
      <p:graphicFrame>
        <p:nvGraphicFramePr>
          <p:cNvPr id="304134" name="Object 6"/>
          <p:cNvGraphicFramePr>
            <a:graphicFrameLocks noChangeAspect="1"/>
          </p:cNvGraphicFramePr>
          <p:nvPr>
            <p:ph idx="1"/>
          </p:nvPr>
        </p:nvGraphicFramePr>
        <p:xfrm>
          <a:off x="492125" y="4597400"/>
          <a:ext cx="7680325" cy="876300"/>
        </p:xfrm>
        <a:graphic>
          <a:graphicData uri="http://schemas.openxmlformats.org/presentationml/2006/ole">
            <mc:AlternateContent xmlns:mc="http://schemas.openxmlformats.org/markup-compatibility/2006">
              <mc:Choice xmlns:v="urn:schemas-microsoft-com:vml" Requires="v">
                <p:oleObj spid="_x0000_s70665" name="Equation" r:id="rId8" imgW="7334350" imgH="809563" progId="Equation.3">
                  <p:embed/>
                </p:oleObj>
              </mc:Choice>
              <mc:Fallback>
                <p:oleObj name="Equation" r:id="rId8" imgW="7334350" imgH="80956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492125" y="4597400"/>
                        <a:ext cx="768032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idx="4294967295"/>
          </p:nvPr>
        </p:nvSpPr>
        <p:spPr bwMode="black">
          <a:xfrm>
            <a:off x="290513" y="0"/>
            <a:ext cx="8405812" cy="981075"/>
          </a:xfrm>
        </p:spPr>
        <p:txBody>
          <a:bodyPr/>
          <a:lstStyle/>
          <a:p>
            <a:pPr eaLnBrk="1" hangingPunct="1">
              <a:defRPr/>
            </a:pPr>
            <a:r>
              <a:rPr lang="it-IT" sz="4000" dirty="0" smtClean="0">
                <a:solidFill>
                  <a:srgbClr val="969696"/>
                </a:solidFill>
                <a:latin typeface="Book Antiqua" pitchFamily="18" charset="0"/>
              </a:rPr>
              <a:t>Esempio (3/5)</a:t>
            </a:r>
          </a:p>
        </p:txBody>
      </p:sp>
      <p:sp>
        <p:nvSpPr>
          <p:cNvPr id="306179" name="Text Box 3"/>
          <p:cNvSpPr txBox="1">
            <a:spLocks noChangeArrowheads="1"/>
          </p:cNvSpPr>
          <p:nvPr/>
        </p:nvSpPr>
        <p:spPr bwMode="black">
          <a:xfrm>
            <a:off x="393700" y="1301750"/>
            <a:ext cx="8623300" cy="1031875"/>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                Nel primo caso (</a:t>
            </a:r>
            <a:r>
              <a:rPr lang="it-IT" sz="2800" i="1">
                <a:effectLst>
                  <a:outerShdw blurRad="38100" dist="38100" dir="2700000" algn="tl">
                    <a:srgbClr val="000000"/>
                  </a:outerShdw>
                </a:effectLst>
                <a:latin typeface="Book Antiqua" pitchFamily="18" charset="0"/>
              </a:rPr>
              <a:t>RBW</a:t>
            </a:r>
            <a:r>
              <a:rPr lang="it-IT" sz="2800" baseline="-25000">
                <a:effectLst>
                  <a:outerShdw blurRad="38100" dist="38100" dir="2700000" algn="tl">
                    <a:srgbClr val="000000"/>
                  </a:outerShdw>
                </a:effectLst>
                <a:latin typeface="Book Antiqua" pitchFamily="18" charset="0"/>
              </a:rPr>
              <a:t>1</a:t>
            </a:r>
            <a:r>
              <a:rPr lang="it-IT" sz="2800">
                <a:effectLst>
                  <a:outerShdw blurRad="38100" dist="38100" dir="2700000" algn="tl">
                    <a:srgbClr val="000000"/>
                  </a:outerShdw>
                </a:effectLst>
                <a:latin typeface="Book Antiqua" pitchFamily="18" charset="0"/>
              </a:rPr>
              <a:t> = 100 kHz)</a:t>
            </a:r>
          </a:p>
          <a:p>
            <a:pPr eaLnBrk="1" hangingPunct="1">
              <a:spcBef>
                <a:spcPct val="20000"/>
              </a:spcBef>
              <a:defRPr/>
            </a:pPr>
            <a:r>
              <a:rPr lang="en-US" sz="2800">
                <a:effectLst>
                  <a:outerShdw blurRad="38100" dist="38100" dir="2700000" algn="tl">
                    <a:srgbClr val="000000"/>
                  </a:outerShdw>
                </a:effectLst>
                <a:latin typeface="Book Antiqua" pitchFamily="18" charset="0"/>
              </a:rPr>
              <a:t>                  </a:t>
            </a:r>
            <a:r>
              <a:rPr lang="en-US" sz="2800" i="1">
                <a:effectLst>
                  <a:outerShdw blurRad="38100" dist="38100" dir="2700000" algn="tl">
                    <a:srgbClr val="000000"/>
                  </a:outerShdw>
                </a:effectLst>
                <a:latin typeface="Book Antiqua" pitchFamily="18" charset="0"/>
              </a:rPr>
              <a:t>P</a:t>
            </a:r>
            <a:r>
              <a:rPr lang="en-US" sz="2800" baseline="-25000">
                <a:effectLst>
                  <a:outerShdw blurRad="38100" dist="38100" dir="2700000" algn="tl">
                    <a:srgbClr val="000000"/>
                  </a:outerShdw>
                </a:effectLst>
                <a:latin typeface="Book Antiqua" pitchFamily="18" charset="0"/>
              </a:rPr>
              <a:t>noise</a:t>
            </a:r>
            <a:r>
              <a:rPr lang="en-US" sz="2800">
                <a:effectLst>
                  <a:outerShdw blurRad="38100" dist="38100" dir="2700000" algn="tl">
                    <a:srgbClr val="000000"/>
                  </a:outerShdw>
                </a:effectLst>
                <a:latin typeface="Book Antiqua" pitchFamily="18" charset="0"/>
              </a:rPr>
              <a:t> = 400 aW   &gt;   </a:t>
            </a:r>
            <a:r>
              <a:rPr lang="en-US" sz="2800" i="1">
                <a:effectLst>
                  <a:outerShdw blurRad="38100" dist="38100" dir="2700000" algn="tl">
                    <a:srgbClr val="000000"/>
                  </a:outerShdw>
                </a:effectLst>
                <a:latin typeface="Book Antiqua" pitchFamily="18" charset="0"/>
              </a:rPr>
              <a:t>P</a:t>
            </a:r>
            <a:r>
              <a:rPr lang="en-US" sz="2800" baseline="-25000">
                <a:effectLst>
                  <a:outerShdw blurRad="38100" dist="38100" dir="2700000" algn="tl">
                    <a:srgbClr val="000000"/>
                  </a:outerShdw>
                </a:effectLst>
                <a:latin typeface="Book Antiqua" pitchFamily="18" charset="0"/>
              </a:rPr>
              <a:t>s</a:t>
            </a:r>
            <a:r>
              <a:rPr lang="en-US" sz="2800">
                <a:effectLst>
                  <a:outerShdw blurRad="38100" dist="38100" dir="2700000" algn="tl">
                    <a:srgbClr val="000000"/>
                  </a:outerShdw>
                </a:effectLst>
                <a:latin typeface="Book Antiqua" pitchFamily="18" charset="0"/>
              </a:rPr>
              <a:t> = 200 aW</a:t>
            </a:r>
          </a:p>
        </p:txBody>
      </p:sp>
      <p:sp>
        <p:nvSpPr>
          <p:cNvPr id="306180" name="Text Box 4"/>
          <p:cNvSpPr txBox="1">
            <a:spLocks noChangeArrowheads="1"/>
          </p:cNvSpPr>
          <p:nvPr/>
        </p:nvSpPr>
        <p:spPr bwMode="black">
          <a:xfrm>
            <a:off x="354013" y="2635250"/>
            <a:ext cx="8623300" cy="1031875"/>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                 Nel secondo caso (</a:t>
            </a:r>
            <a:r>
              <a:rPr lang="it-IT" sz="2800" i="1">
                <a:effectLst>
                  <a:outerShdw blurRad="38100" dist="38100" dir="2700000" algn="tl">
                    <a:srgbClr val="000000"/>
                  </a:outerShdw>
                </a:effectLst>
                <a:latin typeface="Book Antiqua" pitchFamily="18" charset="0"/>
              </a:rPr>
              <a:t>RBW</a:t>
            </a:r>
            <a:r>
              <a:rPr lang="it-IT" sz="2800" baseline="-25000">
                <a:effectLst>
                  <a:outerShdw blurRad="38100" dist="38100" dir="2700000" algn="tl">
                    <a:srgbClr val="000000"/>
                  </a:outerShdw>
                </a:effectLst>
                <a:latin typeface="Book Antiqua" pitchFamily="18" charset="0"/>
              </a:rPr>
              <a:t>2</a:t>
            </a:r>
            <a:r>
              <a:rPr lang="it-IT" sz="2800">
                <a:effectLst>
                  <a:outerShdw blurRad="38100" dist="38100" dir="2700000" algn="tl">
                    <a:srgbClr val="000000"/>
                  </a:outerShdw>
                </a:effectLst>
                <a:latin typeface="Book Antiqua" pitchFamily="18" charset="0"/>
              </a:rPr>
              <a:t> = 1 kHz)</a:t>
            </a:r>
          </a:p>
          <a:p>
            <a:pPr eaLnBrk="1" hangingPunct="1">
              <a:spcBef>
                <a:spcPct val="20000"/>
              </a:spcBef>
              <a:defRPr/>
            </a:pPr>
            <a:r>
              <a:rPr lang="en-US" sz="2800">
                <a:effectLst>
                  <a:outerShdw blurRad="38100" dist="38100" dir="2700000" algn="tl">
                    <a:srgbClr val="000000"/>
                  </a:outerShdw>
                </a:effectLst>
                <a:latin typeface="Book Antiqua" pitchFamily="18" charset="0"/>
              </a:rPr>
              <a:t>                    </a:t>
            </a:r>
            <a:r>
              <a:rPr lang="en-US" sz="2800" i="1">
                <a:effectLst>
                  <a:outerShdw blurRad="38100" dist="38100" dir="2700000" algn="tl">
                    <a:srgbClr val="000000"/>
                  </a:outerShdw>
                </a:effectLst>
                <a:latin typeface="Book Antiqua" pitchFamily="18" charset="0"/>
              </a:rPr>
              <a:t>P</a:t>
            </a:r>
            <a:r>
              <a:rPr lang="en-US" sz="2800" baseline="-25000">
                <a:effectLst>
                  <a:outerShdw blurRad="38100" dist="38100" dir="2700000" algn="tl">
                    <a:srgbClr val="000000"/>
                  </a:outerShdw>
                </a:effectLst>
                <a:latin typeface="Book Antiqua" pitchFamily="18" charset="0"/>
              </a:rPr>
              <a:t>noise</a:t>
            </a:r>
            <a:r>
              <a:rPr lang="en-US" sz="2800">
                <a:effectLst>
                  <a:outerShdw blurRad="38100" dist="38100" dir="2700000" algn="tl">
                    <a:srgbClr val="000000"/>
                  </a:outerShdw>
                </a:effectLst>
                <a:latin typeface="Book Antiqua" pitchFamily="18" charset="0"/>
              </a:rPr>
              <a:t> = 4 aW   &lt;&lt;   </a:t>
            </a:r>
            <a:r>
              <a:rPr lang="en-US" sz="2800" i="1">
                <a:effectLst>
                  <a:outerShdw blurRad="38100" dist="38100" dir="2700000" algn="tl">
                    <a:srgbClr val="000000"/>
                  </a:outerShdw>
                </a:effectLst>
                <a:latin typeface="Book Antiqua" pitchFamily="18" charset="0"/>
              </a:rPr>
              <a:t>P</a:t>
            </a:r>
            <a:r>
              <a:rPr lang="en-US" sz="2800" baseline="-25000">
                <a:effectLst>
                  <a:outerShdw blurRad="38100" dist="38100" dir="2700000" algn="tl">
                    <a:srgbClr val="000000"/>
                  </a:outerShdw>
                </a:effectLst>
                <a:latin typeface="Book Antiqua" pitchFamily="18" charset="0"/>
              </a:rPr>
              <a:t>s</a:t>
            </a:r>
            <a:r>
              <a:rPr lang="en-US" sz="2800">
                <a:effectLst>
                  <a:outerShdw blurRad="38100" dist="38100" dir="2700000" algn="tl">
                    <a:srgbClr val="000000"/>
                  </a:outerShdw>
                </a:effectLst>
                <a:latin typeface="Book Antiqua" pitchFamily="18" charset="0"/>
              </a:rPr>
              <a:t> = 200 aW</a:t>
            </a:r>
          </a:p>
        </p:txBody>
      </p:sp>
      <p:pic>
        <p:nvPicPr>
          <p:cNvPr id="306181" name="Picture 5" descr="pn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3916363"/>
            <a:ext cx="880268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82" name="Text Box 6"/>
          <p:cNvSpPr txBox="1">
            <a:spLocks noChangeArrowheads="1"/>
          </p:cNvSpPr>
          <p:nvPr/>
        </p:nvSpPr>
        <p:spPr bwMode="black">
          <a:xfrm>
            <a:off x="3265488" y="6096000"/>
            <a:ext cx="4051300" cy="457200"/>
          </a:xfrm>
          <a:prstGeom prst="rect">
            <a:avLst/>
          </a:prstGeom>
          <a:noFill/>
          <a:ln w="9525">
            <a:noFill/>
            <a:miter lim="800000"/>
            <a:headEnd/>
            <a:tailEnd/>
          </a:ln>
          <a:effectLst/>
        </p:spPr>
        <p:txBody>
          <a:bodyPr>
            <a:spAutoFit/>
          </a:bodyPr>
          <a:lstStyle/>
          <a:p>
            <a:pPr eaLnBrk="1" hangingPunct="1">
              <a:spcBef>
                <a:spcPct val="50000"/>
              </a:spcBef>
              <a:defRPr/>
            </a:pPr>
            <a:r>
              <a:rPr lang="it-IT" sz="2400">
                <a:effectLst>
                  <a:outerShdw blurRad="38100" dist="38100" dir="2700000" algn="tl">
                    <a:srgbClr val="000000"/>
                  </a:outerShdw>
                </a:effectLst>
                <a:latin typeface="Book Antiqua" pitchFamily="18" charset="0"/>
              </a:rPr>
              <a:t>( larghezze di riga... )</a:t>
            </a:r>
            <a:endParaRPr lang="en-US" sz="2400">
              <a:effectLst>
                <a:outerShdw blurRad="38100" dist="38100" dir="2700000" algn="tl">
                  <a:srgbClr val="000000"/>
                </a:outerShdw>
              </a:effectLst>
              <a:latin typeface="Book Antiqua" pitchFamily="18" charset="0"/>
            </a:endParaRPr>
          </a:p>
        </p:txBody>
      </p:sp>
      <p:sp>
        <p:nvSpPr>
          <p:cNvPr id="306183" name="Line 7"/>
          <p:cNvSpPr>
            <a:spLocks noChangeShapeType="1"/>
          </p:cNvSpPr>
          <p:nvPr/>
        </p:nvSpPr>
        <p:spPr bwMode="auto">
          <a:xfrm>
            <a:off x="6953250" y="4027488"/>
            <a:ext cx="0" cy="579437"/>
          </a:xfrm>
          <a:prstGeom prst="line">
            <a:avLst/>
          </a:prstGeom>
          <a:noFill/>
          <a:ln w="25400">
            <a:solidFill>
              <a:srgbClr val="00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it-IT"/>
          </a:p>
        </p:txBody>
      </p:sp>
      <p:sp>
        <p:nvSpPr>
          <p:cNvPr id="306184" name="Text Box 8"/>
          <p:cNvSpPr txBox="1">
            <a:spLocks noChangeArrowheads="1"/>
          </p:cNvSpPr>
          <p:nvPr/>
        </p:nvSpPr>
        <p:spPr bwMode="auto">
          <a:xfrm>
            <a:off x="6991350" y="4100513"/>
            <a:ext cx="868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t-IT" sz="1800" b="1">
                <a:solidFill>
                  <a:srgbClr val="000000"/>
                </a:solidFill>
              </a:rPr>
              <a:t>17 dB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61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61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61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6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p:bldP spid="306182" grpId="0"/>
      <p:bldP spid="3061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idx="4294967295"/>
          </p:nvPr>
        </p:nvSpPr>
        <p:spPr bwMode="black">
          <a:xfrm>
            <a:off x="290513" y="0"/>
            <a:ext cx="8405812" cy="981075"/>
          </a:xfrm>
        </p:spPr>
        <p:txBody>
          <a:bodyPr/>
          <a:lstStyle/>
          <a:p>
            <a:pPr eaLnBrk="1" hangingPunct="1">
              <a:defRPr/>
            </a:pPr>
            <a:r>
              <a:rPr lang="it-IT" sz="4000" dirty="0" smtClean="0">
                <a:solidFill>
                  <a:srgbClr val="969696"/>
                </a:solidFill>
                <a:latin typeface="Book Antiqua" pitchFamily="18" charset="0"/>
              </a:rPr>
              <a:t>Esempio (4/5)</a:t>
            </a:r>
          </a:p>
        </p:txBody>
      </p:sp>
      <p:sp>
        <p:nvSpPr>
          <p:cNvPr id="308227" name="Text Box 3"/>
          <p:cNvSpPr txBox="1">
            <a:spLocks noChangeArrowheads="1"/>
          </p:cNvSpPr>
          <p:nvPr/>
        </p:nvSpPr>
        <p:spPr bwMode="black">
          <a:xfrm>
            <a:off x="393700" y="1052513"/>
            <a:ext cx="8355013" cy="1800225"/>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Se poi l'AS ha una figura di rumore </a:t>
            </a:r>
            <a:r>
              <a:rPr lang="it-IT" sz="2800" i="1">
                <a:effectLst>
                  <a:outerShdw blurRad="38100" dist="38100" dir="2700000" algn="tl">
                    <a:srgbClr val="000000"/>
                  </a:outerShdw>
                </a:effectLst>
                <a:latin typeface="Book Antiqua" pitchFamily="18" charset="0"/>
              </a:rPr>
              <a:t>NF</a:t>
            </a:r>
            <a:r>
              <a:rPr lang="it-IT" sz="2800">
                <a:effectLst>
                  <a:outerShdw blurRad="38100" dist="38100" dir="2700000" algn="tl">
                    <a:srgbClr val="000000"/>
                  </a:outerShdw>
                </a:effectLst>
                <a:latin typeface="Book Antiqua" pitchFamily="18" charset="0"/>
              </a:rPr>
              <a:t>=17 dB, tutti i valori del fondo di rumore dei casi precedenti devono essere innalzati di 17 dB (o moltiplicati </a:t>
            </a:r>
            <a:br>
              <a:rPr lang="it-IT" sz="2800">
                <a:effectLst>
                  <a:outerShdw blurRad="38100" dist="38100" dir="2700000" algn="tl">
                    <a:srgbClr val="000000"/>
                  </a:outerShdw>
                </a:effectLst>
                <a:latin typeface="Book Antiqua" pitchFamily="18" charset="0"/>
              </a:rPr>
            </a:br>
            <a:r>
              <a:rPr lang="it-IT" sz="2800">
                <a:effectLst>
                  <a:outerShdw blurRad="38100" dist="38100" dir="2700000" algn="tl">
                    <a:srgbClr val="000000"/>
                  </a:outerShdw>
                </a:effectLst>
                <a:latin typeface="Book Antiqua" pitchFamily="18" charset="0"/>
              </a:rPr>
              <a:t>per un fattore 50 in unità lineari):</a:t>
            </a:r>
            <a:endParaRPr lang="en-US" sz="2800">
              <a:effectLst>
                <a:outerShdw blurRad="38100" dist="38100" dir="2700000" algn="tl">
                  <a:srgbClr val="000000"/>
                </a:outerShdw>
              </a:effectLst>
              <a:latin typeface="Book Antiqua" pitchFamily="18" charset="0"/>
            </a:endParaRPr>
          </a:p>
        </p:txBody>
      </p:sp>
      <p:grpSp>
        <p:nvGrpSpPr>
          <p:cNvPr id="2" name="Group 4"/>
          <p:cNvGrpSpPr>
            <a:grpSpLocks/>
          </p:cNvGrpSpPr>
          <p:nvPr/>
        </p:nvGrpSpPr>
        <p:grpSpPr bwMode="auto">
          <a:xfrm>
            <a:off x="34925" y="3059113"/>
            <a:ext cx="9004300" cy="2108200"/>
            <a:chOff x="22" y="1927"/>
            <a:chExt cx="5672" cy="1328"/>
          </a:xfrm>
        </p:grpSpPr>
        <p:sp>
          <p:nvSpPr>
            <p:cNvPr id="308229" name="Text Box 5"/>
            <p:cNvSpPr txBox="1">
              <a:spLocks noChangeArrowheads="1"/>
            </p:cNvSpPr>
            <p:nvPr/>
          </p:nvSpPr>
          <p:spPr bwMode="black">
            <a:xfrm>
              <a:off x="22" y="1927"/>
              <a:ext cx="5672" cy="596"/>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sz="2800">
                  <a:effectLst>
                    <a:outerShdw blurRad="38100" dist="38100" dir="2700000" algn="tl">
                      <a:srgbClr val="000000"/>
                    </a:outerShdw>
                  </a:effectLst>
                  <a:latin typeface="Book Antiqua" pitchFamily="18" charset="0"/>
                </a:rPr>
                <a:t>            Nel primo caso</a:t>
              </a:r>
              <a:r>
                <a:rPr lang="it-IT" sz="2800" baseline="30000">
                  <a:effectLst>
                    <a:outerShdw blurRad="38100" dist="38100" dir="2700000" algn="tl">
                      <a:srgbClr val="000000"/>
                    </a:outerShdw>
                  </a:effectLst>
                  <a:latin typeface="Book Antiqua" pitchFamily="18" charset="0"/>
                </a:rPr>
                <a:t>*</a:t>
              </a:r>
              <a:r>
                <a:rPr lang="it-IT" sz="2800">
                  <a:effectLst>
                    <a:outerShdw blurRad="38100" dist="38100" dir="2700000" algn="tl">
                      <a:srgbClr val="000000"/>
                    </a:outerShdw>
                  </a:effectLst>
                  <a:latin typeface="Book Antiqua" pitchFamily="18" charset="0"/>
                </a:rPr>
                <a:t> (</a:t>
              </a:r>
              <a:r>
                <a:rPr lang="it-IT" sz="2800" i="1">
                  <a:effectLst>
                    <a:outerShdw blurRad="38100" dist="38100" dir="2700000" algn="tl">
                      <a:srgbClr val="000000"/>
                    </a:outerShdw>
                  </a:effectLst>
                  <a:latin typeface="Book Antiqua" pitchFamily="18" charset="0"/>
                </a:rPr>
                <a:t>RBW</a:t>
              </a:r>
              <a:r>
                <a:rPr lang="it-IT" sz="2800" baseline="-25000">
                  <a:effectLst>
                    <a:outerShdw blurRad="38100" dist="38100" dir="2700000" algn="tl">
                      <a:srgbClr val="000000"/>
                    </a:outerShdw>
                  </a:effectLst>
                  <a:latin typeface="Book Antiqua" pitchFamily="18" charset="0"/>
                </a:rPr>
                <a:t>1</a:t>
              </a:r>
              <a:r>
                <a:rPr lang="it-IT" sz="2800">
                  <a:effectLst>
                    <a:outerShdw blurRad="38100" dist="38100" dir="2700000" algn="tl">
                      <a:srgbClr val="000000"/>
                    </a:outerShdw>
                  </a:effectLst>
                  <a:latin typeface="Book Antiqua" pitchFamily="18" charset="0"/>
                </a:rPr>
                <a:t> = 100 kHz)</a:t>
              </a:r>
            </a:p>
            <a:p>
              <a:pPr eaLnBrk="1" hangingPunct="1">
                <a:lnSpc>
                  <a:spcPct val="90000"/>
                </a:lnSpc>
                <a:spcBef>
                  <a:spcPct val="20000"/>
                </a:spcBef>
                <a:defRPr/>
              </a:pPr>
              <a:r>
                <a:rPr lang="en-US" sz="2800">
                  <a:effectLst>
                    <a:outerShdw blurRad="38100" dist="38100" dir="2700000" algn="tl">
                      <a:srgbClr val="000000"/>
                    </a:outerShdw>
                  </a:effectLst>
                  <a:latin typeface="Book Antiqua" pitchFamily="18" charset="0"/>
                </a:rPr>
                <a:t>            </a:t>
              </a:r>
              <a:r>
                <a:rPr lang="en-US" sz="2800" baseline="30000">
                  <a:effectLst>
                    <a:outerShdw blurRad="38100" dist="38100" dir="2700000" algn="tl">
                      <a:srgbClr val="000000"/>
                    </a:outerShdw>
                  </a:effectLst>
                  <a:latin typeface="Book Antiqua" pitchFamily="18" charset="0"/>
                </a:rPr>
                <a:t>*</a:t>
              </a:r>
              <a:r>
                <a:rPr lang="en-US" sz="2800" i="1">
                  <a:effectLst>
                    <a:outerShdw blurRad="38100" dist="38100" dir="2700000" algn="tl">
                      <a:srgbClr val="000000"/>
                    </a:outerShdw>
                  </a:effectLst>
                  <a:latin typeface="Book Antiqua" pitchFamily="18" charset="0"/>
                </a:rPr>
                <a:t>P</a:t>
              </a:r>
              <a:r>
                <a:rPr lang="en-US" sz="2800" baseline="-25000">
                  <a:effectLst>
                    <a:outerShdw blurRad="38100" dist="38100" dir="2700000" algn="tl">
                      <a:srgbClr val="000000"/>
                    </a:outerShdw>
                  </a:effectLst>
                  <a:latin typeface="Book Antiqua" pitchFamily="18" charset="0"/>
                </a:rPr>
                <a:t>noise</a:t>
              </a:r>
              <a:r>
                <a:rPr lang="en-US" sz="2800">
                  <a:effectLst>
                    <a:outerShdw blurRad="38100" dist="38100" dir="2700000" algn="tl">
                      <a:srgbClr val="000000"/>
                    </a:outerShdw>
                  </a:effectLst>
                  <a:latin typeface="Book Antiqua" pitchFamily="18" charset="0"/>
                </a:rPr>
                <a:t> = 400 aW </a:t>
              </a:r>
              <a:r>
                <a:rPr lang="en-US" sz="2800">
                  <a:effectLst>
                    <a:outerShdw blurRad="38100" dist="38100" dir="2700000" algn="tl">
                      <a:srgbClr val="000000"/>
                    </a:outerShdw>
                  </a:effectLst>
                  <a:latin typeface="Book Antiqua" pitchFamily="18" charset="0"/>
                  <a:sym typeface="Symbol" pitchFamily="18" charset="2"/>
                </a:rPr>
                <a:t> 50 = 20 fW</a:t>
              </a:r>
              <a:r>
                <a:rPr lang="en-US" sz="2800">
                  <a:effectLst>
                    <a:outerShdw blurRad="38100" dist="38100" dir="2700000" algn="tl">
                      <a:srgbClr val="000000"/>
                    </a:outerShdw>
                  </a:effectLst>
                  <a:latin typeface="Book Antiqua" pitchFamily="18" charset="0"/>
                </a:rPr>
                <a:t>   &gt;&gt;   </a:t>
              </a:r>
              <a:r>
                <a:rPr lang="en-US" sz="2800" i="1">
                  <a:effectLst>
                    <a:outerShdw blurRad="38100" dist="38100" dir="2700000" algn="tl">
                      <a:srgbClr val="000000"/>
                    </a:outerShdw>
                  </a:effectLst>
                  <a:latin typeface="Book Antiqua" pitchFamily="18" charset="0"/>
                </a:rPr>
                <a:t>P</a:t>
              </a:r>
              <a:r>
                <a:rPr lang="en-US" sz="2800" baseline="-25000">
                  <a:effectLst>
                    <a:outerShdw blurRad="38100" dist="38100" dir="2700000" algn="tl">
                      <a:srgbClr val="000000"/>
                    </a:outerShdw>
                  </a:effectLst>
                  <a:latin typeface="Book Antiqua" pitchFamily="18" charset="0"/>
                </a:rPr>
                <a:t>s</a:t>
              </a:r>
              <a:r>
                <a:rPr lang="en-US" sz="2800">
                  <a:effectLst>
                    <a:outerShdw blurRad="38100" dist="38100" dir="2700000" algn="tl">
                      <a:srgbClr val="000000"/>
                    </a:outerShdw>
                  </a:effectLst>
                  <a:latin typeface="Book Antiqua" pitchFamily="18" charset="0"/>
                </a:rPr>
                <a:t> = 200 aW</a:t>
              </a:r>
            </a:p>
          </p:txBody>
        </p:sp>
        <p:sp>
          <p:nvSpPr>
            <p:cNvPr id="308230" name="Text Box 6"/>
            <p:cNvSpPr txBox="1">
              <a:spLocks noChangeArrowheads="1"/>
            </p:cNvSpPr>
            <p:nvPr/>
          </p:nvSpPr>
          <p:spPr bwMode="black">
            <a:xfrm>
              <a:off x="67" y="2659"/>
              <a:ext cx="5432" cy="596"/>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sz="2800" dirty="0">
                  <a:effectLst>
                    <a:outerShdw blurRad="38100" dist="38100" dir="2700000" algn="tl">
                      <a:srgbClr val="000000"/>
                    </a:outerShdw>
                  </a:effectLst>
                  <a:latin typeface="Book Antiqua" pitchFamily="18" charset="0"/>
                </a:rPr>
                <a:t>           Nel secondo caso</a:t>
              </a:r>
              <a:r>
                <a:rPr lang="it-IT" sz="2800" baseline="30000" dirty="0">
                  <a:effectLst>
                    <a:outerShdw blurRad="38100" dist="38100" dir="2700000" algn="tl">
                      <a:srgbClr val="000000"/>
                    </a:outerShdw>
                  </a:effectLst>
                  <a:latin typeface="Book Antiqua" pitchFamily="18" charset="0"/>
                </a:rPr>
                <a:t>*</a:t>
              </a:r>
              <a:r>
                <a:rPr lang="it-IT" sz="2800" dirty="0">
                  <a:effectLst>
                    <a:outerShdw blurRad="38100" dist="38100" dir="2700000" algn="tl">
                      <a:srgbClr val="000000"/>
                    </a:outerShdw>
                  </a:effectLst>
                  <a:latin typeface="Book Antiqua" pitchFamily="18" charset="0"/>
                </a:rPr>
                <a:t> (</a:t>
              </a:r>
              <a:r>
                <a:rPr lang="it-IT" sz="2800" i="1" dirty="0">
                  <a:effectLst>
                    <a:outerShdw blurRad="38100" dist="38100" dir="2700000" algn="tl">
                      <a:srgbClr val="000000"/>
                    </a:outerShdw>
                  </a:effectLst>
                  <a:latin typeface="Book Antiqua" pitchFamily="18" charset="0"/>
                </a:rPr>
                <a:t>RBW</a:t>
              </a:r>
              <a:r>
                <a:rPr lang="it-IT" sz="2800" baseline="-25000" dirty="0">
                  <a:effectLst>
                    <a:outerShdw blurRad="38100" dist="38100" dir="2700000" algn="tl">
                      <a:srgbClr val="000000"/>
                    </a:outerShdw>
                  </a:effectLst>
                  <a:latin typeface="Book Antiqua" pitchFamily="18" charset="0"/>
                </a:rPr>
                <a:t>2</a:t>
              </a:r>
              <a:r>
                <a:rPr lang="it-IT" sz="2800" dirty="0">
                  <a:effectLst>
                    <a:outerShdw blurRad="38100" dist="38100" dir="2700000" algn="tl">
                      <a:srgbClr val="000000"/>
                    </a:outerShdw>
                  </a:effectLst>
                  <a:latin typeface="Book Antiqua" pitchFamily="18" charset="0"/>
                </a:rPr>
                <a:t> = 1 kHz)</a:t>
              </a:r>
            </a:p>
            <a:p>
              <a:pPr eaLnBrk="1" hangingPunct="1">
                <a:lnSpc>
                  <a:spcPct val="90000"/>
                </a:lnSpc>
                <a:spcBef>
                  <a:spcPct val="20000"/>
                </a:spcBef>
                <a:defRPr/>
              </a:pPr>
              <a:r>
                <a:rPr lang="en-US" sz="2800" dirty="0">
                  <a:effectLst>
                    <a:outerShdw blurRad="38100" dist="38100" dir="2700000" algn="tl">
                      <a:srgbClr val="000000"/>
                    </a:outerShdw>
                  </a:effectLst>
                  <a:latin typeface="Book Antiqua" pitchFamily="18" charset="0"/>
                </a:rPr>
                <a:t>            </a:t>
              </a:r>
              <a:r>
                <a:rPr lang="en-US" sz="2800" baseline="30000" dirty="0">
                  <a:effectLst>
                    <a:outerShdw blurRad="38100" dist="38100" dir="2700000" algn="tl">
                      <a:srgbClr val="000000"/>
                    </a:outerShdw>
                  </a:effectLst>
                  <a:latin typeface="Book Antiqua" pitchFamily="18" charset="0"/>
                </a:rPr>
                <a:t>*</a:t>
              </a:r>
              <a:r>
                <a:rPr lang="en-US" sz="2800" i="1" dirty="0" err="1">
                  <a:effectLst>
                    <a:outerShdw blurRad="38100" dist="38100" dir="2700000" algn="tl">
                      <a:srgbClr val="000000"/>
                    </a:outerShdw>
                  </a:effectLst>
                  <a:latin typeface="Book Antiqua" pitchFamily="18" charset="0"/>
                </a:rPr>
                <a:t>P</a:t>
              </a:r>
              <a:r>
                <a:rPr lang="en-US" sz="2800" baseline="-25000" dirty="0" err="1">
                  <a:effectLst>
                    <a:outerShdw blurRad="38100" dist="38100" dir="2700000" algn="tl">
                      <a:srgbClr val="000000"/>
                    </a:outerShdw>
                  </a:effectLst>
                  <a:latin typeface="Book Antiqua" pitchFamily="18" charset="0"/>
                </a:rPr>
                <a:t>noise</a:t>
              </a:r>
              <a:r>
                <a:rPr lang="en-US" sz="2800" dirty="0">
                  <a:effectLst>
                    <a:outerShdw blurRad="38100" dist="38100" dir="2700000" algn="tl">
                      <a:srgbClr val="000000"/>
                    </a:outerShdw>
                  </a:effectLst>
                  <a:latin typeface="Book Antiqua" pitchFamily="18" charset="0"/>
                </a:rPr>
                <a:t> = 4 </a:t>
              </a:r>
              <a:r>
                <a:rPr lang="en-US" sz="2800" dirty="0" err="1">
                  <a:effectLst>
                    <a:outerShdw blurRad="38100" dist="38100" dir="2700000" algn="tl">
                      <a:srgbClr val="000000"/>
                    </a:outerShdw>
                  </a:effectLst>
                  <a:latin typeface="Book Antiqua" pitchFamily="18" charset="0"/>
                </a:rPr>
                <a:t>aW</a:t>
              </a:r>
              <a:r>
                <a:rPr lang="en-US" sz="2800" dirty="0">
                  <a:effectLst>
                    <a:outerShdw blurRad="38100" dist="38100" dir="2700000" algn="tl">
                      <a:srgbClr val="000000"/>
                    </a:outerShdw>
                  </a:effectLst>
                  <a:latin typeface="Book Antiqua" pitchFamily="18" charset="0"/>
                </a:rPr>
                <a:t> </a:t>
              </a:r>
              <a:r>
                <a:rPr lang="en-US" sz="2800" dirty="0">
                  <a:effectLst>
                    <a:outerShdw blurRad="38100" dist="38100" dir="2700000" algn="tl">
                      <a:srgbClr val="000000"/>
                    </a:outerShdw>
                  </a:effectLst>
                  <a:latin typeface="Book Antiqua" pitchFamily="18" charset="0"/>
                  <a:sym typeface="Symbol" pitchFamily="18" charset="2"/>
                </a:rPr>
                <a:t> 50 = 200 </a:t>
              </a:r>
              <a:r>
                <a:rPr lang="en-US" sz="2800" dirty="0" err="1">
                  <a:effectLst>
                    <a:outerShdw blurRad="38100" dist="38100" dir="2700000" algn="tl">
                      <a:srgbClr val="000000"/>
                    </a:outerShdw>
                  </a:effectLst>
                  <a:latin typeface="Book Antiqua" pitchFamily="18" charset="0"/>
                  <a:sym typeface="Symbol" pitchFamily="18" charset="2"/>
                </a:rPr>
                <a:t>aW</a:t>
              </a:r>
              <a:r>
                <a:rPr lang="en-US" sz="2800" dirty="0">
                  <a:effectLst>
                    <a:outerShdw blurRad="38100" dist="38100" dir="2700000" algn="tl">
                      <a:srgbClr val="000000"/>
                    </a:outerShdw>
                  </a:effectLst>
                  <a:latin typeface="Book Antiqua" pitchFamily="18" charset="0"/>
                </a:rPr>
                <a:t>     =    </a:t>
              </a:r>
              <a:r>
                <a:rPr lang="en-US" sz="2800" i="1" dirty="0">
                  <a:effectLst>
                    <a:outerShdw blurRad="38100" dist="38100" dir="2700000" algn="tl">
                      <a:srgbClr val="000000"/>
                    </a:outerShdw>
                  </a:effectLst>
                  <a:latin typeface="Book Antiqua" pitchFamily="18" charset="0"/>
                </a:rPr>
                <a:t>P</a:t>
              </a:r>
              <a:r>
                <a:rPr lang="en-US" sz="2800" baseline="-25000" dirty="0">
                  <a:effectLst>
                    <a:outerShdw blurRad="38100" dist="38100" dir="2700000" algn="tl">
                      <a:srgbClr val="000000"/>
                    </a:outerShdw>
                  </a:effectLst>
                  <a:latin typeface="Book Antiqua" pitchFamily="18" charset="0"/>
                </a:rPr>
                <a:t>s</a:t>
              </a:r>
              <a:r>
                <a:rPr lang="en-US" sz="2800" dirty="0">
                  <a:effectLst>
                    <a:outerShdw blurRad="38100" dist="38100" dir="2700000" algn="tl">
                      <a:srgbClr val="000000"/>
                    </a:outerShdw>
                  </a:effectLst>
                  <a:latin typeface="Book Antiqua" pitchFamily="18" charset="0"/>
                </a:rPr>
                <a:t> = 200 </a:t>
              </a:r>
              <a:r>
                <a:rPr lang="en-US" sz="2800" dirty="0" err="1">
                  <a:effectLst>
                    <a:outerShdw blurRad="38100" dist="38100" dir="2700000" algn="tl">
                      <a:srgbClr val="000000"/>
                    </a:outerShdw>
                  </a:effectLst>
                  <a:latin typeface="Book Antiqua" pitchFamily="18" charset="0"/>
                </a:rPr>
                <a:t>aW</a:t>
              </a:r>
              <a:endParaRPr lang="en-US" sz="2800" dirty="0">
                <a:effectLst>
                  <a:outerShdw blurRad="38100" dist="38100" dir="2700000" algn="tl">
                    <a:srgbClr val="000000"/>
                  </a:outerShdw>
                </a:effectLst>
                <a:latin typeface="Book Antiqua" pitchFamily="18" charset="0"/>
              </a:endParaRPr>
            </a:p>
          </p:txBody>
        </p:sp>
      </p:grpSp>
      <p:sp>
        <p:nvSpPr>
          <p:cNvPr id="308231" name="Text Box 7"/>
          <p:cNvSpPr txBox="1">
            <a:spLocks noChangeArrowheads="1"/>
          </p:cNvSpPr>
          <p:nvPr/>
        </p:nvSpPr>
        <p:spPr bwMode="black">
          <a:xfrm>
            <a:off x="269875" y="5353050"/>
            <a:ext cx="8555038" cy="1244600"/>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50000"/>
              </a:spcBef>
              <a:defRPr/>
            </a:pPr>
            <a:r>
              <a:rPr lang="it-IT" altLang="it-IT" sz="2800" smtClean="0">
                <a:solidFill>
                  <a:srgbClr val="FFFF00"/>
                </a:solidFill>
                <a:effectLst>
                  <a:outerShdw blurRad="38100" dist="38100" dir="2700000" algn="tl">
                    <a:srgbClr val="000000"/>
                  </a:outerShdw>
                </a:effectLst>
                <a:latin typeface="Book Antiqua" panose="02040602050305030304" pitchFamily="18" charset="0"/>
              </a:rPr>
              <a:t>Quando due potenze uguali si sommano</a:t>
            </a:r>
            <a:r>
              <a:rPr lang="it-IT" altLang="it-IT" sz="2800" smtClean="0">
                <a:effectLst>
                  <a:outerShdw blurRad="38100" dist="38100" dir="2700000" algn="tl">
                    <a:srgbClr val="000000"/>
                  </a:outerShdw>
                </a:effectLst>
                <a:latin typeface="Book Antiqua" panose="02040602050305030304" pitchFamily="18" charset="0"/>
              </a:rPr>
              <a:t>, come in quest'ultimo caso,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la potenza risultante</a:t>
            </a:r>
            <a:r>
              <a:rPr lang="it-IT" altLang="it-IT" sz="2800" smtClean="0">
                <a:effectLst>
                  <a:outerShdw blurRad="38100" dist="38100" dir="2700000" algn="tl">
                    <a:srgbClr val="000000"/>
                  </a:outerShdw>
                </a:effectLst>
                <a:latin typeface="Book Antiqua" panose="02040602050305030304" pitchFamily="18" charset="0"/>
              </a:rPr>
              <a:t>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è</a:t>
            </a:r>
            <a:r>
              <a:rPr lang="it-IT" altLang="it-IT" sz="2800" smtClean="0">
                <a:effectLst>
                  <a:outerShdw blurRad="38100" dist="38100" dir="2700000" algn="tl">
                    <a:srgbClr val="000000"/>
                  </a:outerShdw>
                </a:effectLst>
                <a:latin typeface="Book Antiqua" panose="02040602050305030304" pitchFamily="18" charset="0"/>
              </a:rPr>
              <a:t> il doppio e dunque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3 dB più alta di ciascuno dei valori sommati</a:t>
            </a:r>
            <a:r>
              <a:rPr lang="it-IT" altLang="it-IT" sz="2800" smtClean="0">
                <a:effectLst>
                  <a:outerShdw blurRad="38100" dist="38100" dir="2700000" algn="tl">
                    <a:srgbClr val="000000"/>
                  </a:outerShdw>
                </a:effectLst>
                <a:latin typeface="Book Antiqua" panose="02040602050305030304" pitchFamily="18" charset="0"/>
              </a:rPr>
              <a:t> </a:t>
            </a:r>
            <a:endParaRPr lang="en-US" altLang="it-IT" sz="2800" smtClean="0">
              <a:effectLst>
                <a:outerShdw blurRad="38100" dist="38100" dir="2700000" algn="tl">
                  <a:srgbClr val="000000"/>
                </a:outerShdw>
              </a:effectLst>
              <a:latin typeface="Book Antiqua" panose="02040602050305030304" pitchFamily="18" charset="0"/>
            </a:endParaRPr>
          </a:p>
        </p:txBody>
      </p:sp>
      <p:sp>
        <p:nvSpPr>
          <p:cNvPr id="10" name="Rettangolo 9"/>
          <p:cNvSpPr/>
          <p:nvPr/>
        </p:nvSpPr>
        <p:spPr>
          <a:xfrm>
            <a:off x="1101725" y="4662488"/>
            <a:ext cx="1108075" cy="52387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1" name="Rettangolo 10"/>
          <p:cNvSpPr/>
          <p:nvPr/>
        </p:nvSpPr>
        <p:spPr>
          <a:xfrm>
            <a:off x="5803900" y="4656138"/>
            <a:ext cx="1108075" cy="52387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8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1" grpId="0"/>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idx="4294967295"/>
          </p:nvPr>
        </p:nvSpPr>
        <p:spPr bwMode="black">
          <a:xfrm>
            <a:off x="290513" y="0"/>
            <a:ext cx="8405812" cy="981075"/>
          </a:xfrm>
        </p:spPr>
        <p:txBody>
          <a:bodyPr/>
          <a:lstStyle/>
          <a:p>
            <a:pPr eaLnBrk="1" hangingPunct="1">
              <a:defRPr/>
            </a:pPr>
            <a:r>
              <a:rPr lang="it-IT" sz="4000" dirty="0" smtClean="0">
                <a:solidFill>
                  <a:srgbClr val="969696"/>
                </a:solidFill>
                <a:latin typeface="Book Antiqua" pitchFamily="18" charset="0"/>
              </a:rPr>
              <a:t>Esempio (5/</a:t>
            </a:r>
            <a:r>
              <a:rPr lang="it-IT" sz="4000" dirty="0" err="1" smtClean="0">
                <a:solidFill>
                  <a:srgbClr val="969696"/>
                </a:solidFill>
                <a:latin typeface="Book Antiqua" pitchFamily="18" charset="0"/>
              </a:rPr>
              <a:t>5</a:t>
            </a:r>
            <a:r>
              <a:rPr lang="it-IT" sz="4000" dirty="0" smtClean="0">
                <a:solidFill>
                  <a:srgbClr val="969696"/>
                </a:solidFill>
                <a:latin typeface="Book Antiqua" pitchFamily="18" charset="0"/>
              </a:rPr>
              <a:t>)</a:t>
            </a:r>
          </a:p>
        </p:txBody>
      </p:sp>
      <p:pic>
        <p:nvPicPr>
          <p:cNvPr id="413701" name="Picture 5" descr="pnoise"/>
          <p:cNvPicPr>
            <a:picLocks noChangeAspect="1" noChangeArrowheads="1"/>
          </p:cNvPicPr>
          <p:nvPr/>
        </p:nvPicPr>
        <p:blipFill>
          <a:blip r:embed="rId3">
            <a:extLst>
              <a:ext uri="{28A0092B-C50C-407E-A947-70E740481C1C}">
                <a14:useLocalDpi xmlns:a14="http://schemas.microsoft.com/office/drawing/2010/main" val="0"/>
              </a:ext>
            </a:extLst>
          </a:blip>
          <a:srcRect l="51384"/>
          <a:stretch>
            <a:fillRect/>
          </a:stretch>
        </p:blipFill>
        <p:spPr bwMode="auto">
          <a:xfrm>
            <a:off x="2470150" y="3117850"/>
            <a:ext cx="42799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702" name="Text Box 6"/>
          <p:cNvSpPr txBox="1">
            <a:spLocks noChangeArrowheads="1"/>
          </p:cNvSpPr>
          <p:nvPr/>
        </p:nvSpPr>
        <p:spPr bwMode="black">
          <a:xfrm>
            <a:off x="1027113" y="5446713"/>
            <a:ext cx="7061200" cy="119062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50000"/>
              </a:spcBef>
              <a:defRPr/>
            </a:pPr>
            <a:r>
              <a:rPr lang="it-IT" altLang="it-IT" sz="2000" dirty="0" smtClean="0">
                <a:effectLst>
                  <a:outerShdw blurRad="38100" dist="38100" dir="2700000" algn="tl">
                    <a:srgbClr val="000000"/>
                  </a:outerShdw>
                </a:effectLst>
                <a:latin typeface="Book Antiqua" panose="02040602050305030304" pitchFamily="18" charset="0"/>
              </a:rPr>
              <a:t>Si può ritenere che il minimo segnale rivelabile coincide con il livello del rumore di fondo se si è in grado di riconoscere un innalzamento di 3 dB della traccia dell’AS dal livello del rumore bianco (dipende anche dalla rumorosità della traccia)</a:t>
            </a:r>
            <a:endParaRPr lang="en-US" altLang="it-IT" sz="2000" dirty="0" smtClean="0">
              <a:effectLst>
                <a:outerShdw blurRad="38100" dist="38100" dir="2700000" algn="tl">
                  <a:srgbClr val="000000"/>
                </a:outerShdw>
              </a:effectLst>
              <a:latin typeface="Book Antiqua" panose="02040602050305030304" pitchFamily="18" charset="0"/>
            </a:endParaRPr>
          </a:p>
        </p:txBody>
      </p:sp>
      <p:sp>
        <p:nvSpPr>
          <p:cNvPr id="413703" name="Text Box 7"/>
          <p:cNvSpPr txBox="1">
            <a:spLocks noChangeArrowheads="1"/>
          </p:cNvSpPr>
          <p:nvPr/>
        </p:nvSpPr>
        <p:spPr bwMode="black">
          <a:xfrm>
            <a:off x="349250" y="1125538"/>
            <a:ext cx="8547100" cy="1628775"/>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sz="2800">
                <a:effectLst>
                  <a:outerShdw blurRad="38100" dist="38100" dir="2700000" algn="tl">
                    <a:srgbClr val="000000"/>
                  </a:outerShdw>
                </a:effectLst>
                <a:latin typeface="Book Antiqua" pitchFamily="18" charset="0"/>
              </a:rPr>
              <a:t>Con </a:t>
            </a:r>
            <a:r>
              <a:rPr lang="it-IT" sz="2800" i="1">
                <a:effectLst>
                  <a:outerShdw blurRad="38100" dist="38100" dir="2700000" algn="tl">
                    <a:srgbClr val="000000"/>
                  </a:outerShdw>
                </a:effectLst>
                <a:latin typeface="Book Antiqua" pitchFamily="18" charset="0"/>
              </a:rPr>
              <a:t>RBW</a:t>
            </a:r>
            <a:r>
              <a:rPr lang="it-IT" sz="2800" baseline="-25000">
                <a:effectLst>
                  <a:outerShdw blurRad="38100" dist="38100" dir="2700000" algn="tl">
                    <a:srgbClr val="000000"/>
                  </a:outerShdw>
                </a:effectLst>
                <a:latin typeface="Book Antiqua" pitchFamily="18" charset="0"/>
              </a:rPr>
              <a:t>2</a:t>
            </a:r>
            <a:r>
              <a:rPr lang="it-IT" sz="2800">
                <a:effectLst>
                  <a:outerShdw blurRad="38100" dist="38100" dir="2700000" algn="tl">
                    <a:srgbClr val="000000"/>
                  </a:outerShdw>
                </a:effectLst>
                <a:latin typeface="Book Antiqua" pitchFamily="18" charset="0"/>
              </a:rPr>
              <a:t>=1 kHz e </a:t>
            </a:r>
            <a:r>
              <a:rPr lang="it-IT" sz="2800" i="1">
                <a:effectLst>
                  <a:outerShdw blurRad="38100" dist="38100" dir="2700000" algn="tl">
                    <a:srgbClr val="000000"/>
                  </a:outerShdw>
                </a:effectLst>
                <a:latin typeface="Book Antiqua" pitchFamily="18" charset="0"/>
              </a:rPr>
              <a:t>P</a:t>
            </a:r>
            <a:r>
              <a:rPr lang="it-IT" sz="2800" baseline="-25000">
                <a:effectLst>
                  <a:outerShdw blurRad="38100" dist="38100" dir="2700000" algn="tl">
                    <a:srgbClr val="000000"/>
                  </a:outerShdw>
                </a:effectLst>
                <a:latin typeface="Book Antiqua" pitchFamily="18" charset="0"/>
              </a:rPr>
              <a:t>s</a:t>
            </a:r>
            <a:r>
              <a:rPr lang="it-IT" sz="2800">
                <a:effectLst>
                  <a:outerShdw blurRad="38100" dist="38100" dir="2700000" algn="tl">
                    <a:srgbClr val="000000"/>
                  </a:outerShdw>
                </a:effectLst>
                <a:latin typeface="Book Antiqua" pitchFamily="18" charset="0"/>
              </a:rPr>
              <a:t> = </a:t>
            </a:r>
            <a:r>
              <a:rPr lang="it-IT" sz="2800" i="1">
                <a:effectLst>
                  <a:outerShdw blurRad="38100" dist="38100" dir="2700000" algn="tl">
                    <a:srgbClr val="000000"/>
                  </a:outerShdw>
                </a:effectLst>
                <a:latin typeface="Book Antiqua" pitchFamily="18" charset="0"/>
              </a:rPr>
              <a:t>P</a:t>
            </a:r>
            <a:r>
              <a:rPr lang="it-IT" sz="2800" baseline="-25000">
                <a:effectLst>
                  <a:outerShdw blurRad="38100" dist="38100" dir="2700000" algn="tl">
                    <a:srgbClr val="000000"/>
                  </a:outerShdw>
                </a:effectLst>
                <a:latin typeface="Book Antiqua" pitchFamily="18" charset="0"/>
              </a:rPr>
              <a:t>noise</a:t>
            </a:r>
            <a:r>
              <a:rPr lang="it-IT" sz="2800">
                <a:effectLst>
                  <a:outerShdw blurRad="38100" dist="38100" dir="2700000" algn="tl">
                    <a:srgbClr val="000000"/>
                  </a:outerShdw>
                </a:effectLst>
                <a:latin typeface="Book Antiqua" pitchFamily="18" charset="0"/>
              </a:rPr>
              <a:t> = 200 aW = -127 dBm dalla somma </a:t>
            </a:r>
            <a:r>
              <a:rPr lang="it-IT" sz="2800" i="1">
                <a:effectLst>
                  <a:outerShdw blurRad="38100" dist="38100" dir="2700000" algn="tl">
                    <a:srgbClr val="000000"/>
                  </a:outerShdw>
                </a:effectLst>
                <a:latin typeface="Book Antiqua" pitchFamily="18" charset="0"/>
              </a:rPr>
              <a:t>P</a:t>
            </a:r>
            <a:r>
              <a:rPr lang="it-IT" sz="2800" baseline="-25000">
                <a:effectLst>
                  <a:outerShdw blurRad="38100" dist="38100" dir="2700000" algn="tl">
                    <a:srgbClr val="000000"/>
                  </a:outerShdw>
                </a:effectLst>
                <a:latin typeface="Book Antiqua" pitchFamily="18" charset="0"/>
              </a:rPr>
              <a:t>tot</a:t>
            </a:r>
            <a:r>
              <a:rPr lang="it-IT" sz="2800">
                <a:effectLst>
                  <a:outerShdw blurRad="38100" dist="38100" dir="2700000" algn="tl">
                    <a:srgbClr val="000000"/>
                  </a:outerShdw>
                </a:effectLst>
                <a:latin typeface="Book Antiqua" pitchFamily="18" charset="0"/>
              </a:rPr>
              <a:t>=</a:t>
            </a:r>
            <a:r>
              <a:rPr lang="it-IT" sz="2800" i="1">
                <a:effectLst>
                  <a:outerShdw blurRad="38100" dist="38100" dir="2700000" algn="tl">
                    <a:srgbClr val="000000"/>
                  </a:outerShdw>
                </a:effectLst>
                <a:latin typeface="Book Antiqua" pitchFamily="18" charset="0"/>
              </a:rPr>
              <a:t>P</a:t>
            </a:r>
            <a:r>
              <a:rPr lang="it-IT" sz="2800" baseline="-25000">
                <a:effectLst>
                  <a:outerShdw blurRad="38100" dist="38100" dir="2700000" algn="tl">
                    <a:srgbClr val="000000"/>
                  </a:outerShdw>
                </a:effectLst>
                <a:latin typeface="Book Antiqua" pitchFamily="18" charset="0"/>
              </a:rPr>
              <a:t>s</a:t>
            </a:r>
            <a:r>
              <a:rPr lang="it-IT" sz="2800">
                <a:effectLst>
                  <a:outerShdw blurRad="38100" dist="38100" dir="2700000" algn="tl">
                    <a:srgbClr val="000000"/>
                  </a:outerShdw>
                </a:effectLst>
                <a:latin typeface="Book Antiqua" pitchFamily="18" charset="0"/>
              </a:rPr>
              <a:t>+</a:t>
            </a:r>
            <a:r>
              <a:rPr lang="it-IT" sz="2800" i="1">
                <a:effectLst>
                  <a:outerShdw blurRad="38100" dist="38100" dir="2700000" algn="tl">
                    <a:srgbClr val="000000"/>
                  </a:outerShdw>
                </a:effectLst>
                <a:latin typeface="Book Antiqua" pitchFamily="18" charset="0"/>
              </a:rPr>
              <a:t>P</a:t>
            </a:r>
            <a:r>
              <a:rPr lang="it-IT" sz="2800" baseline="-25000">
                <a:effectLst>
                  <a:outerShdw blurRad="38100" dist="38100" dir="2700000" algn="tl">
                    <a:srgbClr val="000000"/>
                  </a:outerShdw>
                </a:effectLst>
                <a:latin typeface="Book Antiqua" pitchFamily="18" charset="0"/>
              </a:rPr>
              <a:t>noise</a:t>
            </a:r>
            <a:r>
              <a:rPr lang="it-IT" sz="2800">
                <a:effectLst>
                  <a:outerShdw blurRad="38100" dist="38100" dir="2700000" algn="tl">
                    <a:srgbClr val="000000"/>
                  </a:outerShdw>
                </a:effectLst>
                <a:latin typeface="Book Antiqua" pitchFamily="18" charset="0"/>
              </a:rPr>
              <a:t> entro la banda del filtro si ottiene </a:t>
            </a:r>
            <a:r>
              <a:rPr lang="it-IT" sz="2800" i="1">
                <a:effectLst>
                  <a:outerShdw blurRad="38100" dist="38100" dir="2700000" algn="tl">
                    <a:srgbClr val="000000"/>
                  </a:outerShdw>
                </a:effectLst>
                <a:latin typeface="Book Antiqua" pitchFamily="18" charset="0"/>
              </a:rPr>
              <a:t>P</a:t>
            </a:r>
            <a:r>
              <a:rPr lang="it-IT" sz="2800" baseline="-25000">
                <a:effectLst>
                  <a:outerShdw blurRad="38100" dist="38100" dir="2700000" algn="tl">
                    <a:srgbClr val="000000"/>
                  </a:outerShdw>
                </a:effectLst>
                <a:latin typeface="Book Antiqua" pitchFamily="18" charset="0"/>
              </a:rPr>
              <a:t>tot</a:t>
            </a:r>
            <a:r>
              <a:rPr lang="it-IT" sz="2800">
                <a:effectLst>
                  <a:outerShdw blurRad="38100" dist="38100" dir="2700000" algn="tl">
                    <a:srgbClr val="000000"/>
                  </a:outerShdw>
                </a:effectLst>
                <a:latin typeface="Book Antiqua" pitchFamily="18" charset="0"/>
              </a:rPr>
              <a:t>=-124 dBm, e quindi il </a:t>
            </a:r>
            <a:r>
              <a:rPr lang="it-IT" sz="2800">
                <a:solidFill>
                  <a:srgbClr val="FFFF00"/>
                </a:solidFill>
                <a:effectLst>
                  <a:outerShdw blurRad="38100" dist="38100" dir="2700000" algn="tl">
                    <a:srgbClr val="000000"/>
                  </a:outerShdw>
                </a:effectLst>
                <a:latin typeface="Book Antiqua" pitchFamily="18" charset="0"/>
              </a:rPr>
              <a:t>picco</a:t>
            </a:r>
            <a:r>
              <a:rPr lang="it-IT" sz="2800">
                <a:effectLst>
                  <a:outerShdw blurRad="38100" dist="38100" dir="2700000" algn="tl">
                    <a:srgbClr val="000000"/>
                  </a:outerShdw>
                </a:effectLst>
                <a:latin typeface="Book Antiqua" pitchFamily="18" charset="0"/>
              </a:rPr>
              <a:t> della riga di segnale si troverà </a:t>
            </a:r>
            <a:r>
              <a:rPr lang="it-IT" sz="2800">
                <a:solidFill>
                  <a:srgbClr val="FFFF00"/>
                </a:solidFill>
                <a:effectLst>
                  <a:outerShdw blurRad="38100" dist="38100" dir="2700000" algn="tl">
                    <a:srgbClr val="000000"/>
                  </a:outerShdw>
                </a:effectLst>
                <a:latin typeface="Book Antiqua" pitchFamily="18" charset="0"/>
              </a:rPr>
              <a:t>a +3 dB sopra il rumore di fondo</a:t>
            </a:r>
            <a:endParaRPr lang="en-US" sz="2800">
              <a:solidFill>
                <a:srgbClr val="FFFF00"/>
              </a:solidFill>
              <a:effectLst>
                <a:outerShdw blurRad="38100" dist="38100" dir="2700000" algn="tl">
                  <a:srgbClr val="000000"/>
                </a:outerShdw>
              </a:effectLst>
              <a:latin typeface="Book Antiqua" pitchFamily="18" charset="0"/>
            </a:endParaRPr>
          </a:p>
        </p:txBody>
      </p:sp>
      <p:sp>
        <p:nvSpPr>
          <p:cNvPr id="413704" name="Line 8"/>
          <p:cNvSpPr>
            <a:spLocks noChangeShapeType="1"/>
          </p:cNvSpPr>
          <p:nvPr/>
        </p:nvSpPr>
        <p:spPr bwMode="auto">
          <a:xfrm>
            <a:off x="4770438" y="3203575"/>
            <a:ext cx="0" cy="579438"/>
          </a:xfrm>
          <a:prstGeom prst="line">
            <a:avLst/>
          </a:prstGeom>
          <a:noFill/>
          <a:ln w="25400">
            <a:solidFill>
              <a:srgbClr val="00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it-IT"/>
          </a:p>
        </p:txBody>
      </p:sp>
      <p:sp>
        <p:nvSpPr>
          <p:cNvPr id="413705" name="Text Box 9"/>
          <p:cNvSpPr txBox="1">
            <a:spLocks noChangeArrowheads="1"/>
          </p:cNvSpPr>
          <p:nvPr/>
        </p:nvSpPr>
        <p:spPr bwMode="auto">
          <a:xfrm>
            <a:off x="4808538" y="3276600"/>
            <a:ext cx="750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t-IT" sz="1800" b="1">
                <a:solidFill>
                  <a:srgbClr val="000000"/>
                </a:solidFill>
              </a:rPr>
              <a:t>3 dB</a:t>
            </a:r>
          </a:p>
        </p:txBody>
      </p:sp>
      <p:sp>
        <p:nvSpPr>
          <p:cNvPr id="413706" name="Text Box 10"/>
          <p:cNvSpPr txBox="1">
            <a:spLocks noChangeArrowheads="1"/>
          </p:cNvSpPr>
          <p:nvPr/>
        </p:nvSpPr>
        <p:spPr bwMode="auto">
          <a:xfrm>
            <a:off x="5311775" y="4746625"/>
            <a:ext cx="560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t-IT" sz="1800"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137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37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37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05"/>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3500"/>
                                  </p:stCondLst>
                                  <p:childTnLst>
                                    <p:set>
                                      <p:cBhvr>
                                        <p:cTn id="15" dur="1" fill="hold">
                                          <p:stCondLst>
                                            <p:cond delay="0"/>
                                          </p:stCondLst>
                                        </p:cTn>
                                        <p:tgtEl>
                                          <p:spTgt spid="413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2" grpId="0"/>
      <p:bldP spid="413705" grpId="0"/>
      <p:bldP spid="4137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Line 12"/>
          <p:cNvSpPr>
            <a:spLocks noChangeShapeType="1"/>
          </p:cNvSpPr>
          <p:nvPr/>
        </p:nvSpPr>
        <p:spPr bwMode="auto">
          <a:xfrm>
            <a:off x="4357688" y="6672263"/>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43011" name="Text Box 13"/>
          <p:cNvSpPr txBox="1">
            <a:spLocks noChangeArrowheads="1"/>
          </p:cNvSpPr>
          <p:nvPr/>
        </p:nvSpPr>
        <p:spPr bwMode="auto">
          <a:xfrm>
            <a:off x="1112838" y="5776913"/>
            <a:ext cx="745172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2400" u="sng">
                <a:latin typeface="Book Antiqua" panose="02040602050305030304" pitchFamily="18" charset="0"/>
              </a:rPr>
              <a:t>Diminuendo la RBW </a:t>
            </a:r>
            <a:r>
              <a:rPr lang="en-US" altLang="it-IT" sz="2400">
                <a:latin typeface="Book Antiqua" panose="02040602050305030304" pitchFamily="18" charset="0"/>
              </a:rPr>
              <a:t>scende il fondo di rumore</a:t>
            </a:r>
          </a:p>
          <a:p>
            <a:pPr>
              <a:spcBef>
                <a:spcPct val="0"/>
              </a:spcBef>
              <a:buClr>
                <a:srgbClr val="104160"/>
              </a:buClr>
              <a:buSzPct val="90000"/>
              <a:buFont typeface="Monotype Sorts"/>
              <a:buNone/>
            </a:pPr>
            <a:r>
              <a:rPr lang="en-US" altLang="it-IT" sz="2400">
                <a:latin typeface="Book Antiqua" panose="02040602050305030304" pitchFamily="18" charset="0"/>
              </a:rPr>
              <a:t>ma </a:t>
            </a:r>
            <a:r>
              <a:rPr lang="en-US" altLang="it-IT" sz="2400" u="sng">
                <a:latin typeface="Book Antiqua" panose="02040602050305030304" pitchFamily="18" charset="0"/>
              </a:rPr>
              <a:t>aumenta significativamente il tempo di scansione</a:t>
            </a:r>
          </a:p>
        </p:txBody>
      </p:sp>
      <p:sp>
        <p:nvSpPr>
          <p:cNvPr id="78852" name="AutoShape 15"/>
          <p:cNvSpPr>
            <a:spLocks noChangeArrowheads="1"/>
          </p:cNvSpPr>
          <p:nvPr/>
        </p:nvSpPr>
        <p:spPr bwMode="auto">
          <a:xfrm flipV="1">
            <a:off x="388938" y="2511425"/>
            <a:ext cx="5581650" cy="3197225"/>
          </a:xfrm>
          <a:prstGeom prst="roundRect">
            <a:avLst>
              <a:gd name="adj" fmla="val 0"/>
            </a:avLst>
          </a:prstGeom>
          <a:solidFill>
            <a:schemeClr val="tx1"/>
          </a:solidFill>
          <a:ln w="19050">
            <a:solidFill>
              <a:srgbClr val="000000"/>
            </a:solidFill>
            <a:round/>
            <a:headEnd/>
            <a:tailEnd/>
          </a:ln>
        </p:spPr>
        <p:txBody>
          <a:bodyPr rot="10800000"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78853" name="Freeform 16"/>
          <p:cNvSpPr>
            <a:spLocks/>
          </p:cNvSpPr>
          <p:nvPr/>
        </p:nvSpPr>
        <p:spPr bwMode="auto">
          <a:xfrm>
            <a:off x="673100" y="2736850"/>
            <a:ext cx="5057775" cy="2676525"/>
          </a:xfrm>
          <a:custGeom>
            <a:avLst/>
            <a:gdLst>
              <a:gd name="T0" fmla="*/ 0 w 3504"/>
              <a:gd name="T1" fmla="*/ 2147483646 h 1911"/>
              <a:gd name="T2" fmla="*/ 2147483646 w 3504"/>
              <a:gd name="T3" fmla="*/ 2147483646 h 1911"/>
              <a:gd name="T4" fmla="*/ 2147483646 w 3504"/>
              <a:gd name="T5" fmla="*/ 0 h 1911"/>
              <a:gd name="T6" fmla="*/ 0 w 3504"/>
              <a:gd name="T7" fmla="*/ 0 h 1911"/>
              <a:gd name="T8" fmla="*/ 0 w 3504"/>
              <a:gd name="T9" fmla="*/ 2147483646 h 1911"/>
              <a:gd name="T10" fmla="*/ 0 60000 65536"/>
              <a:gd name="T11" fmla="*/ 0 60000 65536"/>
              <a:gd name="T12" fmla="*/ 0 60000 65536"/>
              <a:gd name="T13" fmla="*/ 0 60000 65536"/>
              <a:gd name="T14" fmla="*/ 0 60000 65536"/>
              <a:gd name="T15" fmla="*/ 0 w 3504"/>
              <a:gd name="T16" fmla="*/ 0 h 1911"/>
              <a:gd name="T17" fmla="*/ 3504 w 3504"/>
              <a:gd name="T18" fmla="*/ 1911 h 1911"/>
            </a:gdLst>
            <a:ahLst/>
            <a:cxnLst>
              <a:cxn ang="T10">
                <a:pos x="T0" y="T1"/>
              </a:cxn>
              <a:cxn ang="T11">
                <a:pos x="T2" y="T3"/>
              </a:cxn>
              <a:cxn ang="T12">
                <a:pos x="T4" y="T5"/>
              </a:cxn>
              <a:cxn ang="T13">
                <a:pos x="T6" y="T7"/>
              </a:cxn>
              <a:cxn ang="T14">
                <a:pos x="T8" y="T9"/>
              </a:cxn>
            </a:cxnLst>
            <a:rect l="T15" t="T16" r="T17" b="T18"/>
            <a:pathLst>
              <a:path w="3504" h="1911">
                <a:moveTo>
                  <a:pt x="0" y="1910"/>
                </a:moveTo>
                <a:lnTo>
                  <a:pt x="3503" y="1910"/>
                </a:lnTo>
                <a:lnTo>
                  <a:pt x="3503" y="0"/>
                </a:lnTo>
                <a:lnTo>
                  <a:pt x="0" y="0"/>
                </a:lnTo>
                <a:lnTo>
                  <a:pt x="0" y="191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54" name="Text Box 17"/>
          <p:cNvSpPr txBox="1">
            <a:spLocks noChangeArrowheads="1"/>
          </p:cNvSpPr>
          <p:nvPr/>
        </p:nvSpPr>
        <p:spPr bwMode="auto">
          <a:xfrm>
            <a:off x="4260850" y="3376613"/>
            <a:ext cx="14271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700">
                <a:solidFill>
                  <a:srgbClr val="0000FF"/>
                </a:solidFill>
              </a:rPr>
              <a:t>100 kHz RBW</a:t>
            </a:r>
            <a:endParaRPr lang="en-US" altLang="it-IT" sz="2200"/>
          </a:p>
        </p:txBody>
      </p:sp>
      <p:sp>
        <p:nvSpPr>
          <p:cNvPr id="78855" name="Text Box 18"/>
          <p:cNvSpPr txBox="1">
            <a:spLocks noChangeArrowheads="1"/>
          </p:cNvSpPr>
          <p:nvPr/>
        </p:nvSpPr>
        <p:spPr bwMode="auto">
          <a:xfrm>
            <a:off x="4383088" y="3833813"/>
            <a:ext cx="13065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700">
                <a:solidFill>
                  <a:srgbClr val="0000FF"/>
                </a:solidFill>
              </a:rPr>
              <a:t>10 kHz RBW</a:t>
            </a:r>
            <a:endParaRPr lang="en-US" altLang="it-IT" sz="2200"/>
          </a:p>
        </p:txBody>
      </p:sp>
      <p:sp>
        <p:nvSpPr>
          <p:cNvPr id="78856" name="Text Box 19"/>
          <p:cNvSpPr txBox="1">
            <a:spLocks noChangeArrowheads="1"/>
          </p:cNvSpPr>
          <p:nvPr/>
        </p:nvSpPr>
        <p:spPr bwMode="auto">
          <a:xfrm>
            <a:off x="4487863" y="4260850"/>
            <a:ext cx="118903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700">
                <a:solidFill>
                  <a:srgbClr val="0000FF"/>
                </a:solidFill>
              </a:rPr>
              <a:t>1 kHz RBW</a:t>
            </a:r>
            <a:endParaRPr lang="en-US" altLang="it-IT" sz="2200"/>
          </a:p>
        </p:txBody>
      </p:sp>
      <p:grpSp>
        <p:nvGrpSpPr>
          <p:cNvPr id="78857" name="Group 20"/>
          <p:cNvGrpSpPr>
            <a:grpSpLocks/>
          </p:cNvGrpSpPr>
          <p:nvPr/>
        </p:nvGrpSpPr>
        <p:grpSpPr bwMode="auto">
          <a:xfrm>
            <a:off x="766763" y="3817938"/>
            <a:ext cx="854075" cy="257175"/>
            <a:chOff x="1271" y="2662"/>
            <a:chExt cx="591" cy="184"/>
          </a:xfrm>
        </p:grpSpPr>
        <p:sp>
          <p:nvSpPr>
            <p:cNvPr id="78894" name="Text Box 21"/>
            <p:cNvSpPr txBox="1">
              <a:spLocks noChangeArrowheads="1"/>
            </p:cNvSpPr>
            <p:nvPr/>
          </p:nvSpPr>
          <p:spPr bwMode="auto">
            <a:xfrm>
              <a:off x="1447" y="2662"/>
              <a:ext cx="41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700">
                  <a:solidFill>
                    <a:srgbClr val="0000FF"/>
                  </a:solidFill>
                </a:rPr>
                <a:t>10 dB</a:t>
              </a:r>
              <a:endParaRPr lang="en-US" altLang="it-IT" sz="2200"/>
            </a:p>
          </p:txBody>
        </p:sp>
        <p:sp>
          <p:nvSpPr>
            <p:cNvPr id="78895" name="Freeform 22"/>
            <p:cNvSpPr>
              <a:spLocks/>
            </p:cNvSpPr>
            <p:nvPr/>
          </p:nvSpPr>
          <p:spPr bwMode="auto">
            <a:xfrm>
              <a:off x="1271" y="2689"/>
              <a:ext cx="137" cy="129"/>
            </a:xfrm>
            <a:custGeom>
              <a:avLst/>
              <a:gdLst>
                <a:gd name="T0" fmla="*/ 72 w 137"/>
                <a:gd name="T1" fmla="*/ 1 h 129"/>
                <a:gd name="T2" fmla="*/ 0 w 137"/>
                <a:gd name="T3" fmla="*/ 128 h 129"/>
                <a:gd name="T4" fmla="*/ 136 w 137"/>
                <a:gd name="T5" fmla="*/ 128 h 129"/>
                <a:gd name="T6" fmla="*/ 72 w 137"/>
                <a:gd name="T7" fmla="*/ 0 h 129"/>
                <a:gd name="T8" fmla="*/ 72 w 137"/>
                <a:gd name="T9" fmla="*/ 1 h 129"/>
                <a:gd name="T10" fmla="*/ 72 w 137"/>
                <a:gd name="T11" fmla="*/ 1 h 129"/>
                <a:gd name="T12" fmla="*/ 0 60000 65536"/>
                <a:gd name="T13" fmla="*/ 0 60000 65536"/>
                <a:gd name="T14" fmla="*/ 0 60000 65536"/>
                <a:gd name="T15" fmla="*/ 0 60000 65536"/>
                <a:gd name="T16" fmla="*/ 0 60000 65536"/>
                <a:gd name="T17" fmla="*/ 0 60000 65536"/>
                <a:gd name="T18" fmla="*/ 0 w 137"/>
                <a:gd name="T19" fmla="*/ 0 h 129"/>
                <a:gd name="T20" fmla="*/ 137 w 137"/>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137" h="129">
                  <a:moveTo>
                    <a:pt x="72" y="1"/>
                  </a:moveTo>
                  <a:lnTo>
                    <a:pt x="0" y="128"/>
                  </a:lnTo>
                  <a:lnTo>
                    <a:pt x="136" y="128"/>
                  </a:lnTo>
                  <a:lnTo>
                    <a:pt x="72" y="0"/>
                  </a:lnTo>
                  <a:lnTo>
                    <a:pt x="72" y="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grpSp>
      <p:grpSp>
        <p:nvGrpSpPr>
          <p:cNvPr id="78858" name="Group 23"/>
          <p:cNvGrpSpPr>
            <a:grpSpLocks/>
          </p:cNvGrpSpPr>
          <p:nvPr/>
        </p:nvGrpSpPr>
        <p:grpSpPr bwMode="auto">
          <a:xfrm>
            <a:off x="3973513" y="3500438"/>
            <a:ext cx="257175" cy="190500"/>
            <a:chOff x="3493" y="2435"/>
            <a:chExt cx="178" cy="137"/>
          </a:xfrm>
        </p:grpSpPr>
        <p:sp>
          <p:nvSpPr>
            <p:cNvPr id="78891" name="Line 24"/>
            <p:cNvSpPr>
              <a:spLocks noChangeShapeType="1"/>
            </p:cNvSpPr>
            <p:nvPr/>
          </p:nvSpPr>
          <p:spPr bwMode="auto">
            <a:xfrm flipH="1">
              <a:off x="3510" y="2437"/>
              <a:ext cx="161"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78892" name="Freeform 25"/>
            <p:cNvSpPr>
              <a:spLocks/>
            </p:cNvSpPr>
            <p:nvPr/>
          </p:nvSpPr>
          <p:spPr bwMode="auto">
            <a:xfrm>
              <a:off x="3493" y="2488"/>
              <a:ext cx="33" cy="84"/>
            </a:xfrm>
            <a:custGeom>
              <a:avLst/>
              <a:gdLst>
                <a:gd name="T0" fmla="*/ 14 w 33"/>
                <a:gd name="T1" fmla="*/ 83 h 84"/>
                <a:gd name="T2" fmla="*/ 32 w 33"/>
                <a:gd name="T3" fmla="*/ 0 h 84"/>
                <a:gd name="T4" fmla="*/ 15 w 33"/>
                <a:gd name="T5" fmla="*/ 24 h 84"/>
                <a:gd name="T6" fmla="*/ 0 w 33"/>
                <a:gd name="T7" fmla="*/ 8 h 84"/>
                <a:gd name="T8" fmla="*/ 14 w 33"/>
                <a:gd name="T9" fmla="*/ 83 h 84"/>
                <a:gd name="T10" fmla="*/ 14 w 33"/>
                <a:gd name="T11" fmla="*/ 83 h 84"/>
                <a:gd name="T12" fmla="*/ 0 60000 65536"/>
                <a:gd name="T13" fmla="*/ 0 60000 65536"/>
                <a:gd name="T14" fmla="*/ 0 60000 65536"/>
                <a:gd name="T15" fmla="*/ 0 60000 65536"/>
                <a:gd name="T16" fmla="*/ 0 60000 65536"/>
                <a:gd name="T17" fmla="*/ 0 60000 65536"/>
                <a:gd name="T18" fmla="*/ 0 w 33"/>
                <a:gd name="T19" fmla="*/ 0 h 84"/>
                <a:gd name="T20" fmla="*/ 33 w 33"/>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33" h="84">
                  <a:moveTo>
                    <a:pt x="14" y="83"/>
                  </a:moveTo>
                  <a:lnTo>
                    <a:pt x="32" y="0"/>
                  </a:lnTo>
                  <a:lnTo>
                    <a:pt x="15" y="24"/>
                  </a:lnTo>
                  <a:lnTo>
                    <a:pt x="0" y="8"/>
                  </a:lnTo>
                  <a:lnTo>
                    <a:pt x="14" y="83"/>
                  </a:lnTo>
                </a:path>
              </a:pathLst>
            </a:custGeom>
            <a:solidFill>
              <a:srgbClr val="0000FF"/>
            </a:solidFill>
            <a:ln w="31750">
              <a:solidFill>
                <a:srgbClr val="0000FF"/>
              </a:solidFill>
              <a:round/>
              <a:headEnd/>
              <a:tailEnd/>
            </a:ln>
          </p:spPr>
          <p:txBody>
            <a:bodyPr/>
            <a:lstStyle/>
            <a:p>
              <a:endParaRPr lang="it-IT"/>
            </a:p>
          </p:txBody>
        </p:sp>
        <p:sp>
          <p:nvSpPr>
            <p:cNvPr id="78893" name="Line 26"/>
            <p:cNvSpPr>
              <a:spLocks noChangeShapeType="1"/>
            </p:cNvSpPr>
            <p:nvPr/>
          </p:nvSpPr>
          <p:spPr bwMode="auto">
            <a:xfrm>
              <a:off x="3506" y="2435"/>
              <a:ext cx="1" cy="7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78859" name="Group 27"/>
          <p:cNvGrpSpPr>
            <a:grpSpLocks/>
          </p:cNvGrpSpPr>
          <p:nvPr/>
        </p:nvGrpSpPr>
        <p:grpSpPr bwMode="auto">
          <a:xfrm>
            <a:off x="4084638" y="3951288"/>
            <a:ext cx="255587" cy="190500"/>
            <a:chOff x="3569" y="2757"/>
            <a:chExt cx="178" cy="136"/>
          </a:xfrm>
        </p:grpSpPr>
        <p:sp>
          <p:nvSpPr>
            <p:cNvPr id="78888" name="Line 28"/>
            <p:cNvSpPr>
              <a:spLocks noChangeShapeType="1"/>
            </p:cNvSpPr>
            <p:nvPr/>
          </p:nvSpPr>
          <p:spPr bwMode="auto">
            <a:xfrm flipH="1">
              <a:off x="3586" y="2759"/>
              <a:ext cx="161"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78889" name="Freeform 29"/>
            <p:cNvSpPr>
              <a:spLocks/>
            </p:cNvSpPr>
            <p:nvPr/>
          </p:nvSpPr>
          <p:spPr bwMode="auto">
            <a:xfrm>
              <a:off x="3569" y="2810"/>
              <a:ext cx="33" cy="83"/>
            </a:xfrm>
            <a:custGeom>
              <a:avLst/>
              <a:gdLst>
                <a:gd name="T0" fmla="*/ 15 w 33"/>
                <a:gd name="T1" fmla="*/ 82 h 83"/>
                <a:gd name="T2" fmla="*/ 32 w 33"/>
                <a:gd name="T3" fmla="*/ 0 h 83"/>
                <a:gd name="T4" fmla="*/ 15 w 33"/>
                <a:gd name="T5" fmla="*/ 24 h 83"/>
                <a:gd name="T6" fmla="*/ 0 w 33"/>
                <a:gd name="T7" fmla="*/ 8 h 83"/>
                <a:gd name="T8" fmla="*/ 15 w 33"/>
                <a:gd name="T9" fmla="*/ 82 h 83"/>
                <a:gd name="T10" fmla="*/ 15 w 33"/>
                <a:gd name="T11" fmla="*/ 82 h 83"/>
                <a:gd name="T12" fmla="*/ 0 60000 65536"/>
                <a:gd name="T13" fmla="*/ 0 60000 65536"/>
                <a:gd name="T14" fmla="*/ 0 60000 65536"/>
                <a:gd name="T15" fmla="*/ 0 60000 65536"/>
                <a:gd name="T16" fmla="*/ 0 60000 65536"/>
                <a:gd name="T17" fmla="*/ 0 60000 65536"/>
                <a:gd name="T18" fmla="*/ 0 w 33"/>
                <a:gd name="T19" fmla="*/ 0 h 83"/>
                <a:gd name="T20" fmla="*/ 33 w 33"/>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33" h="83">
                  <a:moveTo>
                    <a:pt x="15" y="82"/>
                  </a:moveTo>
                  <a:lnTo>
                    <a:pt x="32" y="0"/>
                  </a:lnTo>
                  <a:lnTo>
                    <a:pt x="15" y="24"/>
                  </a:lnTo>
                  <a:lnTo>
                    <a:pt x="0" y="8"/>
                  </a:lnTo>
                  <a:lnTo>
                    <a:pt x="15" y="82"/>
                  </a:lnTo>
                </a:path>
              </a:pathLst>
            </a:custGeom>
            <a:solidFill>
              <a:srgbClr val="0000FF"/>
            </a:solidFill>
            <a:ln w="31750">
              <a:solidFill>
                <a:srgbClr val="0000FF"/>
              </a:solidFill>
              <a:round/>
              <a:headEnd/>
              <a:tailEnd/>
            </a:ln>
          </p:spPr>
          <p:txBody>
            <a:bodyPr/>
            <a:lstStyle/>
            <a:p>
              <a:endParaRPr lang="it-IT"/>
            </a:p>
          </p:txBody>
        </p:sp>
        <p:sp>
          <p:nvSpPr>
            <p:cNvPr id="78890" name="Line 30"/>
            <p:cNvSpPr>
              <a:spLocks noChangeShapeType="1"/>
            </p:cNvSpPr>
            <p:nvPr/>
          </p:nvSpPr>
          <p:spPr bwMode="auto">
            <a:xfrm>
              <a:off x="3582" y="2757"/>
              <a:ext cx="2" cy="7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78860" name="Group 31"/>
          <p:cNvGrpSpPr>
            <a:grpSpLocks/>
          </p:cNvGrpSpPr>
          <p:nvPr/>
        </p:nvGrpSpPr>
        <p:grpSpPr bwMode="auto">
          <a:xfrm>
            <a:off x="4195763" y="4376738"/>
            <a:ext cx="257175" cy="192087"/>
            <a:chOff x="3647" y="3061"/>
            <a:chExt cx="178" cy="137"/>
          </a:xfrm>
        </p:grpSpPr>
        <p:sp>
          <p:nvSpPr>
            <p:cNvPr id="78885" name="Line 32"/>
            <p:cNvSpPr>
              <a:spLocks noChangeShapeType="1"/>
            </p:cNvSpPr>
            <p:nvPr/>
          </p:nvSpPr>
          <p:spPr bwMode="auto">
            <a:xfrm flipH="1">
              <a:off x="3664" y="3063"/>
              <a:ext cx="161"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78886" name="Freeform 33"/>
            <p:cNvSpPr>
              <a:spLocks/>
            </p:cNvSpPr>
            <p:nvPr/>
          </p:nvSpPr>
          <p:spPr bwMode="auto">
            <a:xfrm>
              <a:off x="3647" y="3114"/>
              <a:ext cx="33" cy="84"/>
            </a:xfrm>
            <a:custGeom>
              <a:avLst/>
              <a:gdLst>
                <a:gd name="T0" fmla="*/ 15 w 33"/>
                <a:gd name="T1" fmla="*/ 83 h 84"/>
                <a:gd name="T2" fmla="*/ 32 w 33"/>
                <a:gd name="T3" fmla="*/ 0 h 84"/>
                <a:gd name="T4" fmla="*/ 15 w 33"/>
                <a:gd name="T5" fmla="*/ 24 h 84"/>
                <a:gd name="T6" fmla="*/ 0 w 33"/>
                <a:gd name="T7" fmla="*/ 8 h 84"/>
                <a:gd name="T8" fmla="*/ 15 w 33"/>
                <a:gd name="T9" fmla="*/ 83 h 84"/>
                <a:gd name="T10" fmla="*/ 15 w 33"/>
                <a:gd name="T11" fmla="*/ 83 h 84"/>
                <a:gd name="T12" fmla="*/ 0 60000 65536"/>
                <a:gd name="T13" fmla="*/ 0 60000 65536"/>
                <a:gd name="T14" fmla="*/ 0 60000 65536"/>
                <a:gd name="T15" fmla="*/ 0 60000 65536"/>
                <a:gd name="T16" fmla="*/ 0 60000 65536"/>
                <a:gd name="T17" fmla="*/ 0 60000 65536"/>
                <a:gd name="T18" fmla="*/ 0 w 33"/>
                <a:gd name="T19" fmla="*/ 0 h 84"/>
                <a:gd name="T20" fmla="*/ 33 w 33"/>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33" h="84">
                  <a:moveTo>
                    <a:pt x="15" y="83"/>
                  </a:moveTo>
                  <a:lnTo>
                    <a:pt x="32" y="0"/>
                  </a:lnTo>
                  <a:lnTo>
                    <a:pt x="15" y="24"/>
                  </a:lnTo>
                  <a:lnTo>
                    <a:pt x="0" y="8"/>
                  </a:lnTo>
                  <a:lnTo>
                    <a:pt x="15" y="83"/>
                  </a:lnTo>
                </a:path>
              </a:pathLst>
            </a:custGeom>
            <a:solidFill>
              <a:srgbClr val="0000FF"/>
            </a:solidFill>
            <a:ln w="31750">
              <a:solidFill>
                <a:srgbClr val="0000FF"/>
              </a:solidFill>
              <a:round/>
              <a:headEnd/>
              <a:tailEnd/>
            </a:ln>
          </p:spPr>
          <p:txBody>
            <a:bodyPr/>
            <a:lstStyle/>
            <a:p>
              <a:endParaRPr lang="it-IT"/>
            </a:p>
          </p:txBody>
        </p:sp>
        <p:sp>
          <p:nvSpPr>
            <p:cNvPr id="78887" name="Line 34"/>
            <p:cNvSpPr>
              <a:spLocks noChangeShapeType="1"/>
            </p:cNvSpPr>
            <p:nvPr/>
          </p:nvSpPr>
          <p:spPr bwMode="auto">
            <a:xfrm>
              <a:off x="3660" y="3061"/>
              <a:ext cx="2" cy="7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78861" name="Group 35"/>
          <p:cNvGrpSpPr>
            <a:grpSpLocks/>
          </p:cNvGrpSpPr>
          <p:nvPr/>
        </p:nvGrpSpPr>
        <p:grpSpPr bwMode="auto">
          <a:xfrm>
            <a:off x="782638" y="4243388"/>
            <a:ext cx="854075" cy="257175"/>
            <a:chOff x="1282" y="2966"/>
            <a:chExt cx="591" cy="184"/>
          </a:xfrm>
        </p:grpSpPr>
        <p:sp>
          <p:nvSpPr>
            <p:cNvPr id="78883" name="Text Box 36"/>
            <p:cNvSpPr txBox="1">
              <a:spLocks noChangeArrowheads="1"/>
            </p:cNvSpPr>
            <p:nvPr/>
          </p:nvSpPr>
          <p:spPr bwMode="auto">
            <a:xfrm>
              <a:off x="1458" y="2966"/>
              <a:ext cx="41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700">
                  <a:solidFill>
                    <a:srgbClr val="0000FF"/>
                  </a:solidFill>
                </a:rPr>
                <a:t>10 dB</a:t>
              </a:r>
              <a:endParaRPr lang="en-US" altLang="it-IT" sz="2200"/>
            </a:p>
          </p:txBody>
        </p:sp>
        <p:sp>
          <p:nvSpPr>
            <p:cNvPr id="78884" name="Freeform 37"/>
            <p:cNvSpPr>
              <a:spLocks/>
            </p:cNvSpPr>
            <p:nvPr/>
          </p:nvSpPr>
          <p:spPr bwMode="auto">
            <a:xfrm>
              <a:off x="1282" y="2993"/>
              <a:ext cx="137" cy="129"/>
            </a:xfrm>
            <a:custGeom>
              <a:avLst/>
              <a:gdLst>
                <a:gd name="T0" fmla="*/ 72 w 137"/>
                <a:gd name="T1" fmla="*/ 1 h 129"/>
                <a:gd name="T2" fmla="*/ 0 w 137"/>
                <a:gd name="T3" fmla="*/ 128 h 129"/>
                <a:gd name="T4" fmla="*/ 136 w 137"/>
                <a:gd name="T5" fmla="*/ 128 h 129"/>
                <a:gd name="T6" fmla="*/ 72 w 137"/>
                <a:gd name="T7" fmla="*/ 0 h 129"/>
                <a:gd name="T8" fmla="*/ 72 w 137"/>
                <a:gd name="T9" fmla="*/ 1 h 129"/>
                <a:gd name="T10" fmla="*/ 72 w 137"/>
                <a:gd name="T11" fmla="*/ 1 h 129"/>
                <a:gd name="T12" fmla="*/ 0 60000 65536"/>
                <a:gd name="T13" fmla="*/ 0 60000 65536"/>
                <a:gd name="T14" fmla="*/ 0 60000 65536"/>
                <a:gd name="T15" fmla="*/ 0 60000 65536"/>
                <a:gd name="T16" fmla="*/ 0 60000 65536"/>
                <a:gd name="T17" fmla="*/ 0 60000 65536"/>
                <a:gd name="T18" fmla="*/ 0 w 137"/>
                <a:gd name="T19" fmla="*/ 0 h 129"/>
                <a:gd name="T20" fmla="*/ 137 w 137"/>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137" h="129">
                  <a:moveTo>
                    <a:pt x="72" y="1"/>
                  </a:moveTo>
                  <a:lnTo>
                    <a:pt x="0" y="128"/>
                  </a:lnTo>
                  <a:lnTo>
                    <a:pt x="136" y="128"/>
                  </a:lnTo>
                  <a:lnTo>
                    <a:pt x="72" y="0"/>
                  </a:lnTo>
                  <a:lnTo>
                    <a:pt x="72" y="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it-IT"/>
            </a:p>
          </p:txBody>
        </p:sp>
      </p:grpSp>
      <p:grpSp>
        <p:nvGrpSpPr>
          <p:cNvPr id="78862" name="Group 38"/>
          <p:cNvGrpSpPr>
            <a:grpSpLocks/>
          </p:cNvGrpSpPr>
          <p:nvPr/>
        </p:nvGrpSpPr>
        <p:grpSpPr bwMode="auto">
          <a:xfrm>
            <a:off x="676275" y="3502025"/>
            <a:ext cx="5057775" cy="1157288"/>
            <a:chOff x="1208" y="2437"/>
            <a:chExt cx="3504" cy="826"/>
          </a:xfrm>
        </p:grpSpPr>
        <p:sp>
          <p:nvSpPr>
            <p:cNvPr id="78867" name="Line 39"/>
            <p:cNvSpPr>
              <a:spLocks noChangeShapeType="1"/>
            </p:cNvSpPr>
            <p:nvPr/>
          </p:nvSpPr>
          <p:spPr bwMode="auto">
            <a:xfrm>
              <a:off x="2932" y="248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78868" name="Freeform 40"/>
            <p:cNvSpPr>
              <a:spLocks/>
            </p:cNvSpPr>
            <p:nvPr/>
          </p:nvSpPr>
          <p:spPr bwMode="auto">
            <a:xfrm>
              <a:off x="1208" y="2560"/>
              <a:ext cx="912" cy="80"/>
            </a:xfrm>
            <a:custGeom>
              <a:avLst/>
              <a:gdLst>
                <a:gd name="T0" fmla="*/ 9 w 912"/>
                <a:gd name="T1" fmla="*/ 16 h 80"/>
                <a:gd name="T2" fmla="*/ 26 w 912"/>
                <a:gd name="T3" fmla="*/ 43 h 80"/>
                <a:gd name="T4" fmla="*/ 44 w 912"/>
                <a:gd name="T5" fmla="*/ 51 h 80"/>
                <a:gd name="T6" fmla="*/ 62 w 912"/>
                <a:gd name="T7" fmla="*/ 22 h 80"/>
                <a:gd name="T8" fmla="*/ 79 w 912"/>
                <a:gd name="T9" fmla="*/ 20 h 80"/>
                <a:gd name="T10" fmla="*/ 96 w 912"/>
                <a:gd name="T11" fmla="*/ 48 h 80"/>
                <a:gd name="T12" fmla="*/ 114 w 912"/>
                <a:gd name="T13" fmla="*/ 20 h 80"/>
                <a:gd name="T14" fmla="*/ 131 w 912"/>
                <a:gd name="T15" fmla="*/ 21 h 80"/>
                <a:gd name="T16" fmla="*/ 149 w 912"/>
                <a:gd name="T17" fmla="*/ 43 h 80"/>
                <a:gd name="T18" fmla="*/ 166 w 912"/>
                <a:gd name="T19" fmla="*/ 20 h 80"/>
                <a:gd name="T20" fmla="*/ 183 w 912"/>
                <a:gd name="T21" fmla="*/ 28 h 80"/>
                <a:gd name="T22" fmla="*/ 202 w 912"/>
                <a:gd name="T23" fmla="*/ 41 h 80"/>
                <a:gd name="T24" fmla="*/ 219 w 912"/>
                <a:gd name="T25" fmla="*/ 13 h 80"/>
                <a:gd name="T26" fmla="*/ 237 w 912"/>
                <a:gd name="T27" fmla="*/ 42 h 80"/>
                <a:gd name="T28" fmla="*/ 254 w 912"/>
                <a:gd name="T29" fmla="*/ 50 h 80"/>
                <a:gd name="T30" fmla="*/ 272 w 912"/>
                <a:gd name="T31" fmla="*/ 40 h 80"/>
                <a:gd name="T32" fmla="*/ 290 w 912"/>
                <a:gd name="T33" fmla="*/ 17 h 80"/>
                <a:gd name="T34" fmla="*/ 307 w 912"/>
                <a:gd name="T35" fmla="*/ 31 h 80"/>
                <a:gd name="T36" fmla="*/ 324 w 912"/>
                <a:gd name="T37" fmla="*/ 31 h 80"/>
                <a:gd name="T38" fmla="*/ 341 w 912"/>
                <a:gd name="T39" fmla="*/ 24 h 80"/>
                <a:gd name="T40" fmla="*/ 359 w 912"/>
                <a:gd name="T41" fmla="*/ 52 h 80"/>
                <a:gd name="T42" fmla="*/ 377 w 912"/>
                <a:gd name="T43" fmla="*/ 35 h 80"/>
                <a:gd name="T44" fmla="*/ 394 w 912"/>
                <a:gd name="T45" fmla="*/ 57 h 80"/>
                <a:gd name="T46" fmla="*/ 412 w 912"/>
                <a:gd name="T47" fmla="*/ 28 h 80"/>
                <a:gd name="T48" fmla="*/ 429 w 912"/>
                <a:gd name="T49" fmla="*/ 20 h 80"/>
                <a:gd name="T50" fmla="*/ 447 w 912"/>
                <a:gd name="T51" fmla="*/ 17 h 80"/>
                <a:gd name="T52" fmla="*/ 464 w 912"/>
                <a:gd name="T53" fmla="*/ 56 h 80"/>
                <a:gd name="T54" fmla="*/ 481 w 912"/>
                <a:gd name="T55" fmla="*/ 56 h 80"/>
                <a:gd name="T56" fmla="*/ 500 w 912"/>
                <a:gd name="T57" fmla="*/ 23 h 80"/>
                <a:gd name="T58" fmla="*/ 516 w 912"/>
                <a:gd name="T59" fmla="*/ 12 h 80"/>
                <a:gd name="T60" fmla="*/ 535 w 912"/>
                <a:gd name="T61" fmla="*/ 39 h 80"/>
                <a:gd name="T62" fmla="*/ 552 w 912"/>
                <a:gd name="T63" fmla="*/ 39 h 80"/>
                <a:gd name="T64" fmla="*/ 569 w 912"/>
                <a:gd name="T65" fmla="*/ 0 h 80"/>
                <a:gd name="T66" fmla="*/ 586 w 912"/>
                <a:gd name="T67" fmla="*/ 31 h 80"/>
                <a:gd name="T68" fmla="*/ 604 w 912"/>
                <a:gd name="T69" fmla="*/ 23 h 80"/>
                <a:gd name="T70" fmla="*/ 622 w 912"/>
                <a:gd name="T71" fmla="*/ 43 h 80"/>
                <a:gd name="T72" fmla="*/ 640 w 912"/>
                <a:gd name="T73" fmla="*/ 22 h 80"/>
                <a:gd name="T74" fmla="*/ 657 w 912"/>
                <a:gd name="T75" fmla="*/ 39 h 80"/>
                <a:gd name="T76" fmla="*/ 674 w 912"/>
                <a:gd name="T77" fmla="*/ 52 h 80"/>
                <a:gd name="T78" fmla="*/ 692 w 912"/>
                <a:gd name="T79" fmla="*/ 35 h 80"/>
                <a:gd name="T80" fmla="*/ 710 w 912"/>
                <a:gd name="T81" fmla="*/ 42 h 80"/>
                <a:gd name="T82" fmla="*/ 727 w 912"/>
                <a:gd name="T83" fmla="*/ 42 h 80"/>
                <a:gd name="T84" fmla="*/ 744 w 912"/>
                <a:gd name="T85" fmla="*/ 43 h 80"/>
                <a:gd name="T86" fmla="*/ 762 w 912"/>
                <a:gd name="T87" fmla="*/ 46 h 80"/>
                <a:gd name="T88" fmla="*/ 779 w 912"/>
                <a:gd name="T89" fmla="*/ 46 h 80"/>
                <a:gd name="T90" fmla="*/ 798 w 912"/>
                <a:gd name="T91" fmla="*/ 45 h 80"/>
                <a:gd name="T92" fmla="*/ 814 w 912"/>
                <a:gd name="T93" fmla="*/ 35 h 80"/>
                <a:gd name="T94" fmla="*/ 832 w 912"/>
                <a:gd name="T95" fmla="*/ 60 h 80"/>
                <a:gd name="T96" fmla="*/ 850 w 912"/>
                <a:gd name="T97" fmla="*/ 79 h 80"/>
                <a:gd name="T98" fmla="*/ 867 w 912"/>
                <a:gd name="T99" fmla="*/ 34 h 80"/>
                <a:gd name="T100" fmla="*/ 885 w 912"/>
                <a:gd name="T101" fmla="*/ 25 h 80"/>
                <a:gd name="T102" fmla="*/ 902 w 912"/>
                <a:gd name="T103" fmla="*/ 60 h 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2"/>
                <a:gd name="T157" fmla="*/ 0 h 80"/>
                <a:gd name="T158" fmla="*/ 912 w 912"/>
                <a:gd name="T159" fmla="*/ 80 h 8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2" h="80">
                  <a:moveTo>
                    <a:pt x="0" y="53"/>
                  </a:moveTo>
                  <a:lnTo>
                    <a:pt x="9" y="16"/>
                  </a:lnTo>
                  <a:lnTo>
                    <a:pt x="18" y="19"/>
                  </a:lnTo>
                  <a:lnTo>
                    <a:pt x="26" y="43"/>
                  </a:lnTo>
                  <a:lnTo>
                    <a:pt x="35" y="26"/>
                  </a:lnTo>
                  <a:lnTo>
                    <a:pt x="44" y="51"/>
                  </a:lnTo>
                  <a:lnTo>
                    <a:pt x="52" y="62"/>
                  </a:lnTo>
                  <a:lnTo>
                    <a:pt x="62" y="22"/>
                  </a:lnTo>
                  <a:lnTo>
                    <a:pt x="70" y="58"/>
                  </a:lnTo>
                  <a:lnTo>
                    <a:pt x="79" y="20"/>
                  </a:lnTo>
                  <a:lnTo>
                    <a:pt x="87" y="6"/>
                  </a:lnTo>
                  <a:lnTo>
                    <a:pt x="96" y="48"/>
                  </a:lnTo>
                  <a:lnTo>
                    <a:pt x="105" y="48"/>
                  </a:lnTo>
                  <a:lnTo>
                    <a:pt x="114" y="20"/>
                  </a:lnTo>
                  <a:lnTo>
                    <a:pt x="123" y="33"/>
                  </a:lnTo>
                  <a:lnTo>
                    <a:pt x="131" y="21"/>
                  </a:lnTo>
                  <a:lnTo>
                    <a:pt x="141" y="33"/>
                  </a:lnTo>
                  <a:lnTo>
                    <a:pt x="149" y="43"/>
                  </a:lnTo>
                  <a:lnTo>
                    <a:pt x="158" y="33"/>
                  </a:lnTo>
                  <a:lnTo>
                    <a:pt x="166" y="20"/>
                  </a:lnTo>
                  <a:lnTo>
                    <a:pt x="174" y="17"/>
                  </a:lnTo>
                  <a:lnTo>
                    <a:pt x="183" y="28"/>
                  </a:lnTo>
                  <a:lnTo>
                    <a:pt x="193" y="60"/>
                  </a:lnTo>
                  <a:lnTo>
                    <a:pt x="202" y="41"/>
                  </a:lnTo>
                  <a:lnTo>
                    <a:pt x="210" y="50"/>
                  </a:lnTo>
                  <a:lnTo>
                    <a:pt x="219" y="13"/>
                  </a:lnTo>
                  <a:lnTo>
                    <a:pt x="228" y="28"/>
                  </a:lnTo>
                  <a:lnTo>
                    <a:pt x="237" y="42"/>
                  </a:lnTo>
                  <a:lnTo>
                    <a:pt x="245" y="38"/>
                  </a:lnTo>
                  <a:lnTo>
                    <a:pt x="254" y="50"/>
                  </a:lnTo>
                  <a:lnTo>
                    <a:pt x="263" y="22"/>
                  </a:lnTo>
                  <a:lnTo>
                    <a:pt x="272" y="40"/>
                  </a:lnTo>
                  <a:lnTo>
                    <a:pt x="281" y="52"/>
                  </a:lnTo>
                  <a:lnTo>
                    <a:pt x="290" y="17"/>
                  </a:lnTo>
                  <a:lnTo>
                    <a:pt x="298" y="34"/>
                  </a:lnTo>
                  <a:lnTo>
                    <a:pt x="307" y="31"/>
                  </a:lnTo>
                  <a:lnTo>
                    <a:pt x="316" y="36"/>
                  </a:lnTo>
                  <a:lnTo>
                    <a:pt x="324" y="31"/>
                  </a:lnTo>
                  <a:lnTo>
                    <a:pt x="332" y="24"/>
                  </a:lnTo>
                  <a:lnTo>
                    <a:pt x="341" y="24"/>
                  </a:lnTo>
                  <a:lnTo>
                    <a:pt x="350" y="42"/>
                  </a:lnTo>
                  <a:lnTo>
                    <a:pt x="359" y="52"/>
                  </a:lnTo>
                  <a:lnTo>
                    <a:pt x="369" y="33"/>
                  </a:lnTo>
                  <a:lnTo>
                    <a:pt x="377" y="35"/>
                  </a:lnTo>
                  <a:lnTo>
                    <a:pt x="386" y="37"/>
                  </a:lnTo>
                  <a:lnTo>
                    <a:pt x="394" y="57"/>
                  </a:lnTo>
                  <a:lnTo>
                    <a:pt x="404" y="13"/>
                  </a:lnTo>
                  <a:lnTo>
                    <a:pt x="412" y="28"/>
                  </a:lnTo>
                  <a:lnTo>
                    <a:pt x="420" y="4"/>
                  </a:lnTo>
                  <a:lnTo>
                    <a:pt x="429" y="20"/>
                  </a:lnTo>
                  <a:lnTo>
                    <a:pt x="437" y="2"/>
                  </a:lnTo>
                  <a:lnTo>
                    <a:pt x="447" y="17"/>
                  </a:lnTo>
                  <a:lnTo>
                    <a:pt x="455" y="45"/>
                  </a:lnTo>
                  <a:lnTo>
                    <a:pt x="464" y="56"/>
                  </a:lnTo>
                  <a:lnTo>
                    <a:pt x="473" y="26"/>
                  </a:lnTo>
                  <a:lnTo>
                    <a:pt x="481" y="56"/>
                  </a:lnTo>
                  <a:lnTo>
                    <a:pt x="490" y="43"/>
                  </a:lnTo>
                  <a:lnTo>
                    <a:pt x="500" y="23"/>
                  </a:lnTo>
                  <a:lnTo>
                    <a:pt x="508" y="43"/>
                  </a:lnTo>
                  <a:lnTo>
                    <a:pt x="516" y="12"/>
                  </a:lnTo>
                  <a:lnTo>
                    <a:pt x="525" y="48"/>
                  </a:lnTo>
                  <a:lnTo>
                    <a:pt x="535" y="39"/>
                  </a:lnTo>
                  <a:lnTo>
                    <a:pt x="543" y="38"/>
                  </a:lnTo>
                  <a:lnTo>
                    <a:pt x="552" y="39"/>
                  </a:lnTo>
                  <a:lnTo>
                    <a:pt x="560" y="9"/>
                  </a:lnTo>
                  <a:lnTo>
                    <a:pt x="569" y="0"/>
                  </a:lnTo>
                  <a:lnTo>
                    <a:pt x="578" y="2"/>
                  </a:lnTo>
                  <a:lnTo>
                    <a:pt x="586" y="31"/>
                  </a:lnTo>
                  <a:lnTo>
                    <a:pt x="596" y="40"/>
                  </a:lnTo>
                  <a:lnTo>
                    <a:pt x="604" y="23"/>
                  </a:lnTo>
                  <a:lnTo>
                    <a:pt x="613" y="64"/>
                  </a:lnTo>
                  <a:lnTo>
                    <a:pt x="622" y="43"/>
                  </a:lnTo>
                  <a:lnTo>
                    <a:pt x="631" y="42"/>
                  </a:lnTo>
                  <a:lnTo>
                    <a:pt x="640" y="22"/>
                  </a:lnTo>
                  <a:lnTo>
                    <a:pt x="648" y="61"/>
                  </a:lnTo>
                  <a:lnTo>
                    <a:pt x="657" y="39"/>
                  </a:lnTo>
                  <a:lnTo>
                    <a:pt x="666" y="40"/>
                  </a:lnTo>
                  <a:lnTo>
                    <a:pt x="674" y="52"/>
                  </a:lnTo>
                  <a:lnTo>
                    <a:pt x="682" y="25"/>
                  </a:lnTo>
                  <a:lnTo>
                    <a:pt x="692" y="35"/>
                  </a:lnTo>
                  <a:lnTo>
                    <a:pt x="700" y="46"/>
                  </a:lnTo>
                  <a:lnTo>
                    <a:pt x="710" y="42"/>
                  </a:lnTo>
                  <a:lnTo>
                    <a:pt x="718" y="11"/>
                  </a:lnTo>
                  <a:lnTo>
                    <a:pt x="727" y="42"/>
                  </a:lnTo>
                  <a:lnTo>
                    <a:pt x="735" y="35"/>
                  </a:lnTo>
                  <a:lnTo>
                    <a:pt x="744" y="43"/>
                  </a:lnTo>
                  <a:lnTo>
                    <a:pt x="753" y="31"/>
                  </a:lnTo>
                  <a:lnTo>
                    <a:pt x="762" y="46"/>
                  </a:lnTo>
                  <a:lnTo>
                    <a:pt x="771" y="48"/>
                  </a:lnTo>
                  <a:lnTo>
                    <a:pt x="779" y="46"/>
                  </a:lnTo>
                  <a:lnTo>
                    <a:pt x="789" y="8"/>
                  </a:lnTo>
                  <a:lnTo>
                    <a:pt x="798" y="45"/>
                  </a:lnTo>
                  <a:lnTo>
                    <a:pt x="806" y="37"/>
                  </a:lnTo>
                  <a:lnTo>
                    <a:pt x="814" y="35"/>
                  </a:lnTo>
                  <a:lnTo>
                    <a:pt x="823" y="24"/>
                  </a:lnTo>
                  <a:lnTo>
                    <a:pt x="832" y="60"/>
                  </a:lnTo>
                  <a:lnTo>
                    <a:pt x="841" y="56"/>
                  </a:lnTo>
                  <a:lnTo>
                    <a:pt x="850" y="79"/>
                  </a:lnTo>
                  <a:lnTo>
                    <a:pt x="858" y="33"/>
                  </a:lnTo>
                  <a:lnTo>
                    <a:pt x="867" y="34"/>
                  </a:lnTo>
                  <a:lnTo>
                    <a:pt x="875" y="18"/>
                  </a:lnTo>
                  <a:lnTo>
                    <a:pt x="885" y="25"/>
                  </a:lnTo>
                  <a:lnTo>
                    <a:pt x="894" y="9"/>
                  </a:lnTo>
                  <a:lnTo>
                    <a:pt x="902" y="60"/>
                  </a:lnTo>
                  <a:lnTo>
                    <a:pt x="911" y="29"/>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69" name="Freeform 41"/>
            <p:cNvSpPr>
              <a:spLocks/>
            </p:cNvSpPr>
            <p:nvPr/>
          </p:nvSpPr>
          <p:spPr bwMode="auto">
            <a:xfrm>
              <a:off x="3133" y="2562"/>
              <a:ext cx="812" cy="78"/>
            </a:xfrm>
            <a:custGeom>
              <a:avLst/>
              <a:gdLst>
                <a:gd name="T0" fmla="*/ 7 w 812"/>
                <a:gd name="T1" fmla="*/ 25 h 78"/>
                <a:gd name="T2" fmla="*/ 24 w 812"/>
                <a:gd name="T3" fmla="*/ 36 h 78"/>
                <a:gd name="T4" fmla="*/ 39 w 812"/>
                <a:gd name="T5" fmla="*/ 38 h 78"/>
                <a:gd name="T6" fmla="*/ 54 w 812"/>
                <a:gd name="T7" fmla="*/ 20 h 78"/>
                <a:gd name="T8" fmla="*/ 69 w 812"/>
                <a:gd name="T9" fmla="*/ 68 h 78"/>
                <a:gd name="T10" fmla="*/ 85 w 812"/>
                <a:gd name="T11" fmla="*/ 27 h 78"/>
                <a:gd name="T12" fmla="*/ 101 w 812"/>
                <a:gd name="T13" fmla="*/ 55 h 78"/>
                <a:gd name="T14" fmla="*/ 117 w 812"/>
                <a:gd name="T15" fmla="*/ 42 h 78"/>
                <a:gd name="T16" fmla="*/ 133 w 812"/>
                <a:gd name="T17" fmla="*/ 29 h 78"/>
                <a:gd name="T18" fmla="*/ 148 w 812"/>
                <a:gd name="T19" fmla="*/ 58 h 78"/>
                <a:gd name="T20" fmla="*/ 164 w 812"/>
                <a:gd name="T21" fmla="*/ 12 h 78"/>
                <a:gd name="T22" fmla="*/ 179 w 812"/>
                <a:gd name="T23" fmla="*/ 38 h 78"/>
                <a:gd name="T24" fmla="*/ 194 w 812"/>
                <a:gd name="T25" fmla="*/ 22 h 78"/>
                <a:gd name="T26" fmla="*/ 211 w 812"/>
                <a:gd name="T27" fmla="*/ 69 h 78"/>
                <a:gd name="T28" fmla="*/ 226 w 812"/>
                <a:gd name="T29" fmla="*/ 9 h 78"/>
                <a:gd name="T30" fmla="*/ 241 w 812"/>
                <a:gd name="T31" fmla="*/ 10 h 78"/>
                <a:gd name="T32" fmla="*/ 257 w 812"/>
                <a:gd name="T33" fmla="*/ 22 h 78"/>
                <a:gd name="T34" fmla="*/ 272 w 812"/>
                <a:gd name="T35" fmla="*/ 27 h 78"/>
                <a:gd name="T36" fmla="*/ 288 w 812"/>
                <a:gd name="T37" fmla="*/ 77 h 78"/>
                <a:gd name="T38" fmla="*/ 303 w 812"/>
                <a:gd name="T39" fmla="*/ 26 h 78"/>
                <a:gd name="T40" fmla="*/ 319 w 812"/>
                <a:gd name="T41" fmla="*/ 11 h 78"/>
                <a:gd name="T42" fmla="*/ 335 w 812"/>
                <a:gd name="T43" fmla="*/ 45 h 78"/>
                <a:gd name="T44" fmla="*/ 351 w 812"/>
                <a:gd name="T45" fmla="*/ 37 h 78"/>
                <a:gd name="T46" fmla="*/ 366 w 812"/>
                <a:gd name="T47" fmla="*/ 40 h 78"/>
                <a:gd name="T48" fmla="*/ 382 w 812"/>
                <a:gd name="T49" fmla="*/ 41 h 78"/>
                <a:gd name="T50" fmla="*/ 397 w 812"/>
                <a:gd name="T51" fmla="*/ 27 h 78"/>
                <a:gd name="T52" fmla="*/ 412 w 812"/>
                <a:gd name="T53" fmla="*/ 22 h 78"/>
                <a:gd name="T54" fmla="*/ 428 w 812"/>
                <a:gd name="T55" fmla="*/ 16 h 78"/>
                <a:gd name="T56" fmla="*/ 444 w 812"/>
                <a:gd name="T57" fmla="*/ 31 h 78"/>
                <a:gd name="T58" fmla="*/ 459 w 812"/>
                <a:gd name="T59" fmla="*/ 11 h 78"/>
                <a:gd name="T60" fmla="*/ 475 w 812"/>
                <a:gd name="T61" fmla="*/ 4 h 78"/>
                <a:gd name="T62" fmla="*/ 490 w 812"/>
                <a:gd name="T63" fmla="*/ 6 h 78"/>
                <a:gd name="T64" fmla="*/ 506 w 812"/>
                <a:gd name="T65" fmla="*/ 11 h 78"/>
                <a:gd name="T66" fmla="*/ 522 w 812"/>
                <a:gd name="T67" fmla="*/ 24 h 78"/>
                <a:gd name="T68" fmla="*/ 537 w 812"/>
                <a:gd name="T69" fmla="*/ 59 h 78"/>
                <a:gd name="T70" fmla="*/ 554 w 812"/>
                <a:gd name="T71" fmla="*/ 55 h 78"/>
                <a:gd name="T72" fmla="*/ 569 w 812"/>
                <a:gd name="T73" fmla="*/ 41 h 78"/>
                <a:gd name="T74" fmla="*/ 584 w 812"/>
                <a:gd name="T75" fmla="*/ 11 h 78"/>
                <a:gd name="T76" fmla="*/ 600 w 812"/>
                <a:gd name="T77" fmla="*/ 46 h 78"/>
                <a:gd name="T78" fmla="*/ 615 w 812"/>
                <a:gd name="T79" fmla="*/ 48 h 78"/>
                <a:gd name="T80" fmla="*/ 631 w 812"/>
                <a:gd name="T81" fmla="*/ 11 h 78"/>
                <a:gd name="T82" fmla="*/ 646 w 812"/>
                <a:gd name="T83" fmla="*/ 31 h 78"/>
                <a:gd name="T84" fmla="*/ 662 w 812"/>
                <a:gd name="T85" fmla="*/ 15 h 78"/>
                <a:gd name="T86" fmla="*/ 677 w 812"/>
                <a:gd name="T87" fmla="*/ 30 h 78"/>
                <a:gd name="T88" fmla="*/ 694 w 812"/>
                <a:gd name="T89" fmla="*/ 36 h 78"/>
                <a:gd name="T90" fmla="*/ 709 w 812"/>
                <a:gd name="T91" fmla="*/ 18 h 78"/>
                <a:gd name="T92" fmla="*/ 725 w 812"/>
                <a:gd name="T93" fmla="*/ 26 h 78"/>
                <a:gd name="T94" fmla="*/ 740 w 812"/>
                <a:gd name="T95" fmla="*/ 61 h 78"/>
                <a:gd name="T96" fmla="*/ 755 w 812"/>
                <a:gd name="T97" fmla="*/ 29 h 78"/>
                <a:gd name="T98" fmla="*/ 772 w 812"/>
                <a:gd name="T99" fmla="*/ 33 h 78"/>
                <a:gd name="T100" fmla="*/ 787 w 812"/>
                <a:gd name="T101" fmla="*/ 30 h 78"/>
                <a:gd name="T102" fmla="*/ 802 w 812"/>
                <a:gd name="T103" fmla="*/ 48 h 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2"/>
                <a:gd name="T157" fmla="*/ 0 h 78"/>
                <a:gd name="T158" fmla="*/ 812 w 812"/>
                <a:gd name="T159" fmla="*/ 78 h 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2" h="78">
                  <a:moveTo>
                    <a:pt x="0" y="30"/>
                  </a:moveTo>
                  <a:lnTo>
                    <a:pt x="7" y="25"/>
                  </a:lnTo>
                  <a:lnTo>
                    <a:pt x="15" y="42"/>
                  </a:lnTo>
                  <a:lnTo>
                    <a:pt x="24" y="36"/>
                  </a:lnTo>
                  <a:lnTo>
                    <a:pt x="31" y="32"/>
                  </a:lnTo>
                  <a:lnTo>
                    <a:pt x="39" y="38"/>
                  </a:lnTo>
                  <a:lnTo>
                    <a:pt x="47" y="44"/>
                  </a:lnTo>
                  <a:lnTo>
                    <a:pt x="54" y="20"/>
                  </a:lnTo>
                  <a:lnTo>
                    <a:pt x="62" y="0"/>
                  </a:lnTo>
                  <a:lnTo>
                    <a:pt x="69" y="68"/>
                  </a:lnTo>
                  <a:lnTo>
                    <a:pt x="78" y="29"/>
                  </a:lnTo>
                  <a:lnTo>
                    <a:pt x="85" y="27"/>
                  </a:lnTo>
                  <a:lnTo>
                    <a:pt x="93" y="24"/>
                  </a:lnTo>
                  <a:lnTo>
                    <a:pt x="101" y="55"/>
                  </a:lnTo>
                  <a:lnTo>
                    <a:pt x="109" y="68"/>
                  </a:lnTo>
                  <a:lnTo>
                    <a:pt x="117" y="42"/>
                  </a:lnTo>
                  <a:lnTo>
                    <a:pt x="125" y="24"/>
                  </a:lnTo>
                  <a:lnTo>
                    <a:pt x="133" y="29"/>
                  </a:lnTo>
                  <a:lnTo>
                    <a:pt x="140" y="36"/>
                  </a:lnTo>
                  <a:lnTo>
                    <a:pt x="148" y="58"/>
                  </a:lnTo>
                  <a:lnTo>
                    <a:pt x="155" y="68"/>
                  </a:lnTo>
                  <a:lnTo>
                    <a:pt x="164" y="12"/>
                  </a:lnTo>
                  <a:lnTo>
                    <a:pt x="171" y="40"/>
                  </a:lnTo>
                  <a:lnTo>
                    <a:pt x="179" y="38"/>
                  </a:lnTo>
                  <a:lnTo>
                    <a:pt x="187" y="14"/>
                  </a:lnTo>
                  <a:lnTo>
                    <a:pt x="194" y="22"/>
                  </a:lnTo>
                  <a:lnTo>
                    <a:pt x="201" y="19"/>
                  </a:lnTo>
                  <a:lnTo>
                    <a:pt x="211" y="69"/>
                  </a:lnTo>
                  <a:lnTo>
                    <a:pt x="218" y="52"/>
                  </a:lnTo>
                  <a:lnTo>
                    <a:pt x="226" y="9"/>
                  </a:lnTo>
                  <a:lnTo>
                    <a:pt x="233" y="27"/>
                  </a:lnTo>
                  <a:lnTo>
                    <a:pt x="241" y="10"/>
                  </a:lnTo>
                  <a:lnTo>
                    <a:pt x="249" y="46"/>
                  </a:lnTo>
                  <a:lnTo>
                    <a:pt x="257" y="22"/>
                  </a:lnTo>
                  <a:lnTo>
                    <a:pt x="265" y="6"/>
                  </a:lnTo>
                  <a:lnTo>
                    <a:pt x="272" y="27"/>
                  </a:lnTo>
                  <a:lnTo>
                    <a:pt x="281" y="31"/>
                  </a:lnTo>
                  <a:lnTo>
                    <a:pt x="288" y="77"/>
                  </a:lnTo>
                  <a:lnTo>
                    <a:pt x="296" y="31"/>
                  </a:lnTo>
                  <a:lnTo>
                    <a:pt x="303" y="26"/>
                  </a:lnTo>
                  <a:lnTo>
                    <a:pt x="311" y="12"/>
                  </a:lnTo>
                  <a:lnTo>
                    <a:pt x="319" y="11"/>
                  </a:lnTo>
                  <a:lnTo>
                    <a:pt x="327" y="31"/>
                  </a:lnTo>
                  <a:lnTo>
                    <a:pt x="335" y="45"/>
                  </a:lnTo>
                  <a:lnTo>
                    <a:pt x="343" y="59"/>
                  </a:lnTo>
                  <a:lnTo>
                    <a:pt x="351" y="37"/>
                  </a:lnTo>
                  <a:lnTo>
                    <a:pt x="357" y="29"/>
                  </a:lnTo>
                  <a:lnTo>
                    <a:pt x="366" y="40"/>
                  </a:lnTo>
                  <a:lnTo>
                    <a:pt x="374" y="26"/>
                  </a:lnTo>
                  <a:lnTo>
                    <a:pt x="382" y="41"/>
                  </a:lnTo>
                  <a:lnTo>
                    <a:pt x="389" y="46"/>
                  </a:lnTo>
                  <a:lnTo>
                    <a:pt x="397" y="27"/>
                  </a:lnTo>
                  <a:lnTo>
                    <a:pt x="405" y="22"/>
                  </a:lnTo>
                  <a:lnTo>
                    <a:pt x="412" y="22"/>
                  </a:lnTo>
                  <a:lnTo>
                    <a:pt x="421" y="42"/>
                  </a:lnTo>
                  <a:lnTo>
                    <a:pt x="428" y="16"/>
                  </a:lnTo>
                  <a:lnTo>
                    <a:pt x="436" y="22"/>
                  </a:lnTo>
                  <a:lnTo>
                    <a:pt x="444" y="31"/>
                  </a:lnTo>
                  <a:lnTo>
                    <a:pt x="452" y="45"/>
                  </a:lnTo>
                  <a:lnTo>
                    <a:pt x="459" y="11"/>
                  </a:lnTo>
                  <a:lnTo>
                    <a:pt x="467" y="12"/>
                  </a:lnTo>
                  <a:lnTo>
                    <a:pt x="475" y="4"/>
                  </a:lnTo>
                  <a:lnTo>
                    <a:pt x="483" y="26"/>
                  </a:lnTo>
                  <a:lnTo>
                    <a:pt x="490" y="6"/>
                  </a:lnTo>
                  <a:lnTo>
                    <a:pt x="499" y="40"/>
                  </a:lnTo>
                  <a:lnTo>
                    <a:pt x="506" y="11"/>
                  </a:lnTo>
                  <a:lnTo>
                    <a:pt x="515" y="44"/>
                  </a:lnTo>
                  <a:lnTo>
                    <a:pt x="522" y="24"/>
                  </a:lnTo>
                  <a:lnTo>
                    <a:pt x="529" y="38"/>
                  </a:lnTo>
                  <a:lnTo>
                    <a:pt x="537" y="59"/>
                  </a:lnTo>
                  <a:lnTo>
                    <a:pt x="545" y="37"/>
                  </a:lnTo>
                  <a:lnTo>
                    <a:pt x="554" y="55"/>
                  </a:lnTo>
                  <a:lnTo>
                    <a:pt x="561" y="32"/>
                  </a:lnTo>
                  <a:lnTo>
                    <a:pt x="569" y="41"/>
                  </a:lnTo>
                  <a:lnTo>
                    <a:pt x="577" y="11"/>
                  </a:lnTo>
                  <a:lnTo>
                    <a:pt x="584" y="11"/>
                  </a:lnTo>
                  <a:lnTo>
                    <a:pt x="593" y="31"/>
                  </a:lnTo>
                  <a:lnTo>
                    <a:pt x="600" y="46"/>
                  </a:lnTo>
                  <a:lnTo>
                    <a:pt x="608" y="41"/>
                  </a:lnTo>
                  <a:lnTo>
                    <a:pt x="615" y="48"/>
                  </a:lnTo>
                  <a:lnTo>
                    <a:pt x="623" y="22"/>
                  </a:lnTo>
                  <a:lnTo>
                    <a:pt x="631" y="11"/>
                  </a:lnTo>
                  <a:lnTo>
                    <a:pt x="639" y="22"/>
                  </a:lnTo>
                  <a:lnTo>
                    <a:pt x="646" y="31"/>
                  </a:lnTo>
                  <a:lnTo>
                    <a:pt x="655" y="29"/>
                  </a:lnTo>
                  <a:lnTo>
                    <a:pt x="662" y="15"/>
                  </a:lnTo>
                  <a:lnTo>
                    <a:pt x="670" y="29"/>
                  </a:lnTo>
                  <a:lnTo>
                    <a:pt x="677" y="30"/>
                  </a:lnTo>
                  <a:lnTo>
                    <a:pt x="686" y="36"/>
                  </a:lnTo>
                  <a:lnTo>
                    <a:pt x="694" y="36"/>
                  </a:lnTo>
                  <a:lnTo>
                    <a:pt x="701" y="56"/>
                  </a:lnTo>
                  <a:lnTo>
                    <a:pt x="709" y="18"/>
                  </a:lnTo>
                  <a:lnTo>
                    <a:pt x="717" y="41"/>
                  </a:lnTo>
                  <a:lnTo>
                    <a:pt x="725" y="26"/>
                  </a:lnTo>
                  <a:lnTo>
                    <a:pt x="733" y="2"/>
                  </a:lnTo>
                  <a:lnTo>
                    <a:pt x="740" y="61"/>
                  </a:lnTo>
                  <a:lnTo>
                    <a:pt x="748" y="26"/>
                  </a:lnTo>
                  <a:lnTo>
                    <a:pt x="755" y="29"/>
                  </a:lnTo>
                  <a:lnTo>
                    <a:pt x="763" y="46"/>
                  </a:lnTo>
                  <a:lnTo>
                    <a:pt x="772" y="33"/>
                  </a:lnTo>
                  <a:lnTo>
                    <a:pt x="779" y="47"/>
                  </a:lnTo>
                  <a:lnTo>
                    <a:pt x="787" y="30"/>
                  </a:lnTo>
                  <a:lnTo>
                    <a:pt x="794" y="7"/>
                  </a:lnTo>
                  <a:lnTo>
                    <a:pt x="802" y="48"/>
                  </a:lnTo>
                  <a:lnTo>
                    <a:pt x="811" y="36"/>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0" name="Freeform 42"/>
            <p:cNvSpPr>
              <a:spLocks/>
            </p:cNvSpPr>
            <p:nvPr/>
          </p:nvSpPr>
          <p:spPr bwMode="auto">
            <a:xfrm>
              <a:off x="3940" y="2564"/>
              <a:ext cx="772" cy="65"/>
            </a:xfrm>
            <a:custGeom>
              <a:avLst/>
              <a:gdLst>
                <a:gd name="T0" fmla="*/ 9 w 772"/>
                <a:gd name="T1" fmla="*/ 0 h 65"/>
                <a:gd name="T2" fmla="*/ 26 w 772"/>
                <a:gd name="T3" fmla="*/ 34 h 65"/>
                <a:gd name="T4" fmla="*/ 44 w 772"/>
                <a:gd name="T5" fmla="*/ 0 h 65"/>
                <a:gd name="T6" fmla="*/ 62 w 772"/>
                <a:gd name="T7" fmla="*/ 10 h 65"/>
                <a:gd name="T8" fmla="*/ 79 w 772"/>
                <a:gd name="T9" fmla="*/ 44 h 65"/>
                <a:gd name="T10" fmla="*/ 97 w 772"/>
                <a:gd name="T11" fmla="*/ 13 h 65"/>
                <a:gd name="T12" fmla="*/ 114 w 772"/>
                <a:gd name="T13" fmla="*/ 47 h 65"/>
                <a:gd name="T14" fmla="*/ 132 w 772"/>
                <a:gd name="T15" fmla="*/ 30 h 65"/>
                <a:gd name="T16" fmla="*/ 150 w 772"/>
                <a:gd name="T17" fmla="*/ 47 h 65"/>
                <a:gd name="T18" fmla="*/ 167 w 772"/>
                <a:gd name="T19" fmla="*/ 30 h 65"/>
                <a:gd name="T20" fmla="*/ 184 w 772"/>
                <a:gd name="T21" fmla="*/ 63 h 65"/>
                <a:gd name="T22" fmla="*/ 202 w 772"/>
                <a:gd name="T23" fmla="*/ 16 h 65"/>
                <a:gd name="T24" fmla="*/ 219 w 772"/>
                <a:gd name="T25" fmla="*/ 28 h 65"/>
                <a:gd name="T26" fmla="*/ 237 w 772"/>
                <a:gd name="T27" fmla="*/ 25 h 65"/>
                <a:gd name="T28" fmla="*/ 254 w 772"/>
                <a:gd name="T29" fmla="*/ 6 h 65"/>
                <a:gd name="T30" fmla="*/ 272 w 772"/>
                <a:gd name="T31" fmla="*/ 3 h 65"/>
                <a:gd name="T32" fmla="*/ 289 w 772"/>
                <a:gd name="T33" fmla="*/ 53 h 65"/>
                <a:gd name="T34" fmla="*/ 307 w 772"/>
                <a:gd name="T35" fmla="*/ 29 h 65"/>
                <a:gd name="T36" fmla="*/ 324 w 772"/>
                <a:gd name="T37" fmla="*/ 27 h 65"/>
                <a:gd name="T38" fmla="*/ 342 w 772"/>
                <a:gd name="T39" fmla="*/ 29 h 65"/>
                <a:gd name="T40" fmla="*/ 360 w 772"/>
                <a:gd name="T41" fmla="*/ 27 h 65"/>
                <a:gd name="T42" fmla="*/ 377 w 772"/>
                <a:gd name="T43" fmla="*/ 42 h 65"/>
                <a:gd name="T44" fmla="*/ 395 w 772"/>
                <a:gd name="T45" fmla="*/ 34 h 65"/>
                <a:gd name="T46" fmla="*/ 412 w 772"/>
                <a:gd name="T47" fmla="*/ 36 h 65"/>
                <a:gd name="T48" fmla="*/ 429 w 772"/>
                <a:gd name="T49" fmla="*/ 13 h 65"/>
                <a:gd name="T50" fmla="*/ 447 w 772"/>
                <a:gd name="T51" fmla="*/ 48 h 65"/>
                <a:gd name="T52" fmla="*/ 465 w 772"/>
                <a:gd name="T53" fmla="*/ 42 h 65"/>
                <a:gd name="T54" fmla="*/ 482 w 772"/>
                <a:gd name="T55" fmla="*/ 42 h 65"/>
                <a:gd name="T56" fmla="*/ 500 w 772"/>
                <a:gd name="T57" fmla="*/ 19 h 65"/>
                <a:gd name="T58" fmla="*/ 517 w 772"/>
                <a:gd name="T59" fmla="*/ 22 h 65"/>
                <a:gd name="T60" fmla="*/ 535 w 772"/>
                <a:gd name="T61" fmla="*/ 46 h 65"/>
                <a:gd name="T62" fmla="*/ 552 w 772"/>
                <a:gd name="T63" fmla="*/ 36 h 65"/>
                <a:gd name="T64" fmla="*/ 569 w 772"/>
                <a:gd name="T65" fmla="*/ 35 h 65"/>
                <a:gd name="T66" fmla="*/ 588 w 772"/>
                <a:gd name="T67" fmla="*/ 36 h 65"/>
                <a:gd name="T68" fmla="*/ 604 w 772"/>
                <a:gd name="T69" fmla="*/ 9 h 65"/>
                <a:gd name="T70" fmla="*/ 622 w 772"/>
                <a:gd name="T71" fmla="*/ 48 h 65"/>
                <a:gd name="T72" fmla="*/ 639 w 772"/>
                <a:gd name="T73" fmla="*/ 49 h 65"/>
                <a:gd name="T74" fmla="*/ 657 w 772"/>
                <a:gd name="T75" fmla="*/ 45 h 65"/>
                <a:gd name="T76" fmla="*/ 674 w 772"/>
                <a:gd name="T77" fmla="*/ 44 h 65"/>
                <a:gd name="T78" fmla="*/ 692 w 772"/>
                <a:gd name="T79" fmla="*/ 44 h 65"/>
                <a:gd name="T80" fmla="*/ 710 w 772"/>
                <a:gd name="T81" fmla="*/ 27 h 65"/>
                <a:gd name="T82" fmla="*/ 727 w 772"/>
                <a:gd name="T83" fmla="*/ 33 h 65"/>
                <a:gd name="T84" fmla="*/ 745 w 772"/>
                <a:gd name="T85" fmla="*/ 33 h 65"/>
                <a:gd name="T86" fmla="*/ 762 w 772"/>
                <a:gd name="T87" fmla="*/ 49 h 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72"/>
                <a:gd name="T133" fmla="*/ 0 h 65"/>
                <a:gd name="T134" fmla="*/ 772 w 772"/>
                <a:gd name="T135" fmla="*/ 65 h 6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72" h="65">
                  <a:moveTo>
                    <a:pt x="0" y="34"/>
                  </a:moveTo>
                  <a:lnTo>
                    <a:pt x="9" y="0"/>
                  </a:lnTo>
                  <a:lnTo>
                    <a:pt x="18" y="29"/>
                  </a:lnTo>
                  <a:lnTo>
                    <a:pt x="26" y="34"/>
                  </a:lnTo>
                  <a:lnTo>
                    <a:pt x="35" y="30"/>
                  </a:lnTo>
                  <a:lnTo>
                    <a:pt x="44" y="0"/>
                  </a:lnTo>
                  <a:lnTo>
                    <a:pt x="53" y="27"/>
                  </a:lnTo>
                  <a:lnTo>
                    <a:pt x="62" y="10"/>
                  </a:lnTo>
                  <a:lnTo>
                    <a:pt x="70" y="46"/>
                  </a:lnTo>
                  <a:lnTo>
                    <a:pt x="79" y="44"/>
                  </a:lnTo>
                  <a:lnTo>
                    <a:pt x="87" y="56"/>
                  </a:lnTo>
                  <a:lnTo>
                    <a:pt x="97" y="13"/>
                  </a:lnTo>
                  <a:lnTo>
                    <a:pt x="106" y="28"/>
                  </a:lnTo>
                  <a:lnTo>
                    <a:pt x="114" y="47"/>
                  </a:lnTo>
                  <a:lnTo>
                    <a:pt x="123" y="29"/>
                  </a:lnTo>
                  <a:lnTo>
                    <a:pt x="132" y="30"/>
                  </a:lnTo>
                  <a:lnTo>
                    <a:pt x="140" y="42"/>
                  </a:lnTo>
                  <a:lnTo>
                    <a:pt x="150" y="47"/>
                  </a:lnTo>
                  <a:lnTo>
                    <a:pt x="158" y="31"/>
                  </a:lnTo>
                  <a:lnTo>
                    <a:pt x="167" y="30"/>
                  </a:lnTo>
                  <a:lnTo>
                    <a:pt x="175" y="16"/>
                  </a:lnTo>
                  <a:lnTo>
                    <a:pt x="184" y="63"/>
                  </a:lnTo>
                  <a:lnTo>
                    <a:pt x="193" y="57"/>
                  </a:lnTo>
                  <a:lnTo>
                    <a:pt x="202" y="16"/>
                  </a:lnTo>
                  <a:lnTo>
                    <a:pt x="210" y="4"/>
                  </a:lnTo>
                  <a:lnTo>
                    <a:pt x="219" y="28"/>
                  </a:lnTo>
                  <a:lnTo>
                    <a:pt x="228" y="34"/>
                  </a:lnTo>
                  <a:lnTo>
                    <a:pt x="237" y="25"/>
                  </a:lnTo>
                  <a:lnTo>
                    <a:pt x="246" y="2"/>
                  </a:lnTo>
                  <a:lnTo>
                    <a:pt x="254" y="6"/>
                  </a:lnTo>
                  <a:lnTo>
                    <a:pt x="263" y="0"/>
                  </a:lnTo>
                  <a:lnTo>
                    <a:pt x="272" y="3"/>
                  </a:lnTo>
                  <a:lnTo>
                    <a:pt x="281" y="20"/>
                  </a:lnTo>
                  <a:lnTo>
                    <a:pt x="289" y="53"/>
                  </a:lnTo>
                  <a:lnTo>
                    <a:pt x="299" y="35"/>
                  </a:lnTo>
                  <a:lnTo>
                    <a:pt x="307" y="29"/>
                  </a:lnTo>
                  <a:lnTo>
                    <a:pt x="316" y="27"/>
                  </a:lnTo>
                  <a:lnTo>
                    <a:pt x="324" y="27"/>
                  </a:lnTo>
                  <a:lnTo>
                    <a:pt x="333" y="30"/>
                  </a:lnTo>
                  <a:lnTo>
                    <a:pt x="342" y="29"/>
                  </a:lnTo>
                  <a:lnTo>
                    <a:pt x="350" y="52"/>
                  </a:lnTo>
                  <a:lnTo>
                    <a:pt x="360" y="27"/>
                  </a:lnTo>
                  <a:lnTo>
                    <a:pt x="368" y="29"/>
                  </a:lnTo>
                  <a:lnTo>
                    <a:pt x="377" y="42"/>
                  </a:lnTo>
                  <a:lnTo>
                    <a:pt x="386" y="48"/>
                  </a:lnTo>
                  <a:lnTo>
                    <a:pt x="395" y="34"/>
                  </a:lnTo>
                  <a:lnTo>
                    <a:pt x="404" y="8"/>
                  </a:lnTo>
                  <a:lnTo>
                    <a:pt x="412" y="36"/>
                  </a:lnTo>
                  <a:lnTo>
                    <a:pt x="421" y="34"/>
                  </a:lnTo>
                  <a:lnTo>
                    <a:pt x="429" y="13"/>
                  </a:lnTo>
                  <a:lnTo>
                    <a:pt x="438" y="42"/>
                  </a:lnTo>
                  <a:lnTo>
                    <a:pt x="447" y="48"/>
                  </a:lnTo>
                  <a:lnTo>
                    <a:pt x="456" y="18"/>
                  </a:lnTo>
                  <a:lnTo>
                    <a:pt x="465" y="42"/>
                  </a:lnTo>
                  <a:lnTo>
                    <a:pt x="473" y="34"/>
                  </a:lnTo>
                  <a:lnTo>
                    <a:pt x="482" y="42"/>
                  </a:lnTo>
                  <a:lnTo>
                    <a:pt x="491" y="34"/>
                  </a:lnTo>
                  <a:lnTo>
                    <a:pt x="500" y="19"/>
                  </a:lnTo>
                  <a:lnTo>
                    <a:pt x="508" y="13"/>
                  </a:lnTo>
                  <a:lnTo>
                    <a:pt x="517" y="22"/>
                  </a:lnTo>
                  <a:lnTo>
                    <a:pt x="526" y="64"/>
                  </a:lnTo>
                  <a:lnTo>
                    <a:pt x="535" y="46"/>
                  </a:lnTo>
                  <a:lnTo>
                    <a:pt x="544" y="57"/>
                  </a:lnTo>
                  <a:lnTo>
                    <a:pt x="552" y="36"/>
                  </a:lnTo>
                  <a:lnTo>
                    <a:pt x="561" y="38"/>
                  </a:lnTo>
                  <a:lnTo>
                    <a:pt x="569" y="35"/>
                  </a:lnTo>
                  <a:lnTo>
                    <a:pt x="578" y="50"/>
                  </a:lnTo>
                  <a:lnTo>
                    <a:pt x="588" y="36"/>
                  </a:lnTo>
                  <a:lnTo>
                    <a:pt x="596" y="47"/>
                  </a:lnTo>
                  <a:lnTo>
                    <a:pt x="604" y="9"/>
                  </a:lnTo>
                  <a:lnTo>
                    <a:pt x="612" y="25"/>
                  </a:lnTo>
                  <a:lnTo>
                    <a:pt x="622" y="48"/>
                  </a:lnTo>
                  <a:lnTo>
                    <a:pt x="631" y="36"/>
                  </a:lnTo>
                  <a:lnTo>
                    <a:pt x="639" y="49"/>
                  </a:lnTo>
                  <a:lnTo>
                    <a:pt x="649" y="29"/>
                  </a:lnTo>
                  <a:lnTo>
                    <a:pt x="657" y="45"/>
                  </a:lnTo>
                  <a:lnTo>
                    <a:pt x="666" y="24"/>
                  </a:lnTo>
                  <a:lnTo>
                    <a:pt x="674" y="44"/>
                  </a:lnTo>
                  <a:lnTo>
                    <a:pt x="684" y="42"/>
                  </a:lnTo>
                  <a:lnTo>
                    <a:pt x="692" y="44"/>
                  </a:lnTo>
                  <a:lnTo>
                    <a:pt x="700" y="42"/>
                  </a:lnTo>
                  <a:lnTo>
                    <a:pt x="710" y="27"/>
                  </a:lnTo>
                  <a:lnTo>
                    <a:pt x="718" y="13"/>
                  </a:lnTo>
                  <a:lnTo>
                    <a:pt x="727" y="33"/>
                  </a:lnTo>
                  <a:lnTo>
                    <a:pt x="736" y="0"/>
                  </a:lnTo>
                  <a:lnTo>
                    <a:pt x="745" y="33"/>
                  </a:lnTo>
                  <a:lnTo>
                    <a:pt x="754" y="39"/>
                  </a:lnTo>
                  <a:lnTo>
                    <a:pt x="762" y="49"/>
                  </a:lnTo>
                  <a:lnTo>
                    <a:pt x="771" y="31"/>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1" name="Freeform 43"/>
            <p:cNvSpPr>
              <a:spLocks/>
            </p:cNvSpPr>
            <p:nvPr/>
          </p:nvSpPr>
          <p:spPr bwMode="auto">
            <a:xfrm>
              <a:off x="1208" y="2868"/>
              <a:ext cx="912" cy="82"/>
            </a:xfrm>
            <a:custGeom>
              <a:avLst/>
              <a:gdLst>
                <a:gd name="T0" fmla="*/ 9 w 912"/>
                <a:gd name="T1" fmla="*/ 33 h 82"/>
                <a:gd name="T2" fmla="*/ 26 w 912"/>
                <a:gd name="T3" fmla="*/ 41 h 82"/>
                <a:gd name="T4" fmla="*/ 44 w 912"/>
                <a:gd name="T5" fmla="*/ 52 h 82"/>
                <a:gd name="T6" fmla="*/ 62 w 912"/>
                <a:gd name="T7" fmla="*/ 45 h 82"/>
                <a:gd name="T8" fmla="*/ 79 w 912"/>
                <a:gd name="T9" fmla="*/ 33 h 82"/>
                <a:gd name="T10" fmla="*/ 96 w 912"/>
                <a:gd name="T11" fmla="*/ 22 h 82"/>
                <a:gd name="T12" fmla="*/ 114 w 912"/>
                <a:gd name="T13" fmla="*/ 53 h 82"/>
                <a:gd name="T14" fmla="*/ 131 w 912"/>
                <a:gd name="T15" fmla="*/ 45 h 82"/>
                <a:gd name="T16" fmla="*/ 149 w 912"/>
                <a:gd name="T17" fmla="*/ 22 h 82"/>
                <a:gd name="T18" fmla="*/ 166 w 912"/>
                <a:gd name="T19" fmla="*/ 52 h 82"/>
                <a:gd name="T20" fmla="*/ 183 w 912"/>
                <a:gd name="T21" fmla="*/ 18 h 82"/>
                <a:gd name="T22" fmla="*/ 202 w 912"/>
                <a:gd name="T23" fmla="*/ 43 h 82"/>
                <a:gd name="T24" fmla="*/ 219 w 912"/>
                <a:gd name="T25" fmla="*/ 17 h 82"/>
                <a:gd name="T26" fmla="*/ 237 w 912"/>
                <a:gd name="T27" fmla="*/ 41 h 82"/>
                <a:gd name="T28" fmla="*/ 254 w 912"/>
                <a:gd name="T29" fmla="*/ 38 h 82"/>
                <a:gd name="T30" fmla="*/ 272 w 912"/>
                <a:gd name="T31" fmla="*/ 50 h 82"/>
                <a:gd name="T32" fmla="*/ 290 w 912"/>
                <a:gd name="T33" fmla="*/ 33 h 82"/>
                <a:gd name="T34" fmla="*/ 307 w 912"/>
                <a:gd name="T35" fmla="*/ 48 h 82"/>
                <a:gd name="T36" fmla="*/ 324 w 912"/>
                <a:gd name="T37" fmla="*/ 55 h 82"/>
                <a:gd name="T38" fmla="*/ 341 w 912"/>
                <a:gd name="T39" fmla="*/ 38 h 82"/>
                <a:gd name="T40" fmla="*/ 359 w 912"/>
                <a:gd name="T41" fmla="*/ 42 h 82"/>
                <a:gd name="T42" fmla="*/ 377 w 912"/>
                <a:gd name="T43" fmla="*/ 24 h 82"/>
                <a:gd name="T44" fmla="*/ 394 w 912"/>
                <a:gd name="T45" fmla="*/ 39 h 82"/>
                <a:gd name="T46" fmla="*/ 412 w 912"/>
                <a:gd name="T47" fmla="*/ 48 h 82"/>
                <a:gd name="T48" fmla="*/ 429 w 912"/>
                <a:gd name="T49" fmla="*/ 43 h 82"/>
                <a:gd name="T50" fmla="*/ 447 w 912"/>
                <a:gd name="T51" fmla="*/ 43 h 82"/>
                <a:gd name="T52" fmla="*/ 464 w 912"/>
                <a:gd name="T53" fmla="*/ 68 h 82"/>
                <a:gd name="T54" fmla="*/ 481 w 912"/>
                <a:gd name="T55" fmla="*/ 15 h 82"/>
                <a:gd name="T56" fmla="*/ 500 w 912"/>
                <a:gd name="T57" fmla="*/ 28 h 82"/>
                <a:gd name="T58" fmla="*/ 516 w 912"/>
                <a:gd name="T59" fmla="*/ 52 h 82"/>
                <a:gd name="T60" fmla="*/ 535 w 912"/>
                <a:gd name="T61" fmla="*/ 35 h 82"/>
                <a:gd name="T62" fmla="*/ 552 w 912"/>
                <a:gd name="T63" fmla="*/ 23 h 82"/>
                <a:gd name="T64" fmla="*/ 569 w 912"/>
                <a:gd name="T65" fmla="*/ 24 h 82"/>
                <a:gd name="T66" fmla="*/ 586 w 912"/>
                <a:gd name="T67" fmla="*/ 47 h 82"/>
                <a:gd name="T68" fmla="*/ 604 w 912"/>
                <a:gd name="T69" fmla="*/ 47 h 82"/>
                <a:gd name="T70" fmla="*/ 622 w 912"/>
                <a:gd name="T71" fmla="*/ 41 h 82"/>
                <a:gd name="T72" fmla="*/ 640 w 912"/>
                <a:gd name="T73" fmla="*/ 66 h 82"/>
                <a:gd name="T74" fmla="*/ 657 w 912"/>
                <a:gd name="T75" fmla="*/ 29 h 82"/>
                <a:gd name="T76" fmla="*/ 674 w 912"/>
                <a:gd name="T77" fmla="*/ 52 h 82"/>
                <a:gd name="T78" fmla="*/ 692 w 912"/>
                <a:gd name="T79" fmla="*/ 54 h 82"/>
                <a:gd name="T80" fmla="*/ 710 w 912"/>
                <a:gd name="T81" fmla="*/ 35 h 82"/>
                <a:gd name="T82" fmla="*/ 727 w 912"/>
                <a:gd name="T83" fmla="*/ 38 h 82"/>
                <a:gd name="T84" fmla="*/ 744 w 912"/>
                <a:gd name="T85" fmla="*/ 32 h 82"/>
                <a:gd name="T86" fmla="*/ 762 w 912"/>
                <a:gd name="T87" fmla="*/ 52 h 82"/>
                <a:gd name="T88" fmla="*/ 779 w 912"/>
                <a:gd name="T89" fmla="*/ 61 h 82"/>
                <a:gd name="T90" fmla="*/ 798 w 912"/>
                <a:gd name="T91" fmla="*/ 27 h 82"/>
                <a:gd name="T92" fmla="*/ 814 w 912"/>
                <a:gd name="T93" fmla="*/ 68 h 82"/>
                <a:gd name="T94" fmla="*/ 832 w 912"/>
                <a:gd name="T95" fmla="*/ 57 h 82"/>
                <a:gd name="T96" fmla="*/ 850 w 912"/>
                <a:gd name="T97" fmla="*/ 17 h 82"/>
                <a:gd name="T98" fmla="*/ 867 w 912"/>
                <a:gd name="T99" fmla="*/ 30 h 82"/>
                <a:gd name="T100" fmla="*/ 885 w 912"/>
                <a:gd name="T101" fmla="*/ 35 h 82"/>
                <a:gd name="T102" fmla="*/ 902 w 912"/>
                <a:gd name="T103" fmla="*/ 16 h 8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2"/>
                <a:gd name="T157" fmla="*/ 0 h 82"/>
                <a:gd name="T158" fmla="*/ 912 w 912"/>
                <a:gd name="T159" fmla="*/ 82 h 8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2" h="82">
                  <a:moveTo>
                    <a:pt x="0" y="58"/>
                  </a:moveTo>
                  <a:lnTo>
                    <a:pt x="9" y="33"/>
                  </a:lnTo>
                  <a:lnTo>
                    <a:pt x="18" y="34"/>
                  </a:lnTo>
                  <a:lnTo>
                    <a:pt x="26" y="41"/>
                  </a:lnTo>
                  <a:lnTo>
                    <a:pt x="35" y="54"/>
                  </a:lnTo>
                  <a:lnTo>
                    <a:pt x="44" y="52"/>
                  </a:lnTo>
                  <a:lnTo>
                    <a:pt x="52" y="56"/>
                  </a:lnTo>
                  <a:lnTo>
                    <a:pt x="62" y="45"/>
                  </a:lnTo>
                  <a:lnTo>
                    <a:pt x="70" y="35"/>
                  </a:lnTo>
                  <a:lnTo>
                    <a:pt x="79" y="33"/>
                  </a:lnTo>
                  <a:lnTo>
                    <a:pt x="87" y="29"/>
                  </a:lnTo>
                  <a:lnTo>
                    <a:pt x="96" y="22"/>
                  </a:lnTo>
                  <a:lnTo>
                    <a:pt x="105" y="81"/>
                  </a:lnTo>
                  <a:lnTo>
                    <a:pt x="114" y="53"/>
                  </a:lnTo>
                  <a:lnTo>
                    <a:pt x="123" y="48"/>
                  </a:lnTo>
                  <a:lnTo>
                    <a:pt x="131" y="45"/>
                  </a:lnTo>
                  <a:lnTo>
                    <a:pt x="141" y="18"/>
                  </a:lnTo>
                  <a:lnTo>
                    <a:pt x="149" y="22"/>
                  </a:lnTo>
                  <a:lnTo>
                    <a:pt x="158" y="29"/>
                  </a:lnTo>
                  <a:lnTo>
                    <a:pt x="166" y="52"/>
                  </a:lnTo>
                  <a:lnTo>
                    <a:pt x="174" y="22"/>
                  </a:lnTo>
                  <a:lnTo>
                    <a:pt x="183" y="18"/>
                  </a:lnTo>
                  <a:lnTo>
                    <a:pt x="193" y="7"/>
                  </a:lnTo>
                  <a:lnTo>
                    <a:pt x="202" y="43"/>
                  </a:lnTo>
                  <a:lnTo>
                    <a:pt x="210" y="11"/>
                  </a:lnTo>
                  <a:lnTo>
                    <a:pt x="219" y="17"/>
                  </a:lnTo>
                  <a:lnTo>
                    <a:pt x="228" y="41"/>
                  </a:lnTo>
                  <a:lnTo>
                    <a:pt x="237" y="41"/>
                  </a:lnTo>
                  <a:lnTo>
                    <a:pt x="245" y="42"/>
                  </a:lnTo>
                  <a:lnTo>
                    <a:pt x="254" y="38"/>
                  </a:lnTo>
                  <a:lnTo>
                    <a:pt x="263" y="47"/>
                  </a:lnTo>
                  <a:lnTo>
                    <a:pt x="272" y="50"/>
                  </a:lnTo>
                  <a:lnTo>
                    <a:pt x="281" y="38"/>
                  </a:lnTo>
                  <a:lnTo>
                    <a:pt x="290" y="33"/>
                  </a:lnTo>
                  <a:lnTo>
                    <a:pt x="298" y="33"/>
                  </a:lnTo>
                  <a:lnTo>
                    <a:pt x="307" y="48"/>
                  </a:lnTo>
                  <a:lnTo>
                    <a:pt x="316" y="24"/>
                  </a:lnTo>
                  <a:lnTo>
                    <a:pt x="324" y="55"/>
                  </a:lnTo>
                  <a:lnTo>
                    <a:pt x="332" y="52"/>
                  </a:lnTo>
                  <a:lnTo>
                    <a:pt x="341" y="38"/>
                  </a:lnTo>
                  <a:lnTo>
                    <a:pt x="350" y="71"/>
                  </a:lnTo>
                  <a:lnTo>
                    <a:pt x="359" y="42"/>
                  </a:lnTo>
                  <a:lnTo>
                    <a:pt x="369" y="68"/>
                  </a:lnTo>
                  <a:lnTo>
                    <a:pt x="377" y="24"/>
                  </a:lnTo>
                  <a:lnTo>
                    <a:pt x="386" y="47"/>
                  </a:lnTo>
                  <a:lnTo>
                    <a:pt x="394" y="39"/>
                  </a:lnTo>
                  <a:lnTo>
                    <a:pt x="404" y="37"/>
                  </a:lnTo>
                  <a:lnTo>
                    <a:pt x="412" y="48"/>
                  </a:lnTo>
                  <a:lnTo>
                    <a:pt x="420" y="14"/>
                  </a:lnTo>
                  <a:lnTo>
                    <a:pt x="429" y="43"/>
                  </a:lnTo>
                  <a:lnTo>
                    <a:pt x="437" y="32"/>
                  </a:lnTo>
                  <a:lnTo>
                    <a:pt x="447" y="43"/>
                  </a:lnTo>
                  <a:lnTo>
                    <a:pt x="455" y="58"/>
                  </a:lnTo>
                  <a:lnTo>
                    <a:pt x="464" y="68"/>
                  </a:lnTo>
                  <a:lnTo>
                    <a:pt x="473" y="60"/>
                  </a:lnTo>
                  <a:lnTo>
                    <a:pt x="481" y="15"/>
                  </a:lnTo>
                  <a:lnTo>
                    <a:pt x="490" y="54"/>
                  </a:lnTo>
                  <a:lnTo>
                    <a:pt x="500" y="28"/>
                  </a:lnTo>
                  <a:lnTo>
                    <a:pt x="508" y="18"/>
                  </a:lnTo>
                  <a:lnTo>
                    <a:pt x="516" y="52"/>
                  </a:lnTo>
                  <a:lnTo>
                    <a:pt x="525" y="28"/>
                  </a:lnTo>
                  <a:lnTo>
                    <a:pt x="535" y="35"/>
                  </a:lnTo>
                  <a:lnTo>
                    <a:pt x="543" y="30"/>
                  </a:lnTo>
                  <a:lnTo>
                    <a:pt x="552" y="23"/>
                  </a:lnTo>
                  <a:lnTo>
                    <a:pt x="560" y="15"/>
                  </a:lnTo>
                  <a:lnTo>
                    <a:pt x="569" y="24"/>
                  </a:lnTo>
                  <a:lnTo>
                    <a:pt x="578" y="52"/>
                  </a:lnTo>
                  <a:lnTo>
                    <a:pt x="586" y="47"/>
                  </a:lnTo>
                  <a:lnTo>
                    <a:pt x="596" y="8"/>
                  </a:lnTo>
                  <a:lnTo>
                    <a:pt x="604" y="47"/>
                  </a:lnTo>
                  <a:lnTo>
                    <a:pt x="613" y="18"/>
                  </a:lnTo>
                  <a:lnTo>
                    <a:pt x="622" y="41"/>
                  </a:lnTo>
                  <a:lnTo>
                    <a:pt x="631" y="60"/>
                  </a:lnTo>
                  <a:lnTo>
                    <a:pt x="640" y="66"/>
                  </a:lnTo>
                  <a:lnTo>
                    <a:pt x="648" y="40"/>
                  </a:lnTo>
                  <a:lnTo>
                    <a:pt x="657" y="29"/>
                  </a:lnTo>
                  <a:lnTo>
                    <a:pt x="666" y="52"/>
                  </a:lnTo>
                  <a:lnTo>
                    <a:pt x="674" y="52"/>
                  </a:lnTo>
                  <a:lnTo>
                    <a:pt x="682" y="43"/>
                  </a:lnTo>
                  <a:lnTo>
                    <a:pt x="692" y="54"/>
                  </a:lnTo>
                  <a:lnTo>
                    <a:pt x="700" y="72"/>
                  </a:lnTo>
                  <a:lnTo>
                    <a:pt x="710" y="35"/>
                  </a:lnTo>
                  <a:lnTo>
                    <a:pt x="718" y="43"/>
                  </a:lnTo>
                  <a:lnTo>
                    <a:pt x="727" y="38"/>
                  </a:lnTo>
                  <a:lnTo>
                    <a:pt x="735" y="30"/>
                  </a:lnTo>
                  <a:lnTo>
                    <a:pt x="744" y="32"/>
                  </a:lnTo>
                  <a:lnTo>
                    <a:pt x="753" y="44"/>
                  </a:lnTo>
                  <a:lnTo>
                    <a:pt x="762" y="52"/>
                  </a:lnTo>
                  <a:lnTo>
                    <a:pt x="771" y="55"/>
                  </a:lnTo>
                  <a:lnTo>
                    <a:pt x="779" y="61"/>
                  </a:lnTo>
                  <a:lnTo>
                    <a:pt x="789" y="15"/>
                  </a:lnTo>
                  <a:lnTo>
                    <a:pt x="798" y="27"/>
                  </a:lnTo>
                  <a:lnTo>
                    <a:pt x="806" y="51"/>
                  </a:lnTo>
                  <a:lnTo>
                    <a:pt x="814" y="68"/>
                  </a:lnTo>
                  <a:lnTo>
                    <a:pt x="823" y="47"/>
                  </a:lnTo>
                  <a:lnTo>
                    <a:pt x="832" y="57"/>
                  </a:lnTo>
                  <a:lnTo>
                    <a:pt x="841" y="53"/>
                  </a:lnTo>
                  <a:lnTo>
                    <a:pt x="850" y="17"/>
                  </a:lnTo>
                  <a:lnTo>
                    <a:pt x="858" y="18"/>
                  </a:lnTo>
                  <a:lnTo>
                    <a:pt x="867" y="30"/>
                  </a:lnTo>
                  <a:lnTo>
                    <a:pt x="875" y="67"/>
                  </a:lnTo>
                  <a:lnTo>
                    <a:pt x="885" y="35"/>
                  </a:lnTo>
                  <a:lnTo>
                    <a:pt x="894" y="44"/>
                  </a:lnTo>
                  <a:lnTo>
                    <a:pt x="902" y="16"/>
                  </a:lnTo>
                  <a:lnTo>
                    <a:pt x="911" y="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2" name="Freeform 44"/>
            <p:cNvSpPr>
              <a:spLocks/>
            </p:cNvSpPr>
            <p:nvPr/>
          </p:nvSpPr>
          <p:spPr bwMode="auto">
            <a:xfrm>
              <a:off x="3133" y="2785"/>
              <a:ext cx="812" cy="170"/>
            </a:xfrm>
            <a:custGeom>
              <a:avLst/>
              <a:gdLst>
                <a:gd name="T0" fmla="*/ 7 w 812"/>
                <a:gd name="T1" fmla="*/ 64 h 170"/>
                <a:gd name="T2" fmla="*/ 24 w 812"/>
                <a:gd name="T3" fmla="*/ 100 h 170"/>
                <a:gd name="T4" fmla="*/ 39 w 812"/>
                <a:gd name="T5" fmla="*/ 85 h 170"/>
                <a:gd name="T6" fmla="*/ 54 w 812"/>
                <a:gd name="T7" fmla="*/ 120 h 170"/>
                <a:gd name="T8" fmla="*/ 69 w 812"/>
                <a:gd name="T9" fmla="*/ 97 h 170"/>
                <a:gd name="T10" fmla="*/ 85 w 812"/>
                <a:gd name="T11" fmla="*/ 108 h 170"/>
                <a:gd name="T12" fmla="*/ 101 w 812"/>
                <a:gd name="T13" fmla="*/ 115 h 170"/>
                <a:gd name="T14" fmla="*/ 117 w 812"/>
                <a:gd name="T15" fmla="*/ 104 h 170"/>
                <a:gd name="T16" fmla="*/ 133 w 812"/>
                <a:gd name="T17" fmla="*/ 139 h 170"/>
                <a:gd name="T18" fmla="*/ 148 w 812"/>
                <a:gd name="T19" fmla="*/ 126 h 170"/>
                <a:gd name="T20" fmla="*/ 164 w 812"/>
                <a:gd name="T21" fmla="*/ 142 h 170"/>
                <a:gd name="T22" fmla="*/ 179 w 812"/>
                <a:gd name="T23" fmla="*/ 149 h 170"/>
                <a:gd name="T24" fmla="*/ 194 w 812"/>
                <a:gd name="T25" fmla="*/ 143 h 170"/>
                <a:gd name="T26" fmla="*/ 211 w 812"/>
                <a:gd name="T27" fmla="*/ 124 h 170"/>
                <a:gd name="T28" fmla="*/ 226 w 812"/>
                <a:gd name="T29" fmla="*/ 114 h 170"/>
                <a:gd name="T30" fmla="*/ 241 w 812"/>
                <a:gd name="T31" fmla="*/ 108 h 170"/>
                <a:gd name="T32" fmla="*/ 257 w 812"/>
                <a:gd name="T33" fmla="*/ 117 h 170"/>
                <a:gd name="T34" fmla="*/ 272 w 812"/>
                <a:gd name="T35" fmla="*/ 121 h 170"/>
                <a:gd name="T36" fmla="*/ 288 w 812"/>
                <a:gd name="T37" fmla="*/ 142 h 170"/>
                <a:gd name="T38" fmla="*/ 303 w 812"/>
                <a:gd name="T39" fmla="*/ 115 h 170"/>
                <a:gd name="T40" fmla="*/ 319 w 812"/>
                <a:gd name="T41" fmla="*/ 159 h 170"/>
                <a:gd name="T42" fmla="*/ 335 w 812"/>
                <a:gd name="T43" fmla="*/ 129 h 170"/>
                <a:gd name="T44" fmla="*/ 351 w 812"/>
                <a:gd name="T45" fmla="*/ 108 h 170"/>
                <a:gd name="T46" fmla="*/ 366 w 812"/>
                <a:gd name="T47" fmla="*/ 118 h 170"/>
                <a:gd name="T48" fmla="*/ 382 w 812"/>
                <a:gd name="T49" fmla="*/ 135 h 170"/>
                <a:gd name="T50" fmla="*/ 397 w 812"/>
                <a:gd name="T51" fmla="*/ 130 h 170"/>
                <a:gd name="T52" fmla="*/ 412 w 812"/>
                <a:gd name="T53" fmla="*/ 145 h 170"/>
                <a:gd name="T54" fmla="*/ 428 w 812"/>
                <a:gd name="T55" fmla="*/ 140 h 170"/>
                <a:gd name="T56" fmla="*/ 444 w 812"/>
                <a:gd name="T57" fmla="*/ 155 h 170"/>
                <a:gd name="T58" fmla="*/ 459 w 812"/>
                <a:gd name="T59" fmla="*/ 129 h 170"/>
                <a:gd name="T60" fmla="*/ 475 w 812"/>
                <a:gd name="T61" fmla="*/ 80 h 170"/>
                <a:gd name="T62" fmla="*/ 490 w 812"/>
                <a:gd name="T63" fmla="*/ 101 h 170"/>
                <a:gd name="T64" fmla="*/ 506 w 812"/>
                <a:gd name="T65" fmla="*/ 108 h 170"/>
                <a:gd name="T66" fmla="*/ 522 w 812"/>
                <a:gd name="T67" fmla="*/ 135 h 170"/>
                <a:gd name="T68" fmla="*/ 537 w 812"/>
                <a:gd name="T69" fmla="*/ 141 h 170"/>
                <a:gd name="T70" fmla="*/ 554 w 812"/>
                <a:gd name="T71" fmla="*/ 145 h 170"/>
                <a:gd name="T72" fmla="*/ 569 w 812"/>
                <a:gd name="T73" fmla="*/ 143 h 170"/>
                <a:gd name="T74" fmla="*/ 584 w 812"/>
                <a:gd name="T75" fmla="*/ 146 h 170"/>
                <a:gd name="T76" fmla="*/ 600 w 812"/>
                <a:gd name="T77" fmla="*/ 135 h 170"/>
                <a:gd name="T78" fmla="*/ 615 w 812"/>
                <a:gd name="T79" fmla="*/ 104 h 170"/>
                <a:gd name="T80" fmla="*/ 631 w 812"/>
                <a:gd name="T81" fmla="*/ 126 h 170"/>
                <a:gd name="T82" fmla="*/ 646 w 812"/>
                <a:gd name="T83" fmla="*/ 111 h 170"/>
                <a:gd name="T84" fmla="*/ 662 w 812"/>
                <a:gd name="T85" fmla="*/ 101 h 170"/>
                <a:gd name="T86" fmla="*/ 677 w 812"/>
                <a:gd name="T87" fmla="*/ 124 h 170"/>
                <a:gd name="T88" fmla="*/ 694 w 812"/>
                <a:gd name="T89" fmla="*/ 99 h 170"/>
                <a:gd name="T90" fmla="*/ 709 w 812"/>
                <a:gd name="T91" fmla="*/ 135 h 170"/>
                <a:gd name="T92" fmla="*/ 725 w 812"/>
                <a:gd name="T93" fmla="*/ 138 h 170"/>
                <a:gd name="T94" fmla="*/ 740 w 812"/>
                <a:gd name="T95" fmla="*/ 93 h 170"/>
                <a:gd name="T96" fmla="*/ 755 w 812"/>
                <a:gd name="T97" fmla="*/ 113 h 170"/>
                <a:gd name="T98" fmla="*/ 772 w 812"/>
                <a:gd name="T99" fmla="*/ 153 h 170"/>
                <a:gd name="T100" fmla="*/ 787 w 812"/>
                <a:gd name="T101" fmla="*/ 102 h 170"/>
                <a:gd name="T102" fmla="*/ 802 w 812"/>
                <a:gd name="T103" fmla="*/ 113 h 1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2"/>
                <a:gd name="T157" fmla="*/ 0 h 170"/>
                <a:gd name="T158" fmla="*/ 812 w 812"/>
                <a:gd name="T159" fmla="*/ 170 h 17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2" h="170">
                  <a:moveTo>
                    <a:pt x="0" y="0"/>
                  </a:moveTo>
                  <a:lnTo>
                    <a:pt x="7" y="64"/>
                  </a:lnTo>
                  <a:lnTo>
                    <a:pt x="15" y="87"/>
                  </a:lnTo>
                  <a:lnTo>
                    <a:pt x="24" y="100"/>
                  </a:lnTo>
                  <a:lnTo>
                    <a:pt x="31" y="63"/>
                  </a:lnTo>
                  <a:lnTo>
                    <a:pt x="39" y="85"/>
                  </a:lnTo>
                  <a:lnTo>
                    <a:pt x="47" y="114"/>
                  </a:lnTo>
                  <a:lnTo>
                    <a:pt x="54" y="120"/>
                  </a:lnTo>
                  <a:lnTo>
                    <a:pt x="62" y="105"/>
                  </a:lnTo>
                  <a:lnTo>
                    <a:pt x="69" y="97"/>
                  </a:lnTo>
                  <a:lnTo>
                    <a:pt x="78" y="100"/>
                  </a:lnTo>
                  <a:lnTo>
                    <a:pt x="85" y="108"/>
                  </a:lnTo>
                  <a:lnTo>
                    <a:pt x="93" y="98"/>
                  </a:lnTo>
                  <a:lnTo>
                    <a:pt x="101" y="115"/>
                  </a:lnTo>
                  <a:lnTo>
                    <a:pt x="109" y="126"/>
                  </a:lnTo>
                  <a:lnTo>
                    <a:pt x="117" y="104"/>
                  </a:lnTo>
                  <a:lnTo>
                    <a:pt x="125" y="124"/>
                  </a:lnTo>
                  <a:lnTo>
                    <a:pt x="133" y="139"/>
                  </a:lnTo>
                  <a:lnTo>
                    <a:pt x="140" y="117"/>
                  </a:lnTo>
                  <a:lnTo>
                    <a:pt x="148" y="126"/>
                  </a:lnTo>
                  <a:lnTo>
                    <a:pt x="155" y="120"/>
                  </a:lnTo>
                  <a:lnTo>
                    <a:pt x="164" y="142"/>
                  </a:lnTo>
                  <a:lnTo>
                    <a:pt x="171" y="149"/>
                  </a:lnTo>
                  <a:lnTo>
                    <a:pt x="179" y="149"/>
                  </a:lnTo>
                  <a:lnTo>
                    <a:pt x="187" y="117"/>
                  </a:lnTo>
                  <a:lnTo>
                    <a:pt x="194" y="143"/>
                  </a:lnTo>
                  <a:lnTo>
                    <a:pt x="201" y="142"/>
                  </a:lnTo>
                  <a:lnTo>
                    <a:pt x="211" y="124"/>
                  </a:lnTo>
                  <a:lnTo>
                    <a:pt x="218" y="100"/>
                  </a:lnTo>
                  <a:lnTo>
                    <a:pt x="226" y="114"/>
                  </a:lnTo>
                  <a:lnTo>
                    <a:pt x="233" y="118"/>
                  </a:lnTo>
                  <a:lnTo>
                    <a:pt x="241" y="108"/>
                  </a:lnTo>
                  <a:lnTo>
                    <a:pt x="249" y="99"/>
                  </a:lnTo>
                  <a:lnTo>
                    <a:pt x="257" y="117"/>
                  </a:lnTo>
                  <a:lnTo>
                    <a:pt x="265" y="129"/>
                  </a:lnTo>
                  <a:lnTo>
                    <a:pt x="272" y="121"/>
                  </a:lnTo>
                  <a:lnTo>
                    <a:pt x="281" y="104"/>
                  </a:lnTo>
                  <a:lnTo>
                    <a:pt x="288" y="142"/>
                  </a:lnTo>
                  <a:lnTo>
                    <a:pt x="296" y="133"/>
                  </a:lnTo>
                  <a:lnTo>
                    <a:pt x="303" y="115"/>
                  </a:lnTo>
                  <a:lnTo>
                    <a:pt x="311" y="146"/>
                  </a:lnTo>
                  <a:lnTo>
                    <a:pt x="319" y="159"/>
                  </a:lnTo>
                  <a:lnTo>
                    <a:pt x="327" y="130"/>
                  </a:lnTo>
                  <a:lnTo>
                    <a:pt x="335" y="129"/>
                  </a:lnTo>
                  <a:lnTo>
                    <a:pt x="343" y="107"/>
                  </a:lnTo>
                  <a:lnTo>
                    <a:pt x="351" y="108"/>
                  </a:lnTo>
                  <a:lnTo>
                    <a:pt x="357" y="149"/>
                  </a:lnTo>
                  <a:lnTo>
                    <a:pt x="366" y="118"/>
                  </a:lnTo>
                  <a:lnTo>
                    <a:pt x="374" y="105"/>
                  </a:lnTo>
                  <a:lnTo>
                    <a:pt x="382" y="135"/>
                  </a:lnTo>
                  <a:lnTo>
                    <a:pt x="389" y="117"/>
                  </a:lnTo>
                  <a:lnTo>
                    <a:pt x="397" y="130"/>
                  </a:lnTo>
                  <a:lnTo>
                    <a:pt x="405" y="135"/>
                  </a:lnTo>
                  <a:lnTo>
                    <a:pt x="412" y="145"/>
                  </a:lnTo>
                  <a:lnTo>
                    <a:pt x="421" y="116"/>
                  </a:lnTo>
                  <a:lnTo>
                    <a:pt x="428" y="140"/>
                  </a:lnTo>
                  <a:lnTo>
                    <a:pt x="436" y="156"/>
                  </a:lnTo>
                  <a:lnTo>
                    <a:pt x="444" y="155"/>
                  </a:lnTo>
                  <a:lnTo>
                    <a:pt x="452" y="156"/>
                  </a:lnTo>
                  <a:lnTo>
                    <a:pt x="459" y="129"/>
                  </a:lnTo>
                  <a:lnTo>
                    <a:pt x="467" y="147"/>
                  </a:lnTo>
                  <a:lnTo>
                    <a:pt x="475" y="80"/>
                  </a:lnTo>
                  <a:lnTo>
                    <a:pt x="483" y="75"/>
                  </a:lnTo>
                  <a:lnTo>
                    <a:pt x="490" y="101"/>
                  </a:lnTo>
                  <a:lnTo>
                    <a:pt x="499" y="139"/>
                  </a:lnTo>
                  <a:lnTo>
                    <a:pt x="506" y="108"/>
                  </a:lnTo>
                  <a:lnTo>
                    <a:pt x="515" y="107"/>
                  </a:lnTo>
                  <a:lnTo>
                    <a:pt x="522" y="135"/>
                  </a:lnTo>
                  <a:lnTo>
                    <a:pt x="529" y="105"/>
                  </a:lnTo>
                  <a:lnTo>
                    <a:pt x="537" y="141"/>
                  </a:lnTo>
                  <a:lnTo>
                    <a:pt x="545" y="149"/>
                  </a:lnTo>
                  <a:lnTo>
                    <a:pt x="554" y="145"/>
                  </a:lnTo>
                  <a:lnTo>
                    <a:pt x="561" y="121"/>
                  </a:lnTo>
                  <a:lnTo>
                    <a:pt x="569" y="143"/>
                  </a:lnTo>
                  <a:lnTo>
                    <a:pt x="577" y="137"/>
                  </a:lnTo>
                  <a:lnTo>
                    <a:pt x="584" y="146"/>
                  </a:lnTo>
                  <a:lnTo>
                    <a:pt x="593" y="145"/>
                  </a:lnTo>
                  <a:lnTo>
                    <a:pt x="600" y="135"/>
                  </a:lnTo>
                  <a:lnTo>
                    <a:pt x="608" y="97"/>
                  </a:lnTo>
                  <a:lnTo>
                    <a:pt x="615" y="104"/>
                  </a:lnTo>
                  <a:lnTo>
                    <a:pt x="623" y="118"/>
                  </a:lnTo>
                  <a:lnTo>
                    <a:pt x="631" y="126"/>
                  </a:lnTo>
                  <a:lnTo>
                    <a:pt x="639" y="111"/>
                  </a:lnTo>
                  <a:lnTo>
                    <a:pt x="646" y="111"/>
                  </a:lnTo>
                  <a:lnTo>
                    <a:pt x="655" y="144"/>
                  </a:lnTo>
                  <a:lnTo>
                    <a:pt x="662" y="101"/>
                  </a:lnTo>
                  <a:lnTo>
                    <a:pt x="670" y="98"/>
                  </a:lnTo>
                  <a:lnTo>
                    <a:pt x="677" y="124"/>
                  </a:lnTo>
                  <a:lnTo>
                    <a:pt x="686" y="116"/>
                  </a:lnTo>
                  <a:lnTo>
                    <a:pt x="694" y="99"/>
                  </a:lnTo>
                  <a:lnTo>
                    <a:pt x="701" y="108"/>
                  </a:lnTo>
                  <a:lnTo>
                    <a:pt x="709" y="135"/>
                  </a:lnTo>
                  <a:lnTo>
                    <a:pt x="717" y="169"/>
                  </a:lnTo>
                  <a:lnTo>
                    <a:pt x="725" y="138"/>
                  </a:lnTo>
                  <a:lnTo>
                    <a:pt x="733" y="134"/>
                  </a:lnTo>
                  <a:lnTo>
                    <a:pt x="740" y="93"/>
                  </a:lnTo>
                  <a:lnTo>
                    <a:pt x="748" y="127"/>
                  </a:lnTo>
                  <a:lnTo>
                    <a:pt x="755" y="113"/>
                  </a:lnTo>
                  <a:lnTo>
                    <a:pt x="763" y="155"/>
                  </a:lnTo>
                  <a:lnTo>
                    <a:pt x="772" y="153"/>
                  </a:lnTo>
                  <a:lnTo>
                    <a:pt x="779" y="145"/>
                  </a:lnTo>
                  <a:lnTo>
                    <a:pt x="787" y="102"/>
                  </a:lnTo>
                  <a:lnTo>
                    <a:pt x="794" y="121"/>
                  </a:lnTo>
                  <a:lnTo>
                    <a:pt x="802" y="113"/>
                  </a:lnTo>
                  <a:lnTo>
                    <a:pt x="811" y="123"/>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3" name="Freeform 45"/>
            <p:cNvSpPr>
              <a:spLocks/>
            </p:cNvSpPr>
            <p:nvPr/>
          </p:nvSpPr>
          <p:spPr bwMode="auto">
            <a:xfrm>
              <a:off x="3940" y="2872"/>
              <a:ext cx="772" cy="77"/>
            </a:xfrm>
            <a:custGeom>
              <a:avLst/>
              <a:gdLst>
                <a:gd name="T0" fmla="*/ 9 w 772"/>
                <a:gd name="T1" fmla="*/ 24 h 77"/>
                <a:gd name="T2" fmla="*/ 26 w 772"/>
                <a:gd name="T3" fmla="*/ 41 h 77"/>
                <a:gd name="T4" fmla="*/ 44 w 772"/>
                <a:gd name="T5" fmla="*/ 30 h 77"/>
                <a:gd name="T6" fmla="*/ 62 w 772"/>
                <a:gd name="T7" fmla="*/ 33 h 77"/>
                <a:gd name="T8" fmla="*/ 79 w 772"/>
                <a:gd name="T9" fmla="*/ 34 h 77"/>
                <a:gd name="T10" fmla="*/ 97 w 772"/>
                <a:gd name="T11" fmla="*/ 34 h 77"/>
                <a:gd name="T12" fmla="*/ 114 w 772"/>
                <a:gd name="T13" fmla="*/ 20 h 77"/>
                <a:gd name="T14" fmla="*/ 132 w 772"/>
                <a:gd name="T15" fmla="*/ 4 h 77"/>
                <a:gd name="T16" fmla="*/ 150 w 772"/>
                <a:gd name="T17" fmla="*/ 55 h 77"/>
                <a:gd name="T18" fmla="*/ 167 w 772"/>
                <a:gd name="T19" fmla="*/ 52 h 77"/>
                <a:gd name="T20" fmla="*/ 184 w 772"/>
                <a:gd name="T21" fmla="*/ 31 h 77"/>
                <a:gd name="T22" fmla="*/ 202 w 772"/>
                <a:gd name="T23" fmla="*/ 31 h 77"/>
                <a:gd name="T24" fmla="*/ 219 w 772"/>
                <a:gd name="T25" fmla="*/ 40 h 77"/>
                <a:gd name="T26" fmla="*/ 237 w 772"/>
                <a:gd name="T27" fmla="*/ 18 h 77"/>
                <a:gd name="T28" fmla="*/ 254 w 772"/>
                <a:gd name="T29" fmla="*/ 6 h 77"/>
                <a:gd name="T30" fmla="*/ 272 w 772"/>
                <a:gd name="T31" fmla="*/ 64 h 77"/>
                <a:gd name="T32" fmla="*/ 289 w 772"/>
                <a:gd name="T33" fmla="*/ 40 h 77"/>
                <a:gd name="T34" fmla="*/ 307 w 772"/>
                <a:gd name="T35" fmla="*/ 48 h 77"/>
                <a:gd name="T36" fmla="*/ 324 w 772"/>
                <a:gd name="T37" fmla="*/ 57 h 77"/>
                <a:gd name="T38" fmla="*/ 342 w 772"/>
                <a:gd name="T39" fmla="*/ 71 h 77"/>
                <a:gd name="T40" fmla="*/ 360 w 772"/>
                <a:gd name="T41" fmla="*/ 61 h 77"/>
                <a:gd name="T42" fmla="*/ 377 w 772"/>
                <a:gd name="T43" fmla="*/ 41 h 77"/>
                <a:gd name="T44" fmla="*/ 395 w 772"/>
                <a:gd name="T45" fmla="*/ 0 h 77"/>
                <a:gd name="T46" fmla="*/ 412 w 772"/>
                <a:gd name="T47" fmla="*/ 39 h 77"/>
                <a:gd name="T48" fmla="*/ 429 w 772"/>
                <a:gd name="T49" fmla="*/ 72 h 77"/>
                <a:gd name="T50" fmla="*/ 447 w 772"/>
                <a:gd name="T51" fmla="*/ 62 h 77"/>
                <a:gd name="T52" fmla="*/ 465 w 772"/>
                <a:gd name="T53" fmla="*/ 57 h 77"/>
                <a:gd name="T54" fmla="*/ 482 w 772"/>
                <a:gd name="T55" fmla="*/ 40 h 77"/>
                <a:gd name="T56" fmla="*/ 500 w 772"/>
                <a:gd name="T57" fmla="*/ 46 h 77"/>
                <a:gd name="T58" fmla="*/ 517 w 772"/>
                <a:gd name="T59" fmla="*/ 68 h 77"/>
                <a:gd name="T60" fmla="*/ 535 w 772"/>
                <a:gd name="T61" fmla="*/ 42 h 77"/>
                <a:gd name="T62" fmla="*/ 552 w 772"/>
                <a:gd name="T63" fmla="*/ 39 h 77"/>
                <a:gd name="T64" fmla="*/ 569 w 772"/>
                <a:gd name="T65" fmla="*/ 40 h 77"/>
                <a:gd name="T66" fmla="*/ 588 w 772"/>
                <a:gd name="T67" fmla="*/ 39 h 77"/>
                <a:gd name="T68" fmla="*/ 604 w 772"/>
                <a:gd name="T69" fmla="*/ 43 h 77"/>
                <a:gd name="T70" fmla="*/ 622 w 772"/>
                <a:gd name="T71" fmla="*/ 40 h 77"/>
                <a:gd name="T72" fmla="*/ 639 w 772"/>
                <a:gd name="T73" fmla="*/ 20 h 77"/>
                <a:gd name="T74" fmla="*/ 657 w 772"/>
                <a:gd name="T75" fmla="*/ 18 h 77"/>
                <a:gd name="T76" fmla="*/ 674 w 772"/>
                <a:gd name="T77" fmla="*/ 28 h 77"/>
                <a:gd name="T78" fmla="*/ 692 w 772"/>
                <a:gd name="T79" fmla="*/ 15 h 77"/>
                <a:gd name="T80" fmla="*/ 710 w 772"/>
                <a:gd name="T81" fmla="*/ 40 h 77"/>
                <a:gd name="T82" fmla="*/ 727 w 772"/>
                <a:gd name="T83" fmla="*/ 43 h 77"/>
                <a:gd name="T84" fmla="*/ 745 w 772"/>
                <a:gd name="T85" fmla="*/ 34 h 77"/>
                <a:gd name="T86" fmla="*/ 762 w 772"/>
                <a:gd name="T87" fmla="*/ 38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72"/>
                <a:gd name="T133" fmla="*/ 0 h 77"/>
                <a:gd name="T134" fmla="*/ 772 w 772"/>
                <a:gd name="T135" fmla="*/ 77 h 7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72" h="77">
                  <a:moveTo>
                    <a:pt x="0" y="36"/>
                  </a:moveTo>
                  <a:lnTo>
                    <a:pt x="9" y="24"/>
                  </a:lnTo>
                  <a:lnTo>
                    <a:pt x="18" y="57"/>
                  </a:lnTo>
                  <a:lnTo>
                    <a:pt x="26" y="41"/>
                  </a:lnTo>
                  <a:lnTo>
                    <a:pt x="35" y="30"/>
                  </a:lnTo>
                  <a:lnTo>
                    <a:pt x="44" y="30"/>
                  </a:lnTo>
                  <a:lnTo>
                    <a:pt x="53" y="29"/>
                  </a:lnTo>
                  <a:lnTo>
                    <a:pt x="62" y="33"/>
                  </a:lnTo>
                  <a:lnTo>
                    <a:pt x="70" y="20"/>
                  </a:lnTo>
                  <a:lnTo>
                    <a:pt x="79" y="34"/>
                  </a:lnTo>
                  <a:lnTo>
                    <a:pt x="87" y="55"/>
                  </a:lnTo>
                  <a:lnTo>
                    <a:pt x="97" y="34"/>
                  </a:lnTo>
                  <a:lnTo>
                    <a:pt x="106" y="27"/>
                  </a:lnTo>
                  <a:lnTo>
                    <a:pt x="114" y="20"/>
                  </a:lnTo>
                  <a:lnTo>
                    <a:pt x="123" y="33"/>
                  </a:lnTo>
                  <a:lnTo>
                    <a:pt x="132" y="4"/>
                  </a:lnTo>
                  <a:lnTo>
                    <a:pt x="140" y="13"/>
                  </a:lnTo>
                  <a:lnTo>
                    <a:pt x="150" y="55"/>
                  </a:lnTo>
                  <a:lnTo>
                    <a:pt x="158" y="37"/>
                  </a:lnTo>
                  <a:lnTo>
                    <a:pt x="167" y="52"/>
                  </a:lnTo>
                  <a:lnTo>
                    <a:pt x="175" y="24"/>
                  </a:lnTo>
                  <a:lnTo>
                    <a:pt x="184" y="31"/>
                  </a:lnTo>
                  <a:lnTo>
                    <a:pt x="193" y="39"/>
                  </a:lnTo>
                  <a:lnTo>
                    <a:pt x="202" y="31"/>
                  </a:lnTo>
                  <a:lnTo>
                    <a:pt x="210" y="41"/>
                  </a:lnTo>
                  <a:lnTo>
                    <a:pt x="219" y="40"/>
                  </a:lnTo>
                  <a:lnTo>
                    <a:pt x="228" y="20"/>
                  </a:lnTo>
                  <a:lnTo>
                    <a:pt x="237" y="18"/>
                  </a:lnTo>
                  <a:lnTo>
                    <a:pt x="246" y="39"/>
                  </a:lnTo>
                  <a:lnTo>
                    <a:pt x="254" y="6"/>
                  </a:lnTo>
                  <a:lnTo>
                    <a:pt x="263" y="31"/>
                  </a:lnTo>
                  <a:lnTo>
                    <a:pt x="272" y="64"/>
                  </a:lnTo>
                  <a:lnTo>
                    <a:pt x="281" y="53"/>
                  </a:lnTo>
                  <a:lnTo>
                    <a:pt x="289" y="40"/>
                  </a:lnTo>
                  <a:lnTo>
                    <a:pt x="299" y="30"/>
                  </a:lnTo>
                  <a:lnTo>
                    <a:pt x="307" y="48"/>
                  </a:lnTo>
                  <a:lnTo>
                    <a:pt x="316" y="20"/>
                  </a:lnTo>
                  <a:lnTo>
                    <a:pt x="324" y="57"/>
                  </a:lnTo>
                  <a:lnTo>
                    <a:pt x="333" y="37"/>
                  </a:lnTo>
                  <a:lnTo>
                    <a:pt x="342" y="71"/>
                  </a:lnTo>
                  <a:lnTo>
                    <a:pt x="350" y="47"/>
                  </a:lnTo>
                  <a:lnTo>
                    <a:pt x="360" y="61"/>
                  </a:lnTo>
                  <a:lnTo>
                    <a:pt x="368" y="24"/>
                  </a:lnTo>
                  <a:lnTo>
                    <a:pt x="377" y="41"/>
                  </a:lnTo>
                  <a:lnTo>
                    <a:pt x="386" y="57"/>
                  </a:lnTo>
                  <a:lnTo>
                    <a:pt x="395" y="0"/>
                  </a:lnTo>
                  <a:lnTo>
                    <a:pt x="404" y="17"/>
                  </a:lnTo>
                  <a:lnTo>
                    <a:pt x="412" y="39"/>
                  </a:lnTo>
                  <a:lnTo>
                    <a:pt x="421" y="40"/>
                  </a:lnTo>
                  <a:lnTo>
                    <a:pt x="429" y="72"/>
                  </a:lnTo>
                  <a:lnTo>
                    <a:pt x="438" y="43"/>
                  </a:lnTo>
                  <a:lnTo>
                    <a:pt x="447" y="62"/>
                  </a:lnTo>
                  <a:lnTo>
                    <a:pt x="456" y="53"/>
                  </a:lnTo>
                  <a:lnTo>
                    <a:pt x="465" y="57"/>
                  </a:lnTo>
                  <a:lnTo>
                    <a:pt x="473" y="37"/>
                  </a:lnTo>
                  <a:lnTo>
                    <a:pt x="482" y="40"/>
                  </a:lnTo>
                  <a:lnTo>
                    <a:pt x="491" y="43"/>
                  </a:lnTo>
                  <a:lnTo>
                    <a:pt x="500" y="46"/>
                  </a:lnTo>
                  <a:lnTo>
                    <a:pt x="508" y="76"/>
                  </a:lnTo>
                  <a:lnTo>
                    <a:pt x="517" y="68"/>
                  </a:lnTo>
                  <a:lnTo>
                    <a:pt x="526" y="33"/>
                  </a:lnTo>
                  <a:lnTo>
                    <a:pt x="535" y="42"/>
                  </a:lnTo>
                  <a:lnTo>
                    <a:pt x="544" y="20"/>
                  </a:lnTo>
                  <a:lnTo>
                    <a:pt x="552" y="39"/>
                  </a:lnTo>
                  <a:lnTo>
                    <a:pt x="561" y="33"/>
                  </a:lnTo>
                  <a:lnTo>
                    <a:pt x="569" y="40"/>
                  </a:lnTo>
                  <a:lnTo>
                    <a:pt x="578" y="40"/>
                  </a:lnTo>
                  <a:lnTo>
                    <a:pt x="588" y="39"/>
                  </a:lnTo>
                  <a:lnTo>
                    <a:pt x="596" y="51"/>
                  </a:lnTo>
                  <a:lnTo>
                    <a:pt x="604" y="43"/>
                  </a:lnTo>
                  <a:lnTo>
                    <a:pt x="612" y="34"/>
                  </a:lnTo>
                  <a:lnTo>
                    <a:pt x="622" y="40"/>
                  </a:lnTo>
                  <a:lnTo>
                    <a:pt x="631" y="21"/>
                  </a:lnTo>
                  <a:lnTo>
                    <a:pt x="639" y="20"/>
                  </a:lnTo>
                  <a:lnTo>
                    <a:pt x="649" y="48"/>
                  </a:lnTo>
                  <a:lnTo>
                    <a:pt x="657" y="18"/>
                  </a:lnTo>
                  <a:lnTo>
                    <a:pt x="666" y="11"/>
                  </a:lnTo>
                  <a:lnTo>
                    <a:pt x="674" y="28"/>
                  </a:lnTo>
                  <a:lnTo>
                    <a:pt x="684" y="41"/>
                  </a:lnTo>
                  <a:lnTo>
                    <a:pt x="692" y="15"/>
                  </a:lnTo>
                  <a:lnTo>
                    <a:pt x="700" y="62"/>
                  </a:lnTo>
                  <a:lnTo>
                    <a:pt x="710" y="40"/>
                  </a:lnTo>
                  <a:lnTo>
                    <a:pt x="718" y="63"/>
                  </a:lnTo>
                  <a:lnTo>
                    <a:pt x="727" y="43"/>
                  </a:lnTo>
                  <a:lnTo>
                    <a:pt x="736" y="44"/>
                  </a:lnTo>
                  <a:lnTo>
                    <a:pt x="745" y="34"/>
                  </a:lnTo>
                  <a:lnTo>
                    <a:pt x="754" y="34"/>
                  </a:lnTo>
                  <a:lnTo>
                    <a:pt x="762" y="38"/>
                  </a:lnTo>
                  <a:lnTo>
                    <a:pt x="771" y="47"/>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4" name="Freeform 46"/>
            <p:cNvSpPr>
              <a:spLocks/>
            </p:cNvSpPr>
            <p:nvPr/>
          </p:nvSpPr>
          <p:spPr bwMode="auto">
            <a:xfrm>
              <a:off x="1208" y="3180"/>
              <a:ext cx="912" cy="74"/>
            </a:xfrm>
            <a:custGeom>
              <a:avLst/>
              <a:gdLst>
                <a:gd name="T0" fmla="*/ 9 w 912"/>
                <a:gd name="T1" fmla="*/ 13 h 74"/>
                <a:gd name="T2" fmla="*/ 26 w 912"/>
                <a:gd name="T3" fmla="*/ 37 h 74"/>
                <a:gd name="T4" fmla="*/ 44 w 912"/>
                <a:gd name="T5" fmla="*/ 25 h 74"/>
                <a:gd name="T6" fmla="*/ 62 w 912"/>
                <a:gd name="T7" fmla="*/ 30 h 74"/>
                <a:gd name="T8" fmla="*/ 79 w 912"/>
                <a:gd name="T9" fmla="*/ 14 h 74"/>
                <a:gd name="T10" fmla="*/ 96 w 912"/>
                <a:gd name="T11" fmla="*/ 40 h 74"/>
                <a:gd name="T12" fmla="*/ 114 w 912"/>
                <a:gd name="T13" fmla="*/ 37 h 74"/>
                <a:gd name="T14" fmla="*/ 131 w 912"/>
                <a:gd name="T15" fmla="*/ 30 h 74"/>
                <a:gd name="T16" fmla="*/ 149 w 912"/>
                <a:gd name="T17" fmla="*/ 52 h 74"/>
                <a:gd name="T18" fmla="*/ 166 w 912"/>
                <a:gd name="T19" fmla="*/ 4 h 74"/>
                <a:gd name="T20" fmla="*/ 183 w 912"/>
                <a:gd name="T21" fmla="*/ 39 h 74"/>
                <a:gd name="T22" fmla="*/ 202 w 912"/>
                <a:gd name="T23" fmla="*/ 12 h 74"/>
                <a:gd name="T24" fmla="*/ 219 w 912"/>
                <a:gd name="T25" fmla="*/ 21 h 74"/>
                <a:gd name="T26" fmla="*/ 237 w 912"/>
                <a:gd name="T27" fmla="*/ 10 h 74"/>
                <a:gd name="T28" fmla="*/ 254 w 912"/>
                <a:gd name="T29" fmla="*/ 32 h 74"/>
                <a:gd name="T30" fmla="*/ 272 w 912"/>
                <a:gd name="T31" fmla="*/ 37 h 74"/>
                <a:gd name="T32" fmla="*/ 290 w 912"/>
                <a:gd name="T33" fmla="*/ 40 h 74"/>
                <a:gd name="T34" fmla="*/ 307 w 912"/>
                <a:gd name="T35" fmla="*/ 25 h 74"/>
                <a:gd name="T36" fmla="*/ 324 w 912"/>
                <a:gd name="T37" fmla="*/ 54 h 74"/>
                <a:gd name="T38" fmla="*/ 341 w 912"/>
                <a:gd name="T39" fmla="*/ 45 h 74"/>
                <a:gd name="T40" fmla="*/ 359 w 912"/>
                <a:gd name="T41" fmla="*/ 41 h 74"/>
                <a:gd name="T42" fmla="*/ 377 w 912"/>
                <a:gd name="T43" fmla="*/ 7 h 74"/>
                <a:gd name="T44" fmla="*/ 394 w 912"/>
                <a:gd name="T45" fmla="*/ 56 h 74"/>
                <a:gd name="T46" fmla="*/ 412 w 912"/>
                <a:gd name="T47" fmla="*/ 62 h 74"/>
                <a:gd name="T48" fmla="*/ 429 w 912"/>
                <a:gd name="T49" fmla="*/ 18 h 74"/>
                <a:gd name="T50" fmla="*/ 447 w 912"/>
                <a:gd name="T51" fmla="*/ 0 h 74"/>
                <a:gd name="T52" fmla="*/ 464 w 912"/>
                <a:gd name="T53" fmla="*/ 37 h 74"/>
                <a:gd name="T54" fmla="*/ 481 w 912"/>
                <a:gd name="T55" fmla="*/ 20 h 74"/>
                <a:gd name="T56" fmla="*/ 500 w 912"/>
                <a:gd name="T57" fmla="*/ 16 h 74"/>
                <a:gd name="T58" fmla="*/ 516 w 912"/>
                <a:gd name="T59" fmla="*/ 55 h 74"/>
                <a:gd name="T60" fmla="*/ 535 w 912"/>
                <a:gd name="T61" fmla="*/ 56 h 74"/>
                <a:gd name="T62" fmla="*/ 552 w 912"/>
                <a:gd name="T63" fmla="*/ 41 h 74"/>
                <a:gd name="T64" fmla="*/ 569 w 912"/>
                <a:gd name="T65" fmla="*/ 17 h 74"/>
                <a:gd name="T66" fmla="*/ 586 w 912"/>
                <a:gd name="T67" fmla="*/ 53 h 74"/>
                <a:gd name="T68" fmla="*/ 604 w 912"/>
                <a:gd name="T69" fmla="*/ 24 h 74"/>
                <a:gd name="T70" fmla="*/ 622 w 912"/>
                <a:gd name="T71" fmla="*/ 49 h 74"/>
                <a:gd name="T72" fmla="*/ 640 w 912"/>
                <a:gd name="T73" fmla="*/ 40 h 74"/>
                <a:gd name="T74" fmla="*/ 657 w 912"/>
                <a:gd name="T75" fmla="*/ 17 h 74"/>
                <a:gd name="T76" fmla="*/ 674 w 912"/>
                <a:gd name="T77" fmla="*/ 2 h 74"/>
                <a:gd name="T78" fmla="*/ 692 w 912"/>
                <a:gd name="T79" fmla="*/ 44 h 74"/>
                <a:gd name="T80" fmla="*/ 710 w 912"/>
                <a:gd name="T81" fmla="*/ 30 h 74"/>
                <a:gd name="T82" fmla="*/ 727 w 912"/>
                <a:gd name="T83" fmla="*/ 33 h 74"/>
                <a:gd name="T84" fmla="*/ 744 w 912"/>
                <a:gd name="T85" fmla="*/ 44 h 74"/>
                <a:gd name="T86" fmla="*/ 762 w 912"/>
                <a:gd name="T87" fmla="*/ 29 h 74"/>
                <a:gd name="T88" fmla="*/ 779 w 912"/>
                <a:gd name="T89" fmla="*/ 38 h 74"/>
                <a:gd name="T90" fmla="*/ 798 w 912"/>
                <a:gd name="T91" fmla="*/ 34 h 74"/>
                <a:gd name="T92" fmla="*/ 814 w 912"/>
                <a:gd name="T93" fmla="*/ 25 h 74"/>
                <a:gd name="T94" fmla="*/ 832 w 912"/>
                <a:gd name="T95" fmla="*/ 30 h 74"/>
                <a:gd name="T96" fmla="*/ 850 w 912"/>
                <a:gd name="T97" fmla="*/ 49 h 74"/>
                <a:gd name="T98" fmla="*/ 867 w 912"/>
                <a:gd name="T99" fmla="*/ 35 h 74"/>
                <a:gd name="T100" fmla="*/ 885 w 912"/>
                <a:gd name="T101" fmla="*/ 35 h 74"/>
                <a:gd name="T102" fmla="*/ 902 w 912"/>
                <a:gd name="T103" fmla="*/ 58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2"/>
                <a:gd name="T157" fmla="*/ 0 h 74"/>
                <a:gd name="T158" fmla="*/ 912 w 91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2" h="74">
                  <a:moveTo>
                    <a:pt x="0" y="57"/>
                  </a:moveTo>
                  <a:lnTo>
                    <a:pt x="9" y="13"/>
                  </a:lnTo>
                  <a:lnTo>
                    <a:pt x="18" y="49"/>
                  </a:lnTo>
                  <a:lnTo>
                    <a:pt x="26" y="37"/>
                  </a:lnTo>
                  <a:lnTo>
                    <a:pt x="35" y="35"/>
                  </a:lnTo>
                  <a:lnTo>
                    <a:pt x="44" y="25"/>
                  </a:lnTo>
                  <a:lnTo>
                    <a:pt x="52" y="30"/>
                  </a:lnTo>
                  <a:lnTo>
                    <a:pt x="62" y="30"/>
                  </a:lnTo>
                  <a:lnTo>
                    <a:pt x="70" y="10"/>
                  </a:lnTo>
                  <a:lnTo>
                    <a:pt x="79" y="14"/>
                  </a:lnTo>
                  <a:lnTo>
                    <a:pt x="87" y="37"/>
                  </a:lnTo>
                  <a:lnTo>
                    <a:pt x="96" y="40"/>
                  </a:lnTo>
                  <a:lnTo>
                    <a:pt x="105" y="26"/>
                  </a:lnTo>
                  <a:lnTo>
                    <a:pt x="114" y="37"/>
                  </a:lnTo>
                  <a:lnTo>
                    <a:pt x="123" y="66"/>
                  </a:lnTo>
                  <a:lnTo>
                    <a:pt x="131" y="30"/>
                  </a:lnTo>
                  <a:lnTo>
                    <a:pt x="141" y="35"/>
                  </a:lnTo>
                  <a:lnTo>
                    <a:pt x="149" y="52"/>
                  </a:lnTo>
                  <a:lnTo>
                    <a:pt x="158" y="52"/>
                  </a:lnTo>
                  <a:lnTo>
                    <a:pt x="166" y="4"/>
                  </a:lnTo>
                  <a:lnTo>
                    <a:pt x="174" y="44"/>
                  </a:lnTo>
                  <a:lnTo>
                    <a:pt x="183" y="39"/>
                  </a:lnTo>
                  <a:lnTo>
                    <a:pt x="193" y="37"/>
                  </a:lnTo>
                  <a:lnTo>
                    <a:pt x="202" y="12"/>
                  </a:lnTo>
                  <a:lnTo>
                    <a:pt x="210" y="12"/>
                  </a:lnTo>
                  <a:lnTo>
                    <a:pt x="219" y="21"/>
                  </a:lnTo>
                  <a:lnTo>
                    <a:pt x="228" y="54"/>
                  </a:lnTo>
                  <a:lnTo>
                    <a:pt x="237" y="10"/>
                  </a:lnTo>
                  <a:lnTo>
                    <a:pt x="245" y="55"/>
                  </a:lnTo>
                  <a:lnTo>
                    <a:pt x="254" y="32"/>
                  </a:lnTo>
                  <a:lnTo>
                    <a:pt x="263" y="67"/>
                  </a:lnTo>
                  <a:lnTo>
                    <a:pt x="272" y="37"/>
                  </a:lnTo>
                  <a:lnTo>
                    <a:pt x="281" y="15"/>
                  </a:lnTo>
                  <a:lnTo>
                    <a:pt x="290" y="40"/>
                  </a:lnTo>
                  <a:lnTo>
                    <a:pt x="298" y="0"/>
                  </a:lnTo>
                  <a:lnTo>
                    <a:pt x="307" y="25"/>
                  </a:lnTo>
                  <a:lnTo>
                    <a:pt x="316" y="58"/>
                  </a:lnTo>
                  <a:lnTo>
                    <a:pt x="324" y="54"/>
                  </a:lnTo>
                  <a:lnTo>
                    <a:pt x="332" y="29"/>
                  </a:lnTo>
                  <a:lnTo>
                    <a:pt x="341" y="45"/>
                  </a:lnTo>
                  <a:lnTo>
                    <a:pt x="350" y="13"/>
                  </a:lnTo>
                  <a:lnTo>
                    <a:pt x="359" y="41"/>
                  </a:lnTo>
                  <a:lnTo>
                    <a:pt x="369" y="33"/>
                  </a:lnTo>
                  <a:lnTo>
                    <a:pt x="377" y="7"/>
                  </a:lnTo>
                  <a:lnTo>
                    <a:pt x="386" y="39"/>
                  </a:lnTo>
                  <a:lnTo>
                    <a:pt x="394" y="56"/>
                  </a:lnTo>
                  <a:lnTo>
                    <a:pt x="404" y="55"/>
                  </a:lnTo>
                  <a:lnTo>
                    <a:pt x="412" y="62"/>
                  </a:lnTo>
                  <a:lnTo>
                    <a:pt x="420" y="22"/>
                  </a:lnTo>
                  <a:lnTo>
                    <a:pt x="429" y="18"/>
                  </a:lnTo>
                  <a:lnTo>
                    <a:pt x="437" y="30"/>
                  </a:lnTo>
                  <a:lnTo>
                    <a:pt x="447" y="0"/>
                  </a:lnTo>
                  <a:lnTo>
                    <a:pt x="455" y="37"/>
                  </a:lnTo>
                  <a:lnTo>
                    <a:pt x="464" y="37"/>
                  </a:lnTo>
                  <a:lnTo>
                    <a:pt x="473" y="10"/>
                  </a:lnTo>
                  <a:lnTo>
                    <a:pt x="481" y="20"/>
                  </a:lnTo>
                  <a:lnTo>
                    <a:pt x="490" y="44"/>
                  </a:lnTo>
                  <a:lnTo>
                    <a:pt x="500" y="16"/>
                  </a:lnTo>
                  <a:lnTo>
                    <a:pt x="508" y="30"/>
                  </a:lnTo>
                  <a:lnTo>
                    <a:pt x="516" y="55"/>
                  </a:lnTo>
                  <a:lnTo>
                    <a:pt x="525" y="48"/>
                  </a:lnTo>
                  <a:lnTo>
                    <a:pt x="535" y="56"/>
                  </a:lnTo>
                  <a:lnTo>
                    <a:pt x="543" y="48"/>
                  </a:lnTo>
                  <a:lnTo>
                    <a:pt x="552" y="41"/>
                  </a:lnTo>
                  <a:lnTo>
                    <a:pt x="560" y="25"/>
                  </a:lnTo>
                  <a:lnTo>
                    <a:pt x="569" y="17"/>
                  </a:lnTo>
                  <a:lnTo>
                    <a:pt x="578" y="47"/>
                  </a:lnTo>
                  <a:lnTo>
                    <a:pt x="586" y="53"/>
                  </a:lnTo>
                  <a:lnTo>
                    <a:pt x="596" y="40"/>
                  </a:lnTo>
                  <a:lnTo>
                    <a:pt x="604" y="24"/>
                  </a:lnTo>
                  <a:lnTo>
                    <a:pt x="613" y="49"/>
                  </a:lnTo>
                  <a:lnTo>
                    <a:pt x="622" y="49"/>
                  </a:lnTo>
                  <a:lnTo>
                    <a:pt x="631" y="39"/>
                  </a:lnTo>
                  <a:lnTo>
                    <a:pt x="640" y="40"/>
                  </a:lnTo>
                  <a:lnTo>
                    <a:pt x="648" y="37"/>
                  </a:lnTo>
                  <a:lnTo>
                    <a:pt x="657" y="17"/>
                  </a:lnTo>
                  <a:lnTo>
                    <a:pt x="666" y="10"/>
                  </a:lnTo>
                  <a:lnTo>
                    <a:pt x="674" y="2"/>
                  </a:lnTo>
                  <a:lnTo>
                    <a:pt x="682" y="10"/>
                  </a:lnTo>
                  <a:lnTo>
                    <a:pt x="692" y="44"/>
                  </a:lnTo>
                  <a:lnTo>
                    <a:pt x="700" y="37"/>
                  </a:lnTo>
                  <a:lnTo>
                    <a:pt x="710" y="30"/>
                  </a:lnTo>
                  <a:lnTo>
                    <a:pt x="718" y="47"/>
                  </a:lnTo>
                  <a:lnTo>
                    <a:pt x="727" y="33"/>
                  </a:lnTo>
                  <a:lnTo>
                    <a:pt x="735" y="39"/>
                  </a:lnTo>
                  <a:lnTo>
                    <a:pt x="744" y="44"/>
                  </a:lnTo>
                  <a:lnTo>
                    <a:pt x="753" y="24"/>
                  </a:lnTo>
                  <a:lnTo>
                    <a:pt x="762" y="29"/>
                  </a:lnTo>
                  <a:lnTo>
                    <a:pt x="771" y="4"/>
                  </a:lnTo>
                  <a:lnTo>
                    <a:pt x="779" y="38"/>
                  </a:lnTo>
                  <a:lnTo>
                    <a:pt x="789" y="37"/>
                  </a:lnTo>
                  <a:lnTo>
                    <a:pt x="798" y="34"/>
                  </a:lnTo>
                  <a:lnTo>
                    <a:pt x="806" y="44"/>
                  </a:lnTo>
                  <a:lnTo>
                    <a:pt x="814" y="25"/>
                  </a:lnTo>
                  <a:lnTo>
                    <a:pt x="823" y="35"/>
                  </a:lnTo>
                  <a:lnTo>
                    <a:pt x="832" y="30"/>
                  </a:lnTo>
                  <a:lnTo>
                    <a:pt x="841" y="37"/>
                  </a:lnTo>
                  <a:lnTo>
                    <a:pt x="850" y="49"/>
                  </a:lnTo>
                  <a:lnTo>
                    <a:pt x="858" y="73"/>
                  </a:lnTo>
                  <a:lnTo>
                    <a:pt x="867" y="35"/>
                  </a:lnTo>
                  <a:lnTo>
                    <a:pt x="875" y="20"/>
                  </a:lnTo>
                  <a:lnTo>
                    <a:pt x="885" y="35"/>
                  </a:lnTo>
                  <a:lnTo>
                    <a:pt x="894" y="72"/>
                  </a:lnTo>
                  <a:lnTo>
                    <a:pt x="902" y="58"/>
                  </a:lnTo>
                  <a:lnTo>
                    <a:pt x="911" y="21"/>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5" name="Freeform 47"/>
            <p:cNvSpPr>
              <a:spLocks/>
            </p:cNvSpPr>
            <p:nvPr/>
          </p:nvSpPr>
          <p:spPr bwMode="auto">
            <a:xfrm>
              <a:off x="2119" y="2474"/>
              <a:ext cx="912" cy="773"/>
            </a:xfrm>
            <a:custGeom>
              <a:avLst/>
              <a:gdLst>
                <a:gd name="T0" fmla="*/ 9 w 912"/>
                <a:gd name="T1" fmla="*/ 745 h 773"/>
                <a:gd name="T2" fmla="*/ 27 w 912"/>
                <a:gd name="T3" fmla="*/ 730 h 773"/>
                <a:gd name="T4" fmla="*/ 43 w 912"/>
                <a:gd name="T5" fmla="*/ 748 h 773"/>
                <a:gd name="T6" fmla="*/ 61 w 912"/>
                <a:gd name="T7" fmla="*/ 730 h 773"/>
                <a:gd name="T8" fmla="*/ 79 w 912"/>
                <a:gd name="T9" fmla="*/ 739 h 773"/>
                <a:gd name="T10" fmla="*/ 95 w 912"/>
                <a:gd name="T11" fmla="*/ 760 h 773"/>
                <a:gd name="T12" fmla="*/ 113 w 912"/>
                <a:gd name="T13" fmla="*/ 762 h 773"/>
                <a:gd name="T14" fmla="*/ 131 w 912"/>
                <a:gd name="T15" fmla="*/ 730 h 773"/>
                <a:gd name="T16" fmla="*/ 149 w 912"/>
                <a:gd name="T17" fmla="*/ 728 h 773"/>
                <a:gd name="T18" fmla="*/ 166 w 912"/>
                <a:gd name="T19" fmla="*/ 726 h 773"/>
                <a:gd name="T20" fmla="*/ 184 w 912"/>
                <a:gd name="T21" fmla="*/ 735 h 773"/>
                <a:gd name="T22" fmla="*/ 201 w 912"/>
                <a:gd name="T23" fmla="*/ 741 h 773"/>
                <a:gd name="T24" fmla="*/ 218 w 912"/>
                <a:gd name="T25" fmla="*/ 768 h 773"/>
                <a:gd name="T26" fmla="*/ 237 w 912"/>
                <a:gd name="T27" fmla="*/ 734 h 773"/>
                <a:gd name="T28" fmla="*/ 254 w 912"/>
                <a:gd name="T29" fmla="*/ 753 h 773"/>
                <a:gd name="T30" fmla="*/ 272 w 912"/>
                <a:gd name="T31" fmla="*/ 739 h 773"/>
                <a:gd name="T32" fmla="*/ 289 w 912"/>
                <a:gd name="T33" fmla="*/ 728 h 773"/>
                <a:gd name="T34" fmla="*/ 306 w 912"/>
                <a:gd name="T35" fmla="*/ 706 h 773"/>
                <a:gd name="T36" fmla="*/ 324 w 912"/>
                <a:gd name="T37" fmla="*/ 727 h 773"/>
                <a:gd name="T38" fmla="*/ 341 w 912"/>
                <a:gd name="T39" fmla="*/ 738 h 773"/>
                <a:gd name="T40" fmla="*/ 359 w 912"/>
                <a:gd name="T41" fmla="*/ 745 h 773"/>
                <a:gd name="T42" fmla="*/ 377 w 912"/>
                <a:gd name="T43" fmla="*/ 769 h 773"/>
                <a:gd name="T44" fmla="*/ 394 w 912"/>
                <a:gd name="T45" fmla="*/ 761 h 773"/>
                <a:gd name="T46" fmla="*/ 412 w 912"/>
                <a:gd name="T47" fmla="*/ 735 h 773"/>
                <a:gd name="T48" fmla="*/ 429 w 912"/>
                <a:gd name="T49" fmla="*/ 768 h 773"/>
                <a:gd name="T50" fmla="*/ 447 w 912"/>
                <a:gd name="T51" fmla="*/ 718 h 773"/>
                <a:gd name="T52" fmla="*/ 464 w 912"/>
                <a:gd name="T53" fmla="*/ 761 h 773"/>
                <a:gd name="T54" fmla="*/ 481 w 912"/>
                <a:gd name="T55" fmla="*/ 764 h 773"/>
                <a:gd name="T56" fmla="*/ 499 w 912"/>
                <a:gd name="T57" fmla="*/ 755 h 773"/>
                <a:gd name="T58" fmla="*/ 517 w 912"/>
                <a:gd name="T59" fmla="*/ 758 h 773"/>
                <a:gd name="T60" fmla="*/ 535 w 912"/>
                <a:gd name="T61" fmla="*/ 740 h 773"/>
                <a:gd name="T62" fmla="*/ 551 w 912"/>
                <a:gd name="T63" fmla="*/ 768 h 773"/>
                <a:gd name="T64" fmla="*/ 569 w 912"/>
                <a:gd name="T65" fmla="*/ 727 h 773"/>
                <a:gd name="T66" fmla="*/ 587 w 912"/>
                <a:gd name="T67" fmla="*/ 772 h 773"/>
                <a:gd name="T68" fmla="*/ 604 w 912"/>
                <a:gd name="T69" fmla="*/ 713 h 773"/>
                <a:gd name="T70" fmla="*/ 621 w 912"/>
                <a:gd name="T71" fmla="*/ 755 h 773"/>
                <a:gd name="T72" fmla="*/ 639 w 912"/>
                <a:gd name="T73" fmla="*/ 728 h 773"/>
                <a:gd name="T74" fmla="*/ 657 w 912"/>
                <a:gd name="T75" fmla="*/ 718 h 773"/>
                <a:gd name="T76" fmla="*/ 675 w 912"/>
                <a:gd name="T77" fmla="*/ 739 h 773"/>
                <a:gd name="T78" fmla="*/ 691 w 912"/>
                <a:gd name="T79" fmla="*/ 731 h 773"/>
                <a:gd name="T80" fmla="*/ 709 w 912"/>
                <a:gd name="T81" fmla="*/ 718 h 773"/>
                <a:gd name="T82" fmla="*/ 726 w 912"/>
                <a:gd name="T83" fmla="*/ 686 h 773"/>
                <a:gd name="T84" fmla="*/ 743 w 912"/>
                <a:gd name="T85" fmla="*/ 570 h 773"/>
                <a:gd name="T86" fmla="*/ 762 w 912"/>
                <a:gd name="T87" fmla="*/ 467 h 773"/>
                <a:gd name="T88" fmla="*/ 779 w 912"/>
                <a:gd name="T89" fmla="*/ 311 h 773"/>
                <a:gd name="T90" fmla="*/ 797 w 912"/>
                <a:gd name="T91" fmla="*/ 183 h 773"/>
                <a:gd name="T92" fmla="*/ 814 w 912"/>
                <a:gd name="T93" fmla="*/ 53 h 773"/>
                <a:gd name="T94" fmla="*/ 831 w 912"/>
                <a:gd name="T95" fmla="*/ 9 h 773"/>
                <a:gd name="T96" fmla="*/ 849 w 912"/>
                <a:gd name="T97" fmla="*/ 0 h 773"/>
                <a:gd name="T98" fmla="*/ 866 w 912"/>
                <a:gd name="T99" fmla="*/ 63 h 773"/>
                <a:gd name="T100" fmla="*/ 884 w 912"/>
                <a:gd name="T101" fmla="*/ 146 h 773"/>
                <a:gd name="T102" fmla="*/ 903 w 912"/>
                <a:gd name="T103" fmla="*/ 265 h 7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2"/>
                <a:gd name="T157" fmla="*/ 0 h 773"/>
                <a:gd name="T158" fmla="*/ 912 w 912"/>
                <a:gd name="T159" fmla="*/ 773 h 7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2" h="773">
                  <a:moveTo>
                    <a:pt x="0" y="727"/>
                  </a:moveTo>
                  <a:lnTo>
                    <a:pt x="9" y="745"/>
                  </a:lnTo>
                  <a:lnTo>
                    <a:pt x="17" y="747"/>
                  </a:lnTo>
                  <a:lnTo>
                    <a:pt x="27" y="730"/>
                  </a:lnTo>
                  <a:lnTo>
                    <a:pt x="35" y="762"/>
                  </a:lnTo>
                  <a:lnTo>
                    <a:pt x="43" y="748"/>
                  </a:lnTo>
                  <a:lnTo>
                    <a:pt x="52" y="745"/>
                  </a:lnTo>
                  <a:lnTo>
                    <a:pt x="61" y="730"/>
                  </a:lnTo>
                  <a:lnTo>
                    <a:pt x="70" y="743"/>
                  </a:lnTo>
                  <a:lnTo>
                    <a:pt x="79" y="739"/>
                  </a:lnTo>
                  <a:lnTo>
                    <a:pt x="87" y="755"/>
                  </a:lnTo>
                  <a:lnTo>
                    <a:pt x="95" y="760"/>
                  </a:lnTo>
                  <a:lnTo>
                    <a:pt x="105" y="718"/>
                  </a:lnTo>
                  <a:lnTo>
                    <a:pt x="113" y="762"/>
                  </a:lnTo>
                  <a:lnTo>
                    <a:pt x="123" y="745"/>
                  </a:lnTo>
                  <a:lnTo>
                    <a:pt x="131" y="730"/>
                  </a:lnTo>
                  <a:lnTo>
                    <a:pt x="140" y="704"/>
                  </a:lnTo>
                  <a:lnTo>
                    <a:pt x="149" y="728"/>
                  </a:lnTo>
                  <a:lnTo>
                    <a:pt x="157" y="736"/>
                  </a:lnTo>
                  <a:lnTo>
                    <a:pt x="166" y="726"/>
                  </a:lnTo>
                  <a:lnTo>
                    <a:pt x="175" y="709"/>
                  </a:lnTo>
                  <a:lnTo>
                    <a:pt x="184" y="735"/>
                  </a:lnTo>
                  <a:lnTo>
                    <a:pt x="193" y="750"/>
                  </a:lnTo>
                  <a:lnTo>
                    <a:pt x="201" y="741"/>
                  </a:lnTo>
                  <a:lnTo>
                    <a:pt x="209" y="747"/>
                  </a:lnTo>
                  <a:lnTo>
                    <a:pt x="218" y="768"/>
                  </a:lnTo>
                  <a:lnTo>
                    <a:pt x="228" y="745"/>
                  </a:lnTo>
                  <a:lnTo>
                    <a:pt x="237" y="734"/>
                  </a:lnTo>
                  <a:lnTo>
                    <a:pt x="245" y="736"/>
                  </a:lnTo>
                  <a:lnTo>
                    <a:pt x="254" y="753"/>
                  </a:lnTo>
                  <a:lnTo>
                    <a:pt x="263" y="730"/>
                  </a:lnTo>
                  <a:lnTo>
                    <a:pt x="272" y="739"/>
                  </a:lnTo>
                  <a:lnTo>
                    <a:pt x="280" y="723"/>
                  </a:lnTo>
                  <a:lnTo>
                    <a:pt x="289" y="728"/>
                  </a:lnTo>
                  <a:lnTo>
                    <a:pt x="297" y="709"/>
                  </a:lnTo>
                  <a:lnTo>
                    <a:pt x="306" y="706"/>
                  </a:lnTo>
                  <a:lnTo>
                    <a:pt x="316" y="727"/>
                  </a:lnTo>
                  <a:lnTo>
                    <a:pt x="324" y="727"/>
                  </a:lnTo>
                  <a:lnTo>
                    <a:pt x="333" y="751"/>
                  </a:lnTo>
                  <a:lnTo>
                    <a:pt x="341" y="738"/>
                  </a:lnTo>
                  <a:lnTo>
                    <a:pt x="349" y="755"/>
                  </a:lnTo>
                  <a:lnTo>
                    <a:pt x="359" y="745"/>
                  </a:lnTo>
                  <a:lnTo>
                    <a:pt x="368" y="750"/>
                  </a:lnTo>
                  <a:lnTo>
                    <a:pt x="377" y="769"/>
                  </a:lnTo>
                  <a:lnTo>
                    <a:pt x="385" y="758"/>
                  </a:lnTo>
                  <a:lnTo>
                    <a:pt x="394" y="761"/>
                  </a:lnTo>
                  <a:lnTo>
                    <a:pt x="403" y="728"/>
                  </a:lnTo>
                  <a:lnTo>
                    <a:pt x="412" y="735"/>
                  </a:lnTo>
                  <a:lnTo>
                    <a:pt x="421" y="751"/>
                  </a:lnTo>
                  <a:lnTo>
                    <a:pt x="429" y="768"/>
                  </a:lnTo>
                  <a:lnTo>
                    <a:pt x="437" y="741"/>
                  </a:lnTo>
                  <a:lnTo>
                    <a:pt x="447" y="718"/>
                  </a:lnTo>
                  <a:lnTo>
                    <a:pt x="455" y="751"/>
                  </a:lnTo>
                  <a:lnTo>
                    <a:pt x="464" y="761"/>
                  </a:lnTo>
                  <a:lnTo>
                    <a:pt x="473" y="752"/>
                  </a:lnTo>
                  <a:lnTo>
                    <a:pt x="481" y="764"/>
                  </a:lnTo>
                  <a:lnTo>
                    <a:pt x="490" y="741"/>
                  </a:lnTo>
                  <a:lnTo>
                    <a:pt x="499" y="755"/>
                  </a:lnTo>
                  <a:lnTo>
                    <a:pt x="509" y="758"/>
                  </a:lnTo>
                  <a:lnTo>
                    <a:pt x="517" y="758"/>
                  </a:lnTo>
                  <a:lnTo>
                    <a:pt x="525" y="738"/>
                  </a:lnTo>
                  <a:lnTo>
                    <a:pt x="535" y="740"/>
                  </a:lnTo>
                  <a:lnTo>
                    <a:pt x="543" y="740"/>
                  </a:lnTo>
                  <a:lnTo>
                    <a:pt x="551" y="768"/>
                  </a:lnTo>
                  <a:lnTo>
                    <a:pt x="560" y="745"/>
                  </a:lnTo>
                  <a:lnTo>
                    <a:pt x="569" y="727"/>
                  </a:lnTo>
                  <a:lnTo>
                    <a:pt x="578" y="764"/>
                  </a:lnTo>
                  <a:lnTo>
                    <a:pt x="587" y="772"/>
                  </a:lnTo>
                  <a:lnTo>
                    <a:pt x="595" y="761"/>
                  </a:lnTo>
                  <a:lnTo>
                    <a:pt x="604" y="713"/>
                  </a:lnTo>
                  <a:lnTo>
                    <a:pt x="613" y="717"/>
                  </a:lnTo>
                  <a:lnTo>
                    <a:pt x="621" y="755"/>
                  </a:lnTo>
                  <a:lnTo>
                    <a:pt x="630" y="744"/>
                  </a:lnTo>
                  <a:lnTo>
                    <a:pt x="639" y="728"/>
                  </a:lnTo>
                  <a:lnTo>
                    <a:pt x="648" y="733"/>
                  </a:lnTo>
                  <a:lnTo>
                    <a:pt x="657" y="718"/>
                  </a:lnTo>
                  <a:lnTo>
                    <a:pt x="666" y="762"/>
                  </a:lnTo>
                  <a:lnTo>
                    <a:pt x="675" y="739"/>
                  </a:lnTo>
                  <a:lnTo>
                    <a:pt x="683" y="724"/>
                  </a:lnTo>
                  <a:lnTo>
                    <a:pt x="691" y="731"/>
                  </a:lnTo>
                  <a:lnTo>
                    <a:pt x="700" y="712"/>
                  </a:lnTo>
                  <a:lnTo>
                    <a:pt x="709" y="718"/>
                  </a:lnTo>
                  <a:lnTo>
                    <a:pt x="718" y="710"/>
                  </a:lnTo>
                  <a:lnTo>
                    <a:pt x="726" y="686"/>
                  </a:lnTo>
                  <a:lnTo>
                    <a:pt x="735" y="637"/>
                  </a:lnTo>
                  <a:lnTo>
                    <a:pt x="743" y="570"/>
                  </a:lnTo>
                  <a:lnTo>
                    <a:pt x="753" y="527"/>
                  </a:lnTo>
                  <a:lnTo>
                    <a:pt x="762" y="467"/>
                  </a:lnTo>
                  <a:lnTo>
                    <a:pt x="771" y="338"/>
                  </a:lnTo>
                  <a:lnTo>
                    <a:pt x="779" y="311"/>
                  </a:lnTo>
                  <a:lnTo>
                    <a:pt x="787" y="235"/>
                  </a:lnTo>
                  <a:lnTo>
                    <a:pt x="797" y="183"/>
                  </a:lnTo>
                  <a:lnTo>
                    <a:pt x="805" y="134"/>
                  </a:lnTo>
                  <a:lnTo>
                    <a:pt x="814" y="53"/>
                  </a:lnTo>
                  <a:lnTo>
                    <a:pt x="823" y="32"/>
                  </a:lnTo>
                  <a:lnTo>
                    <a:pt x="831" y="9"/>
                  </a:lnTo>
                  <a:lnTo>
                    <a:pt x="841" y="1"/>
                  </a:lnTo>
                  <a:lnTo>
                    <a:pt x="849" y="0"/>
                  </a:lnTo>
                  <a:lnTo>
                    <a:pt x="858" y="4"/>
                  </a:lnTo>
                  <a:lnTo>
                    <a:pt x="866" y="63"/>
                  </a:lnTo>
                  <a:lnTo>
                    <a:pt x="875" y="102"/>
                  </a:lnTo>
                  <a:lnTo>
                    <a:pt x="884" y="146"/>
                  </a:lnTo>
                  <a:lnTo>
                    <a:pt x="893" y="204"/>
                  </a:lnTo>
                  <a:lnTo>
                    <a:pt x="903" y="265"/>
                  </a:lnTo>
                  <a:lnTo>
                    <a:pt x="911" y="347"/>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6" name="Freeform 48"/>
            <p:cNvSpPr>
              <a:spLocks/>
            </p:cNvSpPr>
            <p:nvPr/>
          </p:nvSpPr>
          <p:spPr bwMode="auto">
            <a:xfrm>
              <a:off x="3030" y="2821"/>
              <a:ext cx="911" cy="435"/>
            </a:xfrm>
            <a:custGeom>
              <a:avLst/>
              <a:gdLst>
                <a:gd name="T0" fmla="*/ 8 w 911"/>
                <a:gd name="T1" fmla="*/ 77 h 435"/>
                <a:gd name="T2" fmla="*/ 26 w 911"/>
                <a:gd name="T3" fmla="*/ 193 h 435"/>
                <a:gd name="T4" fmla="*/ 43 w 911"/>
                <a:gd name="T5" fmla="*/ 295 h 435"/>
                <a:gd name="T6" fmla="*/ 61 w 911"/>
                <a:gd name="T7" fmla="*/ 340 h 435"/>
                <a:gd name="T8" fmla="*/ 78 w 911"/>
                <a:gd name="T9" fmla="*/ 365 h 435"/>
                <a:gd name="T10" fmla="*/ 96 w 911"/>
                <a:gd name="T11" fmla="*/ 382 h 435"/>
                <a:gd name="T12" fmla="*/ 114 w 911"/>
                <a:gd name="T13" fmla="*/ 423 h 435"/>
                <a:gd name="T14" fmla="*/ 131 w 911"/>
                <a:gd name="T15" fmla="*/ 421 h 435"/>
                <a:gd name="T16" fmla="*/ 149 w 911"/>
                <a:gd name="T17" fmla="*/ 383 h 435"/>
                <a:gd name="T18" fmla="*/ 166 w 911"/>
                <a:gd name="T19" fmla="*/ 379 h 435"/>
                <a:gd name="T20" fmla="*/ 184 w 911"/>
                <a:gd name="T21" fmla="*/ 384 h 435"/>
                <a:gd name="T22" fmla="*/ 201 w 911"/>
                <a:gd name="T23" fmla="*/ 408 h 435"/>
                <a:gd name="T24" fmla="*/ 218 w 911"/>
                <a:gd name="T25" fmla="*/ 384 h 435"/>
                <a:gd name="T26" fmla="*/ 236 w 911"/>
                <a:gd name="T27" fmla="*/ 404 h 435"/>
                <a:gd name="T28" fmla="*/ 254 w 911"/>
                <a:gd name="T29" fmla="*/ 390 h 435"/>
                <a:gd name="T30" fmla="*/ 271 w 911"/>
                <a:gd name="T31" fmla="*/ 399 h 435"/>
                <a:gd name="T32" fmla="*/ 289 w 911"/>
                <a:gd name="T33" fmla="*/ 408 h 435"/>
                <a:gd name="T34" fmla="*/ 306 w 911"/>
                <a:gd name="T35" fmla="*/ 411 h 435"/>
                <a:gd name="T36" fmla="*/ 324 w 911"/>
                <a:gd name="T37" fmla="*/ 408 h 435"/>
                <a:gd name="T38" fmla="*/ 341 w 911"/>
                <a:gd name="T39" fmla="*/ 392 h 435"/>
                <a:gd name="T40" fmla="*/ 359 w 911"/>
                <a:gd name="T41" fmla="*/ 403 h 435"/>
                <a:gd name="T42" fmla="*/ 376 w 911"/>
                <a:gd name="T43" fmla="*/ 372 h 435"/>
                <a:gd name="T44" fmla="*/ 394 w 911"/>
                <a:gd name="T45" fmla="*/ 434 h 435"/>
                <a:gd name="T46" fmla="*/ 411 w 911"/>
                <a:gd name="T47" fmla="*/ 390 h 435"/>
                <a:gd name="T48" fmla="*/ 429 w 911"/>
                <a:gd name="T49" fmla="*/ 416 h 435"/>
                <a:gd name="T50" fmla="*/ 446 w 911"/>
                <a:gd name="T51" fmla="*/ 377 h 435"/>
                <a:gd name="T52" fmla="*/ 463 w 911"/>
                <a:gd name="T53" fmla="*/ 403 h 435"/>
                <a:gd name="T54" fmla="*/ 481 w 911"/>
                <a:gd name="T55" fmla="*/ 363 h 435"/>
                <a:gd name="T56" fmla="*/ 499 w 911"/>
                <a:gd name="T57" fmla="*/ 403 h 435"/>
                <a:gd name="T58" fmla="*/ 516 w 911"/>
                <a:gd name="T59" fmla="*/ 391 h 435"/>
                <a:gd name="T60" fmla="*/ 534 w 911"/>
                <a:gd name="T61" fmla="*/ 382 h 435"/>
                <a:gd name="T62" fmla="*/ 551 w 911"/>
                <a:gd name="T63" fmla="*/ 397 h 435"/>
                <a:gd name="T64" fmla="*/ 568 w 911"/>
                <a:gd name="T65" fmla="*/ 384 h 435"/>
                <a:gd name="T66" fmla="*/ 586 w 911"/>
                <a:gd name="T67" fmla="*/ 377 h 435"/>
                <a:gd name="T68" fmla="*/ 603 w 911"/>
                <a:gd name="T69" fmla="*/ 392 h 435"/>
                <a:gd name="T70" fmla="*/ 622 w 911"/>
                <a:gd name="T71" fmla="*/ 396 h 435"/>
                <a:gd name="T72" fmla="*/ 639 w 911"/>
                <a:gd name="T73" fmla="*/ 394 h 435"/>
                <a:gd name="T74" fmla="*/ 656 w 911"/>
                <a:gd name="T75" fmla="*/ 377 h 435"/>
                <a:gd name="T76" fmla="*/ 674 w 911"/>
                <a:gd name="T77" fmla="*/ 387 h 435"/>
                <a:gd name="T78" fmla="*/ 691 w 911"/>
                <a:gd name="T79" fmla="*/ 410 h 435"/>
                <a:gd name="T80" fmla="*/ 709 w 911"/>
                <a:gd name="T81" fmla="*/ 377 h 435"/>
                <a:gd name="T82" fmla="*/ 726 w 911"/>
                <a:gd name="T83" fmla="*/ 371 h 435"/>
                <a:gd name="T84" fmla="*/ 744 w 911"/>
                <a:gd name="T85" fmla="*/ 411 h 435"/>
                <a:gd name="T86" fmla="*/ 761 w 911"/>
                <a:gd name="T87" fmla="*/ 411 h 435"/>
                <a:gd name="T88" fmla="*/ 779 w 911"/>
                <a:gd name="T89" fmla="*/ 401 h 435"/>
                <a:gd name="T90" fmla="*/ 797 w 911"/>
                <a:gd name="T91" fmla="*/ 363 h 435"/>
                <a:gd name="T92" fmla="*/ 814 w 911"/>
                <a:gd name="T93" fmla="*/ 377 h 435"/>
                <a:gd name="T94" fmla="*/ 831 w 911"/>
                <a:gd name="T95" fmla="*/ 381 h 435"/>
                <a:gd name="T96" fmla="*/ 848 w 911"/>
                <a:gd name="T97" fmla="*/ 399 h 435"/>
                <a:gd name="T98" fmla="*/ 867 w 911"/>
                <a:gd name="T99" fmla="*/ 392 h 435"/>
                <a:gd name="T100" fmla="*/ 884 w 911"/>
                <a:gd name="T101" fmla="*/ 417 h 435"/>
                <a:gd name="T102" fmla="*/ 902 w 911"/>
                <a:gd name="T103" fmla="*/ 408 h 4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435"/>
                <a:gd name="T158" fmla="*/ 911 w 911"/>
                <a:gd name="T159" fmla="*/ 435 h 43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435">
                  <a:moveTo>
                    <a:pt x="0" y="0"/>
                  </a:moveTo>
                  <a:lnTo>
                    <a:pt x="8" y="77"/>
                  </a:lnTo>
                  <a:lnTo>
                    <a:pt x="17" y="115"/>
                  </a:lnTo>
                  <a:lnTo>
                    <a:pt x="26" y="193"/>
                  </a:lnTo>
                  <a:lnTo>
                    <a:pt x="35" y="254"/>
                  </a:lnTo>
                  <a:lnTo>
                    <a:pt x="43" y="295"/>
                  </a:lnTo>
                  <a:lnTo>
                    <a:pt x="53" y="327"/>
                  </a:lnTo>
                  <a:lnTo>
                    <a:pt x="61" y="340"/>
                  </a:lnTo>
                  <a:lnTo>
                    <a:pt x="70" y="346"/>
                  </a:lnTo>
                  <a:lnTo>
                    <a:pt x="78" y="365"/>
                  </a:lnTo>
                  <a:lnTo>
                    <a:pt x="87" y="380"/>
                  </a:lnTo>
                  <a:lnTo>
                    <a:pt x="96" y="382"/>
                  </a:lnTo>
                  <a:lnTo>
                    <a:pt x="105" y="394"/>
                  </a:lnTo>
                  <a:lnTo>
                    <a:pt x="114" y="423"/>
                  </a:lnTo>
                  <a:lnTo>
                    <a:pt x="122" y="397"/>
                  </a:lnTo>
                  <a:lnTo>
                    <a:pt x="131" y="421"/>
                  </a:lnTo>
                  <a:lnTo>
                    <a:pt x="140" y="375"/>
                  </a:lnTo>
                  <a:lnTo>
                    <a:pt x="149" y="383"/>
                  </a:lnTo>
                  <a:lnTo>
                    <a:pt x="157" y="392"/>
                  </a:lnTo>
                  <a:lnTo>
                    <a:pt x="166" y="379"/>
                  </a:lnTo>
                  <a:lnTo>
                    <a:pt x="175" y="366"/>
                  </a:lnTo>
                  <a:lnTo>
                    <a:pt x="184" y="384"/>
                  </a:lnTo>
                  <a:lnTo>
                    <a:pt x="193" y="405"/>
                  </a:lnTo>
                  <a:lnTo>
                    <a:pt x="201" y="408"/>
                  </a:lnTo>
                  <a:lnTo>
                    <a:pt x="210" y="379"/>
                  </a:lnTo>
                  <a:lnTo>
                    <a:pt x="218" y="384"/>
                  </a:lnTo>
                  <a:lnTo>
                    <a:pt x="226" y="389"/>
                  </a:lnTo>
                  <a:lnTo>
                    <a:pt x="236" y="404"/>
                  </a:lnTo>
                  <a:lnTo>
                    <a:pt x="245" y="389"/>
                  </a:lnTo>
                  <a:lnTo>
                    <a:pt x="254" y="390"/>
                  </a:lnTo>
                  <a:lnTo>
                    <a:pt x="262" y="411"/>
                  </a:lnTo>
                  <a:lnTo>
                    <a:pt x="271" y="399"/>
                  </a:lnTo>
                  <a:lnTo>
                    <a:pt x="280" y="401"/>
                  </a:lnTo>
                  <a:lnTo>
                    <a:pt x="289" y="408"/>
                  </a:lnTo>
                  <a:lnTo>
                    <a:pt x="298" y="392"/>
                  </a:lnTo>
                  <a:lnTo>
                    <a:pt x="306" y="411"/>
                  </a:lnTo>
                  <a:lnTo>
                    <a:pt x="315" y="396"/>
                  </a:lnTo>
                  <a:lnTo>
                    <a:pt x="324" y="408"/>
                  </a:lnTo>
                  <a:lnTo>
                    <a:pt x="332" y="399"/>
                  </a:lnTo>
                  <a:lnTo>
                    <a:pt x="341" y="392"/>
                  </a:lnTo>
                  <a:lnTo>
                    <a:pt x="349" y="389"/>
                  </a:lnTo>
                  <a:lnTo>
                    <a:pt x="359" y="403"/>
                  </a:lnTo>
                  <a:lnTo>
                    <a:pt x="367" y="389"/>
                  </a:lnTo>
                  <a:lnTo>
                    <a:pt x="376" y="372"/>
                  </a:lnTo>
                  <a:lnTo>
                    <a:pt x="385" y="393"/>
                  </a:lnTo>
                  <a:lnTo>
                    <a:pt x="394" y="434"/>
                  </a:lnTo>
                  <a:lnTo>
                    <a:pt x="402" y="384"/>
                  </a:lnTo>
                  <a:lnTo>
                    <a:pt x="411" y="390"/>
                  </a:lnTo>
                  <a:lnTo>
                    <a:pt x="420" y="377"/>
                  </a:lnTo>
                  <a:lnTo>
                    <a:pt x="429" y="416"/>
                  </a:lnTo>
                  <a:lnTo>
                    <a:pt x="437" y="397"/>
                  </a:lnTo>
                  <a:lnTo>
                    <a:pt x="446" y="377"/>
                  </a:lnTo>
                  <a:lnTo>
                    <a:pt x="455" y="397"/>
                  </a:lnTo>
                  <a:lnTo>
                    <a:pt x="463" y="403"/>
                  </a:lnTo>
                  <a:lnTo>
                    <a:pt x="472" y="375"/>
                  </a:lnTo>
                  <a:lnTo>
                    <a:pt x="481" y="363"/>
                  </a:lnTo>
                  <a:lnTo>
                    <a:pt x="490" y="371"/>
                  </a:lnTo>
                  <a:lnTo>
                    <a:pt x="499" y="403"/>
                  </a:lnTo>
                  <a:lnTo>
                    <a:pt x="508" y="410"/>
                  </a:lnTo>
                  <a:lnTo>
                    <a:pt x="516" y="391"/>
                  </a:lnTo>
                  <a:lnTo>
                    <a:pt x="525" y="415"/>
                  </a:lnTo>
                  <a:lnTo>
                    <a:pt x="534" y="382"/>
                  </a:lnTo>
                  <a:lnTo>
                    <a:pt x="543" y="379"/>
                  </a:lnTo>
                  <a:lnTo>
                    <a:pt x="551" y="397"/>
                  </a:lnTo>
                  <a:lnTo>
                    <a:pt x="560" y="371"/>
                  </a:lnTo>
                  <a:lnTo>
                    <a:pt x="568" y="384"/>
                  </a:lnTo>
                  <a:lnTo>
                    <a:pt x="578" y="379"/>
                  </a:lnTo>
                  <a:lnTo>
                    <a:pt x="586" y="377"/>
                  </a:lnTo>
                  <a:lnTo>
                    <a:pt x="595" y="373"/>
                  </a:lnTo>
                  <a:lnTo>
                    <a:pt x="603" y="392"/>
                  </a:lnTo>
                  <a:lnTo>
                    <a:pt x="612" y="424"/>
                  </a:lnTo>
                  <a:lnTo>
                    <a:pt x="622" y="396"/>
                  </a:lnTo>
                  <a:lnTo>
                    <a:pt x="630" y="394"/>
                  </a:lnTo>
                  <a:lnTo>
                    <a:pt x="639" y="394"/>
                  </a:lnTo>
                  <a:lnTo>
                    <a:pt x="648" y="375"/>
                  </a:lnTo>
                  <a:lnTo>
                    <a:pt x="656" y="377"/>
                  </a:lnTo>
                  <a:lnTo>
                    <a:pt x="666" y="407"/>
                  </a:lnTo>
                  <a:lnTo>
                    <a:pt x="674" y="387"/>
                  </a:lnTo>
                  <a:lnTo>
                    <a:pt x="683" y="389"/>
                  </a:lnTo>
                  <a:lnTo>
                    <a:pt x="691" y="410"/>
                  </a:lnTo>
                  <a:lnTo>
                    <a:pt x="700" y="401"/>
                  </a:lnTo>
                  <a:lnTo>
                    <a:pt x="709" y="377"/>
                  </a:lnTo>
                  <a:lnTo>
                    <a:pt x="718" y="399"/>
                  </a:lnTo>
                  <a:lnTo>
                    <a:pt x="726" y="371"/>
                  </a:lnTo>
                  <a:lnTo>
                    <a:pt x="735" y="361"/>
                  </a:lnTo>
                  <a:lnTo>
                    <a:pt x="744" y="411"/>
                  </a:lnTo>
                  <a:lnTo>
                    <a:pt x="752" y="377"/>
                  </a:lnTo>
                  <a:lnTo>
                    <a:pt x="761" y="411"/>
                  </a:lnTo>
                  <a:lnTo>
                    <a:pt x="770" y="429"/>
                  </a:lnTo>
                  <a:lnTo>
                    <a:pt x="779" y="401"/>
                  </a:lnTo>
                  <a:lnTo>
                    <a:pt x="788" y="361"/>
                  </a:lnTo>
                  <a:lnTo>
                    <a:pt x="797" y="363"/>
                  </a:lnTo>
                  <a:lnTo>
                    <a:pt x="806" y="386"/>
                  </a:lnTo>
                  <a:lnTo>
                    <a:pt x="814" y="377"/>
                  </a:lnTo>
                  <a:lnTo>
                    <a:pt x="823" y="405"/>
                  </a:lnTo>
                  <a:lnTo>
                    <a:pt x="831" y="381"/>
                  </a:lnTo>
                  <a:lnTo>
                    <a:pt x="840" y="379"/>
                  </a:lnTo>
                  <a:lnTo>
                    <a:pt x="848" y="399"/>
                  </a:lnTo>
                  <a:lnTo>
                    <a:pt x="857" y="377"/>
                  </a:lnTo>
                  <a:lnTo>
                    <a:pt x="867" y="392"/>
                  </a:lnTo>
                  <a:lnTo>
                    <a:pt x="875" y="401"/>
                  </a:lnTo>
                  <a:lnTo>
                    <a:pt x="884" y="417"/>
                  </a:lnTo>
                  <a:lnTo>
                    <a:pt x="892" y="391"/>
                  </a:lnTo>
                  <a:lnTo>
                    <a:pt x="902" y="408"/>
                  </a:lnTo>
                  <a:lnTo>
                    <a:pt x="910" y="40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7" name="Freeform 49"/>
            <p:cNvSpPr>
              <a:spLocks/>
            </p:cNvSpPr>
            <p:nvPr/>
          </p:nvSpPr>
          <p:spPr bwMode="auto">
            <a:xfrm>
              <a:off x="3940" y="3176"/>
              <a:ext cx="772" cy="87"/>
            </a:xfrm>
            <a:custGeom>
              <a:avLst/>
              <a:gdLst>
                <a:gd name="T0" fmla="*/ 9 w 772"/>
                <a:gd name="T1" fmla="*/ 36 h 87"/>
                <a:gd name="T2" fmla="*/ 26 w 772"/>
                <a:gd name="T3" fmla="*/ 16 h 87"/>
                <a:gd name="T4" fmla="*/ 44 w 772"/>
                <a:gd name="T5" fmla="*/ 31 h 87"/>
                <a:gd name="T6" fmla="*/ 62 w 772"/>
                <a:gd name="T7" fmla="*/ 34 h 87"/>
                <a:gd name="T8" fmla="*/ 79 w 772"/>
                <a:gd name="T9" fmla="*/ 37 h 87"/>
                <a:gd name="T10" fmla="*/ 97 w 772"/>
                <a:gd name="T11" fmla="*/ 34 h 87"/>
                <a:gd name="T12" fmla="*/ 114 w 772"/>
                <a:gd name="T13" fmla="*/ 68 h 87"/>
                <a:gd name="T14" fmla="*/ 132 w 772"/>
                <a:gd name="T15" fmla="*/ 64 h 87"/>
                <a:gd name="T16" fmla="*/ 150 w 772"/>
                <a:gd name="T17" fmla="*/ 37 h 87"/>
                <a:gd name="T18" fmla="*/ 167 w 772"/>
                <a:gd name="T19" fmla="*/ 42 h 87"/>
                <a:gd name="T20" fmla="*/ 184 w 772"/>
                <a:gd name="T21" fmla="*/ 48 h 87"/>
                <a:gd name="T22" fmla="*/ 202 w 772"/>
                <a:gd name="T23" fmla="*/ 49 h 87"/>
                <a:gd name="T24" fmla="*/ 219 w 772"/>
                <a:gd name="T25" fmla="*/ 49 h 87"/>
                <a:gd name="T26" fmla="*/ 237 w 772"/>
                <a:gd name="T27" fmla="*/ 48 h 87"/>
                <a:gd name="T28" fmla="*/ 254 w 772"/>
                <a:gd name="T29" fmla="*/ 52 h 87"/>
                <a:gd name="T30" fmla="*/ 272 w 772"/>
                <a:gd name="T31" fmla="*/ 46 h 87"/>
                <a:gd name="T32" fmla="*/ 289 w 772"/>
                <a:gd name="T33" fmla="*/ 24 h 87"/>
                <a:gd name="T34" fmla="*/ 307 w 772"/>
                <a:gd name="T35" fmla="*/ 27 h 87"/>
                <a:gd name="T36" fmla="*/ 324 w 772"/>
                <a:gd name="T37" fmla="*/ 16 h 87"/>
                <a:gd name="T38" fmla="*/ 342 w 772"/>
                <a:gd name="T39" fmla="*/ 42 h 87"/>
                <a:gd name="T40" fmla="*/ 360 w 772"/>
                <a:gd name="T41" fmla="*/ 55 h 87"/>
                <a:gd name="T42" fmla="*/ 377 w 772"/>
                <a:gd name="T43" fmla="*/ 38 h 87"/>
                <a:gd name="T44" fmla="*/ 395 w 772"/>
                <a:gd name="T45" fmla="*/ 13 h 87"/>
                <a:gd name="T46" fmla="*/ 412 w 772"/>
                <a:gd name="T47" fmla="*/ 20 h 87"/>
                <a:gd name="T48" fmla="*/ 429 w 772"/>
                <a:gd name="T49" fmla="*/ 20 h 87"/>
                <a:gd name="T50" fmla="*/ 447 w 772"/>
                <a:gd name="T51" fmla="*/ 28 h 87"/>
                <a:gd name="T52" fmla="*/ 465 w 772"/>
                <a:gd name="T53" fmla="*/ 17 h 87"/>
                <a:gd name="T54" fmla="*/ 482 w 772"/>
                <a:gd name="T55" fmla="*/ 86 h 87"/>
                <a:gd name="T56" fmla="*/ 500 w 772"/>
                <a:gd name="T57" fmla="*/ 49 h 87"/>
                <a:gd name="T58" fmla="*/ 517 w 772"/>
                <a:gd name="T59" fmla="*/ 58 h 87"/>
                <a:gd name="T60" fmla="*/ 535 w 772"/>
                <a:gd name="T61" fmla="*/ 20 h 87"/>
                <a:gd name="T62" fmla="*/ 552 w 772"/>
                <a:gd name="T63" fmla="*/ 4 h 87"/>
                <a:gd name="T64" fmla="*/ 569 w 772"/>
                <a:gd name="T65" fmla="*/ 14 h 87"/>
                <a:gd name="T66" fmla="*/ 588 w 772"/>
                <a:gd name="T67" fmla="*/ 24 h 87"/>
                <a:gd name="T68" fmla="*/ 604 w 772"/>
                <a:gd name="T69" fmla="*/ 34 h 87"/>
                <a:gd name="T70" fmla="*/ 622 w 772"/>
                <a:gd name="T71" fmla="*/ 42 h 87"/>
                <a:gd name="T72" fmla="*/ 639 w 772"/>
                <a:gd name="T73" fmla="*/ 15 h 87"/>
                <a:gd name="T74" fmla="*/ 657 w 772"/>
                <a:gd name="T75" fmla="*/ 59 h 87"/>
                <a:gd name="T76" fmla="*/ 674 w 772"/>
                <a:gd name="T77" fmla="*/ 34 h 87"/>
                <a:gd name="T78" fmla="*/ 692 w 772"/>
                <a:gd name="T79" fmla="*/ 0 h 87"/>
                <a:gd name="T80" fmla="*/ 710 w 772"/>
                <a:gd name="T81" fmla="*/ 56 h 87"/>
                <a:gd name="T82" fmla="*/ 727 w 772"/>
                <a:gd name="T83" fmla="*/ 42 h 87"/>
                <a:gd name="T84" fmla="*/ 745 w 772"/>
                <a:gd name="T85" fmla="*/ 25 h 87"/>
                <a:gd name="T86" fmla="*/ 762 w 772"/>
                <a:gd name="T87" fmla="*/ 39 h 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72"/>
                <a:gd name="T133" fmla="*/ 0 h 87"/>
                <a:gd name="T134" fmla="*/ 772 w 772"/>
                <a:gd name="T135" fmla="*/ 87 h 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72" h="87">
                  <a:moveTo>
                    <a:pt x="0" y="45"/>
                  </a:moveTo>
                  <a:lnTo>
                    <a:pt x="9" y="36"/>
                  </a:lnTo>
                  <a:lnTo>
                    <a:pt x="18" y="53"/>
                  </a:lnTo>
                  <a:lnTo>
                    <a:pt x="26" y="16"/>
                  </a:lnTo>
                  <a:lnTo>
                    <a:pt x="35" y="72"/>
                  </a:lnTo>
                  <a:lnTo>
                    <a:pt x="44" y="31"/>
                  </a:lnTo>
                  <a:lnTo>
                    <a:pt x="53" y="31"/>
                  </a:lnTo>
                  <a:lnTo>
                    <a:pt x="62" y="34"/>
                  </a:lnTo>
                  <a:lnTo>
                    <a:pt x="70" y="46"/>
                  </a:lnTo>
                  <a:lnTo>
                    <a:pt x="79" y="37"/>
                  </a:lnTo>
                  <a:lnTo>
                    <a:pt x="87" y="10"/>
                  </a:lnTo>
                  <a:lnTo>
                    <a:pt x="97" y="34"/>
                  </a:lnTo>
                  <a:lnTo>
                    <a:pt x="106" y="37"/>
                  </a:lnTo>
                  <a:lnTo>
                    <a:pt x="114" y="68"/>
                  </a:lnTo>
                  <a:lnTo>
                    <a:pt x="123" y="59"/>
                  </a:lnTo>
                  <a:lnTo>
                    <a:pt x="132" y="64"/>
                  </a:lnTo>
                  <a:lnTo>
                    <a:pt x="140" y="56"/>
                  </a:lnTo>
                  <a:lnTo>
                    <a:pt x="150" y="37"/>
                  </a:lnTo>
                  <a:lnTo>
                    <a:pt x="158" y="69"/>
                  </a:lnTo>
                  <a:lnTo>
                    <a:pt x="167" y="42"/>
                  </a:lnTo>
                  <a:lnTo>
                    <a:pt x="175" y="28"/>
                  </a:lnTo>
                  <a:lnTo>
                    <a:pt x="184" y="48"/>
                  </a:lnTo>
                  <a:lnTo>
                    <a:pt x="193" y="53"/>
                  </a:lnTo>
                  <a:lnTo>
                    <a:pt x="202" y="49"/>
                  </a:lnTo>
                  <a:lnTo>
                    <a:pt x="210" y="31"/>
                  </a:lnTo>
                  <a:lnTo>
                    <a:pt x="219" y="49"/>
                  </a:lnTo>
                  <a:lnTo>
                    <a:pt x="228" y="45"/>
                  </a:lnTo>
                  <a:lnTo>
                    <a:pt x="237" y="48"/>
                  </a:lnTo>
                  <a:lnTo>
                    <a:pt x="246" y="26"/>
                  </a:lnTo>
                  <a:lnTo>
                    <a:pt x="254" y="52"/>
                  </a:lnTo>
                  <a:lnTo>
                    <a:pt x="263" y="19"/>
                  </a:lnTo>
                  <a:lnTo>
                    <a:pt x="272" y="46"/>
                  </a:lnTo>
                  <a:lnTo>
                    <a:pt x="281" y="46"/>
                  </a:lnTo>
                  <a:lnTo>
                    <a:pt x="289" y="24"/>
                  </a:lnTo>
                  <a:lnTo>
                    <a:pt x="299" y="42"/>
                  </a:lnTo>
                  <a:lnTo>
                    <a:pt x="307" y="27"/>
                  </a:lnTo>
                  <a:lnTo>
                    <a:pt x="316" y="52"/>
                  </a:lnTo>
                  <a:lnTo>
                    <a:pt x="324" y="16"/>
                  </a:lnTo>
                  <a:lnTo>
                    <a:pt x="333" y="37"/>
                  </a:lnTo>
                  <a:lnTo>
                    <a:pt x="342" y="42"/>
                  </a:lnTo>
                  <a:lnTo>
                    <a:pt x="350" y="51"/>
                  </a:lnTo>
                  <a:lnTo>
                    <a:pt x="360" y="55"/>
                  </a:lnTo>
                  <a:lnTo>
                    <a:pt x="368" y="57"/>
                  </a:lnTo>
                  <a:lnTo>
                    <a:pt x="377" y="38"/>
                  </a:lnTo>
                  <a:lnTo>
                    <a:pt x="386" y="31"/>
                  </a:lnTo>
                  <a:lnTo>
                    <a:pt x="395" y="13"/>
                  </a:lnTo>
                  <a:lnTo>
                    <a:pt x="404" y="37"/>
                  </a:lnTo>
                  <a:lnTo>
                    <a:pt x="412" y="20"/>
                  </a:lnTo>
                  <a:lnTo>
                    <a:pt x="421" y="62"/>
                  </a:lnTo>
                  <a:lnTo>
                    <a:pt x="429" y="20"/>
                  </a:lnTo>
                  <a:lnTo>
                    <a:pt x="438" y="15"/>
                  </a:lnTo>
                  <a:lnTo>
                    <a:pt x="447" y="28"/>
                  </a:lnTo>
                  <a:lnTo>
                    <a:pt x="456" y="6"/>
                  </a:lnTo>
                  <a:lnTo>
                    <a:pt x="465" y="17"/>
                  </a:lnTo>
                  <a:lnTo>
                    <a:pt x="473" y="42"/>
                  </a:lnTo>
                  <a:lnTo>
                    <a:pt x="482" y="86"/>
                  </a:lnTo>
                  <a:lnTo>
                    <a:pt x="491" y="51"/>
                  </a:lnTo>
                  <a:lnTo>
                    <a:pt x="500" y="49"/>
                  </a:lnTo>
                  <a:lnTo>
                    <a:pt x="508" y="50"/>
                  </a:lnTo>
                  <a:lnTo>
                    <a:pt x="517" y="58"/>
                  </a:lnTo>
                  <a:lnTo>
                    <a:pt x="526" y="25"/>
                  </a:lnTo>
                  <a:lnTo>
                    <a:pt x="535" y="20"/>
                  </a:lnTo>
                  <a:lnTo>
                    <a:pt x="544" y="2"/>
                  </a:lnTo>
                  <a:lnTo>
                    <a:pt x="552" y="4"/>
                  </a:lnTo>
                  <a:lnTo>
                    <a:pt x="561" y="6"/>
                  </a:lnTo>
                  <a:lnTo>
                    <a:pt x="569" y="14"/>
                  </a:lnTo>
                  <a:lnTo>
                    <a:pt x="578" y="35"/>
                  </a:lnTo>
                  <a:lnTo>
                    <a:pt x="588" y="24"/>
                  </a:lnTo>
                  <a:lnTo>
                    <a:pt x="596" y="31"/>
                  </a:lnTo>
                  <a:lnTo>
                    <a:pt x="604" y="34"/>
                  </a:lnTo>
                  <a:lnTo>
                    <a:pt x="612" y="51"/>
                  </a:lnTo>
                  <a:lnTo>
                    <a:pt x="622" y="42"/>
                  </a:lnTo>
                  <a:lnTo>
                    <a:pt x="631" y="37"/>
                  </a:lnTo>
                  <a:lnTo>
                    <a:pt x="639" y="15"/>
                  </a:lnTo>
                  <a:lnTo>
                    <a:pt x="649" y="28"/>
                  </a:lnTo>
                  <a:lnTo>
                    <a:pt x="657" y="59"/>
                  </a:lnTo>
                  <a:lnTo>
                    <a:pt x="666" y="62"/>
                  </a:lnTo>
                  <a:lnTo>
                    <a:pt x="674" y="34"/>
                  </a:lnTo>
                  <a:lnTo>
                    <a:pt x="684" y="65"/>
                  </a:lnTo>
                  <a:lnTo>
                    <a:pt x="692" y="0"/>
                  </a:lnTo>
                  <a:lnTo>
                    <a:pt x="700" y="15"/>
                  </a:lnTo>
                  <a:lnTo>
                    <a:pt x="710" y="56"/>
                  </a:lnTo>
                  <a:lnTo>
                    <a:pt x="718" y="59"/>
                  </a:lnTo>
                  <a:lnTo>
                    <a:pt x="727" y="42"/>
                  </a:lnTo>
                  <a:lnTo>
                    <a:pt x="736" y="42"/>
                  </a:lnTo>
                  <a:lnTo>
                    <a:pt x="745" y="25"/>
                  </a:lnTo>
                  <a:lnTo>
                    <a:pt x="754" y="13"/>
                  </a:lnTo>
                  <a:lnTo>
                    <a:pt x="762" y="39"/>
                  </a:lnTo>
                  <a:lnTo>
                    <a:pt x="771" y="41"/>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8" name="Freeform 50"/>
            <p:cNvSpPr>
              <a:spLocks/>
            </p:cNvSpPr>
            <p:nvPr/>
          </p:nvSpPr>
          <p:spPr bwMode="auto">
            <a:xfrm>
              <a:off x="2777" y="2438"/>
              <a:ext cx="369" cy="797"/>
            </a:xfrm>
            <a:custGeom>
              <a:avLst/>
              <a:gdLst>
                <a:gd name="T0" fmla="*/ 5 w 369"/>
                <a:gd name="T1" fmla="*/ 792 h 797"/>
                <a:gd name="T2" fmla="*/ 11 w 369"/>
                <a:gd name="T3" fmla="*/ 790 h 797"/>
                <a:gd name="T4" fmla="*/ 20 w 369"/>
                <a:gd name="T5" fmla="*/ 786 h 797"/>
                <a:gd name="T6" fmla="*/ 27 w 369"/>
                <a:gd name="T7" fmla="*/ 782 h 797"/>
                <a:gd name="T8" fmla="*/ 35 w 369"/>
                <a:gd name="T9" fmla="*/ 774 h 797"/>
                <a:gd name="T10" fmla="*/ 41 w 369"/>
                <a:gd name="T11" fmla="*/ 766 h 797"/>
                <a:gd name="T12" fmla="*/ 49 w 369"/>
                <a:gd name="T13" fmla="*/ 754 h 797"/>
                <a:gd name="T14" fmla="*/ 56 w 369"/>
                <a:gd name="T15" fmla="*/ 739 h 797"/>
                <a:gd name="T16" fmla="*/ 65 w 369"/>
                <a:gd name="T17" fmla="*/ 717 h 797"/>
                <a:gd name="T18" fmla="*/ 70 w 369"/>
                <a:gd name="T19" fmla="*/ 693 h 797"/>
                <a:gd name="T20" fmla="*/ 79 w 369"/>
                <a:gd name="T21" fmla="*/ 664 h 797"/>
                <a:gd name="T22" fmla="*/ 86 w 369"/>
                <a:gd name="T23" fmla="*/ 631 h 797"/>
                <a:gd name="T24" fmla="*/ 92 w 369"/>
                <a:gd name="T25" fmla="*/ 590 h 797"/>
                <a:gd name="T26" fmla="*/ 100 w 369"/>
                <a:gd name="T27" fmla="*/ 544 h 797"/>
                <a:gd name="T28" fmla="*/ 107 w 369"/>
                <a:gd name="T29" fmla="*/ 493 h 797"/>
                <a:gd name="T30" fmla="*/ 115 w 369"/>
                <a:gd name="T31" fmla="*/ 438 h 797"/>
                <a:gd name="T32" fmla="*/ 122 w 369"/>
                <a:gd name="T33" fmla="*/ 378 h 797"/>
                <a:gd name="T34" fmla="*/ 129 w 369"/>
                <a:gd name="T35" fmla="*/ 319 h 797"/>
                <a:gd name="T36" fmla="*/ 136 w 369"/>
                <a:gd name="T37" fmla="*/ 256 h 797"/>
                <a:gd name="T38" fmla="*/ 144 w 369"/>
                <a:gd name="T39" fmla="*/ 200 h 797"/>
                <a:gd name="T40" fmla="*/ 152 w 369"/>
                <a:gd name="T41" fmla="*/ 146 h 797"/>
                <a:gd name="T42" fmla="*/ 158 w 369"/>
                <a:gd name="T43" fmla="*/ 95 h 797"/>
                <a:gd name="T44" fmla="*/ 165 w 369"/>
                <a:gd name="T45" fmla="*/ 55 h 797"/>
                <a:gd name="T46" fmla="*/ 174 w 369"/>
                <a:gd name="T47" fmla="*/ 26 h 797"/>
                <a:gd name="T48" fmla="*/ 181 w 369"/>
                <a:gd name="T49" fmla="*/ 7 h 797"/>
                <a:gd name="T50" fmla="*/ 187 w 369"/>
                <a:gd name="T51" fmla="*/ 0 h 797"/>
                <a:gd name="T52" fmla="*/ 195 w 369"/>
                <a:gd name="T53" fmla="*/ 7 h 797"/>
                <a:gd name="T54" fmla="*/ 203 w 369"/>
                <a:gd name="T55" fmla="*/ 26 h 797"/>
                <a:gd name="T56" fmla="*/ 209 w 369"/>
                <a:gd name="T57" fmla="*/ 55 h 797"/>
                <a:gd name="T58" fmla="*/ 217 w 369"/>
                <a:gd name="T59" fmla="*/ 95 h 797"/>
                <a:gd name="T60" fmla="*/ 224 w 369"/>
                <a:gd name="T61" fmla="*/ 146 h 797"/>
                <a:gd name="T62" fmla="*/ 231 w 369"/>
                <a:gd name="T63" fmla="*/ 200 h 797"/>
                <a:gd name="T64" fmla="*/ 240 w 369"/>
                <a:gd name="T65" fmla="*/ 256 h 797"/>
                <a:gd name="T66" fmla="*/ 246 w 369"/>
                <a:gd name="T67" fmla="*/ 319 h 797"/>
                <a:gd name="T68" fmla="*/ 253 w 369"/>
                <a:gd name="T69" fmla="*/ 378 h 797"/>
                <a:gd name="T70" fmla="*/ 261 w 369"/>
                <a:gd name="T71" fmla="*/ 438 h 797"/>
                <a:gd name="T72" fmla="*/ 267 w 369"/>
                <a:gd name="T73" fmla="*/ 493 h 797"/>
                <a:gd name="T74" fmla="*/ 275 w 369"/>
                <a:gd name="T75" fmla="*/ 544 h 797"/>
                <a:gd name="T76" fmla="*/ 282 w 369"/>
                <a:gd name="T77" fmla="*/ 590 h 797"/>
                <a:gd name="T78" fmla="*/ 290 w 369"/>
                <a:gd name="T79" fmla="*/ 631 h 797"/>
                <a:gd name="T80" fmla="*/ 297 w 369"/>
                <a:gd name="T81" fmla="*/ 664 h 797"/>
                <a:gd name="T82" fmla="*/ 305 w 369"/>
                <a:gd name="T83" fmla="*/ 693 h 797"/>
                <a:gd name="T84" fmla="*/ 311 w 369"/>
                <a:gd name="T85" fmla="*/ 717 h 797"/>
                <a:gd name="T86" fmla="*/ 319 w 369"/>
                <a:gd name="T87" fmla="*/ 739 h 797"/>
                <a:gd name="T88" fmla="*/ 326 w 369"/>
                <a:gd name="T89" fmla="*/ 754 h 797"/>
                <a:gd name="T90" fmla="*/ 334 w 369"/>
                <a:gd name="T91" fmla="*/ 766 h 797"/>
                <a:gd name="T92" fmla="*/ 340 w 369"/>
                <a:gd name="T93" fmla="*/ 774 h 797"/>
                <a:gd name="T94" fmla="*/ 349 w 369"/>
                <a:gd name="T95" fmla="*/ 782 h 797"/>
                <a:gd name="T96" fmla="*/ 355 w 369"/>
                <a:gd name="T97" fmla="*/ 786 h 797"/>
                <a:gd name="T98" fmla="*/ 363 w 369"/>
                <a:gd name="T99" fmla="*/ 790 h 797"/>
                <a:gd name="T100" fmla="*/ 0 w 369"/>
                <a:gd name="T101" fmla="*/ 796 h 7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9"/>
                <a:gd name="T154" fmla="*/ 0 h 797"/>
                <a:gd name="T155" fmla="*/ 369 w 369"/>
                <a:gd name="T156" fmla="*/ 797 h 7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9" h="797">
                  <a:moveTo>
                    <a:pt x="0" y="796"/>
                  </a:moveTo>
                  <a:lnTo>
                    <a:pt x="1" y="794"/>
                  </a:lnTo>
                  <a:lnTo>
                    <a:pt x="4" y="794"/>
                  </a:lnTo>
                  <a:lnTo>
                    <a:pt x="5" y="792"/>
                  </a:lnTo>
                  <a:lnTo>
                    <a:pt x="6" y="792"/>
                  </a:lnTo>
                  <a:lnTo>
                    <a:pt x="9" y="792"/>
                  </a:lnTo>
                  <a:lnTo>
                    <a:pt x="11" y="790"/>
                  </a:lnTo>
                  <a:lnTo>
                    <a:pt x="15" y="790"/>
                  </a:lnTo>
                  <a:lnTo>
                    <a:pt x="17" y="790"/>
                  </a:lnTo>
                  <a:lnTo>
                    <a:pt x="18" y="788"/>
                  </a:lnTo>
                  <a:lnTo>
                    <a:pt x="20" y="786"/>
                  </a:lnTo>
                  <a:lnTo>
                    <a:pt x="21" y="786"/>
                  </a:lnTo>
                  <a:lnTo>
                    <a:pt x="23" y="786"/>
                  </a:lnTo>
                  <a:lnTo>
                    <a:pt x="26" y="784"/>
                  </a:lnTo>
                  <a:lnTo>
                    <a:pt x="27" y="782"/>
                  </a:lnTo>
                  <a:lnTo>
                    <a:pt x="29" y="780"/>
                  </a:lnTo>
                  <a:lnTo>
                    <a:pt x="31" y="779"/>
                  </a:lnTo>
                  <a:lnTo>
                    <a:pt x="32" y="777"/>
                  </a:lnTo>
                  <a:lnTo>
                    <a:pt x="35" y="774"/>
                  </a:lnTo>
                  <a:lnTo>
                    <a:pt x="37" y="774"/>
                  </a:lnTo>
                  <a:lnTo>
                    <a:pt x="38" y="770"/>
                  </a:lnTo>
                  <a:lnTo>
                    <a:pt x="40" y="769"/>
                  </a:lnTo>
                  <a:lnTo>
                    <a:pt x="41" y="766"/>
                  </a:lnTo>
                  <a:lnTo>
                    <a:pt x="43" y="762"/>
                  </a:lnTo>
                  <a:lnTo>
                    <a:pt x="45" y="759"/>
                  </a:lnTo>
                  <a:lnTo>
                    <a:pt x="47" y="756"/>
                  </a:lnTo>
                  <a:lnTo>
                    <a:pt x="49" y="754"/>
                  </a:lnTo>
                  <a:lnTo>
                    <a:pt x="51" y="749"/>
                  </a:lnTo>
                  <a:lnTo>
                    <a:pt x="53" y="746"/>
                  </a:lnTo>
                  <a:lnTo>
                    <a:pt x="54" y="742"/>
                  </a:lnTo>
                  <a:lnTo>
                    <a:pt x="56" y="739"/>
                  </a:lnTo>
                  <a:lnTo>
                    <a:pt x="59" y="732"/>
                  </a:lnTo>
                  <a:lnTo>
                    <a:pt x="59" y="727"/>
                  </a:lnTo>
                  <a:lnTo>
                    <a:pt x="61" y="722"/>
                  </a:lnTo>
                  <a:lnTo>
                    <a:pt x="65" y="717"/>
                  </a:lnTo>
                  <a:lnTo>
                    <a:pt x="65" y="712"/>
                  </a:lnTo>
                  <a:lnTo>
                    <a:pt x="67" y="706"/>
                  </a:lnTo>
                  <a:lnTo>
                    <a:pt x="69" y="701"/>
                  </a:lnTo>
                  <a:lnTo>
                    <a:pt x="70" y="693"/>
                  </a:lnTo>
                  <a:lnTo>
                    <a:pt x="72" y="688"/>
                  </a:lnTo>
                  <a:lnTo>
                    <a:pt x="75" y="680"/>
                  </a:lnTo>
                  <a:lnTo>
                    <a:pt x="76" y="672"/>
                  </a:lnTo>
                  <a:lnTo>
                    <a:pt x="79" y="664"/>
                  </a:lnTo>
                  <a:lnTo>
                    <a:pt x="80" y="656"/>
                  </a:lnTo>
                  <a:lnTo>
                    <a:pt x="82" y="648"/>
                  </a:lnTo>
                  <a:lnTo>
                    <a:pt x="83" y="640"/>
                  </a:lnTo>
                  <a:lnTo>
                    <a:pt x="86" y="631"/>
                  </a:lnTo>
                  <a:lnTo>
                    <a:pt x="87" y="620"/>
                  </a:lnTo>
                  <a:lnTo>
                    <a:pt x="89" y="610"/>
                  </a:lnTo>
                  <a:lnTo>
                    <a:pt x="91" y="600"/>
                  </a:lnTo>
                  <a:lnTo>
                    <a:pt x="92" y="590"/>
                  </a:lnTo>
                  <a:lnTo>
                    <a:pt x="95" y="578"/>
                  </a:lnTo>
                  <a:lnTo>
                    <a:pt x="96" y="566"/>
                  </a:lnTo>
                  <a:lnTo>
                    <a:pt x="99" y="555"/>
                  </a:lnTo>
                  <a:lnTo>
                    <a:pt x="100" y="544"/>
                  </a:lnTo>
                  <a:lnTo>
                    <a:pt x="101" y="532"/>
                  </a:lnTo>
                  <a:lnTo>
                    <a:pt x="104" y="519"/>
                  </a:lnTo>
                  <a:lnTo>
                    <a:pt x="106" y="506"/>
                  </a:lnTo>
                  <a:lnTo>
                    <a:pt x="107" y="493"/>
                  </a:lnTo>
                  <a:lnTo>
                    <a:pt x="109" y="480"/>
                  </a:lnTo>
                  <a:lnTo>
                    <a:pt x="111" y="467"/>
                  </a:lnTo>
                  <a:lnTo>
                    <a:pt x="113" y="452"/>
                  </a:lnTo>
                  <a:lnTo>
                    <a:pt x="115" y="438"/>
                  </a:lnTo>
                  <a:lnTo>
                    <a:pt x="117" y="423"/>
                  </a:lnTo>
                  <a:lnTo>
                    <a:pt x="118" y="408"/>
                  </a:lnTo>
                  <a:lnTo>
                    <a:pt x="120" y="394"/>
                  </a:lnTo>
                  <a:lnTo>
                    <a:pt x="122" y="378"/>
                  </a:lnTo>
                  <a:lnTo>
                    <a:pt x="124" y="362"/>
                  </a:lnTo>
                  <a:lnTo>
                    <a:pt x="126" y="348"/>
                  </a:lnTo>
                  <a:lnTo>
                    <a:pt x="127" y="334"/>
                  </a:lnTo>
                  <a:lnTo>
                    <a:pt x="129" y="319"/>
                  </a:lnTo>
                  <a:lnTo>
                    <a:pt x="131" y="304"/>
                  </a:lnTo>
                  <a:lnTo>
                    <a:pt x="133" y="288"/>
                  </a:lnTo>
                  <a:lnTo>
                    <a:pt x="134" y="271"/>
                  </a:lnTo>
                  <a:lnTo>
                    <a:pt x="136" y="256"/>
                  </a:lnTo>
                  <a:lnTo>
                    <a:pt x="138" y="243"/>
                  </a:lnTo>
                  <a:lnTo>
                    <a:pt x="140" y="227"/>
                  </a:lnTo>
                  <a:lnTo>
                    <a:pt x="141" y="214"/>
                  </a:lnTo>
                  <a:lnTo>
                    <a:pt x="144" y="200"/>
                  </a:lnTo>
                  <a:lnTo>
                    <a:pt x="146" y="186"/>
                  </a:lnTo>
                  <a:lnTo>
                    <a:pt x="147" y="170"/>
                  </a:lnTo>
                  <a:lnTo>
                    <a:pt x="149" y="158"/>
                  </a:lnTo>
                  <a:lnTo>
                    <a:pt x="152" y="146"/>
                  </a:lnTo>
                  <a:lnTo>
                    <a:pt x="153" y="132"/>
                  </a:lnTo>
                  <a:lnTo>
                    <a:pt x="155" y="120"/>
                  </a:lnTo>
                  <a:lnTo>
                    <a:pt x="156" y="108"/>
                  </a:lnTo>
                  <a:lnTo>
                    <a:pt x="158" y="95"/>
                  </a:lnTo>
                  <a:lnTo>
                    <a:pt x="160" y="86"/>
                  </a:lnTo>
                  <a:lnTo>
                    <a:pt x="163" y="74"/>
                  </a:lnTo>
                  <a:lnTo>
                    <a:pt x="164" y="65"/>
                  </a:lnTo>
                  <a:lnTo>
                    <a:pt x="165" y="55"/>
                  </a:lnTo>
                  <a:lnTo>
                    <a:pt x="168" y="47"/>
                  </a:lnTo>
                  <a:lnTo>
                    <a:pt x="170" y="39"/>
                  </a:lnTo>
                  <a:lnTo>
                    <a:pt x="171" y="31"/>
                  </a:lnTo>
                  <a:lnTo>
                    <a:pt x="174" y="26"/>
                  </a:lnTo>
                  <a:lnTo>
                    <a:pt x="175" y="19"/>
                  </a:lnTo>
                  <a:lnTo>
                    <a:pt x="176" y="15"/>
                  </a:lnTo>
                  <a:lnTo>
                    <a:pt x="179" y="11"/>
                  </a:lnTo>
                  <a:lnTo>
                    <a:pt x="181" y="7"/>
                  </a:lnTo>
                  <a:lnTo>
                    <a:pt x="182" y="4"/>
                  </a:lnTo>
                  <a:lnTo>
                    <a:pt x="184" y="2"/>
                  </a:lnTo>
                  <a:lnTo>
                    <a:pt x="186" y="2"/>
                  </a:lnTo>
                  <a:lnTo>
                    <a:pt x="187" y="0"/>
                  </a:lnTo>
                  <a:lnTo>
                    <a:pt x="190" y="2"/>
                  </a:lnTo>
                  <a:lnTo>
                    <a:pt x="191" y="2"/>
                  </a:lnTo>
                  <a:lnTo>
                    <a:pt x="193" y="4"/>
                  </a:lnTo>
                  <a:lnTo>
                    <a:pt x="195" y="7"/>
                  </a:lnTo>
                  <a:lnTo>
                    <a:pt x="197" y="11"/>
                  </a:lnTo>
                  <a:lnTo>
                    <a:pt x="199" y="15"/>
                  </a:lnTo>
                  <a:lnTo>
                    <a:pt x="201" y="19"/>
                  </a:lnTo>
                  <a:lnTo>
                    <a:pt x="203" y="26"/>
                  </a:lnTo>
                  <a:lnTo>
                    <a:pt x="204" y="31"/>
                  </a:lnTo>
                  <a:lnTo>
                    <a:pt x="205" y="39"/>
                  </a:lnTo>
                  <a:lnTo>
                    <a:pt x="207" y="47"/>
                  </a:lnTo>
                  <a:lnTo>
                    <a:pt x="209" y="55"/>
                  </a:lnTo>
                  <a:lnTo>
                    <a:pt x="211" y="65"/>
                  </a:lnTo>
                  <a:lnTo>
                    <a:pt x="213" y="74"/>
                  </a:lnTo>
                  <a:lnTo>
                    <a:pt x="215" y="86"/>
                  </a:lnTo>
                  <a:lnTo>
                    <a:pt x="217" y="95"/>
                  </a:lnTo>
                  <a:lnTo>
                    <a:pt x="219" y="108"/>
                  </a:lnTo>
                  <a:lnTo>
                    <a:pt x="221" y="120"/>
                  </a:lnTo>
                  <a:lnTo>
                    <a:pt x="222" y="132"/>
                  </a:lnTo>
                  <a:lnTo>
                    <a:pt x="224" y="146"/>
                  </a:lnTo>
                  <a:lnTo>
                    <a:pt x="225" y="158"/>
                  </a:lnTo>
                  <a:lnTo>
                    <a:pt x="227" y="170"/>
                  </a:lnTo>
                  <a:lnTo>
                    <a:pt x="229" y="186"/>
                  </a:lnTo>
                  <a:lnTo>
                    <a:pt x="231" y="200"/>
                  </a:lnTo>
                  <a:lnTo>
                    <a:pt x="233" y="214"/>
                  </a:lnTo>
                  <a:lnTo>
                    <a:pt x="235" y="227"/>
                  </a:lnTo>
                  <a:lnTo>
                    <a:pt x="236" y="243"/>
                  </a:lnTo>
                  <a:lnTo>
                    <a:pt x="240" y="256"/>
                  </a:lnTo>
                  <a:lnTo>
                    <a:pt x="241" y="271"/>
                  </a:lnTo>
                  <a:lnTo>
                    <a:pt x="242" y="288"/>
                  </a:lnTo>
                  <a:lnTo>
                    <a:pt x="245" y="304"/>
                  </a:lnTo>
                  <a:lnTo>
                    <a:pt x="246" y="319"/>
                  </a:lnTo>
                  <a:lnTo>
                    <a:pt x="247" y="334"/>
                  </a:lnTo>
                  <a:lnTo>
                    <a:pt x="251" y="348"/>
                  </a:lnTo>
                  <a:lnTo>
                    <a:pt x="252" y="362"/>
                  </a:lnTo>
                  <a:lnTo>
                    <a:pt x="253" y="378"/>
                  </a:lnTo>
                  <a:lnTo>
                    <a:pt x="255" y="394"/>
                  </a:lnTo>
                  <a:lnTo>
                    <a:pt x="257" y="408"/>
                  </a:lnTo>
                  <a:lnTo>
                    <a:pt x="259" y="423"/>
                  </a:lnTo>
                  <a:lnTo>
                    <a:pt x="261" y="438"/>
                  </a:lnTo>
                  <a:lnTo>
                    <a:pt x="262" y="452"/>
                  </a:lnTo>
                  <a:lnTo>
                    <a:pt x="264" y="467"/>
                  </a:lnTo>
                  <a:lnTo>
                    <a:pt x="265" y="480"/>
                  </a:lnTo>
                  <a:lnTo>
                    <a:pt x="267" y="493"/>
                  </a:lnTo>
                  <a:lnTo>
                    <a:pt x="270" y="506"/>
                  </a:lnTo>
                  <a:lnTo>
                    <a:pt x="272" y="519"/>
                  </a:lnTo>
                  <a:lnTo>
                    <a:pt x="273" y="532"/>
                  </a:lnTo>
                  <a:lnTo>
                    <a:pt x="275" y="544"/>
                  </a:lnTo>
                  <a:lnTo>
                    <a:pt x="276" y="555"/>
                  </a:lnTo>
                  <a:lnTo>
                    <a:pt x="279" y="566"/>
                  </a:lnTo>
                  <a:lnTo>
                    <a:pt x="281" y="578"/>
                  </a:lnTo>
                  <a:lnTo>
                    <a:pt x="282" y="590"/>
                  </a:lnTo>
                  <a:lnTo>
                    <a:pt x="284" y="600"/>
                  </a:lnTo>
                  <a:lnTo>
                    <a:pt x="286" y="610"/>
                  </a:lnTo>
                  <a:lnTo>
                    <a:pt x="288" y="620"/>
                  </a:lnTo>
                  <a:lnTo>
                    <a:pt x="290" y="631"/>
                  </a:lnTo>
                  <a:lnTo>
                    <a:pt x="292" y="640"/>
                  </a:lnTo>
                  <a:lnTo>
                    <a:pt x="293" y="648"/>
                  </a:lnTo>
                  <a:lnTo>
                    <a:pt x="295" y="656"/>
                  </a:lnTo>
                  <a:lnTo>
                    <a:pt x="297" y="664"/>
                  </a:lnTo>
                  <a:lnTo>
                    <a:pt x="299" y="672"/>
                  </a:lnTo>
                  <a:lnTo>
                    <a:pt x="300" y="680"/>
                  </a:lnTo>
                  <a:lnTo>
                    <a:pt x="302" y="688"/>
                  </a:lnTo>
                  <a:lnTo>
                    <a:pt x="305" y="693"/>
                  </a:lnTo>
                  <a:lnTo>
                    <a:pt x="305" y="701"/>
                  </a:lnTo>
                  <a:lnTo>
                    <a:pt x="308" y="706"/>
                  </a:lnTo>
                  <a:lnTo>
                    <a:pt x="310" y="712"/>
                  </a:lnTo>
                  <a:lnTo>
                    <a:pt x="311" y="717"/>
                  </a:lnTo>
                  <a:lnTo>
                    <a:pt x="313" y="722"/>
                  </a:lnTo>
                  <a:lnTo>
                    <a:pt x="315" y="727"/>
                  </a:lnTo>
                  <a:lnTo>
                    <a:pt x="317" y="732"/>
                  </a:lnTo>
                  <a:lnTo>
                    <a:pt x="319" y="739"/>
                  </a:lnTo>
                  <a:lnTo>
                    <a:pt x="321" y="742"/>
                  </a:lnTo>
                  <a:lnTo>
                    <a:pt x="322" y="746"/>
                  </a:lnTo>
                  <a:lnTo>
                    <a:pt x="324" y="749"/>
                  </a:lnTo>
                  <a:lnTo>
                    <a:pt x="326" y="754"/>
                  </a:lnTo>
                  <a:lnTo>
                    <a:pt x="327" y="756"/>
                  </a:lnTo>
                  <a:lnTo>
                    <a:pt x="330" y="759"/>
                  </a:lnTo>
                  <a:lnTo>
                    <a:pt x="331" y="762"/>
                  </a:lnTo>
                  <a:lnTo>
                    <a:pt x="334" y="766"/>
                  </a:lnTo>
                  <a:lnTo>
                    <a:pt x="335" y="769"/>
                  </a:lnTo>
                  <a:lnTo>
                    <a:pt x="337" y="770"/>
                  </a:lnTo>
                  <a:lnTo>
                    <a:pt x="340" y="774"/>
                  </a:lnTo>
                  <a:lnTo>
                    <a:pt x="342" y="777"/>
                  </a:lnTo>
                  <a:lnTo>
                    <a:pt x="345" y="779"/>
                  </a:lnTo>
                  <a:lnTo>
                    <a:pt x="346" y="780"/>
                  </a:lnTo>
                  <a:lnTo>
                    <a:pt x="349" y="782"/>
                  </a:lnTo>
                  <a:lnTo>
                    <a:pt x="350" y="784"/>
                  </a:lnTo>
                  <a:lnTo>
                    <a:pt x="352" y="786"/>
                  </a:lnTo>
                  <a:lnTo>
                    <a:pt x="353" y="786"/>
                  </a:lnTo>
                  <a:lnTo>
                    <a:pt x="355" y="786"/>
                  </a:lnTo>
                  <a:lnTo>
                    <a:pt x="358" y="788"/>
                  </a:lnTo>
                  <a:lnTo>
                    <a:pt x="359" y="790"/>
                  </a:lnTo>
                  <a:lnTo>
                    <a:pt x="361" y="790"/>
                  </a:lnTo>
                  <a:lnTo>
                    <a:pt x="363" y="790"/>
                  </a:lnTo>
                  <a:lnTo>
                    <a:pt x="364" y="790"/>
                  </a:lnTo>
                  <a:lnTo>
                    <a:pt x="365" y="792"/>
                  </a:lnTo>
                  <a:lnTo>
                    <a:pt x="368" y="792"/>
                  </a:lnTo>
                  <a:lnTo>
                    <a:pt x="0" y="796"/>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79" name="Freeform 51"/>
            <p:cNvSpPr>
              <a:spLocks/>
            </p:cNvSpPr>
            <p:nvPr/>
          </p:nvSpPr>
          <p:spPr bwMode="auto">
            <a:xfrm>
              <a:off x="1982" y="2785"/>
              <a:ext cx="812" cy="170"/>
            </a:xfrm>
            <a:custGeom>
              <a:avLst/>
              <a:gdLst>
                <a:gd name="T0" fmla="*/ 803 w 812"/>
                <a:gd name="T1" fmla="*/ 64 h 170"/>
                <a:gd name="T2" fmla="*/ 787 w 812"/>
                <a:gd name="T3" fmla="*/ 100 h 170"/>
                <a:gd name="T4" fmla="*/ 772 w 812"/>
                <a:gd name="T5" fmla="*/ 85 h 170"/>
                <a:gd name="T6" fmla="*/ 756 w 812"/>
                <a:gd name="T7" fmla="*/ 120 h 170"/>
                <a:gd name="T8" fmla="*/ 742 w 812"/>
                <a:gd name="T9" fmla="*/ 97 h 170"/>
                <a:gd name="T10" fmla="*/ 726 w 812"/>
                <a:gd name="T11" fmla="*/ 108 h 170"/>
                <a:gd name="T12" fmla="*/ 710 w 812"/>
                <a:gd name="T13" fmla="*/ 115 h 170"/>
                <a:gd name="T14" fmla="*/ 694 w 812"/>
                <a:gd name="T15" fmla="*/ 104 h 170"/>
                <a:gd name="T16" fmla="*/ 678 w 812"/>
                <a:gd name="T17" fmla="*/ 139 h 170"/>
                <a:gd name="T18" fmla="*/ 663 w 812"/>
                <a:gd name="T19" fmla="*/ 126 h 170"/>
                <a:gd name="T20" fmla="*/ 647 w 812"/>
                <a:gd name="T21" fmla="*/ 142 h 170"/>
                <a:gd name="T22" fmla="*/ 632 w 812"/>
                <a:gd name="T23" fmla="*/ 149 h 170"/>
                <a:gd name="T24" fmla="*/ 617 w 812"/>
                <a:gd name="T25" fmla="*/ 143 h 170"/>
                <a:gd name="T26" fmla="*/ 600 w 812"/>
                <a:gd name="T27" fmla="*/ 124 h 170"/>
                <a:gd name="T28" fmla="*/ 585 w 812"/>
                <a:gd name="T29" fmla="*/ 114 h 170"/>
                <a:gd name="T30" fmla="*/ 570 w 812"/>
                <a:gd name="T31" fmla="*/ 108 h 170"/>
                <a:gd name="T32" fmla="*/ 554 w 812"/>
                <a:gd name="T33" fmla="*/ 117 h 170"/>
                <a:gd name="T34" fmla="*/ 539 w 812"/>
                <a:gd name="T35" fmla="*/ 121 h 170"/>
                <a:gd name="T36" fmla="*/ 522 w 812"/>
                <a:gd name="T37" fmla="*/ 142 h 170"/>
                <a:gd name="T38" fmla="*/ 508 w 812"/>
                <a:gd name="T39" fmla="*/ 115 h 170"/>
                <a:gd name="T40" fmla="*/ 491 w 812"/>
                <a:gd name="T41" fmla="*/ 159 h 170"/>
                <a:gd name="T42" fmla="*/ 476 w 812"/>
                <a:gd name="T43" fmla="*/ 129 h 170"/>
                <a:gd name="T44" fmla="*/ 460 w 812"/>
                <a:gd name="T45" fmla="*/ 108 h 170"/>
                <a:gd name="T46" fmla="*/ 444 w 812"/>
                <a:gd name="T47" fmla="*/ 118 h 170"/>
                <a:gd name="T48" fmla="*/ 429 w 812"/>
                <a:gd name="T49" fmla="*/ 135 h 170"/>
                <a:gd name="T50" fmla="*/ 413 w 812"/>
                <a:gd name="T51" fmla="*/ 130 h 170"/>
                <a:gd name="T52" fmla="*/ 398 w 812"/>
                <a:gd name="T53" fmla="*/ 145 h 170"/>
                <a:gd name="T54" fmla="*/ 383 w 812"/>
                <a:gd name="T55" fmla="*/ 140 h 170"/>
                <a:gd name="T56" fmla="*/ 366 w 812"/>
                <a:gd name="T57" fmla="*/ 155 h 170"/>
                <a:gd name="T58" fmla="*/ 352 w 812"/>
                <a:gd name="T59" fmla="*/ 129 h 170"/>
                <a:gd name="T60" fmla="*/ 335 w 812"/>
                <a:gd name="T61" fmla="*/ 80 h 170"/>
                <a:gd name="T62" fmla="*/ 320 w 812"/>
                <a:gd name="T63" fmla="*/ 101 h 170"/>
                <a:gd name="T64" fmla="*/ 305 w 812"/>
                <a:gd name="T65" fmla="*/ 108 h 170"/>
                <a:gd name="T66" fmla="*/ 288 w 812"/>
                <a:gd name="T67" fmla="*/ 135 h 170"/>
                <a:gd name="T68" fmla="*/ 274 w 812"/>
                <a:gd name="T69" fmla="*/ 141 h 170"/>
                <a:gd name="T70" fmla="*/ 257 w 812"/>
                <a:gd name="T71" fmla="*/ 145 h 170"/>
                <a:gd name="T72" fmla="*/ 242 w 812"/>
                <a:gd name="T73" fmla="*/ 143 h 170"/>
                <a:gd name="T74" fmla="*/ 227 w 812"/>
                <a:gd name="T75" fmla="*/ 146 h 170"/>
                <a:gd name="T76" fmla="*/ 210 w 812"/>
                <a:gd name="T77" fmla="*/ 135 h 170"/>
                <a:gd name="T78" fmla="*/ 196 w 812"/>
                <a:gd name="T79" fmla="*/ 104 h 170"/>
                <a:gd name="T80" fmla="*/ 180 w 812"/>
                <a:gd name="T81" fmla="*/ 126 h 170"/>
                <a:gd name="T82" fmla="*/ 164 w 812"/>
                <a:gd name="T83" fmla="*/ 111 h 170"/>
                <a:gd name="T84" fmla="*/ 149 w 812"/>
                <a:gd name="T85" fmla="*/ 101 h 170"/>
                <a:gd name="T86" fmla="*/ 133 w 812"/>
                <a:gd name="T87" fmla="*/ 124 h 170"/>
                <a:gd name="T88" fmla="*/ 117 w 812"/>
                <a:gd name="T89" fmla="*/ 99 h 170"/>
                <a:gd name="T90" fmla="*/ 101 w 812"/>
                <a:gd name="T91" fmla="*/ 135 h 170"/>
                <a:gd name="T92" fmla="*/ 86 w 812"/>
                <a:gd name="T93" fmla="*/ 138 h 170"/>
                <a:gd name="T94" fmla="*/ 71 w 812"/>
                <a:gd name="T95" fmla="*/ 93 h 170"/>
                <a:gd name="T96" fmla="*/ 55 w 812"/>
                <a:gd name="T97" fmla="*/ 113 h 170"/>
                <a:gd name="T98" fmla="*/ 39 w 812"/>
                <a:gd name="T99" fmla="*/ 153 h 170"/>
                <a:gd name="T100" fmla="*/ 23 w 812"/>
                <a:gd name="T101" fmla="*/ 102 h 170"/>
                <a:gd name="T102" fmla="*/ 8 w 812"/>
                <a:gd name="T103" fmla="*/ 113 h 1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2"/>
                <a:gd name="T157" fmla="*/ 0 h 170"/>
                <a:gd name="T158" fmla="*/ 812 w 812"/>
                <a:gd name="T159" fmla="*/ 170 h 17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2" h="170">
                  <a:moveTo>
                    <a:pt x="811" y="0"/>
                  </a:moveTo>
                  <a:lnTo>
                    <a:pt x="803" y="64"/>
                  </a:lnTo>
                  <a:lnTo>
                    <a:pt x="796" y="87"/>
                  </a:lnTo>
                  <a:lnTo>
                    <a:pt x="787" y="100"/>
                  </a:lnTo>
                  <a:lnTo>
                    <a:pt x="780" y="63"/>
                  </a:lnTo>
                  <a:lnTo>
                    <a:pt x="772" y="85"/>
                  </a:lnTo>
                  <a:lnTo>
                    <a:pt x="764" y="114"/>
                  </a:lnTo>
                  <a:lnTo>
                    <a:pt x="756" y="120"/>
                  </a:lnTo>
                  <a:lnTo>
                    <a:pt x="748" y="105"/>
                  </a:lnTo>
                  <a:lnTo>
                    <a:pt x="742" y="97"/>
                  </a:lnTo>
                  <a:lnTo>
                    <a:pt x="733" y="100"/>
                  </a:lnTo>
                  <a:lnTo>
                    <a:pt x="726" y="108"/>
                  </a:lnTo>
                  <a:lnTo>
                    <a:pt x="717" y="98"/>
                  </a:lnTo>
                  <a:lnTo>
                    <a:pt x="710" y="115"/>
                  </a:lnTo>
                  <a:lnTo>
                    <a:pt x="702" y="126"/>
                  </a:lnTo>
                  <a:lnTo>
                    <a:pt x="694" y="104"/>
                  </a:lnTo>
                  <a:lnTo>
                    <a:pt x="686" y="124"/>
                  </a:lnTo>
                  <a:lnTo>
                    <a:pt x="678" y="139"/>
                  </a:lnTo>
                  <a:lnTo>
                    <a:pt x="671" y="117"/>
                  </a:lnTo>
                  <a:lnTo>
                    <a:pt x="663" y="126"/>
                  </a:lnTo>
                  <a:lnTo>
                    <a:pt x="656" y="120"/>
                  </a:lnTo>
                  <a:lnTo>
                    <a:pt x="647" y="142"/>
                  </a:lnTo>
                  <a:lnTo>
                    <a:pt x="639" y="149"/>
                  </a:lnTo>
                  <a:lnTo>
                    <a:pt x="632" y="149"/>
                  </a:lnTo>
                  <a:lnTo>
                    <a:pt x="624" y="117"/>
                  </a:lnTo>
                  <a:lnTo>
                    <a:pt x="617" y="143"/>
                  </a:lnTo>
                  <a:lnTo>
                    <a:pt x="609" y="142"/>
                  </a:lnTo>
                  <a:lnTo>
                    <a:pt x="600" y="124"/>
                  </a:lnTo>
                  <a:lnTo>
                    <a:pt x="592" y="100"/>
                  </a:lnTo>
                  <a:lnTo>
                    <a:pt x="585" y="114"/>
                  </a:lnTo>
                  <a:lnTo>
                    <a:pt x="578" y="118"/>
                  </a:lnTo>
                  <a:lnTo>
                    <a:pt x="570" y="108"/>
                  </a:lnTo>
                  <a:lnTo>
                    <a:pt x="561" y="99"/>
                  </a:lnTo>
                  <a:lnTo>
                    <a:pt x="554" y="117"/>
                  </a:lnTo>
                  <a:lnTo>
                    <a:pt x="546" y="129"/>
                  </a:lnTo>
                  <a:lnTo>
                    <a:pt x="539" y="121"/>
                  </a:lnTo>
                  <a:lnTo>
                    <a:pt x="530" y="104"/>
                  </a:lnTo>
                  <a:lnTo>
                    <a:pt x="522" y="142"/>
                  </a:lnTo>
                  <a:lnTo>
                    <a:pt x="514" y="133"/>
                  </a:lnTo>
                  <a:lnTo>
                    <a:pt x="508" y="115"/>
                  </a:lnTo>
                  <a:lnTo>
                    <a:pt x="500" y="146"/>
                  </a:lnTo>
                  <a:lnTo>
                    <a:pt x="491" y="159"/>
                  </a:lnTo>
                  <a:lnTo>
                    <a:pt x="484" y="130"/>
                  </a:lnTo>
                  <a:lnTo>
                    <a:pt x="476" y="129"/>
                  </a:lnTo>
                  <a:lnTo>
                    <a:pt x="468" y="107"/>
                  </a:lnTo>
                  <a:lnTo>
                    <a:pt x="460" y="108"/>
                  </a:lnTo>
                  <a:lnTo>
                    <a:pt x="453" y="149"/>
                  </a:lnTo>
                  <a:lnTo>
                    <a:pt x="444" y="118"/>
                  </a:lnTo>
                  <a:lnTo>
                    <a:pt x="437" y="105"/>
                  </a:lnTo>
                  <a:lnTo>
                    <a:pt x="429" y="135"/>
                  </a:lnTo>
                  <a:lnTo>
                    <a:pt x="422" y="117"/>
                  </a:lnTo>
                  <a:lnTo>
                    <a:pt x="413" y="130"/>
                  </a:lnTo>
                  <a:lnTo>
                    <a:pt x="406" y="135"/>
                  </a:lnTo>
                  <a:lnTo>
                    <a:pt x="398" y="145"/>
                  </a:lnTo>
                  <a:lnTo>
                    <a:pt x="390" y="116"/>
                  </a:lnTo>
                  <a:lnTo>
                    <a:pt x="383" y="140"/>
                  </a:lnTo>
                  <a:lnTo>
                    <a:pt x="375" y="156"/>
                  </a:lnTo>
                  <a:lnTo>
                    <a:pt x="366" y="155"/>
                  </a:lnTo>
                  <a:lnTo>
                    <a:pt x="358" y="156"/>
                  </a:lnTo>
                  <a:lnTo>
                    <a:pt x="352" y="129"/>
                  </a:lnTo>
                  <a:lnTo>
                    <a:pt x="344" y="147"/>
                  </a:lnTo>
                  <a:lnTo>
                    <a:pt x="335" y="80"/>
                  </a:lnTo>
                  <a:lnTo>
                    <a:pt x="327" y="75"/>
                  </a:lnTo>
                  <a:lnTo>
                    <a:pt x="320" y="101"/>
                  </a:lnTo>
                  <a:lnTo>
                    <a:pt x="312" y="139"/>
                  </a:lnTo>
                  <a:lnTo>
                    <a:pt x="305" y="108"/>
                  </a:lnTo>
                  <a:lnTo>
                    <a:pt x="296" y="107"/>
                  </a:lnTo>
                  <a:lnTo>
                    <a:pt x="288" y="135"/>
                  </a:lnTo>
                  <a:lnTo>
                    <a:pt x="282" y="105"/>
                  </a:lnTo>
                  <a:lnTo>
                    <a:pt x="274" y="141"/>
                  </a:lnTo>
                  <a:lnTo>
                    <a:pt x="266" y="149"/>
                  </a:lnTo>
                  <a:lnTo>
                    <a:pt x="257" y="145"/>
                  </a:lnTo>
                  <a:lnTo>
                    <a:pt x="250" y="121"/>
                  </a:lnTo>
                  <a:lnTo>
                    <a:pt x="242" y="143"/>
                  </a:lnTo>
                  <a:lnTo>
                    <a:pt x="234" y="137"/>
                  </a:lnTo>
                  <a:lnTo>
                    <a:pt x="227" y="146"/>
                  </a:lnTo>
                  <a:lnTo>
                    <a:pt x="218" y="145"/>
                  </a:lnTo>
                  <a:lnTo>
                    <a:pt x="210" y="135"/>
                  </a:lnTo>
                  <a:lnTo>
                    <a:pt x="202" y="97"/>
                  </a:lnTo>
                  <a:lnTo>
                    <a:pt x="196" y="104"/>
                  </a:lnTo>
                  <a:lnTo>
                    <a:pt x="188" y="118"/>
                  </a:lnTo>
                  <a:lnTo>
                    <a:pt x="180" y="126"/>
                  </a:lnTo>
                  <a:lnTo>
                    <a:pt x="171" y="111"/>
                  </a:lnTo>
                  <a:lnTo>
                    <a:pt x="164" y="111"/>
                  </a:lnTo>
                  <a:lnTo>
                    <a:pt x="156" y="144"/>
                  </a:lnTo>
                  <a:lnTo>
                    <a:pt x="149" y="101"/>
                  </a:lnTo>
                  <a:lnTo>
                    <a:pt x="141" y="98"/>
                  </a:lnTo>
                  <a:lnTo>
                    <a:pt x="133" y="124"/>
                  </a:lnTo>
                  <a:lnTo>
                    <a:pt x="124" y="116"/>
                  </a:lnTo>
                  <a:lnTo>
                    <a:pt x="117" y="99"/>
                  </a:lnTo>
                  <a:lnTo>
                    <a:pt x="110" y="108"/>
                  </a:lnTo>
                  <a:lnTo>
                    <a:pt x="101" y="135"/>
                  </a:lnTo>
                  <a:lnTo>
                    <a:pt x="94" y="169"/>
                  </a:lnTo>
                  <a:lnTo>
                    <a:pt x="86" y="138"/>
                  </a:lnTo>
                  <a:lnTo>
                    <a:pt x="78" y="134"/>
                  </a:lnTo>
                  <a:lnTo>
                    <a:pt x="71" y="93"/>
                  </a:lnTo>
                  <a:lnTo>
                    <a:pt x="63" y="127"/>
                  </a:lnTo>
                  <a:lnTo>
                    <a:pt x="55" y="113"/>
                  </a:lnTo>
                  <a:lnTo>
                    <a:pt x="48" y="155"/>
                  </a:lnTo>
                  <a:lnTo>
                    <a:pt x="39" y="153"/>
                  </a:lnTo>
                  <a:lnTo>
                    <a:pt x="32" y="145"/>
                  </a:lnTo>
                  <a:lnTo>
                    <a:pt x="23" y="102"/>
                  </a:lnTo>
                  <a:lnTo>
                    <a:pt x="16" y="121"/>
                  </a:lnTo>
                  <a:lnTo>
                    <a:pt x="8" y="113"/>
                  </a:lnTo>
                  <a:lnTo>
                    <a:pt x="0" y="123"/>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80" name="Freeform 52"/>
            <p:cNvSpPr>
              <a:spLocks/>
            </p:cNvSpPr>
            <p:nvPr/>
          </p:nvSpPr>
          <p:spPr bwMode="auto">
            <a:xfrm>
              <a:off x="2000" y="2562"/>
              <a:ext cx="812" cy="78"/>
            </a:xfrm>
            <a:custGeom>
              <a:avLst/>
              <a:gdLst>
                <a:gd name="T0" fmla="*/ 804 w 812"/>
                <a:gd name="T1" fmla="*/ 25 h 78"/>
                <a:gd name="T2" fmla="*/ 787 w 812"/>
                <a:gd name="T3" fmla="*/ 36 h 78"/>
                <a:gd name="T4" fmla="*/ 772 w 812"/>
                <a:gd name="T5" fmla="*/ 38 h 78"/>
                <a:gd name="T6" fmla="*/ 757 w 812"/>
                <a:gd name="T7" fmla="*/ 20 h 78"/>
                <a:gd name="T8" fmla="*/ 742 w 812"/>
                <a:gd name="T9" fmla="*/ 68 h 78"/>
                <a:gd name="T10" fmla="*/ 726 w 812"/>
                <a:gd name="T11" fmla="*/ 27 h 78"/>
                <a:gd name="T12" fmla="*/ 710 w 812"/>
                <a:gd name="T13" fmla="*/ 55 h 78"/>
                <a:gd name="T14" fmla="*/ 694 w 812"/>
                <a:gd name="T15" fmla="*/ 42 h 78"/>
                <a:gd name="T16" fmla="*/ 678 w 812"/>
                <a:gd name="T17" fmla="*/ 29 h 78"/>
                <a:gd name="T18" fmla="*/ 663 w 812"/>
                <a:gd name="T19" fmla="*/ 58 h 78"/>
                <a:gd name="T20" fmla="*/ 647 w 812"/>
                <a:gd name="T21" fmla="*/ 12 h 78"/>
                <a:gd name="T22" fmla="*/ 632 w 812"/>
                <a:gd name="T23" fmla="*/ 38 h 78"/>
                <a:gd name="T24" fmla="*/ 617 w 812"/>
                <a:gd name="T25" fmla="*/ 22 h 78"/>
                <a:gd name="T26" fmla="*/ 600 w 812"/>
                <a:gd name="T27" fmla="*/ 69 h 78"/>
                <a:gd name="T28" fmla="*/ 585 w 812"/>
                <a:gd name="T29" fmla="*/ 9 h 78"/>
                <a:gd name="T30" fmla="*/ 570 w 812"/>
                <a:gd name="T31" fmla="*/ 10 h 78"/>
                <a:gd name="T32" fmla="*/ 554 w 812"/>
                <a:gd name="T33" fmla="*/ 22 h 78"/>
                <a:gd name="T34" fmla="*/ 539 w 812"/>
                <a:gd name="T35" fmla="*/ 27 h 78"/>
                <a:gd name="T36" fmla="*/ 523 w 812"/>
                <a:gd name="T37" fmla="*/ 77 h 78"/>
                <a:gd name="T38" fmla="*/ 508 w 812"/>
                <a:gd name="T39" fmla="*/ 26 h 78"/>
                <a:gd name="T40" fmla="*/ 492 w 812"/>
                <a:gd name="T41" fmla="*/ 11 h 78"/>
                <a:gd name="T42" fmla="*/ 476 w 812"/>
                <a:gd name="T43" fmla="*/ 45 h 78"/>
                <a:gd name="T44" fmla="*/ 460 w 812"/>
                <a:gd name="T45" fmla="*/ 37 h 78"/>
                <a:gd name="T46" fmla="*/ 445 w 812"/>
                <a:gd name="T47" fmla="*/ 40 h 78"/>
                <a:gd name="T48" fmla="*/ 429 w 812"/>
                <a:gd name="T49" fmla="*/ 41 h 78"/>
                <a:gd name="T50" fmla="*/ 414 w 812"/>
                <a:gd name="T51" fmla="*/ 27 h 78"/>
                <a:gd name="T52" fmla="*/ 398 w 812"/>
                <a:gd name="T53" fmla="*/ 22 h 78"/>
                <a:gd name="T54" fmla="*/ 383 w 812"/>
                <a:gd name="T55" fmla="*/ 16 h 78"/>
                <a:gd name="T56" fmla="*/ 367 w 812"/>
                <a:gd name="T57" fmla="*/ 31 h 78"/>
                <a:gd name="T58" fmla="*/ 352 w 812"/>
                <a:gd name="T59" fmla="*/ 11 h 78"/>
                <a:gd name="T60" fmla="*/ 336 w 812"/>
                <a:gd name="T61" fmla="*/ 4 h 78"/>
                <a:gd name="T62" fmla="*/ 320 w 812"/>
                <a:gd name="T63" fmla="*/ 6 h 78"/>
                <a:gd name="T64" fmla="*/ 305 w 812"/>
                <a:gd name="T65" fmla="*/ 11 h 78"/>
                <a:gd name="T66" fmla="*/ 289 w 812"/>
                <a:gd name="T67" fmla="*/ 24 h 78"/>
                <a:gd name="T68" fmla="*/ 274 w 812"/>
                <a:gd name="T69" fmla="*/ 59 h 78"/>
                <a:gd name="T70" fmla="*/ 257 w 812"/>
                <a:gd name="T71" fmla="*/ 55 h 78"/>
                <a:gd name="T72" fmla="*/ 242 w 812"/>
                <a:gd name="T73" fmla="*/ 41 h 78"/>
                <a:gd name="T74" fmla="*/ 227 w 812"/>
                <a:gd name="T75" fmla="*/ 11 h 78"/>
                <a:gd name="T76" fmla="*/ 211 w 812"/>
                <a:gd name="T77" fmla="*/ 46 h 78"/>
                <a:gd name="T78" fmla="*/ 196 w 812"/>
                <a:gd name="T79" fmla="*/ 48 h 78"/>
                <a:gd name="T80" fmla="*/ 180 w 812"/>
                <a:gd name="T81" fmla="*/ 11 h 78"/>
                <a:gd name="T82" fmla="*/ 164 w 812"/>
                <a:gd name="T83" fmla="*/ 31 h 78"/>
                <a:gd name="T84" fmla="*/ 149 w 812"/>
                <a:gd name="T85" fmla="*/ 15 h 78"/>
                <a:gd name="T86" fmla="*/ 133 w 812"/>
                <a:gd name="T87" fmla="*/ 30 h 78"/>
                <a:gd name="T88" fmla="*/ 117 w 812"/>
                <a:gd name="T89" fmla="*/ 36 h 78"/>
                <a:gd name="T90" fmla="*/ 102 w 812"/>
                <a:gd name="T91" fmla="*/ 18 h 78"/>
                <a:gd name="T92" fmla="*/ 86 w 812"/>
                <a:gd name="T93" fmla="*/ 26 h 78"/>
                <a:gd name="T94" fmla="*/ 71 w 812"/>
                <a:gd name="T95" fmla="*/ 61 h 78"/>
                <a:gd name="T96" fmla="*/ 55 w 812"/>
                <a:gd name="T97" fmla="*/ 29 h 78"/>
                <a:gd name="T98" fmla="*/ 39 w 812"/>
                <a:gd name="T99" fmla="*/ 33 h 78"/>
                <a:gd name="T100" fmla="*/ 24 w 812"/>
                <a:gd name="T101" fmla="*/ 30 h 78"/>
                <a:gd name="T102" fmla="*/ 8 w 812"/>
                <a:gd name="T103" fmla="*/ 48 h 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2"/>
                <a:gd name="T157" fmla="*/ 0 h 78"/>
                <a:gd name="T158" fmla="*/ 812 w 812"/>
                <a:gd name="T159" fmla="*/ 78 h 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2" h="78">
                  <a:moveTo>
                    <a:pt x="811" y="30"/>
                  </a:moveTo>
                  <a:lnTo>
                    <a:pt x="804" y="25"/>
                  </a:lnTo>
                  <a:lnTo>
                    <a:pt x="796" y="42"/>
                  </a:lnTo>
                  <a:lnTo>
                    <a:pt x="787" y="36"/>
                  </a:lnTo>
                  <a:lnTo>
                    <a:pt x="780" y="32"/>
                  </a:lnTo>
                  <a:lnTo>
                    <a:pt x="772" y="38"/>
                  </a:lnTo>
                  <a:lnTo>
                    <a:pt x="764" y="44"/>
                  </a:lnTo>
                  <a:lnTo>
                    <a:pt x="757" y="20"/>
                  </a:lnTo>
                  <a:lnTo>
                    <a:pt x="748" y="0"/>
                  </a:lnTo>
                  <a:lnTo>
                    <a:pt x="742" y="68"/>
                  </a:lnTo>
                  <a:lnTo>
                    <a:pt x="733" y="29"/>
                  </a:lnTo>
                  <a:lnTo>
                    <a:pt x="726" y="27"/>
                  </a:lnTo>
                  <a:lnTo>
                    <a:pt x="717" y="24"/>
                  </a:lnTo>
                  <a:lnTo>
                    <a:pt x="710" y="55"/>
                  </a:lnTo>
                  <a:lnTo>
                    <a:pt x="702" y="68"/>
                  </a:lnTo>
                  <a:lnTo>
                    <a:pt x="694" y="42"/>
                  </a:lnTo>
                  <a:lnTo>
                    <a:pt x="686" y="24"/>
                  </a:lnTo>
                  <a:lnTo>
                    <a:pt x="678" y="29"/>
                  </a:lnTo>
                  <a:lnTo>
                    <a:pt x="671" y="36"/>
                  </a:lnTo>
                  <a:lnTo>
                    <a:pt x="663" y="58"/>
                  </a:lnTo>
                  <a:lnTo>
                    <a:pt x="656" y="68"/>
                  </a:lnTo>
                  <a:lnTo>
                    <a:pt x="647" y="12"/>
                  </a:lnTo>
                  <a:lnTo>
                    <a:pt x="639" y="40"/>
                  </a:lnTo>
                  <a:lnTo>
                    <a:pt x="632" y="38"/>
                  </a:lnTo>
                  <a:lnTo>
                    <a:pt x="624" y="14"/>
                  </a:lnTo>
                  <a:lnTo>
                    <a:pt x="617" y="22"/>
                  </a:lnTo>
                  <a:lnTo>
                    <a:pt x="609" y="19"/>
                  </a:lnTo>
                  <a:lnTo>
                    <a:pt x="600" y="69"/>
                  </a:lnTo>
                  <a:lnTo>
                    <a:pt x="592" y="52"/>
                  </a:lnTo>
                  <a:lnTo>
                    <a:pt x="585" y="9"/>
                  </a:lnTo>
                  <a:lnTo>
                    <a:pt x="578" y="27"/>
                  </a:lnTo>
                  <a:lnTo>
                    <a:pt x="570" y="10"/>
                  </a:lnTo>
                  <a:lnTo>
                    <a:pt x="561" y="46"/>
                  </a:lnTo>
                  <a:lnTo>
                    <a:pt x="554" y="22"/>
                  </a:lnTo>
                  <a:lnTo>
                    <a:pt x="546" y="6"/>
                  </a:lnTo>
                  <a:lnTo>
                    <a:pt x="539" y="27"/>
                  </a:lnTo>
                  <a:lnTo>
                    <a:pt x="530" y="31"/>
                  </a:lnTo>
                  <a:lnTo>
                    <a:pt x="523" y="77"/>
                  </a:lnTo>
                  <a:lnTo>
                    <a:pt x="514" y="31"/>
                  </a:lnTo>
                  <a:lnTo>
                    <a:pt x="508" y="26"/>
                  </a:lnTo>
                  <a:lnTo>
                    <a:pt x="500" y="12"/>
                  </a:lnTo>
                  <a:lnTo>
                    <a:pt x="492" y="11"/>
                  </a:lnTo>
                  <a:lnTo>
                    <a:pt x="484" y="31"/>
                  </a:lnTo>
                  <a:lnTo>
                    <a:pt x="476" y="45"/>
                  </a:lnTo>
                  <a:lnTo>
                    <a:pt x="468" y="59"/>
                  </a:lnTo>
                  <a:lnTo>
                    <a:pt x="460" y="37"/>
                  </a:lnTo>
                  <a:lnTo>
                    <a:pt x="453" y="29"/>
                  </a:lnTo>
                  <a:lnTo>
                    <a:pt x="445" y="40"/>
                  </a:lnTo>
                  <a:lnTo>
                    <a:pt x="437" y="26"/>
                  </a:lnTo>
                  <a:lnTo>
                    <a:pt x="429" y="41"/>
                  </a:lnTo>
                  <a:lnTo>
                    <a:pt x="422" y="46"/>
                  </a:lnTo>
                  <a:lnTo>
                    <a:pt x="414" y="27"/>
                  </a:lnTo>
                  <a:lnTo>
                    <a:pt x="406" y="22"/>
                  </a:lnTo>
                  <a:lnTo>
                    <a:pt x="398" y="22"/>
                  </a:lnTo>
                  <a:lnTo>
                    <a:pt x="390" y="42"/>
                  </a:lnTo>
                  <a:lnTo>
                    <a:pt x="383" y="16"/>
                  </a:lnTo>
                  <a:lnTo>
                    <a:pt x="375" y="22"/>
                  </a:lnTo>
                  <a:lnTo>
                    <a:pt x="367" y="31"/>
                  </a:lnTo>
                  <a:lnTo>
                    <a:pt x="358" y="45"/>
                  </a:lnTo>
                  <a:lnTo>
                    <a:pt x="352" y="11"/>
                  </a:lnTo>
                  <a:lnTo>
                    <a:pt x="344" y="12"/>
                  </a:lnTo>
                  <a:lnTo>
                    <a:pt x="336" y="4"/>
                  </a:lnTo>
                  <a:lnTo>
                    <a:pt x="327" y="26"/>
                  </a:lnTo>
                  <a:lnTo>
                    <a:pt x="320" y="6"/>
                  </a:lnTo>
                  <a:lnTo>
                    <a:pt x="312" y="40"/>
                  </a:lnTo>
                  <a:lnTo>
                    <a:pt x="305" y="11"/>
                  </a:lnTo>
                  <a:lnTo>
                    <a:pt x="296" y="44"/>
                  </a:lnTo>
                  <a:lnTo>
                    <a:pt x="289" y="24"/>
                  </a:lnTo>
                  <a:lnTo>
                    <a:pt x="282" y="38"/>
                  </a:lnTo>
                  <a:lnTo>
                    <a:pt x="274" y="59"/>
                  </a:lnTo>
                  <a:lnTo>
                    <a:pt x="266" y="37"/>
                  </a:lnTo>
                  <a:lnTo>
                    <a:pt x="257" y="55"/>
                  </a:lnTo>
                  <a:lnTo>
                    <a:pt x="250" y="32"/>
                  </a:lnTo>
                  <a:lnTo>
                    <a:pt x="242" y="41"/>
                  </a:lnTo>
                  <a:lnTo>
                    <a:pt x="234" y="11"/>
                  </a:lnTo>
                  <a:lnTo>
                    <a:pt x="227" y="11"/>
                  </a:lnTo>
                  <a:lnTo>
                    <a:pt x="218" y="31"/>
                  </a:lnTo>
                  <a:lnTo>
                    <a:pt x="211" y="46"/>
                  </a:lnTo>
                  <a:lnTo>
                    <a:pt x="202" y="41"/>
                  </a:lnTo>
                  <a:lnTo>
                    <a:pt x="196" y="48"/>
                  </a:lnTo>
                  <a:lnTo>
                    <a:pt x="188" y="22"/>
                  </a:lnTo>
                  <a:lnTo>
                    <a:pt x="180" y="11"/>
                  </a:lnTo>
                  <a:lnTo>
                    <a:pt x="171" y="22"/>
                  </a:lnTo>
                  <a:lnTo>
                    <a:pt x="164" y="31"/>
                  </a:lnTo>
                  <a:lnTo>
                    <a:pt x="156" y="29"/>
                  </a:lnTo>
                  <a:lnTo>
                    <a:pt x="149" y="15"/>
                  </a:lnTo>
                  <a:lnTo>
                    <a:pt x="141" y="29"/>
                  </a:lnTo>
                  <a:lnTo>
                    <a:pt x="133" y="30"/>
                  </a:lnTo>
                  <a:lnTo>
                    <a:pt x="124" y="36"/>
                  </a:lnTo>
                  <a:lnTo>
                    <a:pt x="117" y="36"/>
                  </a:lnTo>
                  <a:lnTo>
                    <a:pt x="110" y="56"/>
                  </a:lnTo>
                  <a:lnTo>
                    <a:pt x="102" y="18"/>
                  </a:lnTo>
                  <a:lnTo>
                    <a:pt x="94" y="41"/>
                  </a:lnTo>
                  <a:lnTo>
                    <a:pt x="86" y="26"/>
                  </a:lnTo>
                  <a:lnTo>
                    <a:pt x="78" y="2"/>
                  </a:lnTo>
                  <a:lnTo>
                    <a:pt x="71" y="61"/>
                  </a:lnTo>
                  <a:lnTo>
                    <a:pt x="63" y="26"/>
                  </a:lnTo>
                  <a:lnTo>
                    <a:pt x="55" y="29"/>
                  </a:lnTo>
                  <a:lnTo>
                    <a:pt x="48" y="46"/>
                  </a:lnTo>
                  <a:lnTo>
                    <a:pt x="39" y="33"/>
                  </a:lnTo>
                  <a:lnTo>
                    <a:pt x="32" y="47"/>
                  </a:lnTo>
                  <a:lnTo>
                    <a:pt x="24" y="30"/>
                  </a:lnTo>
                  <a:lnTo>
                    <a:pt x="16" y="7"/>
                  </a:lnTo>
                  <a:lnTo>
                    <a:pt x="8" y="48"/>
                  </a:lnTo>
                  <a:lnTo>
                    <a:pt x="0" y="36"/>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81" name="Freeform 53"/>
            <p:cNvSpPr>
              <a:spLocks/>
            </p:cNvSpPr>
            <p:nvPr/>
          </p:nvSpPr>
          <p:spPr bwMode="auto">
            <a:xfrm>
              <a:off x="2802" y="2437"/>
              <a:ext cx="326" cy="164"/>
            </a:xfrm>
            <a:custGeom>
              <a:avLst/>
              <a:gdLst>
                <a:gd name="T0" fmla="*/ 0 w 326"/>
                <a:gd name="T1" fmla="*/ 163 h 164"/>
                <a:gd name="T2" fmla="*/ 2 w 326"/>
                <a:gd name="T3" fmla="*/ 163 h 164"/>
                <a:gd name="T4" fmla="*/ 14 w 326"/>
                <a:gd name="T5" fmla="*/ 149 h 164"/>
                <a:gd name="T6" fmla="*/ 14 w 326"/>
                <a:gd name="T7" fmla="*/ 136 h 164"/>
                <a:gd name="T8" fmla="*/ 25 w 326"/>
                <a:gd name="T9" fmla="*/ 126 h 164"/>
                <a:gd name="T10" fmla="*/ 26 w 326"/>
                <a:gd name="T11" fmla="*/ 116 h 164"/>
                <a:gd name="T12" fmla="*/ 37 w 326"/>
                <a:gd name="T13" fmla="*/ 102 h 164"/>
                <a:gd name="T14" fmla="*/ 46 w 326"/>
                <a:gd name="T15" fmla="*/ 91 h 164"/>
                <a:gd name="T16" fmla="*/ 54 w 326"/>
                <a:gd name="T17" fmla="*/ 83 h 164"/>
                <a:gd name="T18" fmla="*/ 61 w 326"/>
                <a:gd name="T19" fmla="*/ 74 h 164"/>
                <a:gd name="T20" fmla="*/ 66 w 326"/>
                <a:gd name="T21" fmla="*/ 65 h 164"/>
                <a:gd name="T22" fmla="*/ 71 w 326"/>
                <a:gd name="T23" fmla="*/ 56 h 164"/>
                <a:gd name="T24" fmla="*/ 76 w 326"/>
                <a:gd name="T25" fmla="*/ 49 h 164"/>
                <a:gd name="T26" fmla="*/ 83 w 326"/>
                <a:gd name="T27" fmla="*/ 39 h 164"/>
                <a:gd name="T28" fmla="*/ 91 w 326"/>
                <a:gd name="T29" fmla="*/ 35 h 164"/>
                <a:gd name="T30" fmla="*/ 102 w 326"/>
                <a:gd name="T31" fmla="*/ 29 h 164"/>
                <a:gd name="T32" fmla="*/ 117 w 326"/>
                <a:gd name="T33" fmla="*/ 23 h 164"/>
                <a:gd name="T34" fmla="*/ 129 w 326"/>
                <a:gd name="T35" fmla="*/ 17 h 164"/>
                <a:gd name="T36" fmla="*/ 140 w 326"/>
                <a:gd name="T37" fmla="*/ 8 h 164"/>
                <a:gd name="T38" fmla="*/ 156 w 326"/>
                <a:gd name="T39" fmla="*/ 0 h 164"/>
                <a:gd name="T40" fmla="*/ 170 w 326"/>
                <a:gd name="T41" fmla="*/ 5 h 164"/>
                <a:gd name="T42" fmla="*/ 186 w 326"/>
                <a:gd name="T43" fmla="*/ 11 h 164"/>
                <a:gd name="T44" fmla="*/ 200 w 326"/>
                <a:gd name="T45" fmla="*/ 15 h 164"/>
                <a:gd name="T46" fmla="*/ 210 w 326"/>
                <a:gd name="T47" fmla="*/ 19 h 164"/>
                <a:gd name="T48" fmla="*/ 220 w 326"/>
                <a:gd name="T49" fmla="*/ 27 h 164"/>
                <a:gd name="T50" fmla="*/ 229 w 326"/>
                <a:gd name="T51" fmla="*/ 36 h 164"/>
                <a:gd name="T52" fmla="*/ 238 w 326"/>
                <a:gd name="T53" fmla="*/ 44 h 164"/>
                <a:gd name="T54" fmla="*/ 248 w 326"/>
                <a:gd name="T55" fmla="*/ 53 h 164"/>
                <a:gd name="T56" fmla="*/ 257 w 326"/>
                <a:gd name="T57" fmla="*/ 62 h 164"/>
                <a:gd name="T58" fmla="*/ 267 w 326"/>
                <a:gd name="T59" fmla="*/ 74 h 164"/>
                <a:gd name="T60" fmla="*/ 274 w 326"/>
                <a:gd name="T61" fmla="*/ 87 h 164"/>
                <a:gd name="T62" fmla="*/ 285 w 326"/>
                <a:gd name="T63" fmla="*/ 95 h 164"/>
                <a:gd name="T64" fmla="*/ 295 w 326"/>
                <a:gd name="T65" fmla="*/ 114 h 164"/>
                <a:gd name="T66" fmla="*/ 303 w 326"/>
                <a:gd name="T67" fmla="*/ 129 h 164"/>
                <a:gd name="T68" fmla="*/ 314 w 326"/>
                <a:gd name="T69" fmla="*/ 141 h 164"/>
                <a:gd name="T70" fmla="*/ 321 w 326"/>
                <a:gd name="T71" fmla="*/ 149 h 164"/>
                <a:gd name="T72" fmla="*/ 325 w 326"/>
                <a:gd name="T73" fmla="*/ 163 h 1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6"/>
                <a:gd name="T112" fmla="*/ 0 h 164"/>
                <a:gd name="T113" fmla="*/ 326 w 326"/>
                <a:gd name="T114" fmla="*/ 164 h 1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6" h="164">
                  <a:moveTo>
                    <a:pt x="0" y="163"/>
                  </a:moveTo>
                  <a:lnTo>
                    <a:pt x="2" y="163"/>
                  </a:lnTo>
                  <a:lnTo>
                    <a:pt x="14" y="149"/>
                  </a:lnTo>
                  <a:lnTo>
                    <a:pt x="14" y="136"/>
                  </a:lnTo>
                  <a:lnTo>
                    <a:pt x="25" y="126"/>
                  </a:lnTo>
                  <a:lnTo>
                    <a:pt x="26" y="116"/>
                  </a:lnTo>
                  <a:lnTo>
                    <a:pt x="37" y="102"/>
                  </a:lnTo>
                  <a:lnTo>
                    <a:pt x="46" y="91"/>
                  </a:lnTo>
                  <a:lnTo>
                    <a:pt x="54" y="83"/>
                  </a:lnTo>
                  <a:lnTo>
                    <a:pt x="61" y="74"/>
                  </a:lnTo>
                  <a:lnTo>
                    <a:pt x="66" y="65"/>
                  </a:lnTo>
                  <a:lnTo>
                    <a:pt x="71" y="56"/>
                  </a:lnTo>
                  <a:lnTo>
                    <a:pt x="76" y="49"/>
                  </a:lnTo>
                  <a:lnTo>
                    <a:pt x="83" y="39"/>
                  </a:lnTo>
                  <a:lnTo>
                    <a:pt x="91" y="35"/>
                  </a:lnTo>
                  <a:lnTo>
                    <a:pt x="102" y="29"/>
                  </a:lnTo>
                  <a:lnTo>
                    <a:pt x="117" y="23"/>
                  </a:lnTo>
                  <a:lnTo>
                    <a:pt x="129" y="17"/>
                  </a:lnTo>
                  <a:lnTo>
                    <a:pt x="140" y="8"/>
                  </a:lnTo>
                  <a:lnTo>
                    <a:pt x="156" y="0"/>
                  </a:lnTo>
                  <a:lnTo>
                    <a:pt x="170" y="5"/>
                  </a:lnTo>
                  <a:lnTo>
                    <a:pt x="186" y="11"/>
                  </a:lnTo>
                  <a:lnTo>
                    <a:pt x="200" y="15"/>
                  </a:lnTo>
                  <a:lnTo>
                    <a:pt x="210" y="19"/>
                  </a:lnTo>
                  <a:lnTo>
                    <a:pt x="220" y="27"/>
                  </a:lnTo>
                  <a:lnTo>
                    <a:pt x="229" y="36"/>
                  </a:lnTo>
                  <a:lnTo>
                    <a:pt x="238" y="44"/>
                  </a:lnTo>
                  <a:lnTo>
                    <a:pt x="248" y="53"/>
                  </a:lnTo>
                  <a:lnTo>
                    <a:pt x="257" y="62"/>
                  </a:lnTo>
                  <a:lnTo>
                    <a:pt x="267" y="74"/>
                  </a:lnTo>
                  <a:lnTo>
                    <a:pt x="274" y="87"/>
                  </a:lnTo>
                  <a:lnTo>
                    <a:pt x="285" y="95"/>
                  </a:lnTo>
                  <a:lnTo>
                    <a:pt x="295" y="114"/>
                  </a:lnTo>
                  <a:lnTo>
                    <a:pt x="303" y="129"/>
                  </a:lnTo>
                  <a:lnTo>
                    <a:pt x="314" y="141"/>
                  </a:lnTo>
                  <a:lnTo>
                    <a:pt x="321" y="149"/>
                  </a:lnTo>
                  <a:lnTo>
                    <a:pt x="325" y="163"/>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882" name="Freeform 54"/>
            <p:cNvSpPr>
              <a:spLocks/>
            </p:cNvSpPr>
            <p:nvPr/>
          </p:nvSpPr>
          <p:spPr bwMode="auto">
            <a:xfrm>
              <a:off x="2790" y="2437"/>
              <a:ext cx="340" cy="359"/>
            </a:xfrm>
            <a:custGeom>
              <a:avLst/>
              <a:gdLst>
                <a:gd name="T0" fmla="*/ 0 w 340"/>
                <a:gd name="T1" fmla="*/ 350 h 359"/>
                <a:gd name="T2" fmla="*/ 1 w 340"/>
                <a:gd name="T3" fmla="*/ 349 h 359"/>
                <a:gd name="T4" fmla="*/ 9 w 340"/>
                <a:gd name="T5" fmla="*/ 330 h 359"/>
                <a:gd name="T6" fmla="*/ 15 w 340"/>
                <a:gd name="T7" fmla="*/ 312 h 359"/>
                <a:gd name="T8" fmla="*/ 24 w 340"/>
                <a:gd name="T9" fmla="*/ 293 h 359"/>
                <a:gd name="T10" fmla="*/ 27 w 340"/>
                <a:gd name="T11" fmla="*/ 272 h 359"/>
                <a:gd name="T12" fmla="*/ 36 w 340"/>
                <a:gd name="T13" fmla="*/ 252 h 359"/>
                <a:gd name="T14" fmla="*/ 42 w 340"/>
                <a:gd name="T15" fmla="*/ 232 h 359"/>
                <a:gd name="T16" fmla="*/ 48 w 340"/>
                <a:gd name="T17" fmla="*/ 213 h 359"/>
                <a:gd name="T18" fmla="*/ 58 w 340"/>
                <a:gd name="T19" fmla="*/ 193 h 359"/>
                <a:gd name="T20" fmla="*/ 63 w 340"/>
                <a:gd name="T21" fmla="*/ 177 h 359"/>
                <a:gd name="T22" fmla="*/ 65 w 340"/>
                <a:gd name="T23" fmla="*/ 163 h 359"/>
                <a:gd name="T24" fmla="*/ 76 w 340"/>
                <a:gd name="T25" fmla="*/ 149 h 359"/>
                <a:gd name="T26" fmla="*/ 78 w 340"/>
                <a:gd name="T27" fmla="*/ 133 h 359"/>
                <a:gd name="T28" fmla="*/ 83 w 340"/>
                <a:gd name="T29" fmla="*/ 119 h 359"/>
                <a:gd name="T30" fmla="*/ 86 w 340"/>
                <a:gd name="T31" fmla="*/ 107 h 359"/>
                <a:gd name="T32" fmla="*/ 93 w 340"/>
                <a:gd name="T33" fmla="*/ 94 h 359"/>
                <a:gd name="T34" fmla="*/ 98 w 340"/>
                <a:gd name="T35" fmla="*/ 85 h 359"/>
                <a:gd name="T36" fmla="*/ 104 w 340"/>
                <a:gd name="T37" fmla="*/ 77 h 359"/>
                <a:gd name="T38" fmla="*/ 110 w 340"/>
                <a:gd name="T39" fmla="*/ 63 h 359"/>
                <a:gd name="T40" fmla="*/ 116 w 340"/>
                <a:gd name="T41" fmla="*/ 49 h 359"/>
                <a:gd name="T42" fmla="*/ 121 w 340"/>
                <a:gd name="T43" fmla="*/ 40 h 359"/>
                <a:gd name="T44" fmla="*/ 127 w 340"/>
                <a:gd name="T45" fmla="*/ 31 h 359"/>
                <a:gd name="T46" fmla="*/ 133 w 340"/>
                <a:gd name="T47" fmla="*/ 20 h 359"/>
                <a:gd name="T48" fmla="*/ 142 w 340"/>
                <a:gd name="T49" fmla="*/ 15 h 359"/>
                <a:gd name="T50" fmla="*/ 150 w 340"/>
                <a:gd name="T51" fmla="*/ 10 h 359"/>
                <a:gd name="T52" fmla="*/ 154 w 340"/>
                <a:gd name="T53" fmla="*/ 6 h 359"/>
                <a:gd name="T54" fmla="*/ 159 w 340"/>
                <a:gd name="T55" fmla="*/ 3 h 359"/>
                <a:gd name="T56" fmla="*/ 170 w 340"/>
                <a:gd name="T57" fmla="*/ 0 h 359"/>
                <a:gd name="T58" fmla="*/ 174 w 340"/>
                <a:gd name="T59" fmla="*/ 1 h 359"/>
                <a:gd name="T60" fmla="*/ 181 w 340"/>
                <a:gd name="T61" fmla="*/ 3 h 359"/>
                <a:gd name="T62" fmla="*/ 186 w 340"/>
                <a:gd name="T63" fmla="*/ 6 h 359"/>
                <a:gd name="T64" fmla="*/ 193 w 340"/>
                <a:gd name="T65" fmla="*/ 8 h 359"/>
                <a:gd name="T66" fmla="*/ 198 w 340"/>
                <a:gd name="T67" fmla="*/ 12 h 359"/>
                <a:gd name="T68" fmla="*/ 204 w 340"/>
                <a:gd name="T69" fmla="*/ 17 h 359"/>
                <a:gd name="T70" fmla="*/ 206 w 340"/>
                <a:gd name="T71" fmla="*/ 21 h 359"/>
                <a:gd name="T72" fmla="*/ 211 w 340"/>
                <a:gd name="T73" fmla="*/ 32 h 359"/>
                <a:gd name="T74" fmla="*/ 217 w 340"/>
                <a:gd name="T75" fmla="*/ 40 h 359"/>
                <a:gd name="T76" fmla="*/ 221 w 340"/>
                <a:gd name="T77" fmla="*/ 47 h 359"/>
                <a:gd name="T78" fmla="*/ 223 w 340"/>
                <a:gd name="T79" fmla="*/ 55 h 359"/>
                <a:gd name="T80" fmla="*/ 230 w 340"/>
                <a:gd name="T81" fmla="*/ 63 h 359"/>
                <a:gd name="T82" fmla="*/ 235 w 340"/>
                <a:gd name="T83" fmla="*/ 78 h 359"/>
                <a:gd name="T84" fmla="*/ 242 w 340"/>
                <a:gd name="T85" fmla="*/ 90 h 359"/>
                <a:gd name="T86" fmla="*/ 247 w 340"/>
                <a:gd name="T87" fmla="*/ 99 h 359"/>
                <a:gd name="T88" fmla="*/ 252 w 340"/>
                <a:gd name="T89" fmla="*/ 115 h 359"/>
                <a:gd name="T90" fmla="*/ 258 w 340"/>
                <a:gd name="T91" fmla="*/ 129 h 359"/>
                <a:gd name="T92" fmla="*/ 264 w 340"/>
                <a:gd name="T93" fmla="*/ 143 h 359"/>
                <a:gd name="T94" fmla="*/ 268 w 340"/>
                <a:gd name="T95" fmla="*/ 153 h 359"/>
                <a:gd name="T96" fmla="*/ 272 w 340"/>
                <a:gd name="T97" fmla="*/ 167 h 359"/>
                <a:gd name="T98" fmla="*/ 277 w 340"/>
                <a:gd name="T99" fmla="*/ 184 h 359"/>
                <a:gd name="T100" fmla="*/ 286 w 340"/>
                <a:gd name="T101" fmla="*/ 208 h 359"/>
                <a:gd name="T102" fmla="*/ 290 w 340"/>
                <a:gd name="T103" fmla="*/ 224 h 359"/>
                <a:gd name="T104" fmla="*/ 294 w 340"/>
                <a:gd name="T105" fmla="*/ 232 h 359"/>
                <a:gd name="T106" fmla="*/ 301 w 340"/>
                <a:gd name="T107" fmla="*/ 255 h 359"/>
                <a:gd name="T108" fmla="*/ 309 w 340"/>
                <a:gd name="T109" fmla="*/ 267 h 359"/>
                <a:gd name="T110" fmla="*/ 310 w 340"/>
                <a:gd name="T111" fmla="*/ 286 h 359"/>
                <a:gd name="T112" fmla="*/ 318 w 340"/>
                <a:gd name="T113" fmla="*/ 299 h 359"/>
                <a:gd name="T114" fmla="*/ 324 w 340"/>
                <a:gd name="T115" fmla="*/ 320 h 359"/>
                <a:gd name="T116" fmla="*/ 331 w 340"/>
                <a:gd name="T117" fmla="*/ 340 h 359"/>
                <a:gd name="T118" fmla="*/ 339 w 340"/>
                <a:gd name="T119" fmla="*/ 358 h 3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40"/>
                <a:gd name="T181" fmla="*/ 0 h 359"/>
                <a:gd name="T182" fmla="*/ 340 w 340"/>
                <a:gd name="T183" fmla="*/ 359 h 35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40" h="359">
                  <a:moveTo>
                    <a:pt x="0" y="350"/>
                  </a:moveTo>
                  <a:lnTo>
                    <a:pt x="1" y="349"/>
                  </a:lnTo>
                  <a:lnTo>
                    <a:pt x="9" y="330"/>
                  </a:lnTo>
                  <a:lnTo>
                    <a:pt x="15" y="312"/>
                  </a:lnTo>
                  <a:lnTo>
                    <a:pt x="24" y="293"/>
                  </a:lnTo>
                  <a:lnTo>
                    <a:pt x="27" y="272"/>
                  </a:lnTo>
                  <a:lnTo>
                    <a:pt x="36" y="252"/>
                  </a:lnTo>
                  <a:lnTo>
                    <a:pt x="42" y="232"/>
                  </a:lnTo>
                  <a:lnTo>
                    <a:pt x="48" y="213"/>
                  </a:lnTo>
                  <a:lnTo>
                    <a:pt x="58" y="193"/>
                  </a:lnTo>
                  <a:lnTo>
                    <a:pt x="63" y="177"/>
                  </a:lnTo>
                  <a:lnTo>
                    <a:pt x="65" y="163"/>
                  </a:lnTo>
                  <a:lnTo>
                    <a:pt x="76" y="149"/>
                  </a:lnTo>
                  <a:lnTo>
                    <a:pt x="78" y="133"/>
                  </a:lnTo>
                  <a:lnTo>
                    <a:pt x="83" y="119"/>
                  </a:lnTo>
                  <a:lnTo>
                    <a:pt x="86" y="107"/>
                  </a:lnTo>
                  <a:lnTo>
                    <a:pt x="93" y="94"/>
                  </a:lnTo>
                  <a:lnTo>
                    <a:pt x="98" y="85"/>
                  </a:lnTo>
                  <a:lnTo>
                    <a:pt x="104" y="77"/>
                  </a:lnTo>
                  <a:lnTo>
                    <a:pt x="110" y="63"/>
                  </a:lnTo>
                  <a:lnTo>
                    <a:pt x="116" y="49"/>
                  </a:lnTo>
                  <a:lnTo>
                    <a:pt x="121" y="40"/>
                  </a:lnTo>
                  <a:lnTo>
                    <a:pt x="127" y="31"/>
                  </a:lnTo>
                  <a:lnTo>
                    <a:pt x="133" y="20"/>
                  </a:lnTo>
                  <a:lnTo>
                    <a:pt x="142" y="15"/>
                  </a:lnTo>
                  <a:lnTo>
                    <a:pt x="150" y="10"/>
                  </a:lnTo>
                  <a:lnTo>
                    <a:pt x="154" y="6"/>
                  </a:lnTo>
                  <a:lnTo>
                    <a:pt x="159" y="3"/>
                  </a:lnTo>
                  <a:lnTo>
                    <a:pt x="170" y="0"/>
                  </a:lnTo>
                  <a:lnTo>
                    <a:pt x="174" y="1"/>
                  </a:lnTo>
                  <a:lnTo>
                    <a:pt x="181" y="3"/>
                  </a:lnTo>
                  <a:lnTo>
                    <a:pt x="186" y="6"/>
                  </a:lnTo>
                  <a:lnTo>
                    <a:pt x="193" y="8"/>
                  </a:lnTo>
                  <a:lnTo>
                    <a:pt x="198" y="12"/>
                  </a:lnTo>
                  <a:lnTo>
                    <a:pt x="204" y="17"/>
                  </a:lnTo>
                  <a:lnTo>
                    <a:pt x="206" y="21"/>
                  </a:lnTo>
                  <a:lnTo>
                    <a:pt x="211" y="32"/>
                  </a:lnTo>
                  <a:lnTo>
                    <a:pt x="217" y="40"/>
                  </a:lnTo>
                  <a:lnTo>
                    <a:pt x="221" y="47"/>
                  </a:lnTo>
                  <a:lnTo>
                    <a:pt x="223" y="55"/>
                  </a:lnTo>
                  <a:lnTo>
                    <a:pt x="230" y="63"/>
                  </a:lnTo>
                  <a:lnTo>
                    <a:pt x="235" y="78"/>
                  </a:lnTo>
                  <a:lnTo>
                    <a:pt x="242" y="90"/>
                  </a:lnTo>
                  <a:lnTo>
                    <a:pt x="247" y="99"/>
                  </a:lnTo>
                  <a:lnTo>
                    <a:pt x="252" y="115"/>
                  </a:lnTo>
                  <a:lnTo>
                    <a:pt x="258" y="129"/>
                  </a:lnTo>
                  <a:lnTo>
                    <a:pt x="264" y="143"/>
                  </a:lnTo>
                  <a:lnTo>
                    <a:pt x="268" y="153"/>
                  </a:lnTo>
                  <a:lnTo>
                    <a:pt x="272" y="167"/>
                  </a:lnTo>
                  <a:lnTo>
                    <a:pt x="277" y="184"/>
                  </a:lnTo>
                  <a:lnTo>
                    <a:pt x="286" y="208"/>
                  </a:lnTo>
                  <a:lnTo>
                    <a:pt x="290" y="224"/>
                  </a:lnTo>
                  <a:lnTo>
                    <a:pt x="294" y="232"/>
                  </a:lnTo>
                  <a:lnTo>
                    <a:pt x="301" y="255"/>
                  </a:lnTo>
                  <a:lnTo>
                    <a:pt x="309" y="267"/>
                  </a:lnTo>
                  <a:lnTo>
                    <a:pt x="310" y="286"/>
                  </a:lnTo>
                  <a:lnTo>
                    <a:pt x="318" y="299"/>
                  </a:lnTo>
                  <a:lnTo>
                    <a:pt x="324" y="320"/>
                  </a:lnTo>
                  <a:lnTo>
                    <a:pt x="331" y="340"/>
                  </a:lnTo>
                  <a:lnTo>
                    <a:pt x="339" y="358"/>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
        <p:nvSpPr>
          <p:cNvPr id="78863" name="Freeform 55"/>
          <p:cNvSpPr>
            <a:spLocks/>
          </p:cNvSpPr>
          <p:nvPr/>
        </p:nvSpPr>
        <p:spPr bwMode="auto">
          <a:xfrm>
            <a:off x="2909888" y="4557713"/>
            <a:ext cx="557212" cy="109537"/>
          </a:xfrm>
          <a:custGeom>
            <a:avLst/>
            <a:gdLst>
              <a:gd name="T0" fmla="*/ 2147483646 w 386"/>
              <a:gd name="T1" fmla="*/ 2147483646 h 79"/>
              <a:gd name="T2" fmla="*/ 2147483646 w 386"/>
              <a:gd name="T3" fmla="*/ 2147483646 h 79"/>
              <a:gd name="T4" fmla="*/ 2147483646 w 386"/>
              <a:gd name="T5" fmla="*/ 2147483646 h 79"/>
              <a:gd name="T6" fmla="*/ 2147483646 w 386"/>
              <a:gd name="T7" fmla="*/ 0 h 79"/>
              <a:gd name="T8" fmla="*/ 2147483646 w 386"/>
              <a:gd name="T9" fmla="*/ 2147483646 h 79"/>
              <a:gd name="T10" fmla="*/ 0 w 386"/>
              <a:gd name="T11" fmla="*/ 2147483646 h 79"/>
              <a:gd name="T12" fmla="*/ 2147483646 w 386"/>
              <a:gd name="T13" fmla="*/ 2147483646 h 79"/>
              <a:gd name="T14" fmla="*/ 2147483646 w 386"/>
              <a:gd name="T15" fmla="*/ 2147483646 h 79"/>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9"/>
              <a:gd name="T26" fmla="*/ 386 w 386"/>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9">
                <a:moveTo>
                  <a:pt x="1" y="70"/>
                </a:moveTo>
                <a:lnTo>
                  <a:pt x="1" y="69"/>
                </a:lnTo>
                <a:lnTo>
                  <a:pt x="92" y="4"/>
                </a:lnTo>
                <a:lnTo>
                  <a:pt x="324" y="0"/>
                </a:lnTo>
                <a:lnTo>
                  <a:pt x="385" y="78"/>
                </a:lnTo>
                <a:lnTo>
                  <a:pt x="0" y="70"/>
                </a:lnTo>
                <a:lnTo>
                  <a:pt x="1" y="70"/>
                </a:lnTo>
              </a:path>
            </a:pathLst>
          </a:custGeom>
          <a:solidFill>
            <a:schemeClr val="tx1"/>
          </a:solidFill>
          <a:ln w="19050">
            <a:solidFill>
              <a:schemeClr val="tx1"/>
            </a:solidFill>
            <a:round/>
            <a:headEnd/>
            <a:tailEnd/>
          </a:ln>
        </p:spPr>
        <p:txBody>
          <a:bodyPr/>
          <a:lstStyle/>
          <a:p>
            <a:endParaRPr lang="it-IT"/>
          </a:p>
        </p:txBody>
      </p:sp>
      <p:sp>
        <p:nvSpPr>
          <p:cNvPr id="78864" name="Text Box 56"/>
          <p:cNvSpPr txBox="1">
            <a:spLocks noChangeArrowheads="1"/>
          </p:cNvSpPr>
          <p:nvPr/>
        </p:nvSpPr>
        <p:spPr bwMode="auto">
          <a:xfrm>
            <a:off x="2701925" y="1949450"/>
            <a:ext cx="6038850" cy="922338"/>
          </a:xfrm>
          <a:prstGeom prst="rect">
            <a:avLst/>
          </a:prstGeom>
          <a:solidFill>
            <a:srgbClr val="FFFFFF"/>
          </a:solidFill>
          <a:ln w="9525">
            <a:solidFill>
              <a:srgbClr val="000000"/>
            </a:solidFill>
            <a:miter lim="800000"/>
            <a:headEnd/>
            <a:tailEnd/>
          </a:ln>
          <a:effectLst>
            <a:outerShdw dist="107763" dir="18900000" algn="ctr" rotWithShape="0">
              <a:srgbClr val="404040"/>
            </a:outerShdw>
          </a:effectLst>
        </p:spPr>
        <p:txBody>
          <a:bodyPr lIns="0" tIns="0" rIns="0" bIns="0" anchor="ctr"/>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2900">
                <a:solidFill>
                  <a:srgbClr val="FF0000"/>
                </a:solidFill>
              </a:rPr>
              <a:t>Il livello del rumore di fondo sullo schermo è una funzione della RBW</a:t>
            </a:r>
            <a:endParaRPr lang="en-US" altLang="it-IT" sz="2200"/>
          </a:p>
        </p:txBody>
      </p:sp>
      <p:sp>
        <p:nvSpPr>
          <p:cNvPr id="50" name="Rectangle 2"/>
          <p:cNvSpPr txBox="1">
            <a:spLocks noChangeArrowheads="1"/>
          </p:cNvSpPr>
          <p:nvPr/>
        </p:nvSpPr>
        <p:spPr bwMode="black">
          <a:xfrm>
            <a:off x="290513" y="268288"/>
            <a:ext cx="8405812" cy="712787"/>
          </a:xfrm>
          <a:prstGeom prst="rect">
            <a:avLst/>
          </a:prstGeom>
          <a:noFill/>
          <a:ln/>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r>
              <a:rPr lang="it-IT" altLang="it-IT" sz="4000" dirty="0" smtClean="0">
                <a:effectLst>
                  <a:outerShdw blurRad="38100" dist="38100" dir="2700000" algn="tl">
                    <a:srgbClr val="000000"/>
                  </a:outerShdw>
                </a:effectLst>
                <a:latin typeface="Book Antiqua" panose="02040602050305030304" pitchFamily="18" charset="0"/>
              </a:rPr>
              <a:t>Effetto di RBW sul fondo di rumore</a:t>
            </a:r>
          </a:p>
        </p:txBody>
      </p:sp>
      <p:sp>
        <p:nvSpPr>
          <p:cNvPr id="43059" name="Text Box 13"/>
          <p:cNvSpPr txBox="1">
            <a:spLocks noChangeArrowheads="1"/>
          </p:cNvSpPr>
          <p:nvPr/>
        </p:nvSpPr>
        <p:spPr bwMode="auto">
          <a:xfrm>
            <a:off x="6162675" y="3573463"/>
            <a:ext cx="29813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nSpc>
                <a:spcPct val="120000"/>
              </a:lnSpc>
              <a:spcBef>
                <a:spcPct val="0"/>
              </a:spcBef>
              <a:buClr>
                <a:srgbClr val="104160"/>
              </a:buClr>
              <a:buSzPct val="90000"/>
              <a:buFont typeface="Monotype Sorts"/>
              <a:buNone/>
            </a:pPr>
            <a:r>
              <a:rPr lang="en-US" altLang="it-IT" sz="2400" b="1" i="1">
                <a:latin typeface="Book Antiqua" panose="02040602050305030304" pitchFamily="18" charset="0"/>
              </a:rPr>
              <a:t>ST</a:t>
            </a:r>
            <a:r>
              <a:rPr lang="en-US" altLang="it-IT" sz="2400" b="1" baseline="-25000">
                <a:latin typeface="Book Antiqua" panose="02040602050305030304" pitchFamily="18" charset="0"/>
              </a:rPr>
              <a:t>100kHz</a:t>
            </a:r>
            <a:r>
              <a:rPr lang="en-US" altLang="it-IT" sz="2400" b="1">
                <a:latin typeface="Book Antiqua" panose="02040602050305030304" pitchFamily="18" charset="0"/>
              </a:rPr>
              <a:t>=</a:t>
            </a:r>
            <a:r>
              <a:rPr lang="en-US" altLang="it-IT" sz="1200" b="1">
                <a:latin typeface="Book Antiqua" panose="02040602050305030304" pitchFamily="18" charset="0"/>
                <a:sym typeface="Symbol" panose="05050102010706020507" pitchFamily="18" charset="2"/>
              </a:rPr>
              <a:t> </a:t>
            </a:r>
            <a:r>
              <a:rPr lang="en-US" altLang="it-IT" sz="2400" b="1" i="1">
                <a:latin typeface="Book Antiqua" panose="02040602050305030304" pitchFamily="18" charset="0"/>
                <a:sym typeface="Symbol" panose="05050102010706020507" pitchFamily="18" charset="2"/>
              </a:rPr>
              <a:t>ST</a:t>
            </a:r>
            <a:r>
              <a:rPr lang="en-US" altLang="it-IT" sz="2400" b="1" baseline="-25000">
                <a:latin typeface="Book Antiqua" panose="02040602050305030304" pitchFamily="18" charset="0"/>
                <a:sym typeface="Symbol" panose="05050102010706020507" pitchFamily="18" charset="2"/>
              </a:rPr>
              <a:t>”min”</a:t>
            </a:r>
          </a:p>
          <a:p>
            <a:pPr>
              <a:lnSpc>
                <a:spcPct val="120000"/>
              </a:lnSpc>
              <a:spcBef>
                <a:spcPct val="0"/>
              </a:spcBef>
              <a:buClr>
                <a:srgbClr val="104160"/>
              </a:buClr>
              <a:buSzPct val="90000"/>
              <a:buFont typeface="Monotype Sorts"/>
              <a:buNone/>
            </a:pPr>
            <a:r>
              <a:rPr lang="en-US" altLang="it-IT" sz="2400" b="1" i="1">
                <a:latin typeface="Book Antiqua" panose="02040602050305030304" pitchFamily="18" charset="0"/>
              </a:rPr>
              <a:t>ST</a:t>
            </a:r>
            <a:r>
              <a:rPr lang="en-US" altLang="it-IT" sz="2400" b="1" baseline="-25000">
                <a:latin typeface="Book Antiqua" panose="02040602050305030304" pitchFamily="18" charset="0"/>
              </a:rPr>
              <a:t>10kHz</a:t>
            </a:r>
            <a:r>
              <a:rPr lang="en-US" altLang="it-IT" sz="2400" b="1">
                <a:latin typeface="Book Antiqua" panose="02040602050305030304" pitchFamily="18" charset="0"/>
              </a:rPr>
              <a:t>=10</a:t>
            </a:r>
            <a:r>
              <a:rPr lang="en-US" altLang="it-IT" sz="2400" b="1" baseline="30000">
                <a:latin typeface="Book Antiqua" panose="02040602050305030304" pitchFamily="18" charset="0"/>
              </a:rPr>
              <a:t>2 </a:t>
            </a:r>
            <a:r>
              <a:rPr lang="en-US" altLang="it-IT" sz="2400" b="1">
                <a:latin typeface="Book Antiqua" panose="02040602050305030304" pitchFamily="18" charset="0"/>
                <a:sym typeface="Symbol" panose="05050102010706020507" pitchFamily="18" charset="2"/>
              </a:rPr>
              <a:t></a:t>
            </a:r>
            <a:r>
              <a:rPr lang="en-US" altLang="it-IT" sz="1200" b="1">
                <a:latin typeface="Book Antiqua" panose="02040602050305030304" pitchFamily="18" charset="0"/>
                <a:sym typeface="Symbol" panose="05050102010706020507" pitchFamily="18" charset="2"/>
              </a:rPr>
              <a:t> </a:t>
            </a:r>
            <a:r>
              <a:rPr lang="en-US" altLang="it-IT" sz="2400" b="1" i="1">
                <a:latin typeface="Book Antiqua" panose="02040602050305030304" pitchFamily="18" charset="0"/>
                <a:sym typeface="Symbol" panose="05050102010706020507" pitchFamily="18" charset="2"/>
              </a:rPr>
              <a:t>ST</a:t>
            </a:r>
            <a:r>
              <a:rPr lang="en-US" altLang="it-IT" sz="2400" b="1" baseline="-25000">
                <a:latin typeface="Book Antiqua" panose="02040602050305030304" pitchFamily="18" charset="0"/>
                <a:sym typeface="Symbol" panose="05050102010706020507" pitchFamily="18" charset="2"/>
              </a:rPr>
              <a:t>”min”</a:t>
            </a:r>
          </a:p>
          <a:p>
            <a:pPr>
              <a:lnSpc>
                <a:spcPct val="120000"/>
              </a:lnSpc>
              <a:spcBef>
                <a:spcPct val="0"/>
              </a:spcBef>
              <a:buClr>
                <a:srgbClr val="104160"/>
              </a:buClr>
              <a:buSzPct val="90000"/>
              <a:buFont typeface="Monotype Sorts"/>
              <a:buNone/>
            </a:pPr>
            <a:r>
              <a:rPr lang="en-US" altLang="it-IT" sz="2400" b="1" i="1">
                <a:latin typeface="Book Antiqua" panose="02040602050305030304" pitchFamily="18" charset="0"/>
              </a:rPr>
              <a:t>ST</a:t>
            </a:r>
            <a:r>
              <a:rPr lang="en-US" altLang="it-IT" sz="2400" b="1" baseline="-25000">
                <a:latin typeface="Book Antiqua" panose="02040602050305030304" pitchFamily="18" charset="0"/>
              </a:rPr>
              <a:t>1kHz</a:t>
            </a:r>
            <a:r>
              <a:rPr lang="en-US" altLang="it-IT" sz="2400" b="1">
                <a:latin typeface="Book Antiqua" panose="02040602050305030304" pitchFamily="18" charset="0"/>
              </a:rPr>
              <a:t>=10</a:t>
            </a:r>
            <a:r>
              <a:rPr lang="en-US" altLang="it-IT" sz="2400" b="1" baseline="30000">
                <a:latin typeface="Book Antiqua" panose="02040602050305030304" pitchFamily="18" charset="0"/>
              </a:rPr>
              <a:t>4 </a:t>
            </a:r>
            <a:r>
              <a:rPr lang="en-US" altLang="it-IT" sz="2400" b="1">
                <a:latin typeface="Book Antiqua" panose="02040602050305030304" pitchFamily="18" charset="0"/>
                <a:sym typeface="Symbol" panose="05050102010706020507" pitchFamily="18" charset="2"/>
              </a:rPr>
              <a:t></a:t>
            </a:r>
            <a:r>
              <a:rPr lang="en-US" altLang="it-IT" sz="2400" b="1" i="1">
                <a:latin typeface="Book Antiqua" panose="02040602050305030304" pitchFamily="18" charset="0"/>
              </a:rPr>
              <a:t>ST</a:t>
            </a:r>
            <a:r>
              <a:rPr lang="en-US" altLang="it-IT" sz="2400" b="1" baseline="-25000">
                <a:latin typeface="Book Antiqua" panose="02040602050305030304" pitchFamily="18" charset="0"/>
              </a:rPr>
              <a:t>”min”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5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ttangolo 41"/>
          <p:cNvSpPr/>
          <p:nvPr/>
        </p:nvSpPr>
        <p:spPr>
          <a:xfrm>
            <a:off x="1484313" y="2551113"/>
            <a:ext cx="6161087" cy="39719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grpSp>
        <p:nvGrpSpPr>
          <p:cNvPr id="80899" name="Group 46"/>
          <p:cNvGrpSpPr>
            <a:grpSpLocks/>
          </p:cNvGrpSpPr>
          <p:nvPr/>
        </p:nvGrpSpPr>
        <p:grpSpPr bwMode="auto">
          <a:xfrm>
            <a:off x="4033838" y="5365750"/>
            <a:ext cx="2190750" cy="858838"/>
            <a:chOff x="2525" y="3140"/>
            <a:chExt cx="1380" cy="541"/>
          </a:xfrm>
        </p:grpSpPr>
        <p:sp>
          <p:nvSpPr>
            <p:cNvPr id="80937" name="Text Box 40"/>
            <p:cNvSpPr txBox="1">
              <a:spLocks noChangeArrowheads="1"/>
            </p:cNvSpPr>
            <p:nvPr/>
          </p:nvSpPr>
          <p:spPr bwMode="auto">
            <a:xfrm>
              <a:off x="2753" y="3140"/>
              <a:ext cx="1152"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a:solidFill>
                    <a:srgbClr val="FF0000"/>
                  </a:solidFill>
                </a:rPr>
                <a:t>60 dB BW</a:t>
              </a:r>
              <a:endParaRPr lang="en-US" altLang="it-IT" sz="2200"/>
            </a:p>
          </p:txBody>
        </p:sp>
        <p:sp>
          <p:nvSpPr>
            <p:cNvPr id="80938" name="Text Box 41"/>
            <p:cNvSpPr txBox="1">
              <a:spLocks noChangeArrowheads="1"/>
            </p:cNvSpPr>
            <p:nvPr/>
          </p:nvSpPr>
          <p:spPr bwMode="auto">
            <a:xfrm>
              <a:off x="2789" y="3352"/>
              <a:ext cx="100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a:solidFill>
                    <a:srgbClr val="FF0000"/>
                  </a:solidFill>
                </a:rPr>
                <a:t>3 dB BW</a:t>
              </a:r>
              <a:endParaRPr lang="en-US" altLang="it-IT" sz="2200"/>
            </a:p>
          </p:txBody>
        </p:sp>
        <p:sp>
          <p:nvSpPr>
            <p:cNvPr id="80939" name="Line 42"/>
            <p:cNvSpPr>
              <a:spLocks noChangeShapeType="1"/>
            </p:cNvSpPr>
            <p:nvPr/>
          </p:nvSpPr>
          <p:spPr bwMode="auto">
            <a:xfrm flipH="1">
              <a:off x="2525" y="3491"/>
              <a:ext cx="1177"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44077" name="Group 45"/>
          <p:cNvGrpSpPr>
            <a:grpSpLocks/>
          </p:cNvGrpSpPr>
          <p:nvPr/>
        </p:nvGrpSpPr>
        <p:grpSpPr bwMode="auto">
          <a:xfrm>
            <a:off x="2008188" y="2824163"/>
            <a:ext cx="5422900" cy="2460625"/>
            <a:chOff x="1249" y="1539"/>
            <a:chExt cx="3416" cy="1550"/>
          </a:xfrm>
        </p:grpSpPr>
        <p:sp>
          <p:nvSpPr>
            <p:cNvPr id="80905" name="Text Box 12"/>
            <p:cNvSpPr txBox="1">
              <a:spLocks noChangeArrowheads="1"/>
            </p:cNvSpPr>
            <p:nvPr/>
          </p:nvSpPr>
          <p:spPr bwMode="auto">
            <a:xfrm>
              <a:off x="1662" y="1772"/>
              <a:ext cx="36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600">
                  <a:solidFill>
                    <a:srgbClr val="FF0000"/>
                  </a:solidFill>
                </a:rPr>
                <a:t>3 dB</a:t>
              </a:r>
              <a:endParaRPr lang="en-US" altLang="it-IT" sz="2200"/>
            </a:p>
          </p:txBody>
        </p:sp>
        <p:grpSp>
          <p:nvGrpSpPr>
            <p:cNvPr id="80906" name="Group 13"/>
            <p:cNvGrpSpPr>
              <a:grpSpLocks/>
            </p:cNvGrpSpPr>
            <p:nvPr/>
          </p:nvGrpSpPr>
          <p:grpSpPr bwMode="auto">
            <a:xfrm>
              <a:off x="1514" y="1798"/>
              <a:ext cx="2490" cy="1291"/>
              <a:chOff x="1665" y="2038"/>
              <a:chExt cx="2739" cy="1463"/>
            </a:xfrm>
          </p:grpSpPr>
          <p:sp>
            <p:nvSpPr>
              <p:cNvPr id="80931" name="Freeform 14"/>
              <p:cNvSpPr>
                <a:spLocks/>
              </p:cNvSpPr>
              <p:nvPr/>
            </p:nvSpPr>
            <p:spPr bwMode="auto">
              <a:xfrm>
                <a:off x="1665" y="3256"/>
                <a:ext cx="489" cy="245"/>
              </a:xfrm>
              <a:custGeom>
                <a:avLst/>
                <a:gdLst>
                  <a:gd name="T0" fmla="*/ 5 w 489"/>
                  <a:gd name="T1" fmla="*/ 242 h 245"/>
                  <a:gd name="T2" fmla="*/ 14 w 489"/>
                  <a:gd name="T3" fmla="*/ 242 h 245"/>
                  <a:gd name="T4" fmla="*/ 24 w 489"/>
                  <a:gd name="T5" fmla="*/ 239 h 245"/>
                  <a:gd name="T6" fmla="*/ 33 w 489"/>
                  <a:gd name="T7" fmla="*/ 236 h 245"/>
                  <a:gd name="T8" fmla="*/ 42 w 489"/>
                  <a:gd name="T9" fmla="*/ 233 h 245"/>
                  <a:gd name="T10" fmla="*/ 51 w 489"/>
                  <a:gd name="T11" fmla="*/ 230 h 245"/>
                  <a:gd name="T12" fmla="*/ 61 w 489"/>
                  <a:gd name="T13" fmla="*/ 227 h 245"/>
                  <a:gd name="T14" fmla="*/ 70 w 489"/>
                  <a:gd name="T15" fmla="*/ 224 h 245"/>
                  <a:gd name="T16" fmla="*/ 79 w 489"/>
                  <a:gd name="T17" fmla="*/ 222 h 245"/>
                  <a:gd name="T18" fmla="*/ 89 w 489"/>
                  <a:gd name="T19" fmla="*/ 219 h 245"/>
                  <a:gd name="T20" fmla="*/ 98 w 489"/>
                  <a:gd name="T21" fmla="*/ 216 h 245"/>
                  <a:gd name="T22" fmla="*/ 107 w 489"/>
                  <a:gd name="T23" fmla="*/ 213 h 245"/>
                  <a:gd name="T24" fmla="*/ 117 w 489"/>
                  <a:gd name="T25" fmla="*/ 210 h 245"/>
                  <a:gd name="T26" fmla="*/ 127 w 489"/>
                  <a:gd name="T27" fmla="*/ 205 h 245"/>
                  <a:gd name="T28" fmla="*/ 136 w 489"/>
                  <a:gd name="T29" fmla="*/ 202 h 245"/>
                  <a:gd name="T30" fmla="*/ 145 w 489"/>
                  <a:gd name="T31" fmla="*/ 198 h 245"/>
                  <a:gd name="T32" fmla="*/ 155 w 489"/>
                  <a:gd name="T33" fmla="*/ 196 h 245"/>
                  <a:gd name="T34" fmla="*/ 164 w 489"/>
                  <a:gd name="T35" fmla="*/ 193 h 245"/>
                  <a:gd name="T36" fmla="*/ 173 w 489"/>
                  <a:gd name="T37" fmla="*/ 187 h 245"/>
                  <a:gd name="T38" fmla="*/ 183 w 489"/>
                  <a:gd name="T39" fmla="*/ 185 h 245"/>
                  <a:gd name="T40" fmla="*/ 193 w 489"/>
                  <a:gd name="T41" fmla="*/ 181 h 245"/>
                  <a:gd name="T42" fmla="*/ 202 w 489"/>
                  <a:gd name="T43" fmla="*/ 176 h 245"/>
                  <a:gd name="T44" fmla="*/ 211 w 489"/>
                  <a:gd name="T45" fmla="*/ 173 h 245"/>
                  <a:gd name="T46" fmla="*/ 221 w 489"/>
                  <a:gd name="T47" fmla="*/ 167 h 245"/>
                  <a:gd name="T48" fmla="*/ 230 w 489"/>
                  <a:gd name="T49" fmla="*/ 164 h 245"/>
                  <a:gd name="T50" fmla="*/ 239 w 489"/>
                  <a:gd name="T51" fmla="*/ 158 h 245"/>
                  <a:gd name="T52" fmla="*/ 248 w 489"/>
                  <a:gd name="T53" fmla="*/ 155 h 245"/>
                  <a:gd name="T54" fmla="*/ 258 w 489"/>
                  <a:gd name="T55" fmla="*/ 150 h 245"/>
                  <a:gd name="T56" fmla="*/ 267 w 489"/>
                  <a:gd name="T57" fmla="*/ 147 h 245"/>
                  <a:gd name="T58" fmla="*/ 277 w 489"/>
                  <a:gd name="T59" fmla="*/ 141 h 245"/>
                  <a:gd name="T60" fmla="*/ 286 w 489"/>
                  <a:gd name="T61" fmla="*/ 135 h 245"/>
                  <a:gd name="T62" fmla="*/ 295 w 489"/>
                  <a:gd name="T63" fmla="*/ 130 h 245"/>
                  <a:gd name="T64" fmla="*/ 305 w 489"/>
                  <a:gd name="T65" fmla="*/ 127 h 245"/>
                  <a:gd name="T66" fmla="*/ 314 w 489"/>
                  <a:gd name="T67" fmla="*/ 121 h 245"/>
                  <a:gd name="T68" fmla="*/ 323 w 489"/>
                  <a:gd name="T69" fmla="*/ 115 h 245"/>
                  <a:gd name="T70" fmla="*/ 333 w 489"/>
                  <a:gd name="T71" fmla="*/ 110 h 245"/>
                  <a:gd name="T72" fmla="*/ 342 w 489"/>
                  <a:gd name="T73" fmla="*/ 104 h 245"/>
                  <a:gd name="T74" fmla="*/ 352 w 489"/>
                  <a:gd name="T75" fmla="*/ 98 h 245"/>
                  <a:gd name="T76" fmla="*/ 361 w 489"/>
                  <a:gd name="T77" fmla="*/ 92 h 245"/>
                  <a:gd name="T78" fmla="*/ 370 w 489"/>
                  <a:gd name="T79" fmla="*/ 86 h 245"/>
                  <a:gd name="T80" fmla="*/ 380 w 489"/>
                  <a:gd name="T81" fmla="*/ 81 h 245"/>
                  <a:gd name="T82" fmla="*/ 390 w 489"/>
                  <a:gd name="T83" fmla="*/ 75 h 245"/>
                  <a:gd name="T84" fmla="*/ 398 w 489"/>
                  <a:gd name="T85" fmla="*/ 68 h 245"/>
                  <a:gd name="T86" fmla="*/ 408 w 489"/>
                  <a:gd name="T87" fmla="*/ 60 h 245"/>
                  <a:gd name="T88" fmla="*/ 418 w 489"/>
                  <a:gd name="T89" fmla="*/ 55 h 245"/>
                  <a:gd name="T90" fmla="*/ 427 w 489"/>
                  <a:gd name="T91" fmla="*/ 49 h 245"/>
                  <a:gd name="T92" fmla="*/ 436 w 489"/>
                  <a:gd name="T93" fmla="*/ 40 h 245"/>
                  <a:gd name="T94" fmla="*/ 445 w 489"/>
                  <a:gd name="T95" fmla="*/ 34 h 245"/>
                  <a:gd name="T96" fmla="*/ 455 w 489"/>
                  <a:gd name="T97" fmla="*/ 26 h 245"/>
                  <a:gd name="T98" fmla="*/ 464 w 489"/>
                  <a:gd name="T99" fmla="*/ 20 h 245"/>
                  <a:gd name="T100" fmla="*/ 473 w 489"/>
                  <a:gd name="T101" fmla="*/ 11 h 245"/>
                  <a:gd name="T102" fmla="*/ 483 w 489"/>
                  <a:gd name="T103" fmla="*/ 2 h 2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89"/>
                  <a:gd name="T157" fmla="*/ 0 h 245"/>
                  <a:gd name="T158" fmla="*/ 489 w 489"/>
                  <a:gd name="T159" fmla="*/ 245 h 2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89" h="245">
                    <a:moveTo>
                      <a:pt x="0" y="244"/>
                    </a:moveTo>
                    <a:lnTo>
                      <a:pt x="5" y="242"/>
                    </a:lnTo>
                    <a:lnTo>
                      <a:pt x="10" y="242"/>
                    </a:lnTo>
                    <a:lnTo>
                      <a:pt x="14" y="242"/>
                    </a:lnTo>
                    <a:lnTo>
                      <a:pt x="19" y="239"/>
                    </a:lnTo>
                    <a:lnTo>
                      <a:pt x="24" y="239"/>
                    </a:lnTo>
                    <a:lnTo>
                      <a:pt x="28" y="236"/>
                    </a:lnTo>
                    <a:lnTo>
                      <a:pt x="33" y="236"/>
                    </a:lnTo>
                    <a:lnTo>
                      <a:pt x="37" y="233"/>
                    </a:lnTo>
                    <a:lnTo>
                      <a:pt x="42" y="233"/>
                    </a:lnTo>
                    <a:lnTo>
                      <a:pt x="47" y="230"/>
                    </a:lnTo>
                    <a:lnTo>
                      <a:pt x="51" y="230"/>
                    </a:lnTo>
                    <a:lnTo>
                      <a:pt x="57" y="227"/>
                    </a:lnTo>
                    <a:lnTo>
                      <a:pt x="61" y="227"/>
                    </a:lnTo>
                    <a:lnTo>
                      <a:pt x="65" y="227"/>
                    </a:lnTo>
                    <a:lnTo>
                      <a:pt x="70" y="224"/>
                    </a:lnTo>
                    <a:lnTo>
                      <a:pt x="75" y="224"/>
                    </a:lnTo>
                    <a:lnTo>
                      <a:pt x="79" y="222"/>
                    </a:lnTo>
                    <a:lnTo>
                      <a:pt x="84" y="219"/>
                    </a:lnTo>
                    <a:lnTo>
                      <a:pt x="89" y="219"/>
                    </a:lnTo>
                    <a:lnTo>
                      <a:pt x="94" y="216"/>
                    </a:lnTo>
                    <a:lnTo>
                      <a:pt x="98" y="216"/>
                    </a:lnTo>
                    <a:lnTo>
                      <a:pt x="103" y="213"/>
                    </a:lnTo>
                    <a:lnTo>
                      <a:pt x="107" y="213"/>
                    </a:lnTo>
                    <a:lnTo>
                      <a:pt x="113" y="210"/>
                    </a:lnTo>
                    <a:lnTo>
                      <a:pt x="117" y="210"/>
                    </a:lnTo>
                    <a:lnTo>
                      <a:pt x="122" y="207"/>
                    </a:lnTo>
                    <a:lnTo>
                      <a:pt x="127" y="205"/>
                    </a:lnTo>
                    <a:lnTo>
                      <a:pt x="131" y="205"/>
                    </a:lnTo>
                    <a:lnTo>
                      <a:pt x="136" y="202"/>
                    </a:lnTo>
                    <a:lnTo>
                      <a:pt x="141" y="202"/>
                    </a:lnTo>
                    <a:lnTo>
                      <a:pt x="145" y="198"/>
                    </a:lnTo>
                    <a:lnTo>
                      <a:pt x="150" y="196"/>
                    </a:lnTo>
                    <a:lnTo>
                      <a:pt x="155" y="196"/>
                    </a:lnTo>
                    <a:lnTo>
                      <a:pt x="159" y="193"/>
                    </a:lnTo>
                    <a:lnTo>
                      <a:pt x="164" y="193"/>
                    </a:lnTo>
                    <a:lnTo>
                      <a:pt x="169" y="190"/>
                    </a:lnTo>
                    <a:lnTo>
                      <a:pt x="173" y="187"/>
                    </a:lnTo>
                    <a:lnTo>
                      <a:pt x="178" y="187"/>
                    </a:lnTo>
                    <a:lnTo>
                      <a:pt x="183" y="185"/>
                    </a:lnTo>
                    <a:lnTo>
                      <a:pt x="187" y="181"/>
                    </a:lnTo>
                    <a:lnTo>
                      <a:pt x="193" y="181"/>
                    </a:lnTo>
                    <a:lnTo>
                      <a:pt x="197" y="178"/>
                    </a:lnTo>
                    <a:lnTo>
                      <a:pt x="202" y="176"/>
                    </a:lnTo>
                    <a:lnTo>
                      <a:pt x="206" y="176"/>
                    </a:lnTo>
                    <a:lnTo>
                      <a:pt x="211" y="173"/>
                    </a:lnTo>
                    <a:lnTo>
                      <a:pt x="215" y="170"/>
                    </a:lnTo>
                    <a:lnTo>
                      <a:pt x="221" y="167"/>
                    </a:lnTo>
                    <a:lnTo>
                      <a:pt x="225" y="167"/>
                    </a:lnTo>
                    <a:lnTo>
                      <a:pt x="230" y="164"/>
                    </a:lnTo>
                    <a:lnTo>
                      <a:pt x="234" y="161"/>
                    </a:lnTo>
                    <a:lnTo>
                      <a:pt x="239" y="158"/>
                    </a:lnTo>
                    <a:lnTo>
                      <a:pt x="244" y="158"/>
                    </a:lnTo>
                    <a:lnTo>
                      <a:pt x="248" y="155"/>
                    </a:lnTo>
                    <a:lnTo>
                      <a:pt x="253" y="152"/>
                    </a:lnTo>
                    <a:lnTo>
                      <a:pt x="258" y="150"/>
                    </a:lnTo>
                    <a:lnTo>
                      <a:pt x="262" y="150"/>
                    </a:lnTo>
                    <a:lnTo>
                      <a:pt x="267" y="147"/>
                    </a:lnTo>
                    <a:lnTo>
                      <a:pt x="272" y="144"/>
                    </a:lnTo>
                    <a:lnTo>
                      <a:pt x="277" y="141"/>
                    </a:lnTo>
                    <a:lnTo>
                      <a:pt x="281" y="138"/>
                    </a:lnTo>
                    <a:lnTo>
                      <a:pt x="286" y="135"/>
                    </a:lnTo>
                    <a:lnTo>
                      <a:pt x="291" y="132"/>
                    </a:lnTo>
                    <a:lnTo>
                      <a:pt x="295" y="130"/>
                    </a:lnTo>
                    <a:lnTo>
                      <a:pt x="300" y="130"/>
                    </a:lnTo>
                    <a:lnTo>
                      <a:pt x="305" y="127"/>
                    </a:lnTo>
                    <a:lnTo>
                      <a:pt x="309" y="124"/>
                    </a:lnTo>
                    <a:lnTo>
                      <a:pt x="314" y="121"/>
                    </a:lnTo>
                    <a:lnTo>
                      <a:pt x="319" y="118"/>
                    </a:lnTo>
                    <a:lnTo>
                      <a:pt x="323" y="115"/>
                    </a:lnTo>
                    <a:lnTo>
                      <a:pt x="328" y="112"/>
                    </a:lnTo>
                    <a:lnTo>
                      <a:pt x="333" y="110"/>
                    </a:lnTo>
                    <a:lnTo>
                      <a:pt x="337" y="106"/>
                    </a:lnTo>
                    <a:lnTo>
                      <a:pt x="342" y="104"/>
                    </a:lnTo>
                    <a:lnTo>
                      <a:pt x="347" y="100"/>
                    </a:lnTo>
                    <a:lnTo>
                      <a:pt x="352" y="98"/>
                    </a:lnTo>
                    <a:lnTo>
                      <a:pt x="357" y="96"/>
                    </a:lnTo>
                    <a:lnTo>
                      <a:pt x="361" y="92"/>
                    </a:lnTo>
                    <a:lnTo>
                      <a:pt x="366" y="89"/>
                    </a:lnTo>
                    <a:lnTo>
                      <a:pt x="370" y="86"/>
                    </a:lnTo>
                    <a:lnTo>
                      <a:pt x="375" y="84"/>
                    </a:lnTo>
                    <a:lnTo>
                      <a:pt x="380" y="81"/>
                    </a:lnTo>
                    <a:lnTo>
                      <a:pt x="385" y="77"/>
                    </a:lnTo>
                    <a:lnTo>
                      <a:pt x="390" y="75"/>
                    </a:lnTo>
                    <a:lnTo>
                      <a:pt x="394" y="72"/>
                    </a:lnTo>
                    <a:lnTo>
                      <a:pt x="398" y="68"/>
                    </a:lnTo>
                    <a:lnTo>
                      <a:pt x="403" y="66"/>
                    </a:lnTo>
                    <a:lnTo>
                      <a:pt x="408" y="60"/>
                    </a:lnTo>
                    <a:lnTo>
                      <a:pt x="413" y="57"/>
                    </a:lnTo>
                    <a:lnTo>
                      <a:pt x="418" y="55"/>
                    </a:lnTo>
                    <a:lnTo>
                      <a:pt x="422" y="52"/>
                    </a:lnTo>
                    <a:lnTo>
                      <a:pt x="427" y="49"/>
                    </a:lnTo>
                    <a:lnTo>
                      <a:pt x="431" y="43"/>
                    </a:lnTo>
                    <a:lnTo>
                      <a:pt x="436" y="40"/>
                    </a:lnTo>
                    <a:lnTo>
                      <a:pt x="441" y="37"/>
                    </a:lnTo>
                    <a:lnTo>
                      <a:pt x="445" y="34"/>
                    </a:lnTo>
                    <a:lnTo>
                      <a:pt x="450" y="28"/>
                    </a:lnTo>
                    <a:lnTo>
                      <a:pt x="455" y="26"/>
                    </a:lnTo>
                    <a:lnTo>
                      <a:pt x="459" y="23"/>
                    </a:lnTo>
                    <a:lnTo>
                      <a:pt x="464" y="20"/>
                    </a:lnTo>
                    <a:lnTo>
                      <a:pt x="469" y="15"/>
                    </a:lnTo>
                    <a:lnTo>
                      <a:pt x="473" y="11"/>
                    </a:lnTo>
                    <a:lnTo>
                      <a:pt x="478" y="9"/>
                    </a:lnTo>
                    <a:lnTo>
                      <a:pt x="483" y="2"/>
                    </a:lnTo>
                    <a:lnTo>
                      <a:pt x="488" y="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80932" name="Freeform 15"/>
              <p:cNvSpPr>
                <a:spLocks/>
              </p:cNvSpPr>
              <p:nvPr/>
            </p:nvSpPr>
            <p:spPr bwMode="auto">
              <a:xfrm>
                <a:off x="2153" y="2582"/>
                <a:ext cx="488" cy="675"/>
              </a:xfrm>
              <a:custGeom>
                <a:avLst/>
                <a:gdLst>
                  <a:gd name="T0" fmla="*/ 5 w 488"/>
                  <a:gd name="T1" fmla="*/ 668 h 675"/>
                  <a:gd name="T2" fmla="*/ 13 w 488"/>
                  <a:gd name="T3" fmla="*/ 663 h 675"/>
                  <a:gd name="T4" fmla="*/ 23 w 488"/>
                  <a:gd name="T5" fmla="*/ 654 h 675"/>
                  <a:gd name="T6" fmla="*/ 33 w 488"/>
                  <a:gd name="T7" fmla="*/ 646 h 675"/>
                  <a:gd name="T8" fmla="*/ 42 w 488"/>
                  <a:gd name="T9" fmla="*/ 636 h 675"/>
                  <a:gd name="T10" fmla="*/ 51 w 488"/>
                  <a:gd name="T11" fmla="*/ 627 h 675"/>
                  <a:gd name="T12" fmla="*/ 61 w 488"/>
                  <a:gd name="T13" fmla="*/ 619 h 675"/>
                  <a:gd name="T14" fmla="*/ 70 w 488"/>
                  <a:gd name="T15" fmla="*/ 608 h 675"/>
                  <a:gd name="T16" fmla="*/ 79 w 488"/>
                  <a:gd name="T17" fmla="*/ 599 h 675"/>
                  <a:gd name="T18" fmla="*/ 88 w 488"/>
                  <a:gd name="T19" fmla="*/ 590 h 675"/>
                  <a:gd name="T20" fmla="*/ 98 w 488"/>
                  <a:gd name="T21" fmla="*/ 578 h 675"/>
                  <a:gd name="T22" fmla="*/ 107 w 488"/>
                  <a:gd name="T23" fmla="*/ 570 h 675"/>
                  <a:gd name="T24" fmla="*/ 117 w 488"/>
                  <a:gd name="T25" fmla="*/ 559 h 675"/>
                  <a:gd name="T26" fmla="*/ 126 w 488"/>
                  <a:gd name="T27" fmla="*/ 550 h 675"/>
                  <a:gd name="T28" fmla="*/ 136 w 488"/>
                  <a:gd name="T29" fmla="*/ 538 h 675"/>
                  <a:gd name="T30" fmla="*/ 145 w 488"/>
                  <a:gd name="T31" fmla="*/ 527 h 675"/>
                  <a:gd name="T32" fmla="*/ 154 w 488"/>
                  <a:gd name="T33" fmla="*/ 518 h 675"/>
                  <a:gd name="T34" fmla="*/ 164 w 488"/>
                  <a:gd name="T35" fmla="*/ 504 h 675"/>
                  <a:gd name="T36" fmla="*/ 173 w 488"/>
                  <a:gd name="T37" fmla="*/ 496 h 675"/>
                  <a:gd name="T38" fmla="*/ 183 w 488"/>
                  <a:gd name="T39" fmla="*/ 484 h 675"/>
                  <a:gd name="T40" fmla="*/ 193 w 488"/>
                  <a:gd name="T41" fmla="*/ 472 h 675"/>
                  <a:gd name="T42" fmla="*/ 201 w 488"/>
                  <a:gd name="T43" fmla="*/ 458 h 675"/>
                  <a:gd name="T44" fmla="*/ 211 w 488"/>
                  <a:gd name="T45" fmla="*/ 446 h 675"/>
                  <a:gd name="T46" fmla="*/ 219 w 488"/>
                  <a:gd name="T47" fmla="*/ 435 h 675"/>
                  <a:gd name="T48" fmla="*/ 230 w 488"/>
                  <a:gd name="T49" fmla="*/ 421 h 675"/>
                  <a:gd name="T50" fmla="*/ 239 w 488"/>
                  <a:gd name="T51" fmla="*/ 409 h 675"/>
                  <a:gd name="T52" fmla="*/ 248 w 488"/>
                  <a:gd name="T53" fmla="*/ 394 h 675"/>
                  <a:gd name="T54" fmla="*/ 257 w 488"/>
                  <a:gd name="T55" fmla="*/ 384 h 675"/>
                  <a:gd name="T56" fmla="*/ 267 w 488"/>
                  <a:gd name="T57" fmla="*/ 369 h 675"/>
                  <a:gd name="T58" fmla="*/ 276 w 488"/>
                  <a:gd name="T59" fmla="*/ 354 h 675"/>
                  <a:gd name="T60" fmla="*/ 286 w 488"/>
                  <a:gd name="T61" fmla="*/ 340 h 675"/>
                  <a:gd name="T62" fmla="*/ 295 w 488"/>
                  <a:gd name="T63" fmla="*/ 328 h 675"/>
                  <a:gd name="T64" fmla="*/ 304 w 488"/>
                  <a:gd name="T65" fmla="*/ 311 h 675"/>
                  <a:gd name="T66" fmla="*/ 313 w 488"/>
                  <a:gd name="T67" fmla="*/ 300 h 675"/>
                  <a:gd name="T68" fmla="*/ 323 w 488"/>
                  <a:gd name="T69" fmla="*/ 285 h 675"/>
                  <a:gd name="T70" fmla="*/ 332 w 488"/>
                  <a:gd name="T71" fmla="*/ 268 h 675"/>
                  <a:gd name="T72" fmla="*/ 341 w 488"/>
                  <a:gd name="T73" fmla="*/ 253 h 675"/>
                  <a:gd name="T74" fmla="*/ 351 w 488"/>
                  <a:gd name="T75" fmla="*/ 239 h 675"/>
                  <a:gd name="T76" fmla="*/ 361 w 488"/>
                  <a:gd name="T77" fmla="*/ 222 h 675"/>
                  <a:gd name="T78" fmla="*/ 370 w 488"/>
                  <a:gd name="T79" fmla="*/ 206 h 675"/>
                  <a:gd name="T80" fmla="*/ 379 w 488"/>
                  <a:gd name="T81" fmla="*/ 190 h 675"/>
                  <a:gd name="T82" fmla="*/ 389 w 488"/>
                  <a:gd name="T83" fmla="*/ 176 h 675"/>
                  <a:gd name="T84" fmla="*/ 398 w 488"/>
                  <a:gd name="T85" fmla="*/ 158 h 675"/>
                  <a:gd name="T86" fmla="*/ 407 w 488"/>
                  <a:gd name="T87" fmla="*/ 144 h 675"/>
                  <a:gd name="T88" fmla="*/ 417 w 488"/>
                  <a:gd name="T89" fmla="*/ 127 h 675"/>
                  <a:gd name="T90" fmla="*/ 427 w 488"/>
                  <a:gd name="T91" fmla="*/ 109 h 675"/>
                  <a:gd name="T92" fmla="*/ 436 w 488"/>
                  <a:gd name="T93" fmla="*/ 93 h 675"/>
                  <a:gd name="T94" fmla="*/ 445 w 488"/>
                  <a:gd name="T95" fmla="*/ 75 h 675"/>
                  <a:gd name="T96" fmla="*/ 455 w 488"/>
                  <a:gd name="T97" fmla="*/ 58 h 675"/>
                  <a:gd name="T98" fmla="*/ 464 w 488"/>
                  <a:gd name="T99" fmla="*/ 40 h 675"/>
                  <a:gd name="T100" fmla="*/ 473 w 488"/>
                  <a:gd name="T101" fmla="*/ 23 h 675"/>
                  <a:gd name="T102" fmla="*/ 482 w 488"/>
                  <a:gd name="T103" fmla="*/ 6 h 6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88"/>
                  <a:gd name="T157" fmla="*/ 0 h 675"/>
                  <a:gd name="T158" fmla="*/ 488 w 488"/>
                  <a:gd name="T159" fmla="*/ 675 h 6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88" h="675">
                    <a:moveTo>
                      <a:pt x="0" y="674"/>
                    </a:moveTo>
                    <a:lnTo>
                      <a:pt x="5" y="668"/>
                    </a:lnTo>
                    <a:lnTo>
                      <a:pt x="9" y="664"/>
                    </a:lnTo>
                    <a:lnTo>
                      <a:pt x="13" y="663"/>
                    </a:lnTo>
                    <a:lnTo>
                      <a:pt x="18" y="656"/>
                    </a:lnTo>
                    <a:lnTo>
                      <a:pt x="23" y="654"/>
                    </a:lnTo>
                    <a:lnTo>
                      <a:pt x="28" y="648"/>
                    </a:lnTo>
                    <a:lnTo>
                      <a:pt x="33" y="646"/>
                    </a:lnTo>
                    <a:lnTo>
                      <a:pt x="37" y="640"/>
                    </a:lnTo>
                    <a:lnTo>
                      <a:pt x="42" y="636"/>
                    </a:lnTo>
                    <a:lnTo>
                      <a:pt x="47" y="631"/>
                    </a:lnTo>
                    <a:lnTo>
                      <a:pt x="51" y="627"/>
                    </a:lnTo>
                    <a:lnTo>
                      <a:pt x="56" y="622"/>
                    </a:lnTo>
                    <a:lnTo>
                      <a:pt x="61" y="619"/>
                    </a:lnTo>
                    <a:lnTo>
                      <a:pt x="65" y="614"/>
                    </a:lnTo>
                    <a:lnTo>
                      <a:pt x="70" y="608"/>
                    </a:lnTo>
                    <a:lnTo>
                      <a:pt x="75" y="605"/>
                    </a:lnTo>
                    <a:lnTo>
                      <a:pt x="79" y="599"/>
                    </a:lnTo>
                    <a:lnTo>
                      <a:pt x="84" y="596"/>
                    </a:lnTo>
                    <a:lnTo>
                      <a:pt x="88" y="590"/>
                    </a:lnTo>
                    <a:lnTo>
                      <a:pt x="93" y="585"/>
                    </a:lnTo>
                    <a:lnTo>
                      <a:pt x="98" y="578"/>
                    </a:lnTo>
                    <a:lnTo>
                      <a:pt x="103" y="576"/>
                    </a:lnTo>
                    <a:lnTo>
                      <a:pt x="107" y="570"/>
                    </a:lnTo>
                    <a:lnTo>
                      <a:pt x="113" y="564"/>
                    </a:lnTo>
                    <a:lnTo>
                      <a:pt x="117" y="559"/>
                    </a:lnTo>
                    <a:lnTo>
                      <a:pt x="122" y="555"/>
                    </a:lnTo>
                    <a:lnTo>
                      <a:pt x="126" y="550"/>
                    </a:lnTo>
                    <a:lnTo>
                      <a:pt x="131" y="544"/>
                    </a:lnTo>
                    <a:lnTo>
                      <a:pt x="136" y="538"/>
                    </a:lnTo>
                    <a:lnTo>
                      <a:pt x="141" y="533"/>
                    </a:lnTo>
                    <a:lnTo>
                      <a:pt x="145" y="527"/>
                    </a:lnTo>
                    <a:lnTo>
                      <a:pt x="150" y="524"/>
                    </a:lnTo>
                    <a:lnTo>
                      <a:pt x="154" y="518"/>
                    </a:lnTo>
                    <a:lnTo>
                      <a:pt x="159" y="510"/>
                    </a:lnTo>
                    <a:lnTo>
                      <a:pt x="164" y="504"/>
                    </a:lnTo>
                    <a:lnTo>
                      <a:pt x="169" y="501"/>
                    </a:lnTo>
                    <a:lnTo>
                      <a:pt x="173" y="496"/>
                    </a:lnTo>
                    <a:lnTo>
                      <a:pt x="178" y="489"/>
                    </a:lnTo>
                    <a:lnTo>
                      <a:pt x="183" y="484"/>
                    </a:lnTo>
                    <a:lnTo>
                      <a:pt x="187" y="478"/>
                    </a:lnTo>
                    <a:lnTo>
                      <a:pt x="193" y="472"/>
                    </a:lnTo>
                    <a:lnTo>
                      <a:pt x="197" y="467"/>
                    </a:lnTo>
                    <a:lnTo>
                      <a:pt x="201" y="458"/>
                    </a:lnTo>
                    <a:lnTo>
                      <a:pt x="206" y="452"/>
                    </a:lnTo>
                    <a:lnTo>
                      <a:pt x="211" y="446"/>
                    </a:lnTo>
                    <a:lnTo>
                      <a:pt x="215" y="440"/>
                    </a:lnTo>
                    <a:lnTo>
                      <a:pt x="219" y="435"/>
                    </a:lnTo>
                    <a:lnTo>
                      <a:pt x="225" y="426"/>
                    </a:lnTo>
                    <a:lnTo>
                      <a:pt x="230" y="421"/>
                    </a:lnTo>
                    <a:lnTo>
                      <a:pt x="234" y="414"/>
                    </a:lnTo>
                    <a:lnTo>
                      <a:pt x="239" y="409"/>
                    </a:lnTo>
                    <a:lnTo>
                      <a:pt x="243" y="403"/>
                    </a:lnTo>
                    <a:lnTo>
                      <a:pt x="248" y="394"/>
                    </a:lnTo>
                    <a:lnTo>
                      <a:pt x="253" y="388"/>
                    </a:lnTo>
                    <a:lnTo>
                      <a:pt x="257" y="384"/>
                    </a:lnTo>
                    <a:lnTo>
                      <a:pt x="262" y="377"/>
                    </a:lnTo>
                    <a:lnTo>
                      <a:pt x="267" y="369"/>
                    </a:lnTo>
                    <a:lnTo>
                      <a:pt x="272" y="363"/>
                    </a:lnTo>
                    <a:lnTo>
                      <a:pt x="276" y="354"/>
                    </a:lnTo>
                    <a:lnTo>
                      <a:pt x="281" y="348"/>
                    </a:lnTo>
                    <a:lnTo>
                      <a:pt x="286" y="340"/>
                    </a:lnTo>
                    <a:lnTo>
                      <a:pt x="290" y="334"/>
                    </a:lnTo>
                    <a:lnTo>
                      <a:pt x="295" y="328"/>
                    </a:lnTo>
                    <a:lnTo>
                      <a:pt x="300" y="320"/>
                    </a:lnTo>
                    <a:lnTo>
                      <a:pt x="304" y="311"/>
                    </a:lnTo>
                    <a:lnTo>
                      <a:pt x="309" y="305"/>
                    </a:lnTo>
                    <a:lnTo>
                      <a:pt x="313" y="300"/>
                    </a:lnTo>
                    <a:lnTo>
                      <a:pt x="319" y="291"/>
                    </a:lnTo>
                    <a:lnTo>
                      <a:pt x="323" y="285"/>
                    </a:lnTo>
                    <a:lnTo>
                      <a:pt x="328" y="276"/>
                    </a:lnTo>
                    <a:lnTo>
                      <a:pt x="332" y="268"/>
                    </a:lnTo>
                    <a:lnTo>
                      <a:pt x="337" y="262"/>
                    </a:lnTo>
                    <a:lnTo>
                      <a:pt x="341" y="253"/>
                    </a:lnTo>
                    <a:lnTo>
                      <a:pt x="347" y="245"/>
                    </a:lnTo>
                    <a:lnTo>
                      <a:pt x="351" y="239"/>
                    </a:lnTo>
                    <a:lnTo>
                      <a:pt x="357" y="230"/>
                    </a:lnTo>
                    <a:lnTo>
                      <a:pt x="361" y="222"/>
                    </a:lnTo>
                    <a:lnTo>
                      <a:pt x="365" y="216"/>
                    </a:lnTo>
                    <a:lnTo>
                      <a:pt x="370" y="206"/>
                    </a:lnTo>
                    <a:lnTo>
                      <a:pt x="375" y="198"/>
                    </a:lnTo>
                    <a:lnTo>
                      <a:pt x="379" y="190"/>
                    </a:lnTo>
                    <a:lnTo>
                      <a:pt x="385" y="184"/>
                    </a:lnTo>
                    <a:lnTo>
                      <a:pt x="389" y="176"/>
                    </a:lnTo>
                    <a:lnTo>
                      <a:pt x="393" y="167"/>
                    </a:lnTo>
                    <a:lnTo>
                      <a:pt x="398" y="158"/>
                    </a:lnTo>
                    <a:lnTo>
                      <a:pt x="403" y="152"/>
                    </a:lnTo>
                    <a:lnTo>
                      <a:pt x="407" y="144"/>
                    </a:lnTo>
                    <a:lnTo>
                      <a:pt x="413" y="136"/>
                    </a:lnTo>
                    <a:lnTo>
                      <a:pt x="417" y="127"/>
                    </a:lnTo>
                    <a:lnTo>
                      <a:pt x="421" y="118"/>
                    </a:lnTo>
                    <a:lnTo>
                      <a:pt x="427" y="109"/>
                    </a:lnTo>
                    <a:lnTo>
                      <a:pt x="431" y="101"/>
                    </a:lnTo>
                    <a:lnTo>
                      <a:pt x="436" y="93"/>
                    </a:lnTo>
                    <a:lnTo>
                      <a:pt x="441" y="84"/>
                    </a:lnTo>
                    <a:lnTo>
                      <a:pt x="445" y="75"/>
                    </a:lnTo>
                    <a:lnTo>
                      <a:pt x="450" y="66"/>
                    </a:lnTo>
                    <a:lnTo>
                      <a:pt x="455" y="58"/>
                    </a:lnTo>
                    <a:lnTo>
                      <a:pt x="459" y="52"/>
                    </a:lnTo>
                    <a:lnTo>
                      <a:pt x="464" y="40"/>
                    </a:lnTo>
                    <a:lnTo>
                      <a:pt x="469" y="31"/>
                    </a:lnTo>
                    <a:lnTo>
                      <a:pt x="473" y="23"/>
                    </a:lnTo>
                    <a:lnTo>
                      <a:pt x="478" y="18"/>
                    </a:lnTo>
                    <a:lnTo>
                      <a:pt x="482" y="6"/>
                    </a:lnTo>
                    <a:lnTo>
                      <a:pt x="487" y="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80933" name="Freeform 16"/>
              <p:cNvSpPr>
                <a:spLocks/>
              </p:cNvSpPr>
              <p:nvPr/>
            </p:nvSpPr>
            <p:spPr bwMode="auto">
              <a:xfrm>
                <a:off x="2640" y="2038"/>
                <a:ext cx="489" cy="545"/>
              </a:xfrm>
              <a:custGeom>
                <a:avLst/>
                <a:gdLst>
                  <a:gd name="T0" fmla="*/ 5 w 489"/>
                  <a:gd name="T1" fmla="*/ 535 h 545"/>
                  <a:gd name="T2" fmla="*/ 14 w 489"/>
                  <a:gd name="T3" fmla="*/ 518 h 545"/>
                  <a:gd name="T4" fmla="*/ 23 w 489"/>
                  <a:gd name="T5" fmla="*/ 498 h 545"/>
                  <a:gd name="T6" fmla="*/ 33 w 489"/>
                  <a:gd name="T7" fmla="*/ 480 h 545"/>
                  <a:gd name="T8" fmla="*/ 42 w 489"/>
                  <a:gd name="T9" fmla="*/ 464 h 545"/>
                  <a:gd name="T10" fmla="*/ 52 w 489"/>
                  <a:gd name="T11" fmla="*/ 446 h 545"/>
                  <a:gd name="T12" fmla="*/ 60 w 489"/>
                  <a:gd name="T13" fmla="*/ 428 h 545"/>
                  <a:gd name="T14" fmla="*/ 70 w 489"/>
                  <a:gd name="T15" fmla="*/ 412 h 545"/>
                  <a:gd name="T16" fmla="*/ 80 w 489"/>
                  <a:gd name="T17" fmla="*/ 394 h 545"/>
                  <a:gd name="T18" fmla="*/ 89 w 489"/>
                  <a:gd name="T19" fmla="*/ 377 h 545"/>
                  <a:gd name="T20" fmla="*/ 98 w 489"/>
                  <a:gd name="T21" fmla="*/ 360 h 545"/>
                  <a:gd name="T22" fmla="*/ 108 w 489"/>
                  <a:gd name="T23" fmla="*/ 342 h 545"/>
                  <a:gd name="T24" fmla="*/ 117 w 489"/>
                  <a:gd name="T25" fmla="*/ 325 h 545"/>
                  <a:gd name="T26" fmla="*/ 127 w 489"/>
                  <a:gd name="T27" fmla="*/ 311 h 545"/>
                  <a:gd name="T28" fmla="*/ 136 w 489"/>
                  <a:gd name="T29" fmla="*/ 293 h 545"/>
                  <a:gd name="T30" fmla="*/ 145 w 489"/>
                  <a:gd name="T31" fmla="*/ 276 h 545"/>
                  <a:gd name="T32" fmla="*/ 155 w 489"/>
                  <a:gd name="T33" fmla="*/ 262 h 545"/>
                  <a:gd name="T34" fmla="*/ 165 w 489"/>
                  <a:gd name="T35" fmla="*/ 244 h 545"/>
                  <a:gd name="T36" fmla="*/ 174 w 489"/>
                  <a:gd name="T37" fmla="*/ 230 h 545"/>
                  <a:gd name="T38" fmla="*/ 183 w 489"/>
                  <a:gd name="T39" fmla="*/ 216 h 545"/>
                  <a:gd name="T40" fmla="*/ 193 w 489"/>
                  <a:gd name="T41" fmla="*/ 202 h 545"/>
                  <a:gd name="T42" fmla="*/ 202 w 489"/>
                  <a:gd name="T43" fmla="*/ 187 h 545"/>
                  <a:gd name="T44" fmla="*/ 211 w 489"/>
                  <a:gd name="T45" fmla="*/ 172 h 545"/>
                  <a:gd name="T46" fmla="*/ 220 w 489"/>
                  <a:gd name="T47" fmla="*/ 158 h 545"/>
                  <a:gd name="T48" fmla="*/ 230 w 489"/>
                  <a:gd name="T49" fmla="*/ 144 h 545"/>
                  <a:gd name="T50" fmla="*/ 240 w 489"/>
                  <a:gd name="T51" fmla="*/ 132 h 545"/>
                  <a:gd name="T52" fmla="*/ 248 w 489"/>
                  <a:gd name="T53" fmla="*/ 121 h 545"/>
                  <a:gd name="T54" fmla="*/ 258 w 489"/>
                  <a:gd name="T55" fmla="*/ 106 h 545"/>
                  <a:gd name="T56" fmla="*/ 268 w 489"/>
                  <a:gd name="T57" fmla="*/ 97 h 545"/>
                  <a:gd name="T58" fmla="*/ 276 w 489"/>
                  <a:gd name="T59" fmla="*/ 86 h 545"/>
                  <a:gd name="T60" fmla="*/ 286 w 489"/>
                  <a:gd name="T61" fmla="*/ 74 h 545"/>
                  <a:gd name="T62" fmla="*/ 296 w 489"/>
                  <a:gd name="T63" fmla="*/ 66 h 545"/>
                  <a:gd name="T64" fmla="*/ 305 w 489"/>
                  <a:gd name="T65" fmla="*/ 57 h 545"/>
                  <a:gd name="T66" fmla="*/ 314 w 489"/>
                  <a:gd name="T67" fmla="*/ 48 h 545"/>
                  <a:gd name="T68" fmla="*/ 324 w 489"/>
                  <a:gd name="T69" fmla="*/ 40 h 545"/>
                  <a:gd name="T70" fmla="*/ 333 w 489"/>
                  <a:gd name="T71" fmla="*/ 34 h 545"/>
                  <a:gd name="T72" fmla="*/ 342 w 489"/>
                  <a:gd name="T73" fmla="*/ 26 h 545"/>
                  <a:gd name="T74" fmla="*/ 351 w 489"/>
                  <a:gd name="T75" fmla="*/ 20 h 545"/>
                  <a:gd name="T76" fmla="*/ 361 w 489"/>
                  <a:gd name="T77" fmla="*/ 17 h 545"/>
                  <a:gd name="T78" fmla="*/ 371 w 489"/>
                  <a:gd name="T79" fmla="*/ 11 h 545"/>
                  <a:gd name="T80" fmla="*/ 380 w 489"/>
                  <a:gd name="T81" fmla="*/ 8 h 545"/>
                  <a:gd name="T82" fmla="*/ 389 w 489"/>
                  <a:gd name="T83" fmla="*/ 6 h 545"/>
                  <a:gd name="T84" fmla="*/ 399 w 489"/>
                  <a:gd name="T85" fmla="*/ 2 h 545"/>
                  <a:gd name="T86" fmla="*/ 408 w 489"/>
                  <a:gd name="T87" fmla="*/ 0 h 545"/>
                  <a:gd name="T88" fmla="*/ 418 w 489"/>
                  <a:gd name="T89" fmla="*/ 0 h 545"/>
                  <a:gd name="T90" fmla="*/ 427 w 489"/>
                  <a:gd name="T91" fmla="*/ 0 h 545"/>
                  <a:gd name="T92" fmla="*/ 436 w 489"/>
                  <a:gd name="T93" fmla="*/ 0 h 545"/>
                  <a:gd name="T94" fmla="*/ 445 w 489"/>
                  <a:gd name="T95" fmla="*/ 0 h 545"/>
                  <a:gd name="T96" fmla="*/ 456 w 489"/>
                  <a:gd name="T97" fmla="*/ 2 h 545"/>
                  <a:gd name="T98" fmla="*/ 464 w 489"/>
                  <a:gd name="T99" fmla="*/ 6 h 545"/>
                  <a:gd name="T100" fmla="*/ 474 w 489"/>
                  <a:gd name="T101" fmla="*/ 8 h 545"/>
                  <a:gd name="T102" fmla="*/ 482 w 489"/>
                  <a:gd name="T103" fmla="*/ 11 h 5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89"/>
                  <a:gd name="T157" fmla="*/ 0 h 545"/>
                  <a:gd name="T158" fmla="*/ 489 w 489"/>
                  <a:gd name="T159" fmla="*/ 545 h 5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89" h="545">
                    <a:moveTo>
                      <a:pt x="0" y="544"/>
                    </a:moveTo>
                    <a:lnTo>
                      <a:pt x="5" y="535"/>
                    </a:lnTo>
                    <a:lnTo>
                      <a:pt x="9" y="524"/>
                    </a:lnTo>
                    <a:lnTo>
                      <a:pt x="14" y="518"/>
                    </a:lnTo>
                    <a:lnTo>
                      <a:pt x="19" y="509"/>
                    </a:lnTo>
                    <a:lnTo>
                      <a:pt x="23" y="498"/>
                    </a:lnTo>
                    <a:lnTo>
                      <a:pt x="29" y="488"/>
                    </a:lnTo>
                    <a:lnTo>
                      <a:pt x="33" y="480"/>
                    </a:lnTo>
                    <a:lnTo>
                      <a:pt x="38" y="472"/>
                    </a:lnTo>
                    <a:lnTo>
                      <a:pt x="42" y="464"/>
                    </a:lnTo>
                    <a:lnTo>
                      <a:pt x="47" y="455"/>
                    </a:lnTo>
                    <a:lnTo>
                      <a:pt x="52" y="446"/>
                    </a:lnTo>
                    <a:lnTo>
                      <a:pt x="57" y="437"/>
                    </a:lnTo>
                    <a:lnTo>
                      <a:pt x="60" y="428"/>
                    </a:lnTo>
                    <a:lnTo>
                      <a:pt x="66" y="420"/>
                    </a:lnTo>
                    <a:lnTo>
                      <a:pt x="70" y="412"/>
                    </a:lnTo>
                    <a:lnTo>
                      <a:pt x="76" y="403"/>
                    </a:lnTo>
                    <a:lnTo>
                      <a:pt x="80" y="394"/>
                    </a:lnTo>
                    <a:lnTo>
                      <a:pt x="85" y="386"/>
                    </a:lnTo>
                    <a:lnTo>
                      <a:pt x="89" y="377"/>
                    </a:lnTo>
                    <a:lnTo>
                      <a:pt x="94" y="368"/>
                    </a:lnTo>
                    <a:lnTo>
                      <a:pt x="98" y="360"/>
                    </a:lnTo>
                    <a:lnTo>
                      <a:pt x="104" y="350"/>
                    </a:lnTo>
                    <a:lnTo>
                      <a:pt x="108" y="342"/>
                    </a:lnTo>
                    <a:lnTo>
                      <a:pt x="113" y="334"/>
                    </a:lnTo>
                    <a:lnTo>
                      <a:pt x="117" y="325"/>
                    </a:lnTo>
                    <a:lnTo>
                      <a:pt x="122" y="319"/>
                    </a:lnTo>
                    <a:lnTo>
                      <a:pt x="127" y="311"/>
                    </a:lnTo>
                    <a:lnTo>
                      <a:pt x="132" y="302"/>
                    </a:lnTo>
                    <a:lnTo>
                      <a:pt x="136" y="293"/>
                    </a:lnTo>
                    <a:lnTo>
                      <a:pt x="141" y="284"/>
                    </a:lnTo>
                    <a:lnTo>
                      <a:pt x="145" y="276"/>
                    </a:lnTo>
                    <a:lnTo>
                      <a:pt x="151" y="268"/>
                    </a:lnTo>
                    <a:lnTo>
                      <a:pt x="155" y="262"/>
                    </a:lnTo>
                    <a:lnTo>
                      <a:pt x="160" y="253"/>
                    </a:lnTo>
                    <a:lnTo>
                      <a:pt x="165" y="244"/>
                    </a:lnTo>
                    <a:lnTo>
                      <a:pt x="169" y="238"/>
                    </a:lnTo>
                    <a:lnTo>
                      <a:pt x="174" y="230"/>
                    </a:lnTo>
                    <a:lnTo>
                      <a:pt x="179" y="222"/>
                    </a:lnTo>
                    <a:lnTo>
                      <a:pt x="183" y="216"/>
                    </a:lnTo>
                    <a:lnTo>
                      <a:pt x="188" y="208"/>
                    </a:lnTo>
                    <a:lnTo>
                      <a:pt x="193" y="202"/>
                    </a:lnTo>
                    <a:lnTo>
                      <a:pt x="197" y="193"/>
                    </a:lnTo>
                    <a:lnTo>
                      <a:pt x="202" y="187"/>
                    </a:lnTo>
                    <a:lnTo>
                      <a:pt x="206" y="178"/>
                    </a:lnTo>
                    <a:lnTo>
                      <a:pt x="211" y="172"/>
                    </a:lnTo>
                    <a:lnTo>
                      <a:pt x="216" y="164"/>
                    </a:lnTo>
                    <a:lnTo>
                      <a:pt x="220" y="158"/>
                    </a:lnTo>
                    <a:lnTo>
                      <a:pt x="225" y="152"/>
                    </a:lnTo>
                    <a:lnTo>
                      <a:pt x="230" y="144"/>
                    </a:lnTo>
                    <a:lnTo>
                      <a:pt x="234" y="138"/>
                    </a:lnTo>
                    <a:lnTo>
                      <a:pt x="240" y="132"/>
                    </a:lnTo>
                    <a:lnTo>
                      <a:pt x="244" y="126"/>
                    </a:lnTo>
                    <a:lnTo>
                      <a:pt x="248" y="121"/>
                    </a:lnTo>
                    <a:lnTo>
                      <a:pt x="254" y="115"/>
                    </a:lnTo>
                    <a:lnTo>
                      <a:pt x="258" y="106"/>
                    </a:lnTo>
                    <a:lnTo>
                      <a:pt x="263" y="104"/>
                    </a:lnTo>
                    <a:lnTo>
                      <a:pt x="268" y="97"/>
                    </a:lnTo>
                    <a:lnTo>
                      <a:pt x="272" y="92"/>
                    </a:lnTo>
                    <a:lnTo>
                      <a:pt x="276" y="86"/>
                    </a:lnTo>
                    <a:lnTo>
                      <a:pt x="282" y="80"/>
                    </a:lnTo>
                    <a:lnTo>
                      <a:pt x="286" y="74"/>
                    </a:lnTo>
                    <a:lnTo>
                      <a:pt x="291" y="72"/>
                    </a:lnTo>
                    <a:lnTo>
                      <a:pt x="296" y="66"/>
                    </a:lnTo>
                    <a:lnTo>
                      <a:pt x="300" y="63"/>
                    </a:lnTo>
                    <a:lnTo>
                      <a:pt x="305" y="57"/>
                    </a:lnTo>
                    <a:lnTo>
                      <a:pt x="310" y="51"/>
                    </a:lnTo>
                    <a:lnTo>
                      <a:pt x="314" y="48"/>
                    </a:lnTo>
                    <a:lnTo>
                      <a:pt x="320" y="46"/>
                    </a:lnTo>
                    <a:lnTo>
                      <a:pt x="324" y="40"/>
                    </a:lnTo>
                    <a:lnTo>
                      <a:pt x="329" y="37"/>
                    </a:lnTo>
                    <a:lnTo>
                      <a:pt x="333" y="34"/>
                    </a:lnTo>
                    <a:lnTo>
                      <a:pt x="338" y="32"/>
                    </a:lnTo>
                    <a:lnTo>
                      <a:pt x="342" y="26"/>
                    </a:lnTo>
                    <a:lnTo>
                      <a:pt x="348" y="26"/>
                    </a:lnTo>
                    <a:lnTo>
                      <a:pt x="351" y="20"/>
                    </a:lnTo>
                    <a:lnTo>
                      <a:pt x="357" y="20"/>
                    </a:lnTo>
                    <a:lnTo>
                      <a:pt x="361" y="17"/>
                    </a:lnTo>
                    <a:lnTo>
                      <a:pt x="366" y="14"/>
                    </a:lnTo>
                    <a:lnTo>
                      <a:pt x="371" y="11"/>
                    </a:lnTo>
                    <a:lnTo>
                      <a:pt x="376" y="8"/>
                    </a:lnTo>
                    <a:lnTo>
                      <a:pt x="380" y="8"/>
                    </a:lnTo>
                    <a:lnTo>
                      <a:pt x="385" y="6"/>
                    </a:lnTo>
                    <a:lnTo>
                      <a:pt x="389" y="6"/>
                    </a:lnTo>
                    <a:lnTo>
                      <a:pt x="394" y="2"/>
                    </a:lnTo>
                    <a:lnTo>
                      <a:pt x="399" y="2"/>
                    </a:lnTo>
                    <a:lnTo>
                      <a:pt x="404" y="0"/>
                    </a:lnTo>
                    <a:lnTo>
                      <a:pt x="408" y="0"/>
                    </a:lnTo>
                    <a:lnTo>
                      <a:pt x="413" y="0"/>
                    </a:lnTo>
                    <a:lnTo>
                      <a:pt x="418" y="0"/>
                    </a:lnTo>
                    <a:lnTo>
                      <a:pt x="422" y="0"/>
                    </a:lnTo>
                    <a:lnTo>
                      <a:pt x="427" y="0"/>
                    </a:lnTo>
                    <a:lnTo>
                      <a:pt x="432" y="0"/>
                    </a:lnTo>
                    <a:lnTo>
                      <a:pt x="436" y="0"/>
                    </a:lnTo>
                    <a:lnTo>
                      <a:pt x="441" y="0"/>
                    </a:lnTo>
                    <a:lnTo>
                      <a:pt x="445" y="0"/>
                    </a:lnTo>
                    <a:lnTo>
                      <a:pt x="450" y="0"/>
                    </a:lnTo>
                    <a:lnTo>
                      <a:pt x="456" y="2"/>
                    </a:lnTo>
                    <a:lnTo>
                      <a:pt x="460" y="2"/>
                    </a:lnTo>
                    <a:lnTo>
                      <a:pt x="464" y="6"/>
                    </a:lnTo>
                    <a:lnTo>
                      <a:pt x="470" y="6"/>
                    </a:lnTo>
                    <a:lnTo>
                      <a:pt x="474" y="8"/>
                    </a:lnTo>
                    <a:lnTo>
                      <a:pt x="478" y="8"/>
                    </a:lnTo>
                    <a:lnTo>
                      <a:pt x="482" y="11"/>
                    </a:lnTo>
                    <a:lnTo>
                      <a:pt x="488" y="14"/>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80934" name="Freeform 17"/>
              <p:cNvSpPr>
                <a:spLocks/>
              </p:cNvSpPr>
              <p:nvPr/>
            </p:nvSpPr>
            <p:spPr bwMode="auto">
              <a:xfrm>
                <a:off x="3128" y="2052"/>
                <a:ext cx="488" cy="744"/>
              </a:xfrm>
              <a:custGeom>
                <a:avLst/>
                <a:gdLst>
                  <a:gd name="T0" fmla="*/ 5 w 488"/>
                  <a:gd name="T1" fmla="*/ 3 h 744"/>
                  <a:gd name="T2" fmla="*/ 14 w 488"/>
                  <a:gd name="T3" fmla="*/ 8 h 744"/>
                  <a:gd name="T4" fmla="*/ 23 w 488"/>
                  <a:gd name="T5" fmla="*/ 14 h 744"/>
                  <a:gd name="T6" fmla="*/ 32 w 488"/>
                  <a:gd name="T7" fmla="*/ 20 h 744"/>
                  <a:gd name="T8" fmla="*/ 42 w 488"/>
                  <a:gd name="T9" fmla="*/ 29 h 744"/>
                  <a:gd name="T10" fmla="*/ 51 w 488"/>
                  <a:gd name="T11" fmla="*/ 34 h 744"/>
                  <a:gd name="T12" fmla="*/ 60 w 488"/>
                  <a:gd name="T13" fmla="*/ 43 h 744"/>
                  <a:gd name="T14" fmla="*/ 70 w 488"/>
                  <a:gd name="T15" fmla="*/ 52 h 744"/>
                  <a:gd name="T16" fmla="*/ 79 w 488"/>
                  <a:gd name="T17" fmla="*/ 63 h 744"/>
                  <a:gd name="T18" fmla="*/ 88 w 488"/>
                  <a:gd name="T19" fmla="*/ 72 h 744"/>
                  <a:gd name="T20" fmla="*/ 98 w 488"/>
                  <a:gd name="T21" fmla="*/ 83 h 744"/>
                  <a:gd name="T22" fmla="*/ 107 w 488"/>
                  <a:gd name="T23" fmla="*/ 95 h 744"/>
                  <a:gd name="T24" fmla="*/ 117 w 488"/>
                  <a:gd name="T25" fmla="*/ 107 h 744"/>
                  <a:gd name="T26" fmla="*/ 126 w 488"/>
                  <a:gd name="T27" fmla="*/ 118 h 744"/>
                  <a:gd name="T28" fmla="*/ 136 w 488"/>
                  <a:gd name="T29" fmla="*/ 130 h 744"/>
                  <a:gd name="T30" fmla="*/ 145 w 488"/>
                  <a:gd name="T31" fmla="*/ 144 h 744"/>
                  <a:gd name="T32" fmla="*/ 154 w 488"/>
                  <a:gd name="T33" fmla="*/ 158 h 744"/>
                  <a:gd name="T34" fmla="*/ 164 w 488"/>
                  <a:gd name="T35" fmla="*/ 173 h 744"/>
                  <a:gd name="T36" fmla="*/ 173 w 488"/>
                  <a:gd name="T37" fmla="*/ 188 h 744"/>
                  <a:gd name="T38" fmla="*/ 182 w 488"/>
                  <a:gd name="T39" fmla="*/ 202 h 744"/>
                  <a:gd name="T40" fmla="*/ 192 w 488"/>
                  <a:gd name="T41" fmla="*/ 216 h 744"/>
                  <a:gd name="T42" fmla="*/ 202 w 488"/>
                  <a:gd name="T43" fmla="*/ 230 h 744"/>
                  <a:gd name="T44" fmla="*/ 211 w 488"/>
                  <a:gd name="T45" fmla="*/ 248 h 744"/>
                  <a:gd name="T46" fmla="*/ 220 w 488"/>
                  <a:gd name="T47" fmla="*/ 266 h 744"/>
                  <a:gd name="T48" fmla="*/ 230 w 488"/>
                  <a:gd name="T49" fmla="*/ 279 h 744"/>
                  <a:gd name="T50" fmla="*/ 239 w 488"/>
                  <a:gd name="T51" fmla="*/ 297 h 744"/>
                  <a:gd name="T52" fmla="*/ 248 w 488"/>
                  <a:gd name="T53" fmla="*/ 311 h 744"/>
                  <a:gd name="T54" fmla="*/ 257 w 488"/>
                  <a:gd name="T55" fmla="*/ 328 h 744"/>
                  <a:gd name="T56" fmla="*/ 267 w 488"/>
                  <a:gd name="T57" fmla="*/ 346 h 744"/>
                  <a:gd name="T58" fmla="*/ 276 w 488"/>
                  <a:gd name="T59" fmla="*/ 363 h 744"/>
                  <a:gd name="T60" fmla="*/ 285 w 488"/>
                  <a:gd name="T61" fmla="*/ 380 h 744"/>
                  <a:gd name="T62" fmla="*/ 295 w 488"/>
                  <a:gd name="T63" fmla="*/ 398 h 744"/>
                  <a:gd name="T64" fmla="*/ 304 w 488"/>
                  <a:gd name="T65" fmla="*/ 414 h 744"/>
                  <a:gd name="T66" fmla="*/ 314 w 488"/>
                  <a:gd name="T67" fmla="*/ 432 h 744"/>
                  <a:gd name="T68" fmla="*/ 322 w 488"/>
                  <a:gd name="T69" fmla="*/ 450 h 744"/>
                  <a:gd name="T70" fmla="*/ 332 w 488"/>
                  <a:gd name="T71" fmla="*/ 466 h 744"/>
                  <a:gd name="T72" fmla="*/ 342 w 488"/>
                  <a:gd name="T73" fmla="*/ 484 h 744"/>
                  <a:gd name="T74" fmla="*/ 351 w 488"/>
                  <a:gd name="T75" fmla="*/ 501 h 744"/>
                  <a:gd name="T76" fmla="*/ 360 w 488"/>
                  <a:gd name="T77" fmla="*/ 518 h 744"/>
                  <a:gd name="T78" fmla="*/ 370 w 488"/>
                  <a:gd name="T79" fmla="*/ 536 h 744"/>
                  <a:gd name="T80" fmla="*/ 379 w 488"/>
                  <a:gd name="T81" fmla="*/ 553 h 744"/>
                  <a:gd name="T82" fmla="*/ 389 w 488"/>
                  <a:gd name="T83" fmla="*/ 570 h 744"/>
                  <a:gd name="T84" fmla="*/ 398 w 488"/>
                  <a:gd name="T85" fmla="*/ 588 h 744"/>
                  <a:gd name="T86" fmla="*/ 407 w 488"/>
                  <a:gd name="T87" fmla="*/ 605 h 744"/>
                  <a:gd name="T88" fmla="*/ 417 w 488"/>
                  <a:gd name="T89" fmla="*/ 623 h 744"/>
                  <a:gd name="T90" fmla="*/ 427 w 488"/>
                  <a:gd name="T91" fmla="*/ 637 h 744"/>
                  <a:gd name="T92" fmla="*/ 436 w 488"/>
                  <a:gd name="T93" fmla="*/ 654 h 744"/>
                  <a:gd name="T94" fmla="*/ 445 w 488"/>
                  <a:gd name="T95" fmla="*/ 671 h 744"/>
                  <a:gd name="T96" fmla="*/ 454 w 488"/>
                  <a:gd name="T97" fmla="*/ 685 h 744"/>
                  <a:gd name="T98" fmla="*/ 464 w 488"/>
                  <a:gd name="T99" fmla="*/ 703 h 744"/>
                  <a:gd name="T100" fmla="*/ 473 w 488"/>
                  <a:gd name="T101" fmla="*/ 718 h 744"/>
                  <a:gd name="T102" fmla="*/ 482 w 488"/>
                  <a:gd name="T103" fmla="*/ 735 h 7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88"/>
                  <a:gd name="T157" fmla="*/ 0 h 744"/>
                  <a:gd name="T158" fmla="*/ 488 w 488"/>
                  <a:gd name="T159" fmla="*/ 744 h 7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88" h="744">
                    <a:moveTo>
                      <a:pt x="0" y="0"/>
                    </a:moveTo>
                    <a:lnTo>
                      <a:pt x="5" y="3"/>
                    </a:lnTo>
                    <a:lnTo>
                      <a:pt x="9" y="6"/>
                    </a:lnTo>
                    <a:lnTo>
                      <a:pt x="14" y="8"/>
                    </a:lnTo>
                    <a:lnTo>
                      <a:pt x="19" y="12"/>
                    </a:lnTo>
                    <a:lnTo>
                      <a:pt x="23" y="14"/>
                    </a:lnTo>
                    <a:lnTo>
                      <a:pt x="28" y="18"/>
                    </a:lnTo>
                    <a:lnTo>
                      <a:pt x="32" y="20"/>
                    </a:lnTo>
                    <a:lnTo>
                      <a:pt x="37" y="23"/>
                    </a:lnTo>
                    <a:lnTo>
                      <a:pt x="42" y="29"/>
                    </a:lnTo>
                    <a:lnTo>
                      <a:pt x="47" y="32"/>
                    </a:lnTo>
                    <a:lnTo>
                      <a:pt x="51" y="34"/>
                    </a:lnTo>
                    <a:lnTo>
                      <a:pt x="57" y="40"/>
                    </a:lnTo>
                    <a:lnTo>
                      <a:pt x="60" y="43"/>
                    </a:lnTo>
                    <a:lnTo>
                      <a:pt x="66" y="49"/>
                    </a:lnTo>
                    <a:lnTo>
                      <a:pt x="70" y="52"/>
                    </a:lnTo>
                    <a:lnTo>
                      <a:pt x="75" y="58"/>
                    </a:lnTo>
                    <a:lnTo>
                      <a:pt x="79" y="63"/>
                    </a:lnTo>
                    <a:lnTo>
                      <a:pt x="84" y="70"/>
                    </a:lnTo>
                    <a:lnTo>
                      <a:pt x="88" y="72"/>
                    </a:lnTo>
                    <a:lnTo>
                      <a:pt x="94" y="78"/>
                    </a:lnTo>
                    <a:lnTo>
                      <a:pt x="98" y="83"/>
                    </a:lnTo>
                    <a:lnTo>
                      <a:pt x="103" y="90"/>
                    </a:lnTo>
                    <a:lnTo>
                      <a:pt x="107" y="95"/>
                    </a:lnTo>
                    <a:lnTo>
                      <a:pt x="113" y="101"/>
                    </a:lnTo>
                    <a:lnTo>
                      <a:pt x="117" y="107"/>
                    </a:lnTo>
                    <a:lnTo>
                      <a:pt x="122" y="112"/>
                    </a:lnTo>
                    <a:lnTo>
                      <a:pt x="126" y="118"/>
                    </a:lnTo>
                    <a:lnTo>
                      <a:pt x="131" y="124"/>
                    </a:lnTo>
                    <a:lnTo>
                      <a:pt x="136" y="130"/>
                    </a:lnTo>
                    <a:lnTo>
                      <a:pt x="140" y="138"/>
                    </a:lnTo>
                    <a:lnTo>
                      <a:pt x="145" y="144"/>
                    </a:lnTo>
                    <a:lnTo>
                      <a:pt x="150" y="150"/>
                    </a:lnTo>
                    <a:lnTo>
                      <a:pt x="154" y="158"/>
                    </a:lnTo>
                    <a:lnTo>
                      <a:pt x="159" y="164"/>
                    </a:lnTo>
                    <a:lnTo>
                      <a:pt x="164" y="173"/>
                    </a:lnTo>
                    <a:lnTo>
                      <a:pt x="169" y="179"/>
                    </a:lnTo>
                    <a:lnTo>
                      <a:pt x="173" y="188"/>
                    </a:lnTo>
                    <a:lnTo>
                      <a:pt x="178" y="194"/>
                    </a:lnTo>
                    <a:lnTo>
                      <a:pt x="182" y="202"/>
                    </a:lnTo>
                    <a:lnTo>
                      <a:pt x="188" y="210"/>
                    </a:lnTo>
                    <a:lnTo>
                      <a:pt x="192" y="216"/>
                    </a:lnTo>
                    <a:lnTo>
                      <a:pt x="196" y="224"/>
                    </a:lnTo>
                    <a:lnTo>
                      <a:pt x="202" y="230"/>
                    </a:lnTo>
                    <a:lnTo>
                      <a:pt x="206" y="239"/>
                    </a:lnTo>
                    <a:lnTo>
                      <a:pt x="211" y="248"/>
                    </a:lnTo>
                    <a:lnTo>
                      <a:pt x="216" y="256"/>
                    </a:lnTo>
                    <a:lnTo>
                      <a:pt x="220" y="266"/>
                    </a:lnTo>
                    <a:lnTo>
                      <a:pt x="225" y="270"/>
                    </a:lnTo>
                    <a:lnTo>
                      <a:pt x="230" y="279"/>
                    </a:lnTo>
                    <a:lnTo>
                      <a:pt x="234" y="288"/>
                    </a:lnTo>
                    <a:lnTo>
                      <a:pt x="239" y="297"/>
                    </a:lnTo>
                    <a:lnTo>
                      <a:pt x="244" y="305"/>
                    </a:lnTo>
                    <a:lnTo>
                      <a:pt x="248" y="311"/>
                    </a:lnTo>
                    <a:lnTo>
                      <a:pt x="253" y="320"/>
                    </a:lnTo>
                    <a:lnTo>
                      <a:pt x="257" y="328"/>
                    </a:lnTo>
                    <a:lnTo>
                      <a:pt x="263" y="336"/>
                    </a:lnTo>
                    <a:lnTo>
                      <a:pt x="267" y="346"/>
                    </a:lnTo>
                    <a:lnTo>
                      <a:pt x="271" y="354"/>
                    </a:lnTo>
                    <a:lnTo>
                      <a:pt x="276" y="363"/>
                    </a:lnTo>
                    <a:lnTo>
                      <a:pt x="281" y="372"/>
                    </a:lnTo>
                    <a:lnTo>
                      <a:pt x="285" y="380"/>
                    </a:lnTo>
                    <a:lnTo>
                      <a:pt x="291" y="389"/>
                    </a:lnTo>
                    <a:lnTo>
                      <a:pt x="295" y="398"/>
                    </a:lnTo>
                    <a:lnTo>
                      <a:pt x="300" y="406"/>
                    </a:lnTo>
                    <a:lnTo>
                      <a:pt x="304" y="414"/>
                    </a:lnTo>
                    <a:lnTo>
                      <a:pt x="309" y="423"/>
                    </a:lnTo>
                    <a:lnTo>
                      <a:pt x="314" y="432"/>
                    </a:lnTo>
                    <a:lnTo>
                      <a:pt x="319" y="441"/>
                    </a:lnTo>
                    <a:lnTo>
                      <a:pt x="322" y="450"/>
                    </a:lnTo>
                    <a:lnTo>
                      <a:pt x="328" y="458"/>
                    </a:lnTo>
                    <a:lnTo>
                      <a:pt x="332" y="466"/>
                    </a:lnTo>
                    <a:lnTo>
                      <a:pt x="338" y="474"/>
                    </a:lnTo>
                    <a:lnTo>
                      <a:pt x="342" y="484"/>
                    </a:lnTo>
                    <a:lnTo>
                      <a:pt x="347" y="493"/>
                    </a:lnTo>
                    <a:lnTo>
                      <a:pt x="351" y="501"/>
                    </a:lnTo>
                    <a:lnTo>
                      <a:pt x="356" y="510"/>
                    </a:lnTo>
                    <a:lnTo>
                      <a:pt x="360" y="518"/>
                    </a:lnTo>
                    <a:lnTo>
                      <a:pt x="366" y="528"/>
                    </a:lnTo>
                    <a:lnTo>
                      <a:pt x="370" y="536"/>
                    </a:lnTo>
                    <a:lnTo>
                      <a:pt x="376" y="544"/>
                    </a:lnTo>
                    <a:lnTo>
                      <a:pt x="379" y="553"/>
                    </a:lnTo>
                    <a:lnTo>
                      <a:pt x="384" y="561"/>
                    </a:lnTo>
                    <a:lnTo>
                      <a:pt x="389" y="570"/>
                    </a:lnTo>
                    <a:lnTo>
                      <a:pt x="394" y="579"/>
                    </a:lnTo>
                    <a:lnTo>
                      <a:pt x="398" y="588"/>
                    </a:lnTo>
                    <a:lnTo>
                      <a:pt x="403" y="596"/>
                    </a:lnTo>
                    <a:lnTo>
                      <a:pt x="407" y="605"/>
                    </a:lnTo>
                    <a:lnTo>
                      <a:pt x="413" y="614"/>
                    </a:lnTo>
                    <a:lnTo>
                      <a:pt x="417" y="623"/>
                    </a:lnTo>
                    <a:lnTo>
                      <a:pt x="422" y="627"/>
                    </a:lnTo>
                    <a:lnTo>
                      <a:pt x="427" y="637"/>
                    </a:lnTo>
                    <a:lnTo>
                      <a:pt x="431" y="645"/>
                    </a:lnTo>
                    <a:lnTo>
                      <a:pt x="436" y="654"/>
                    </a:lnTo>
                    <a:lnTo>
                      <a:pt x="441" y="662"/>
                    </a:lnTo>
                    <a:lnTo>
                      <a:pt x="445" y="671"/>
                    </a:lnTo>
                    <a:lnTo>
                      <a:pt x="450" y="680"/>
                    </a:lnTo>
                    <a:lnTo>
                      <a:pt x="454" y="685"/>
                    </a:lnTo>
                    <a:lnTo>
                      <a:pt x="459" y="695"/>
                    </a:lnTo>
                    <a:lnTo>
                      <a:pt x="464" y="703"/>
                    </a:lnTo>
                    <a:lnTo>
                      <a:pt x="468" y="712"/>
                    </a:lnTo>
                    <a:lnTo>
                      <a:pt x="473" y="718"/>
                    </a:lnTo>
                    <a:lnTo>
                      <a:pt x="478" y="726"/>
                    </a:lnTo>
                    <a:lnTo>
                      <a:pt x="482" y="735"/>
                    </a:lnTo>
                    <a:lnTo>
                      <a:pt x="487" y="743"/>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80935" name="Freeform 18"/>
              <p:cNvSpPr>
                <a:spLocks/>
              </p:cNvSpPr>
              <p:nvPr/>
            </p:nvSpPr>
            <p:spPr bwMode="auto">
              <a:xfrm>
                <a:off x="3615" y="2795"/>
                <a:ext cx="296" cy="396"/>
              </a:xfrm>
              <a:custGeom>
                <a:avLst/>
                <a:gdLst>
                  <a:gd name="T0" fmla="*/ 5 w 296"/>
                  <a:gd name="T1" fmla="*/ 9 h 396"/>
                  <a:gd name="T2" fmla="*/ 15 w 296"/>
                  <a:gd name="T3" fmla="*/ 23 h 396"/>
                  <a:gd name="T4" fmla="*/ 23 w 296"/>
                  <a:gd name="T5" fmla="*/ 40 h 396"/>
                  <a:gd name="T6" fmla="*/ 33 w 296"/>
                  <a:gd name="T7" fmla="*/ 55 h 396"/>
                  <a:gd name="T8" fmla="*/ 43 w 296"/>
                  <a:gd name="T9" fmla="*/ 69 h 396"/>
                  <a:gd name="T10" fmla="*/ 51 w 296"/>
                  <a:gd name="T11" fmla="*/ 84 h 396"/>
                  <a:gd name="T12" fmla="*/ 61 w 296"/>
                  <a:gd name="T13" fmla="*/ 98 h 396"/>
                  <a:gd name="T14" fmla="*/ 71 w 296"/>
                  <a:gd name="T15" fmla="*/ 113 h 396"/>
                  <a:gd name="T16" fmla="*/ 80 w 296"/>
                  <a:gd name="T17" fmla="*/ 127 h 396"/>
                  <a:gd name="T18" fmla="*/ 89 w 296"/>
                  <a:gd name="T19" fmla="*/ 141 h 396"/>
                  <a:gd name="T20" fmla="*/ 98 w 296"/>
                  <a:gd name="T21" fmla="*/ 153 h 396"/>
                  <a:gd name="T22" fmla="*/ 108 w 296"/>
                  <a:gd name="T23" fmla="*/ 167 h 396"/>
                  <a:gd name="T24" fmla="*/ 117 w 296"/>
                  <a:gd name="T25" fmla="*/ 181 h 396"/>
                  <a:gd name="T26" fmla="*/ 127 w 296"/>
                  <a:gd name="T27" fmla="*/ 196 h 396"/>
                  <a:gd name="T28" fmla="*/ 136 w 296"/>
                  <a:gd name="T29" fmla="*/ 208 h 396"/>
                  <a:gd name="T30" fmla="*/ 146 w 296"/>
                  <a:gd name="T31" fmla="*/ 218 h 396"/>
                  <a:gd name="T32" fmla="*/ 155 w 296"/>
                  <a:gd name="T33" fmla="*/ 233 h 396"/>
                  <a:gd name="T34" fmla="*/ 164 w 296"/>
                  <a:gd name="T35" fmla="*/ 245 h 396"/>
                  <a:gd name="T36" fmla="*/ 174 w 296"/>
                  <a:gd name="T37" fmla="*/ 256 h 396"/>
                  <a:gd name="T38" fmla="*/ 183 w 296"/>
                  <a:gd name="T39" fmla="*/ 268 h 396"/>
                  <a:gd name="T40" fmla="*/ 193 w 296"/>
                  <a:gd name="T41" fmla="*/ 280 h 396"/>
                  <a:gd name="T42" fmla="*/ 202 w 296"/>
                  <a:gd name="T43" fmla="*/ 294 h 396"/>
                  <a:gd name="T44" fmla="*/ 211 w 296"/>
                  <a:gd name="T45" fmla="*/ 303 h 396"/>
                  <a:gd name="T46" fmla="*/ 221 w 296"/>
                  <a:gd name="T47" fmla="*/ 314 h 396"/>
                  <a:gd name="T48" fmla="*/ 231 w 296"/>
                  <a:gd name="T49" fmla="*/ 325 h 396"/>
                  <a:gd name="T50" fmla="*/ 239 w 296"/>
                  <a:gd name="T51" fmla="*/ 334 h 396"/>
                  <a:gd name="T52" fmla="*/ 249 w 296"/>
                  <a:gd name="T53" fmla="*/ 346 h 396"/>
                  <a:gd name="T54" fmla="*/ 257 w 296"/>
                  <a:gd name="T55" fmla="*/ 357 h 396"/>
                  <a:gd name="T56" fmla="*/ 268 w 296"/>
                  <a:gd name="T57" fmla="*/ 365 h 396"/>
                  <a:gd name="T58" fmla="*/ 277 w 296"/>
                  <a:gd name="T59" fmla="*/ 377 h 396"/>
                  <a:gd name="T60" fmla="*/ 286 w 296"/>
                  <a:gd name="T61" fmla="*/ 386 h 396"/>
                  <a:gd name="T62" fmla="*/ 295 w 296"/>
                  <a:gd name="T63" fmla="*/ 395 h 3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6"/>
                  <a:gd name="T97" fmla="*/ 0 h 396"/>
                  <a:gd name="T98" fmla="*/ 296 w 296"/>
                  <a:gd name="T99" fmla="*/ 396 h 3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6" h="396">
                    <a:moveTo>
                      <a:pt x="0" y="0"/>
                    </a:moveTo>
                    <a:lnTo>
                      <a:pt x="5" y="9"/>
                    </a:lnTo>
                    <a:lnTo>
                      <a:pt x="10" y="14"/>
                    </a:lnTo>
                    <a:lnTo>
                      <a:pt x="15" y="23"/>
                    </a:lnTo>
                    <a:lnTo>
                      <a:pt x="20" y="32"/>
                    </a:lnTo>
                    <a:lnTo>
                      <a:pt x="23" y="40"/>
                    </a:lnTo>
                    <a:lnTo>
                      <a:pt x="29" y="47"/>
                    </a:lnTo>
                    <a:lnTo>
                      <a:pt x="33" y="55"/>
                    </a:lnTo>
                    <a:lnTo>
                      <a:pt x="38" y="60"/>
                    </a:lnTo>
                    <a:lnTo>
                      <a:pt x="43" y="69"/>
                    </a:lnTo>
                    <a:lnTo>
                      <a:pt x="47" y="75"/>
                    </a:lnTo>
                    <a:lnTo>
                      <a:pt x="51" y="84"/>
                    </a:lnTo>
                    <a:lnTo>
                      <a:pt x="57" y="89"/>
                    </a:lnTo>
                    <a:lnTo>
                      <a:pt x="61" y="98"/>
                    </a:lnTo>
                    <a:lnTo>
                      <a:pt x="67" y="103"/>
                    </a:lnTo>
                    <a:lnTo>
                      <a:pt x="71" y="113"/>
                    </a:lnTo>
                    <a:lnTo>
                      <a:pt x="75" y="118"/>
                    </a:lnTo>
                    <a:lnTo>
                      <a:pt x="80" y="127"/>
                    </a:lnTo>
                    <a:lnTo>
                      <a:pt x="85" y="133"/>
                    </a:lnTo>
                    <a:lnTo>
                      <a:pt x="89" y="141"/>
                    </a:lnTo>
                    <a:lnTo>
                      <a:pt x="95" y="147"/>
                    </a:lnTo>
                    <a:lnTo>
                      <a:pt x="98" y="153"/>
                    </a:lnTo>
                    <a:lnTo>
                      <a:pt x="104" y="161"/>
                    </a:lnTo>
                    <a:lnTo>
                      <a:pt x="108" y="167"/>
                    </a:lnTo>
                    <a:lnTo>
                      <a:pt x="113" y="175"/>
                    </a:lnTo>
                    <a:lnTo>
                      <a:pt x="117" y="181"/>
                    </a:lnTo>
                    <a:lnTo>
                      <a:pt x="123" y="188"/>
                    </a:lnTo>
                    <a:lnTo>
                      <a:pt x="127" y="196"/>
                    </a:lnTo>
                    <a:lnTo>
                      <a:pt x="132" y="201"/>
                    </a:lnTo>
                    <a:lnTo>
                      <a:pt x="136" y="208"/>
                    </a:lnTo>
                    <a:lnTo>
                      <a:pt x="141" y="213"/>
                    </a:lnTo>
                    <a:lnTo>
                      <a:pt x="146" y="218"/>
                    </a:lnTo>
                    <a:lnTo>
                      <a:pt x="151" y="227"/>
                    </a:lnTo>
                    <a:lnTo>
                      <a:pt x="155" y="233"/>
                    </a:lnTo>
                    <a:lnTo>
                      <a:pt x="160" y="239"/>
                    </a:lnTo>
                    <a:lnTo>
                      <a:pt x="164" y="245"/>
                    </a:lnTo>
                    <a:lnTo>
                      <a:pt x="169" y="251"/>
                    </a:lnTo>
                    <a:lnTo>
                      <a:pt x="174" y="256"/>
                    </a:lnTo>
                    <a:lnTo>
                      <a:pt x="179" y="262"/>
                    </a:lnTo>
                    <a:lnTo>
                      <a:pt x="183" y="268"/>
                    </a:lnTo>
                    <a:lnTo>
                      <a:pt x="188" y="274"/>
                    </a:lnTo>
                    <a:lnTo>
                      <a:pt x="193" y="280"/>
                    </a:lnTo>
                    <a:lnTo>
                      <a:pt x="197" y="285"/>
                    </a:lnTo>
                    <a:lnTo>
                      <a:pt x="202" y="294"/>
                    </a:lnTo>
                    <a:lnTo>
                      <a:pt x="207" y="297"/>
                    </a:lnTo>
                    <a:lnTo>
                      <a:pt x="211" y="303"/>
                    </a:lnTo>
                    <a:lnTo>
                      <a:pt x="216" y="309"/>
                    </a:lnTo>
                    <a:lnTo>
                      <a:pt x="221" y="314"/>
                    </a:lnTo>
                    <a:lnTo>
                      <a:pt x="225" y="320"/>
                    </a:lnTo>
                    <a:lnTo>
                      <a:pt x="231" y="325"/>
                    </a:lnTo>
                    <a:lnTo>
                      <a:pt x="235" y="331"/>
                    </a:lnTo>
                    <a:lnTo>
                      <a:pt x="239" y="334"/>
                    </a:lnTo>
                    <a:lnTo>
                      <a:pt x="244" y="340"/>
                    </a:lnTo>
                    <a:lnTo>
                      <a:pt x="249" y="346"/>
                    </a:lnTo>
                    <a:lnTo>
                      <a:pt x="254" y="351"/>
                    </a:lnTo>
                    <a:lnTo>
                      <a:pt x="257" y="357"/>
                    </a:lnTo>
                    <a:lnTo>
                      <a:pt x="263" y="360"/>
                    </a:lnTo>
                    <a:lnTo>
                      <a:pt x="268" y="365"/>
                    </a:lnTo>
                    <a:lnTo>
                      <a:pt x="272" y="372"/>
                    </a:lnTo>
                    <a:lnTo>
                      <a:pt x="277" y="377"/>
                    </a:lnTo>
                    <a:lnTo>
                      <a:pt x="282" y="380"/>
                    </a:lnTo>
                    <a:lnTo>
                      <a:pt x="286" y="386"/>
                    </a:lnTo>
                    <a:lnTo>
                      <a:pt x="291" y="392"/>
                    </a:lnTo>
                    <a:lnTo>
                      <a:pt x="295" y="395"/>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80936" name="Freeform 19"/>
              <p:cNvSpPr>
                <a:spLocks/>
              </p:cNvSpPr>
              <p:nvPr/>
            </p:nvSpPr>
            <p:spPr bwMode="auto">
              <a:xfrm>
                <a:off x="3916" y="3196"/>
                <a:ext cx="488" cy="288"/>
              </a:xfrm>
              <a:custGeom>
                <a:avLst/>
                <a:gdLst>
                  <a:gd name="T0" fmla="*/ 4 w 488"/>
                  <a:gd name="T1" fmla="*/ 5 h 288"/>
                  <a:gd name="T2" fmla="*/ 13 w 488"/>
                  <a:gd name="T3" fmla="*/ 13 h 288"/>
                  <a:gd name="T4" fmla="*/ 22 w 488"/>
                  <a:gd name="T5" fmla="*/ 22 h 288"/>
                  <a:gd name="T6" fmla="*/ 32 w 488"/>
                  <a:gd name="T7" fmla="*/ 32 h 288"/>
                  <a:gd name="T8" fmla="*/ 42 w 488"/>
                  <a:gd name="T9" fmla="*/ 40 h 288"/>
                  <a:gd name="T10" fmla="*/ 50 w 488"/>
                  <a:gd name="T11" fmla="*/ 49 h 288"/>
                  <a:gd name="T12" fmla="*/ 60 w 488"/>
                  <a:gd name="T13" fmla="*/ 54 h 288"/>
                  <a:gd name="T14" fmla="*/ 69 w 488"/>
                  <a:gd name="T15" fmla="*/ 62 h 288"/>
                  <a:gd name="T16" fmla="*/ 79 w 488"/>
                  <a:gd name="T17" fmla="*/ 71 h 288"/>
                  <a:gd name="T18" fmla="*/ 88 w 488"/>
                  <a:gd name="T19" fmla="*/ 80 h 288"/>
                  <a:gd name="T20" fmla="*/ 98 w 488"/>
                  <a:gd name="T21" fmla="*/ 86 h 288"/>
                  <a:gd name="T22" fmla="*/ 107 w 488"/>
                  <a:gd name="T23" fmla="*/ 94 h 288"/>
                  <a:gd name="T24" fmla="*/ 116 w 488"/>
                  <a:gd name="T25" fmla="*/ 103 h 288"/>
                  <a:gd name="T26" fmla="*/ 126 w 488"/>
                  <a:gd name="T27" fmla="*/ 109 h 288"/>
                  <a:gd name="T28" fmla="*/ 136 w 488"/>
                  <a:gd name="T29" fmla="*/ 115 h 288"/>
                  <a:gd name="T30" fmla="*/ 144 w 488"/>
                  <a:gd name="T31" fmla="*/ 123 h 288"/>
                  <a:gd name="T32" fmla="*/ 154 w 488"/>
                  <a:gd name="T33" fmla="*/ 128 h 288"/>
                  <a:gd name="T34" fmla="*/ 164 w 488"/>
                  <a:gd name="T35" fmla="*/ 135 h 288"/>
                  <a:gd name="T36" fmla="*/ 173 w 488"/>
                  <a:gd name="T37" fmla="*/ 141 h 288"/>
                  <a:gd name="T38" fmla="*/ 182 w 488"/>
                  <a:gd name="T39" fmla="*/ 149 h 288"/>
                  <a:gd name="T40" fmla="*/ 192 w 488"/>
                  <a:gd name="T41" fmla="*/ 156 h 288"/>
                  <a:gd name="T42" fmla="*/ 201 w 488"/>
                  <a:gd name="T43" fmla="*/ 160 h 288"/>
                  <a:gd name="T44" fmla="*/ 210 w 488"/>
                  <a:gd name="T45" fmla="*/ 166 h 288"/>
                  <a:gd name="T46" fmla="*/ 219 w 488"/>
                  <a:gd name="T47" fmla="*/ 172 h 288"/>
                  <a:gd name="T48" fmla="*/ 229 w 488"/>
                  <a:gd name="T49" fmla="*/ 178 h 288"/>
                  <a:gd name="T50" fmla="*/ 238 w 488"/>
                  <a:gd name="T51" fmla="*/ 181 h 288"/>
                  <a:gd name="T52" fmla="*/ 248 w 488"/>
                  <a:gd name="T53" fmla="*/ 187 h 288"/>
                  <a:gd name="T54" fmla="*/ 257 w 488"/>
                  <a:gd name="T55" fmla="*/ 192 h 288"/>
                  <a:gd name="T56" fmla="*/ 266 w 488"/>
                  <a:gd name="T57" fmla="*/ 198 h 288"/>
                  <a:gd name="T58" fmla="*/ 276 w 488"/>
                  <a:gd name="T59" fmla="*/ 204 h 288"/>
                  <a:gd name="T60" fmla="*/ 284 w 488"/>
                  <a:gd name="T61" fmla="*/ 207 h 288"/>
                  <a:gd name="T62" fmla="*/ 294 w 488"/>
                  <a:gd name="T63" fmla="*/ 212 h 288"/>
                  <a:gd name="T64" fmla="*/ 304 w 488"/>
                  <a:gd name="T65" fmla="*/ 215 h 288"/>
                  <a:gd name="T66" fmla="*/ 313 w 488"/>
                  <a:gd name="T67" fmla="*/ 221 h 288"/>
                  <a:gd name="T68" fmla="*/ 323 w 488"/>
                  <a:gd name="T69" fmla="*/ 227 h 288"/>
                  <a:gd name="T70" fmla="*/ 332 w 488"/>
                  <a:gd name="T71" fmla="*/ 230 h 288"/>
                  <a:gd name="T72" fmla="*/ 341 w 488"/>
                  <a:gd name="T73" fmla="*/ 236 h 288"/>
                  <a:gd name="T74" fmla="*/ 351 w 488"/>
                  <a:gd name="T75" fmla="*/ 238 h 288"/>
                  <a:gd name="T76" fmla="*/ 360 w 488"/>
                  <a:gd name="T77" fmla="*/ 241 h 288"/>
                  <a:gd name="T78" fmla="*/ 370 w 488"/>
                  <a:gd name="T79" fmla="*/ 247 h 288"/>
                  <a:gd name="T80" fmla="*/ 379 w 488"/>
                  <a:gd name="T81" fmla="*/ 250 h 288"/>
                  <a:gd name="T82" fmla="*/ 389 w 488"/>
                  <a:gd name="T83" fmla="*/ 253 h 288"/>
                  <a:gd name="T84" fmla="*/ 398 w 488"/>
                  <a:gd name="T85" fmla="*/ 258 h 288"/>
                  <a:gd name="T86" fmla="*/ 407 w 488"/>
                  <a:gd name="T87" fmla="*/ 262 h 288"/>
                  <a:gd name="T88" fmla="*/ 416 w 488"/>
                  <a:gd name="T89" fmla="*/ 265 h 288"/>
                  <a:gd name="T90" fmla="*/ 426 w 488"/>
                  <a:gd name="T91" fmla="*/ 267 h 288"/>
                  <a:gd name="T92" fmla="*/ 435 w 488"/>
                  <a:gd name="T93" fmla="*/ 270 h 288"/>
                  <a:gd name="T94" fmla="*/ 444 w 488"/>
                  <a:gd name="T95" fmla="*/ 276 h 288"/>
                  <a:gd name="T96" fmla="*/ 454 w 488"/>
                  <a:gd name="T97" fmla="*/ 279 h 288"/>
                  <a:gd name="T98" fmla="*/ 464 w 488"/>
                  <a:gd name="T99" fmla="*/ 282 h 288"/>
                  <a:gd name="T100" fmla="*/ 472 w 488"/>
                  <a:gd name="T101" fmla="*/ 284 h 288"/>
                  <a:gd name="T102" fmla="*/ 482 w 488"/>
                  <a:gd name="T103" fmla="*/ 287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88"/>
                  <a:gd name="T157" fmla="*/ 0 h 288"/>
                  <a:gd name="T158" fmla="*/ 488 w 488"/>
                  <a:gd name="T159" fmla="*/ 288 h 2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88" h="288">
                    <a:moveTo>
                      <a:pt x="0" y="0"/>
                    </a:moveTo>
                    <a:lnTo>
                      <a:pt x="4" y="5"/>
                    </a:lnTo>
                    <a:lnTo>
                      <a:pt x="9" y="8"/>
                    </a:lnTo>
                    <a:lnTo>
                      <a:pt x="13" y="13"/>
                    </a:lnTo>
                    <a:lnTo>
                      <a:pt x="19" y="17"/>
                    </a:lnTo>
                    <a:lnTo>
                      <a:pt x="22" y="22"/>
                    </a:lnTo>
                    <a:lnTo>
                      <a:pt x="28" y="26"/>
                    </a:lnTo>
                    <a:lnTo>
                      <a:pt x="32" y="32"/>
                    </a:lnTo>
                    <a:lnTo>
                      <a:pt x="37" y="34"/>
                    </a:lnTo>
                    <a:lnTo>
                      <a:pt x="42" y="40"/>
                    </a:lnTo>
                    <a:lnTo>
                      <a:pt x="47" y="42"/>
                    </a:lnTo>
                    <a:lnTo>
                      <a:pt x="50" y="49"/>
                    </a:lnTo>
                    <a:lnTo>
                      <a:pt x="56" y="50"/>
                    </a:lnTo>
                    <a:lnTo>
                      <a:pt x="60" y="54"/>
                    </a:lnTo>
                    <a:lnTo>
                      <a:pt x="65" y="60"/>
                    </a:lnTo>
                    <a:lnTo>
                      <a:pt x="69" y="62"/>
                    </a:lnTo>
                    <a:lnTo>
                      <a:pt x="74" y="69"/>
                    </a:lnTo>
                    <a:lnTo>
                      <a:pt x="79" y="71"/>
                    </a:lnTo>
                    <a:lnTo>
                      <a:pt x="84" y="75"/>
                    </a:lnTo>
                    <a:lnTo>
                      <a:pt x="88" y="80"/>
                    </a:lnTo>
                    <a:lnTo>
                      <a:pt x="94" y="83"/>
                    </a:lnTo>
                    <a:lnTo>
                      <a:pt x="98" y="86"/>
                    </a:lnTo>
                    <a:lnTo>
                      <a:pt x="102" y="92"/>
                    </a:lnTo>
                    <a:lnTo>
                      <a:pt x="107" y="94"/>
                    </a:lnTo>
                    <a:lnTo>
                      <a:pt x="112" y="97"/>
                    </a:lnTo>
                    <a:lnTo>
                      <a:pt x="116" y="103"/>
                    </a:lnTo>
                    <a:lnTo>
                      <a:pt x="121" y="106"/>
                    </a:lnTo>
                    <a:lnTo>
                      <a:pt x="126" y="109"/>
                    </a:lnTo>
                    <a:lnTo>
                      <a:pt x="131" y="112"/>
                    </a:lnTo>
                    <a:lnTo>
                      <a:pt x="136" y="115"/>
                    </a:lnTo>
                    <a:lnTo>
                      <a:pt x="140" y="117"/>
                    </a:lnTo>
                    <a:lnTo>
                      <a:pt x="144" y="123"/>
                    </a:lnTo>
                    <a:lnTo>
                      <a:pt x="150" y="126"/>
                    </a:lnTo>
                    <a:lnTo>
                      <a:pt x="154" y="128"/>
                    </a:lnTo>
                    <a:lnTo>
                      <a:pt x="158" y="132"/>
                    </a:lnTo>
                    <a:lnTo>
                      <a:pt x="164" y="135"/>
                    </a:lnTo>
                    <a:lnTo>
                      <a:pt x="168" y="137"/>
                    </a:lnTo>
                    <a:lnTo>
                      <a:pt x="173" y="141"/>
                    </a:lnTo>
                    <a:lnTo>
                      <a:pt x="178" y="144"/>
                    </a:lnTo>
                    <a:lnTo>
                      <a:pt x="182" y="149"/>
                    </a:lnTo>
                    <a:lnTo>
                      <a:pt x="187" y="152"/>
                    </a:lnTo>
                    <a:lnTo>
                      <a:pt x="192" y="156"/>
                    </a:lnTo>
                    <a:lnTo>
                      <a:pt x="196" y="158"/>
                    </a:lnTo>
                    <a:lnTo>
                      <a:pt x="201" y="160"/>
                    </a:lnTo>
                    <a:lnTo>
                      <a:pt x="206" y="164"/>
                    </a:lnTo>
                    <a:lnTo>
                      <a:pt x="210" y="166"/>
                    </a:lnTo>
                    <a:lnTo>
                      <a:pt x="215" y="170"/>
                    </a:lnTo>
                    <a:lnTo>
                      <a:pt x="219" y="172"/>
                    </a:lnTo>
                    <a:lnTo>
                      <a:pt x="225" y="175"/>
                    </a:lnTo>
                    <a:lnTo>
                      <a:pt x="229" y="178"/>
                    </a:lnTo>
                    <a:lnTo>
                      <a:pt x="234" y="178"/>
                    </a:lnTo>
                    <a:lnTo>
                      <a:pt x="238" y="181"/>
                    </a:lnTo>
                    <a:lnTo>
                      <a:pt x="244" y="184"/>
                    </a:lnTo>
                    <a:lnTo>
                      <a:pt x="248" y="187"/>
                    </a:lnTo>
                    <a:lnTo>
                      <a:pt x="253" y="190"/>
                    </a:lnTo>
                    <a:lnTo>
                      <a:pt x="257" y="192"/>
                    </a:lnTo>
                    <a:lnTo>
                      <a:pt x="262" y="195"/>
                    </a:lnTo>
                    <a:lnTo>
                      <a:pt x="266" y="198"/>
                    </a:lnTo>
                    <a:lnTo>
                      <a:pt x="271" y="201"/>
                    </a:lnTo>
                    <a:lnTo>
                      <a:pt x="276" y="204"/>
                    </a:lnTo>
                    <a:lnTo>
                      <a:pt x="281" y="204"/>
                    </a:lnTo>
                    <a:lnTo>
                      <a:pt x="284" y="207"/>
                    </a:lnTo>
                    <a:lnTo>
                      <a:pt x="290" y="210"/>
                    </a:lnTo>
                    <a:lnTo>
                      <a:pt x="294" y="212"/>
                    </a:lnTo>
                    <a:lnTo>
                      <a:pt x="300" y="215"/>
                    </a:lnTo>
                    <a:lnTo>
                      <a:pt x="304" y="215"/>
                    </a:lnTo>
                    <a:lnTo>
                      <a:pt x="309" y="218"/>
                    </a:lnTo>
                    <a:lnTo>
                      <a:pt x="313" y="221"/>
                    </a:lnTo>
                    <a:lnTo>
                      <a:pt x="318" y="224"/>
                    </a:lnTo>
                    <a:lnTo>
                      <a:pt x="323" y="227"/>
                    </a:lnTo>
                    <a:lnTo>
                      <a:pt x="328" y="227"/>
                    </a:lnTo>
                    <a:lnTo>
                      <a:pt x="332" y="230"/>
                    </a:lnTo>
                    <a:lnTo>
                      <a:pt x="338" y="233"/>
                    </a:lnTo>
                    <a:lnTo>
                      <a:pt x="341" y="236"/>
                    </a:lnTo>
                    <a:lnTo>
                      <a:pt x="346" y="236"/>
                    </a:lnTo>
                    <a:lnTo>
                      <a:pt x="351" y="238"/>
                    </a:lnTo>
                    <a:lnTo>
                      <a:pt x="356" y="241"/>
                    </a:lnTo>
                    <a:lnTo>
                      <a:pt x="360" y="241"/>
                    </a:lnTo>
                    <a:lnTo>
                      <a:pt x="365" y="245"/>
                    </a:lnTo>
                    <a:lnTo>
                      <a:pt x="370" y="247"/>
                    </a:lnTo>
                    <a:lnTo>
                      <a:pt x="374" y="247"/>
                    </a:lnTo>
                    <a:lnTo>
                      <a:pt x="379" y="250"/>
                    </a:lnTo>
                    <a:lnTo>
                      <a:pt x="384" y="253"/>
                    </a:lnTo>
                    <a:lnTo>
                      <a:pt x="389" y="253"/>
                    </a:lnTo>
                    <a:lnTo>
                      <a:pt x="393" y="256"/>
                    </a:lnTo>
                    <a:lnTo>
                      <a:pt x="398" y="258"/>
                    </a:lnTo>
                    <a:lnTo>
                      <a:pt x="403" y="258"/>
                    </a:lnTo>
                    <a:lnTo>
                      <a:pt x="407" y="262"/>
                    </a:lnTo>
                    <a:lnTo>
                      <a:pt x="412" y="262"/>
                    </a:lnTo>
                    <a:lnTo>
                      <a:pt x="416" y="265"/>
                    </a:lnTo>
                    <a:lnTo>
                      <a:pt x="421" y="267"/>
                    </a:lnTo>
                    <a:lnTo>
                      <a:pt x="426" y="267"/>
                    </a:lnTo>
                    <a:lnTo>
                      <a:pt x="430" y="270"/>
                    </a:lnTo>
                    <a:lnTo>
                      <a:pt x="435" y="270"/>
                    </a:lnTo>
                    <a:lnTo>
                      <a:pt x="440" y="273"/>
                    </a:lnTo>
                    <a:lnTo>
                      <a:pt x="444" y="276"/>
                    </a:lnTo>
                    <a:lnTo>
                      <a:pt x="450" y="276"/>
                    </a:lnTo>
                    <a:lnTo>
                      <a:pt x="454" y="279"/>
                    </a:lnTo>
                    <a:lnTo>
                      <a:pt x="459" y="279"/>
                    </a:lnTo>
                    <a:lnTo>
                      <a:pt x="464" y="282"/>
                    </a:lnTo>
                    <a:lnTo>
                      <a:pt x="469" y="282"/>
                    </a:lnTo>
                    <a:lnTo>
                      <a:pt x="472" y="284"/>
                    </a:lnTo>
                    <a:lnTo>
                      <a:pt x="478" y="284"/>
                    </a:lnTo>
                    <a:lnTo>
                      <a:pt x="482" y="287"/>
                    </a:lnTo>
                    <a:lnTo>
                      <a:pt x="487" y="287"/>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sp>
          <p:nvSpPr>
            <p:cNvPr id="80907" name="Line 20"/>
            <p:cNvSpPr>
              <a:spLocks noChangeShapeType="1"/>
            </p:cNvSpPr>
            <p:nvPr/>
          </p:nvSpPr>
          <p:spPr bwMode="auto">
            <a:xfrm>
              <a:off x="1761" y="1985"/>
              <a:ext cx="729"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08" name="Freeform 21"/>
            <p:cNvSpPr>
              <a:spLocks/>
            </p:cNvSpPr>
            <p:nvPr/>
          </p:nvSpPr>
          <p:spPr bwMode="auto">
            <a:xfrm>
              <a:off x="2476" y="1968"/>
              <a:ext cx="74" cy="35"/>
            </a:xfrm>
            <a:custGeom>
              <a:avLst/>
              <a:gdLst>
                <a:gd name="T0" fmla="*/ 43 w 81"/>
                <a:gd name="T1" fmla="*/ 9 h 40"/>
                <a:gd name="T2" fmla="*/ 0 w 81"/>
                <a:gd name="T3" fmla="*/ 0 h 40"/>
                <a:gd name="T4" fmla="*/ 11 w 81"/>
                <a:gd name="T5" fmla="*/ 9 h 40"/>
                <a:gd name="T6" fmla="*/ 0 w 81"/>
                <a:gd name="T7" fmla="*/ 16 h 40"/>
                <a:gd name="T8" fmla="*/ 43 w 81"/>
                <a:gd name="T9" fmla="*/ 9 h 40"/>
                <a:gd name="T10" fmla="*/ 43 w 81"/>
                <a:gd name="T11" fmla="*/ 9 h 40"/>
                <a:gd name="T12" fmla="*/ 0 60000 65536"/>
                <a:gd name="T13" fmla="*/ 0 60000 65536"/>
                <a:gd name="T14" fmla="*/ 0 60000 65536"/>
                <a:gd name="T15" fmla="*/ 0 60000 65536"/>
                <a:gd name="T16" fmla="*/ 0 60000 65536"/>
                <a:gd name="T17" fmla="*/ 0 60000 65536"/>
                <a:gd name="T18" fmla="*/ 0 w 81"/>
                <a:gd name="T19" fmla="*/ 0 h 40"/>
                <a:gd name="T20" fmla="*/ 81 w 8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81" h="40">
                  <a:moveTo>
                    <a:pt x="80" y="20"/>
                  </a:moveTo>
                  <a:lnTo>
                    <a:pt x="0" y="0"/>
                  </a:lnTo>
                  <a:lnTo>
                    <a:pt x="19" y="20"/>
                  </a:lnTo>
                  <a:lnTo>
                    <a:pt x="0" y="39"/>
                  </a:lnTo>
                  <a:lnTo>
                    <a:pt x="80" y="20"/>
                  </a:lnTo>
                </a:path>
              </a:pathLst>
            </a:custGeom>
            <a:solidFill>
              <a:srgbClr val="FF0000"/>
            </a:solidFill>
            <a:ln w="9525">
              <a:solidFill>
                <a:srgbClr val="FF0000"/>
              </a:solidFill>
              <a:round/>
              <a:headEnd/>
              <a:tailEnd/>
            </a:ln>
          </p:spPr>
          <p:txBody>
            <a:bodyPr/>
            <a:lstStyle/>
            <a:p>
              <a:endParaRPr lang="it-IT"/>
            </a:p>
          </p:txBody>
        </p:sp>
        <p:sp>
          <p:nvSpPr>
            <p:cNvPr id="80909" name="Line 22"/>
            <p:cNvSpPr>
              <a:spLocks noChangeShapeType="1"/>
            </p:cNvSpPr>
            <p:nvPr/>
          </p:nvSpPr>
          <p:spPr bwMode="auto">
            <a:xfrm>
              <a:off x="3095" y="1982"/>
              <a:ext cx="758"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10" name="Freeform 23"/>
            <p:cNvSpPr>
              <a:spLocks/>
            </p:cNvSpPr>
            <p:nvPr/>
          </p:nvSpPr>
          <p:spPr bwMode="auto">
            <a:xfrm>
              <a:off x="3032" y="1963"/>
              <a:ext cx="80" cy="38"/>
            </a:xfrm>
            <a:custGeom>
              <a:avLst/>
              <a:gdLst>
                <a:gd name="T0" fmla="*/ 0 w 88"/>
                <a:gd name="T1" fmla="*/ 9 h 43"/>
                <a:gd name="T2" fmla="*/ 45 w 88"/>
                <a:gd name="T3" fmla="*/ 18 h 43"/>
                <a:gd name="T4" fmla="*/ 34 w 88"/>
                <a:gd name="T5" fmla="*/ 9 h 43"/>
                <a:gd name="T6" fmla="*/ 45 w 88"/>
                <a:gd name="T7" fmla="*/ 0 h 43"/>
                <a:gd name="T8" fmla="*/ 0 w 88"/>
                <a:gd name="T9" fmla="*/ 9 h 43"/>
                <a:gd name="T10" fmla="*/ 0 w 88"/>
                <a:gd name="T11" fmla="*/ 9 h 43"/>
                <a:gd name="T12" fmla="*/ 0 60000 65536"/>
                <a:gd name="T13" fmla="*/ 0 60000 65536"/>
                <a:gd name="T14" fmla="*/ 0 60000 65536"/>
                <a:gd name="T15" fmla="*/ 0 60000 65536"/>
                <a:gd name="T16" fmla="*/ 0 60000 65536"/>
                <a:gd name="T17" fmla="*/ 0 60000 65536"/>
                <a:gd name="T18" fmla="*/ 0 w 88"/>
                <a:gd name="T19" fmla="*/ 0 h 43"/>
                <a:gd name="T20" fmla="*/ 88 w 88"/>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88" h="43">
                  <a:moveTo>
                    <a:pt x="0" y="21"/>
                  </a:moveTo>
                  <a:lnTo>
                    <a:pt x="87" y="42"/>
                  </a:lnTo>
                  <a:lnTo>
                    <a:pt x="66" y="21"/>
                  </a:lnTo>
                  <a:lnTo>
                    <a:pt x="87" y="0"/>
                  </a:lnTo>
                  <a:lnTo>
                    <a:pt x="0" y="21"/>
                  </a:lnTo>
                </a:path>
              </a:pathLst>
            </a:custGeom>
            <a:solidFill>
              <a:srgbClr val="FF0000"/>
            </a:solidFill>
            <a:ln w="9525">
              <a:solidFill>
                <a:srgbClr val="FF0000"/>
              </a:solidFill>
              <a:round/>
              <a:headEnd/>
              <a:tailEnd/>
            </a:ln>
          </p:spPr>
          <p:txBody>
            <a:bodyPr/>
            <a:lstStyle/>
            <a:p>
              <a:endParaRPr lang="it-IT"/>
            </a:p>
          </p:txBody>
        </p:sp>
        <p:sp>
          <p:nvSpPr>
            <p:cNvPr id="80911" name="Line 24"/>
            <p:cNvSpPr>
              <a:spLocks noChangeShapeType="1"/>
            </p:cNvSpPr>
            <p:nvPr/>
          </p:nvSpPr>
          <p:spPr bwMode="auto">
            <a:xfrm flipH="1">
              <a:off x="1452" y="1798"/>
              <a:ext cx="1319"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12" name="Line 25"/>
            <p:cNvSpPr>
              <a:spLocks noChangeShapeType="1"/>
            </p:cNvSpPr>
            <p:nvPr/>
          </p:nvSpPr>
          <p:spPr bwMode="auto">
            <a:xfrm>
              <a:off x="1465" y="1849"/>
              <a:ext cx="0" cy="363"/>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13" name="Freeform 26"/>
            <p:cNvSpPr>
              <a:spLocks/>
            </p:cNvSpPr>
            <p:nvPr/>
          </p:nvSpPr>
          <p:spPr bwMode="auto">
            <a:xfrm>
              <a:off x="1452" y="1810"/>
              <a:ext cx="27" cy="54"/>
            </a:xfrm>
            <a:custGeom>
              <a:avLst/>
              <a:gdLst>
                <a:gd name="T0" fmla="*/ 8 w 30"/>
                <a:gd name="T1" fmla="*/ 0 h 62"/>
                <a:gd name="T2" fmla="*/ 0 w 30"/>
                <a:gd name="T3" fmla="*/ 23 h 62"/>
                <a:gd name="T4" fmla="*/ 8 w 30"/>
                <a:gd name="T5" fmla="*/ 17 h 62"/>
                <a:gd name="T6" fmla="*/ 14 w 30"/>
                <a:gd name="T7" fmla="*/ 23 h 62"/>
                <a:gd name="T8" fmla="*/ 8 w 30"/>
                <a:gd name="T9" fmla="*/ 0 h 62"/>
                <a:gd name="T10" fmla="*/ 8 w 30"/>
                <a:gd name="T11" fmla="*/ 0 h 62"/>
                <a:gd name="T12" fmla="*/ 0 60000 65536"/>
                <a:gd name="T13" fmla="*/ 0 60000 65536"/>
                <a:gd name="T14" fmla="*/ 0 60000 65536"/>
                <a:gd name="T15" fmla="*/ 0 60000 65536"/>
                <a:gd name="T16" fmla="*/ 0 60000 65536"/>
                <a:gd name="T17" fmla="*/ 0 60000 65536"/>
                <a:gd name="T18" fmla="*/ 0 w 30"/>
                <a:gd name="T19" fmla="*/ 0 h 62"/>
                <a:gd name="T20" fmla="*/ 30 w 30"/>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30" h="62">
                  <a:moveTo>
                    <a:pt x="15" y="0"/>
                  </a:moveTo>
                  <a:lnTo>
                    <a:pt x="0" y="61"/>
                  </a:lnTo>
                  <a:lnTo>
                    <a:pt x="15" y="45"/>
                  </a:lnTo>
                  <a:lnTo>
                    <a:pt x="29" y="61"/>
                  </a:lnTo>
                  <a:lnTo>
                    <a:pt x="15" y="0"/>
                  </a:lnTo>
                </a:path>
              </a:pathLst>
            </a:custGeom>
            <a:solidFill>
              <a:srgbClr val="FF0000"/>
            </a:solidFill>
            <a:ln w="9525">
              <a:solidFill>
                <a:srgbClr val="FF0000"/>
              </a:solidFill>
              <a:round/>
              <a:headEnd/>
              <a:tailEnd/>
            </a:ln>
          </p:spPr>
          <p:txBody>
            <a:bodyPr/>
            <a:lstStyle/>
            <a:p>
              <a:endParaRPr lang="it-IT"/>
            </a:p>
          </p:txBody>
        </p:sp>
        <p:sp>
          <p:nvSpPr>
            <p:cNvPr id="80914" name="Line 27"/>
            <p:cNvSpPr>
              <a:spLocks noChangeShapeType="1"/>
            </p:cNvSpPr>
            <p:nvPr/>
          </p:nvSpPr>
          <p:spPr bwMode="auto">
            <a:xfrm>
              <a:off x="1439" y="2839"/>
              <a:ext cx="577"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15" name="Line 28"/>
            <p:cNvSpPr>
              <a:spLocks noChangeShapeType="1"/>
            </p:cNvSpPr>
            <p:nvPr/>
          </p:nvSpPr>
          <p:spPr bwMode="auto">
            <a:xfrm>
              <a:off x="1463" y="2479"/>
              <a:ext cx="0" cy="319"/>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16" name="Freeform 29"/>
            <p:cNvSpPr>
              <a:spLocks/>
            </p:cNvSpPr>
            <p:nvPr/>
          </p:nvSpPr>
          <p:spPr bwMode="auto">
            <a:xfrm>
              <a:off x="1451" y="2786"/>
              <a:ext cx="26" cy="51"/>
            </a:xfrm>
            <a:custGeom>
              <a:avLst/>
              <a:gdLst>
                <a:gd name="T0" fmla="*/ 6 w 29"/>
                <a:gd name="T1" fmla="*/ 23 h 58"/>
                <a:gd name="T2" fmla="*/ 13 w 29"/>
                <a:gd name="T3" fmla="*/ 0 h 58"/>
                <a:gd name="T4" fmla="*/ 6 w 29"/>
                <a:gd name="T5" fmla="*/ 6 h 58"/>
                <a:gd name="T6" fmla="*/ 0 w 29"/>
                <a:gd name="T7" fmla="*/ 0 h 58"/>
                <a:gd name="T8" fmla="*/ 6 w 29"/>
                <a:gd name="T9" fmla="*/ 23 h 58"/>
                <a:gd name="T10" fmla="*/ 6 w 29"/>
                <a:gd name="T11" fmla="*/ 23 h 58"/>
                <a:gd name="T12" fmla="*/ 0 60000 65536"/>
                <a:gd name="T13" fmla="*/ 0 60000 65536"/>
                <a:gd name="T14" fmla="*/ 0 60000 65536"/>
                <a:gd name="T15" fmla="*/ 0 60000 65536"/>
                <a:gd name="T16" fmla="*/ 0 60000 65536"/>
                <a:gd name="T17" fmla="*/ 0 60000 65536"/>
                <a:gd name="T18" fmla="*/ 0 w 29"/>
                <a:gd name="T19" fmla="*/ 0 h 58"/>
                <a:gd name="T20" fmla="*/ 29 w 29"/>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29" h="58">
                  <a:moveTo>
                    <a:pt x="13" y="57"/>
                  </a:moveTo>
                  <a:lnTo>
                    <a:pt x="28" y="0"/>
                  </a:lnTo>
                  <a:lnTo>
                    <a:pt x="13" y="14"/>
                  </a:lnTo>
                  <a:lnTo>
                    <a:pt x="0" y="0"/>
                  </a:lnTo>
                  <a:lnTo>
                    <a:pt x="13" y="57"/>
                  </a:lnTo>
                </a:path>
              </a:pathLst>
            </a:custGeom>
            <a:solidFill>
              <a:srgbClr val="FF0000"/>
            </a:solidFill>
            <a:ln w="9525">
              <a:solidFill>
                <a:srgbClr val="FF0000"/>
              </a:solidFill>
              <a:round/>
              <a:headEnd/>
              <a:tailEnd/>
            </a:ln>
          </p:spPr>
          <p:txBody>
            <a:bodyPr/>
            <a:lstStyle/>
            <a:p>
              <a:endParaRPr lang="it-IT"/>
            </a:p>
          </p:txBody>
        </p:sp>
        <p:sp>
          <p:nvSpPr>
            <p:cNvPr id="80917" name="Text Box 30"/>
            <p:cNvSpPr txBox="1">
              <a:spLocks noChangeArrowheads="1"/>
            </p:cNvSpPr>
            <p:nvPr/>
          </p:nvSpPr>
          <p:spPr bwMode="auto">
            <a:xfrm>
              <a:off x="1249" y="2227"/>
              <a:ext cx="49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a:solidFill>
                    <a:srgbClr val="FF0000"/>
                  </a:solidFill>
                </a:rPr>
                <a:t>60 dB</a:t>
              </a:r>
              <a:endParaRPr lang="en-US" altLang="it-IT" sz="2200"/>
            </a:p>
          </p:txBody>
        </p:sp>
        <p:sp>
          <p:nvSpPr>
            <p:cNvPr id="80918" name="Line 31"/>
            <p:cNvSpPr>
              <a:spLocks noChangeShapeType="1"/>
            </p:cNvSpPr>
            <p:nvPr/>
          </p:nvSpPr>
          <p:spPr bwMode="auto">
            <a:xfrm>
              <a:off x="1785" y="1539"/>
              <a:ext cx="0" cy="18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19" name="Freeform 32"/>
            <p:cNvSpPr>
              <a:spLocks/>
            </p:cNvSpPr>
            <p:nvPr/>
          </p:nvSpPr>
          <p:spPr bwMode="auto">
            <a:xfrm>
              <a:off x="1765" y="1700"/>
              <a:ext cx="40" cy="78"/>
            </a:xfrm>
            <a:custGeom>
              <a:avLst/>
              <a:gdLst>
                <a:gd name="T0" fmla="*/ 14 w 43"/>
                <a:gd name="T1" fmla="*/ 37 h 88"/>
                <a:gd name="T2" fmla="*/ 25 w 43"/>
                <a:gd name="T3" fmla="*/ 0 h 88"/>
                <a:gd name="T4" fmla="*/ 14 w 43"/>
                <a:gd name="T5" fmla="*/ 10 h 88"/>
                <a:gd name="T6" fmla="*/ 0 w 43"/>
                <a:gd name="T7" fmla="*/ 0 h 88"/>
                <a:gd name="T8" fmla="*/ 14 w 43"/>
                <a:gd name="T9" fmla="*/ 37 h 88"/>
                <a:gd name="T10" fmla="*/ 14 w 43"/>
                <a:gd name="T11" fmla="*/ 37 h 88"/>
                <a:gd name="T12" fmla="*/ 0 60000 65536"/>
                <a:gd name="T13" fmla="*/ 0 60000 65536"/>
                <a:gd name="T14" fmla="*/ 0 60000 65536"/>
                <a:gd name="T15" fmla="*/ 0 60000 65536"/>
                <a:gd name="T16" fmla="*/ 0 60000 65536"/>
                <a:gd name="T17" fmla="*/ 0 60000 65536"/>
                <a:gd name="T18" fmla="*/ 0 w 43"/>
                <a:gd name="T19" fmla="*/ 0 h 88"/>
                <a:gd name="T20" fmla="*/ 43 w 43"/>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43" h="88">
                  <a:moveTo>
                    <a:pt x="22" y="87"/>
                  </a:moveTo>
                  <a:lnTo>
                    <a:pt x="42" y="0"/>
                  </a:lnTo>
                  <a:lnTo>
                    <a:pt x="22" y="21"/>
                  </a:lnTo>
                  <a:lnTo>
                    <a:pt x="0" y="0"/>
                  </a:lnTo>
                  <a:lnTo>
                    <a:pt x="22" y="87"/>
                  </a:lnTo>
                </a:path>
              </a:pathLst>
            </a:custGeom>
            <a:solidFill>
              <a:srgbClr val="FF0000"/>
            </a:solidFill>
            <a:ln w="9525">
              <a:solidFill>
                <a:srgbClr val="FF0000"/>
              </a:solidFill>
              <a:round/>
              <a:headEnd/>
              <a:tailEnd/>
            </a:ln>
          </p:spPr>
          <p:txBody>
            <a:bodyPr/>
            <a:lstStyle/>
            <a:p>
              <a:endParaRPr lang="it-IT"/>
            </a:p>
          </p:txBody>
        </p:sp>
        <p:sp>
          <p:nvSpPr>
            <p:cNvPr id="80920" name="Line 33"/>
            <p:cNvSpPr>
              <a:spLocks noChangeShapeType="1"/>
            </p:cNvSpPr>
            <p:nvPr/>
          </p:nvSpPr>
          <p:spPr bwMode="auto">
            <a:xfrm>
              <a:off x="2122" y="2845"/>
              <a:ext cx="431"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21" name="Freeform 34"/>
            <p:cNvSpPr>
              <a:spLocks/>
            </p:cNvSpPr>
            <p:nvPr/>
          </p:nvSpPr>
          <p:spPr bwMode="auto">
            <a:xfrm>
              <a:off x="2062" y="2825"/>
              <a:ext cx="81" cy="39"/>
            </a:xfrm>
            <a:custGeom>
              <a:avLst/>
              <a:gdLst>
                <a:gd name="T0" fmla="*/ 0 w 89"/>
                <a:gd name="T1" fmla="*/ 10 h 44"/>
                <a:gd name="T2" fmla="*/ 46 w 89"/>
                <a:gd name="T3" fmla="*/ 19 h 44"/>
                <a:gd name="T4" fmla="*/ 35 w 89"/>
                <a:gd name="T5" fmla="*/ 10 h 44"/>
                <a:gd name="T6" fmla="*/ 46 w 89"/>
                <a:gd name="T7" fmla="*/ 0 h 44"/>
                <a:gd name="T8" fmla="*/ 0 w 89"/>
                <a:gd name="T9" fmla="*/ 10 h 44"/>
                <a:gd name="T10" fmla="*/ 0 w 89"/>
                <a:gd name="T11" fmla="*/ 10 h 44"/>
                <a:gd name="T12" fmla="*/ 0 60000 65536"/>
                <a:gd name="T13" fmla="*/ 0 60000 65536"/>
                <a:gd name="T14" fmla="*/ 0 60000 65536"/>
                <a:gd name="T15" fmla="*/ 0 60000 65536"/>
                <a:gd name="T16" fmla="*/ 0 60000 65536"/>
                <a:gd name="T17" fmla="*/ 0 60000 65536"/>
                <a:gd name="T18" fmla="*/ 0 w 89"/>
                <a:gd name="T19" fmla="*/ 0 h 44"/>
                <a:gd name="T20" fmla="*/ 89 w 8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89" h="44">
                  <a:moveTo>
                    <a:pt x="0" y="22"/>
                  </a:moveTo>
                  <a:lnTo>
                    <a:pt x="88" y="43"/>
                  </a:lnTo>
                  <a:lnTo>
                    <a:pt x="66" y="22"/>
                  </a:lnTo>
                  <a:lnTo>
                    <a:pt x="88" y="0"/>
                  </a:lnTo>
                  <a:lnTo>
                    <a:pt x="0" y="22"/>
                  </a:lnTo>
                </a:path>
              </a:pathLst>
            </a:custGeom>
            <a:solidFill>
              <a:srgbClr val="FF0000"/>
            </a:solidFill>
            <a:ln w="9525">
              <a:solidFill>
                <a:srgbClr val="FF0000"/>
              </a:solidFill>
              <a:round/>
              <a:headEnd/>
              <a:tailEnd/>
            </a:ln>
          </p:spPr>
          <p:txBody>
            <a:bodyPr/>
            <a:lstStyle/>
            <a:p>
              <a:endParaRPr lang="it-IT"/>
            </a:p>
          </p:txBody>
        </p:sp>
        <p:sp>
          <p:nvSpPr>
            <p:cNvPr id="80922" name="Line 35"/>
            <p:cNvSpPr>
              <a:spLocks noChangeShapeType="1"/>
            </p:cNvSpPr>
            <p:nvPr/>
          </p:nvSpPr>
          <p:spPr bwMode="auto">
            <a:xfrm>
              <a:off x="3167" y="2843"/>
              <a:ext cx="300"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23" name="Freeform 36"/>
            <p:cNvSpPr>
              <a:spLocks/>
            </p:cNvSpPr>
            <p:nvPr/>
          </p:nvSpPr>
          <p:spPr bwMode="auto">
            <a:xfrm>
              <a:off x="3451" y="2827"/>
              <a:ext cx="68" cy="33"/>
            </a:xfrm>
            <a:custGeom>
              <a:avLst/>
              <a:gdLst>
                <a:gd name="T0" fmla="*/ 37 w 75"/>
                <a:gd name="T1" fmla="*/ 8 h 37"/>
                <a:gd name="T2" fmla="*/ 0 w 75"/>
                <a:gd name="T3" fmla="*/ 0 h 37"/>
                <a:gd name="T4" fmla="*/ 10 w 75"/>
                <a:gd name="T5" fmla="*/ 8 h 37"/>
                <a:gd name="T6" fmla="*/ 0 w 75"/>
                <a:gd name="T7" fmla="*/ 17 h 37"/>
                <a:gd name="T8" fmla="*/ 37 w 75"/>
                <a:gd name="T9" fmla="*/ 8 h 37"/>
                <a:gd name="T10" fmla="*/ 37 w 75"/>
                <a:gd name="T11" fmla="*/ 8 h 37"/>
                <a:gd name="T12" fmla="*/ 0 60000 65536"/>
                <a:gd name="T13" fmla="*/ 0 60000 65536"/>
                <a:gd name="T14" fmla="*/ 0 60000 65536"/>
                <a:gd name="T15" fmla="*/ 0 60000 65536"/>
                <a:gd name="T16" fmla="*/ 0 60000 65536"/>
                <a:gd name="T17" fmla="*/ 0 60000 65536"/>
                <a:gd name="T18" fmla="*/ 0 w 75"/>
                <a:gd name="T19" fmla="*/ 0 h 37"/>
                <a:gd name="T20" fmla="*/ 75 w 75"/>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75" h="37">
                  <a:moveTo>
                    <a:pt x="74" y="18"/>
                  </a:moveTo>
                  <a:lnTo>
                    <a:pt x="0" y="0"/>
                  </a:lnTo>
                  <a:lnTo>
                    <a:pt x="18" y="18"/>
                  </a:lnTo>
                  <a:lnTo>
                    <a:pt x="0" y="36"/>
                  </a:lnTo>
                  <a:lnTo>
                    <a:pt x="74" y="18"/>
                  </a:lnTo>
                </a:path>
              </a:pathLst>
            </a:custGeom>
            <a:solidFill>
              <a:srgbClr val="FF0000"/>
            </a:solidFill>
            <a:ln w="9525">
              <a:solidFill>
                <a:srgbClr val="FF0000"/>
              </a:solidFill>
              <a:round/>
              <a:headEnd/>
              <a:tailEnd/>
            </a:ln>
          </p:spPr>
          <p:txBody>
            <a:bodyPr/>
            <a:lstStyle/>
            <a:p>
              <a:endParaRPr lang="it-IT"/>
            </a:p>
          </p:txBody>
        </p:sp>
        <p:sp>
          <p:nvSpPr>
            <p:cNvPr id="80924" name="Text Box 37"/>
            <p:cNvSpPr txBox="1">
              <a:spLocks noChangeArrowheads="1"/>
            </p:cNvSpPr>
            <p:nvPr/>
          </p:nvSpPr>
          <p:spPr bwMode="auto">
            <a:xfrm>
              <a:off x="2661" y="2664"/>
              <a:ext cx="54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a:solidFill>
                    <a:srgbClr val="FF0000"/>
                  </a:solidFill>
                </a:rPr>
                <a:t>60 dB</a:t>
              </a:r>
              <a:endParaRPr lang="en-US" altLang="it-IT" sz="2200"/>
            </a:p>
          </p:txBody>
        </p:sp>
        <p:sp>
          <p:nvSpPr>
            <p:cNvPr id="80925" name="Text Box 38"/>
            <p:cNvSpPr txBox="1">
              <a:spLocks noChangeArrowheads="1"/>
            </p:cNvSpPr>
            <p:nvPr/>
          </p:nvSpPr>
          <p:spPr bwMode="auto">
            <a:xfrm>
              <a:off x="2725" y="2876"/>
              <a:ext cx="25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a:solidFill>
                    <a:srgbClr val="FF0000"/>
                  </a:solidFill>
                </a:rPr>
                <a:t>BW</a:t>
              </a:r>
              <a:endParaRPr lang="en-US" altLang="it-IT" sz="2200"/>
            </a:p>
          </p:txBody>
        </p:sp>
        <p:sp>
          <p:nvSpPr>
            <p:cNvPr id="80926" name="Freeform 39"/>
            <p:cNvSpPr>
              <a:spLocks/>
            </p:cNvSpPr>
            <p:nvPr/>
          </p:nvSpPr>
          <p:spPr bwMode="auto">
            <a:xfrm>
              <a:off x="4005" y="3067"/>
              <a:ext cx="86" cy="19"/>
            </a:xfrm>
            <a:custGeom>
              <a:avLst/>
              <a:gdLst>
                <a:gd name="T0" fmla="*/ 0 w 95"/>
                <a:gd name="T1" fmla="*/ 0 h 21"/>
                <a:gd name="T2" fmla="*/ 5 w 95"/>
                <a:gd name="T3" fmla="*/ 3 h 21"/>
                <a:gd name="T4" fmla="*/ 5 w 95"/>
                <a:gd name="T5" fmla="*/ 3 h 21"/>
                <a:gd name="T6" fmla="*/ 9 w 95"/>
                <a:gd name="T7" fmla="*/ 4 h 21"/>
                <a:gd name="T8" fmla="*/ 13 w 95"/>
                <a:gd name="T9" fmla="*/ 4 h 21"/>
                <a:gd name="T10" fmla="*/ 14 w 95"/>
                <a:gd name="T11" fmla="*/ 5 h 21"/>
                <a:gd name="T12" fmla="*/ 18 w 95"/>
                <a:gd name="T13" fmla="*/ 5 h 21"/>
                <a:gd name="T14" fmla="*/ 21 w 95"/>
                <a:gd name="T15" fmla="*/ 5 h 21"/>
                <a:gd name="T16" fmla="*/ 24 w 95"/>
                <a:gd name="T17" fmla="*/ 5 h 21"/>
                <a:gd name="T18" fmla="*/ 27 w 95"/>
                <a:gd name="T19" fmla="*/ 5 h 21"/>
                <a:gd name="T20" fmla="*/ 29 w 95"/>
                <a:gd name="T21" fmla="*/ 7 h 21"/>
                <a:gd name="T22" fmla="*/ 33 w 95"/>
                <a:gd name="T23" fmla="*/ 7 h 21"/>
                <a:gd name="T24" fmla="*/ 35 w 95"/>
                <a:gd name="T25" fmla="*/ 9 h 21"/>
                <a:gd name="T26" fmla="*/ 38 w 95"/>
                <a:gd name="T27" fmla="*/ 9 h 21"/>
                <a:gd name="T28" fmla="*/ 42 w 95"/>
                <a:gd name="T29" fmla="*/ 10 h 21"/>
                <a:gd name="T30" fmla="*/ 43 w 95"/>
                <a:gd name="T31" fmla="*/ 10 h 21"/>
                <a:gd name="T32" fmla="*/ 47 w 95"/>
                <a:gd name="T33" fmla="*/ 1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
                <a:gd name="T52" fmla="*/ 0 h 21"/>
                <a:gd name="T53" fmla="*/ 95 w 95"/>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 h="21">
                  <a:moveTo>
                    <a:pt x="0" y="0"/>
                  </a:moveTo>
                  <a:lnTo>
                    <a:pt x="8" y="3"/>
                  </a:lnTo>
                  <a:lnTo>
                    <a:pt x="12" y="3"/>
                  </a:lnTo>
                  <a:lnTo>
                    <a:pt x="18" y="4"/>
                  </a:lnTo>
                  <a:lnTo>
                    <a:pt x="25" y="4"/>
                  </a:lnTo>
                  <a:lnTo>
                    <a:pt x="29" y="8"/>
                  </a:lnTo>
                  <a:lnTo>
                    <a:pt x="37" y="8"/>
                  </a:lnTo>
                  <a:lnTo>
                    <a:pt x="42" y="12"/>
                  </a:lnTo>
                  <a:lnTo>
                    <a:pt x="47" y="12"/>
                  </a:lnTo>
                  <a:lnTo>
                    <a:pt x="54" y="12"/>
                  </a:lnTo>
                  <a:lnTo>
                    <a:pt x="58" y="14"/>
                  </a:lnTo>
                  <a:lnTo>
                    <a:pt x="66" y="14"/>
                  </a:lnTo>
                  <a:lnTo>
                    <a:pt x="71" y="17"/>
                  </a:lnTo>
                  <a:lnTo>
                    <a:pt x="76" y="17"/>
                  </a:lnTo>
                  <a:lnTo>
                    <a:pt x="83" y="20"/>
                  </a:lnTo>
                  <a:lnTo>
                    <a:pt x="88" y="20"/>
                  </a:lnTo>
                  <a:lnTo>
                    <a:pt x="94" y="20"/>
                  </a:lnTo>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nvGrpSpPr>
            <p:cNvPr id="80927" name="Group 43"/>
            <p:cNvGrpSpPr>
              <a:grpSpLocks/>
            </p:cNvGrpSpPr>
            <p:nvPr/>
          </p:nvGrpSpPr>
          <p:grpSpPr bwMode="auto">
            <a:xfrm>
              <a:off x="1769" y="1994"/>
              <a:ext cx="39" cy="232"/>
              <a:chOff x="1946" y="2260"/>
              <a:chExt cx="43" cy="263"/>
            </a:xfrm>
          </p:grpSpPr>
          <p:sp>
            <p:nvSpPr>
              <p:cNvPr id="80929" name="Line 44"/>
              <p:cNvSpPr>
                <a:spLocks noChangeShapeType="1"/>
              </p:cNvSpPr>
              <p:nvPr/>
            </p:nvSpPr>
            <p:spPr bwMode="auto">
              <a:xfrm>
                <a:off x="1966" y="2327"/>
                <a:ext cx="0" cy="196"/>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0930" name="Freeform 45"/>
              <p:cNvSpPr>
                <a:spLocks/>
              </p:cNvSpPr>
              <p:nvPr/>
            </p:nvSpPr>
            <p:spPr bwMode="auto">
              <a:xfrm>
                <a:off x="1946" y="2260"/>
                <a:ext cx="43" cy="88"/>
              </a:xfrm>
              <a:custGeom>
                <a:avLst/>
                <a:gdLst>
                  <a:gd name="T0" fmla="*/ 20 w 43"/>
                  <a:gd name="T1" fmla="*/ 0 h 88"/>
                  <a:gd name="T2" fmla="*/ 0 w 43"/>
                  <a:gd name="T3" fmla="*/ 87 h 88"/>
                  <a:gd name="T4" fmla="*/ 20 w 43"/>
                  <a:gd name="T5" fmla="*/ 67 h 88"/>
                  <a:gd name="T6" fmla="*/ 42 w 43"/>
                  <a:gd name="T7" fmla="*/ 87 h 88"/>
                  <a:gd name="T8" fmla="*/ 20 w 43"/>
                  <a:gd name="T9" fmla="*/ 0 h 88"/>
                  <a:gd name="T10" fmla="*/ 20 w 43"/>
                  <a:gd name="T11" fmla="*/ 0 h 88"/>
                  <a:gd name="T12" fmla="*/ 0 60000 65536"/>
                  <a:gd name="T13" fmla="*/ 0 60000 65536"/>
                  <a:gd name="T14" fmla="*/ 0 60000 65536"/>
                  <a:gd name="T15" fmla="*/ 0 60000 65536"/>
                  <a:gd name="T16" fmla="*/ 0 60000 65536"/>
                  <a:gd name="T17" fmla="*/ 0 60000 65536"/>
                  <a:gd name="T18" fmla="*/ 0 w 43"/>
                  <a:gd name="T19" fmla="*/ 0 h 88"/>
                  <a:gd name="T20" fmla="*/ 43 w 43"/>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43" h="88">
                    <a:moveTo>
                      <a:pt x="20" y="0"/>
                    </a:moveTo>
                    <a:lnTo>
                      <a:pt x="0" y="87"/>
                    </a:lnTo>
                    <a:lnTo>
                      <a:pt x="20" y="67"/>
                    </a:lnTo>
                    <a:lnTo>
                      <a:pt x="42" y="87"/>
                    </a:lnTo>
                    <a:lnTo>
                      <a:pt x="20" y="0"/>
                    </a:lnTo>
                  </a:path>
                </a:pathLst>
              </a:custGeom>
              <a:solidFill>
                <a:srgbClr val="FF0000"/>
              </a:solidFill>
              <a:ln w="9525">
                <a:solidFill>
                  <a:srgbClr val="FF0000"/>
                </a:solidFill>
                <a:round/>
                <a:headEnd/>
                <a:tailEnd/>
              </a:ln>
            </p:spPr>
            <p:txBody>
              <a:bodyPr/>
              <a:lstStyle/>
              <a:p>
                <a:endParaRPr lang="it-IT"/>
              </a:p>
            </p:txBody>
          </p:sp>
        </p:grpSp>
        <p:sp>
          <p:nvSpPr>
            <p:cNvPr id="80928" name="Text Box 46"/>
            <p:cNvSpPr txBox="1">
              <a:spLocks noChangeArrowheads="1"/>
            </p:cNvSpPr>
            <p:nvPr/>
          </p:nvSpPr>
          <p:spPr bwMode="auto">
            <a:xfrm>
              <a:off x="3889" y="1854"/>
              <a:ext cx="7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a:solidFill>
                    <a:srgbClr val="FF0000"/>
                  </a:solidFill>
                </a:rPr>
                <a:t>3 dB BW</a:t>
              </a:r>
              <a:endParaRPr lang="en-US" altLang="it-IT" sz="2200"/>
            </a:p>
          </p:txBody>
        </p:sp>
      </p:grpSp>
      <p:sp>
        <p:nvSpPr>
          <p:cNvPr id="80901" name="Text Box 47"/>
          <p:cNvSpPr txBox="1">
            <a:spLocks noChangeArrowheads="1"/>
          </p:cNvSpPr>
          <p:nvPr/>
        </p:nvSpPr>
        <p:spPr bwMode="auto">
          <a:xfrm>
            <a:off x="2155825" y="5510213"/>
            <a:ext cx="21796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b="1">
                <a:solidFill>
                  <a:srgbClr val="FF0000"/>
                </a:solidFill>
              </a:rPr>
              <a:t>Selettività     =</a:t>
            </a:r>
            <a:endParaRPr lang="en-US" altLang="it-IT" sz="2200" b="1"/>
          </a:p>
        </p:txBody>
      </p:sp>
      <p:sp>
        <p:nvSpPr>
          <p:cNvPr id="41" name="Rectangle 2"/>
          <p:cNvSpPr txBox="1">
            <a:spLocks noChangeArrowheads="1"/>
          </p:cNvSpPr>
          <p:nvPr/>
        </p:nvSpPr>
        <p:spPr bwMode="black">
          <a:xfrm>
            <a:off x="290513" y="0"/>
            <a:ext cx="8405812" cy="981075"/>
          </a:xfrm>
          <a:prstGeom prst="rect">
            <a:avLst/>
          </a:prstGeom>
          <a:noFill/>
          <a:ln/>
        </p:spPr>
        <p:txBody>
          <a:bodyPr/>
          <a:lstStyle/>
          <a:p>
            <a:pPr algn="ctr" eaLnBrk="1" hangingPunct="1">
              <a:defRPr/>
            </a:pPr>
            <a:r>
              <a:rPr lang="it-IT" sz="4000" kern="0" dirty="0">
                <a:effectLst>
                  <a:outerShdw blurRad="38100" dist="38100" dir="2700000" algn="tl">
                    <a:srgbClr val="000000"/>
                  </a:outerShdw>
                </a:effectLst>
                <a:latin typeface="Book Antiqua" pitchFamily="18" charset="0"/>
                <a:ea typeface="+mj-ea"/>
                <a:cs typeface="+mj-cs"/>
              </a:rPr>
              <a:t>Selettività del filtro a IF</a:t>
            </a:r>
          </a:p>
        </p:txBody>
      </p:sp>
      <p:sp>
        <p:nvSpPr>
          <p:cNvPr id="45" name="Rettangolo 44"/>
          <p:cNvSpPr/>
          <p:nvPr/>
        </p:nvSpPr>
        <p:spPr>
          <a:xfrm>
            <a:off x="831850" y="854075"/>
            <a:ext cx="7935913" cy="1616075"/>
          </a:xfrm>
          <a:prstGeom prst="rect">
            <a:avLst/>
          </a:prstGeom>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defRPr/>
            </a:pPr>
            <a:r>
              <a:rPr lang="it-IT" altLang="it-IT" sz="2000" smtClean="0">
                <a:effectLst>
                  <a:outerShdw blurRad="38100" dist="38100" dir="2700000" algn="tl">
                    <a:srgbClr val="000000"/>
                  </a:outerShdw>
                </a:effectLst>
                <a:latin typeface="Book Antiqua" panose="02040602050305030304" pitchFamily="18" charset="0"/>
              </a:rPr>
              <a:t>Il filtro a IF è progettato per avere una forma quasi gaussiana. </a:t>
            </a:r>
          </a:p>
          <a:p>
            <a:pPr eaLnBrk="1" hangingPunct="1">
              <a:spcBef>
                <a:spcPct val="0"/>
              </a:spcBef>
              <a:buClrTx/>
              <a:buSzTx/>
              <a:buFontTx/>
              <a:buNone/>
              <a:defRPr/>
            </a:pPr>
            <a:r>
              <a:rPr lang="it-IT" altLang="it-IT" sz="2000" smtClean="0">
                <a:effectLst>
                  <a:outerShdw blurRad="38100" dist="38100" dir="2700000" algn="tl">
                    <a:srgbClr val="000000"/>
                  </a:outerShdw>
                </a:effectLst>
                <a:latin typeface="Book Antiqua" panose="02040602050305030304" pitchFamily="18" charset="0"/>
              </a:rPr>
              <a:t>L’allargamento del filtro è quantificato attraverso la sua </a:t>
            </a:r>
            <a:r>
              <a:rPr lang="it-IT" altLang="it-IT" sz="2000" b="1" smtClean="0">
                <a:solidFill>
                  <a:srgbClr val="FFFF00"/>
                </a:solidFill>
                <a:effectLst>
                  <a:outerShdw blurRad="38100" dist="38100" dir="2700000" algn="tl">
                    <a:srgbClr val="000000"/>
                  </a:outerShdw>
                </a:effectLst>
                <a:latin typeface="Book Antiqua" panose="02040602050305030304" pitchFamily="18" charset="0"/>
              </a:rPr>
              <a:t>selettività</a:t>
            </a:r>
            <a:r>
              <a:rPr lang="it-IT" altLang="it-IT" sz="2000" smtClean="0">
                <a:effectLst>
                  <a:outerShdw blurRad="38100" dist="38100" dir="2700000" algn="tl">
                    <a:srgbClr val="000000"/>
                  </a:outerShdw>
                </a:effectLst>
                <a:latin typeface="Book Antiqua" panose="02040602050305030304" pitchFamily="18" charset="0"/>
              </a:rPr>
              <a:t>,</a:t>
            </a:r>
          </a:p>
          <a:p>
            <a:pPr eaLnBrk="1" hangingPunct="1">
              <a:spcBef>
                <a:spcPct val="0"/>
              </a:spcBef>
              <a:buClrTx/>
              <a:buSzTx/>
              <a:buFontTx/>
              <a:buNone/>
              <a:defRPr/>
            </a:pPr>
            <a:r>
              <a:rPr lang="it-IT" altLang="it-IT" sz="2000" smtClean="0">
                <a:effectLst>
                  <a:outerShdw blurRad="38100" dist="38100" dir="2700000" algn="tl">
                    <a:srgbClr val="000000"/>
                  </a:outerShdw>
                </a:effectLst>
                <a:latin typeface="Book Antiqua" panose="02040602050305030304" pitchFamily="18" charset="0"/>
              </a:rPr>
              <a:t>che tipicamente vale 10-15 per filtri analogici (se Gaussiano è 20).</a:t>
            </a:r>
          </a:p>
          <a:p>
            <a:pPr eaLnBrk="1" hangingPunct="1">
              <a:spcBef>
                <a:spcPct val="0"/>
              </a:spcBef>
              <a:buClrTx/>
              <a:buSzTx/>
              <a:buFontTx/>
              <a:buNone/>
              <a:defRPr/>
            </a:pPr>
            <a:r>
              <a:rPr lang="it-IT" altLang="it-IT" sz="2000" smtClean="0">
                <a:latin typeface="Book Antiqua" panose="02040602050305030304" pitchFamily="18" charset="0"/>
              </a:rPr>
              <a:t>[selettività più bassa significa che il filtro scende più rapidamente:</a:t>
            </a:r>
          </a:p>
          <a:p>
            <a:pPr eaLnBrk="1" hangingPunct="1">
              <a:spcBef>
                <a:spcPct val="0"/>
              </a:spcBef>
              <a:buClrTx/>
              <a:buSzTx/>
              <a:buFontTx/>
              <a:buNone/>
              <a:defRPr/>
            </a:pPr>
            <a:r>
              <a:rPr lang="it-IT" altLang="it-IT" sz="2000" smtClean="0">
                <a:latin typeface="Book Antiqua" panose="02040602050305030304" pitchFamily="18" charset="0"/>
              </a:rPr>
              <a:t>con “selettività=1” il filtro è un “rettangolo” infinitamente ripido]</a:t>
            </a:r>
          </a:p>
        </p:txBody>
      </p:sp>
      <p:sp>
        <p:nvSpPr>
          <p:cNvPr id="80904" name="Rectangle 44"/>
          <p:cNvSpPr>
            <a:spLocks noChangeArrowheads="1"/>
          </p:cNvSpPr>
          <p:nvPr/>
        </p:nvSpPr>
        <p:spPr bwMode="auto">
          <a:xfrm>
            <a:off x="1963738" y="5597525"/>
            <a:ext cx="4376737" cy="6826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ttangolo 83"/>
          <p:cNvSpPr/>
          <p:nvPr/>
        </p:nvSpPr>
        <p:spPr>
          <a:xfrm>
            <a:off x="387350" y="1173163"/>
            <a:ext cx="8597900" cy="4737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sp>
        <p:nvSpPr>
          <p:cNvPr id="82947" name="Line 17"/>
          <p:cNvSpPr>
            <a:spLocks noChangeShapeType="1"/>
          </p:cNvSpPr>
          <p:nvPr/>
        </p:nvSpPr>
        <p:spPr bwMode="auto">
          <a:xfrm>
            <a:off x="4100513" y="619442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48" name="Freeform 18"/>
          <p:cNvSpPr>
            <a:spLocks/>
          </p:cNvSpPr>
          <p:nvPr/>
        </p:nvSpPr>
        <p:spPr bwMode="auto">
          <a:xfrm>
            <a:off x="1974850" y="2647950"/>
            <a:ext cx="5294313" cy="2822575"/>
          </a:xfrm>
          <a:custGeom>
            <a:avLst/>
            <a:gdLst>
              <a:gd name="T0" fmla="*/ 2147483646 w 3668"/>
              <a:gd name="T1" fmla="*/ 2147483646 h 2016"/>
              <a:gd name="T2" fmla="*/ 2147483646 w 3668"/>
              <a:gd name="T3" fmla="*/ 2147483646 h 2016"/>
              <a:gd name="T4" fmla="*/ 2147483646 w 3668"/>
              <a:gd name="T5" fmla="*/ 2147483646 h 2016"/>
              <a:gd name="T6" fmla="*/ 2147483646 w 3668"/>
              <a:gd name="T7" fmla="*/ 2147483646 h 2016"/>
              <a:gd name="T8" fmla="*/ 2147483646 w 3668"/>
              <a:gd name="T9" fmla="*/ 2147483646 h 2016"/>
              <a:gd name="T10" fmla="*/ 2147483646 w 3668"/>
              <a:gd name="T11" fmla="*/ 2147483646 h 2016"/>
              <a:gd name="T12" fmla="*/ 2147483646 w 3668"/>
              <a:gd name="T13" fmla="*/ 2147483646 h 2016"/>
              <a:gd name="T14" fmla="*/ 2147483646 w 3668"/>
              <a:gd name="T15" fmla="*/ 2147483646 h 2016"/>
              <a:gd name="T16" fmla="*/ 2147483646 w 3668"/>
              <a:gd name="T17" fmla="*/ 2147483646 h 2016"/>
              <a:gd name="T18" fmla="*/ 2147483646 w 3668"/>
              <a:gd name="T19" fmla="*/ 2147483646 h 2016"/>
              <a:gd name="T20" fmla="*/ 2147483646 w 3668"/>
              <a:gd name="T21" fmla="*/ 2147483646 h 2016"/>
              <a:gd name="T22" fmla="*/ 2147483646 w 3668"/>
              <a:gd name="T23" fmla="*/ 2147483646 h 2016"/>
              <a:gd name="T24" fmla="*/ 2147483646 w 3668"/>
              <a:gd name="T25" fmla="*/ 2147483646 h 2016"/>
              <a:gd name="T26" fmla="*/ 2147483646 w 3668"/>
              <a:gd name="T27" fmla="*/ 2147483646 h 2016"/>
              <a:gd name="T28" fmla="*/ 2147483646 w 3668"/>
              <a:gd name="T29" fmla="*/ 2147483646 h 2016"/>
              <a:gd name="T30" fmla="*/ 2147483646 w 3668"/>
              <a:gd name="T31" fmla="*/ 2147483646 h 2016"/>
              <a:gd name="T32" fmla="*/ 2147483646 w 3668"/>
              <a:gd name="T33" fmla="*/ 2147483646 h 2016"/>
              <a:gd name="T34" fmla="*/ 2147483646 w 3668"/>
              <a:gd name="T35" fmla="*/ 2147483646 h 2016"/>
              <a:gd name="T36" fmla="*/ 2147483646 w 3668"/>
              <a:gd name="T37" fmla="*/ 2147483646 h 2016"/>
              <a:gd name="T38" fmla="*/ 2147483646 w 3668"/>
              <a:gd name="T39" fmla="*/ 2147483646 h 2016"/>
              <a:gd name="T40" fmla="*/ 2147483646 w 3668"/>
              <a:gd name="T41" fmla="*/ 2147483646 h 2016"/>
              <a:gd name="T42" fmla="*/ 2147483646 w 3668"/>
              <a:gd name="T43" fmla="*/ 2147483646 h 2016"/>
              <a:gd name="T44" fmla="*/ 2147483646 w 3668"/>
              <a:gd name="T45" fmla="*/ 2147483646 h 2016"/>
              <a:gd name="T46" fmla="*/ 2147483646 w 3668"/>
              <a:gd name="T47" fmla="*/ 2147483646 h 2016"/>
              <a:gd name="T48" fmla="*/ 2147483646 w 3668"/>
              <a:gd name="T49" fmla="*/ 2147483646 h 2016"/>
              <a:gd name="T50" fmla="*/ 2147483646 w 3668"/>
              <a:gd name="T51" fmla="*/ 2147483646 h 2016"/>
              <a:gd name="T52" fmla="*/ 2147483646 w 3668"/>
              <a:gd name="T53" fmla="*/ 2147483646 h 2016"/>
              <a:gd name="T54" fmla="*/ 2147483646 w 3668"/>
              <a:gd name="T55" fmla="*/ 2147483646 h 2016"/>
              <a:gd name="T56" fmla="*/ 2147483646 w 3668"/>
              <a:gd name="T57" fmla="*/ 2147483646 h 2016"/>
              <a:gd name="T58" fmla="*/ 2147483646 w 3668"/>
              <a:gd name="T59" fmla="*/ 2147483646 h 2016"/>
              <a:gd name="T60" fmla="*/ 2147483646 w 3668"/>
              <a:gd name="T61" fmla="*/ 2147483646 h 2016"/>
              <a:gd name="T62" fmla="*/ 2147483646 w 3668"/>
              <a:gd name="T63" fmla="*/ 2147483646 h 2016"/>
              <a:gd name="T64" fmla="*/ 2147483646 w 3668"/>
              <a:gd name="T65" fmla="*/ 2147483646 h 2016"/>
              <a:gd name="T66" fmla="*/ 2147483646 w 3668"/>
              <a:gd name="T67" fmla="*/ 2147483646 h 2016"/>
              <a:gd name="T68" fmla="*/ 2147483646 w 3668"/>
              <a:gd name="T69" fmla="*/ 2147483646 h 2016"/>
              <a:gd name="T70" fmla="*/ 2147483646 w 3668"/>
              <a:gd name="T71" fmla="*/ 2147483646 h 2016"/>
              <a:gd name="T72" fmla="*/ 2147483646 w 3668"/>
              <a:gd name="T73" fmla="*/ 2147483646 h 2016"/>
              <a:gd name="T74" fmla="*/ 2147483646 w 3668"/>
              <a:gd name="T75" fmla="*/ 2147483646 h 2016"/>
              <a:gd name="T76" fmla="*/ 2147483646 w 3668"/>
              <a:gd name="T77" fmla="*/ 2147483646 h 2016"/>
              <a:gd name="T78" fmla="*/ 2147483646 w 3668"/>
              <a:gd name="T79" fmla="*/ 2147483646 h 2016"/>
              <a:gd name="T80" fmla="*/ 2147483646 w 3668"/>
              <a:gd name="T81" fmla="*/ 2147483646 h 2016"/>
              <a:gd name="T82" fmla="*/ 2147483646 w 3668"/>
              <a:gd name="T83" fmla="*/ 2147483646 h 2016"/>
              <a:gd name="T84" fmla="*/ 2147483646 w 3668"/>
              <a:gd name="T85" fmla="*/ 2147483646 h 2016"/>
              <a:gd name="T86" fmla="*/ 2147483646 w 3668"/>
              <a:gd name="T87" fmla="*/ 2147483646 h 2016"/>
              <a:gd name="T88" fmla="*/ 2147483646 w 3668"/>
              <a:gd name="T89" fmla="*/ 2147483646 h 2016"/>
              <a:gd name="T90" fmla="*/ 2147483646 w 3668"/>
              <a:gd name="T91" fmla="*/ 2147483646 h 2016"/>
              <a:gd name="T92" fmla="*/ 2147483646 w 3668"/>
              <a:gd name="T93" fmla="*/ 2147483646 h 2016"/>
              <a:gd name="T94" fmla="*/ 2147483646 w 3668"/>
              <a:gd name="T95" fmla="*/ 2147483646 h 2016"/>
              <a:gd name="T96" fmla="*/ 2147483646 w 3668"/>
              <a:gd name="T97" fmla="*/ 2147483646 h 2016"/>
              <a:gd name="T98" fmla="*/ 2147483646 w 3668"/>
              <a:gd name="T99" fmla="*/ 2147483646 h 2016"/>
              <a:gd name="T100" fmla="*/ 2147483646 w 3668"/>
              <a:gd name="T101" fmla="*/ 2147483646 h 2016"/>
              <a:gd name="T102" fmla="*/ 2147483646 w 3668"/>
              <a:gd name="T103" fmla="*/ 2147483646 h 2016"/>
              <a:gd name="T104" fmla="*/ 2147483646 w 3668"/>
              <a:gd name="T105" fmla="*/ 2147483646 h 2016"/>
              <a:gd name="T106" fmla="*/ 2147483646 w 3668"/>
              <a:gd name="T107" fmla="*/ 2147483646 h 2016"/>
              <a:gd name="T108" fmla="*/ 2147483646 w 3668"/>
              <a:gd name="T109" fmla="*/ 2147483646 h 2016"/>
              <a:gd name="T110" fmla="*/ 2147483646 w 3668"/>
              <a:gd name="T111" fmla="*/ 2147483646 h 2016"/>
              <a:gd name="T112" fmla="*/ 2147483646 w 3668"/>
              <a:gd name="T113" fmla="*/ 2147483646 h 2016"/>
              <a:gd name="T114" fmla="*/ 2147483646 w 3668"/>
              <a:gd name="T115" fmla="*/ 2147483646 h 2016"/>
              <a:gd name="T116" fmla="*/ 2147483646 w 3668"/>
              <a:gd name="T117" fmla="*/ 2147483646 h 2016"/>
              <a:gd name="T118" fmla="*/ 2147483646 w 3668"/>
              <a:gd name="T119" fmla="*/ 2147483646 h 2016"/>
              <a:gd name="T120" fmla="*/ 2147483646 w 3668"/>
              <a:gd name="T121" fmla="*/ 2147483646 h 2016"/>
              <a:gd name="T122" fmla="*/ 2147483646 w 3668"/>
              <a:gd name="T123" fmla="*/ 2147483646 h 20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68"/>
              <a:gd name="T187" fmla="*/ 0 h 2016"/>
              <a:gd name="T188" fmla="*/ 3668 w 3668"/>
              <a:gd name="T189" fmla="*/ 2016 h 201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68" h="2016">
                <a:moveTo>
                  <a:pt x="0" y="1973"/>
                </a:moveTo>
                <a:lnTo>
                  <a:pt x="3" y="1980"/>
                </a:lnTo>
                <a:lnTo>
                  <a:pt x="8" y="1999"/>
                </a:lnTo>
                <a:lnTo>
                  <a:pt x="11" y="1993"/>
                </a:lnTo>
                <a:lnTo>
                  <a:pt x="15" y="1969"/>
                </a:lnTo>
                <a:lnTo>
                  <a:pt x="20" y="1976"/>
                </a:lnTo>
                <a:lnTo>
                  <a:pt x="22" y="1973"/>
                </a:lnTo>
                <a:lnTo>
                  <a:pt x="27" y="1976"/>
                </a:lnTo>
                <a:lnTo>
                  <a:pt x="30" y="1954"/>
                </a:lnTo>
                <a:lnTo>
                  <a:pt x="34" y="1973"/>
                </a:lnTo>
                <a:lnTo>
                  <a:pt x="37" y="1962"/>
                </a:lnTo>
                <a:lnTo>
                  <a:pt x="41" y="1986"/>
                </a:lnTo>
                <a:lnTo>
                  <a:pt x="44" y="1980"/>
                </a:lnTo>
                <a:lnTo>
                  <a:pt x="48" y="1969"/>
                </a:lnTo>
                <a:lnTo>
                  <a:pt x="53" y="1948"/>
                </a:lnTo>
                <a:lnTo>
                  <a:pt x="56" y="1948"/>
                </a:lnTo>
                <a:lnTo>
                  <a:pt x="60" y="1954"/>
                </a:lnTo>
                <a:lnTo>
                  <a:pt x="63" y="1956"/>
                </a:lnTo>
                <a:lnTo>
                  <a:pt x="67" y="1967"/>
                </a:lnTo>
                <a:lnTo>
                  <a:pt x="70" y="1978"/>
                </a:lnTo>
                <a:lnTo>
                  <a:pt x="75" y="1980"/>
                </a:lnTo>
                <a:lnTo>
                  <a:pt x="78" y="1965"/>
                </a:lnTo>
                <a:lnTo>
                  <a:pt x="81" y="1956"/>
                </a:lnTo>
                <a:lnTo>
                  <a:pt x="85" y="1976"/>
                </a:lnTo>
                <a:lnTo>
                  <a:pt x="89" y="1980"/>
                </a:lnTo>
                <a:lnTo>
                  <a:pt x="92" y="1978"/>
                </a:lnTo>
                <a:lnTo>
                  <a:pt x="96" y="1969"/>
                </a:lnTo>
                <a:lnTo>
                  <a:pt x="100" y="1988"/>
                </a:lnTo>
                <a:lnTo>
                  <a:pt x="104" y="1984"/>
                </a:lnTo>
                <a:lnTo>
                  <a:pt x="108" y="1969"/>
                </a:lnTo>
                <a:lnTo>
                  <a:pt x="111" y="1984"/>
                </a:lnTo>
                <a:lnTo>
                  <a:pt x="115" y="1988"/>
                </a:lnTo>
                <a:lnTo>
                  <a:pt x="118" y="1978"/>
                </a:lnTo>
                <a:lnTo>
                  <a:pt x="121" y="1951"/>
                </a:lnTo>
                <a:lnTo>
                  <a:pt x="126" y="1951"/>
                </a:lnTo>
                <a:lnTo>
                  <a:pt x="129" y="1954"/>
                </a:lnTo>
                <a:lnTo>
                  <a:pt x="133" y="1948"/>
                </a:lnTo>
                <a:lnTo>
                  <a:pt x="137" y="1944"/>
                </a:lnTo>
                <a:lnTo>
                  <a:pt x="139" y="1962"/>
                </a:lnTo>
                <a:lnTo>
                  <a:pt x="145" y="1951"/>
                </a:lnTo>
                <a:lnTo>
                  <a:pt x="147" y="1931"/>
                </a:lnTo>
                <a:lnTo>
                  <a:pt x="150" y="1938"/>
                </a:lnTo>
                <a:lnTo>
                  <a:pt x="155" y="1909"/>
                </a:lnTo>
                <a:lnTo>
                  <a:pt x="158" y="1914"/>
                </a:lnTo>
                <a:lnTo>
                  <a:pt x="162" y="1914"/>
                </a:lnTo>
                <a:lnTo>
                  <a:pt x="166" y="1936"/>
                </a:lnTo>
                <a:lnTo>
                  <a:pt x="169" y="1912"/>
                </a:lnTo>
                <a:lnTo>
                  <a:pt x="173" y="1898"/>
                </a:lnTo>
                <a:lnTo>
                  <a:pt x="177" y="1912"/>
                </a:lnTo>
                <a:lnTo>
                  <a:pt x="181" y="1906"/>
                </a:lnTo>
                <a:lnTo>
                  <a:pt x="185" y="1906"/>
                </a:lnTo>
                <a:lnTo>
                  <a:pt x="187" y="1904"/>
                </a:lnTo>
                <a:lnTo>
                  <a:pt x="191" y="1898"/>
                </a:lnTo>
                <a:lnTo>
                  <a:pt x="194" y="1886"/>
                </a:lnTo>
                <a:lnTo>
                  <a:pt x="198" y="1891"/>
                </a:lnTo>
                <a:lnTo>
                  <a:pt x="203" y="1917"/>
                </a:lnTo>
                <a:lnTo>
                  <a:pt x="206" y="1904"/>
                </a:lnTo>
                <a:lnTo>
                  <a:pt x="210" y="1893"/>
                </a:lnTo>
                <a:lnTo>
                  <a:pt x="213" y="1912"/>
                </a:lnTo>
                <a:lnTo>
                  <a:pt x="218" y="1928"/>
                </a:lnTo>
                <a:lnTo>
                  <a:pt x="221" y="1933"/>
                </a:lnTo>
                <a:lnTo>
                  <a:pt x="225" y="1941"/>
                </a:lnTo>
                <a:lnTo>
                  <a:pt x="229" y="1954"/>
                </a:lnTo>
                <a:lnTo>
                  <a:pt x="232" y="1956"/>
                </a:lnTo>
                <a:lnTo>
                  <a:pt x="235" y="1965"/>
                </a:lnTo>
                <a:lnTo>
                  <a:pt x="239" y="1973"/>
                </a:lnTo>
                <a:lnTo>
                  <a:pt x="243" y="1951"/>
                </a:lnTo>
                <a:lnTo>
                  <a:pt x="246" y="1962"/>
                </a:lnTo>
                <a:lnTo>
                  <a:pt x="251" y="1969"/>
                </a:lnTo>
                <a:lnTo>
                  <a:pt x="253" y="1976"/>
                </a:lnTo>
                <a:lnTo>
                  <a:pt x="258" y="1973"/>
                </a:lnTo>
                <a:lnTo>
                  <a:pt x="261" y="1976"/>
                </a:lnTo>
                <a:lnTo>
                  <a:pt x="265" y="1969"/>
                </a:lnTo>
                <a:lnTo>
                  <a:pt x="269" y="1980"/>
                </a:lnTo>
                <a:lnTo>
                  <a:pt x="272" y="1992"/>
                </a:lnTo>
                <a:lnTo>
                  <a:pt x="277" y="1999"/>
                </a:lnTo>
                <a:lnTo>
                  <a:pt x="279" y="1996"/>
                </a:lnTo>
                <a:lnTo>
                  <a:pt x="284" y="1992"/>
                </a:lnTo>
                <a:lnTo>
                  <a:pt x="287" y="1976"/>
                </a:lnTo>
                <a:lnTo>
                  <a:pt x="290" y="1969"/>
                </a:lnTo>
                <a:lnTo>
                  <a:pt x="295" y="1988"/>
                </a:lnTo>
                <a:lnTo>
                  <a:pt x="297" y="1969"/>
                </a:lnTo>
                <a:lnTo>
                  <a:pt x="301" y="1976"/>
                </a:lnTo>
                <a:lnTo>
                  <a:pt x="304" y="1951"/>
                </a:lnTo>
                <a:lnTo>
                  <a:pt x="309" y="1931"/>
                </a:lnTo>
                <a:lnTo>
                  <a:pt x="312" y="1948"/>
                </a:lnTo>
                <a:lnTo>
                  <a:pt x="316" y="1941"/>
                </a:lnTo>
                <a:lnTo>
                  <a:pt x="319" y="1944"/>
                </a:lnTo>
                <a:lnTo>
                  <a:pt x="323" y="1967"/>
                </a:lnTo>
                <a:lnTo>
                  <a:pt x="326" y="1954"/>
                </a:lnTo>
                <a:lnTo>
                  <a:pt x="331" y="1956"/>
                </a:lnTo>
                <a:lnTo>
                  <a:pt x="335" y="1967"/>
                </a:lnTo>
                <a:lnTo>
                  <a:pt x="338" y="1965"/>
                </a:lnTo>
                <a:lnTo>
                  <a:pt x="342" y="1954"/>
                </a:lnTo>
                <a:lnTo>
                  <a:pt x="345" y="1969"/>
                </a:lnTo>
                <a:lnTo>
                  <a:pt x="349" y="1973"/>
                </a:lnTo>
                <a:lnTo>
                  <a:pt x="353" y="1948"/>
                </a:lnTo>
                <a:lnTo>
                  <a:pt x="357" y="1944"/>
                </a:lnTo>
                <a:lnTo>
                  <a:pt x="360" y="1948"/>
                </a:lnTo>
                <a:lnTo>
                  <a:pt x="363" y="1936"/>
                </a:lnTo>
                <a:lnTo>
                  <a:pt x="367" y="1962"/>
                </a:lnTo>
                <a:lnTo>
                  <a:pt x="371" y="1956"/>
                </a:lnTo>
                <a:lnTo>
                  <a:pt x="375" y="1936"/>
                </a:lnTo>
                <a:lnTo>
                  <a:pt x="379" y="1954"/>
                </a:lnTo>
                <a:lnTo>
                  <a:pt x="381" y="1960"/>
                </a:lnTo>
                <a:lnTo>
                  <a:pt x="386" y="1960"/>
                </a:lnTo>
                <a:lnTo>
                  <a:pt x="390" y="1956"/>
                </a:lnTo>
                <a:lnTo>
                  <a:pt x="393" y="1978"/>
                </a:lnTo>
                <a:lnTo>
                  <a:pt x="397" y="1954"/>
                </a:lnTo>
                <a:lnTo>
                  <a:pt x="401" y="1956"/>
                </a:lnTo>
                <a:lnTo>
                  <a:pt x="405" y="1967"/>
                </a:lnTo>
                <a:lnTo>
                  <a:pt x="407" y="1954"/>
                </a:lnTo>
                <a:lnTo>
                  <a:pt x="411" y="1948"/>
                </a:lnTo>
                <a:lnTo>
                  <a:pt x="415" y="1946"/>
                </a:lnTo>
                <a:lnTo>
                  <a:pt x="419" y="1956"/>
                </a:lnTo>
                <a:lnTo>
                  <a:pt x="422" y="1965"/>
                </a:lnTo>
                <a:lnTo>
                  <a:pt x="427" y="1946"/>
                </a:lnTo>
                <a:lnTo>
                  <a:pt x="429" y="1938"/>
                </a:lnTo>
                <a:lnTo>
                  <a:pt x="434" y="1946"/>
                </a:lnTo>
                <a:lnTo>
                  <a:pt x="438" y="1965"/>
                </a:lnTo>
                <a:lnTo>
                  <a:pt x="441" y="1967"/>
                </a:lnTo>
                <a:lnTo>
                  <a:pt x="444" y="1960"/>
                </a:lnTo>
                <a:lnTo>
                  <a:pt x="448" y="1948"/>
                </a:lnTo>
                <a:lnTo>
                  <a:pt x="451" y="1954"/>
                </a:lnTo>
                <a:lnTo>
                  <a:pt x="456" y="1969"/>
                </a:lnTo>
                <a:lnTo>
                  <a:pt x="459" y="1960"/>
                </a:lnTo>
                <a:lnTo>
                  <a:pt x="463" y="1948"/>
                </a:lnTo>
                <a:lnTo>
                  <a:pt x="467" y="1948"/>
                </a:lnTo>
                <a:lnTo>
                  <a:pt x="469" y="1954"/>
                </a:lnTo>
                <a:lnTo>
                  <a:pt x="473" y="1941"/>
                </a:lnTo>
                <a:lnTo>
                  <a:pt x="477" y="1941"/>
                </a:lnTo>
                <a:lnTo>
                  <a:pt x="481" y="1946"/>
                </a:lnTo>
                <a:lnTo>
                  <a:pt x="485" y="1925"/>
                </a:lnTo>
                <a:lnTo>
                  <a:pt x="488" y="1941"/>
                </a:lnTo>
                <a:lnTo>
                  <a:pt x="492" y="1946"/>
                </a:lnTo>
                <a:lnTo>
                  <a:pt x="495" y="1946"/>
                </a:lnTo>
                <a:lnTo>
                  <a:pt x="499" y="1938"/>
                </a:lnTo>
                <a:lnTo>
                  <a:pt x="503" y="1928"/>
                </a:lnTo>
                <a:lnTo>
                  <a:pt x="507" y="1956"/>
                </a:lnTo>
                <a:lnTo>
                  <a:pt x="509" y="1962"/>
                </a:lnTo>
                <a:lnTo>
                  <a:pt x="514" y="1951"/>
                </a:lnTo>
                <a:lnTo>
                  <a:pt x="518" y="1933"/>
                </a:lnTo>
                <a:lnTo>
                  <a:pt x="521" y="1920"/>
                </a:lnTo>
                <a:lnTo>
                  <a:pt x="526" y="1917"/>
                </a:lnTo>
                <a:lnTo>
                  <a:pt x="528" y="1965"/>
                </a:lnTo>
                <a:lnTo>
                  <a:pt x="533" y="1962"/>
                </a:lnTo>
                <a:lnTo>
                  <a:pt x="536" y="1946"/>
                </a:lnTo>
                <a:lnTo>
                  <a:pt x="540" y="1948"/>
                </a:lnTo>
                <a:lnTo>
                  <a:pt x="543" y="1941"/>
                </a:lnTo>
                <a:lnTo>
                  <a:pt x="547" y="1946"/>
                </a:lnTo>
                <a:lnTo>
                  <a:pt x="551" y="1951"/>
                </a:lnTo>
                <a:lnTo>
                  <a:pt x="554" y="1933"/>
                </a:lnTo>
                <a:lnTo>
                  <a:pt x="559" y="1933"/>
                </a:lnTo>
                <a:lnTo>
                  <a:pt x="562" y="1928"/>
                </a:lnTo>
                <a:lnTo>
                  <a:pt x="566" y="1925"/>
                </a:lnTo>
                <a:lnTo>
                  <a:pt x="569" y="1912"/>
                </a:lnTo>
                <a:lnTo>
                  <a:pt x="573" y="1914"/>
                </a:lnTo>
                <a:lnTo>
                  <a:pt x="576" y="1921"/>
                </a:lnTo>
                <a:lnTo>
                  <a:pt x="579" y="1921"/>
                </a:lnTo>
                <a:lnTo>
                  <a:pt x="584" y="1933"/>
                </a:lnTo>
                <a:lnTo>
                  <a:pt x="588" y="1944"/>
                </a:lnTo>
                <a:lnTo>
                  <a:pt x="591" y="1936"/>
                </a:lnTo>
                <a:lnTo>
                  <a:pt x="595" y="1933"/>
                </a:lnTo>
                <a:lnTo>
                  <a:pt x="598" y="1920"/>
                </a:lnTo>
                <a:lnTo>
                  <a:pt x="601" y="1928"/>
                </a:lnTo>
                <a:lnTo>
                  <a:pt x="606" y="1928"/>
                </a:lnTo>
                <a:lnTo>
                  <a:pt x="609" y="1946"/>
                </a:lnTo>
                <a:lnTo>
                  <a:pt x="613" y="1956"/>
                </a:lnTo>
                <a:lnTo>
                  <a:pt x="615" y="1956"/>
                </a:lnTo>
                <a:lnTo>
                  <a:pt x="620" y="1946"/>
                </a:lnTo>
                <a:lnTo>
                  <a:pt x="624" y="1941"/>
                </a:lnTo>
                <a:lnTo>
                  <a:pt x="627" y="1931"/>
                </a:lnTo>
                <a:lnTo>
                  <a:pt x="632" y="1941"/>
                </a:lnTo>
                <a:lnTo>
                  <a:pt x="635" y="1938"/>
                </a:lnTo>
                <a:lnTo>
                  <a:pt x="639" y="1936"/>
                </a:lnTo>
                <a:lnTo>
                  <a:pt x="643" y="1944"/>
                </a:lnTo>
                <a:lnTo>
                  <a:pt x="645" y="1931"/>
                </a:lnTo>
                <a:lnTo>
                  <a:pt x="649" y="1925"/>
                </a:lnTo>
                <a:lnTo>
                  <a:pt x="654" y="1933"/>
                </a:lnTo>
                <a:lnTo>
                  <a:pt x="656" y="1960"/>
                </a:lnTo>
                <a:lnTo>
                  <a:pt x="660" y="1960"/>
                </a:lnTo>
                <a:lnTo>
                  <a:pt x="664" y="1933"/>
                </a:lnTo>
                <a:lnTo>
                  <a:pt x="668" y="1920"/>
                </a:lnTo>
                <a:lnTo>
                  <a:pt x="672" y="1925"/>
                </a:lnTo>
                <a:lnTo>
                  <a:pt x="676" y="1933"/>
                </a:lnTo>
                <a:lnTo>
                  <a:pt x="680" y="1931"/>
                </a:lnTo>
                <a:lnTo>
                  <a:pt x="682" y="1928"/>
                </a:lnTo>
                <a:lnTo>
                  <a:pt x="687" y="1936"/>
                </a:lnTo>
                <a:lnTo>
                  <a:pt x="691" y="1951"/>
                </a:lnTo>
                <a:lnTo>
                  <a:pt x="693" y="1965"/>
                </a:lnTo>
                <a:lnTo>
                  <a:pt x="697" y="1960"/>
                </a:lnTo>
                <a:lnTo>
                  <a:pt x="702" y="1956"/>
                </a:lnTo>
                <a:lnTo>
                  <a:pt x="705" y="1944"/>
                </a:lnTo>
                <a:lnTo>
                  <a:pt x="708" y="1921"/>
                </a:lnTo>
                <a:lnTo>
                  <a:pt x="712" y="1904"/>
                </a:lnTo>
                <a:lnTo>
                  <a:pt x="716" y="1909"/>
                </a:lnTo>
                <a:lnTo>
                  <a:pt x="720" y="1941"/>
                </a:lnTo>
                <a:lnTo>
                  <a:pt x="723" y="1951"/>
                </a:lnTo>
                <a:lnTo>
                  <a:pt x="727" y="1948"/>
                </a:lnTo>
                <a:lnTo>
                  <a:pt x="730" y="1931"/>
                </a:lnTo>
                <a:lnTo>
                  <a:pt x="735" y="1917"/>
                </a:lnTo>
                <a:lnTo>
                  <a:pt x="739" y="1909"/>
                </a:lnTo>
                <a:lnTo>
                  <a:pt x="742" y="1914"/>
                </a:lnTo>
                <a:lnTo>
                  <a:pt x="745" y="1914"/>
                </a:lnTo>
                <a:lnTo>
                  <a:pt x="748" y="1906"/>
                </a:lnTo>
                <a:lnTo>
                  <a:pt x="752" y="1933"/>
                </a:lnTo>
                <a:lnTo>
                  <a:pt x="757" y="1933"/>
                </a:lnTo>
                <a:lnTo>
                  <a:pt x="760" y="1914"/>
                </a:lnTo>
                <a:lnTo>
                  <a:pt x="763" y="1914"/>
                </a:lnTo>
                <a:lnTo>
                  <a:pt x="767" y="1920"/>
                </a:lnTo>
                <a:lnTo>
                  <a:pt x="770" y="1921"/>
                </a:lnTo>
                <a:lnTo>
                  <a:pt x="774" y="1900"/>
                </a:lnTo>
                <a:lnTo>
                  <a:pt x="777" y="1893"/>
                </a:lnTo>
                <a:lnTo>
                  <a:pt x="782" y="1898"/>
                </a:lnTo>
                <a:lnTo>
                  <a:pt x="785" y="1900"/>
                </a:lnTo>
                <a:lnTo>
                  <a:pt x="789" y="1912"/>
                </a:lnTo>
                <a:lnTo>
                  <a:pt x="793" y="1904"/>
                </a:lnTo>
                <a:lnTo>
                  <a:pt x="796" y="1906"/>
                </a:lnTo>
                <a:lnTo>
                  <a:pt x="800" y="1878"/>
                </a:lnTo>
                <a:lnTo>
                  <a:pt x="803" y="1873"/>
                </a:lnTo>
                <a:lnTo>
                  <a:pt x="808" y="1890"/>
                </a:lnTo>
                <a:lnTo>
                  <a:pt x="811" y="1914"/>
                </a:lnTo>
                <a:lnTo>
                  <a:pt x="815" y="1920"/>
                </a:lnTo>
                <a:lnTo>
                  <a:pt x="818" y="1921"/>
                </a:lnTo>
                <a:lnTo>
                  <a:pt x="822" y="1917"/>
                </a:lnTo>
                <a:lnTo>
                  <a:pt x="825" y="1920"/>
                </a:lnTo>
                <a:lnTo>
                  <a:pt x="829" y="1931"/>
                </a:lnTo>
                <a:lnTo>
                  <a:pt x="833" y="1931"/>
                </a:lnTo>
                <a:lnTo>
                  <a:pt x="837" y="1944"/>
                </a:lnTo>
                <a:lnTo>
                  <a:pt x="841" y="1914"/>
                </a:lnTo>
                <a:lnTo>
                  <a:pt x="844" y="1917"/>
                </a:lnTo>
                <a:lnTo>
                  <a:pt x="848" y="1921"/>
                </a:lnTo>
                <a:lnTo>
                  <a:pt x="851" y="1931"/>
                </a:lnTo>
                <a:lnTo>
                  <a:pt x="855" y="1917"/>
                </a:lnTo>
                <a:lnTo>
                  <a:pt x="859" y="1896"/>
                </a:lnTo>
                <a:lnTo>
                  <a:pt x="863" y="1925"/>
                </a:lnTo>
                <a:lnTo>
                  <a:pt x="867" y="1931"/>
                </a:lnTo>
                <a:lnTo>
                  <a:pt x="870" y="1914"/>
                </a:lnTo>
                <a:lnTo>
                  <a:pt x="875" y="1904"/>
                </a:lnTo>
                <a:lnTo>
                  <a:pt x="877" y="1909"/>
                </a:lnTo>
                <a:lnTo>
                  <a:pt x="880" y="1896"/>
                </a:lnTo>
                <a:lnTo>
                  <a:pt x="885" y="1896"/>
                </a:lnTo>
                <a:lnTo>
                  <a:pt x="889" y="1912"/>
                </a:lnTo>
                <a:lnTo>
                  <a:pt x="892" y="1925"/>
                </a:lnTo>
                <a:lnTo>
                  <a:pt x="896" y="1928"/>
                </a:lnTo>
                <a:lnTo>
                  <a:pt x="899" y="1948"/>
                </a:lnTo>
                <a:lnTo>
                  <a:pt x="903" y="1931"/>
                </a:lnTo>
                <a:lnTo>
                  <a:pt x="906" y="1925"/>
                </a:lnTo>
                <a:lnTo>
                  <a:pt x="910" y="1912"/>
                </a:lnTo>
                <a:lnTo>
                  <a:pt x="914" y="1886"/>
                </a:lnTo>
                <a:lnTo>
                  <a:pt x="917" y="1891"/>
                </a:lnTo>
                <a:lnTo>
                  <a:pt x="921" y="1898"/>
                </a:lnTo>
                <a:lnTo>
                  <a:pt x="925" y="1898"/>
                </a:lnTo>
                <a:lnTo>
                  <a:pt x="929" y="1928"/>
                </a:lnTo>
                <a:lnTo>
                  <a:pt x="933" y="1914"/>
                </a:lnTo>
                <a:lnTo>
                  <a:pt x="935" y="1920"/>
                </a:lnTo>
                <a:lnTo>
                  <a:pt x="939" y="1906"/>
                </a:lnTo>
                <a:lnTo>
                  <a:pt x="943" y="1920"/>
                </a:lnTo>
                <a:lnTo>
                  <a:pt x="946" y="1893"/>
                </a:lnTo>
                <a:lnTo>
                  <a:pt x="950" y="1896"/>
                </a:lnTo>
                <a:lnTo>
                  <a:pt x="954" y="1925"/>
                </a:lnTo>
                <a:lnTo>
                  <a:pt x="957" y="1951"/>
                </a:lnTo>
                <a:lnTo>
                  <a:pt x="961" y="1920"/>
                </a:lnTo>
                <a:lnTo>
                  <a:pt x="965" y="1904"/>
                </a:lnTo>
                <a:lnTo>
                  <a:pt x="969" y="1906"/>
                </a:lnTo>
                <a:lnTo>
                  <a:pt x="973" y="1900"/>
                </a:lnTo>
                <a:lnTo>
                  <a:pt x="976" y="1914"/>
                </a:lnTo>
                <a:lnTo>
                  <a:pt x="981" y="1893"/>
                </a:lnTo>
                <a:lnTo>
                  <a:pt x="984" y="1912"/>
                </a:lnTo>
                <a:lnTo>
                  <a:pt x="987" y="1912"/>
                </a:lnTo>
                <a:lnTo>
                  <a:pt x="991" y="1873"/>
                </a:lnTo>
                <a:lnTo>
                  <a:pt x="994" y="1864"/>
                </a:lnTo>
                <a:lnTo>
                  <a:pt x="998" y="1900"/>
                </a:lnTo>
                <a:lnTo>
                  <a:pt x="1001" y="1920"/>
                </a:lnTo>
                <a:lnTo>
                  <a:pt x="1006" y="1920"/>
                </a:lnTo>
                <a:lnTo>
                  <a:pt x="1009" y="1912"/>
                </a:lnTo>
                <a:lnTo>
                  <a:pt x="1013" y="1912"/>
                </a:lnTo>
                <a:lnTo>
                  <a:pt x="1017" y="1904"/>
                </a:lnTo>
                <a:lnTo>
                  <a:pt x="1020" y="1896"/>
                </a:lnTo>
                <a:lnTo>
                  <a:pt x="1024" y="1900"/>
                </a:lnTo>
                <a:lnTo>
                  <a:pt x="1027" y="1898"/>
                </a:lnTo>
                <a:lnTo>
                  <a:pt x="1032" y="1898"/>
                </a:lnTo>
                <a:lnTo>
                  <a:pt x="1034" y="1904"/>
                </a:lnTo>
                <a:lnTo>
                  <a:pt x="1038" y="1900"/>
                </a:lnTo>
                <a:lnTo>
                  <a:pt x="1043" y="1875"/>
                </a:lnTo>
                <a:lnTo>
                  <a:pt x="1046" y="1893"/>
                </a:lnTo>
                <a:lnTo>
                  <a:pt x="1049" y="1898"/>
                </a:lnTo>
                <a:lnTo>
                  <a:pt x="1053" y="1890"/>
                </a:lnTo>
                <a:lnTo>
                  <a:pt x="1057" y="1873"/>
                </a:lnTo>
                <a:lnTo>
                  <a:pt x="1061" y="1882"/>
                </a:lnTo>
                <a:lnTo>
                  <a:pt x="1063" y="1878"/>
                </a:lnTo>
                <a:lnTo>
                  <a:pt x="1067" y="1870"/>
                </a:lnTo>
                <a:lnTo>
                  <a:pt x="1071" y="1842"/>
                </a:lnTo>
                <a:lnTo>
                  <a:pt x="1075" y="1833"/>
                </a:lnTo>
                <a:lnTo>
                  <a:pt x="1078" y="1813"/>
                </a:lnTo>
                <a:lnTo>
                  <a:pt x="1083" y="1804"/>
                </a:lnTo>
                <a:lnTo>
                  <a:pt x="1086" y="1783"/>
                </a:lnTo>
                <a:lnTo>
                  <a:pt x="1089" y="1762"/>
                </a:lnTo>
                <a:lnTo>
                  <a:pt x="1093" y="1742"/>
                </a:lnTo>
                <a:lnTo>
                  <a:pt x="1097" y="1725"/>
                </a:lnTo>
                <a:lnTo>
                  <a:pt x="1101" y="1702"/>
                </a:lnTo>
                <a:lnTo>
                  <a:pt x="1104" y="1677"/>
                </a:lnTo>
                <a:lnTo>
                  <a:pt x="1109" y="1656"/>
                </a:lnTo>
                <a:lnTo>
                  <a:pt x="1112" y="1631"/>
                </a:lnTo>
                <a:lnTo>
                  <a:pt x="1115" y="1610"/>
                </a:lnTo>
                <a:lnTo>
                  <a:pt x="1119" y="1590"/>
                </a:lnTo>
                <a:lnTo>
                  <a:pt x="1123" y="1563"/>
                </a:lnTo>
                <a:lnTo>
                  <a:pt x="1126" y="1540"/>
                </a:lnTo>
                <a:lnTo>
                  <a:pt x="1130" y="1521"/>
                </a:lnTo>
                <a:lnTo>
                  <a:pt x="1133" y="1504"/>
                </a:lnTo>
                <a:lnTo>
                  <a:pt x="1138" y="1483"/>
                </a:lnTo>
                <a:lnTo>
                  <a:pt x="1142" y="1460"/>
                </a:lnTo>
                <a:lnTo>
                  <a:pt x="1145" y="1444"/>
                </a:lnTo>
                <a:lnTo>
                  <a:pt x="1149" y="1429"/>
                </a:lnTo>
                <a:lnTo>
                  <a:pt x="1153" y="1413"/>
                </a:lnTo>
                <a:lnTo>
                  <a:pt x="1155" y="1402"/>
                </a:lnTo>
                <a:lnTo>
                  <a:pt x="1160" y="1392"/>
                </a:lnTo>
                <a:lnTo>
                  <a:pt x="1163" y="1384"/>
                </a:lnTo>
                <a:lnTo>
                  <a:pt x="1167" y="1373"/>
                </a:lnTo>
                <a:lnTo>
                  <a:pt x="1170" y="1366"/>
                </a:lnTo>
                <a:lnTo>
                  <a:pt x="1174" y="1360"/>
                </a:lnTo>
                <a:lnTo>
                  <a:pt x="1178" y="1356"/>
                </a:lnTo>
                <a:lnTo>
                  <a:pt x="1181" y="1356"/>
                </a:lnTo>
                <a:lnTo>
                  <a:pt x="1185" y="1355"/>
                </a:lnTo>
                <a:lnTo>
                  <a:pt x="1189" y="1356"/>
                </a:lnTo>
                <a:lnTo>
                  <a:pt x="1191" y="1356"/>
                </a:lnTo>
                <a:lnTo>
                  <a:pt x="1197" y="1356"/>
                </a:lnTo>
                <a:lnTo>
                  <a:pt x="1200" y="1366"/>
                </a:lnTo>
                <a:lnTo>
                  <a:pt x="1203" y="1367"/>
                </a:lnTo>
                <a:lnTo>
                  <a:pt x="1208" y="1373"/>
                </a:lnTo>
                <a:lnTo>
                  <a:pt x="1211" y="1384"/>
                </a:lnTo>
                <a:lnTo>
                  <a:pt x="1215" y="1396"/>
                </a:lnTo>
                <a:lnTo>
                  <a:pt x="1218" y="1406"/>
                </a:lnTo>
                <a:lnTo>
                  <a:pt x="1221" y="1417"/>
                </a:lnTo>
                <a:lnTo>
                  <a:pt x="1225" y="1432"/>
                </a:lnTo>
                <a:lnTo>
                  <a:pt x="1230" y="1444"/>
                </a:lnTo>
                <a:lnTo>
                  <a:pt x="1232" y="1458"/>
                </a:lnTo>
                <a:lnTo>
                  <a:pt x="1236" y="1470"/>
                </a:lnTo>
                <a:lnTo>
                  <a:pt x="1240" y="1494"/>
                </a:lnTo>
                <a:lnTo>
                  <a:pt x="1244" y="1512"/>
                </a:lnTo>
                <a:lnTo>
                  <a:pt x="1247" y="1537"/>
                </a:lnTo>
                <a:lnTo>
                  <a:pt x="1251" y="1558"/>
                </a:lnTo>
                <a:lnTo>
                  <a:pt x="1255" y="1574"/>
                </a:lnTo>
                <a:lnTo>
                  <a:pt x="1258" y="1592"/>
                </a:lnTo>
                <a:lnTo>
                  <a:pt x="1261" y="1612"/>
                </a:lnTo>
                <a:lnTo>
                  <a:pt x="1266" y="1629"/>
                </a:lnTo>
                <a:lnTo>
                  <a:pt x="1269" y="1650"/>
                </a:lnTo>
                <a:lnTo>
                  <a:pt x="1273" y="1664"/>
                </a:lnTo>
                <a:lnTo>
                  <a:pt x="1277" y="1671"/>
                </a:lnTo>
                <a:lnTo>
                  <a:pt x="1281" y="1675"/>
                </a:lnTo>
                <a:lnTo>
                  <a:pt x="1283" y="1675"/>
                </a:lnTo>
                <a:lnTo>
                  <a:pt x="1288" y="1668"/>
                </a:lnTo>
                <a:lnTo>
                  <a:pt x="1292" y="1660"/>
                </a:lnTo>
                <a:lnTo>
                  <a:pt x="1295" y="1648"/>
                </a:lnTo>
                <a:lnTo>
                  <a:pt x="1299" y="1635"/>
                </a:lnTo>
                <a:lnTo>
                  <a:pt x="1302" y="1619"/>
                </a:lnTo>
                <a:lnTo>
                  <a:pt x="1307" y="1602"/>
                </a:lnTo>
                <a:lnTo>
                  <a:pt x="1311" y="1588"/>
                </a:lnTo>
                <a:lnTo>
                  <a:pt x="1313" y="1571"/>
                </a:lnTo>
                <a:lnTo>
                  <a:pt x="1317" y="1552"/>
                </a:lnTo>
                <a:lnTo>
                  <a:pt x="1321" y="1534"/>
                </a:lnTo>
                <a:lnTo>
                  <a:pt x="1325" y="1518"/>
                </a:lnTo>
                <a:lnTo>
                  <a:pt x="1328" y="1500"/>
                </a:lnTo>
                <a:lnTo>
                  <a:pt x="1331" y="1483"/>
                </a:lnTo>
                <a:lnTo>
                  <a:pt x="1336" y="1464"/>
                </a:lnTo>
                <a:lnTo>
                  <a:pt x="1339" y="1448"/>
                </a:lnTo>
                <a:lnTo>
                  <a:pt x="1342" y="1429"/>
                </a:lnTo>
                <a:lnTo>
                  <a:pt x="1347" y="1409"/>
                </a:lnTo>
                <a:lnTo>
                  <a:pt x="1350" y="1392"/>
                </a:lnTo>
                <a:lnTo>
                  <a:pt x="1354" y="1373"/>
                </a:lnTo>
                <a:lnTo>
                  <a:pt x="1358" y="1355"/>
                </a:lnTo>
                <a:lnTo>
                  <a:pt x="1361" y="1338"/>
                </a:lnTo>
                <a:lnTo>
                  <a:pt x="1364" y="1317"/>
                </a:lnTo>
                <a:lnTo>
                  <a:pt x="1368" y="1300"/>
                </a:lnTo>
                <a:lnTo>
                  <a:pt x="1372" y="1283"/>
                </a:lnTo>
                <a:lnTo>
                  <a:pt x="1376" y="1264"/>
                </a:lnTo>
                <a:lnTo>
                  <a:pt x="1379" y="1246"/>
                </a:lnTo>
                <a:lnTo>
                  <a:pt x="1383" y="1228"/>
                </a:lnTo>
                <a:lnTo>
                  <a:pt x="1387" y="1208"/>
                </a:lnTo>
                <a:lnTo>
                  <a:pt x="1391" y="1189"/>
                </a:lnTo>
                <a:lnTo>
                  <a:pt x="1394" y="1169"/>
                </a:lnTo>
                <a:lnTo>
                  <a:pt x="1397" y="1148"/>
                </a:lnTo>
                <a:lnTo>
                  <a:pt x="1401" y="1131"/>
                </a:lnTo>
                <a:lnTo>
                  <a:pt x="1405" y="1108"/>
                </a:lnTo>
                <a:lnTo>
                  <a:pt x="1408" y="1087"/>
                </a:lnTo>
                <a:lnTo>
                  <a:pt x="1412" y="1066"/>
                </a:lnTo>
                <a:lnTo>
                  <a:pt x="1416" y="1048"/>
                </a:lnTo>
                <a:lnTo>
                  <a:pt x="1420" y="1026"/>
                </a:lnTo>
                <a:lnTo>
                  <a:pt x="1424" y="1006"/>
                </a:lnTo>
                <a:lnTo>
                  <a:pt x="1428" y="985"/>
                </a:lnTo>
                <a:lnTo>
                  <a:pt x="1431" y="966"/>
                </a:lnTo>
                <a:lnTo>
                  <a:pt x="1434" y="944"/>
                </a:lnTo>
                <a:lnTo>
                  <a:pt x="1439" y="922"/>
                </a:lnTo>
                <a:lnTo>
                  <a:pt x="1441" y="899"/>
                </a:lnTo>
                <a:lnTo>
                  <a:pt x="1445" y="878"/>
                </a:lnTo>
                <a:lnTo>
                  <a:pt x="1449" y="856"/>
                </a:lnTo>
                <a:lnTo>
                  <a:pt x="1452" y="832"/>
                </a:lnTo>
                <a:lnTo>
                  <a:pt x="1456" y="811"/>
                </a:lnTo>
                <a:lnTo>
                  <a:pt x="1461" y="789"/>
                </a:lnTo>
                <a:lnTo>
                  <a:pt x="1464" y="766"/>
                </a:lnTo>
                <a:lnTo>
                  <a:pt x="1468" y="741"/>
                </a:lnTo>
                <a:lnTo>
                  <a:pt x="1471" y="720"/>
                </a:lnTo>
                <a:lnTo>
                  <a:pt x="1475" y="697"/>
                </a:lnTo>
                <a:lnTo>
                  <a:pt x="1479" y="673"/>
                </a:lnTo>
                <a:lnTo>
                  <a:pt x="1482" y="649"/>
                </a:lnTo>
                <a:lnTo>
                  <a:pt x="1485" y="625"/>
                </a:lnTo>
                <a:lnTo>
                  <a:pt x="1490" y="604"/>
                </a:lnTo>
                <a:lnTo>
                  <a:pt x="1493" y="578"/>
                </a:lnTo>
                <a:lnTo>
                  <a:pt x="1497" y="554"/>
                </a:lnTo>
                <a:lnTo>
                  <a:pt x="1501" y="530"/>
                </a:lnTo>
                <a:lnTo>
                  <a:pt x="1504" y="509"/>
                </a:lnTo>
                <a:lnTo>
                  <a:pt x="1509" y="482"/>
                </a:lnTo>
                <a:lnTo>
                  <a:pt x="1511" y="459"/>
                </a:lnTo>
                <a:lnTo>
                  <a:pt x="1515" y="436"/>
                </a:lnTo>
                <a:lnTo>
                  <a:pt x="1519" y="412"/>
                </a:lnTo>
                <a:lnTo>
                  <a:pt x="1522" y="386"/>
                </a:lnTo>
                <a:lnTo>
                  <a:pt x="1526" y="361"/>
                </a:lnTo>
                <a:lnTo>
                  <a:pt x="1530" y="338"/>
                </a:lnTo>
                <a:lnTo>
                  <a:pt x="1533" y="313"/>
                </a:lnTo>
                <a:lnTo>
                  <a:pt x="1537" y="290"/>
                </a:lnTo>
                <a:lnTo>
                  <a:pt x="1541" y="269"/>
                </a:lnTo>
                <a:lnTo>
                  <a:pt x="1545" y="245"/>
                </a:lnTo>
                <a:lnTo>
                  <a:pt x="1548" y="227"/>
                </a:lnTo>
                <a:lnTo>
                  <a:pt x="1550" y="205"/>
                </a:lnTo>
                <a:lnTo>
                  <a:pt x="1556" y="184"/>
                </a:lnTo>
                <a:lnTo>
                  <a:pt x="1559" y="165"/>
                </a:lnTo>
                <a:lnTo>
                  <a:pt x="1562" y="147"/>
                </a:lnTo>
                <a:lnTo>
                  <a:pt x="1567" y="126"/>
                </a:lnTo>
                <a:lnTo>
                  <a:pt x="1570" y="111"/>
                </a:lnTo>
                <a:lnTo>
                  <a:pt x="1574" y="92"/>
                </a:lnTo>
                <a:lnTo>
                  <a:pt x="1577" y="76"/>
                </a:lnTo>
                <a:lnTo>
                  <a:pt x="1581" y="63"/>
                </a:lnTo>
                <a:lnTo>
                  <a:pt x="1584" y="47"/>
                </a:lnTo>
                <a:lnTo>
                  <a:pt x="1589" y="36"/>
                </a:lnTo>
                <a:lnTo>
                  <a:pt x="1591" y="28"/>
                </a:lnTo>
                <a:lnTo>
                  <a:pt x="1596" y="18"/>
                </a:lnTo>
                <a:lnTo>
                  <a:pt x="1600" y="12"/>
                </a:lnTo>
                <a:lnTo>
                  <a:pt x="1603" y="7"/>
                </a:lnTo>
                <a:lnTo>
                  <a:pt x="1607" y="4"/>
                </a:lnTo>
                <a:lnTo>
                  <a:pt x="1611" y="2"/>
                </a:lnTo>
                <a:lnTo>
                  <a:pt x="1613" y="2"/>
                </a:lnTo>
                <a:lnTo>
                  <a:pt x="1618" y="2"/>
                </a:lnTo>
                <a:lnTo>
                  <a:pt x="1621" y="4"/>
                </a:lnTo>
                <a:lnTo>
                  <a:pt x="1625" y="9"/>
                </a:lnTo>
                <a:lnTo>
                  <a:pt x="1629" y="12"/>
                </a:lnTo>
                <a:lnTo>
                  <a:pt x="1632" y="20"/>
                </a:lnTo>
                <a:lnTo>
                  <a:pt x="1637" y="28"/>
                </a:lnTo>
                <a:lnTo>
                  <a:pt x="1639" y="36"/>
                </a:lnTo>
                <a:lnTo>
                  <a:pt x="1643" y="47"/>
                </a:lnTo>
                <a:lnTo>
                  <a:pt x="1648" y="60"/>
                </a:lnTo>
                <a:lnTo>
                  <a:pt x="1651" y="74"/>
                </a:lnTo>
                <a:lnTo>
                  <a:pt x="1655" y="90"/>
                </a:lnTo>
                <a:lnTo>
                  <a:pt x="1658" y="105"/>
                </a:lnTo>
                <a:lnTo>
                  <a:pt x="1661" y="121"/>
                </a:lnTo>
                <a:lnTo>
                  <a:pt x="1665" y="140"/>
                </a:lnTo>
                <a:lnTo>
                  <a:pt x="1669" y="158"/>
                </a:lnTo>
                <a:lnTo>
                  <a:pt x="1673" y="178"/>
                </a:lnTo>
                <a:lnTo>
                  <a:pt x="1676" y="198"/>
                </a:lnTo>
                <a:lnTo>
                  <a:pt x="1679" y="216"/>
                </a:lnTo>
                <a:lnTo>
                  <a:pt x="1683" y="236"/>
                </a:lnTo>
                <a:lnTo>
                  <a:pt x="1688" y="259"/>
                </a:lnTo>
                <a:lnTo>
                  <a:pt x="1691" y="277"/>
                </a:lnTo>
                <a:lnTo>
                  <a:pt x="1695" y="300"/>
                </a:lnTo>
                <a:lnTo>
                  <a:pt x="1698" y="321"/>
                </a:lnTo>
                <a:lnTo>
                  <a:pt x="1702" y="346"/>
                </a:lnTo>
                <a:lnTo>
                  <a:pt x="1705" y="370"/>
                </a:lnTo>
                <a:lnTo>
                  <a:pt x="1709" y="393"/>
                </a:lnTo>
                <a:lnTo>
                  <a:pt x="1713" y="417"/>
                </a:lnTo>
                <a:lnTo>
                  <a:pt x="1717" y="440"/>
                </a:lnTo>
                <a:lnTo>
                  <a:pt x="1721" y="464"/>
                </a:lnTo>
                <a:lnTo>
                  <a:pt x="1724" y="488"/>
                </a:lnTo>
                <a:lnTo>
                  <a:pt x="1729" y="513"/>
                </a:lnTo>
                <a:lnTo>
                  <a:pt x="1731" y="536"/>
                </a:lnTo>
                <a:lnTo>
                  <a:pt x="1735" y="560"/>
                </a:lnTo>
                <a:lnTo>
                  <a:pt x="1739" y="584"/>
                </a:lnTo>
                <a:lnTo>
                  <a:pt x="1743" y="609"/>
                </a:lnTo>
                <a:lnTo>
                  <a:pt x="1746" y="634"/>
                </a:lnTo>
                <a:lnTo>
                  <a:pt x="1750" y="657"/>
                </a:lnTo>
                <a:lnTo>
                  <a:pt x="1753" y="681"/>
                </a:lnTo>
                <a:lnTo>
                  <a:pt x="1757" y="705"/>
                </a:lnTo>
                <a:lnTo>
                  <a:pt x="1761" y="728"/>
                </a:lnTo>
                <a:lnTo>
                  <a:pt x="1765" y="750"/>
                </a:lnTo>
                <a:lnTo>
                  <a:pt x="1769" y="774"/>
                </a:lnTo>
                <a:lnTo>
                  <a:pt x="1772" y="797"/>
                </a:lnTo>
                <a:lnTo>
                  <a:pt x="1776" y="822"/>
                </a:lnTo>
                <a:lnTo>
                  <a:pt x="1779" y="845"/>
                </a:lnTo>
                <a:lnTo>
                  <a:pt x="1783" y="868"/>
                </a:lnTo>
                <a:lnTo>
                  <a:pt x="1786" y="890"/>
                </a:lnTo>
                <a:lnTo>
                  <a:pt x="1790" y="911"/>
                </a:lnTo>
                <a:lnTo>
                  <a:pt x="1793" y="937"/>
                </a:lnTo>
                <a:lnTo>
                  <a:pt x="1798" y="958"/>
                </a:lnTo>
                <a:lnTo>
                  <a:pt x="1801" y="982"/>
                </a:lnTo>
                <a:lnTo>
                  <a:pt x="1805" y="1003"/>
                </a:lnTo>
                <a:lnTo>
                  <a:pt x="1809" y="1024"/>
                </a:lnTo>
                <a:lnTo>
                  <a:pt x="1812" y="1048"/>
                </a:lnTo>
                <a:lnTo>
                  <a:pt x="1815" y="1070"/>
                </a:lnTo>
                <a:lnTo>
                  <a:pt x="1819" y="1090"/>
                </a:lnTo>
                <a:lnTo>
                  <a:pt x="1823" y="1111"/>
                </a:lnTo>
                <a:lnTo>
                  <a:pt x="1827" y="1122"/>
                </a:lnTo>
                <a:lnTo>
                  <a:pt x="1830" y="1111"/>
                </a:lnTo>
                <a:lnTo>
                  <a:pt x="1834" y="1093"/>
                </a:lnTo>
                <a:lnTo>
                  <a:pt x="1837" y="1074"/>
                </a:lnTo>
                <a:lnTo>
                  <a:pt x="1842" y="1052"/>
                </a:lnTo>
                <a:lnTo>
                  <a:pt x="1845" y="1034"/>
                </a:lnTo>
                <a:lnTo>
                  <a:pt x="1849" y="1013"/>
                </a:lnTo>
                <a:lnTo>
                  <a:pt x="1852" y="992"/>
                </a:lnTo>
                <a:lnTo>
                  <a:pt x="1855" y="971"/>
                </a:lnTo>
                <a:lnTo>
                  <a:pt x="1859" y="950"/>
                </a:lnTo>
                <a:lnTo>
                  <a:pt x="1863" y="930"/>
                </a:lnTo>
                <a:lnTo>
                  <a:pt x="1867" y="908"/>
                </a:lnTo>
                <a:lnTo>
                  <a:pt x="1871" y="887"/>
                </a:lnTo>
                <a:lnTo>
                  <a:pt x="1874" y="866"/>
                </a:lnTo>
                <a:lnTo>
                  <a:pt x="1878" y="843"/>
                </a:lnTo>
                <a:lnTo>
                  <a:pt x="1882" y="818"/>
                </a:lnTo>
                <a:lnTo>
                  <a:pt x="1885" y="797"/>
                </a:lnTo>
                <a:lnTo>
                  <a:pt x="1889" y="774"/>
                </a:lnTo>
                <a:lnTo>
                  <a:pt x="1892" y="751"/>
                </a:lnTo>
                <a:lnTo>
                  <a:pt x="1897" y="728"/>
                </a:lnTo>
                <a:lnTo>
                  <a:pt x="1901" y="708"/>
                </a:lnTo>
                <a:lnTo>
                  <a:pt x="1903" y="684"/>
                </a:lnTo>
                <a:lnTo>
                  <a:pt x="1907" y="660"/>
                </a:lnTo>
                <a:lnTo>
                  <a:pt x="1912" y="636"/>
                </a:lnTo>
                <a:lnTo>
                  <a:pt x="1915" y="613"/>
                </a:lnTo>
                <a:lnTo>
                  <a:pt x="1918" y="588"/>
                </a:lnTo>
                <a:lnTo>
                  <a:pt x="1922" y="564"/>
                </a:lnTo>
                <a:lnTo>
                  <a:pt x="1926" y="541"/>
                </a:lnTo>
                <a:lnTo>
                  <a:pt x="1930" y="517"/>
                </a:lnTo>
                <a:lnTo>
                  <a:pt x="1933" y="493"/>
                </a:lnTo>
                <a:lnTo>
                  <a:pt x="1938" y="469"/>
                </a:lnTo>
                <a:lnTo>
                  <a:pt x="1940" y="446"/>
                </a:lnTo>
                <a:lnTo>
                  <a:pt x="1943" y="422"/>
                </a:lnTo>
                <a:lnTo>
                  <a:pt x="1949" y="396"/>
                </a:lnTo>
                <a:lnTo>
                  <a:pt x="1951" y="372"/>
                </a:lnTo>
                <a:lnTo>
                  <a:pt x="1955" y="348"/>
                </a:lnTo>
                <a:lnTo>
                  <a:pt x="1959" y="321"/>
                </a:lnTo>
                <a:lnTo>
                  <a:pt x="1963" y="300"/>
                </a:lnTo>
                <a:lnTo>
                  <a:pt x="1966" y="280"/>
                </a:lnTo>
                <a:lnTo>
                  <a:pt x="1970" y="259"/>
                </a:lnTo>
                <a:lnTo>
                  <a:pt x="1973" y="236"/>
                </a:lnTo>
                <a:lnTo>
                  <a:pt x="1977" y="216"/>
                </a:lnTo>
                <a:lnTo>
                  <a:pt x="1980" y="195"/>
                </a:lnTo>
                <a:lnTo>
                  <a:pt x="1984" y="174"/>
                </a:lnTo>
                <a:lnTo>
                  <a:pt x="1987" y="155"/>
                </a:lnTo>
                <a:lnTo>
                  <a:pt x="1992" y="134"/>
                </a:lnTo>
                <a:lnTo>
                  <a:pt x="1996" y="116"/>
                </a:lnTo>
                <a:lnTo>
                  <a:pt x="1998" y="97"/>
                </a:lnTo>
                <a:lnTo>
                  <a:pt x="2003" y="80"/>
                </a:lnTo>
                <a:lnTo>
                  <a:pt x="2006" y="66"/>
                </a:lnTo>
                <a:lnTo>
                  <a:pt x="2010" y="51"/>
                </a:lnTo>
                <a:lnTo>
                  <a:pt x="2015" y="38"/>
                </a:lnTo>
                <a:lnTo>
                  <a:pt x="2017" y="28"/>
                </a:lnTo>
                <a:lnTo>
                  <a:pt x="2020" y="20"/>
                </a:lnTo>
                <a:lnTo>
                  <a:pt x="2025" y="15"/>
                </a:lnTo>
                <a:lnTo>
                  <a:pt x="2028" y="9"/>
                </a:lnTo>
                <a:lnTo>
                  <a:pt x="2032" y="4"/>
                </a:lnTo>
                <a:lnTo>
                  <a:pt x="2035" y="2"/>
                </a:lnTo>
                <a:lnTo>
                  <a:pt x="2040" y="0"/>
                </a:lnTo>
                <a:lnTo>
                  <a:pt x="2043" y="0"/>
                </a:lnTo>
                <a:lnTo>
                  <a:pt x="2047" y="2"/>
                </a:lnTo>
                <a:lnTo>
                  <a:pt x="2051" y="4"/>
                </a:lnTo>
                <a:lnTo>
                  <a:pt x="2054" y="9"/>
                </a:lnTo>
                <a:lnTo>
                  <a:pt x="2058" y="12"/>
                </a:lnTo>
                <a:lnTo>
                  <a:pt x="2061" y="20"/>
                </a:lnTo>
                <a:lnTo>
                  <a:pt x="2065" y="31"/>
                </a:lnTo>
                <a:lnTo>
                  <a:pt x="2068" y="38"/>
                </a:lnTo>
                <a:lnTo>
                  <a:pt x="2073" y="51"/>
                </a:lnTo>
                <a:lnTo>
                  <a:pt x="2076" y="66"/>
                </a:lnTo>
                <a:lnTo>
                  <a:pt x="2080" y="78"/>
                </a:lnTo>
                <a:lnTo>
                  <a:pt x="2083" y="94"/>
                </a:lnTo>
                <a:lnTo>
                  <a:pt x="2087" y="111"/>
                </a:lnTo>
                <a:lnTo>
                  <a:pt x="2090" y="128"/>
                </a:lnTo>
                <a:lnTo>
                  <a:pt x="2094" y="147"/>
                </a:lnTo>
                <a:lnTo>
                  <a:pt x="2099" y="165"/>
                </a:lnTo>
                <a:lnTo>
                  <a:pt x="2102" y="184"/>
                </a:lnTo>
                <a:lnTo>
                  <a:pt x="2106" y="205"/>
                </a:lnTo>
                <a:lnTo>
                  <a:pt x="2109" y="223"/>
                </a:lnTo>
                <a:lnTo>
                  <a:pt x="2113" y="245"/>
                </a:lnTo>
                <a:lnTo>
                  <a:pt x="2116" y="263"/>
                </a:lnTo>
                <a:lnTo>
                  <a:pt x="2121" y="288"/>
                </a:lnTo>
                <a:lnTo>
                  <a:pt x="2124" y="309"/>
                </a:lnTo>
                <a:lnTo>
                  <a:pt x="2126" y="330"/>
                </a:lnTo>
                <a:lnTo>
                  <a:pt x="2131" y="353"/>
                </a:lnTo>
                <a:lnTo>
                  <a:pt x="2135" y="378"/>
                </a:lnTo>
                <a:lnTo>
                  <a:pt x="2137" y="401"/>
                </a:lnTo>
                <a:lnTo>
                  <a:pt x="2143" y="425"/>
                </a:lnTo>
                <a:lnTo>
                  <a:pt x="2146" y="449"/>
                </a:lnTo>
                <a:lnTo>
                  <a:pt x="2149" y="476"/>
                </a:lnTo>
                <a:lnTo>
                  <a:pt x="2153" y="498"/>
                </a:lnTo>
                <a:lnTo>
                  <a:pt x="2156" y="524"/>
                </a:lnTo>
                <a:lnTo>
                  <a:pt x="2160" y="547"/>
                </a:lnTo>
                <a:lnTo>
                  <a:pt x="2165" y="570"/>
                </a:lnTo>
                <a:lnTo>
                  <a:pt x="2167" y="594"/>
                </a:lnTo>
                <a:lnTo>
                  <a:pt x="2172" y="618"/>
                </a:lnTo>
                <a:lnTo>
                  <a:pt x="2175" y="642"/>
                </a:lnTo>
                <a:lnTo>
                  <a:pt x="2179" y="665"/>
                </a:lnTo>
                <a:lnTo>
                  <a:pt x="2183" y="690"/>
                </a:lnTo>
                <a:lnTo>
                  <a:pt x="2185" y="713"/>
                </a:lnTo>
                <a:lnTo>
                  <a:pt x="2189" y="736"/>
                </a:lnTo>
                <a:lnTo>
                  <a:pt x="2193" y="761"/>
                </a:lnTo>
                <a:lnTo>
                  <a:pt x="2196" y="782"/>
                </a:lnTo>
                <a:lnTo>
                  <a:pt x="2201" y="806"/>
                </a:lnTo>
                <a:lnTo>
                  <a:pt x="2204" y="826"/>
                </a:lnTo>
                <a:lnTo>
                  <a:pt x="2207" y="853"/>
                </a:lnTo>
                <a:lnTo>
                  <a:pt x="2213" y="876"/>
                </a:lnTo>
                <a:lnTo>
                  <a:pt x="2216" y="899"/>
                </a:lnTo>
                <a:lnTo>
                  <a:pt x="2219" y="922"/>
                </a:lnTo>
                <a:lnTo>
                  <a:pt x="2223" y="944"/>
                </a:lnTo>
                <a:lnTo>
                  <a:pt x="2227" y="966"/>
                </a:lnTo>
                <a:lnTo>
                  <a:pt x="2231" y="990"/>
                </a:lnTo>
                <a:lnTo>
                  <a:pt x="2234" y="1010"/>
                </a:lnTo>
                <a:lnTo>
                  <a:pt x="2237" y="1032"/>
                </a:lnTo>
                <a:lnTo>
                  <a:pt x="2241" y="1056"/>
                </a:lnTo>
                <a:lnTo>
                  <a:pt x="2245" y="1077"/>
                </a:lnTo>
                <a:lnTo>
                  <a:pt x="2249" y="1098"/>
                </a:lnTo>
                <a:lnTo>
                  <a:pt x="2252" y="1119"/>
                </a:lnTo>
                <a:lnTo>
                  <a:pt x="2257" y="1141"/>
                </a:lnTo>
                <a:lnTo>
                  <a:pt x="2259" y="1164"/>
                </a:lnTo>
                <a:lnTo>
                  <a:pt x="2263" y="1182"/>
                </a:lnTo>
                <a:lnTo>
                  <a:pt x="2267" y="1202"/>
                </a:lnTo>
                <a:lnTo>
                  <a:pt x="2271" y="1225"/>
                </a:lnTo>
                <a:lnTo>
                  <a:pt x="2275" y="1246"/>
                </a:lnTo>
                <a:lnTo>
                  <a:pt x="2278" y="1267"/>
                </a:lnTo>
                <a:lnTo>
                  <a:pt x="2281" y="1286"/>
                </a:lnTo>
                <a:lnTo>
                  <a:pt x="2285" y="1306"/>
                </a:lnTo>
                <a:lnTo>
                  <a:pt x="2288" y="1325"/>
                </a:lnTo>
                <a:lnTo>
                  <a:pt x="2293" y="1346"/>
                </a:lnTo>
                <a:lnTo>
                  <a:pt x="2295" y="1366"/>
                </a:lnTo>
                <a:lnTo>
                  <a:pt x="2299" y="1386"/>
                </a:lnTo>
                <a:lnTo>
                  <a:pt x="2303" y="1405"/>
                </a:lnTo>
                <a:lnTo>
                  <a:pt x="2307" y="1423"/>
                </a:lnTo>
                <a:lnTo>
                  <a:pt x="2310" y="1442"/>
                </a:lnTo>
                <a:lnTo>
                  <a:pt x="2314" y="1462"/>
                </a:lnTo>
                <a:lnTo>
                  <a:pt x="2317" y="1483"/>
                </a:lnTo>
                <a:lnTo>
                  <a:pt x="2322" y="1502"/>
                </a:lnTo>
                <a:lnTo>
                  <a:pt x="2325" y="1521"/>
                </a:lnTo>
                <a:lnTo>
                  <a:pt x="2329" y="1540"/>
                </a:lnTo>
                <a:lnTo>
                  <a:pt x="2333" y="1558"/>
                </a:lnTo>
                <a:lnTo>
                  <a:pt x="2336" y="1577"/>
                </a:lnTo>
                <a:lnTo>
                  <a:pt x="2340" y="1594"/>
                </a:lnTo>
                <a:lnTo>
                  <a:pt x="2344" y="1612"/>
                </a:lnTo>
                <a:lnTo>
                  <a:pt x="2347" y="1629"/>
                </a:lnTo>
                <a:lnTo>
                  <a:pt x="2351" y="1642"/>
                </a:lnTo>
                <a:lnTo>
                  <a:pt x="2355" y="1660"/>
                </a:lnTo>
                <a:lnTo>
                  <a:pt x="2359" y="1675"/>
                </a:lnTo>
                <a:lnTo>
                  <a:pt x="2362" y="1687"/>
                </a:lnTo>
                <a:lnTo>
                  <a:pt x="2365" y="1695"/>
                </a:lnTo>
                <a:lnTo>
                  <a:pt x="2369" y="1698"/>
                </a:lnTo>
                <a:lnTo>
                  <a:pt x="2373" y="1692"/>
                </a:lnTo>
                <a:lnTo>
                  <a:pt x="2377" y="1679"/>
                </a:lnTo>
                <a:lnTo>
                  <a:pt x="2381" y="1664"/>
                </a:lnTo>
                <a:lnTo>
                  <a:pt x="2385" y="1654"/>
                </a:lnTo>
                <a:lnTo>
                  <a:pt x="2388" y="1629"/>
                </a:lnTo>
                <a:lnTo>
                  <a:pt x="2391" y="1608"/>
                </a:lnTo>
                <a:lnTo>
                  <a:pt x="2396" y="1585"/>
                </a:lnTo>
                <a:lnTo>
                  <a:pt x="2400" y="1565"/>
                </a:lnTo>
                <a:lnTo>
                  <a:pt x="2403" y="1544"/>
                </a:lnTo>
                <a:lnTo>
                  <a:pt x="2405" y="1526"/>
                </a:lnTo>
                <a:lnTo>
                  <a:pt x="2409" y="1508"/>
                </a:lnTo>
                <a:lnTo>
                  <a:pt x="2413" y="1483"/>
                </a:lnTo>
                <a:lnTo>
                  <a:pt x="2417" y="1464"/>
                </a:lnTo>
                <a:lnTo>
                  <a:pt x="2421" y="1444"/>
                </a:lnTo>
                <a:lnTo>
                  <a:pt x="2425" y="1429"/>
                </a:lnTo>
                <a:lnTo>
                  <a:pt x="2428" y="1409"/>
                </a:lnTo>
                <a:lnTo>
                  <a:pt x="2431" y="1396"/>
                </a:lnTo>
                <a:lnTo>
                  <a:pt x="2435" y="1381"/>
                </a:lnTo>
                <a:lnTo>
                  <a:pt x="2438" y="1367"/>
                </a:lnTo>
                <a:lnTo>
                  <a:pt x="2443" y="1356"/>
                </a:lnTo>
                <a:lnTo>
                  <a:pt x="2447" y="1349"/>
                </a:lnTo>
                <a:lnTo>
                  <a:pt x="2450" y="1341"/>
                </a:lnTo>
                <a:lnTo>
                  <a:pt x="2454" y="1335"/>
                </a:lnTo>
                <a:lnTo>
                  <a:pt x="2457" y="1327"/>
                </a:lnTo>
                <a:lnTo>
                  <a:pt x="2461" y="1322"/>
                </a:lnTo>
                <a:lnTo>
                  <a:pt x="2465" y="1320"/>
                </a:lnTo>
                <a:lnTo>
                  <a:pt x="2468" y="1322"/>
                </a:lnTo>
                <a:lnTo>
                  <a:pt x="2471" y="1320"/>
                </a:lnTo>
                <a:lnTo>
                  <a:pt x="2476" y="1325"/>
                </a:lnTo>
                <a:lnTo>
                  <a:pt x="2479" y="1325"/>
                </a:lnTo>
                <a:lnTo>
                  <a:pt x="2483" y="1327"/>
                </a:lnTo>
                <a:lnTo>
                  <a:pt x="2487" y="1338"/>
                </a:lnTo>
                <a:lnTo>
                  <a:pt x="2490" y="1352"/>
                </a:lnTo>
                <a:lnTo>
                  <a:pt x="2495" y="1356"/>
                </a:lnTo>
                <a:lnTo>
                  <a:pt x="2497" y="1370"/>
                </a:lnTo>
                <a:lnTo>
                  <a:pt x="2502" y="1375"/>
                </a:lnTo>
                <a:lnTo>
                  <a:pt x="2505" y="1386"/>
                </a:lnTo>
                <a:lnTo>
                  <a:pt x="2507" y="1405"/>
                </a:lnTo>
                <a:lnTo>
                  <a:pt x="2513" y="1423"/>
                </a:lnTo>
                <a:lnTo>
                  <a:pt x="2516" y="1440"/>
                </a:lnTo>
                <a:lnTo>
                  <a:pt x="2519" y="1458"/>
                </a:lnTo>
                <a:lnTo>
                  <a:pt x="2524" y="1473"/>
                </a:lnTo>
                <a:lnTo>
                  <a:pt x="2527" y="1494"/>
                </a:lnTo>
                <a:lnTo>
                  <a:pt x="2531" y="1516"/>
                </a:lnTo>
                <a:lnTo>
                  <a:pt x="2534" y="1534"/>
                </a:lnTo>
                <a:lnTo>
                  <a:pt x="2538" y="1552"/>
                </a:lnTo>
                <a:lnTo>
                  <a:pt x="2541" y="1571"/>
                </a:lnTo>
                <a:lnTo>
                  <a:pt x="2545" y="1592"/>
                </a:lnTo>
                <a:lnTo>
                  <a:pt x="2549" y="1610"/>
                </a:lnTo>
                <a:lnTo>
                  <a:pt x="2553" y="1642"/>
                </a:lnTo>
                <a:lnTo>
                  <a:pt x="2557" y="1664"/>
                </a:lnTo>
                <a:lnTo>
                  <a:pt x="2560" y="1684"/>
                </a:lnTo>
                <a:lnTo>
                  <a:pt x="2564" y="1714"/>
                </a:lnTo>
                <a:lnTo>
                  <a:pt x="2567" y="1732"/>
                </a:lnTo>
                <a:lnTo>
                  <a:pt x="2572" y="1750"/>
                </a:lnTo>
                <a:lnTo>
                  <a:pt x="2574" y="1766"/>
                </a:lnTo>
                <a:lnTo>
                  <a:pt x="2579" y="1793"/>
                </a:lnTo>
                <a:lnTo>
                  <a:pt x="2582" y="1813"/>
                </a:lnTo>
                <a:lnTo>
                  <a:pt x="2585" y="1819"/>
                </a:lnTo>
                <a:lnTo>
                  <a:pt x="2589" y="1833"/>
                </a:lnTo>
                <a:lnTo>
                  <a:pt x="2594" y="1856"/>
                </a:lnTo>
                <a:lnTo>
                  <a:pt x="2597" y="1856"/>
                </a:lnTo>
                <a:lnTo>
                  <a:pt x="2599" y="1870"/>
                </a:lnTo>
                <a:lnTo>
                  <a:pt x="2604" y="1873"/>
                </a:lnTo>
                <a:lnTo>
                  <a:pt x="2607" y="1875"/>
                </a:lnTo>
                <a:lnTo>
                  <a:pt x="2611" y="1882"/>
                </a:lnTo>
                <a:lnTo>
                  <a:pt x="2615" y="1880"/>
                </a:lnTo>
                <a:lnTo>
                  <a:pt x="2618" y="1891"/>
                </a:lnTo>
                <a:lnTo>
                  <a:pt x="2623" y="1878"/>
                </a:lnTo>
                <a:lnTo>
                  <a:pt x="2626" y="1893"/>
                </a:lnTo>
                <a:lnTo>
                  <a:pt x="2630" y="1896"/>
                </a:lnTo>
                <a:lnTo>
                  <a:pt x="2634" y="1906"/>
                </a:lnTo>
                <a:lnTo>
                  <a:pt x="2637" y="1920"/>
                </a:lnTo>
                <a:lnTo>
                  <a:pt x="2641" y="1906"/>
                </a:lnTo>
                <a:lnTo>
                  <a:pt x="2643" y="1898"/>
                </a:lnTo>
                <a:lnTo>
                  <a:pt x="2647" y="1912"/>
                </a:lnTo>
                <a:lnTo>
                  <a:pt x="2652" y="1909"/>
                </a:lnTo>
                <a:lnTo>
                  <a:pt x="2654" y="1890"/>
                </a:lnTo>
                <a:lnTo>
                  <a:pt x="2659" y="1878"/>
                </a:lnTo>
                <a:lnTo>
                  <a:pt x="2662" y="1890"/>
                </a:lnTo>
                <a:lnTo>
                  <a:pt x="2666" y="1898"/>
                </a:lnTo>
                <a:lnTo>
                  <a:pt x="2670" y="1912"/>
                </a:lnTo>
                <a:lnTo>
                  <a:pt x="2674" y="1920"/>
                </a:lnTo>
                <a:lnTo>
                  <a:pt x="2678" y="1900"/>
                </a:lnTo>
                <a:lnTo>
                  <a:pt x="2681" y="1917"/>
                </a:lnTo>
                <a:lnTo>
                  <a:pt x="2685" y="1904"/>
                </a:lnTo>
                <a:lnTo>
                  <a:pt x="2689" y="1896"/>
                </a:lnTo>
                <a:lnTo>
                  <a:pt x="2692" y="1880"/>
                </a:lnTo>
                <a:lnTo>
                  <a:pt x="2697" y="1893"/>
                </a:lnTo>
                <a:lnTo>
                  <a:pt x="2700" y="1893"/>
                </a:lnTo>
                <a:lnTo>
                  <a:pt x="2703" y="1898"/>
                </a:lnTo>
                <a:lnTo>
                  <a:pt x="2707" y="1893"/>
                </a:lnTo>
                <a:lnTo>
                  <a:pt x="2710" y="1886"/>
                </a:lnTo>
                <a:lnTo>
                  <a:pt x="2714" y="1880"/>
                </a:lnTo>
                <a:lnTo>
                  <a:pt x="2719" y="1886"/>
                </a:lnTo>
                <a:lnTo>
                  <a:pt x="2721" y="1896"/>
                </a:lnTo>
                <a:lnTo>
                  <a:pt x="2726" y="1893"/>
                </a:lnTo>
                <a:lnTo>
                  <a:pt x="2728" y="1898"/>
                </a:lnTo>
                <a:lnTo>
                  <a:pt x="2733" y="1912"/>
                </a:lnTo>
                <a:lnTo>
                  <a:pt x="2736" y="1900"/>
                </a:lnTo>
                <a:lnTo>
                  <a:pt x="2739" y="1912"/>
                </a:lnTo>
                <a:lnTo>
                  <a:pt x="2743" y="1900"/>
                </a:lnTo>
                <a:lnTo>
                  <a:pt x="2747" y="1912"/>
                </a:lnTo>
                <a:lnTo>
                  <a:pt x="2751" y="1896"/>
                </a:lnTo>
                <a:lnTo>
                  <a:pt x="2755" y="1928"/>
                </a:lnTo>
                <a:lnTo>
                  <a:pt x="2758" y="1920"/>
                </a:lnTo>
                <a:lnTo>
                  <a:pt x="2761" y="1900"/>
                </a:lnTo>
                <a:lnTo>
                  <a:pt x="2765" y="1920"/>
                </a:lnTo>
                <a:lnTo>
                  <a:pt x="2768" y="1948"/>
                </a:lnTo>
                <a:lnTo>
                  <a:pt x="2772" y="1931"/>
                </a:lnTo>
                <a:lnTo>
                  <a:pt x="2777" y="1951"/>
                </a:lnTo>
                <a:lnTo>
                  <a:pt x="2780" y="1941"/>
                </a:lnTo>
                <a:lnTo>
                  <a:pt x="2783" y="1936"/>
                </a:lnTo>
                <a:lnTo>
                  <a:pt x="2787" y="1920"/>
                </a:lnTo>
                <a:lnTo>
                  <a:pt x="2791" y="1921"/>
                </a:lnTo>
                <a:lnTo>
                  <a:pt x="2794" y="1904"/>
                </a:lnTo>
                <a:lnTo>
                  <a:pt x="2798" y="1912"/>
                </a:lnTo>
                <a:lnTo>
                  <a:pt x="2803" y="1896"/>
                </a:lnTo>
                <a:lnTo>
                  <a:pt x="2806" y="1914"/>
                </a:lnTo>
                <a:lnTo>
                  <a:pt x="2809" y="1928"/>
                </a:lnTo>
                <a:lnTo>
                  <a:pt x="2813" y="1933"/>
                </a:lnTo>
                <a:lnTo>
                  <a:pt x="2817" y="1914"/>
                </a:lnTo>
                <a:lnTo>
                  <a:pt x="2820" y="1906"/>
                </a:lnTo>
                <a:lnTo>
                  <a:pt x="2823" y="1921"/>
                </a:lnTo>
                <a:lnTo>
                  <a:pt x="2828" y="1936"/>
                </a:lnTo>
                <a:lnTo>
                  <a:pt x="2831" y="1928"/>
                </a:lnTo>
                <a:lnTo>
                  <a:pt x="2835" y="1893"/>
                </a:lnTo>
                <a:lnTo>
                  <a:pt x="2839" y="1914"/>
                </a:lnTo>
                <a:lnTo>
                  <a:pt x="2842" y="1921"/>
                </a:lnTo>
                <a:lnTo>
                  <a:pt x="2847" y="1954"/>
                </a:lnTo>
                <a:lnTo>
                  <a:pt x="2849" y="1931"/>
                </a:lnTo>
                <a:lnTo>
                  <a:pt x="2854" y="1925"/>
                </a:lnTo>
                <a:lnTo>
                  <a:pt x="2858" y="1921"/>
                </a:lnTo>
                <a:lnTo>
                  <a:pt x="2861" y="1933"/>
                </a:lnTo>
                <a:lnTo>
                  <a:pt x="2865" y="1909"/>
                </a:lnTo>
                <a:lnTo>
                  <a:pt x="2869" y="1917"/>
                </a:lnTo>
                <a:lnTo>
                  <a:pt x="2873" y="1925"/>
                </a:lnTo>
                <a:lnTo>
                  <a:pt x="2875" y="1956"/>
                </a:lnTo>
                <a:lnTo>
                  <a:pt x="2878" y="1933"/>
                </a:lnTo>
                <a:lnTo>
                  <a:pt x="2883" y="1925"/>
                </a:lnTo>
                <a:lnTo>
                  <a:pt x="2886" y="1931"/>
                </a:lnTo>
                <a:lnTo>
                  <a:pt x="2889" y="1936"/>
                </a:lnTo>
                <a:lnTo>
                  <a:pt x="2893" y="1944"/>
                </a:lnTo>
                <a:lnTo>
                  <a:pt x="2897" y="1948"/>
                </a:lnTo>
                <a:lnTo>
                  <a:pt x="2900" y="1941"/>
                </a:lnTo>
                <a:lnTo>
                  <a:pt x="2905" y="1931"/>
                </a:lnTo>
                <a:lnTo>
                  <a:pt x="2908" y="1931"/>
                </a:lnTo>
                <a:lnTo>
                  <a:pt x="2912" y="1941"/>
                </a:lnTo>
                <a:lnTo>
                  <a:pt x="2916" y="1948"/>
                </a:lnTo>
                <a:lnTo>
                  <a:pt x="2919" y="1956"/>
                </a:lnTo>
                <a:lnTo>
                  <a:pt x="2923" y="1914"/>
                </a:lnTo>
                <a:lnTo>
                  <a:pt x="2927" y="1912"/>
                </a:lnTo>
                <a:lnTo>
                  <a:pt x="2929" y="1925"/>
                </a:lnTo>
                <a:lnTo>
                  <a:pt x="2934" y="1931"/>
                </a:lnTo>
                <a:lnTo>
                  <a:pt x="2937" y="1936"/>
                </a:lnTo>
                <a:lnTo>
                  <a:pt x="2941" y="1931"/>
                </a:lnTo>
                <a:lnTo>
                  <a:pt x="2944" y="1933"/>
                </a:lnTo>
                <a:lnTo>
                  <a:pt x="2949" y="1962"/>
                </a:lnTo>
                <a:lnTo>
                  <a:pt x="2952" y="1956"/>
                </a:lnTo>
                <a:lnTo>
                  <a:pt x="2955" y="1967"/>
                </a:lnTo>
                <a:lnTo>
                  <a:pt x="2960" y="1941"/>
                </a:lnTo>
                <a:lnTo>
                  <a:pt x="2963" y="1921"/>
                </a:lnTo>
                <a:lnTo>
                  <a:pt x="2967" y="1936"/>
                </a:lnTo>
                <a:lnTo>
                  <a:pt x="2971" y="1941"/>
                </a:lnTo>
                <a:lnTo>
                  <a:pt x="2975" y="1951"/>
                </a:lnTo>
                <a:lnTo>
                  <a:pt x="2979" y="1921"/>
                </a:lnTo>
                <a:lnTo>
                  <a:pt x="2981" y="1921"/>
                </a:lnTo>
                <a:lnTo>
                  <a:pt x="2985" y="1917"/>
                </a:lnTo>
                <a:lnTo>
                  <a:pt x="2989" y="1906"/>
                </a:lnTo>
                <a:lnTo>
                  <a:pt x="2993" y="1941"/>
                </a:lnTo>
                <a:lnTo>
                  <a:pt x="2996" y="1921"/>
                </a:lnTo>
                <a:lnTo>
                  <a:pt x="3001" y="1920"/>
                </a:lnTo>
                <a:lnTo>
                  <a:pt x="3004" y="1931"/>
                </a:lnTo>
                <a:lnTo>
                  <a:pt x="3008" y="1951"/>
                </a:lnTo>
                <a:lnTo>
                  <a:pt x="3011" y="1941"/>
                </a:lnTo>
                <a:lnTo>
                  <a:pt x="3015" y="1920"/>
                </a:lnTo>
                <a:lnTo>
                  <a:pt x="3019" y="1912"/>
                </a:lnTo>
                <a:lnTo>
                  <a:pt x="3022" y="1912"/>
                </a:lnTo>
                <a:lnTo>
                  <a:pt x="3025" y="1909"/>
                </a:lnTo>
                <a:lnTo>
                  <a:pt x="3030" y="1914"/>
                </a:lnTo>
                <a:lnTo>
                  <a:pt x="3032" y="1938"/>
                </a:lnTo>
                <a:lnTo>
                  <a:pt x="3037" y="1933"/>
                </a:lnTo>
                <a:lnTo>
                  <a:pt x="3040" y="1920"/>
                </a:lnTo>
                <a:lnTo>
                  <a:pt x="3043" y="1917"/>
                </a:lnTo>
                <a:lnTo>
                  <a:pt x="3047" y="1925"/>
                </a:lnTo>
                <a:lnTo>
                  <a:pt x="3051" y="1938"/>
                </a:lnTo>
                <a:lnTo>
                  <a:pt x="3055" y="1946"/>
                </a:lnTo>
                <a:lnTo>
                  <a:pt x="3059" y="1956"/>
                </a:lnTo>
                <a:lnTo>
                  <a:pt x="3062" y="1948"/>
                </a:lnTo>
                <a:lnTo>
                  <a:pt x="3066" y="1921"/>
                </a:lnTo>
                <a:lnTo>
                  <a:pt x="3069" y="1944"/>
                </a:lnTo>
                <a:lnTo>
                  <a:pt x="3073" y="1962"/>
                </a:lnTo>
                <a:lnTo>
                  <a:pt x="3077" y="1954"/>
                </a:lnTo>
                <a:lnTo>
                  <a:pt x="3081" y="1951"/>
                </a:lnTo>
                <a:lnTo>
                  <a:pt x="3085" y="1936"/>
                </a:lnTo>
                <a:lnTo>
                  <a:pt x="3088" y="1906"/>
                </a:lnTo>
                <a:lnTo>
                  <a:pt x="3092" y="1900"/>
                </a:lnTo>
                <a:lnTo>
                  <a:pt x="3095" y="1917"/>
                </a:lnTo>
                <a:lnTo>
                  <a:pt x="3100" y="1920"/>
                </a:lnTo>
                <a:lnTo>
                  <a:pt x="3103" y="1917"/>
                </a:lnTo>
                <a:lnTo>
                  <a:pt x="3107" y="1933"/>
                </a:lnTo>
                <a:lnTo>
                  <a:pt x="3110" y="1951"/>
                </a:lnTo>
                <a:lnTo>
                  <a:pt x="3113" y="1925"/>
                </a:lnTo>
                <a:lnTo>
                  <a:pt x="3117" y="1921"/>
                </a:lnTo>
                <a:lnTo>
                  <a:pt x="3121" y="1933"/>
                </a:lnTo>
                <a:lnTo>
                  <a:pt x="3124" y="1956"/>
                </a:lnTo>
                <a:lnTo>
                  <a:pt x="3128" y="1967"/>
                </a:lnTo>
                <a:lnTo>
                  <a:pt x="3132" y="1951"/>
                </a:lnTo>
                <a:lnTo>
                  <a:pt x="3136" y="1928"/>
                </a:lnTo>
                <a:lnTo>
                  <a:pt x="3140" y="1931"/>
                </a:lnTo>
                <a:lnTo>
                  <a:pt x="3143" y="1938"/>
                </a:lnTo>
                <a:lnTo>
                  <a:pt x="3148" y="1914"/>
                </a:lnTo>
                <a:lnTo>
                  <a:pt x="3150" y="1933"/>
                </a:lnTo>
                <a:lnTo>
                  <a:pt x="3153" y="1928"/>
                </a:lnTo>
                <a:lnTo>
                  <a:pt x="3158" y="1936"/>
                </a:lnTo>
                <a:lnTo>
                  <a:pt x="3161" y="1965"/>
                </a:lnTo>
                <a:lnTo>
                  <a:pt x="3165" y="1960"/>
                </a:lnTo>
                <a:lnTo>
                  <a:pt x="3170" y="1946"/>
                </a:lnTo>
                <a:lnTo>
                  <a:pt x="3172" y="1938"/>
                </a:lnTo>
                <a:lnTo>
                  <a:pt x="3176" y="1956"/>
                </a:lnTo>
                <a:lnTo>
                  <a:pt x="3180" y="1954"/>
                </a:lnTo>
                <a:lnTo>
                  <a:pt x="3184" y="1962"/>
                </a:lnTo>
                <a:lnTo>
                  <a:pt x="3188" y="1951"/>
                </a:lnTo>
                <a:lnTo>
                  <a:pt x="3191" y="1944"/>
                </a:lnTo>
                <a:lnTo>
                  <a:pt x="3194" y="1936"/>
                </a:lnTo>
                <a:lnTo>
                  <a:pt x="3198" y="1960"/>
                </a:lnTo>
                <a:lnTo>
                  <a:pt x="3201" y="1965"/>
                </a:lnTo>
                <a:lnTo>
                  <a:pt x="3206" y="1965"/>
                </a:lnTo>
                <a:lnTo>
                  <a:pt x="3209" y="1944"/>
                </a:lnTo>
                <a:lnTo>
                  <a:pt x="3213" y="1948"/>
                </a:lnTo>
                <a:lnTo>
                  <a:pt x="3217" y="1965"/>
                </a:lnTo>
                <a:lnTo>
                  <a:pt x="3219" y="1969"/>
                </a:lnTo>
                <a:lnTo>
                  <a:pt x="3223" y="1951"/>
                </a:lnTo>
                <a:lnTo>
                  <a:pt x="3228" y="1954"/>
                </a:lnTo>
                <a:lnTo>
                  <a:pt x="3230" y="1960"/>
                </a:lnTo>
                <a:lnTo>
                  <a:pt x="3235" y="1956"/>
                </a:lnTo>
                <a:lnTo>
                  <a:pt x="3238" y="1976"/>
                </a:lnTo>
                <a:lnTo>
                  <a:pt x="3242" y="1986"/>
                </a:lnTo>
                <a:lnTo>
                  <a:pt x="3245" y="1999"/>
                </a:lnTo>
                <a:lnTo>
                  <a:pt x="3250" y="1976"/>
                </a:lnTo>
                <a:lnTo>
                  <a:pt x="3253" y="1954"/>
                </a:lnTo>
                <a:lnTo>
                  <a:pt x="3256" y="1941"/>
                </a:lnTo>
                <a:lnTo>
                  <a:pt x="3261" y="1933"/>
                </a:lnTo>
                <a:lnTo>
                  <a:pt x="3264" y="1944"/>
                </a:lnTo>
                <a:lnTo>
                  <a:pt x="3267" y="1951"/>
                </a:lnTo>
                <a:lnTo>
                  <a:pt x="3271" y="1920"/>
                </a:lnTo>
                <a:lnTo>
                  <a:pt x="3276" y="1946"/>
                </a:lnTo>
                <a:lnTo>
                  <a:pt x="3279" y="1960"/>
                </a:lnTo>
                <a:lnTo>
                  <a:pt x="3282" y="1956"/>
                </a:lnTo>
                <a:lnTo>
                  <a:pt x="3286" y="1956"/>
                </a:lnTo>
                <a:lnTo>
                  <a:pt x="3290" y="1938"/>
                </a:lnTo>
                <a:lnTo>
                  <a:pt x="3293" y="1941"/>
                </a:lnTo>
                <a:lnTo>
                  <a:pt x="3297" y="1951"/>
                </a:lnTo>
                <a:lnTo>
                  <a:pt x="3301" y="1973"/>
                </a:lnTo>
                <a:lnTo>
                  <a:pt x="3304" y="1973"/>
                </a:lnTo>
                <a:lnTo>
                  <a:pt x="3309" y="1954"/>
                </a:lnTo>
                <a:lnTo>
                  <a:pt x="3312" y="1962"/>
                </a:lnTo>
                <a:lnTo>
                  <a:pt x="3316" y="1954"/>
                </a:lnTo>
                <a:lnTo>
                  <a:pt x="3320" y="1967"/>
                </a:lnTo>
                <a:lnTo>
                  <a:pt x="3323" y="1967"/>
                </a:lnTo>
                <a:lnTo>
                  <a:pt x="3326" y="1944"/>
                </a:lnTo>
                <a:lnTo>
                  <a:pt x="3331" y="1951"/>
                </a:lnTo>
                <a:lnTo>
                  <a:pt x="3334" y="1969"/>
                </a:lnTo>
                <a:lnTo>
                  <a:pt x="3338" y="1967"/>
                </a:lnTo>
                <a:lnTo>
                  <a:pt x="3341" y="1973"/>
                </a:lnTo>
                <a:lnTo>
                  <a:pt x="3344" y="1980"/>
                </a:lnTo>
                <a:lnTo>
                  <a:pt x="3347" y="1969"/>
                </a:lnTo>
                <a:lnTo>
                  <a:pt x="3351" y="1986"/>
                </a:lnTo>
                <a:lnTo>
                  <a:pt x="3356" y="1984"/>
                </a:lnTo>
                <a:lnTo>
                  <a:pt x="3358" y="1960"/>
                </a:lnTo>
                <a:lnTo>
                  <a:pt x="3363" y="1967"/>
                </a:lnTo>
                <a:lnTo>
                  <a:pt x="3366" y="1984"/>
                </a:lnTo>
                <a:lnTo>
                  <a:pt x="3370" y="1986"/>
                </a:lnTo>
                <a:lnTo>
                  <a:pt x="3374" y="1992"/>
                </a:lnTo>
                <a:lnTo>
                  <a:pt x="3377" y="1986"/>
                </a:lnTo>
                <a:lnTo>
                  <a:pt x="3382" y="1992"/>
                </a:lnTo>
                <a:lnTo>
                  <a:pt x="3385" y="1962"/>
                </a:lnTo>
                <a:lnTo>
                  <a:pt x="3389" y="1960"/>
                </a:lnTo>
                <a:lnTo>
                  <a:pt x="3392" y="1938"/>
                </a:lnTo>
                <a:lnTo>
                  <a:pt x="3395" y="1933"/>
                </a:lnTo>
                <a:lnTo>
                  <a:pt x="3399" y="1931"/>
                </a:lnTo>
                <a:lnTo>
                  <a:pt x="3403" y="1933"/>
                </a:lnTo>
                <a:lnTo>
                  <a:pt x="3407" y="1962"/>
                </a:lnTo>
                <a:lnTo>
                  <a:pt x="3410" y="1962"/>
                </a:lnTo>
                <a:lnTo>
                  <a:pt x="3414" y="1936"/>
                </a:lnTo>
                <a:lnTo>
                  <a:pt x="3418" y="1933"/>
                </a:lnTo>
                <a:lnTo>
                  <a:pt x="3422" y="1954"/>
                </a:lnTo>
                <a:lnTo>
                  <a:pt x="3426" y="1973"/>
                </a:lnTo>
                <a:lnTo>
                  <a:pt x="3429" y="1960"/>
                </a:lnTo>
                <a:lnTo>
                  <a:pt x="3433" y="1965"/>
                </a:lnTo>
                <a:lnTo>
                  <a:pt x="3437" y="1941"/>
                </a:lnTo>
                <a:lnTo>
                  <a:pt x="3441" y="1944"/>
                </a:lnTo>
                <a:lnTo>
                  <a:pt x="3443" y="1960"/>
                </a:lnTo>
                <a:lnTo>
                  <a:pt x="3449" y="1931"/>
                </a:lnTo>
                <a:lnTo>
                  <a:pt x="3451" y="1925"/>
                </a:lnTo>
                <a:lnTo>
                  <a:pt x="3454" y="1909"/>
                </a:lnTo>
                <a:lnTo>
                  <a:pt x="3459" y="1906"/>
                </a:lnTo>
                <a:lnTo>
                  <a:pt x="3462" y="1904"/>
                </a:lnTo>
                <a:lnTo>
                  <a:pt x="3466" y="1920"/>
                </a:lnTo>
                <a:lnTo>
                  <a:pt x="3470" y="1921"/>
                </a:lnTo>
                <a:lnTo>
                  <a:pt x="3474" y="1925"/>
                </a:lnTo>
                <a:lnTo>
                  <a:pt x="3477" y="1925"/>
                </a:lnTo>
                <a:lnTo>
                  <a:pt x="3480" y="1909"/>
                </a:lnTo>
                <a:lnTo>
                  <a:pt x="3485" y="1938"/>
                </a:lnTo>
                <a:lnTo>
                  <a:pt x="3489" y="1921"/>
                </a:lnTo>
                <a:lnTo>
                  <a:pt x="3492" y="1906"/>
                </a:lnTo>
                <a:lnTo>
                  <a:pt x="3495" y="1893"/>
                </a:lnTo>
                <a:lnTo>
                  <a:pt x="3498" y="1890"/>
                </a:lnTo>
                <a:lnTo>
                  <a:pt x="3501" y="1912"/>
                </a:lnTo>
                <a:lnTo>
                  <a:pt x="3507" y="1912"/>
                </a:lnTo>
                <a:lnTo>
                  <a:pt x="3510" y="1912"/>
                </a:lnTo>
                <a:lnTo>
                  <a:pt x="3513" y="1917"/>
                </a:lnTo>
                <a:lnTo>
                  <a:pt x="3517" y="1909"/>
                </a:lnTo>
                <a:lnTo>
                  <a:pt x="3520" y="1920"/>
                </a:lnTo>
                <a:lnTo>
                  <a:pt x="3524" y="1946"/>
                </a:lnTo>
                <a:lnTo>
                  <a:pt x="3529" y="1941"/>
                </a:lnTo>
                <a:lnTo>
                  <a:pt x="3531" y="1944"/>
                </a:lnTo>
                <a:lnTo>
                  <a:pt x="3535" y="1946"/>
                </a:lnTo>
                <a:lnTo>
                  <a:pt x="3539" y="1976"/>
                </a:lnTo>
                <a:lnTo>
                  <a:pt x="3543" y="1969"/>
                </a:lnTo>
                <a:lnTo>
                  <a:pt x="3546" y="1965"/>
                </a:lnTo>
                <a:lnTo>
                  <a:pt x="3550" y="1948"/>
                </a:lnTo>
                <a:lnTo>
                  <a:pt x="3554" y="1941"/>
                </a:lnTo>
                <a:lnTo>
                  <a:pt x="3557" y="1948"/>
                </a:lnTo>
                <a:lnTo>
                  <a:pt x="3561" y="1956"/>
                </a:lnTo>
                <a:lnTo>
                  <a:pt x="3565" y="1973"/>
                </a:lnTo>
                <a:lnTo>
                  <a:pt x="3568" y="1973"/>
                </a:lnTo>
                <a:lnTo>
                  <a:pt x="3572" y="1962"/>
                </a:lnTo>
                <a:lnTo>
                  <a:pt x="3577" y="1976"/>
                </a:lnTo>
                <a:lnTo>
                  <a:pt x="3579" y="1986"/>
                </a:lnTo>
                <a:lnTo>
                  <a:pt x="3582" y="1976"/>
                </a:lnTo>
                <a:lnTo>
                  <a:pt x="3587" y="1992"/>
                </a:lnTo>
                <a:lnTo>
                  <a:pt x="3591" y="2012"/>
                </a:lnTo>
                <a:lnTo>
                  <a:pt x="3594" y="1988"/>
                </a:lnTo>
                <a:lnTo>
                  <a:pt x="3598" y="1980"/>
                </a:lnTo>
                <a:lnTo>
                  <a:pt x="3601" y="1976"/>
                </a:lnTo>
                <a:lnTo>
                  <a:pt x="3605" y="1978"/>
                </a:lnTo>
                <a:lnTo>
                  <a:pt x="3609" y="1980"/>
                </a:lnTo>
                <a:lnTo>
                  <a:pt x="3613" y="1980"/>
                </a:lnTo>
                <a:lnTo>
                  <a:pt x="3617" y="1965"/>
                </a:lnTo>
                <a:lnTo>
                  <a:pt x="3619" y="1965"/>
                </a:lnTo>
                <a:lnTo>
                  <a:pt x="3623" y="1936"/>
                </a:lnTo>
                <a:lnTo>
                  <a:pt x="3627" y="1954"/>
                </a:lnTo>
                <a:lnTo>
                  <a:pt x="3631" y="1962"/>
                </a:lnTo>
                <a:lnTo>
                  <a:pt x="3635" y="1956"/>
                </a:lnTo>
                <a:lnTo>
                  <a:pt x="3638" y="1996"/>
                </a:lnTo>
                <a:lnTo>
                  <a:pt x="3642" y="2015"/>
                </a:lnTo>
                <a:lnTo>
                  <a:pt x="3646" y="1986"/>
                </a:lnTo>
                <a:lnTo>
                  <a:pt x="3649" y="1996"/>
                </a:lnTo>
                <a:lnTo>
                  <a:pt x="3652" y="1976"/>
                </a:lnTo>
                <a:lnTo>
                  <a:pt x="3657" y="1965"/>
                </a:lnTo>
                <a:lnTo>
                  <a:pt x="3659" y="1951"/>
                </a:lnTo>
                <a:lnTo>
                  <a:pt x="3664" y="1967"/>
                </a:lnTo>
                <a:lnTo>
                  <a:pt x="3667" y="1984"/>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82949" name="Line 20"/>
          <p:cNvSpPr>
            <a:spLocks noChangeShapeType="1"/>
          </p:cNvSpPr>
          <p:nvPr/>
        </p:nvSpPr>
        <p:spPr bwMode="auto">
          <a:xfrm>
            <a:off x="1974850" y="541178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0" name="Line 21"/>
          <p:cNvSpPr>
            <a:spLocks noChangeShapeType="1"/>
          </p:cNvSpPr>
          <p:nvPr/>
        </p:nvSpPr>
        <p:spPr bwMode="auto">
          <a:xfrm>
            <a:off x="1974850" y="522128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1" name="Line 22"/>
          <p:cNvSpPr>
            <a:spLocks noChangeShapeType="1"/>
          </p:cNvSpPr>
          <p:nvPr/>
        </p:nvSpPr>
        <p:spPr bwMode="auto">
          <a:xfrm>
            <a:off x="1974850" y="4457700"/>
            <a:ext cx="30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2" name="Line 23"/>
          <p:cNvSpPr>
            <a:spLocks noChangeShapeType="1"/>
          </p:cNvSpPr>
          <p:nvPr/>
        </p:nvSpPr>
        <p:spPr bwMode="auto">
          <a:xfrm>
            <a:off x="7226300" y="4457700"/>
            <a:ext cx="269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3" name="Line 24"/>
          <p:cNvSpPr>
            <a:spLocks noChangeShapeType="1"/>
          </p:cNvSpPr>
          <p:nvPr/>
        </p:nvSpPr>
        <p:spPr bwMode="auto">
          <a:xfrm>
            <a:off x="7267575" y="589915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4" name="Line 25"/>
          <p:cNvSpPr>
            <a:spLocks noChangeShapeType="1"/>
          </p:cNvSpPr>
          <p:nvPr/>
        </p:nvSpPr>
        <p:spPr bwMode="auto">
          <a:xfrm>
            <a:off x="1974850" y="553085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5" name="Line 26"/>
          <p:cNvSpPr>
            <a:spLocks noChangeShapeType="1"/>
          </p:cNvSpPr>
          <p:nvPr/>
        </p:nvSpPr>
        <p:spPr bwMode="auto">
          <a:xfrm>
            <a:off x="1974850" y="5530850"/>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6" name="Line 27"/>
          <p:cNvSpPr>
            <a:spLocks noChangeShapeType="1"/>
          </p:cNvSpPr>
          <p:nvPr/>
        </p:nvSpPr>
        <p:spPr bwMode="auto">
          <a:xfrm>
            <a:off x="7267575" y="51593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7" name="Line 28"/>
          <p:cNvSpPr>
            <a:spLocks noChangeShapeType="1"/>
          </p:cNvSpPr>
          <p:nvPr/>
        </p:nvSpPr>
        <p:spPr bwMode="auto">
          <a:xfrm flipH="1">
            <a:off x="1974850" y="5159375"/>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8" name="Line 29"/>
          <p:cNvSpPr>
            <a:spLocks noChangeShapeType="1"/>
          </p:cNvSpPr>
          <p:nvPr/>
        </p:nvSpPr>
        <p:spPr bwMode="auto">
          <a:xfrm>
            <a:off x="1974850" y="478948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59" name="Line 30"/>
          <p:cNvSpPr>
            <a:spLocks noChangeShapeType="1"/>
          </p:cNvSpPr>
          <p:nvPr/>
        </p:nvSpPr>
        <p:spPr bwMode="auto">
          <a:xfrm>
            <a:off x="1974850" y="4789488"/>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0" name="Line 31"/>
          <p:cNvSpPr>
            <a:spLocks noChangeShapeType="1"/>
          </p:cNvSpPr>
          <p:nvPr/>
        </p:nvSpPr>
        <p:spPr bwMode="auto">
          <a:xfrm>
            <a:off x="7267575" y="4418013"/>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1" name="Line 32"/>
          <p:cNvSpPr>
            <a:spLocks noChangeShapeType="1"/>
          </p:cNvSpPr>
          <p:nvPr/>
        </p:nvSpPr>
        <p:spPr bwMode="auto">
          <a:xfrm flipH="1">
            <a:off x="1974850" y="4418013"/>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2" name="Line 33"/>
          <p:cNvSpPr>
            <a:spLocks noChangeShapeType="1"/>
          </p:cNvSpPr>
          <p:nvPr/>
        </p:nvSpPr>
        <p:spPr bwMode="auto">
          <a:xfrm>
            <a:off x="1974850" y="404812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3" name="Line 34"/>
          <p:cNvSpPr>
            <a:spLocks noChangeShapeType="1"/>
          </p:cNvSpPr>
          <p:nvPr/>
        </p:nvSpPr>
        <p:spPr bwMode="auto">
          <a:xfrm>
            <a:off x="1974850" y="4048125"/>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4" name="Line 35"/>
          <p:cNvSpPr>
            <a:spLocks noChangeShapeType="1"/>
          </p:cNvSpPr>
          <p:nvPr/>
        </p:nvSpPr>
        <p:spPr bwMode="auto">
          <a:xfrm>
            <a:off x="7267575" y="367823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5" name="Line 36"/>
          <p:cNvSpPr>
            <a:spLocks noChangeShapeType="1"/>
          </p:cNvSpPr>
          <p:nvPr/>
        </p:nvSpPr>
        <p:spPr bwMode="auto">
          <a:xfrm flipH="1">
            <a:off x="1974850" y="3678238"/>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6" name="Line 37"/>
          <p:cNvSpPr>
            <a:spLocks noChangeShapeType="1"/>
          </p:cNvSpPr>
          <p:nvPr/>
        </p:nvSpPr>
        <p:spPr bwMode="auto">
          <a:xfrm>
            <a:off x="1974850" y="330835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7" name="Line 38"/>
          <p:cNvSpPr>
            <a:spLocks noChangeShapeType="1"/>
          </p:cNvSpPr>
          <p:nvPr/>
        </p:nvSpPr>
        <p:spPr bwMode="auto">
          <a:xfrm>
            <a:off x="1974850" y="3308350"/>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8" name="Line 39"/>
          <p:cNvSpPr>
            <a:spLocks noChangeShapeType="1"/>
          </p:cNvSpPr>
          <p:nvPr/>
        </p:nvSpPr>
        <p:spPr bwMode="auto">
          <a:xfrm>
            <a:off x="7267575" y="2938463"/>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69" name="Line 40"/>
          <p:cNvSpPr>
            <a:spLocks noChangeShapeType="1"/>
          </p:cNvSpPr>
          <p:nvPr/>
        </p:nvSpPr>
        <p:spPr bwMode="auto">
          <a:xfrm flipH="1">
            <a:off x="1974850" y="2938463"/>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0" name="Line 41"/>
          <p:cNvSpPr>
            <a:spLocks noChangeShapeType="1"/>
          </p:cNvSpPr>
          <p:nvPr/>
        </p:nvSpPr>
        <p:spPr bwMode="auto">
          <a:xfrm>
            <a:off x="1974850" y="25685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1" name="Line 42"/>
          <p:cNvSpPr>
            <a:spLocks noChangeShapeType="1"/>
          </p:cNvSpPr>
          <p:nvPr/>
        </p:nvSpPr>
        <p:spPr bwMode="auto">
          <a:xfrm>
            <a:off x="1974850" y="2568575"/>
            <a:ext cx="5292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2" name="Line 43"/>
          <p:cNvSpPr>
            <a:spLocks noChangeShapeType="1"/>
          </p:cNvSpPr>
          <p:nvPr/>
        </p:nvSpPr>
        <p:spPr bwMode="auto">
          <a:xfrm>
            <a:off x="7267575" y="25685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3" name="Line 44"/>
          <p:cNvSpPr>
            <a:spLocks noChangeShapeType="1"/>
          </p:cNvSpPr>
          <p:nvPr/>
        </p:nvSpPr>
        <p:spPr bwMode="auto">
          <a:xfrm>
            <a:off x="7267575"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4" name="Line 45"/>
          <p:cNvSpPr>
            <a:spLocks noChangeShapeType="1"/>
          </p:cNvSpPr>
          <p:nvPr/>
        </p:nvSpPr>
        <p:spPr bwMode="auto">
          <a:xfrm flipV="1">
            <a:off x="6738938"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5" name="Line 46"/>
          <p:cNvSpPr>
            <a:spLocks noChangeShapeType="1"/>
          </p:cNvSpPr>
          <p:nvPr/>
        </p:nvSpPr>
        <p:spPr bwMode="auto">
          <a:xfrm>
            <a:off x="6210300" y="25685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6" name="Line 47"/>
          <p:cNvSpPr>
            <a:spLocks noChangeShapeType="1"/>
          </p:cNvSpPr>
          <p:nvPr/>
        </p:nvSpPr>
        <p:spPr bwMode="auto">
          <a:xfrm>
            <a:off x="6210300"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7" name="Line 48"/>
          <p:cNvSpPr>
            <a:spLocks noChangeShapeType="1"/>
          </p:cNvSpPr>
          <p:nvPr/>
        </p:nvSpPr>
        <p:spPr bwMode="auto">
          <a:xfrm flipV="1">
            <a:off x="5680075"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8" name="Line 49"/>
          <p:cNvSpPr>
            <a:spLocks noChangeShapeType="1"/>
          </p:cNvSpPr>
          <p:nvPr/>
        </p:nvSpPr>
        <p:spPr bwMode="auto">
          <a:xfrm>
            <a:off x="5151438" y="25685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79" name="Line 50"/>
          <p:cNvSpPr>
            <a:spLocks noChangeShapeType="1"/>
          </p:cNvSpPr>
          <p:nvPr/>
        </p:nvSpPr>
        <p:spPr bwMode="auto">
          <a:xfrm>
            <a:off x="5151438"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0" name="Line 51"/>
          <p:cNvSpPr>
            <a:spLocks noChangeShapeType="1"/>
          </p:cNvSpPr>
          <p:nvPr/>
        </p:nvSpPr>
        <p:spPr bwMode="auto">
          <a:xfrm flipV="1">
            <a:off x="4622800"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1" name="Line 52"/>
          <p:cNvSpPr>
            <a:spLocks noChangeShapeType="1"/>
          </p:cNvSpPr>
          <p:nvPr/>
        </p:nvSpPr>
        <p:spPr bwMode="auto">
          <a:xfrm>
            <a:off x="4094163" y="25685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2" name="Line 53"/>
          <p:cNvSpPr>
            <a:spLocks noChangeShapeType="1"/>
          </p:cNvSpPr>
          <p:nvPr/>
        </p:nvSpPr>
        <p:spPr bwMode="auto">
          <a:xfrm>
            <a:off x="4094163"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3" name="Line 54"/>
          <p:cNvSpPr>
            <a:spLocks noChangeShapeType="1"/>
          </p:cNvSpPr>
          <p:nvPr/>
        </p:nvSpPr>
        <p:spPr bwMode="auto">
          <a:xfrm flipV="1">
            <a:off x="3563938"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4" name="Line 55"/>
          <p:cNvSpPr>
            <a:spLocks noChangeShapeType="1"/>
          </p:cNvSpPr>
          <p:nvPr/>
        </p:nvSpPr>
        <p:spPr bwMode="auto">
          <a:xfrm>
            <a:off x="3036888" y="25685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5" name="Line 56"/>
          <p:cNvSpPr>
            <a:spLocks noChangeShapeType="1"/>
          </p:cNvSpPr>
          <p:nvPr/>
        </p:nvSpPr>
        <p:spPr bwMode="auto">
          <a:xfrm>
            <a:off x="3036888"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6" name="Line 57"/>
          <p:cNvSpPr>
            <a:spLocks noChangeShapeType="1"/>
          </p:cNvSpPr>
          <p:nvPr/>
        </p:nvSpPr>
        <p:spPr bwMode="auto">
          <a:xfrm flipV="1">
            <a:off x="2505075"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7" name="Line 58"/>
          <p:cNvSpPr>
            <a:spLocks noChangeShapeType="1"/>
          </p:cNvSpPr>
          <p:nvPr/>
        </p:nvSpPr>
        <p:spPr bwMode="auto">
          <a:xfrm>
            <a:off x="1974850" y="25685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8" name="Line 59"/>
          <p:cNvSpPr>
            <a:spLocks noChangeShapeType="1"/>
          </p:cNvSpPr>
          <p:nvPr/>
        </p:nvSpPr>
        <p:spPr bwMode="auto">
          <a:xfrm>
            <a:off x="1974850" y="2570163"/>
            <a:ext cx="0" cy="2973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89" name="Line 60"/>
          <p:cNvSpPr>
            <a:spLocks noChangeShapeType="1"/>
          </p:cNvSpPr>
          <p:nvPr/>
        </p:nvSpPr>
        <p:spPr bwMode="auto">
          <a:xfrm flipV="1">
            <a:off x="4292600" y="2670175"/>
            <a:ext cx="11113" cy="3121025"/>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90" name="Line 61"/>
          <p:cNvSpPr>
            <a:spLocks noChangeShapeType="1"/>
          </p:cNvSpPr>
          <p:nvPr/>
        </p:nvSpPr>
        <p:spPr bwMode="auto">
          <a:xfrm flipH="1" flipV="1">
            <a:off x="4916488" y="2659063"/>
            <a:ext cx="0" cy="3121025"/>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91" name="Freeform 62"/>
          <p:cNvSpPr>
            <a:spLocks/>
          </p:cNvSpPr>
          <p:nvPr/>
        </p:nvSpPr>
        <p:spPr bwMode="auto">
          <a:xfrm>
            <a:off x="4289425" y="5722938"/>
            <a:ext cx="128588" cy="60325"/>
          </a:xfrm>
          <a:custGeom>
            <a:avLst/>
            <a:gdLst>
              <a:gd name="T0" fmla="*/ 0 w 89"/>
              <a:gd name="T1" fmla="*/ 2147483646 h 43"/>
              <a:gd name="T2" fmla="*/ 2147483646 w 89"/>
              <a:gd name="T3" fmla="*/ 2147483646 h 43"/>
              <a:gd name="T4" fmla="*/ 2147483646 w 89"/>
              <a:gd name="T5" fmla="*/ 2147483646 h 43"/>
              <a:gd name="T6" fmla="*/ 2147483646 w 89"/>
              <a:gd name="T7" fmla="*/ 0 h 43"/>
              <a:gd name="T8" fmla="*/ 0 w 89"/>
              <a:gd name="T9" fmla="*/ 2147483646 h 43"/>
              <a:gd name="T10" fmla="*/ 0 w 89"/>
              <a:gd name="T11" fmla="*/ 2147483646 h 43"/>
              <a:gd name="T12" fmla="*/ 0 60000 65536"/>
              <a:gd name="T13" fmla="*/ 0 60000 65536"/>
              <a:gd name="T14" fmla="*/ 0 60000 65536"/>
              <a:gd name="T15" fmla="*/ 0 60000 65536"/>
              <a:gd name="T16" fmla="*/ 0 60000 65536"/>
              <a:gd name="T17" fmla="*/ 0 60000 65536"/>
              <a:gd name="T18" fmla="*/ 0 w 89"/>
              <a:gd name="T19" fmla="*/ 0 h 43"/>
              <a:gd name="T20" fmla="*/ 89 w 8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89" h="43">
                <a:moveTo>
                  <a:pt x="0" y="21"/>
                </a:moveTo>
                <a:lnTo>
                  <a:pt x="88" y="42"/>
                </a:lnTo>
                <a:lnTo>
                  <a:pt x="66" y="21"/>
                </a:lnTo>
                <a:lnTo>
                  <a:pt x="88" y="0"/>
                </a:lnTo>
                <a:lnTo>
                  <a:pt x="0" y="21"/>
                </a:lnTo>
              </a:path>
            </a:pathLst>
          </a:custGeom>
          <a:solidFill>
            <a:srgbClr val="FF0000"/>
          </a:solidFill>
          <a:ln w="31750">
            <a:solidFill>
              <a:srgbClr val="FF0000"/>
            </a:solidFill>
            <a:round/>
            <a:headEnd/>
            <a:tailEnd/>
          </a:ln>
        </p:spPr>
        <p:txBody>
          <a:bodyPr/>
          <a:lstStyle/>
          <a:p>
            <a:endParaRPr lang="it-IT"/>
          </a:p>
        </p:txBody>
      </p:sp>
      <p:sp>
        <p:nvSpPr>
          <p:cNvPr id="82992" name="Line 63"/>
          <p:cNvSpPr>
            <a:spLocks noChangeShapeType="1"/>
          </p:cNvSpPr>
          <p:nvPr/>
        </p:nvSpPr>
        <p:spPr bwMode="auto">
          <a:xfrm>
            <a:off x="4341813" y="5753100"/>
            <a:ext cx="476250"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93" name="Text Box 64"/>
          <p:cNvSpPr txBox="1">
            <a:spLocks noChangeArrowheads="1"/>
          </p:cNvSpPr>
          <p:nvPr/>
        </p:nvSpPr>
        <p:spPr bwMode="auto">
          <a:xfrm>
            <a:off x="4338638" y="5521325"/>
            <a:ext cx="5873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300">
                <a:solidFill>
                  <a:srgbClr val="FF0000"/>
                </a:solidFill>
              </a:rPr>
              <a:t>10 kHz</a:t>
            </a:r>
            <a:endParaRPr lang="en-US" altLang="it-IT" sz="2200"/>
          </a:p>
        </p:txBody>
      </p:sp>
      <p:sp>
        <p:nvSpPr>
          <p:cNvPr id="82994" name="Freeform 65"/>
          <p:cNvSpPr>
            <a:spLocks/>
          </p:cNvSpPr>
          <p:nvPr/>
        </p:nvSpPr>
        <p:spPr bwMode="auto">
          <a:xfrm>
            <a:off x="4775200" y="5722938"/>
            <a:ext cx="127000" cy="60325"/>
          </a:xfrm>
          <a:custGeom>
            <a:avLst/>
            <a:gdLst>
              <a:gd name="T0" fmla="*/ 2147483646 w 88"/>
              <a:gd name="T1" fmla="*/ 2147483646 h 43"/>
              <a:gd name="T2" fmla="*/ 0 w 88"/>
              <a:gd name="T3" fmla="*/ 2147483646 h 43"/>
              <a:gd name="T4" fmla="*/ 2147483646 w 88"/>
              <a:gd name="T5" fmla="*/ 2147483646 h 43"/>
              <a:gd name="T6" fmla="*/ 0 w 88"/>
              <a:gd name="T7" fmla="*/ 0 h 43"/>
              <a:gd name="T8" fmla="*/ 2147483646 w 88"/>
              <a:gd name="T9" fmla="*/ 2147483646 h 43"/>
              <a:gd name="T10" fmla="*/ 2147483646 w 88"/>
              <a:gd name="T11" fmla="*/ 2147483646 h 43"/>
              <a:gd name="T12" fmla="*/ 0 60000 65536"/>
              <a:gd name="T13" fmla="*/ 0 60000 65536"/>
              <a:gd name="T14" fmla="*/ 0 60000 65536"/>
              <a:gd name="T15" fmla="*/ 0 60000 65536"/>
              <a:gd name="T16" fmla="*/ 0 60000 65536"/>
              <a:gd name="T17" fmla="*/ 0 60000 65536"/>
              <a:gd name="T18" fmla="*/ 0 w 88"/>
              <a:gd name="T19" fmla="*/ 0 h 43"/>
              <a:gd name="T20" fmla="*/ 88 w 88"/>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88" h="43">
                <a:moveTo>
                  <a:pt x="87" y="21"/>
                </a:moveTo>
                <a:lnTo>
                  <a:pt x="0" y="42"/>
                </a:lnTo>
                <a:lnTo>
                  <a:pt x="21" y="21"/>
                </a:lnTo>
                <a:lnTo>
                  <a:pt x="0" y="0"/>
                </a:lnTo>
                <a:lnTo>
                  <a:pt x="87" y="21"/>
                </a:lnTo>
              </a:path>
            </a:pathLst>
          </a:custGeom>
          <a:solidFill>
            <a:srgbClr val="FF0000"/>
          </a:solidFill>
          <a:ln w="31750">
            <a:solidFill>
              <a:srgbClr val="FF0000"/>
            </a:solidFill>
            <a:round/>
            <a:headEnd/>
            <a:tailEnd/>
          </a:ln>
        </p:spPr>
        <p:txBody>
          <a:bodyPr/>
          <a:lstStyle/>
          <a:p>
            <a:endParaRPr lang="it-IT"/>
          </a:p>
        </p:txBody>
      </p:sp>
      <p:grpSp>
        <p:nvGrpSpPr>
          <p:cNvPr id="45156" name="Group 100"/>
          <p:cNvGrpSpPr>
            <a:grpSpLocks/>
          </p:cNvGrpSpPr>
          <p:nvPr/>
        </p:nvGrpSpPr>
        <p:grpSpPr bwMode="auto">
          <a:xfrm>
            <a:off x="1974850" y="1828800"/>
            <a:ext cx="5735638" cy="3392488"/>
            <a:chOff x="1244" y="1159"/>
            <a:chExt cx="3613" cy="2137"/>
          </a:xfrm>
        </p:grpSpPr>
        <p:sp>
          <p:nvSpPr>
            <p:cNvPr id="83017" name="Freeform 19"/>
            <p:cNvSpPr>
              <a:spLocks/>
            </p:cNvSpPr>
            <p:nvPr/>
          </p:nvSpPr>
          <p:spPr bwMode="auto">
            <a:xfrm>
              <a:off x="1244" y="1669"/>
              <a:ext cx="3335" cy="1627"/>
            </a:xfrm>
            <a:custGeom>
              <a:avLst/>
              <a:gdLst>
                <a:gd name="T0" fmla="*/ 29 w 3668"/>
                <a:gd name="T1" fmla="*/ 761 h 1843"/>
                <a:gd name="T2" fmla="*/ 59 w 3668"/>
                <a:gd name="T3" fmla="*/ 757 h 1843"/>
                <a:gd name="T4" fmla="*/ 88 w 3668"/>
                <a:gd name="T5" fmla="*/ 747 h 1843"/>
                <a:gd name="T6" fmla="*/ 120 w 3668"/>
                <a:gd name="T7" fmla="*/ 736 h 1843"/>
                <a:gd name="T8" fmla="*/ 149 w 3668"/>
                <a:gd name="T9" fmla="*/ 729 h 1843"/>
                <a:gd name="T10" fmla="*/ 178 w 3668"/>
                <a:gd name="T11" fmla="*/ 720 h 1843"/>
                <a:gd name="T12" fmla="*/ 208 w 3668"/>
                <a:gd name="T13" fmla="*/ 702 h 1843"/>
                <a:gd name="T14" fmla="*/ 240 w 3668"/>
                <a:gd name="T15" fmla="*/ 682 h 1843"/>
                <a:gd name="T16" fmla="*/ 270 w 3668"/>
                <a:gd name="T17" fmla="*/ 659 h 1843"/>
                <a:gd name="T18" fmla="*/ 300 w 3668"/>
                <a:gd name="T19" fmla="*/ 635 h 1843"/>
                <a:gd name="T20" fmla="*/ 331 w 3668"/>
                <a:gd name="T21" fmla="*/ 607 h 1843"/>
                <a:gd name="T22" fmla="*/ 360 w 3668"/>
                <a:gd name="T23" fmla="*/ 579 h 1843"/>
                <a:gd name="T24" fmla="*/ 390 w 3668"/>
                <a:gd name="T25" fmla="*/ 552 h 1843"/>
                <a:gd name="T26" fmla="*/ 420 w 3668"/>
                <a:gd name="T27" fmla="*/ 521 h 1843"/>
                <a:gd name="T28" fmla="*/ 451 w 3668"/>
                <a:gd name="T29" fmla="*/ 489 h 1843"/>
                <a:gd name="T30" fmla="*/ 480 w 3668"/>
                <a:gd name="T31" fmla="*/ 455 h 1843"/>
                <a:gd name="T32" fmla="*/ 510 w 3668"/>
                <a:gd name="T33" fmla="*/ 418 h 1843"/>
                <a:gd name="T34" fmla="*/ 541 w 3668"/>
                <a:gd name="T35" fmla="*/ 380 h 1843"/>
                <a:gd name="T36" fmla="*/ 571 w 3668"/>
                <a:gd name="T37" fmla="*/ 338 h 1843"/>
                <a:gd name="T38" fmla="*/ 600 w 3668"/>
                <a:gd name="T39" fmla="*/ 296 h 1843"/>
                <a:gd name="T40" fmla="*/ 633 w 3668"/>
                <a:gd name="T41" fmla="*/ 250 h 1843"/>
                <a:gd name="T42" fmla="*/ 661 w 3668"/>
                <a:gd name="T43" fmla="*/ 203 h 1843"/>
                <a:gd name="T44" fmla="*/ 692 w 3668"/>
                <a:gd name="T45" fmla="*/ 154 h 1843"/>
                <a:gd name="T46" fmla="*/ 722 w 3668"/>
                <a:gd name="T47" fmla="*/ 106 h 1843"/>
                <a:gd name="T48" fmla="*/ 751 w 3668"/>
                <a:gd name="T49" fmla="*/ 64 h 1843"/>
                <a:gd name="T50" fmla="*/ 782 w 3668"/>
                <a:gd name="T51" fmla="*/ 26 h 1843"/>
                <a:gd name="T52" fmla="*/ 812 w 3668"/>
                <a:gd name="T53" fmla="*/ 5 h 1843"/>
                <a:gd name="T54" fmla="*/ 842 w 3668"/>
                <a:gd name="T55" fmla="*/ 4 h 1843"/>
                <a:gd name="T56" fmla="*/ 873 w 3668"/>
                <a:gd name="T57" fmla="*/ 20 h 1843"/>
                <a:gd name="T58" fmla="*/ 902 w 3668"/>
                <a:gd name="T59" fmla="*/ 55 h 1843"/>
                <a:gd name="T60" fmla="*/ 932 w 3668"/>
                <a:gd name="T61" fmla="*/ 97 h 1843"/>
                <a:gd name="T62" fmla="*/ 962 w 3668"/>
                <a:gd name="T63" fmla="*/ 75 h 1843"/>
                <a:gd name="T64" fmla="*/ 993 w 3668"/>
                <a:gd name="T65" fmla="*/ 34 h 1843"/>
                <a:gd name="T66" fmla="*/ 1023 w 3668"/>
                <a:gd name="T67" fmla="*/ 9 h 1843"/>
                <a:gd name="T68" fmla="*/ 1054 w 3668"/>
                <a:gd name="T69" fmla="*/ 2 h 1843"/>
                <a:gd name="T70" fmla="*/ 1084 w 3668"/>
                <a:gd name="T71" fmla="*/ 12 h 1843"/>
                <a:gd name="T72" fmla="*/ 1113 w 3668"/>
                <a:gd name="T73" fmla="*/ 43 h 1843"/>
                <a:gd name="T74" fmla="*/ 1144 w 3668"/>
                <a:gd name="T75" fmla="*/ 83 h 1843"/>
                <a:gd name="T76" fmla="*/ 1174 w 3668"/>
                <a:gd name="T77" fmla="*/ 126 h 1843"/>
                <a:gd name="T78" fmla="*/ 1205 w 3668"/>
                <a:gd name="T79" fmla="*/ 177 h 1843"/>
                <a:gd name="T80" fmla="*/ 1235 w 3668"/>
                <a:gd name="T81" fmla="*/ 224 h 1843"/>
                <a:gd name="T82" fmla="*/ 1264 w 3668"/>
                <a:gd name="T83" fmla="*/ 270 h 1843"/>
                <a:gd name="T84" fmla="*/ 1294 w 3668"/>
                <a:gd name="T85" fmla="*/ 314 h 1843"/>
                <a:gd name="T86" fmla="*/ 1325 w 3668"/>
                <a:gd name="T87" fmla="*/ 356 h 1843"/>
                <a:gd name="T88" fmla="*/ 1354 w 3668"/>
                <a:gd name="T89" fmla="*/ 395 h 1843"/>
                <a:gd name="T90" fmla="*/ 1386 w 3668"/>
                <a:gd name="T91" fmla="*/ 432 h 1843"/>
                <a:gd name="T92" fmla="*/ 1416 w 3668"/>
                <a:gd name="T93" fmla="*/ 467 h 1843"/>
                <a:gd name="T94" fmla="*/ 1445 w 3668"/>
                <a:gd name="T95" fmla="*/ 497 h 1843"/>
                <a:gd name="T96" fmla="*/ 1476 w 3668"/>
                <a:gd name="T97" fmla="*/ 529 h 1843"/>
                <a:gd name="T98" fmla="*/ 1504 w 3668"/>
                <a:gd name="T99" fmla="*/ 557 h 1843"/>
                <a:gd name="T100" fmla="*/ 1536 w 3668"/>
                <a:gd name="T101" fmla="*/ 584 h 1843"/>
                <a:gd name="T102" fmla="*/ 1565 w 3668"/>
                <a:gd name="T103" fmla="*/ 611 h 1843"/>
                <a:gd name="T104" fmla="*/ 1597 w 3668"/>
                <a:gd name="T105" fmla="*/ 636 h 1843"/>
                <a:gd name="T106" fmla="*/ 1626 w 3668"/>
                <a:gd name="T107" fmla="*/ 660 h 1843"/>
                <a:gd name="T108" fmla="*/ 1655 w 3668"/>
                <a:gd name="T109" fmla="*/ 682 h 1843"/>
                <a:gd name="T110" fmla="*/ 1686 w 3668"/>
                <a:gd name="T111" fmla="*/ 702 h 1843"/>
                <a:gd name="T112" fmla="*/ 1717 w 3668"/>
                <a:gd name="T113" fmla="*/ 719 h 1843"/>
                <a:gd name="T114" fmla="*/ 1745 w 3668"/>
                <a:gd name="T115" fmla="*/ 729 h 1843"/>
                <a:gd name="T116" fmla="*/ 1776 w 3668"/>
                <a:gd name="T117" fmla="*/ 740 h 1843"/>
                <a:gd name="T118" fmla="*/ 1808 w 3668"/>
                <a:gd name="T119" fmla="*/ 747 h 1843"/>
                <a:gd name="T120" fmla="*/ 1838 w 3668"/>
                <a:gd name="T121" fmla="*/ 754 h 1843"/>
                <a:gd name="T122" fmla="*/ 1867 w 3668"/>
                <a:gd name="T123" fmla="*/ 761 h 184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68"/>
                <a:gd name="T187" fmla="*/ 0 h 1843"/>
                <a:gd name="T188" fmla="*/ 3668 w 3668"/>
                <a:gd name="T189" fmla="*/ 1843 h 184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68" h="1843">
                  <a:moveTo>
                    <a:pt x="0" y="1836"/>
                  </a:moveTo>
                  <a:lnTo>
                    <a:pt x="3" y="1842"/>
                  </a:lnTo>
                  <a:lnTo>
                    <a:pt x="8" y="1836"/>
                  </a:lnTo>
                  <a:lnTo>
                    <a:pt x="11" y="1836"/>
                  </a:lnTo>
                  <a:lnTo>
                    <a:pt x="15" y="1836"/>
                  </a:lnTo>
                  <a:lnTo>
                    <a:pt x="20" y="1836"/>
                  </a:lnTo>
                  <a:lnTo>
                    <a:pt x="22" y="1836"/>
                  </a:lnTo>
                  <a:lnTo>
                    <a:pt x="27" y="1836"/>
                  </a:lnTo>
                  <a:lnTo>
                    <a:pt x="30" y="1828"/>
                  </a:lnTo>
                  <a:lnTo>
                    <a:pt x="34" y="1820"/>
                  </a:lnTo>
                  <a:lnTo>
                    <a:pt x="37" y="1825"/>
                  </a:lnTo>
                  <a:lnTo>
                    <a:pt x="41" y="1831"/>
                  </a:lnTo>
                  <a:lnTo>
                    <a:pt x="44" y="1828"/>
                  </a:lnTo>
                  <a:lnTo>
                    <a:pt x="48" y="1820"/>
                  </a:lnTo>
                  <a:lnTo>
                    <a:pt x="53" y="1814"/>
                  </a:lnTo>
                  <a:lnTo>
                    <a:pt x="56" y="1820"/>
                  </a:lnTo>
                  <a:lnTo>
                    <a:pt x="60" y="1822"/>
                  </a:lnTo>
                  <a:lnTo>
                    <a:pt x="63" y="1825"/>
                  </a:lnTo>
                  <a:lnTo>
                    <a:pt x="67" y="1828"/>
                  </a:lnTo>
                  <a:lnTo>
                    <a:pt x="70" y="1831"/>
                  </a:lnTo>
                  <a:lnTo>
                    <a:pt x="75" y="1831"/>
                  </a:lnTo>
                  <a:lnTo>
                    <a:pt x="78" y="1831"/>
                  </a:lnTo>
                  <a:lnTo>
                    <a:pt x="81" y="1833"/>
                  </a:lnTo>
                  <a:lnTo>
                    <a:pt x="85" y="1831"/>
                  </a:lnTo>
                  <a:lnTo>
                    <a:pt x="89" y="1828"/>
                  </a:lnTo>
                  <a:lnTo>
                    <a:pt x="92" y="1814"/>
                  </a:lnTo>
                  <a:lnTo>
                    <a:pt x="96" y="1811"/>
                  </a:lnTo>
                  <a:lnTo>
                    <a:pt x="100" y="1809"/>
                  </a:lnTo>
                  <a:lnTo>
                    <a:pt x="104" y="1814"/>
                  </a:lnTo>
                  <a:lnTo>
                    <a:pt x="108" y="1822"/>
                  </a:lnTo>
                  <a:lnTo>
                    <a:pt x="111" y="1822"/>
                  </a:lnTo>
                  <a:lnTo>
                    <a:pt x="115" y="1814"/>
                  </a:lnTo>
                  <a:lnTo>
                    <a:pt x="118" y="1809"/>
                  </a:lnTo>
                  <a:lnTo>
                    <a:pt x="121" y="1811"/>
                  </a:lnTo>
                  <a:lnTo>
                    <a:pt x="126" y="1811"/>
                  </a:lnTo>
                  <a:lnTo>
                    <a:pt x="129" y="1811"/>
                  </a:lnTo>
                  <a:lnTo>
                    <a:pt x="133" y="1809"/>
                  </a:lnTo>
                  <a:lnTo>
                    <a:pt x="137" y="1804"/>
                  </a:lnTo>
                  <a:lnTo>
                    <a:pt x="139" y="1794"/>
                  </a:lnTo>
                  <a:lnTo>
                    <a:pt x="145" y="1798"/>
                  </a:lnTo>
                  <a:lnTo>
                    <a:pt x="147" y="1802"/>
                  </a:lnTo>
                  <a:lnTo>
                    <a:pt x="150" y="1804"/>
                  </a:lnTo>
                  <a:lnTo>
                    <a:pt x="155" y="1796"/>
                  </a:lnTo>
                  <a:lnTo>
                    <a:pt x="158" y="1791"/>
                  </a:lnTo>
                  <a:lnTo>
                    <a:pt x="162" y="1788"/>
                  </a:lnTo>
                  <a:lnTo>
                    <a:pt x="166" y="1791"/>
                  </a:lnTo>
                  <a:lnTo>
                    <a:pt x="169" y="1781"/>
                  </a:lnTo>
                  <a:lnTo>
                    <a:pt x="173" y="1786"/>
                  </a:lnTo>
                  <a:lnTo>
                    <a:pt x="177" y="1788"/>
                  </a:lnTo>
                  <a:lnTo>
                    <a:pt x="181" y="1783"/>
                  </a:lnTo>
                  <a:lnTo>
                    <a:pt x="185" y="1781"/>
                  </a:lnTo>
                  <a:lnTo>
                    <a:pt x="187" y="1788"/>
                  </a:lnTo>
                  <a:lnTo>
                    <a:pt x="191" y="1783"/>
                  </a:lnTo>
                  <a:lnTo>
                    <a:pt x="194" y="1781"/>
                  </a:lnTo>
                  <a:lnTo>
                    <a:pt x="198" y="1781"/>
                  </a:lnTo>
                  <a:lnTo>
                    <a:pt x="203" y="1777"/>
                  </a:lnTo>
                  <a:lnTo>
                    <a:pt x="206" y="1773"/>
                  </a:lnTo>
                  <a:lnTo>
                    <a:pt x="210" y="1777"/>
                  </a:lnTo>
                  <a:lnTo>
                    <a:pt x="213" y="1777"/>
                  </a:lnTo>
                  <a:lnTo>
                    <a:pt x="218" y="1773"/>
                  </a:lnTo>
                  <a:lnTo>
                    <a:pt x="221" y="1773"/>
                  </a:lnTo>
                  <a:lnTo>
                    <a:pt x="225" y="1767"/>
                  </a:lnTo>
                  <a:lnTo>
                    <a:pt x="229" y="1760"/>
                  </a:lnTo>
                  <a:lnTo>
                    <a:pt x="232" y="1761"/>
                  </a:lnTo>
                  <a:lnTo>
                    <a:pt x="235" y="1764"/>
                  </a:lnTo>
                  <a:lnTo>
                    <a:pt x="239" y="1764"/>
                  </a:lnTo>
                  <a:lnTo>
                    <a:pt x="243" y="1770"/>
                  </a:lnTo>
                  <a:lnTo>
                    <a:pt x="246" y="1773"/>
                  </a:lnTo>
                  <a:lnTo>
                    <a:pt x="251" y="1767"/>
                  </a:lnTo>
                  <a:lnTo>
                    <a:pt x="253" y="1764"/>
                  </a:lnTo>
                  <a:lnTo>
                    <a:pt x="258" y="1770"/>
                  </a:lnTo>
                  <a:lnTo>
                    <a:pt x="261" y="1770"/>
                  </a:lnTo>
                  <a:lnTo>
                    <a:pt x="265" y="1764"/>
                  </a:lnTo>
                  <a:lnTo>
                    <a:pt x="269" y="1761"/>
                  </a:lnTo>
                  <a:lnTo>
                    <a:pt x="272" y="1760"/>
                  </a:lnTo>
                  <a:lnTo>
                    <a:pt x="277" y="1760"/>
                  </a:lnTo>
                  <a:lnTo>
                    <a:pt x="279" y="1754"/>
                  </a:lnTo>
                  <a:lnTo>
                    <a:pt x="284" y="1750"/>
                  </a:lnTo>
                  <a:lnTo>
                    <a:pt x="287" y="1746"/>
                  </a:lnTo>
                  <a:lnTo>
                    <a:pt x="290" y="1746"/>
                  </a:lnTo>
                  <a:lnTo>
                    <a:pt x="295" y="1746"/>
                  </a:lnTo>
                  <a:lnTo>
                    <a:pt x="297" y="1746"/>
                  </a:lnTo>
                  <a:lnTo>
                    <a:pt x="301" y="1748"/>
                  </a:lnTo>
                  <a:lnTo>
                    <a:pt x="304" y="1746"/>
                  </a:lnTo>
                  <a:lnTo>
                    <a:pt x="309" y="1743"/>
                  </a:lnTo>
                  <a:lnTo>
                    <a:pt x="312" y="1743"/>
                  </a:lnTo>
                  <a:lnTo>
                    <a:pt x="316" y="1743"/>
                  </a:lnTo>
                  <a:lnTo>
                    <a:pt x="319" y="1740"/>
                  </a:lnTo>
                  <a:lnTo>
                    <a:pt x="323" y="1736"/>
                  </a:lnTo>
                  <a:lnTo>
                    <a:pt x="326" y="1736"/>
                  </a:lnTo>
                  <a:lnTo>
                    <a:pt x="331" y="1736"/>
                  </a:lnTo>
                  <a:lnTo>
                    <a:pt x="335" y="1733"/>
                  </a:lnTo>
                  <a:lnTo>
                    <a:pt x="338" y="1733"/>
                  </a:lnTo>
                  <a:lnTo>
                    <a:pt x="342" y="1733"/>
                  </a:lnTo>
                  <a:lnTo>
                    <a:pt x="345" y="1725"/>
                  </a:lnTo>
                  <a:lnTo>
                    <a:pt x="349" y="1723"/>
                  </a:lnTo>
                  <a:lnTo>
                    <a:pt x="353" y="1720"/>
                  </a:lnTo>
                  <a:lnTo>
                    <a:pt x="357" y="1720"/>
                  </a:lnTo>
                  <a:lnTo>
                    <a:pt x="360" y="1717"/>
                  </a:lnTo>
                  <a:lnTo>
                    <a:pt x="363" y="1715"/>
                  </a:lnTo>
                  <a:lnTo>
                    <a:pt x="367" y="1712"/>
                  </a:lnTo>
                  <a:lnTo>
                    <a:pt x="371" y="1706"/>
                  </a:lnTo>
                  <a:lnTo>
                    <a:pt x="375" y="1706"/>
                  </a:lnTo>
                  <a:lnTo>
                    <a:pt x="379" y="1701"/>
                  </a:lnTo>
                  <a:lnTo>
                    <a:pt x="381" y="1700"/>
                  </a:lnTo>
                  <a:lnTo>
                    <a:pt x="386" y="1700"/>
                  </a:lnTo>
                  <a:lnTo>
                    <a:pt x="390" y="1693"/>
                  </a:lnTo>
                  <a:lnTo>
                    <a:pt x="393" y="1693"/>
                  </a:lnTo>
                  <a:lnTo>
                    <a:pt x="397" y="1690"/>
                  </a:lnTo>
                  <a:lnTo>
                    <a:pt x="401" y="1688"/>
                  </a:lnTo>
                  <a:lnTo>
                    <a:pt x="405" y="1685"/>
                  </a:lnTo>
                  <a:lnTo>
                    <a:pt x="407" y="1682"/>
                  </a:lnTo>
                  <a:lnTo>
                    <a:pt x="411" y="1680"/>
                  </a:lnTo>
                  <a:lnTo>
                    <a:pt x="415" y="1677"/>
                  </a:lnTo>
                  <a:lnTo>
                    <a:pt x="419" y="1675"/>
                  </a:lnTo>
                  <a:lnTo>
                    <a:pt x="422" y="1673"/>
                  </a:lnTo>
                  <a:lnTo>
                    <a:pt x="427" y="1669"/>
                  </a:lnTo>
                  <a:lnTo>
                    <a:pt x="429" y="1665"/>
                  </a:lnTo>
                  <a:lnTo>
                    <a:pt x="434" y="1665"/>
                  </a:lnTo>
                  <a:lnTo>
                    <a:pt x="438" y="1658"/>
                  </a:lnTo>
                  <a:lnTo>
                    <a:pt x="441" y="1656"/>
                  </a:lnTo>
                  <a:lnTo>
                    <a:pt x="444" y="1654"/>
                  </a:lnTo>
                  <a:lnTo>
                    <a:pt x="448" y="1652"/>
                  </a:lnTo>
                  <a:lnTo>
                    <a:pt x="451" y="1646"/>
                  </a:lnTo>
                  <a:lnTo>
                    <a:pt x="456" y="1644"/>
                  </a:lnTo>
                  <a:lnTo>
                    <a:pt x="459" y="1640"/>
                  </a:lnTo>
                  <a:lnTo>
                    <a:pt x="463" y="1635"/>
                  </a:lnTo>
                  <a:lnTo>
                    <a:pt x="467" y="1633"/>
                  </a:lnTo>
                  <a:lnTo>
                    <a:pt x="469" y="1629"/>
                  </a:lnTo>
                  <a:lnTo>
                    <a:pt x="473" y="1627"/>
                  </a:lnTo>
                  <a:lnTo>
                    <a:pt x="477" y="1621"/>
                  </a:lnTo>
                  <a:lnTo>
                    <a:pt x="481" y="1618"/>
                  </a:lnTo>
                  <a:lnTo>
                    <a:pt x="485" y="1617"/>
                  </a:lnTo>
                  <a:lnTo>
                    <a:pt x="488" y="1610"/>
                  </a:lnTo>
                  <a:lnTo>
                    <a:pt x="492" y="1608"/>
                  </a:lnTo>
                  <a:lnTo>
                    <a:pt x="495" y="1606"/>
                  </a:lnTo>
                  <a:lnTo>
                    <a:pt x="499" y="1602"/>
                  </a:lnTo>
                  <a:lnTo>
                    <a:pt x="503" y="1598"/>
                  </a:lnTo>
                  <a:lnTo>
                    <a:pt x="507" y="1596"/>
                  </a:lnTo>
                  <a:lnTo>
                    <a:pt x="509" y="1590"/>
                  </a:lnTo>
                  <a:lnTo>
                    <a:pt x="514" y="1588"/>
                  </a:lnTo>
                  <a:lnTo>
                    <a:pt x="518" y="1586"/>
                  </a:lnTo>
                  <a:lnTo>
                    <a:pt x="521" y="1580"/>
                  </a:lnTo>
                  <a:lnTo>
                    <a:pt x="526" y="1577"/>
                  </a:lnTo>
                  <a:lnTo>
                    <a:pt x="528" y="1575"/>
                  </a:lnTo>
                  <a:lnTo>
                    <a:pt x="533" y="1572"/>
                  </a:lnTo>
                  <a:lnTo>
                    <a:pt x="536" y="1567"/>
                  </a:lnTo>
                  <a:lnTo>
                    <a:pt x="540" y="1563"/>
                  </a:lnTo>
                  <a:lnTo>
                    <a:pt x="543" y="1561"/>
                  </a:lnTo>
                  <a:lnTo>
                    <a:pt x="547" y="1556"/>
                  </a:lnTo>
                  <a:lnTo>
                    <a:pt x="551" y="1552"/>
                  </a:lnTo>
                  <a:lnTo>
                    <a:pt x="554" y="1548"/>
                  </a:lnTo>
                  <a:lnTo>
                    <a:pt x="559" y="1542"/>
                  </a:lnTo>
                  <a:lnTo>
                    <a:pt x="562" y="1540"/>
                  </a:lnTo>
                  <a:lnTo>
                    <a:pt x="566" y="1538"/>
                  </a:lnTo>
                  <a:lnTo>
                    <a:pt x="569" y="1532"/>
                  </a:lnTo>
                  <a:lnTo>
                    <a:pt x="573" y="1529"/>
                  </a:lnTo>
                  <a:lnTo>
                    <a:pt x="576" y="1527"/>
                  </a:lnTo>
                  <a:lnTo>
                    <a:pt x="579" y="1521"/>
                  </a:lnTo>
                  <a:lnTo>
                    <a:pt x="584" y="1519"/>
                  </a:lnTo>
                  <a:lnTo>
                    <a:pt x="588" y="1514"/>
                  </a:lnTo>
                  <a:lnTo>
                    <a:pt x="591" y="1510"/>
                  </a:lnTo>
                  <a:lnTo>
                    <a:pt x="595" y="1506"/>
                  </a:lnTo>
                  <a:lnTo>
                    <a:pt x="598" y="1502"/>
                  </a:lnTo>
                  <a:lnTo>
                    <a:pt x="601" y="1498"/>
                  </a:lnTo>
                  <a:lnTo>
                    <a:pt x="606" y="1492"/>
                  </a:lnTo>
                  <a:lnTo>
                    <a:pt x="609" y="1489"/>
                  </a:lnTo>
                  <a:lnTo>
                    <a:pt x="613" y="1487"/>
                  </a:lnTo>
                  <a:lnTo>
                    <a:pt x="615" y="1481"/>
                  </a:lnTo>
                  <a:lnTo>
                    <a:pt x="620" y="1479"/>
                  </a:lnTo>
                  <a:lnTo>
                    <a:pt x="624" y="1473"/>
                  </a:lnTo>
                  <a:lnTo>
                    <a:pt x="627" y="1468"/>
                  </a:lnTo>
                  <a:lnTo>
                    <a:pt x="632" y="1465"/>
                  </a:lnTo>
                  <a:lnTo>
                    <a:pt x="635" y="1462"/>
                  </a:lnTo>
                  <a:lnTo>
                    <a:pt x="639" y="1458"/>
                  </a:lnTo>
                  <a:lnTo>
                    <a:pt x="643" y="1452"/>
                  </a:lnTo>
                  <a:lnTo>
                    <a:pt x="645" y="1450"/>
                  </a:lnTo>
                  <a:lnTo>
                    <a:pt x="649" y="1448"/>
                  </a:lnTo>
                  <a:lnTo>
                    <a:pt x="654" y="1442"/>
                  </a:lnTo>
                  <a:lnTo>
                    <a:pt x="656" y="1440"/>
                  </a:lnTo>
                  <a:lnTo>
                    <a:pt x="660" y="1435"/>
                  </a:lnTo>
                  <a:lnTo>
                    <a:pt x="664" y="1430"/>
                  </a:lnTo>
                  <a:lnTo>
                    <a:pt x="668" y="1427"/>
                  </a:lnTo>
                  <a:lnTo>
                    <a:pt x="672" y="1421"/>
                  </a:lnTo>
                  <a:lnTo>
                    <a:pt x="676" y="1415"/>
                  </a:lnTo>
                  <a:lnTo>
                    <a:pt x="680" y="1414"/>
                  </a:lnTo>
                  <a:lnTo>
                    <a:pt x="682" y="1407"/>
                  </a:lnTo>
                  <a:lnTo>
                    <a:pt x="687" y="1404"/>
                  </a:lnTo>
                  <a:lnTo>
                    <a:pt x="691" y="1400"/>
                  </a:lnTo>
                  <a:lnTo>
                    <a:pt x="693" y="1396"/>
                  </a:lnTo>
                  <a:lnTo>
                    <a:pt x="697" y="1392"/>
                  </a:lnTo>
                  <a:lnTo>
                    <a:pt x="702" y="1387"/>
                  </a:lnTo>
                  <a:lnTo>
                    <a:pt x="705" y="1384"/>
                  </a:lnTo>
                  <a:lnTo>
                    <a:pt x="708" y="1379"/>
                  </a:lnTo>
                  <a:lnTo>
                    <a:pt x="712" y="1373"/>
                  </a:lnTo>
                  <a:lnTo>
                    <a:pt x="716" y="1371"/>
                  </a:lnTo>
                  <a:lnTo>
                    <a:pt x="720" y="1365"/>
                  </a:lnTo>
                  <a:lnTo>
                    <a:pt x="723" y="1360"/>
                  </a:lnTo>
                  <a:lnTo>
                    <a:pt x="727" y="1358"/>
                  </a:lnTo>
                  <a:lnTo>
                    <a:pt x="730" y="1353"/>
                  </a:lnTo>
                  <a:lnTo>
                    <a:pt x="735" y="1347"/>
                  </a:lnTo>
                  <a:lnTo>
                    <a:pt x="739" y="1344"/>
                  </a:lnTo>
                  <a:lnTo>
                    <a:pt x="742" y="1343"/>
                  </a:lnTo>
                  <a:lnTo>
                    <a:pt x="745" y="1336"/>
                  </a:lnTo>
                  <a:lnTo>
                    <a:pt x="748" y="1331"/>
                  </a:lnTo>
                  <a:lnTo>
                    <a:pt x="752" y="1328"/>
                  </a:lnTo>
                  <a:lnTo>
                    <a:pt x="757" y="1323"/>
                  </a:lnTo>
                  <a:lnTo>
                    <a:pt x="760" y="1318"/>
                  </a:lnTo>
                  <a:lnTo>
                    <a:pt x="763" y="1315"/>
                  </a:lnTo>
                  <a:lnTo>
                    <a:pt x="767" y="1310"/>
                  </a:lnTo>
                  <a:lnTo>
                    <a:pt x="770" y="1304"/>
                  </a:lnTo>
                  <a:lnTo>
                    <a:pt x="774" y="1302"/>
                  </a:lnTo>
                  <a:lnTo>
                    <a:pt x="777" y="1298"/>
                  </a:lnTo>
                  <a:lnTo>
                    <a:pt x="782" y="1292"/>
                  </a:lnTo>
                  <a:lnTo>
                    <a:pt x="785" y="1287"/>
                  </a:lnTo>
                  <a:lnTo>
                    <a:pt x="789" y="1284"/>
                  </a:lnTo>
                  <a:lnTo>
                    <a:pt x="793" y="1278"/>
                  </a:lnTo>
                  <a:lnTo>
                    <a:pt x="796" y="1273"/>
                  </a:lnTo>
                  <a:lnTo>
                    <a:pt x="800" y="1271"/>
                  </a:lnTo>
                  <a:lnTo>
                    <a:pt x="803" y="1265"/>
                  </a:lnTo>
                  <a:lnTo>
                    <a:pt x="808" y="1260"/>
                  </a:lnTo>
                  <a:lnTo>
                    <a:pt x="811" y="1258"/>
                  </a:lnTo>
                  <a:lnTo>
                    <a:pt x="815" y="1252"/>
                  </a:lnTo>
                  <a:lnTo>
                    <a:pt x="818" y="1247"/>
                  </a:lnTo>
                  <a:lnTo>
                    <a:pt x="822" y="1242"/>
                  </a:lnTo>
                  <a:lnTo>
                    <a:pt x="825" y="1239"/>
                  </a:lnTo>
                  <a:lnTo>
                    <a:pt x="829" y="1234"/>
                  </a:lnTo>
                  <a:lnTo>
                    <a:pt x="833" y="1227"/>
                  </a:lnTo>
                  <a:lnTo>
                    <a:pt x="837" y="1223"/>
                  </a:lnTo>
                  <a:lnTo>
                    <a:pt x="841" y="1217"/>
                  </a:lnTo>
                  <a:lnTo>
                    <a:pt x="844" y="1212"/>
                  </a:lnTo>
                  <a:lnTo>
                    <a:pt x="848" y="1210"/>
                  </a:lnTo>
                  <a:lnTo>
                    <a:pt x="851" y="1204"/>
                  </a:lnTo>
                  <a:lnTo>
                    <a:pt x="855" y="1199"/>
                  </a:lnTo>
                  <a:lnTo>
                    <a:pt x="859" y="1194"/>
                  </a:lnTo>
                  <a:lnTo>
                    <a:pt x="863" y="1191"/>
                  </a:lnTo>
                  <a:lnTo>
                    <a:pt x="867" y="1183"/>
                  </a:lnTo>
                  <a:lnTo>
                    <a:pt x="870" y="1180"/>
                  </a:lnTo>
                  <a:lnTo>
                    <a:pt x="875" y="1175"/>
                  </a:lnTo>
                  <a:lnTo>
                    <a:pt x="877" y="1170"/>
                  </a:lnTo>
                  <a:lnTo>
                    <a:pt x="880" y="1164"/>
                  </a:lnTo>
                  <a:lnTo>
                    <a:pt x="885" y="1159"/>
                  </a:lnTo>
                  <a:lnTo>
                    <a:pt x="889" y="1154"/>
                  </a:lnTo>
                  <a:lnTo>
                    <a:pt x="892" y="1150"/>
                  </a:lnTo>
                  <a:lnTo>
                    <a:pt x="896" y="1144"/>
                  </a:lnTo>
                  <a:lnTo>
                    <a:pt x="899" y="1139"/>
                  </a:lnTo>
                  <a:lnTo>
                    <a:pt x="903" y="1133"/>
                  </a:lnTo>
                  <a:lnTo>
                    <a:pt x="906" y="1131"/>
                  </a:lnTo>
                  <a:lnTo>
                    <a:pt x="910" y="1125"/>
                  </a:lnTo>
                  <a:lnTo>
                    <a:pt x="914" y="1117"/>
                  </a:lnTo>
                  <a:lnTo>
                    <a:pt x="917" y="1116"/>
                  </a:lnTo>
                  <a:lnTo>
                    <a:pt x="921" y="1109"/>
                  </a:lnTo>
                  <a:lnTo>
                    <a:pt x="925" y="1104"/>
                  </a:lnTo>
                  <a:lnTo>
                    <a:pt x="929" y="1099"/>
                  </a:lnTo>
                  <a:lnTo>
                    <a:pt x="933" y="1094"/>
                  </a:lnTo>
                  <a:lnTo>
                    <a:pt x="935" y="1088"/>
                  </a:lnTo>
                  <a:lnTo>
                    <a:pt x="939" y="1083"/>
                  </a:lnTo>
                  <a:lnTo>
                    <a:pt x="943" y="1078"/>
                  </a:lnTo>
                  <a:lnTo>
                    <a:pt x="946" y="1072"/>
                  </a:lnTo>
                  <a:lnTo>
                    <a:pt x="950" y="1068"/>
                  </a:lnTo>
                  <a:lnTo>
                    <a:pt x="954" y="1061"/>
                  </a:lnTo>
                  <a:lnTo>
                    <a:pt x="957" y="1056"/>
                  </a:lnTo>
                  <a:lnTo>
                    <a:pt x="961" y="1050"/>
                  </a:lnTo>
                  <a:lnTo>
                    <a:pt x="965" y="1046"/>
                  </a:lnTo>
                  <a:lnTo>
                    <a:pt x="969" y="1040"/>
                  </a:lnTo>
                  <a:lnTo>
                    <a:pt x="973" y="1035"/>
                  </a:lnTo>
                  <a:lnTo>
                    <a:pt x="976" y="1030"/>
                  </a:lnTo>
                  <a:lnTo>
                    <a:pt x="981" y="1024"/>
                  </a:lnTo>
                  <a:lnTo>
                    <a:pt x="984" y="1020"/>
                  </a:lnTo>
                  <a:lnTo>
                    <a:pt x="987" y="1014"/>
                  </a:lnTo>
                  <a:lnTo>
                    <a:pt x="991" y="1008"/>
                  </a:lnTo>
                  <a:lnTo>
                    <a:pt x="994" y="1001"/>
                  </a:lnTo>
                  <a:lnTo>
                    <a:pt x="998" y="996"/>
                  </a:lnTo>
                  <a:lnTo>
                    <a:pt x="1001" y="990"/>
                  </a:lnTo>
                  <a:lnTo>
                    <a:pt x="1006" y="985"/>
                  </a:lnTo>
                  <a:lnTo>
                    <a:pt x="1009" y="980"/>
                  </a:lnTo>
                  <a:lnTo>
                    <a:pt x="1013" y="974"/>
                  </a:lnTo>
                  <a:lnTo>
                    <a:pt x="1017" y="969"/>
                  </a:lnTo>
                  <a:lnTo>
                    <a:pt x="1020" y="964"/>
                  </a:lnTo>
                  <a:lnTo>
                    <a:pt x="1024" y="958"/>
                  </a:lnTo>
                  <a:lnTo>
                    <a:pt x="1027" y="952"/>
                  </a:lnTo>
                  <a:lnTo>
                    <a:pt x="1032" y="945"/>
                  </a:lnTo>
                  <a:lnTo>
                    <a:pt x="1034" y="941"/>
                  </a:lnTo>
                  <a:lnTo>
                    <a:pt x="1038" y="935"/>
                  </a:lnTo>
                  <a:lnTo>
                    <a:pt x="1043" y="928"/>
                  </a:lnTo>
                  <a:lnTo>
                    <a:pt x="1046" y="922"/>
                  </a:lnTo>
                  <a:lnTo>
                    <a:pt x="1049" y="917"/>
                  </a:lnTo>
                  <a:lnTo>
                    <a:pt x="1053" y="909"/>
                  </a:lnTo>
                  <a:lnTo>
                    <a:pt x="1057" y="904"/>
                  </a:lnTo>
                  <a:lnTo>
                    <a:pt x="1061" y="897"/>
                  </a:lnTo>
                  <a:lnTo>
                    <a:pt x="1063" y="893"/>
                  </a:lnTo>
                  <a:lnTo>
                    <a:pt x="1067" y="888"/>
                  </a:lnTo>
                  <a:lnTo>
                    <a:pt x="1071" y="880"/>
                  </a:lnTo>
                  <a:lnTo>
                    <a:pt x="1075" y="874"/>
                  </a:lnTo>
                  <a:lnTo>
                    <a:pt x="1078" y="869"/>
                  </a:lnTo>
                  <a:lnTo>
                    <a:pt x="1083" y="861"/>
                  </a:lnTo>
                  <a:lnTo>
                    <a:pt x="1086" y="856"/>
                  </a:lnTo>
                  <a:lnTo>
                    <a:pt x="1089" y="848"/>
                  </a:lnTo>
                  <a:lnTo>
                    <a:pt x="1093" y="843"/>
                  </a:lnTo>
                  <a:lnTo>
                    <a:pt x="1097" y="837"/>
                  </a:lnTo>
                  <a:lnTo>
                    <a:pt x="1101" y="830"/>
                  </a:lnTo>
                  <a:lnTo>
                    <a:pt x="1104" y="824"/>
                  </a:lnTo>
                  <a:lnTo>
                    <a:pt x="1109" y="820"/>
                  </a:lnTo>
                  <a:lnTo>
                    <a:pt x="1112" y="810"/>
                  </a:lnTo>
                  <a:lnTo>
                    <a:pt x="1115" y="806"/>
                  </a:lnTo>
                  <a:lnTo>
                    <a:pt x="1119" y="801"/>
                  </a:lnTo>
                  <a:lnTo>
                    <a:pt x="1123" y="793"/>
                  </a:lnTo>
                  <a:lnTo>
                    <a:pt x="1126" y="787"/>
                  </a:lnTo>
                  <a:lnTo>
                    <a:pt x="1130" y="780"/>
                  </a:lnTo>
                  <a:lnTo>
                    <a:pt x="1133" y="774"/>
                  </a:lnTo>
                  <a:lnTo>
                    <a:pt x="1138" y="766"/>
                  </a:lnTo>
                  <a:lnTo>
                    <a:pt x="1142" y="760"/>
                  </a:lnTo>
                  <a:lnTo>
                    <a:pt x="1145" y="753"/>
                  </a:lnTo>
                  <a:lnTo>
                    <a:pt x="1149" y="748"/>
                  </a:lnTo>
                  <a:lnTo>
                    <a:pt x="1153" y="742"/>
                  </a:lnTo>
                  <a:lnTo>
                    <a:pt x="1155" y="734"/>
                  </a:lnTo>
                  <a:lnTo>
                    <a:pt x="1160" y="726"/>
                  </a:lnTo>
                  <a:lnTo>
                    <a:pt x="1163" y="720"/>
                  </a:lnTo>
                  <a:lnTo>
                    <a:pt x="1167" y="713"/>
                  </a:lnTo>
                  <a:lnTo>
                    <a:pt x="1170" y="709"/>
                  </a:lnTo>
                  <a:lnTo>
                    <a:pt x="1174" y="703"/>
                  </a:lnTo>
                  <a:lnTo>
                    <a:pt x="1178" y="695"/>
                  </a:lnTo>
                  <a:lnTo>
                    <a:pt x="1181" y="689"/>
                  </a:lnTo>
                  <a:lnTo>
                    <a:pt x="1185" y="682"/>
                  </a:lnTo>
                  <a:lnTo>
                    <a:pt x="1189" y="674"/>
                  </a:lnTo>
                  <a:lnTo>
                    <a:pt x="1191" y="668"/>
                  </a:lnTo>
                  <a:lnTo>
                    <a:pt x="1197" y="660"/>
                  </a:lnTo>
                  <a:lnTo>
                    <a:pt x="1200" y="653"/>
                  </a:lnTo>
                  <a:lnTo>
                    <a:pt x="1203" y="647"/>
                  </a:lnTo>
                  <a:lnTo>
                    <a:pt x="1208" y="640"/>
                  </a:lnTo>
                  <a:lnTo>
                    <a:pt x="1211" y="634"/>
                  </a:lnTo>
                  <a:lnTo>
                    <a:pt x="1215" y="626"/>
                  </a:lnTo>
                  <a:lnTo>
                    <a:pt x="1218" y="619"/>
                  </a:lnTo>
                  <a:lnTo>
                    <a:pt x="1221" y="612"/>
                  </a:lnTo>
                  <a:lnTo>
                    <a:pt x="1225" y="605"/>
                  </a:lnTo>
                  <a:lnTo>
                    <a:pt x="1230" y="599"/>
                  </a:lnTo>
                  <a:lnTo>
                    <a:pt x="1232" y="592"/>
                  </a:lnTo>
                  <a:lnTo>
                    <a:pt x="1236" y="584"/>
                  </a:lnTo>
                  <a:lnTo>
                    <a:pt x="1240" y="578"/>
                  </a:lnTo>
                  <a:lnTo>
                    <a:pt x="1244" y="571"/>
                  </a:lnTo>
                  <a:lnTo>
                    <a:pt x="1247" y="562"/>
                  </a:lnTo>
                  <a:lnTo>
                    <a:pt x="1251" y="558"/>
                  </a:lnTo>
                  <a:lnTo>
                    <a:pt x="1255" y="550"/>
                  </a:lnTo>
                  <a:lnTo>
                    <a:pt x="1258" y="542"/>
                  </a:lnTo>
                  <a:lnTo>
                    <a:pt x="1261" y="534"/>
                  </a:lnTo>
                  <a:lnTo>
                    <a:pt x="1266" y="526"/>
                  </a:lnTo>
                  <a:lnTo>
                    <a:pt x="1269" y="522"/>
                  </a:lnTo>
                  <a:lnTo>
                    <a:pt x="1273" y="514"/>
                  </a:lnTo>
                  <a:lnTo>
                    <a:pt x="1277" y="505"/>
                  </a:lnTo>
                  <a:lnTo>
                    <a:pt x="1281" y="499"/>
                  </a:lnTo>
                  <a:lnTo>
                    <a:pt x="1283" y="491"/>
                  </a:lnTo>
                  <a:lnTo>
                    <a:pt x="1288" y="484"/>
                  </a:lnTo>
                  <a:lnTo>
                    <a:pt x="1292" y="478"/>
                  </a:lnTo>
                  <a:lnTo>
                    <a:pt x="1295" y="470"/>
                  </a:lnTo>
                  <a:lnTo>
                    <a:pt x="1299" y="462"/>
                  </a:lnTo>
                  <a:lnTo>
                    <a:pt x="1302" y="455"/>
                  </a:lnTo>
                  <a:lnTo>
                    <a:pt x="1307" y="448"/>
                  </a:lnTo>
                  <a:lnTo>
                    <a:pt x="1311" y="440"/>
                  </a:lnTo>
                  <a:lnTo>
                    <a:pt x="1313" y="434"/>
                  </a:lnTo>
                  <a:lnTo>
                    <a:pt x="1317" y="428"/>
                  </a:lnTo>
                  <a:lnTo>
                    <a:pt x="1321" y="420"/>
                  </a:lnTo>
                  <a:lnTo>
                    <a:pt x="1325" y="410"/>
                  </a:lnTo>
                  <a:lnTo>
                    <a:pt x="1328" y="405"/>
                  </a:lnTo>
                  <a:lnTo>
                    <a:pt x="1331" y="397"/>
                  </a:lnTo>
                  <a:lnTo>
                    <a:pt x="1336" y="389"/>
                  </a:lnTo>
                  <a:lnTo>
                    <a:pt x="1339" y="384"/>
                  </a:lnTo>
                  <a:lnTo>
                    <a:pt x="1342" y="376"/>
                  </a:lnTo>
                  <a:lnTo>
                    <a:pt x="1347" y="368"/>
                  </a:lnTo>
                  <a:lnTo>
                    <a:pt x="1350" y="359"/>
                  </a:lnTo>
                  <a:lnTo>
                    <a:pt x="1354" y="351"/>
                  </a:lnTo>
                  <a:lnTo>
                    <a:pt x="1358" y="346"/>
                  </a:lnTo>
                  <a:lnTo>
                    <a:pt x="1361" y="336"/>
                  </a:lnTo>
                  <a:lnTo>
                    <a:pt x="1364" y="330"/>
                  </a:lnTo>
                  <a:lnTo>
                    <a:pt x="1368" y="322"/>
                  </a:lnTo>
                  <a:lnTo>
                    <a:pt x="1372" y="314"/>
                  </a:lnTo>
                  <a:lnTo>
                    <a:pt x="1376" y="309"/>
                  </a:lnTo>
                  <a:lnTo>
                    <a:pt x="1379" y="301"/>
                  </a:lnTo>
                  <a:lnTo>
                    <a:pt x="1383" y="292"/>
                  </a:lnTo>
                  <a:lnTo>
                    <a:pt x="1387" y="286"/>
                  </a:lnTo>
                  <a:lnTo>
                    <a:pt x="1391" y="282"/>
                  </a:lnTo>
                  <a:lnTo>
                    <a:pt x="1394" y="275"/>
                  </a:lnTo>
                  <a:lnTo>
                    <a:pt x="1397" y="267"/>
                  </a:lnTo>
                  <a:lnTo>
                    <a:pt x="1401" y="261"/>
                  </a:lnTo>
                  <a:lnTo>
                    <a:pt x="1405" y="253"/>
                  </a:lnTo>
                  <a:lnTo>
                    <a:pt x="1408" y="249"/>
                  </a:lnTo>
                  <a:lnTo>
                    <a:pt x="1412" y="241"/>
                  </a:lnTo>
                  <a:lnTo>
                    <a:pt x="1416" y="234"/>
                  </a:lnTo>
                  <a:lnTo>
                    <a:pt x="1420" y="228"/>
                  </a:lnTo>
                  <a:lnTo>
                    <a:pt x="1424" y="221"/>
                  </a:lnTo>
                  <a:lnTo>
                    <a:pt x="1428" y="217"/>
                  </a:lnTo>
                  <a:lnTo>
                    <a:pt x="1431" y="209"/>
                  </a:lnTo>
                  <a:lnTo>
                    <a:pt x="1434" y="203"/>
                  </a:lnTo>
                  <a:lnTo>
                    <a:pt x="1439" y="196"/>
                  </a:lnTo>
                  <a:lnTo>
                    <a:pt x="1441" y="192"/>
                  </a:lnTo>
                  <a:lnTo>
                    <a:pt x="1445" y="184"/>
                  </a:lnTo>
                  <a:lnTo>
                    <a:pt x="1449" y="176"/>
                  </a:lnTo>
                  <a:lnTo>
                    <a:pt x="1452" y="172"/>
                  </a:lnTo>
                  <a:lnTo>
                    <a:pt x="1456" y="166"/>
                  </a:lnTo>
                  <a:lnTo>
                    <a:pt x="1461" y="158"/>
                  </a:lnTo>
                  <a:lnTo>
                    <a:pt x="1464" y="153"/>
                  </a:lnTo>
                  <a:lnTo>
                    <a:pt x="1468" y="145"/>
                  </a:lnTo>
                  <a:lnTo>
                    <a:pt x="1471" y="140"/>
                  </a:lnTo>
                  <a:lnTo>
                    <a:pt x="1475" y="134"/>
                  </a:lnTo>
                  <a:lnTo>
                    <a:pt x="1479" y="130"/>
                  </a:lnTo>
                  <a:lnTo>
                    <a:pt x="1482" y="124"/>
                  </a:lnTo>
                  <a:lnTo>
                    <a:pt x="1485" y="116"/>
                  </a:lnTo>
                  <a:lnTo>
                    <a:pt x="1490" y="111"/>
                  </a:lnTo>
                  <a:lnTo>
                    <a:pt x="1493" y="105"/>
                  </a:lnTo>
                  <a:lnTo>
                    <a:pt x="1497" y="101"/>
                  </a:lnTo>
                  <a:lnTo>
                    <a:pt x="1501" y="95"/>
                  </a:lnTo>
                  <a:lnTo>
                    <a:pt x="1504" y="90"/>
                  </a:lnTo>
                  <a:lnTo>
                    <a:pt x="1509" y="84"/>
                  </a:lnTo>
                  <a:lnTo>
                    <a:pt x="1511" y="78"/>
                  </a:lnTo>
                  <a:lnTo>
                    <a:pt x="1515" y="74"/>
                  </a:lnTo>
                  <a:lnTo>
                    <a:pt x="1519" y="69"/>
                  </a:lnTo>
                  <a:lnTo>
                    <a:pt x="1522" y="65"/>
                  </a:lnTo>
                  <a:lnTo>
                    <a:pt x="1526" y="58"/>
                  </a:lnTo>
                  <a:lnTo>
                    <a:pt x="1530" y="55"/>
                  </a:lnTo>
                  <a:lnTo>
                    <a:pt x="1533" y="53"/>
                  </a:lnTo>
                  <a:lnTo>
                    <a:pt x="1537" y="48"/>
                  </a:lnTo>
                  <a:lnTo>
                    <a:pt x="1541" y="42"/>
                  </a:lnTo>
                  <a:lnTo>
                    <a:pt x="1545" y="38"/>
                  </a:lnTo>
                  <a:lnTo>
                    <a:pt x="1548" y="34"/>
                  </a:lnTo>
                  <a:lnTo>
                    <a:pt x="1550" y="32"/>
                  </a:lnTo>
                  <a:lnTo>
                    <a:pt x="1556" y="29"/>
                  </a:lnTo>
                  <a:lnTo>
                    <a:pt x="1559" y="26"/>
                  </a:lnTo>
                  <a:lnTo>
                    <a:pt x="1562" y="24"/>
                  </a:lnTo>
                  <a:lnTo>
                    <a:pt x="1567" y="21"/>
                  </a:lnTo>
                  <a:lnTo>
                    <a:pt x="1570" y="18"/>
                  </a:lnTo>
                  <a:lnTo>
                    <a:pt x="1574" y="16"/>
                  </a:lnTo>
                  <a:lnTo>
                    <a:pt x="1577" y="16"/>
                  </a:lnTo>
                  <a:lnTo>
                    <a:pt x="1581" y="13"/>
                  </a:lnTo>
                  <a:lnTo>
                    <a:pt x="1584" y="10"/>
                  </a:lnTo>
                  <a:lnTo>
                    <a:pt x="1589" y="7"/>
                  </a:lnTo>
                  <a:lnTo>
                    <a:pt x="1591" y="7"/>
                  </a:lnTo>
                  <a:lnTo>
                    <a:pt x="1596" y="5"/>
                  </a:lnTo>
                  <a:lnTo>
                    <a:pt x="1600" y="5"/>
                  </a:lnTo>
                  <a:lnTo>
                    <a:pt x="1603" y="5"/>
                  </a:lnTo>
                  <a:lnTo>
                    <a:pt x="1607" y="5"/>
                  </a:lnTo>
                  <a:lnTo>
                    <a:pt x="1611" y="2"/>
                  </a:lnTo>
                  <a:lnTo>
                    <a:pt x="1613" y="2"/>
                  </a:lnTo>
                  <a:lnTo>
                    <a:pt x="1618" y="2"/>
                  </a:lnTo>
                  <a:lnTo>
                    <a:pt x="1621" y="2"/>
                  </a:lnTo>
                  <a:lnTo>
                    <a:pt x="1625" y="2"/>
                  </a:lnTo>
                  <a:lnTo>
                    <a:pt x="1629" y="5"/>
                  </a:lnTo>
                  <a:lnTo>
                    <a:pt x="1632" y="5"/>
                  </a:lnTo>
                  <a:lnTo>
                    <a:pt x="1637" y="5"/>
                  </a:lnTo>
                  <a:lnTo>
                    <a:pt x="1639" y="7"/>
                  </a:lnTo>
                  <a:lnTo>
                    <a:pt x="1643" y="7"/>
                  </a:lnTo>
                  <a:lnTo>
                    <a:pt x="1648" y="7"/>
                  </a:lnTo>
                  <a:lnTo>
                    <a:pt x="1651" y="10"/>
                  </a:lnTo>
                  <a:lnTo>
                    <a:pt x="1655" y="13"/>
                  </a:lnTo>
                  <a:lnTo>
                    <a:pt x="1658" y="13"/>
                  </a:lnTo>
                  <a:lnTo>
                    <a:pt x="1661" y="16"/>
                  </a:lnTo>
                  <a:lnTo>
                    <a:pt x="1665" y="18"/>
                  </a:lnTo>
                  <a:lnTo>
                    <a:pt x="1669" y="21"/>
                  </a:lnTo>
                  <a:lnTo>
                    <a:pt x="1673" y="24"/>
                  </a:lnTo>
                  <a:lnTo>
                    <a:pt x="1676" y="26"/>
                  </a:lnTo>
                  <a:lnTo>
                    <a:pt x="1679" y="29"/>
                  </a:lnTo>
                  <a:lnTo>
                    <a:pt x="1683" y="34"/>
                  </a:lnTo>
                  <a:lnTo>
                    <a:pt x="1688" y="36"/>
                  </a:lnTo>
                  <a:lnTo>
                    <a:pt x="1691" y="38"/>
                  </a:lnTo>
                  <a:lnTo>
                    <a:pt x="1695" y="45"/>
                  </a:lnTo>
                  <a:lnTo>
                    <a:pt x="1698" y="48"/>
                  </a:lnTo>
                  <a:lnTo>
                    <a:pt x="1702" y="53"/>
                  </a:lnTo>
                  <a:lnTo>
                    <a:pt x="1705" y="55"/>
                  </a:lnTo>
                  <a:lnTo>
                    <a:pt x="1709" y="61"/>
                  </a:lnTo>
                  <a:lnTo>
                    <a:pt x="1713" y="65"/>
                  </a:lnTo>
                  <a:lnTo>
                    <a:pt x="1717" y="69"/>
                  </a:lnTo>
                  <a:lnTo>
                    <a:pt x="1721" y="74"/>
                  </a:lnTo>
                  <a:lnTo>
                    <a:pt x="1724" y="78"/>
                  </a:lnTo>
                  <a:lnTo>
                    <a:pt x="1729" y="84"/>
                  </a:lnTo>
                  <a:lnTo>
                    <a:pt x="1731" y="90"/>
                  </a:lnTo>
                  <a:lnTo>
                    <a:pt x="1735" y="95"/>
                  </a:lnTo>
                  <a:lnTo>
                    <a:pt x="1739" y="101"/>
                  </a:lnTo>
                  <a:lnTo>
                    <a:pt x="1743" y="105"/>
                  </a:lnTo>
                  <a:lnTo>
                    <a:pt x="1746" y="114"/>
                  </a:lnTo>
                  <a:lnTo>
                    <a:pt x="1750" y="119"/>
                  </a:lnTo>
                  <a:lnTo>
                    <a:pt x="1753" y="124"/>
                  </a:lnTo>
                  <a:lnTo>
                    <a:pt x="1757" y="130"/>
                  </a:lnTo>
                  <a:lnTo>
                    <a:pt x="1761" y="134"/>
                  </a:lnTo>
                  <a:lnTo>
                    <a:pt x="1765" y="140"/>
                  </a:lnTo>
                  <a:lnTo>
                    <a:pt x="1769" y="148"/>
                  </a:lnTo>
                  <a:lnTo>
                    <a:pt x="1772" y="153"/>
                  </a:lnTo>
                  <a:lnTo>
                    <a:pt x="1776" y="158"/>
                  </a:lnTo>
                  <a:lnTo>
                    <a:pt x="1779" y="166"/>
                  </a:lnTo>
                  <a:lnTo>
                    <a:pt x="1783" y="172"/>
                  </a:lnTo>
                  <a:lnTo>
                    <a:pt x="1786" y="180"/>
                  </a:lnTo>
                  <a:lnTo>
                    <a:pt x="1790" y="184"/>
                  </a:lnTo>
                  <a:lnTo>
                    <a:pt x="1793" y="193"/>
                  </a:lnTo>
                  <a:lnTo>
                    <a:pt x="1798" y="198"/>
                  </a:lnTo>
                  <a:lnTo>
                    <a:pt x="1801" y="203"/>
                  </a:lnTo>
                  <a:lnTo>
                    <a:pt x="1805" y="212"/>
                  </a:lnTo>
                  <a:lnTo>
                    <a:pt x="1809" y="220"/>
                  </a:lnTo>
                  <a:lnTo>
                    <a:pt x="1812" y="225"/>
                  </a:lnTo>
                  <a:lnTo>
                    <a:pt x="1815" y="233"/>
                  </a:lnTo>
                  <a:lnTo>
                    <a:pt x="1819" y="238"/>
                  </a:lnTo>
                  <a:lnTo>
                    <a:pt x="1823" y="243"/>
                  </a:lnTo>
                  <a:lnTo>
                    <a:pt x="1827" y="245"/>
                  </a:lnTo>
                  <a:lnTo>
                    <a:pt x="1830" y="243"/>
                  </a:lnTo>
                  <a:lnTo>
                    <a:pt x="1834" y="241"/>
                  </a:lnTo>
                  <a:lnTo>
                    <a:pt x="1837" y="238"/>
                  </a:lnTo>
                  <a:lnTo>
                    <a:pt x="1842" y="233"/>
                  </a:lnTo>
                  <a:lnTo>
                    <a:pt x="1845" y="228"/>
                  </a:lnTo>
                  <a:lnTo>
                    <a:pt x="1849" y="221"/>
                  </a:lnTo>
                  <a:lnTo>
                    <a:pt x="1852" y="217"/>
                  </a:lnTo>
                  <a:lnTo>
                    <a:pt x="1855" y="209"/>
                  </a:lnTo>
                  <a:lnTo>
                    <a:pt x="1859" y="203"/>
                  </a:lnTo>
                  <a:lnTo>
                    <a:pt x="1863" y="198"/>
                  </a:lnTo>
                  <a:lnTo>
                    <a:pt x="1867" y="192"/>
                  </a:lnTo>
                  <a:lnTo>
                    <a:pt x="1871" y="184"/>
                  </a:lnTo>
                  <a:lnTo>
                    <a:pt x="1874" y="180"/>
                  </a:lnTo>
                  <a:lnTo>
                    <a:pt x="1878" y="172"/>
                  </a:lnTo>
                  <a:lnTo>
                    <a:pt x="1882" y="166"/>
                  </a:lnTo>
                  <a:lnTo>
                    <a:pt x="1885" y="158"/>
                  </a:lnTo>
                  <a:lnTo>
                    <a:pt x="1889" y="153"/>
                  </a:lnTo>
                  <a:lnTo>
                    <a:pt x="1892" y="145"/>
                  </a:lnTo>
                  <a:lnTo>
                    <a:pt x="1897" y="142"/>
                  </a:lnTo>
                  <a:lnTo>
                    <a:pt x="1901" y="134"/>
                  </a:lnTo>
                  <a:lnTo>
                    <a:pt x="1903" y="130"/>
                  </a:lnTo>
                  <a:lnTo>
                    <a:pt x="1907" y="124"/>
                  </a:lnTo>
                  <a:lnTo>
                    <a:pt x="1912" y="119"/>
                  </a:lnTo>
                  <a:lnTo>
                    <a:pt x="1915" y="111"/>
                  </a:lnTo>
                  <a:lnTo>
                    <a:pt x="1918" y="105"/>
                  </a:lnTo>
                  <a:lnTo>
                    <a:pt x="1922" y="101"/>
                  </a:lnTo>
                  <a:lnTo>
                    <a:pt x="1926" y="95"/>
                  </a:lnTo>
                  <a:lnTo>
                    <a:pt x="1930" y="90"/>
                  </a:lnTo>
                  <a:lnTo>
                    <a:pt x="1933" y="84"/>
                  </a:lnTo>
                  <a:lnTo>
                    <a:pt x="1938" y="78"/>
                  </a:lnTo>
                  <a:lnTo>
                    <a:pt x="1940" y="74"/>
                  </a:lnTo>
                  <a:lnTo>
                    <a:pt x="1943" y="69"/>
                  </a:lnTo>
                  <a:lnTo>
                    <a:pt x="1949" y="65"/>
                  </a:lnTo>
                  <a:lnTo>
                    <a:pt x="1951" y="58"/>
                  </a:lnTo>
                  <a:lnTo>
                    <a:pt x="1955" y="55"/>
                  </a:lnTo>
                  <a:lnTo>
                    <a:pt x="1959" y="49"/>
                  </a:lnTo>
                  <a:lnTo>
                    <a:pt x="1963" y="48"/>
                  </a:lnTo>
                  <a:lnTo>
                    <a:pt x="1966" y="42"/>
                  </a:lnTo>
                  <a:lnTo>
                    <a:pt x="1970" y="38"/>
                  </a:lnTo>
                  <a:lnTo>
                    <a:pt x="1973" y="34"/>
                  </a:lnTo>
                  <a:lnTo>
                    <a:pt x="1977" y="32"/>
                  </a:lnTo>
                  <a:lnTo>
                    <a:pt x="1980" y="29"/>
                  </a:lnTo>
                  <a:lnTo>
                    <a:pt x="1984" y="26"/>
                  </a:lnTo>
                  <a:lnTo>
                    <a:pt x="1987" y="24"/>
                  </a:lnTo>
                  <a:lnTo>
                    <a:pt x="1992" y="21"/>
                  </a:lnTo>
                  <a:lnTo>
                    <a:pt x="1996" y="18"/>
                  </a:lnTo>
                  <a:lnTo>
                    <a:pt x="1998" y="16"/>
                  </a:lnTo>
                  <a:lnTo>
                    <a:pt x="2003" y="13"/>
                  </a:lnTo>
                  <a:lnTo>
                    <a:pt x="2006" y="10"/>
                  </a:lnTo>
                  <a:lnTo>
                    <a:pt x="2010" y="7"/>
                  </a:lnTo>
                  <a:lnTo>
                    <a:pt x="2015" y="7"/>
                  </a:lnTo>
                  <a:lnTo>
                    <a:pt x="2017" y="7"/>
                  </a:lnTo>
                  <a:lnTo>
                    <a:pt x="2020" y="5"/>
                  </a:lnTo>
                  <a:lnTo>
                    <a:pt x="2025" y="2"/>
                  </a:lnTo>
                  <a:lnTo>
                    <a:pt x="2028" y="2"/>
                  </a:lnTo>
                  <a:lnTo>
                    <a:pt x="2032" y="2"/>
                  </a:lnTo>
                  <a:lnTo>
                    <a:pt x="2035" y="0"/>
                  </a:lnTo>
                  <a:lnTo>
                    <a:pt x="2040" y="2"/>
                  </a:lnTo>
                  <a:lnTo>
                    <a:pt x="2043" y="2"/>
                  </a:lnTo>
                  <a:lnTo>
                    <a:pt x="2047" y="0"/>
                  </a:lnTo>
                  <a:lnTo>
                    <a:pt x="2051" y="2"/>
                  </a:lnTo>
                  <a:lnTo>
                    <a:pt x="2054" y="2"/>
                  </a:lnTo>
                  <a:lnTo>
                    <a:pt x="2058" y="2"/>
                  </a:lnTo>
                  <a:lnTo>
                    <a:pt x="2061" y="2"/>
                  </a:lnTo>
                  <a:lnTo>
                    <a:pt x="2065" y="5"/>
                  </a:lnTo>
                  <a:lnTo>
                    <a:pt x="2068" y="5"/>
                  </a:lnTo>
                  <a:lnTo>
                    <a:pt x="2073" y="5"/>
                  </a:lnTo>
                  <a:lnTo>
                    <a:pt x="2076" y="7"/>
                  </a:lnTo>
                  <a:lnTo>
                    <a:pt x="2080" y="10"/>
                  </a:lnTo>
                  <a:lnTo>
                    <a:pt x="2083" y="10"/>
                  </a:lnTo>
                  <a:lnTo>
                    <a:pt x="2087" y="13"/>
                  </a:lnTo>
                  <a:lnTo>
                    <a:pt x="2090" y="16"/>
                  </a:lnTo>
                  <a:lnTo>
                    <a:pt x="2094" y="16"/>
                  </a:lnTo>
                  <a:lnTo>
                    <a:pt x="2099" y="21"/>
                  </a:lnTo>
                  <a:lnTo>
                    <a:pt x="2102" y="24"/>
                  </a:lnTo>
                  <a:lnTo>
                    <a:pt x="2106" y="26"/>
                  </a:lnTo>
                  <a:lnTo>
                    <a:pt x="2109" y="29"/>
                  </a:lnTo>
                  <a:lnTo>
                    <a:pt x="2113" y="32"/>
                  </a:lnTo>
                  <a:lnTo>
                    <a:pt x="2116" y="36"/>
                  </a:lnTo>
                  <a:lnTo>
                    <a:pt x="2121" y="38"/>
                  </a:lnTo>
                  <a:lnTo>
                    <a:pt x="2124" y="45"/>
                  </a:lnTo>
                  <a:lnTo>
                    <a:pt x="2126" y="48"/>
                  </a:lnTo>
                  <a:lnTo>
                    <a:pt x="2131" y="53"/>
                  </a:lnTo>
                  <a:lnTo>
                    <a:pt x="2135" y="58"/>
                  </a:lnTo>
                  <a:lnTo>
                    <a:pt x="2137" y="61"/>
                  </a:lnTo>
                  <a:lnTo>
                    <a:pt x="2143" y="65"/>
                  </a:lnTo>
                  <a:lnTo>
                    <a:pt x="2146" y="72"/>
                  </a:lnTo>
                  <a:lnTo>
                    <a:pt x="2149" y="76"/>
                  </a:lnTo>
                  <a:lnTo>
                    <a:pt x="2153" y="78"/>
                  </a:lnTo>
                  <a:lnTo>
                    <a:pt x="2156" y="84"/>
                  </a:lnTo>
                  <a:lnTo>
                    <a:pt x="2160" y="92"/>
                  </a:lnTo>
                  <a:lnTo>
                    <a:pt x="2165" y="95"/>
                  </a:lnTo>
                  <a:lnTo>
                    <a:pt x="2167" y="101"/>
                  </a:lnTo>
                  <a:lnTo>
                    <a:pt x="2172" y="109"/>
                  </a:lnTo>
                  <a:lnTo>
                    <a:pt x="2175" y="114"/>
                  </a:lnTo>
                  <a:lnTo>
                    <a:pt x="2179" y="119"/>
                  </a:lnTo>
                  <a:lnTo>
                    <a:pt x="2183" y="124"/>
                  </a:lnTo>
                  <a:lnTo>
                    <a:pt x="2185" y="132"/>
                  </a:lnTo>
                  <a:lnTo>
                    <a:pt x="2189" y="138"/>
                  </a:lnTo>
                  <a:lnTo>
                    <a:pt x="2193" y="142"/>
                  </a:lnTo>
                  <a:lnTo>
                    <a:pt x="2196" y="149"/>
                  </a:lnTo>
                  <a:lnTo>
                    <a:pt x="2201" y="153"/>
                  </a:lnTo>
                  <a:lnTo>
                    <a:pt x="2204" y="163"/>
                  </a:lnTo>
                  <a:lnTo>
                    <a:pt x="2207" y="166"/>
                  </a:lnTo>
                  <a:lnTo>
                    <a:pt x="2213" y="174"/>
                  </a:lnTo>
                  <a:lnTo>
                    <a:pt x="2216" y="180"/>
                  </a:lnTo>
                  <a:lnTo>
                    <a:pt x="2219" y="188"/>
                  </a:lnTo>
                  <a:lnTo>
                    <a:pt x="2223" y="193"/>
                  </a:lnTo>
                  <a:lnTo>
                    <a:pt x="2227" y="198"/>
                  </a:lnTo>
                  <a:lnTo>
                    <a:pt x="2231" y="206"/>
                  </a:lnTo>
                  <a:lnTo>
                    <a:pt x="2234" y="212"/>
                  </a:lnTo>
                  <a:lnTo>
                    <a:pt x="2237" y="220"/>
                  </a:lnTo>
                  <a:lnTo>
                    <a:pt x="2241" y="225"/>
                  </a:lnTo>
                  <a:lnTo>
                    <a:pt x="2245" y="233"/>
                  </a:lnTo>
                  <a:lnTo>
                    <a:pt x="2249" y="238"/>
                  </a:lnTo>
                  <a:lnTo>
                    <a:pt x="2252" y="243"/>
                  </a:lnTo>
                  <a:lnTo>
                    <a:pt x="2257" y="251"/>
                  </a:lnTo>
                  <a:lnTo>
                    <a:pt x="2259" y="257"/>
                  </a:lnTo>
                  <a:lnTo>
                    <a:pt x="2263" y="261"/>
                  </a:lnTo>
                  <a:lnTo>
                    <a:pt x="2267" y="271"/>
                  </a:lnTo>
                  <a:lnTo>
                    <a:pt x="2271" y="278"/>
                  </a:lnTo>
                  <a:lnTo>
                    <a:pt x="2275" y="286"/>
                  </a:lnTo>
                  <a:lnTo>
                    <a:pt x="2278" y="290"/>
                  </a:lnTo>
                  <a:lnTo>
                    <a:pt x="2281" y="298"/>
                  </a:lnTo>
                  <a:lnTo>
                    <a:pt x="2285" y="303"/>
                  </a:lnTo>
                  <a:lnTo>
                    <a:pt x="2288" y="311"/>
                  </a:lnTo>
                  <a:lnTo>
                    <a:pt x="2293" y="319"/>
                  </a:lnTo>
                  <a:lnTo>
                    <a:pt x="2295" y="324"/>
                  </a:lnTo>
                  <a:lnTo>
                    <a:pt x="2299" y="332"/>
                  </a:lnTo>
                  <a:lnTo>
                    <a:pt x="2303" y="340"/>
                  </a:lnTo>
                  <a:lnTo>
                    <a:pt x="2307" y="346"/>
                  </a:lnTo>
                  <a:lnTo>
                    <a:pt x="2310" y="354"/>
                  </a:lnTo>
                  <a:lnTo>
                    <a:pt x="2314" y="363"/>
                  </a:lnTo>
                  <a:lnTo>
                    <a:pt x="2317" y="370"/>
                  </a:lnTo>
                  <a:lnTo>
                    <a:pt x="2322" y="378"/>
                  </a:lnTo>
                  <a:lnTo>
                    <a:pt x="2325" y="386"/>
                  </a:lnTo>
                  <a:lnTo>
                    <a:pt x="2329" y="391"/>
                  </a:lnTo>
                  <a:lnTo>
                    <a:pt x="2333" y="399"/>
                  </a:lnTo>
                  <a:lnTo>
                    <a:pt x="2336" y="407"/>
                  </a:lnTo>
                  <a:lnTo>
                    <a:pt x="2340" y="415"/>
                  </a:lnTo>
                  <a:lnTo>
                    <a:pt x="2344" y="420"/>
                  </a:lnTo>
                  <a:lnTo>
                    <a:pt x="2347" y="428"/>
                  </a:lnTo>
                  <a:lnTo>
                    <a:pt x="2351" y="435"/>
                  </a:lnTo>
                  <a:lnTo>
                    <a:pt x="2355" y="444"/>
                  </a:lnTo>
                  <a:lnTo>
                    <a:pt x="2359" y="451"/>
                  </a:lnTo>
                  <a:lnTo>
                    <a:pt x="2362" y="457"/>
                  </a:lnTo>
                  <a:lnTo>
                    <a:pt x="2365" y="462"/>
                  </a:lnTo>
                  <a:lnTo>
                    <a:pt x="2369" y="474"/>
                  </a:lnTo>
                  <a:lnTo>
                    <a:pt x="2373" y="478"/>
                  </a:lnTo>
                  <a:lnTo>
                    <a:pt x="2377" y="486"/>
                  </a:lnTo>
                  <a:lnTo>
                    <a:pt x="2381" y="495"/>
                  </a:lnTo>
                  <a:lnTo>
                    <a:pt x="2385" y="499"/>
                  </a:lnTo>
                  <a:lnTo>
                    <a:pt x="2388" y="507"/>
                  </a:lnTo>
                  <a:lnTo>
                    <a:pt x="2391" y="515"/>
                  </a:lnTo>
                  <a:lnTo>
                    <a:pt x="2396" y="522"/>
                  </a:lnTo>
                  <a:lnTo>
                    <a:pt x="2400" y="528"/>
                  </a:lnTo>
                  <a:lnTo>
                    <a:pt x="2403" y="536"/>
                  </a:lnTo>
                  <a:lnTo>
                    <a:pt x="2405" y="545"/>
                  </a:lnTo>
                  <a:lnTo>
                    <a:pt x="2409" y="550"/>
                  </a:lnTo>
                  <a:lnTo>
                    <a:pt x="2413" y="555"/>
                  </a:lnTo>
                  <a:lnTo>
                    <a:pt x="2417" y="562"/>
                  </a:lnTo>
                  <a:lnTo>
                    <a:pt x="2421" y="571"/>
                  </a:lnTo>
                  <a:lnTo>
                    <a:pt x="2425" y="576"/>
                  </a:lnTo>
                  <a:lnTo>
                    <a:pt x="2428" y="584"/>
                  </a:lnTo>
                  <a:lnTo>
                    <a:pt x="2431" y="592"/>
                  </a:lnTo>
                  <a:lnTo>
                    <a:pt x="2435" y="599"/>
                  </a:lnTo>
                  <a:lnTo>
                    <a:pt x="2438" y="602"/>
                  </a:lnTo>
                  <a:lnTo>
                    <a:pt x="2443" y="612"/>
                  </a:lnTo>
                  <a:lnTo>
                    <a:pt x="2447" y="621"/>
                  </a:lnTo>
                  <a:lnTo>
                    <a:pt x="2450" y="626"/>
                  </a:lnTo>
                  <a:lnTo>
                    <a:pt x="2454" y="634"/>
                  </a:lnTo>
                  <a:lnTo>
                    <a:pt x="2457" y="640"/>
                  </a:lnTo>
                  <a:lnTo>
                    <a:pt x="2461" y="647"/>
                  </a:lnTo>
                  <a:lnTo>
                    <a:pt x="2465" y="655"/>
                  </a:lnTo>
                  <a:lnTo>
                    <a:pt x="2468" y="660"/>
                  </a:lnTo>
                  <a:lnTo>
                    <a:pt x="2471" y="666"/>
                  </a:lnTo>
                  <a:lnTo>
                    <a:pt x="2476" y="674"/>
                  </a:lnTo>
                  <a:lnTo>
                    <a:pt x="2479" y="682"/>
                  </a:lnTo>
                  <a:lnTo>
                    <a:pt x="2483" y="688"/>
                  </a:lnTo>
                  <a:lnTo>
                    <a:pt x="2487" y="692"/>
                  </a:lnTo>
                  <a:lnTo>
                    <a:pt x="2490" y="701"/>
                  </a:lnTo>
                  <a:lnTo>
                    <a:pt x="2495" y="709"/>
                  </a:lnTo>
                  <a:lnTo>
                    <a:pt x="2497" y="713"/>
                  </a:lnTo>
                  <a:lnTo>
                    <a:pt x="2502" y="720"/>
                  </a:lnTo>
                  <a:lnTo>
                    <a:pt x="2505" y="726"/>
                  </a:lnTo>
                  <a:lnTo>
                    <a:pt x="2507" y="732"/>
                  </a:lnTo>
                  <a:lnTo>
                    <a:pt x="2513" y="739"/>
                  </a:lnTo>
                  <a:lnTo>
                    <a:pt x="2516" y="745"/>
                  </a:lnTo>
                  <a:lnTo>
                    <a:pt x="2519" y="749"/>
                  </a:lnTo>
                  <a:lnTo>
                    <a:pt x="2524" y="759"/>
                  </a:lnTo>
                  <a:lnTo>
                    <a:pt x="2527" y="766"/>
                  </a:lnTo>
                  <a:lnTo>
                    <a:pt x="2531" y="768"/>
                  </a:lnTo>
                  <a:lnTo>
                    <a:pt x="2534" y="776"/>
                  </a:lnTo>
                  <a:lnTo>
                    <a:pt x="2538" y="785"/>
                  </a:lnTo>
                  <a:lnTo>
                    <a:pt x="2541" y="790"/>
                  </a:lnTo>
                  <a:lnTo>
                    <a:pt x="2545" y="797"/>
                  </a:lnTo>
                  <a:lnTo>
                    <a:pt x="2549" y="804"/>
                  </a:lnTo>
                  <a:lnTo>
                    <a:pt x="2553" y="809"/>
                  </a:lnTo>
                  <a:lnTo>
                    <a:pt x="2557" y="816"/>
                  </a:lnTo>
                  <a:lnTo>
                    <a:pt x="2560" y="822"/>
                  </a:lnTo>
                  <a:lnTo>
                    <a:pt x="2564" y="827"/>
                  </a:lnTo>
                  <a:lnTo>
                    <a:pt x="2567" y="832"/>
                  </a:lnTo>
                  <a:lnTo>
                    <a:pt x="2572" y="841"/>
                  </a:lnTo>
                  <a:lnTo>
                    <a:pt x="2574" y="847"/>
                  </a:lnTo>
                  <a:lnTo>
                    <a:pt x="2579" y="851"/>
                  </a:lnTo>
                  <a:lnTo>
                    <a:pt x="2582" y="859"/>
                  </a:lnTo>
                  <a:lnTo>
                    <a:pt x="2585" y="864"/>
                  </a:lnTo>
                  <a:lnTo>
                    <a:pt x="2589" y="869"/>
                  </a:lnTo>
                  <a:lnTo>
                    <a:pt x="2594" y="874"/>
                  </a:lnTo>
                  <a:lnTo>
                    <a:pt x="2597" y="882"/>
                  </a:lnTo>
                  <a:lnTo>
                    <a:pt x="2599" y="888"/>
                  </a:lnTo>
                  <a:lnTo>
                    <a:pt x="2604" y="893"/>
                  </a:lnTo>
                  <a:lnTo>
                    <a:pt x="2607" y="901"/>
                  </a:lnTo>
                  <a:lnTo>
                    <a:pt x="2611" y="906"/>
                  </a:lnTo>
                  <a:lnTo>
                    <a:pt x="2615" y="912"/>
                  </a:lnTo>
                  <a:lnTo>
                    <a:pt x="2618" y="917"/>
                  </a:lnTo>
                  <a:lnTo>
                    <a:pt x="2623" y="925"/>
                  </a:lnTo>
                  <a:lnTo>
                    <a:pt x="2626" y="930"/>
                  </a:lnTo>
                  <a:lnTo>
                    <a:pt x="2630" y="935"/>
                  </a:lnTo>
                  <a:lnTo>
                    <a:pt x="2634" y="941"/>
                  </a:lnTo>
                  <a:lnTo>
                    <a:pt x="2637" y="945"/>
                  </a:lnTo>
                  <a:lnTo>
                    <a:pt x="2641" y="953"/>
                  </a:lnTo>
                  <a:lnTo>
                    <a:pt x="2643" y="958"/>
                  </a:lnTo>
                  <a:lnTo>
                    <a:pt x="2647" y="962"/>
                  </a:lnTo>
                  <a:lnTo>
                    <a:pt x="2652" y="969"/>
                  </a:lnTo>
                  <a:lnTo>
                    <a:pt x="2654" y="974"/>
                  </a:lnTo>
                  <a:lnTo>
                    <a:pt x="2659" y="980"/>
                  </a:lnTo>
                  <a:lnTo>
                    <a:pt x="2662" y="985"/>
                  </a:lnTo>
                  <a:lnTo>
                    <a:pt x="2666" y="990"/>
                  </a:lnTo>
                  <a:lnTo>
                    <a:pt x="2670" y="996"/>
                  </a:lnTo>
                  <a:lnTo>
                    <a:pt x="2674" y="1001"/>
                  </a:lnTo>
                  <a:lnTo>
                    <a:pt x="2678" y="1007"/>
                  </a:lnTo>
                  <a:lnTo>
                    <a:pt x="2681" y="1011"/>
                  </a:lnTo>
                  <a:lnTo>
                    <a:pt x="2685" y="1016"/>
                  </a:lnTo>
                  <a:lnTo>
                    <a:pt x="2689" y="1022"/>
                  </a:lnTo>
                  <a:lnTo>
                    <a:pt x="2692" y="1027"/>
                  </a:lnTo>
                  <a:lnTo>
                    <a:pt x="2697" y="1032"/>
                  </a:lnTo>
                  <a:lnTo>
                    <a:pt x="2700" y="1038"/>
                  </a:lnTo>
                  <a:lnTo>
                    <a:pt x="2703" y="1043"/>
                  </a:lnTo>
                  <a:lnTo>
                    <a:pt x="2707" y="1049"/>
                  </a:lnTo>
                  <a:lnTo>
                    <a:pt x="2710" y="1054"/>
                  </a:lnTo>
                  <a:lnTo>
                    <a:pt x="2714" y="1060"/>
                  </a:lnTo>
                  <a:lnTo>
                    <a:pt x="2719" y="1064"/>
                  </a:lnTo>
                  <a:lnTo>
                    <a:pt x="2721" y="1069"/>
                  </a:lnTo>
                  <a:lnTo>
                    <a:pt x="2726" y="1075"/>
                  </a:lnTo>
                  <a:lnTo>
                    <a:pt x="2728" y="1079"/>
                  </a:lnTo>
                  <a:lnTo>
                    <a:pt x="2733" y="1085"/>
                  </a:lnTo>
                  <a:lnTo>
                    <a:pt x="2736" y="1091"/>
                  </a:lnTo>
                  <a:lnTo>
                    <a:pt x="2739" y="1096"/>
                  </a:lnTo>
                  <a:lnTo>
                    <a:pt x="2743" y="1099"/>
                  </a:lnTo>
                  <a:lnTo>
                    <a:pt x="2747" y="1104"/>
                  </a:lnTo>
                  <a:lnTo>
                    <a:pt x="2751" y="1109"/>
                  </a:lnTo>
                  <a:lnTo>
                    <a:pt x="2755" y="1116"/>
                  </a:lnTo>
                  <a:lnTo>
                    <a:pt x="2758" y="1120"/>
                  </a:lnTo>
                  <a:lnTo>
                    <a:pt x="2761" y="1125"/>
                  </a:lnTo>
                  <a:lnTo>
                    <a:pt x="2765" y="1131"/>
                  </a:lnTo>
                  <a:lnTo>
                    <a:pt x="2768" y="1136"/>
                  </a:lnTo>
                  <a:lnTo>
                    <a:pt x="2772" y="1140"/>
                  </a:lnTo>
                  <a:lnTo>
                    <a:pt x="2777" y="1146"/>
                  </a:lnTo>
                  <a:lnTo>
                    <a:pt x="2780" y="1150"/>
                  </a:lnTo>
                  <a:lnTo>
                    <a:pt x="2783" y="1154"/>
                  </a:lnTo>
                  <a:lnTo>
                    <a:pt x="2787" y="1159"/>
                  </a:lnTo>
                  <a:lnTo>
                    <a:pt x="2791" y="1164"/>
                  </a:lnTo>
                  <a:lnTo>
                    <a:pt x="2794" y="1170"/>
                  </a:lnTo>
                  <a:lnTo>
                    <a:pt x="2798" y="1172"/>
                  </a:lnTo>
                  <a:lnTo>
                    <a:pt x="2803" y="1177"/>
                  </a:lnTo>
                  <a:lnTo>
                    <a:pt x="2806" y="1183"/>
                  </a:lnTo>
                  <a:lnTo>
                    <a:pt x="2809" y="1187"/>
                  </a:lnTo>
                  <a:lnTo>
                    <a:pt x="2813" y="1191"/>
                  </a:lnTo>
                  <a:lnTo>
                    <a:pt x="2817" y="1196"/>
                  </a:lnTo>
                  <a:lnTo>
                    <a:pt x="2820" y="1200"/>
                  </a:lnTo>
                  <a:lnTo>
                    <a:pt x="2823" y="1206"/>
                  </a:lnTo>
                  <a:lnTo>
                    <a:pt x="2828" y="1212"/>
                  </a:lnTo>
                  <a:lnTo>
                    <a:pt x="2831" y="1216"/>
                  </a:lnTo>
                  <a:lnTo>
                    <a:pt x="2835" y="1220"/>
                  </a:lnTo>
                  <a:lnTo>
                    <a:pt x="2839" y="1226"/>
                  </a:lnTo>
                  <a:lnTo>
                    <a:pt x="2842" y="1231"/>
                  </a:lnTo>
                  <a:lnTo>
                    <a:pt x="2847" y="1234"/>
                  </a:lnTo>
                  <a:lnTo>
                    <a:pt x="2849" y="1239"/>
                  </a:lnTo>
                  <a:lnTo>
                    <a:pt x="2854" y="1244"/>
                  </a:lnTo>
                  <a:lnTo>
                    <a:pt x="2858" y="1247"/>
                  </a:lnTo>
                  <a:lnTo>
                    <a:pt x="2861" y="1252"/>
                  </a:lnTo>
                  <a:lnTo>
                    <a:pt x="2865" y="1254"/>
                  </a:lnTo>
                  <a:lnTo>
                    <a:pt x="2869" y="1260"/>
                  </a:lnTo>
                  <a:lnTo>
                    <a:pt x="2873" y="1265"/>
                  </a:lnTo>
                  <a:lnTo>
                    <a:pt x="2875" y="1267"/>
                  </a:lnTo>
                  <a:lnTo>
                    <a:pt x="2878" y="1273"/>
                  </a:lnTo>
                  <a:lnTo>
                    <a:pt x="2883" y="1278"/>
                  </a:lnTo>
                  <a:lnTo>
                    <a:pt x="2886" y="1281"/>
                  </a:lnTo>
                  <a:lnTo>
                    <a:pt x="2889" y="1287"/>
                  </a:lnTo>
                  <a:lnTo>
                    <a:pt x="2893" y="1292"/>
                  </a:lnTo>
                  <a:lnTo>
                    <a:pt x="2897" y="1294"/>
                  </a:lnTo>
                  <a:lnTo>
                    <a:pt x="2900" y="1300"/>
                  </a:lnTo>
                  <a:lnTo>
                    <a:pt x="2905" y="1304"/>
                  </a:lnTo>
                  <a:lnTo>
                    <a:pt x="2908" y="1308"/>
                  </a:lnTo>
                  <a:lnTo>
                    <a:pt x="2912" y="1312"/>
                  </a:lnTo>
                  <a:lnTo>
                    <a:pt x="2916" y="1315"/>
                  </a:lnTo>
                  <a:lnTo>
                    <a:pt x="2919" y="1320"/>
                  </a:lnTo>
                  <a:lnTo>
                    <a:pt x="2923" y="1325"/>
                  </a:lnTo>
                  <a:lnTo>
                    <a:pt x="2927" y="1328"/>
                  </a:lnTo>
                  <a:lnTo>
                    <a:pt x="2929" y="1333"/>
                  </a:lnTo>
                  <a:lnTo>
                    <a:pt x="2934" y="1336"/>
                  </a:lnTo>
                  <a:lnTo>
                    <a:pt x="2937" y="1343"/>
                  </a:lnTo>
                  <a:lnTo>
                    <a:pt x="2941" y="1347"/>
                  </a:lnTo>
                  <a:lnTo>
                    <a:pt x="2944" y="1350"/>
                  </a:lnTo>
                  <a:lnTo>
                    <a:pt x="2949" y="1354"/>
                  </a:lnTo>
                  <a:lnTo>
                    <a:pt x="2952" y="1360"/>
                  </a:lnTo>
                  <a:lnTo>
                    <a:pt x="2955" y="1360"/>
                  </a:lnTo>
                  <a:lnTo>
                    <a:pt x="2960" y="1368"/>
                  </a:lnTo>
                  <a:lnTo>
                    <a:pt x="2963" y="1371"/>
                  </a:lnTo>
                  <a:lnTo>
                    <a:pt x="2967" y="1373"/>
                  </a:lnTo>
                  <a:lnTo>
                    <a:pt x="2971" y="1379"/>
                  </a:lnTo>
                  <a:lnTo>
                    <a:pt x="2975" y="1384"/>
                  </a:lnTo>
                  <a:lnTo>
                    <a:pt x="2979" y="1387"/>
                  </a:lnTo>
                  <a:lnTo>
                    <a:pt x="2981" y="1390"/>
                  </a:lnTo>
                  <a:lnTo>
                    <a:pt x="2985" y="1394"/>
                  </a:lnTo>
                  <a:lnTo>
                    <a:pt x="2989" y="1400"/>
                  </a:lnTo>
                  <a:lnTo>
                    <a:pt x="2993" y="1403"/>
                  </a:lnTo>
                  <a:lnTo>
                    <a:pt x="2996" y="1407"/>
                  </a:lnTo>
                  <a:lnTo>
                    <a:pt x="3001" y="1411"/>
                  </a:lnTo>
                  <a:lnTo>
                    <a:pt x="3004" y="1415"/>
                  </a:lnTo>
                  <a:lnTo>
                    <a:pt x="3008" y="1421"/>
                  </a:lnTo>
                  <a:lnTo>
                    <a:pt x="3011" y="1424"/>
                  </a:lnTo>
                  <a:lnTo>
                    <a:pt x="3015" y="1427"/>
                  </a:lnTo>
                  <a:lnTo>
                    <a:pt x="3019" y="1431"/>
                  </a:lnTo>
                  <a:lnTo>
                    <a:pt x="3022" y="1435"/>
                  </a:lnTo>
                  <a:lnTo>
                    <a:pt x="3025" y="1440"/>
                  </a:lnTo>
                  <a:lnTo>
                    <a:pt x="3030" y="1442"/>
                  </a:lnTo>
                  <a:lnTo>
                    <a:pt x="3032" y="1448"/>
                  </a:lnTo>
                  <a:lnTo>
                    <a:pt x="3037" y="1450"/>
                  </a:lnTo>
                  <a:lnTo>
                    <a:pt x="3040" y="1456"/>
                  </a:lnTo>
                  <a:lnTo>
                    <a:pt x="3043" y="1458"/>
                  </a:lnTo>
                  <a:lnTo>
                    <a:pt x="3047" y="1462"/>
                  </a:lnTo>
                  <a:lnTo>
                    <a:pt x="3051" y="1465"/>
                  </a:lnTo>
                  <a:lnTo>
                    <a:pt x="3055" y="1471"/>
                  </a:lnTo>
                  <a:lnTo>
                    <a:pt x="3059" y="1473"/>
                  </a:lnTo>
                  <a:lnTo>
                    <a:pt x="3062" y="1476"/>
                  </a:lnTo>
                  <a:lnTo>
                    <a:pt x="3066" y="1481"/>
                  </a:lnTo>
                  <a:lnTo>
                    <a:pt x="3069" y="1487"/>
                  </a:lnTo>
                  <a:lnTo>
                    <a:pt x="3073" y="1487"/>
                  </a:lnTo>
                  <a:lnTo>
                    <a:pt x="3077" y="1492"/>
                  </a:lnTo>
                  <a:lnTo>
                    <a:pt x="3081" y="1498"/>
                  </a:lnTo>
                  <a:lnTo>
                    <a:pt x="3085" y="1500"/>
                  </a:lnTo>
                  <a:lnTo>
                    <a:pt x="3088" y="1502"/>
                  </a:lnTo>
                  <a:lnTo>
                    <a:pt x="3092" y="1508"/>
                  </a:lnTo>
                  <a:lnTo>
                    <a:pt x="3095" y="1510"/>
                  </a:lnTo>
                  <a:lnTo>
                    <a:pt x="3100" y="1514"/>
                  </a:lnTo>
                  <a:lnTo>
                    <a:pt x="3103" y="1519"/>
                  </a:lnTo>
                  <a:lnTo>
                    <a:pt x="3107" y="1521"/>
                  </a:lnTo>
                  <a:lnTo>
                    <a:pt x="3110" y="1527"/>
                  </a:lnTo>
                  <a:lnTo>
                    <a:pt x="3113" y="1529"/>
                  </a:lnTo>
                  <a:lnTo>
                    <a:pt x="3117" y="1532"/>
                  </a:lnTo>
                  <a:lnTo>
                    <a:pt x="3121" y="1535"/>
                  </a:lnTo>
                  <a:lnTo>
                    <a:pt x="3124" y="1540"/>
                  </a:lnTo>
                  <a:lnTo>
                    <a:pt x="3128" y="1542"/>
                  </a:lnTo>
                  <a:lnTo>
                    <a:pt x="3132" y="1548"/>
                  </a:lnTo>
                  <a:lnTo>
                    <a:pt x="3136" y="1550"/>
                  </a:lnTo>
                  <a:lnTo>
                    <a:pt x="3140" y="1556"/>
                  </a:lnTo>
                  <a:lnTo>
                    <a:pt x="3143" y="1559"/>
                  </a:lnTo>
                  <a:lnTo>
                    <a:pt x="3148" y="1561"/>
                  </a:lnTo>
                  <a:lnTo>
                    <a:pt x="3150" y="1567"/>
                  </a:lnTo>
                  <a:lnTo>
                    <a:pt x="3153" y="1569"/>
                  </a:lnTo>
                  <a:lnTo>
                    <a:pt x="3158" y="1572"/>
                  </a:lnTo>
                  <a:lnTo>
                    <a:pt x="3161" y="1575"/>
                  </a:lnTo>
                  <a:lnTo>
                    <a:pt x="3165" y="1580"/>
                  </a:lnTo>
                  <a:lnTo>
                    <a:pt x="3170" y="1583"/>
                  </a:lnTo>
                  <a:lnTo>
                    <a:pt x="3172" y="1586"/>
                  </a:lnTo>
                  <a:lnTo>
                    <a:pt x="3176" y="1590"/>
                  </a:lnTo>
                  <a:lnTo>
                    <a:pt x="3180" y="1590"/>
                  </a:lnTo>
                  <a:lnTo>
                    <a:pt x="3184" y="1596"/>
                  </a:lnTo>
                  <a:lnTo>
                    <a:pt x="3188" y="1598"/>
                  </a:lnTo>
                  <a:lnTo>
                    <a:pt x="3191" y="1600"/>
                  </a:lnTo>
                  <a:lnTo>
                    <a:pt x="3194" y="1606"/>
                  </a:lnTo>
                  <a:lnTo>
                    <a:pt x="3198" y="1608"/>
                  </a:lnTo>
                  <a:lnTo>
                    <a:pt x="3201" y="1610"/>
                  </a:lnTo>
                  <a:lnTo>
                    <a:pt x="3206" y="1613"/>
                  </a:lnTo>
                  <a:lnTo>
                    <a:pt x="3209" y="1617"/>
                  </a:lnTo>
                  <a:lnTo>
                    <a:pt x="3213" y="1621"/>
                  </a:lnTo>
                  <a:lnTo>
                    <a:pt x="3217" y="1625"/>
                  </a:lnTo>
                  <a:lnTo>
                    <a:pt x="3219" y="1627"/>
                  </a:lnTo>
                  <a:lnTo>
                    <a:pt x="3223" y="1633"/>
                  </a:lnTo>
                  <a:lnTo>
                    <a:pt x="3228" y="1635"/>
                  </a:lnTo>
                  <a:lnTo>
                    <a:pt x="3230" y="1637"/>
                  </a:lnTo>
                  <a:lnTo>
                    <a:pt x="3235" y="1640"/>
                  </a:lnTo>
                  <a:lnTo>
                    <a:pt x="3238" y="1640"/>
                  </a:lnTo>
                  <a:lnTo>
                    <a:pt x="3242" y="1646"/>
                  </a:lnTo>
                  <a:lnTo>
                    <a:pt x="3245" y="1652"/>
                  </a:lnTo>
                  <a:lnTo>
                    <a:pt x="3250" y="1652"/>
                  </a:lnTo>
                  <a:lnTo>
                    <a:pt x="3253" y="1656"/>
                  </a:lnTo>
                  <a:lnTo>
                    <a:pt x="3256" y="1658"/>
                  </a:lnTo>
                  <a:lnTo>
                    <a:pt x="3261" y="1662"/>
                  </a:lnTo>
                  <a:lnTo>
                    <a:pt x="3264" y="1665"/>
                  </a:lnTo>
                  <a:lnTo>
                    <a:pt x="3267" y="1669"/>
                  </a:lnTo>
                  <a:lnTo>
                    <a:pt x="3271" y="1673"/>
                  </a:lnTo>
                  <a:lnTo>
                    <a:pt x="3276" y="1675"/>
                  </a:lnTo>
                  <a:lnTo>
                    <a:pt x="3279" y="1677"/>
                  </a:lnTo>
                  <a:lnTo>
                    <a:pt x="3282" y="1680"/>
                  </a:lnTo>
                  <a:lnTo>
                    <a:pt x="3286" y="1680"/>
                  </a:lnTo>
                  <a:lnTo>
                    <a:pt x="3290" y="1682"/>
                  </a:lnTo>
                  <a:lnTo>
                    <a:pt x="3293" y="1685"/>
                  </a:lnTo>
                  <a:lnTo>
                    <a:pt x="3297" y="1690"/>
                  </a:lnTo>
                  <a:lnTo>
                    <a:pt x="3301" y="1693"/>
                  </a:lnTo>
                  <a:lnTo>
                    <a:pt x="3304" y="1696"/>
                  </a:lnTo>
                  <a:lnTo>
                    <a:pt x="3309" y="1700"/>
                  </a:lnTo>
                  <a:lnTo>
                    <a:pt x="3312" y="1701"/>
                  </a:lnTo>
                  <a:lnTo>
                    <a:pt x="3316" y="1701"/>
                  </a:lnTo>
                  <a:lnTo>
                    <a:pt x="3320" y="1704"/>
                  </a:lnTo>
                  <a:lnTo>
                    <a:pt x="3323" y="1706"/>
                  </a:lnTo>
                  <a:lnTo>
                    <a:pt x="3326" y="1712"/>
                  </a:lnTo>
                  <a:lnTo>
                    <a:pt x="3331" y="1715"/>
                  </a:lnTo>
                  <a:lnTo>
                    <a:pt x="3334" y="1717"/>
                  </a:lnTo>
                  <a:lnTo>
                    <a:pt x="3338" y="1717"/>
                  </a:lnTo>
                  <a:lnTo>
                    <a:pt x="3341" y="1720"/>
                  </a:lnTo>
                  <a:lnTo>
                    <a:pt x="3344" y="1720"/>
                  </a:lnTo>
                  <a:lnTo>
                    <a:pt x="3347" y="1723"/>
                  </a:lnTo>
                  <a:lnTo>
                    <a:pt x="3351" y="1725"/>
                  </a:lnTo>
                  <a:lnTo>
                    <a:pt x="3356" y="1725"/>
                  </a:lnTo>
                  <a:lnTo>
                    <a:pt x="3358" y="1730"/>
                  </a:lnTo>
                  <a:lnTo>
                    <a:pt x="3363" y="1736"/>
                  </a:lnTo>
                  <a:lnTo>
                    <a:pt x="3366" y="1736"/>
                  </a:lnTo>
                  <a:lnTo>
                    <a:pt x="3370" y="1736"/>
                  </a:lnTo>
                  <a:lnTo>
                    <a:pt x="3374" y="1738"/>
                  </a:lnTo>
                  <a:lnTo>
                    <a:pt x="3377" y="1738"/>
                  </a:lnTo>
                  <a:lnTo>
                    <a:pt x="3382" y="1743"/>
                  </a:lnTo>
                  <a:lnTo>
                    <a:pt x="3385" y="1740"/>
                  </a:lnTo>
                  <a:lnTo>
                    <a:pt x="3389" y="1738"/>
                  </a:lnTo>
                  <a:lnTo>
                    <a:pt x="3392" y="1738"/>
                  </a:lnTo>
                  <a:lnTo>
                    <a:pt x="3395" y="1743"/>
                  </a:lnTo>
                  <a:lnTo>
                    <a:pt x="3399" y="1746"/>
                  </a:lnTo>
                  <a:lnTo>
                    <a:pt x="3403" y="1750"/>
                  </a:lnTo>
                  <a:lnTo>
                    <a:pt x="3407" y="1754"/>
                  </a:lnTo>
                  <a:lnTo>
                    <a:pt x="3410" y="1756"/>
                  </a:lnTo>
                  <a:lnTo>
                    <a:pt x="3414" y="1756"/>
                  </a:lnTo>
                  <a:lnTo>
                    <a:pt x="3418" y="1756"/>
                  </a:lnTo>
                  <a:lnTo>
                    <a:pt x="3422" y="1756"/>
                  </a:lnTo>
                  <a:lnTo>
                    <a:pt x="3426" y="1756"/>
                  </a:lnTo>
                  <a:lnTo>
                    <a:pt x="3429" y="1756"/>
                  </a:lnTo>
                  <a:lnTo>
                    <a:pt x="3433" y="1761"/>
                  </a:lnTo>
                  <a:lnTo>
                    <a:pt x="3437" y="1760"/>
                  </a:lnTo>
                  <a:lnTo>
                    <a:pt x="3441" y="1761"/>
                  </a:lnTo>
                  <a:lnTo>
                    <a:pt x="3443" y="1764"/>
                  </a:lnTo>
                  <a:lnTo>
                    <a:pt x="3449" y="1764"/>
                  </a:lnTo>
                  <a:lnTo>
                    <a:pt x="3451" y="1767"/>
                  </a:lnTo>
                  <a:lnTo>
                    <a:pt x="3454" y="1770"/>
                  </a:lnTo>
                  <a:lnTo>
                    <a:pt x="3459" y="1770"/>
                  </a:lnTo>
                  <a:lnTo>
                    <a:pt x="3462" y="1767"/>
                  </a:lnTo>
                  <a:lnTo>
                    <a:pt x="3466" y="1770"/>
                  </a:lnTo>
                  <a:lnTo>
                    <a:pt x="3470" y="1775"/>
                  </a:lnTo>
                  <a:lnTo>
                    <a:pt x="3474" y="1773"/>
                  </a:lnTo>
                  <a:lnTo>
                    <a:pt x="3477" y="1775"/>
                  </a:lnTo>
                  <a:lnTo>
                    <a:pt x="3480" y="1775"/>
                  </a:lnTo>
                  <a:lnTo>
                    <a:pt x="3485" y="1781"/>
                  </a:lnTo>
                  <a:lnTo>
                    <a:pt x="3489" y="1777"/>
                  </a:lnTo>
                  <a:lnTo>
                    <a:pt x="3492" y="1775"/>
                  </a:lnTo>
                  <a:lnTo>
                    <a:pt x="3495" y="1773"/>
                  </a:lnTo>
                  <a:lnTo>
                    <a:pt x="3498" y="1770"/>
                  </a:lnTo>
                  <a:lnTo>
                    <a:pt x="3501" y="1775"/>
                  </a:lnTo>
                  <a:lnTo>
                    <a:pt x="3507" y="1777"/>
                  </a:lnTo>
                  <a:lnTo>
                    <a:pt x="3510" y="1777"/>
                  </a:lnTo>
                  <a:lnTo>
                    <a:pt x="3513" y="1783"/>
                  </a:lnTo>
                  <a:lnTo>
                    <a:pt x="3517" y="1786"/>
                  </a:lnTo>
                  <a:lnTo>
                    <a:pt x="3520" y="1783"/>
                  </a:lnTo>
                  <a:lnTo>
                    <a:pt x="3524" y="1786"/>
                  </a:lnTo>
                  <a:lnTo>
                    <a:pt x="3529" y="1786"/>
                  </a:lnTo>
                  <a:lnTo>
                    <a:pt x="3531" y="1788"/>
                  </a:lnTo>
                  <a:lnTo>
                    <a:pt x="3535" y="1786"/>
                  </a:lnTo>
                  <a:lnTo>
                    <a:pt x="3539" y="1791"/>
                  </a:lnTo>
                  <a:lnTo>
                    <a:pt x="3543" y="1794"/>
                  </a:lnTo>
                  <a:lnTo>
                    <a:pt x="3546" y="1788"/>
                  </a:lnTo>
                  <a:lnTo>
                    <a:pt x="3550" y="1794"/>
                  </a:lnTo>
                  <a:lnTo>
                    <a:pt x="3554" y="1794"/>
                  </a:lnTo>
                  <a:lnTo>
                    <a:pt x="3557" y="1794"/>
                  </a:lnTo>
                  <a:lnTo>
                    <a:pt x="3561" y="1796"/>
                  </a:lnTo>
                  <a:lnTo>
                    <a:pt x="3565" y="1796"/>
                  </a:lnTo>
                  <a:lnTo>
                    <a:pt x="3568" y="1794"/>
                  </a:lnTo>
                  <a:lnTo>
                    <a:pt x="3572" y="1798"/>
                  </a:lnTo>
                  <a:lnTo>
                    <a:pt x="3577" y="1802"/>
                  </a:lnTo>
                  <a:lnTo>
                    <a:pt x="3579" y="1802"/>
                  </a:lnTo>
                  <a:lnTo>
                    <a:pt x="3582" y="1811"/>
                  </a:lnTo>
                  <a:lnTo>
                    <a:pt x="3587" y="1806"/>
                  </a:lnTo>
                  <a:lnTo>
                    <a:pt x="3591" y="1806"/>
                  </a:lnTo>
                  <a:lnTo>
                    <a:pt x="3594" y="1804"/>
                  </a:lnTo>
                  <a:lnTo>
                    <a:pt x="3598" y="1809"/>
                  </a:lnTo>
                  <a:lnTo>
                    <a:pt x="3601" y="1809"/>
                  </a:lnTo>
                  <a:lnTo>
                    <a:pt x="3605" y="1811"/>
                  </a:lnTo>
                  <a:lnTo>
                    <a:pt x="3609" y="1811"/>
                  </a:lnTo>
                  <a:lnTo>
                    <a:pt x="3613" y="1817"/>
                  </a:lnTo>
                  <a:lnTo>
                    <a:pt x="3617" y="1814"/>
                  </a:lnTo>
                  <a:lnTo>
                    <a:pt x="3619" y="1814"/>
                  </a:lnTo>
                  <a:lnTo>
                    <a:pt x="3623" y="1817"/>
                  </a:lnTo>
                  <a:lnTo>
                    <a:pt x="3627" y="1817"/>
                  </a:lnTo>
                  <a:lnTo>
                    <a:pt x="3631" y="1820"/>
                  </a:lnTo>
                  <a:lnTo>
                    <a:pt x="3635" y="1820"/>
                  </a:lnTo>
                  <a:lnTo>
                    <a:pt x="3638" y="1825"/>
                  </a:lnTo>
                  <a:lnTo>
                    <a:pt x="3642" y="1825"/>
                  </a:lnTo>
                  <a:lnTo>
                    <a:pt x="3646" y="1828"/>
                  </a:lnTo>
                  <a:lnTo>
                    <a:pt x="3649" y="1831"/>
                  </a:lnTo>
                  <a:lnTo>
                    <a:pt x="3652" y="1836"/>
                  </a:lnTo>
                  <a:lnTo>
                    <a:pt x="3657" y="1836"/>
                  </a:lnTo>
                  <a:lnTo>
                    <a:pt x="3659" y="1836"/>
                  </a:lnTo>
                  <a:lnTo>
                    <a:pt x="3664" y="1833"/>
                  </a:lnTo>
                  <a:lnTo>
                    <a:pt x="3667" y="1842"/>
                  </a:lnTo>
                </a:path>
              </a:pathLst>
            </a:custGeom>
            <a:noFill/>
            <a:ln w="31750">
              <a:solidFill>
                <a:srgbClr val="0000AF"/>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83018" name="Line 66"/>
            <p:cNvSpPr>
              <a:spLocks noChangeShapeType="1"/>
            </p:cNvSpPr>
            <p:nvPr/>
          </p:nvSpPr>
          <p:spPr bwMode="auto">
            <a:xfrm flipV="1">
              <a:off x="3399" y="1345"/>
              <a:ext cx="504" cy="695"/>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t-IT"/>
            </a:p>
          </p:txBody>
        </p:sp>
        <p:sp>
          <p:nvSpPr>
            <p:cNvPr id="83019" name="Text Box 67"/>
            <p:cNvSpPr txBox="1">
              <a:spLocks noChangeArrowheads="1"/>
            </p:cNvSpPr>
            <p:nvPr/>
          </p:nvSpPr>
          <p:spPr bwMode="auto">
            <a:xfrm>
              <a:off x="3695" y="1159"/>
              <a:ext cx="1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2100">
                  <a:solidFill>
                    <a:srgbClr val="0000FF"/>
                  </a:solidFill>
                </a:rPr>
                <a:t>RBW = 3 kHz</a:t>
              </a:r>
              <a:endParaRPr lang="en-US" altLang="it-IT" sz="2200">
                <a:solidFill>
                  <a:srgbClr val="0000FF"/>
                </a:solidFill>
              </a:endParaRPr>
            </a:p>
          </p:txBody>
        </p:sp>
      </p:grpSp>
      <p:sp>
        <p:nvSpPr>
          <p:cNvPr id="82996" name="Line 68"/>
          <p:cNvSpPr>
            <a:spLocks noChangeShapeType="1"/>
          </p:cNvSpPr>
          <p:nvPr/>
        </p:nvSpPr>
        <p:spPr bwMode="auto">
          <a:xfrm>
            <a:off x="1500188" y="2247900"/>
            <a:ext cx="2630487" cy="11477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82997" name="Text Box 69"/>
          <p:cNvSpPr txBox="1">
            <a:spLocks noChangeArrowheads="1"/>
          </p:cNvSpPr>
          <p:nvPr/>
        </p:nvSpPr>
        <p:spPr bwMode="auto">
          <a:xfrm>
            <a:off x="447675" y="1535113"/>
            <a:ext cx="2189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2100">
                <a:solidFill>
                  <a:srgbClr val="FF0000"/>
                </a:solidFill>
              </a:rPr>
              <a:t>RBW = 1 kHz</a:t>
            </a:r>
          </a:p>
          <a:p>
            <a:pPr algn="ctr">
              <a:spcBef>
                <a:spcPct val="0"/>
              </a:spcBef>
              <a:buClr>
                <a:srgbClr val="000000"/>
              </a:buClr>
              <a:buSzPct val="90000"/>
              <a:buFont typeface="Monotype Sorts"/>
              <a:buNone/>
            </a:pPr>
            <a:r>
              <a:rPr lang="en-US" altLang="it-IT" sz="2100">
                <a:solidFill>
                  <a:srgbClr val="FF0000"/>
                </a:solidFill>
              </a:rPr>
              <a:t>Selettività 15:1 =</a:t>
            </a:r>
            <a:endParaRPr lang="en-US" altLang="it-IT" sz="2200"/>
          </a:p>
        </p:txBody>
      </p:sp>
      <p:sp>
        <p:nvSpPr>
          <p:cNvPr id="82998" name="Line 70"/>
          <p:cNvSpPr>
            <a:spLocks noChangeShapeType="1"/>
          </p:cNvSpPr>
          <p:nvPr/>
        </p:nvSpPr>
        <p:spPr bwMode="auto">
          <a:xfrm flipV="1">
            <a:off x="3684588" y="4581525"/>
            <a:ext cx="0" cy="1216025"/>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2999" name="Freeform 71"/>
          <p:cNvSpPr>
            <a:spLocks/>
          </p:cNvSpPr>
          <p:nvPr/>
        </p:nvSpPr>
        <p:spPr bwMode="auto">
          <a:xfrm>
            <a:off x="3692525" y="5722938"/>
            <a:ext cx="128588" cy="60325"/>
          </a:xfrm>
          <a:custGeom>
            <a:avLst/>
            <a:gdLst>
              <a:gd name="T0" fmla="*/ 0 w 89"/>
              <a:gd name="T1" fmla="*/ 2147483646 h 43"/>
              <a:gd name="T2" fmla="*/ 2147483646 w 89"/>
              <a:gd name="T3" fmla="*/ 2147483646 h 43"/>
              <a:gd name="T4" fmla="*/ 2147483646 w 89"/>
              <a:gd name="T5" fmla="*/ 2147483646 h 43"/>
              <a:gd name="T6" fmla="*/ 2147483646 w 89"/>
              <a:gd name="T7" fmla="*/ 0 h 43"/>
              <a:gd name="T8" fmla="*/ 0 w 89"/>
              <a:gd name="T9" fmla="*/ 2147483646 h 43"/>
              <a:gd name="T10" fmla="*/ 0 w 89"/>
              <a:gd name="T11" fmla="*/ 2147483646 h 43"/>
              <a:gd name="T12" fmla="*/ 0 60000 65536"/>
              <a:gd name="T13" fmla="*/ 0 60000 65536"/>
              <a:gd name="T14" fmla="*/ 0 60000 65536"/>
              <a:gd name="T15" fmla="*/ 0 60000 65536"/>
              <a:gd name="T16" fmla="*/ 0 60000 65536"/>
              <a:gd name="T17" fmla="*/ 0 60000 65536"/>
              <a:gd name="T18" fmla="*/ 0 w 89"/>
              <a:gd name="T19" fmla="*/ 0 h 43"/>
              <a:gd name="T20" fmla="*/ 89 w 8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89" h="43">
                <a:moveTo>
                  <a:pt x="0" y="21"/>
                </a:moveTo>
                <a:lnTo>
                  <a:pt x="88" y="42"/>
                </a:lnTo>
                <a:lnTo>
                  <a:pt x="67" y="21"/>
                </a:lnTo>
                <a:lnTo>
                  <a:pt x="88" y="0"/>
                </a:lnTo>
                <a:lnTo>
                  <a:pt x="0" y="21"/>
                </a:lnTo>
              </a:path>
            </a:pathLst>
          </a:custGeom>
          <a:solidFill>
            <a:srgbClr val="FF0000"/>
          </a:solidFill>
          <a:ln w="31750">
            <a:solidFill>
              <a:srgbClr val="FF0000"/>
            </a:solidFill>
            <a:round/>
            <a:headEnd/>
            <a:tailEnd/>
          </a:ln>
        </p:spPr>
        <p:txBody>
          <a:bodyPr/>
          <a:lstStyle/>
          <a:p>
            <a:endParaRPr lang="it-IT"/>
          </a:p>
        </p:txBody>
      </p:sp>
      <p:sp>
        <p:nvSpPr>
          <p:cNvPr id="83000" name="Line 72"/>
          <p:cNvSpPr>
            <a:spLocks noChangeShapeType="1"/>
          </p:cNvSpPr>
          <p:nvPr/>
        </p:nvSpPr>
        <p:spPr bwMode="auto">
          <a:xfrm>
            <a:off x="3746500" y="5753100"/>
            <a:ext cx="476250"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3001" name="Freeform 73"/>
          <p:cNvSpPr>
            <a:spLocks/>
          </p:cNvSpPr>
          <p:nvPr/>
        </p:nvSpPr>
        <p:spPr bwMode="auto">
          <a:xfrm>
            <a:off x="4179888" y="5722938"/>
            <a:ext cx="127000" cy="60325"/>
          </a:xfrm>
          <a:custGeom>
            <a:avLst/>
            <a:gdLst>
              <a:gd name="T0" fmla="*/ 2147483646 w 88"/>
              <a:gd name="T1" fmla="*/ 2147483646 h 43"/>
              <a:gd name="T2" fmla="*/ 0 w 88"/>
              <a:gd name="T3" fmla="*/ 2147483646 h 43"/>
              <a:gd name="T4" fmla="*/ 2147483646 w 88"/>
              <a:gd name="T5" fmla="*/ 2147483646 h 43"/>
              <a:gd name="T6" fmla="*/ 0 w 88"/>
              <a:gd name="T7" fmla="*/ 0 h 43"/>
              <a:gd name="T8" fmla="*/ 2147483646 w 88"/>
              <a:gd name="T9" fmla="*/ 2147483646 h 43"/>
              <a:gd name="T10" fmla="*/ 2147483646 w 88"/>
              <a:gd name="T11" fmla="*/ 2147483646 h 43"/>
              <a:gd name="T12" fmla="*/ 0 60000 65536"/>
              <a:gd name="T13" fmla="*/ 0 60000 65536"/>
              <a:gd name="T14" fmla="*/ 0 60000 65536"/>
              <a:gd name="T15" fmla="*/ 0 60000 65536"/>
              <a:gd name="T16" fmla="*/ 0 60000 65536"/>
              <a:gd name="T17" fmla="*/ 0 60000 65536"/>
              <a:gd name="T18" fmla="*/ 0 w 88"/>
              <a:gd name="T19" fmla="*/ 0 h 43"/>
              <a:gd name="T20" fmla="*/ 88 w 88"/>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88" h="43">
                <a:moveTo>
                  <a:pt x="87" y="21"/>
                </a:moveTo>
                <a:lnTo>
                  <a:pt x="0" y="42"/>
                </a:lnTo>
                <a:lnTo>
                  <a:pt x="21" y="21"/>
                </a:lnTo>
                <a:lnTo>
                  <a:pt x="0" y="0"/>
                </a:lnTo>
                <a:lnTo>
                  <a:pt x="87" y="21"/>
                </a:lnTo>
              </a:path>
            </a:pathLst>
          </a:custGeom>
          <a:solidFill>
            <a:srgbClr val="FF0000"/>
          </a:solidFill>
          <a:ln w="31750">
            <a:solidFill>
              <a:srgbClr val="FF0000"/>
            </a:solidFill>
            <a:round/>
            <a:headEnd/>
            <a:tailEnd/>
          </a:ln>
        </p:spPr>
        <p:txBody>
          <a:bodyPr/>
          <a:lstStyle/>
          <a:p>
            <a:endParaRPr lang="it-IT"/>
          </a:p>
        </p:txBody>
      </p:sp>
      <p:sp>
        <p:nvSpPr>
          <p:cNvPr id="83002" name="Text Box 74"/>
          <p:cNvSpPr txBox="1">
            <a:spLocks noChangeArrowheads="1"/>
          </p:cNvSpPr>
          <p:nvPr/>
        </p:nvSpPr>
        <p:spPr bwMode="auto">
          <a:xfrm>
            <a:off x="3698875" y="5527675"/>
            <a:ext cx="665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300">
                <a:solidFill>
                  <a:srgbClr val="FF0000"/>
                </a:solidFill>
              </a:rPr>
              <a:t>10 kHz</a:t>
            </a:r>
            <a:endParaRPr lang="en-US" altLang="it-IT" sz="2200"/>
          </a:p>
        </p:txBody>
      </p:sp>
      <p:sp>
        <p:nvSpPr>
          <p:cNvPr id="83003" name="Line 75"/>
          <p:cNvSpPr>
            <a:spLocks noChangeShapeType="1"/>
          </p:cNvSpPr>
          <p:nvPr/>
        </p:nvSpPr>
        <p:spPr bwMode="auto">
          <a:xfrm flipV="1">
            <a:off x="5592763" y="3803650"/>
            <a:ext cx="1919287" cy="819150"/>
          </a:xfrm>
          <a:prstGeom prst="line">
            <a:avLst/>
          </a:prstGeom>
          <a:noFill/>
          <a:ln w="19050">
            <a:solidFill>
              <a:srgbClr val="969696"/>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t-IT"/>
          </a:p>
        </p:txBody>
      </p:sp>
      <p:sp>
        <p:nvSpPr>
          <p:cNvPr id="83004" name="Text Box 76"/>
          <p:cNvSpPr txBox="1">
            <a:spLocks noChangeArrowheads="1"/>
          </p:cNvSpPr>
          <p:nvPr/>
        </p:nvSpPr>
        <p:spPr bwMode="auto">
          <a:xfrm>
            <a:off x="7488238" y="3508375"/>
            <a:ext cx="10874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700">
                <a:solidFill>
                  <a:srgbClr val="808080"/>
                </a:solidFill>
              </a:rPr>
              <a:t>distortion products</a:t>
            </a:r>
            <a:endParaRPr lang="en-US" altLang="it-IT" sz="2200">
              <a:solidFill>
                <a:srgbClr val="808080"/>
              </a:solidFill>
            </a:endParaRPr>
          </a:p>
        </p:txBody>
      </p:sp>
      <p:sp>
        <p:nvSpPr>
          <p:cNvPr id="83005" name="Line 77"/>
          <p:cNvSpPr>
            <a:spLocks noChangeShapeType="1"/>
          </p:cNvSpPr>
          <p:nvPr/>
        </p:nvSpPr>
        <p:spPr bwMode="auto">
          <a:xfrm>
            <a:off x="4606925" y="4210050"/>
            <a:ext cx="160338" cy="812800"/>
          </a:xfrm>
          <a:prstGeom prst="line">
            <a:avLst/>
          </a:prstGeom>
          <a:noFill/>
          <a:ln w="317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3006" name="Line 78"/>
          <p:cNvSpPr>
            <a:spLocks noChangeShapeType="1"/>
          </p:cNvSpPr>
          <p:nvPr/>
        </p:nvSpPr>
        <p:spPr bwMode="auto">
          <a:xfrm>
            <a:off x="3849688" y="4919663"/>
            <a:ext cx="901700" cy="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83007" name="Text Box 79"/>
          <p:cNvSpPr txBox="1">
            <a:spLocks noChangeArrowheads="1"/>
          </p:cNvSpPr>
          <p:nvPr/>
        </p:nvSpPr>
        <p:spPr bwMode="auto">
          <a:xfrm>
            <a:off x="3875088" y="5032375"/>
            <a:ext cx="871537" cy="395288"/>
          </a:xfrm>
          <a:prstGeom prst="rect">
            <a:avLst/>
          </a:prstGeom>
          <a:solidFill>
            <a:srgbClr val="FFFFFF"/>
          </a:solidFill>
          <a:ln w="0">
            <a:solidFill>
              <a:schemeClr val="bg1"/>
            </a:solidFill>
            <a:miter lim="800000"/>
            <a:headEnd/>
            <a:tailEnd/>
          </a:ln>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300">
                <a:solidFill>
                  <a:srgbClr val="FF0000"/>
                </a:solidFill>
              </a:rPr>
              <a:t>60 dB BW = 15 kHz</a:t>
            </a:r>
            <a:endParaRPr lang="en-US" altLang="it-IT" sz="2200"/>
          </a:p>
        </p:txBody>
      </p:sp>
      <p:sp>
        <p:nvSpPr>
          <p:cNvPr id="83008" name="Line 86"/>
          <p:cNvSpPr>
            <a:spLocks noChangeShapeType="1"/>
          </p:cNvSpPr>
          <p:nvPr/>
        </p:nvSpPr>
        <p:spPr bwMode="auto">
          <a:xfrm flipH="1">
            <a:off x="1365250" y="2763838"/>
            <a:ext cx="3495675"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3009" name="Line 87"/>
          <p:cNvSpPr>
            <a:spLocks noChangeShapeType="1"/>
          </p:cNvSpPr>
          <p:nvPr/>
        </p:nvSpPr>
        <p:spPr bwMode="auto">
          <a:xfrm flipH="1">
            <a:off x="1397000" y="4924425"/>
            <a:ext cx="2655888"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83010" name="Text Box 88"/>
          <p:cNvSpPr txBox="1">
            <a:spLocks noChangeArrowheads="1"/>
          </p:cNvSpPr>
          <p:nvPr/>
        </p:nvSpPr>
        <p:spPr bwMode="auto">
          <a:xfrm>
            <a:off x="989013" y="2640013"/>
            <a:ext cx="37782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300">
                <a:solidFill>
                  <a:srgbClr val="FF0000"/>
                </a:solidFill>
              </a:rPr>
              <a:t>3 dB</a:t>
            </a:r>
            <a:endParaRPr lang="en-US" altLang="it-IT" sz="2200"/>
          </a:p>
        </p:txBody>
      </p:sp>
      <p:sp>
        <p:nvSpPr>
          <p:cNvPr id="83011" name="Text Box 89"/>
          <p:cNvSpPr txBox="1">
            <a:spLocks noChangeArrowheads="1"/>
          </p:cNvSpPr>
          <p:nvPr/>
        </p:nvSpPr>
        <p:spPr bwMode="auto">
          <a:xfrm>
            <a:off x="944563" y="4819650"/>
            <a:ext cx="471487"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spcBef>
                <a:spcPct val="0"/>
              </a:spcBef>
              <a:buClr>
                <a:srgbClr val="000000"/>
              </a:buClr>
              <a:buSzPct val="90000"/>
              <a:buFont typeface="Monotype Sorts"/>
              <a:buNone/>
            </a:pPr>
            <a:r>
              <a:rPr lang="en-US" altLang="it-IT" sz="1300">
                <a:solidFill>
                  <a:srgbClr val="FF0000"/>
                </a:solidFill>
              </a:rPr>
              <a:t>60 dB</a:t>
            </a:r>
            <a:endParaRPr lang="en-US" altLang="it-IT" sz="2200"/>
          </a:p>
        </p:txBody>
      </p:sp>
      <p:sp>
        <p:nvSpPr>
          <p:cNvPr id="83" name="Rectangle 2"/>
          <p:cNvSpPr txBox="1">
            <a:spLocks noChangeArrowheads="1"/>
          </p:cNvSpPr>
          <p:nvPr/>
        </p:nvSpPr>
        <p:spPr bwMode="black">
          <a:xfrm>
            <a:off x="290513" y="0"/>
            <a:ext cx="8405812" cy="981075"/>
          </a:xfrm>
          <a:prstGeom prst="rect">
            <a:avLst/>
          </a:prstGeom>
          <a:noFill/>
          <a:ln/>
        </p:spPr>
        <p:txBody>
          <a:bodyPr/>
          <a:lstStyle/>
          <a:p>
            <a:pPr algn="ctr" eaLnBrk="1" hangingPunct="1">
              <a:defRPr/>
            </a:pPr>
            <a:r>
              <a:rPr lang="it-IT" sz="4000" kern="0" dirty="0">
                <a:effectLst>
                  <a:outerShdw blurRad="38100" dist="38100" dir="2700000" algn="tl">
                    <a:srgbClr val="000000"/>
                  </a:outerShdw>
                </a:effectLst>
                <a:latin typeface="Book Antiqua" pitchFamily="18" charset="0"/>
                <a:ea typeface="+mj-ea"/>
                <a:cs typeface="+mj-cs"/>
              </a:rPr>
              <a:t>Esempio di schermata di AS</a:t>
            </a:r>
          </a:p>
        </p:txBody>
      </p:sp>
      <p:grpSp>
        <p:nvGrpSpPr>
          <p:cNvPr id="83013" name="Group 101"/>
          <p:cNvGrpSpPr>
            <a:grpSpLocks/>
          </p:cNvGrpSpPr>
          <p:nvPr/>
        </p:nvGrpSpPr>
        <p:grpSpPr bwMode="auto">
          <a:xfrm>
            <a:off x="2608263" y="1492250"/>
            <a:ext cx="2190750" cy="858838"/>
            <a:chOff x="2525" y="3140"/>
            <a:chExt cx="1380" cy="541"/>
          </a:xfrm>
        </p:grpSpPr>
        <p:sp>
          <p:nvSpPr>
            <p:cNvPr id="83014" name="Text Box 40"/>
            <p:cNvSpPr txBox="1">
              <a:spLocks noChangeArrowheads="1"/>
            </p:cNvSpPr>
            <p:nvPr/>
          </p:nvSpPr>
          <p:spPr bwMode="auto">
            <a:xfrm>
              <a:off x="2753" y="3140"/>
              <a:ext cx="1152"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a:solidFill>
                    <a:srgbClr val="FF0000"/>
                  </a:solidFill>
                </a:rPr>
                <a:t>60 dB BW</a:t>
              </a:r>
              <a:endParaRPr lang="en-US" altLang="it-IT" sz="2200"/>
            </a:p>
          </p:txBody>
        </p:sp>
        <p:sp>
          <p:nvSpPr>
            <p:cNvPr id="83015" name="Text Box 41"/>
            <p:cNvSpPr txBox="1">
              <a:spLocks noChangeArrowheads="1"/>
            </p:cNvSpPr>
            <p:nvPr/>
          </p:nvSpPr>
          <p:spPr bwMode="auto">
            <a:xfrm>
              <a:off x="2789" y="3352"/>
              <a:ext cx="100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09575">
                <a:spcBef>
                  <a:spcPct val="20000"/>
                </a:spcBef>
                <a:buClr>
                  <a:schemeClr val="hlink"/>
                </a:buClr>
                <a:buSzPct val="120000"/>
                <a:buChar char="•"/>
                <a:defRPr sz="3200">
                  <a:solidFill>
                    <a:schemeClr val="tx1"/>
                  </a:solidFill>
                  <a:latin typeface="Tahoma" panose="020B0604030504040204" pitchFamily="34" charset="0"/>
                </a:defRPr>
              </a:lvl1pPr>
              <a:lvl2pPr marL="742950" indent="-285750" defTabSz="409575">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defTabSz="409575">
                <a:spcBef>
                  <a:spcPct val="20000"/>
                </a:spcBef>
                <a:buClr>
                  <a:schemeClr val="hlink"/>
                </a:buClr>
                <a:buSzPct val="120000"/>
                <a:buChar char="•"/>
                <a:defRPr sz="2400">
                  <a:solidFill>
                    <a:schemeClr val="tx1"/>
                  </a:solidFill>
                  <a:latin typeface="Tahoma" panose="020B0604030504040204" pitchFamily="34" charset="0"/>
                </a:defRPr>
              </a:lvl3pPr>
              <a:lvl4pPr marL="1600200" indent="-228600" defTabSz="409575">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defTabSz="409575">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defTabSz="409575"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
                  <a:srgbClr val="104160"/>
                </a:buClr>
                <a:buSzPct val="90000"/>
                <a:buFont typeface="Monotype Sorts"/>
                <a:buNone/>
              </a:pPr>
              <a:r>
                <a:rPr lang="en-US" altLang="it-IT" sz="1800">
                  <a:solidFill>
                    <a:srgbClr val="FF0000"/>
                  </a:solidFill>
                </a:rPr>
                <a:t>3 dB BW</a:t>
              </a:r>
              <a:endParaRPr lang="en-US" altLang="it-IT" sz="2200"/>
            </a:p>
          </p:txBody>
        </p:sp>
        <p:sp>
          <p:nvSpPr>
            <p:cNvPr id="83016" name="Line 42"/>
            <p:cNvSpPr>
              <a:spLocks noChangeShapeType="1"/>
            </p:cNvSpPr>
            <p:nvPr/>
          </p:nvSpPr>
          <p:spPr bwMode="auto">
            <a:xfrm flipH="1">
              <a:off x="2525" y="3491"/>
              <a:ext cx="1177"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bwMode="black">
          <a:xfrm>
            <a:off x="0" y="0"/>
            <a:ext cx="9144000" cy="1058863"/>
          </a:xfrm>
        </p:spPr>
        <p:txBody>
          <a:bodyPr/>
          <a:lstStyle/>
          <a:p>
            <a:pPr eaLnBrk="1" hangingPunct="1">
              <a:defRPr/>
            </a:pPr>
            <a:r>
              <a:rPr lang="it-IT" altLang="it-IT" dirty="0" smtClean="0">
                <a:solidFill>
                  <a:schemeClr val="tx1">
                    <a:lumMod val="65000"/>
                  </a:schemeClr>
                </a:solidFill>
                <a:latin typeface="Book Antiqua" panose="02040602050305030304" pitchFamily="18" charset="0"/>
              </a:rPr>
              <a:t>Esempio/esercizio</a:t>
            </a:r>
          </a:p>
        </p:txBody>
      </p:sp>
      <p:graphicFrame>
        <p:nvGraphicFramePr>
          <p:cNvPr id="11267" name="Object 3"/>
          <p:cNvGraphicFramePr>
            <a:graphicFrameLocks noChangeAspect="1"/>
          </p:cNvGraphicFramePr>
          <p:nvPr/>
        </p:nvGraphicFramePr>
        <p:xfrm>
          <a:off x="703263" y="1392238"/>
          <a:ext cx="1533525" cy="409575"/>
        </p:xfrm>
        <a:graphic>
          <a:graphicData uri="http://schemas.openxmlformats.org/presentationml/2006/ole">
            <mc:AlternateContent xmlns:mc="http://schemas.openxmlformats.org/markup-compatibility/2006">
              <mc:Choice xmlns:v="urn:schemas-microsoft-com:vml" Requires="v">
                <p:oleObj spid="_x0000_s11273" name="Equation" r:id="rId4" imgW="1466870" imgH="343059" progId="Equation.3">
                  <p:embed/>
                </p:oleObj>
              </mc:Choice>
              <mc:Fallback>
                <p:oleObj name="Equation" r:id="rId4" imgW="1466870" imgH="34305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703263" y="1392238"/>
                        <a:ext cx="15335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8" name="Object 4"/>
          <p:cNvGraphicFramePr>
            <a:graphicFrameLocks noChangeAspect="1"/>
          </p:cNvGraphicFramePr>
          <p:nvPr/>
        </p:nvGraphicFramePr>
        <p:xfrm>
          <a:off x="3498850" y="1412875"/>
          <a:ext cx="3162300" cy="419100"/>
        </p:xfrm>
        <a:graphic>
          <a:graphicData uri="http://schemas.openxmlformats.org/presentationml/2006/ole">
            <mc:AlternateContent xmlns:mc="http://schemas.openxmlformats.org/markup-compatibility/2006">
              <mc:Choice xmlns:v="urn:schemas-microsoft-com:vml" Requires="v">
                <p:oleObj spid="_x0000_s11274" name="Equation" r:id="rId6" imgW="3095555" imgH="352629" progId="Equation.3">
                  <p:embed/>
                </p:oleObj>
              </mc:Choice>
              <mc:Fallback>
                <p:oleObj name="Equation" r:id="rId6" imgW="3095555" imgH="35262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3498850" y="1412875"/>
                        <a:ext cx="3162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5"/>
          <p:cNvGraphicFramePr>
            <a:graphicFrameLocks noChangeAspect="1"/>
          </p:cNvGraphicFramePr>
          <p:nvPr/>
        </p:nvGraphicFramePr>
        <p:xfrm>
          <a:off x="3498850" y="1947863"/>
          <a:ext cx="3352800" cy="419100"/>
        </p:xfrm>
        <a:graphic>
          <a:graphicData uri="http://schemas.openxmlformats.org/presentationml/2006/ole">
            <mc:AlternateContent xmlns:mc="http://schemas.openxmlformats.org/markup-compatibility/2006">
              <mc:Choice xmlns:v="urn:schemas-microsoft-com:vml" Requires="v">
                <p:oleObj spid="_x0000_s11275" name="Equation" r:id="rId8" imgW="3286095" imgH="352629" progId="Equation.3">
                  <p:embed/>
                </p:oleObj>
              </mc:Choice>
              <mc:Fallback>
                <p:oleObj name="Equation" r:id="rId8" imgW="3286095" imgH="352629"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3498850" y="1947863"/>
                        <a:ext cx="33528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1606" name="Text Box 6"/>
          <p:cNvSpPr txBox="1">
            <a:spLocks noChangeArrowheads="1"/>
          </p:cNvSpPr>
          <p:nvPr/>
        </p:nvSpPr>
        <p:spPr bwMode="black">
          <a:xfrm>
            <a:off x="615950" y="2655888"/>
            <a:ext cx="7402513" cy="519112"/>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con </a:t>
            </a:r>
            <a:r>
              <a:rPr lang="it-IT" sz="2800" i="1">
                <a:effectLst>
                  <a:outerShdw blurRad="38100" dist="38100" dir="2700000" algn="tl">
                    <a:srgbClr val="000000"/>
                  </a:outerShdw>
                </a:effectLst>
                <a:latin typeface="Book Antiqua" pitchFamily="18" charset="0"/>
              </a:rPr>
              <a:t>A</a:t>
            </a:r>
            <a:r>
              <a:rPr lang="it-IT" sz="2800" baseline="-25000">
                <a:effectLst>
                  <a:outerShdw blurRad="38100" dist="38100" dir="2700000" algn="tl">
                    <a:srgbClr val="000000"/>
                  </a:outerShdw>
                </a:effectLst>
                <a:latin typeface="Book Antiqua" pitchFamily="18" charset="0"/>
              </a:rPr>
              <a:t>1</a:t>
            </a:r>
            <a:r>
              <a:rPr lang="it-IT" sz="2800">
                <a:effectLst>
                  <a:outerShdw blurRad="38100" dist="38100" dir="2700000" algn="tl">
                    <a:srgbClr val="000000"/>
                  </a:outerShdw>
                </a:effectLst>
                <a:latin typeface="Book Antiqua" pitchFamily="18" charset="0"/>
              </a:rPr>
              <a:t> = 2</a:t>
            </a:r>
            <a:r>
              <a:rPr lang="it-IT" sz="2800" i="1">
                <a:effectLst>
                  <a:outerShdw blurRad="38100" dist="38100" dir="2700000" algn="tl">
                    <a:srgbClr val="000000"/>
                  </a:outerShdw>
                </a:effectLst>
                <a:latin typeface="Book Antiqua" pitchFamily="18" charset="0"/>
              </a:rPr>
              <a:t>A</a:t>
            </a:r>
            <a:r>
              <a:rPr lang="it-IT" sz="2800" baseline="-25000">
                <a:effectLst>
                  <a:outerShdw blurRad="38100" dist="38100" dir="2700000" algn="tl">
                    <a:srgbClr val="000000"/>
                  </a:outerShdw>
                </a:effectLst>
                <a:latin typeface="Book Antiqua" pitchFamily="18" charset="0"/>
              </a:rPr>
              <a:t>2</a:t>
            </a:r>
            <a:r>
              <a:rPr lang="it-IT" sz="2800">
                <a:effectLst>
                  <a:outerShdw blurRad="38100" dist="38100" dir="2700000" algn="tl">
                    <a:srgbClr val="000000"/>
                  </a:outerShdw>
                </a:effectLst>
                <a:latin typeface="Book Antiqua" pitchFamily="18" charset="0"/>
              </a:rPr>
              <a:t>  (=2 V)      e        </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2</a:t>
            </a:r>
            <a:r>
              <a:rPr lang="it-IT" sz="2800">
                <a:effectLst>
                  <a:outerShdw blurRad="38100" dist="38100" dir="2700000" algn="tl">
                    <a:srgbClr val="000000"/>
                  </a:outerShdw>
                </a:effectLst>
                <a:latin typeface="Book Antiqua" pitchFamily="18" charset="0"/>
              </a:rPr>
              <a:t> = 2</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1</a:t>
            </a:r>
            <a:r>
              <a:rPr lang="it-IT" sz="2800">
                <a:effectLst>
                  <a:outerShdw blurRad="38100" dist="38100" dir="2700000" algn="tl">
                    <a:srgbClr val="000000"/>
                  </a:outerShdw>
                </a:effectLst>
                <a:latin typeface="Book Antiqua" pitchFamily="18" charset="0"/>
              </a:rPr>
              <a:t>   (=2 kHz)</a:t>
            </a:r>
          </a:p>
        </p:txBody>
      </p:sp>
      <p:sp>
        <p:nvSpPr>
          <p:cNvPr id="281607" name="Text Box 7"/>
          <p:cNvSpPr txBox="1">
            <a:spLocks noChangeArrowheads="1"/>
          </p:cNvSpPr>
          <p:nvPr/>
        </p:nvSpPr>
        <p:spPr bwMode="black">
          <a:xfrm>
            <a:off x="596900" y="3544888"/>
            <a:ext cx="8266113" cy="1373187"/>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Rappresentare graficamente i diversi segnali (</a:t>
            </a:r>
            <a:r>
              <a:rPr lang="it-IT" altLang="it-IT" sz="2800" i="1" smtClean="0">
                <a:effectLst>
                  <a:outerShdw blurRad="38100" dist="38100" dir="2700000" algn="tl">
                    <a:srgbClr val="000000"/>
                  </a:outerShdw>
                </a:effectLst>
                <a:latin typeface="Book Antiqua" panose="02040602050305030304" pitchFamily="18" charset="0"/>
              </a:rPr>
              <a:t>e.g</a:t>
            </a:r>
            <a:r>
              <a:rPr lang="it-IT" altLang="it-IT" sz="2800" smtClean="0">
                <a:effectLst>
                  <a:outerShdw blurRad="38100" dist="38100" dir="2700000" algn="tl">
                    <a:srgbClr val="000000"/>
                  </a:outerShdw>
                </a:effectLst>
                <a:latin typeface="Book Antiqua" panose="02040602050305030304" pitchFamily="18" charset="0"/>
              </a:rPr>
              <a:t>. con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Excel</a:t>
            </a:r>
            <a:r>
              <a:rPr lang="it-IT" altLang="it-IT" sz="2800" smtClean="0">
                <a:effectLst>
                  <a:outerShdw blurRad="38100" dist="38100" dir="2700000" algn="tl">
                    <a:srgbClr val="000000"/>
                  </a:outerShdw>
                </a:effectLst>
                <a:latin typeface="Book Antiqua" panose="02040602050305030304" pitchFamily="18" charset="0"/>
              </a:rPr>
              <a:t> o Matlab) nei domini tempo e frequenza (</a:t>
            </a:r>
            <a:r>
              <a:rPr lang="it-IT" altLang="it-IT" sz="2800" i="1" smtClean="0">
                <a:effectLst>
                  <a:outerShdw blurRad="38100" dist="38100" dir="2700000" algn="tl">
                    <a:srgbClr val="000000"/>
                  </a:outerShdw>
                </a:effectLst>
                <a:latin typeface="Book Antiqua" panose="02040602050305030304" pitchFamily="18" charset="0"/>
              </a:rPr>
              <a:t>A</a:t>
            </a:r>
            <a:r>
              <a:rPr lang="it-IT" altLang="it-IT" sz="2800" smtClean="0">
                <a:effectLst>
                  <a:outerShdw blurRad="38100" dist="38100" dir="2700000" algn="tl">
                    <a:srgbClr val="000000"/>
                  </a:outerShdw>
                </a:effectLst>
                <a:latin typeface="Book Antiqua" panose="02040602050305030304" pitchFamily="18" charset="0"/>
              </a:rPr>
              <a:t> vs. </a:t>
            </a:r>
            <a:r>
              <a:rPr lang="it-IT" altLang="it-IT" sz="2800" i="1" smtClean="0">
                <a:effectLst>
                  <a:outerShdw blurRad="38100" dist="38100" dir="2700000" algn="tl">
                    <a:srgbClr val="000000"/>
                  </a:outerShdw>
                </a:effectLst>
                <a:latin typeface="Book Antiqua" panose="02040602050305030304" pitchFamily="18" charset="0"/>
              </a:rPr>
              <a:t>t</a:t>
            </a:r>
            <a:r>
              <a:rPr lang="it-IT" altLang="it-IT" sz="2800" smtClean="0">
                <a:effectLst>
                  <a:outerShdw blurRad="38100" dist="38100" dir="2700000" algn="tl">
                    <a:srgbClr val="000000"/>
                  </a:outerShdw>
                </a:effectLst>
                <a:latin typeface="Book Antiqua" panose="02040602050305030304" pitchFamily="18" charset="0"/>
              </a:rPr>
              <a:t> e </a:t>
            </a:r>
            <a:r>
              <a:rPr lang="it-IT" altLang="it-IT" sz="2800" b="1" i="1" smtClean="0">
                <a:solidFill>
                  <a:srgbClr val="FFFF00"/>
                </a:solidFill>
                <a:effectLst>
                  <a:outerShdw blurRad="38100" dist="38100" dir="2700000" algn="tl">
                    <a:srgbClr val="000000"/>
                  </a:outerShdw>
                </a:effectLst>
                <a:latin typeface="Book Antiqua" panose="02040602050305030304" pitchFamily="18" charset="0"/>
              </a:rPr>
              <a:t>A</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 vs. </a:t>
            </a:r>
            <a:r>
              <a:rPr lang="it-IT" altLang="it-IT" sz="2800" b="1" i="1"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 </a:t>
            </a:r>
            <a:r>
              <a:rPr lang="it-IT" altLang="it-IT" sz="2800" smtClean="0">
                <a:effectLst>
                  <a:outerShdw blurRad="38100" dist="38100" dir="2700000" algn="tl">
                    <a:srgbClr val="000000"/>
                  </a:outerShdw>
                </a:effectLst>
                <a:latin typeface="Book Antiqua" panose="02040602050305030304" pitchFamily="18" charset="0"/>
              </a:rPr>
              <a:t>o anche </a:t>
            </a:r>
            <a:r>
              <a:rPr lang="it-IT" altLang="it-IT" sz="2800" i="1" smtClean="0">
                <a:effectLst>
                  <a:outerShdw blurRad="38100" dist="38100" dir="2700000" algn="tl">
                    <a:srgbClr val="000000"/>
                  </a:outerShdw>
                </a:effectLst>
                <a:latin typeface="Book Antiqua" panose="02040602050305030304" pitchFamily="18" charset="0"/>
              </a:rPr>
              <a:t>P</a:t>
            </a:r>
            <a:r>
              <a:rPr lang="it-IT" altLang="it-IT" sz="2800" smtClean="0">
                <a:effectLst>
                  <a:outerShdw blurRad="38100" dist="38100" dir="2700000" algn="tl">
                    <a:srgbClr val="000000"/>
                  </a:outerShdw>
                </a:effectLst>
                <a:latin typeface="Book Antiqua" panose="02040602050305030304" pitchFamily="18" charset="0"/>
              </a:rPr>
              <a:t> vs. </a:t>
            </a:r>
            <a:r>
              <a:rPr lang="it-IT" altLang="it-IT" sz="2800" i="1" smtClean="0">
                <a:effectLst>
                  <a:outerShdw blurRad="38100" dist="38100" dir="2700000" algn="tl">
                    <a:srgbClr val="000000"/>
                  </a:outerShdw>
                </a:effectLst>
                <a:latin typeface="Book Antiqua" panose="02040602050305030304" pitchFamily="18" charset="0"/>
              </a:rPr>
              <a:t>t</a:t>
            </a:r>
            <a:r>
              <a:rPr lang="it-IT" altLang="it-IT" sz="2800" smtClean="0">
                <a:effectLst>
                  <a:outerShdw blurRad="38100" dist="38100" dir="2700000" algn="tl">
                    <a:srgbClr val="000000"/>
                  </a:outerShdw>
                </a:effectLst>
                <a:latin typeface="Book Antiqua" panose="02040602050305030304" pitchFamily="18" charset="0"/>
              </a:rPr>
              <a:t> e </a:t>
            </a:r>
            <a:r>
              <a:rPr lang="it-IT" altLang="it-IT" sz="2800" b="1" i="1" smtClean="0">
                <a:solidFill>
                  <a:srgbClr val="FFFF00"/>
                </a:solidFill>
                <a:effectLst>
                  <a:outerShdw blurRad="38100" dist="38100" dir="2700000" algn="tl">
                    <a:srgbClr val="000000"/>
                  </a:outerShdw>
                </a:effectLst>
                <a:latin typeface="Book Antiqua" panose="02040602050305030304" pitchFamily="18" charset="0"/>
              </a:rPr>
              <a:t>P</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 vs. </a:t>
            </a:r>
            <a:r>
              <a:rPr lang="it-IT" altLang="it-IT" sz="2800" b="1" i="1"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i="1" smtClean="0">
                <a:solidFill>
                  <a:srgbClr val="FFFF00"/>
                </a:solidFill>
                <a:effectLst>
                  <a:outerShdw blurRad="38100" dist="38100" dir="2700000" algn="tl">
                    <a:srgbClr val="000000"/>
                  </a:outerShdw>
                </a:effectLst>
                <a:latin typeface="Book Antiqua" panose="02040602050305030304" pitchFamily="18" charset="0"/>
              </a:rPr>
              <a:t> </a:t>
            </a:r>
            <a:r>
              <a:rPr lang="it-IT" altLang="it-IT" sz="2800" smtClean="0">
                <a:effectLst>
                  <a:outerShdw blurRad="38100" dist="38100" dir="2700000" algn="tl">
                    <a:srgbClr val="000000"/>
                  </a:outerShdw>
                </a:effectLst>
                <a:latin typeface="Book Antiqua" panose="02040602050305030304" pitchFamily="18" charset="0"/>
              </a:rPr>
              <a:t>)</a:t>
            </a:r>
          </a:p>
        </p:txBody>
      </p:sp>
      <p:sp>
        <p:nvSpPr>
          <p:cNvPr id="281608" name="Text Box 8"/>
          <p:cNvSpPr txBox="1">
            <a:spLocks noChangeArrowheads="1"/>
          </p:cNvSpPr>
          <p:nvPr/>
        </p:nvSpPr>
        <p:spPr bwMode="black">
          <a:xfrm>
            <a:off x="584200" y="5127625"/>
            <a:ext cx="8470900" cy="1373188"/>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Calcolare la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potenza media</a:t>
            </a:r>
            <a:r>
              <a:rPr lang="it-IT" altLang="it-IT" sz="2800" smtClean="0">
                <a:effectLst>
                  <a:outerShdw blurRad="38100" dist="38100" dir="2700000" algn="tl">
                    <a:srgbClr val="000000"/>
                  </a:outerShdw>
                </a:effectLst>
                <a:latin typeface="Book Antiqua" panose="02040602050305030304" pitchFamily="18" charset="0"/>
              </a:rPr>
              <a:t> del segnale </a:t>
            </a:r>
            <a:r>
              <a:rPr lang="it-IT" altLang="it-IT" sz="2800" i="1" smtClean="0">
                <a:effectLst>
                  <a:outerShdw blurRad="38100" dist="38100" dir="2700000" algn="tl">
                    <a:srgbClr val="000000"/>
                  </a:outerShdw>
                </a:effectLst>
                <a:latin typeface="Book Antiqua" panose="02040602050305030304" pitchFamily="18" charset="0"/>
              </a:rPr>
              <a:t>v</a:t>
            </a:r>
            <a:r>
              <a:rPr lang="it-IT" altLang="it-IT" sz="2800" smtClean="0">
                <a:effectLst>
                  <a:outerShdw blurRad="38100" dist="38100" dir="2700000" algn="tl">
                    <a:srgbClr val="000000"/>
                  </a:outerShdw>
                </a:effectLst>
                <a:latin typeface="Book Antiqua" panose="02040602050305030304" pitchFamily="18" charset="0"/>
              </a:rPr>
              <a:t> e verificare che è pari alla somma delle potenze (medie) di </a:t>
            </a:r>
            <a:r>
              <a:rPr lang="it-IT" altLang="it-IT" sz="2800" i="1" smtClean="0">
                <a:effectLst>
                  <a:outerShdw blurRad="38100" dist="38100" dir="2700000" algn="tl">
                    <a:srgbClr val="000000"/>
                  </a:outerShdw>
                </a:effectLst>
                <a:latin typeface="Book Antiqua" panose="02040602050305030304" pitchFamily="18" charset="0"/>
              </a:rPr>
              <a:t>v</a:t>
            </a:r>
            <a:r>
              <a:rPr lang="it-IT" altLang="it-IT" sz="2800" baseline="-25000" smtClean="0">
                <a:effectLst>
                  <a:outerShdw blurRad="38100" dist="38100" dir="2700000" algn="tl">
                    <a:srgbClr val="000000"/>
                  </a:outerShdw>
                </a:effectLst>
                <a:latin typeface="Book Antiqua" panose="02040602050305030304" pitchFamily="18" charset="0"/>
              </a:rPr>
              <a:t>1</a:t>
            </a:r>
            <a:r>
              <a:rPr lang="it-IT" altLang="it-IT" sz="2800" smtClean="0">
                <a:effectLst>
                  <a:outerShdw blurRad="38100" dist="38100" dir="2700000" algn="tl">
                    <a:srgbClr val="000000"/>
                  </a:outerShdw>
                </a:effectLst>
                <a:latin typeface="Book Antiqua" panose="02040602050305030304" pitchFamily="18" charset="0"/>
              </a:rPr>
              <a:t> e di </a:t>
            </a:r>
            <a:r>
              <a:rPr lang="it-IT" altLang="it-IT" sz="2800" i="1" smtClean="0">
                <a:effectLst>
                  <a:outerShdw blurRad="38100" dist="38100" dir="2700000" algn="tl">
                    <a:srgbClr val="000000"/>
                  </a:outerShdw>
                </a:effectLst>
                <a:latin typeface="Book Antiqua" panose="02040602050305030304" pitchFamily="18" charset="0"/>
              </a:rPr>
              <a:t>v</a:t>
            </a:r>
            <a:r>
              <a:rPr lang="it-IT" altLang="it-IT" sz="2800" baseline="-25000" smtClean="0">
                <a:effectLst>
                  <a:outerShdw blurRad="38100" dist="38100" dir="2700000" algn="tl">
                    <a:srgbClr val="000000"/>
                  </a:outerShdw>
                </a:effectLst>
                <a:latin typeface="Book Antiqua" panose="02040602050305030304" pitchFamily="18" charset="0"/>
              </a:rPr>
              <a:t>2</a:t>
            </a:r>
            <a:r>
              <a:rPr lang="it-IT" altLang="it-IT" sz="2800" smtClean="0">
                <a:effectLst>
                  <a:outerShdw blurRad="38100" dist="38100" dir="2700000" algn="tl">
                    <a:srgbClr val="000000"/>
                  </a:outerShdw>
                </a:effectLst>
                <a:latin typeface="Book Antiqua" panose="02040602050305030304" pitchFamily="18" charset="0"/>
              </a:rPr>
              <a:t> o delle due corrispondenti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righe spettrali</a:t>
            </a:r>
            <a:endParaRPr lang="it-IT" altLang="it-IT" sz="2800" b="1" baseline="-25000" smtClean="0">
              <a:solidFill>
                <a:srgbClr val="FFFF00"/>
              </a:solidFill>
              <a:effectLst>
                <a:outerShdw blurRad="38100" dist="38100" dir="2700000" algn="tl">
                  <a:srgbClr val="000000"/>
                </a:outerShdw>
              </a:effectLst>
              <a:latin typeface="Book Antiqua" panose="020406020503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6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p:bldP spid="281607" grpId="0"/>
      <p:bldP spid="2816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bwMode="black">
          <a:xfrm>
            <a:off x="0" y="-100013"/>
            <a:ext cx="9144000" cy="1058863"/>
          </a:xfrm>
        </p:spPr>
        <p:txBody>
          <a:bodyPr/>
          <a:lstStyle/>
          <a:p>
            <a:pPr eaLnBrk="1" hangingPunct="1">
              <a:defRPr/>
            </a:pPr>
            <a:r>
              <a:rPr lang="it-IT" sz="3800" dirty="0" smtClean="0">
                <a:solidFill>
                  <a:schemeClr val="tx1"/>
                </a:solidFill>
                <a:latin typeface="Book Antiqua" pitchFamily="18" charset="0"/>
              </a:rPr>
              <a:t>AS a FFT: Trasformata di Fourier Discreta</a:t>
            </a:r>
          </a:p>
        </p:txBody>
      </p:sp>
      <p:sp>
        <p:nvSpPr>
          <p:cNvPr id="340995" name="Text Box 3"/>
          <p:cNvSpPr txBox="1">
            <a:spLocks noChangeArrowheads="1"/>
          </p:cNvSpPr>
          <p:nvPr/>
        </p:nvSpPr>
        <p:spPr bwMode="black">
          <a:xfrm>
            <a:off x="387350" y="1125538"/>
            <a:ext cx="8512175" cy="1031875"/>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800" dirty="0">
                <a:effectLst>
                  <a:outerShdw blurRad="38100" dist="38100" dir="2700000" algn="tl">
                    <a:srgbClr val="000000"/>
                  </a:outerShdw>
                </a:effectLst>
                <a:latin typeface="Book Antiqua" pitchFamily="18" charset="0"/>
              </a:rPr>
              <a:t>L’analisi spettrale si può ottenere per </a:t>
            </a:r>
            <a:r>
              <a:rPr lang="it-IT" sz="2800" dirty="0">
                <a:solidFill>
                  <a:srgbClr val="FFFF00"/>
                </a:solidFill>
                <a:effectLst>
                  <a:outerShdw blurRad="38100" dist="38100" dir="2700000" algn="tl">
                    <a:srgbClr val="000000"/>
                  </a:outerShdw>
                </a:effectLst>
                <a:latin typeface="Book Antiqua" pitchFamily="18" charset="0"/>
              </a:rPr>
              <a:t>elaborazione numerica di segnali acquisiti nel tempo</a:t>
            </a:r>
            <a:endParaRPr lang="it-IT" sz="2800" dirty="0">
              <a:effectLst>
                <a:outerShdw blurRad="38100" dist="38100" dir="2700000" algn="tl">
                  <a:srgbClr val="000000"/>
                </a:outerShdw>
              </a:effectLst>
              <a:latin typeface="Book Antiqua" pitchFamily="18" charset="0"/>
            </a:endParaRPr>
          </a:p>
        </p:txBody>
      </p:sp>
      <p:sp>
        <p:nvSpPr>
          <p:cNvPr id="340998" name="Text Box 6"/>
          <p:cNvSpPr txBox="1">
            <a:spLocks noChangeArrowheads="1"/>
          </p:cNvSpPr>
          <p:nvPr/>
        </p:nvSpPr>
        <p:spPr bwMode="black">
          <a:xfrm>
            <a:off x="307975" y="2454275"/>
            <a:ext cx="8512175" cy="244157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Avendo a disposizione </a:t>
            </a:r>
            <a:r>
              <a:rPr lang="it-IT" altLang="it-IT" sz="2800" i="1" smtClean="0">
                <a:effectLst>
                  <a:outerShdw blurRad="38100" dist="38100" dir="2700000" algn="tl">
                    <a:srgbClr val="000000"/>
                  </a:outerShdw>
                </a:effectLst>
                <a:latin typeface="Book Antiqua" panose="02040602050305030304" pitchFamily="18" charset="0"/>
              </a:rPr>
              <a:t>N</a:t>
            </a:r>
            <a:r>
              <a:rPr lang="it-IT" altLang="it-IT" sz="2800" smtClean="0">
                <a:effectLst>
                  <a:outerShdw blurRad="38100" dist="38100" dir="2700000" algn="tl">
                    <a:srgbClr val="000000"/>
                  </a:outerShdw>
                </a:effectLst>
                <a:latin typeface="Book Antiqua" panose="02040602050305030304" pitchFamily="18" charset="0"/>
              </a:rPr>
              <a:t> valori campionati del segnale nel tempo </a:t>
            </a:r>
            <a:r>
              <a:rPr lang="it-IT" altLang="it-IT" sz="2800" i="1" smtClean="0">
                <a:effectLst>
                  <a:outerShdw blurRad="38100" dist="38100" dir="2700000" algn="tl">
                    <a:srgbClr val="000000"/>
                  </a:outerShdw>
                </a:effectLst>
                <a:latin typeface="Book Antiqua" panose="02040602050305030304" pitchFamily="18" charset="0"/>
              </a:rPr>
              <a:t>s</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sym typeface="Symbol" panose="05050102010706020507" pitchFamily="18" charset="2"/>
              </a:rPr>
              <a:t>t</a:t>
            </a:r>
            <a:r>
              <a:rPr lang="it-IT" altLang="it-IT" sz="2800" i="1" baseline="-25000" smtClean="0">
                <a:effectLst>
                  <a:outerShdw blurRad="38100" dist="38100" dir="2700000" algn="tl">
                    <a:srgbClr val="000000"/>
                  </a:outerShdw>
                </a:effectLst>
                <a:latin typeface="Book Antiqua" panose="02040602050305030304" pitchFamily="18" charset="0"/>
                <a:sym typeface="Symbol" panose="05050102010706020507" pitchFamily="18" charset="2"/>
              </a:rPr>
              <a:t>k</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rPr>
              <a:t>s</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rPr>
              <a:t>k</a:t>
            </a:r>
            <a:r>
              <a:rPr lang="it-IT" altLang="it-IT" sz="2800" smtClean="0">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i="1" smtClean="0">
                <a:effectLst>
                  <a:outerShdw blurRad="38100" dist="38100" dir="2700000" algn="tl">
                    <a:srgbClr val="000000"/>
                  </a:outerShdw>
                </a:effectLst>
                <a:latin typeface="Book Antiqua" panose="02040602050305030304" pitchFamily="18" charset="0"/>
                <a:sym typeface="Symbol" panose="05050102010706020507" pitchFamily="18" charset="2"/>
              </a:rPr>
              <a:t>t</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rPr>
              <a:t>,</a:t>
            </a:r>
            <a:r>
              <a:rPr lang="it-IT" altLang="it-IT" sz="2800" smtClean="0">
                <a:effectLst>
                  <a:outerShdw blurRad="38100" dist="38100" dir="2700000" algn="tl">
                    <a:srgbClr val="000000"/>
                  </a:outerShdw>
                </a:effectLst>
                <a:latin typeface="Book Antiqua" panose="02040602050305030304" pitchFamily="18" charset="0"/>
              </a:rPr>
              <a:t> è possibile ottenere i valori discreti </a:t>
            </a:r>
            <a:r>
              <a:rPr lang="it-IT" altLang="it-IT" sz="2800" i="1" smtClean="0">
                <a:effectLst>
                  <a:outerShdw blurRad="38100" dist="38100" dir="2700000" algn="tl">
                    <a:srgbClr val="000000"/>
                  </a:outerShdw>
                </a:effectLst>
                <a:latin typeface="Book Antiqua" panose="02040602050305030304" pitchFamily="18" charset="0"/>
              </a:rPr>
              <a:t>S</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sym typeface="Symbol" panose="05050102010706020507" pitchFamily="18" charset="2"/>
              </a:rPr>
              <a:t>f</a:t>
            </a:r>
            <a:r>
              <a:rPr lang="it-IT" altLang="it-IT" sz="2800" i="1" baseline="-25000" smtClean="0">
                <a:effectLst>
                  <a:outerShdw blurRad="38100" dist="38100" dir="2700000" algn="tl">
                    <a:srgbClr val="000000"/>
                  </a:outerShdw>
                </a:effectLst>
                <a:latin typeface="Book Antiqua" panose="02040602050305030304" pitchFamily="18" charset="0"/>
                <a:sym typeface="Symbol" panose="05050102010706020507" pitchFamily="18" charset="2"/>
              </a:rPr>
              <a:t>m</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rPr>
              <a:t>=S</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rPr>
              <a:t>m</a:t>
            </a:r>
            <a:r>
              <a:rPr lang="it-IT" altLang="it-IT" sz="2800" smtClean="0">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i="1" smtClean="0">
                <a:effectLst>
                  <a:outerShdw blurRad="38100" dist="38100" dir="2700000" algn="tl">
                    <a:srgbClr val="000000"/>
                  </a:outerShdw>
                </a:effectLst>
                <a:latin typeface="Book Antiqua" panose="02040602050305030304" pitchFamily="18" charset="0"/>
                <a:sym typeface="Symbol" panose="05050102010706020507" pitchFamily="18" charset="2"/>
              </a:rPr>
              <a:t>f</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rPr>
              <a:t> </a:t>
            </a:r>
            <a:r>
              <a:rPr lang="it-IT" altLang="it-IT" sz="2800" smtClean="0">
                <a:effectLst>
                  <a:outerShdw blurRad="38100" dist="38100" dir="2700000" algn="tl">
                    <a:srgbClr val="000000"/>
                  </a:outerShdw>
                </a:effectLst>
                <a:latin typeface="Book Antiqua" panose="02040602050305030304" pitchFamily="18" charset="0"/>
              </a:rPr>
              <a:t>dello spettro del segnale eseguendo, con una semplice sommatoria finita, la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trasformata di Fourier discreta (DFT)</a:t>
            </a:r>
          </a:p>
        </p:txBody>
      </p:sp>
      <p:grpSp>
        <p:nvGrpSpPr>
          <p:cNvPr id="2" name="Group 20"/>
          <p:cNvGrpSpPr>
            <a:grpSpLocks/>
          </p:cNvGrpSpPr>
          <p:nvPr/>
        </p:nvGrpSpPr>
        <p:grpSpPr bwMode="auto">
          <a:xfrm>
            <a:off x="434975" y="4794250"/>
            <a:ext cx="8645525" cy="2076450"/>
            <a:chOff x="274" y="3020"/>
            <a:chExt cx="5446" cy="1308"/>
          </a:xfrm>
        </p:grpSpPr>
        <p:graphicFrame>
          <p:nvGraphicFramePr>
            <p:cNvPr id="85001" name="Object 7"/>
            <p:cNvGraphicFramePr>
              <a:graphicFrameLocks noChangeAspect="1"/>
            </p:cNvGraphicFramePr>
            <p:nvPr/>
          </p:nvGraphicFramePr>
          <p:xfrm>
            <a:off x="274" y="3234"/>
            <a:ext cx="4922" cy="579"/>
          </p:xfrm>
          <a:graphic>
            <a:graphicData uri="http://schemas.openxmlformats.org/presentationml/2006/ole">
              <mc:AlternateContent xmlns:mc="http://schemas.openxmlformats.org/markup-compatibility/2006">
                <mc:Choice xmlns:v="urn:schemas-microsoft-com:vml" Requires="v">
                  <p:oleObj spid="_x0000_s85014" name="Equation" r:id="rId4" imgW="3600630" imgH="361720" progId="Equation.3">
                    <p:embed/>
                  </p:oleObj>
                </mc:Choice>
                <mc:Fallback>
                  <p:oleObj name="Equation" r:id="rId4" imgW="3600630" imgH="36172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274" y="3234"/>
                          <a:ext cx="4922"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2" name="Line 8"/>
            <p:cNvSpPr>
              <a:spLocks noChangeShapeType="1"/>
            </p:cNvSpPr>
            <p:nvPr/>
          </p:nvSpPr>
          <p:spPr bwMode="black">
            <a:xfrm flipV="1">
              <a:off x="2354" y="3501"/>
              <a:ext cx="5" cy="4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85003" name="Line 9"/>
            <p:cNvSpPr>
              <a:spLocks noChangeShapeType="1"/>
            </p:cNvSpPr>
            <p:nvPr/>
          </p:nvSpPr>
          <p:spPr bwMode="black">
            <a:xfrm flipH="1" flipV="1">
              <a:off x="2607" y="3509"/>
              <a:ext cx="9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341002" name="Text Box 10"/>
            <p:cNvSpPr txBox="1">
              <a:spLocks noChangeArrowheads="1"/>
            </p:cNvSpPr>
            <p:nvPr/>
          </p:nvSpPr>
          <p:spPr bwMode="black">
            <a:xfrm>
              <a:off x="2191" y="3955"/>
              <a:ext cx="408" cy="269"/>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000" i="1">
                  <a:effectLst>
                    <a:outerShdw blurRad="38100" dist="38100" dir="2700000" algn="tl">
                      <a:srgbClr val="000000"/>
                    </a:outerShdw>
                  </a:effectLst>
                  <a:latin typeface="Book Antiqua" pitchFamily="18" charset="0"/>
                </a:rPr>
                <a:t>"f</a:t>
              </a:r>
              <a:r>
                <a:rPr lang="it-IT" sz="1200" i="1">
                  <a:effectLst>
                    <a:outerShdw blurRad="38100" dist="38100" dir="2700000" algn="tl">
                      <a:srgbClr val="000000"/>
                    </a:outerShdw>
                  </a:effectLst>
                  <a:latin typeface="Book Antiqua" pitchFamily="18" charset="0"/>
                </a:rPr>
                <a:t> </a:t>
              </a:r>
              <a:r>
                <a:rPr lang="it-IT" sz="2000" i="1">
                  <a:effectLst>
                    <a:outerShdw blurRad="38100" dist="38100" dir="2700000" algn="tl">
                      <a:srgbClr val="000000"/>
                    </a:outerShdw>
                  </a:effectLst>
                  <a:latin typeface="Book Antiqua" pitchFamily="18" charset="0"/>
                </a:rPr>
                <a:t>"</a:t>
              </a:r>
            </a:p>
          </p:txBody>
        </p:sp>
        <p:sp>
          <p:nvSpPr>
            <p:cNvPr id="341003" name="Text Box 11"/>
            <p:cNvSpPr txBox="1">
              <a:spLocks noChangeArrowheads="1"/>
            </p:cNvSpPr>
            <p:nvPr/>
          </p:nvSpPr>
          <p:spPr bwMode="black">
            <a:xfrm>
              <a:off x="2531" y="3827"/>
              <a:ext cx="408" cy="269"/>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000" i="1">
                  <a:effectLst>
                    <a:outerShdw blurRad="38100" dist="38100" dir="2700000" algn="tl">
                      <a:srgbClr val="000000"/>
                    </a:outerShdw>
                  </a:effectLst>
                  <a:latin typeface="Book Antiqua" pitchFamily="18" charset="0"/>
                </a:rPr>
                <a:t>"t</a:t>
              </a:r>
              <a:r>
                <a:rPr lang="it-IT" sz="400" i="1">
                  <a:effectLst>
                    <a:outerShdw blurRad="38100" dist="38100" dir="2700000" algn="tl">
                      <a:srgbClr val="000000"/>
                    </a:outerShdw>
                  </a:effectLst>
                  <a:latin typeface="Book Antiqua" pitchFamily="18" charset="0"/>
                </a:rPr>
                <a:t> </a:t>
              </a:r>
              <a:r>
                <a:rPr lang="it-IT" sz="2000" i="1">
                  <a:effectLst>
                    <a:outerShdw blurRad="38100" dist="38100" dir="2700000" algn="tl">
                      <a:srgbClr val="000000"/>
                    </a:outerShdw>
                  </a:effectLst>
                  <a:latin typeface="Book Antiqua" pitchFamily="18" charset="0"/>
                </a:rPr>
                <a:t>"</a:t>
              </a:r>
            </a:p>
          </p:txBody>
        </p:sp>
        <p:sp>
          <p:nvSpPr>
            <p:cNvPr id="85006" name="Line 12"/>
            <p:cNvSpPr>
              <a:spLocks noChangeShapeType="1"/>
            </p:cNvSpPr>
            <p:nvPr/>
          </p:nvSpPr>
          <p:spPr bwMode="black">
            <a:xfrm flipV="1">
              <a:off x="4844" y="3501"/>
              <a:ext cx="0"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85007" name="Line 13"/>
            <p:cNvSpPr>
              <a:spLocks noChangeShapeType="1"/>
            </p:cNvSpPr>
            <p:nvPr/>
          </p:nvSpPr>
          <p:spPr bwMode="black">
            <a:xfrm flipH="1" flipV="1">
              <a:off x="4965" y="3509"/>
              <a:ext cx="21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341006" name="Text Box 14"/>
            <p:cNvSpPr txBox="1">
              <a:spLocks noChangeArrowheads="1"/>
            </p:cNvSpPr>
            <p:nvPr/>
          </p:nvSpPr>
          <p:spPr bwMode="black">
            <a:xfrm>
              <a:off x="4666" y="4059"/>
              <a:ext cx="408" cy="269"/>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000" i="1">
                  <a:effectLst>
                    <a:outerShdw blurRad="38100" dist="38100" dir="2700000" algn="tl">
                      <a:srgbClr val="000000"/>
                    </a:outerShdw>
                  </a:effectLst>
                  <a:latin typeface="Book Antiqua" pitchFamily="18" charset="0"/>
                </a:rPr>
                <a:t>"f</a:t>
              </a:r>
              <a:r>
                <a:rPr lang="it-IT" sz="1200" i="1">
                  <a:effectLst>
                    <a:outerShdw blurRad="38100" dist="38100" dir="2700000" algn="tl">
                      <a:srgbClr val="000000"/>
                    </a:outerShdw>
                  </a:effectLst>
                  <a:latin typeface="Book Antiqua" pitchFamily="18" charset="0"/>
                </a:rPr>
                <a:t> </a:t>
              </a:r>
              <a:r>
                <a:rPr lang="it-IT" sz="2000" i="1">
                  <a:effectLst>
                    <a:outerShdw blurRad="38100" dist="38100" dir="2700000" algn="tl">
                      <a:srgbClr val="000000"/>
                    </a:outerShdw>
                  </a:effectLst>
                  <a:latin typeface="Book Antiqua" pitchFamily="18" charset="0"/>
                </a:rPr>
                <a:t>"</a:t>
              </a:r>
            </a:p>
          </p:txBody>
        </p:sp>
        <p:sp>
          <p:nvSpPr>
            <p:cNvPr id="341007" name="Text Box 15"/>
            <p:cNvSpPr txBox="1">
              <a:spLocks noChangeArrowheads="1"/>
            </p:cNvSpPr>
            <p:nvPr/>
          </p:nvSpPr>
          <p:spPr bwMode="black">
            <a:xfrm>
              <a:off x="5009" y="3827"/>
              <a:ext cx="408" cy="269"/>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000" i="1">
                  <a:effectLst>
                    <a:outerShdw blurRad="38100" dist="38100" dir="2700000" algn="tl">
                      <a:srgbClr val="000000"/>
                    </a:outerShdw>
                  </a:effectLst>
                  <a:latin typeface="Book Antiqua" pitchFamily="18" charset="0"/>
                </a:rPr>
                <a:t>"t</a:t>
              </a:r>
              <a:r>
                <a:rPr lang="it-IT" sz="400" i="1">
                  <a:effectLst>
                    <a:outerShdw blurRad="38100" dist="38100" dir="2700000" algn="tl">
                      <a:srgbClr val="000000"/>
                    </a:outerShdw>
                  </a:effectLst>
                  <a:latin typeface="Book Antiqua" pitchFamily="18" charset="0"/>
                </a:rPr>
                <a:t> </a:t>
              </a:r>
              <a:r>
                <a:rPr lang="it-IT" sz="2000" i="1">
                  <a:effectLst>
                    <a:outerShdw blurRad="38100" dist="38100" dir="2700000" algn="tl">
                      <a:srgbClr val="000000"/>
                    </a:outerShdw>
                  </a:effectLst>
                  <a:latin typeface="Book Antiqua" pitchFamily="18" charset="0"/>
                </a:rPr>
                <a:t>"</a:t>
              </a:r>
            </a:p>
          </p:txBody>
        </p:sp>
        <p:grpSp>
          <p:nvGrpSpPr>
            <p:cNvPr id="85010" name="Group 19"/>
            <p:cNvGrpSpPr>
              <a:grpSpLocks/>
            </p:cNvGrpSpPr>
            <p:nvPr/>
          </p:nvGrpSpPr>
          <p:grpSpPr bwMode="auto">
            <a:xfrm>
              <a:off x="3279" y="3020"/>
              <a:ext cx="2441" cy="269"/>
              <a:chOff x="3279" y="3020"/>
              <a:chExt cx="2441" cy="269"/>
            </a:xfrm>
          </p:grpSpPr>
          <p:sp>
            <p:nvSpPr>
              <p:cNvPr id="85011" name="Line 16"/>
              <p:cNvSpPr>
                <a:spLocks noChangeShapeType="1"/>
              </p:cNvSpPr>
              <p:nvPr/>
            </p:nvSpPr>
            <p:spPr bwMode="auto">
              <a:xfrm>
                <a:off x="3279" y="3164"/>
                <a:ext cx="0" cy="1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85012" name="Line 17"/>
              <p:cNvSpPr>
                <a:spLocks noChangeShapeType="1"/>
              </p:cNvSpPr>
              <p:nvPr/>
            </p:nvSpPr>
            <p:spPr bwMode="auto">
              <a:xfrm>
                <a:off x="3279" y="3164"/>
                <a:ext cx="10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41010" name="Text Box 18"/>
              <p:cNvSpPr txBox="1">
                <a:spLocks noChangeArrowheads="1"/>
              </p:cNvSpPr>
              <p:nvPr/>
            </p:nvSpPr>
            <p:spPr bwMode="black">
              <a:xfrm>
                <a:off x="4282" y="3020"/>
                <a:ext cx="1438" cy="269"/>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000">
                    <a:effectLst>
                      <a:outerShdw blurRad="38100" dist="38100" dir="2700000" algn="tl">
                        <a:srgbClr val="000000"/>
                      </a:outerShdw>
                    </a:effectLst>
                    <a:latin typeface="Book Antiqua" pitchFamily="18" charset="0"/>
                  </a:rPr>
                  <a:t>Tempo tot. di acq.</a:t>
                </a:r>
                <a:endParaRPr lang="it-IT" sz="2000" b="1">
                  <a:solidFill>
                    <a:srgbClr val="FFFF00"/>
                  </a:solidFill>
                  <a:effectLst>
                    <a:outerShdw blurRad="38100" dist="38100" dir="2700000" algn="tl">
                      <a:srgbClr val="000000"/>
                    </a:outerShdw>
                  </a:effectLst>
                  <a:latin typeface="Book Antiqua" pitchFamily="18" charset="0"/>
                </a:endParaRPr>
              </a:p>
            </p:txBody>
          </p:sp>
        </p:grpSp>
      </p:grpSp>
      <p:grpSp>
        <p:nvGrpSpPr>
          <p:cNvPr id="4" name="Group 24"/>
          <p:cNvGrpSpPr>
            <a:grpSpLocks/>
          </p:cNvGrpSpPr>
          <p:nvPr/>
        </p:nvGrpSpPr>
        <p:grpSpPr bwMode="auto">
          <a:xfrm>
            <a:off x="219075" y="5983288"/>
            <a:ext cx="3168650" cy="900112"/>
            <a:chOff x="138" y="3769"/>
            <a:chExt cx="1996" cy="567"/>
          </a:xfrm>
        </p:grpSpPr>
        <p:graphicFrame>
          <p:nvGraphicFramePr>
            <p:cNvPr id="84999" name="Object 21"/>
            <p:cNvGraphicFramePr>
              <a:graphicFrameLocks noChangeAspect="1"/>
            </p:cNvGraphicFramePr>
            <p:nvPr/>
          </p:nvGraphicFramePr>
          <p:xfrm>
            <a:off x="158" y="3769"/>
            <a:ext cx="1966" cy="567"/>
          </p:xfrm>
          <a:graphic>
            <a:graphicData uri="http://schemas.openxmlformats.org/presentationml/2006/ole">
              <mc:AlternateContent xmlns:mc="http://schemas.openxmlformats.org/markup-compatibility/2006">
                <mc:Choice xmlns:v="urn:schemas-microsoft-com:vml" Requires="v">
                  <p:oleObj spid="_x0000_s85015" name="Equation" r:id="rId6" imgW="1562140" imgH="399997" progId="Equation.3">
                    <p:embed/>
                  </p:oleObj>
                </mc:Choice>
                <mc:Fallback>
                  <p:oleObj name="Equation" r:id="rId6" imgW="1562140" imgH="399997"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158" y="3769"/>
                          <a:ext cx="196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85000" name="Rectangle 22"/>
            <p:cNvSpPr>
              <a:spLocks noChangeArrowheads="1"/>
            </p:cNvSpPr>
            <p:nvPr/>
          </p:nvSpPr>
          <p:spPr bwMode="auto">
            <a:xfrm>
              <a:off x="138" y="3828"/>
              <a:ext cx="1996" cy="503"/>
            </a:xfrm>
            <a:prstGeom prst="rect">
              <a:avLst/>
            </a:prstGeom>
            <a:solidFill>
              <a:srgbClr val="C0C0C0">
                <a:alpha val="39999"/>
              </a:srgbClr>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8"/>
                                        </p:tgtEl>
                                        <p:attrNameLst>
                                          <p:attrName>style.visibility</p:attrName>
                                        </p:attrNameLst>
                                      </p:cBhvr>
                                      <p:to>
                                        <p:strVal val="visible"/>
                                      </p:to>
                                    </p:set>
                                  </p:childTnLst>
                                </p:cTn>
                              </p:par>
                            </p:childTnLst>
                          </p:cTn>
                        </p:par>
                        <p:par>
                          <p:cTn id="7" fill="hold" nodeType="afterGroup">
                            <p:stCondLst>
                              <p:cond delay="0"/>
                            </p:stCondLst>
                            <p:childTnLst>
                              <p:par>
                                <p:cTn id="8" presetID="53" presetClass="entr" presetSubtype="0" fill="hold" nodeType="afterEffect">
                                  <p:stCondLst>
                                    <p:cond delay="300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fltVal val="0"/>
                                          </p:val>
                                        </p:tav>
                                        <p:tav tm="100000">
                                          <p:val>
                                            <p:strVal val="#ppt_w"/>
                                          </p:val>
                                        </p:tav>
                                      </p:tavLst>
                                    </p:anim>
                                    <p:anim calcmode="lin" valueType="num">
                                      <p:cBhvr>
                                        <p:cTn id="11" dur="1000" fill="hold"/>
                                        <p:tgtEl>
                                          <p:spTgt spid="4"/>
                                        </p:tgtEl>
                                        <p:attrNameLst>
                                          <p:attrName>ppt_h</p:attrName>
                                        </p:attrNameLst>
                                      </p:cBhvr>
                                      <p:tavLst>
                                        <p:tav tm="0">
                                          <p:val>
                                            <p:fltVal val="0"/>
                                          </p:val>
                                        </p:tav>
                                        <p:tav tm="100000">
                                          <p:val>
                                            <p:strVal val="#ppt_h"/>
                                          </p:val>
                                        </p:tav>
                                      </p:tavLst>
                                    </p:anim>
                                    <p:animEffect transition="in" filter="fade">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bwMode="black">
          <a:xfrm>
            <a:off x="0" y="-100013"/>
            <a:ext cx="9144000" cy="1058863"/>
          </a:xfrm>
        </p:spPr>
        <p:txBody>
          <a:bodyPr/>
          <a:lstStyle/>
          <a:p>
            <a:pPr eaLnBrk="1" hangingPunct="1">
              <a:defRPr/>
            </a:pPr>
            <a:r>
              <a:rPr lang="it-IT" sz="3800" dirty="0" smtClean="0">
                <a:solidFill>
                  <a:schemeClr val="tx1"/>
                </a:solidFill>
                <a:latin typeface="Book Antiqua" pitchFamily="18" charset="0"/>
              </a:rPr>
              <a:t>AS a FFT: dinamica e risoluzione</a:t>
            </a:r>
          </a:p>
        </p:txBody>
      </p:sp>
      <p:sp>
        <p:nvSpPr>
          <p:cNvPr id="343043" name="Text Box 3"/>
          <p:cNvSpPr txBox="1">
            <a:spLocks noChangeArrowheads="1"/>
          </p:cNvSpPr>
          <p:nvPr/>
        </p:nvSpPr>
        <p:spPr bwMode="black">
          <a:xfrm>
            <a:off x="387350" y="790575"/>
            <a:ext cx="8512175" cy="1296988"/>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defRPr/>
            </a:pPr>
            <a:r>
              <a:rPr lang="it-IT" altLang="it-IT" sz="2400" smtClean="0">
                <a:effectLst>
                  <a:outerShdw blurRad="38100" dist="38100" dir="2700000" algn="tl">
                    <a:srgbClr val="000000"/>
                  </a:outerShdw>
                </a:effectLst>
                <a:latin typeface="Book Antiqua" panose="02040602050305030304" pitchFamily="18" charset="0"/>
              </a:rPr>
              <a:t>Da </a:t>
            </a:r>
            <a:r>
              <a:rPr lang="it-IT" altLang="it-IT" sz="2400" i="1" smtClean="0">
                <a:effectLst>
                  <a:outerShdw blurRad="38100" dist="38100" dir="2700000" algn="tl">
                    <a:srgbClr val="000000"/>
                  </a:outerShdw>
                </a:effectLst>
                <a:latin typeface="Book Antiqua" panose="02040602050305030304" pitchFamily="18" charset="0"/>
              </a:rPr>
              <a:t>N</a:t>
            </a:r>
            <a:r>
              <a:rPr lang="it-IT" altLang="it-IT" sz="2400" smtClean="0">
                <a:effectLst>
                  <a:outerShdw blurRad="38100" dist="38100" dir="2700000" algn="tl">
                    <a:srgbClr val="000000"/>
                  </a:outerShdw>
                </a:effectLst>
                <a:latin typeface="Book Antiqua" panose="02040602050305030304" pitchFamily="18" charset="0"/>
              </a:rPr>
              <a:t> campioni reali – "tensione" (V) – nel tempo si ottengono </a:t>
            </a:r>
            <a:r>
              <a:rPr lang="it-IT" altLang="it-IT" sz="2400" i="1" smtClean="0">
                <a:effectLst>
                  <a:outerShdw blurRad="38100" dist="38100" dir="2700000" algn="tl">
                    <a:srgbClr val="000000"/>
                  </a:outerShdw>
                </a:effectLst>
                <a:latin typeface="Book Antiqua" panose="02040602050305030304" pitchFamily="18" charset="0"/>
              </a:rPr>
              <a:t>N</a:t>
            </a:r>
            <a:r>
              <a:rPr lang="it-IT" altLang="it-IT" sz="2400" smtClean="0">
                <a:effectLst>
                  <a:outerShdw blurRad="38100" dist="38100" dir="2700000" algn="tl">
                    <a:srgbClr val="000000"/>
                  </a:outerShdw>
                </a:effectLst>
                <a:latin typeface="Book Antiqua" panose="02040602050305030304" pitchFamily="18" charset="0"/>
              </a:rPr>
              <a:t> campioni complessi in frequenza, però solo i primi </a:t>
            </a:r>
            <a:r>
              <a:rPr lang="it-IT" altLang="it-IT" sz="2400" i="1" smtClean="0">
                <a:effectLst>
                  <a:outerShdw blurRad="38100" dist="38100" dir="2700000" algn="tl">
                    <a:srgbClr val="000000"/>
                  </a:outerShdw>
                </a:effectLst>
                <a:latin typeface="Book Antiqua" panose="02040602050305030304" pitchFamily="18" charset="0"/>
              </a:rPr>
              <a:t>N</a:t>
            </a:r>
            <a:r>
              <a:rPr lang="it-IT" altLang="it-IT" sz="2400" smtClean="0">
                <a:effectLst>
                  <a:outerShdw blurRad="38100" dist="38100" dir="2700000" algn="tl">
                    <a:srgbClr val="000000"/>
                  </a:outerShdw>
                </a:effectLst>
                <a:latin typeface="Book Antiqua" panose="02040602050305030304" pitchFamily="18" charset="0"/>
              </a:rPr>
              <a:t>/2 sono significativi  </a:t>
            </a:r>
            <a:r>
              <a:rPr lang="it-IT" altLang="it-IT" sz="2000" smtClean="0">
                <a:effectLst>
                  <a:outerShdw blurRad="38100" dist="38100" dir="2700000" algn="tl">
                    <a:srgbClr val="000000"/>
                  </a:outerShdw>
                </a:effectLst>
                <a:latin typeface="Book Antiqua" panose="02040602050305030304" pitchFamily="18" charset="0"/>
              </a:rPr>
              <a:t>(gli altri hanno lo stesso modulo e fase opposta)</a:t>
            </a:r>
          </a:p>
        </p:txBody>
      </p:sp>
      <p:sp>
        <p:nvSpPr>
          <p:cNvPr id="343044" name="Text Box 4"/>
          <p:cNvSpPr txBox="1">
            <a:spLocks noChangeArrowheads="1"/>
          </p:cNvSpPr>
          <p:nvPr/>
        </p:nvSpPr>
        <p:spPr bwMode="black">
          <a:xfrm>
            <a:off x="395288" y="2159000"/>
            <a:ext cx="8512175" cy="4024313"/>
          </a:xfrm>
          <a:prstGeom prst="rect">
            <a:avLst/>
          </a:prstGeom>
          <a:noFill/>
          <a:ln w="9525">
            <a:noFill/>
            <a:miter lim="800000"/>
            <a:headEnd/>
            <a:tailEnd/>
          </a:ln>
          <a:effec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lnSpc>
                <a:spcPct val="110000"/>
              </a:lnSpc>
              <a:spcBef>
                <a:spcPct val="50000"/>
              </a:spcBef>
              <a:buClrTx/>
              <a:buSzTx/>
              <a:buFontTx/>
              <a:buNone/>
              <a:defRPr/>
            </a:pPr>
            <a:r>
              <a:rPr lang="it-IT" altLang="it-IT" sz="2800" u="sng" dirty="0" smtClean="0">
                <a:solidFill>
                  <a:srgbClr val="FFFF00"/>
                </a:solidFill>
                <a:effectLst>
                  <a:outerShdw blurRad="38100" dist="38100" dir="2700000" algn="tl">
                    <a:srgbClr val="000000"/>
                  </a:outerShdw>
                </a:effectLst>
                <a:latin typeface="Book Antiqua" panose="02040602050305030304" pitchFamily="18" charset="0"/>
              </a:rPr>
              <a:t>La risoluzione in frequenza </a:t>
            </a:r>
            <a:r>
              <a:rPr lang="it-IT" altLang="it-IT" sz="2800" u="sng"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i="1" u="sng"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f</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  </a:t>
            </a:r>
            <a:r>
              <a:rPr lang="it-IT" altLang="it-IT" sz="2800" dirty="0" smtClean="0">
                <a:effectLst>
                  <a:outerShdw blurRad="38100" dist="38100" dir="2700000" algn="tl">
                    <a:srgbClr val="000000"/>
                  </a:outerShdw>
                </a:effectLst>
                <a:latin typeface="Book Antiqua" panose="02040602050305030304" pitchFamily="18" charset="0"/>
              </a:rPr>
              <a:t>è pari al reciproco del tempo totale di acquisizione </a:t>
            </a:r>
            <a:r>
              <a:rPr lang="it-IT" altLang="it-IT" sz="2800" i="1" dirty="0" smtClean="0">
                <a:effectLst>
                  <a:outerShdw blurRad="38100" dist="38100" dir="2700000" algn="tl">
                    <a:srgbClr val="000000"/>
                  </a:outerShdw>
                </a:effectLst>
                <a:latin typeface="Book Antiqua" panose="02040602050305030304" pitchFamily="18" charset="0"/>
              </a:rPr>
              <a:t>T</a:t>
            </a:r>
            <a:r>
              <a:rPr lang="it-IT" altLang="it-IT" sz="2800" dirty="0" smtClean="0">
                <a:effectLst>
                  <a:outerShdw blurRad="38100" dist="38100" dir="2700000" algn="tl">
                    <a:srgbClr val="000000"/>
                  </a:outerShdw>
                </a:effectLst>
                <a:latin typeface="Book Antiqua" panose="02040602050305030304" pitchFamily="18" charset="0"/>
              </a:rPr>
              <a:t> </a:t>
            </a:r>
          </a:p>
          <a:p>
            <a:pPr eaLnBrk="1" hangingPunct="1">
              <a:lnSpc>
                <a:spcPct val="110000"/>
              </a:lnSpc>
              <a:spcBef>
                <a:spcPct val="50000"/>
              </a:spcBef>
              <a:buClrTx/>
              <a:buSzTx/>
              <a:buFontTx/>
              <a:buNone/>
              <a:defRPr/>
            </a:pPr>
            <a:r>
              <a:rPr lang="it-IT" altLang="it-IT" sz="2800"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f </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1/</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T</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 1/(</a:t>
            </a:r>
            <a:r>
              <a:rPr lang="it-IT" altLang="it-IT" sz="2800" i="1" dirty="0" err="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N</a:t>
            </a:r>
            <a:r>
              <a:rPr lang="it-IT" altLang="it-IT" sz="2800" dirty="0" err="1" smtClean="0">
                <a:solidFill>
                  <a:srgbClr val="FFFF00"/>
                </a:solidFill>
                <a:effectLst>
                  <a:outerShdw blurRad="38100" dist="38100" dir="2700000" algn="tl">
                    <a:srgbClr val="000000"/>
                  </a:outerShdw>
                </a:effectLst>
                <a:latin typeface="Symbol" panose="05050102010706020507" pitchFamily="18" charset="2"/>
                <a:sym typeface="Symbol" panose="05050102010706020507" pitchFamily="18" charset="2"/>
              </a:rPr>
              <a:t>D</a:t>
            </a:r>
            <a:r>
              <a:rPr lang="it-IT" altLang="it-IT" sz="2800" i="1" dirty="0" err="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t</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b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b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000" dirty="0" smtClean="0">
                <a:effectLst>
                  <a:outerShdw blurRad="38100" dist="38100" dir="2700000" algn="tl">
                    <a:srgbClr val="000000"/>
                  </a:outerShdw>
                </a:effectLst>
                <a:latin typeface="Book Antiqua" panose="02040602050305030304" pitchFamily="18" charset="0"/>
                <a:sym typeface="Symbol" panose="05050102010706020507" pitchFamily="18" charset="2"/>
              </a:rPr>
              <a:t>con  </a:t>
            </a:r>
            <a:r>
              <a:rPr lang="it-IT" altLang="it-IT" sz="2000" i="1" dirty="0" smtClean="0">
                <a:effectLst>
                  <a:outerShdw blurRad="38100" dist="38100" dir="2700000" algn="tl">
                    <a:srgbClr val="000000"/>
                  </a:outerShdw>
                </a:effectLst>
                <a:latin typeface="Book Antiqua" panose="02040602050305030304" pitchFamily="18" charset="0"/>
                <a:sym typeface="Symbol" panose="05050102010706020507" pitchFamily="18" charset="2"/>
              </a:rPr>
              <a:t>T</a:t>
            </a:r>
            <a:r>
              <a:rPr lang="it-IT" altLang="it-IT" sz="2000" dirty="0" smtClean="0">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000" i="1"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NT</a:t>
            </a:r>
            <a:r>
              <a:rPr lang="it-IT" altLang="it-IT" sz="2000" baseline="-25000"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c</a:t>
            </a:r>
            <a:r>
              <a:rPr lang="it-IT" altLang="it-IT" sz="2000" dirty="0" smtClean="0">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000" i="1"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N</a:t>
            </a:r>
            <a:r>
              <a:rPr lang="it-IT" altLang="it-IT" sz="2000" dirty="0" err="1" smtClean="0">
                <a:effectLst>
                  <a:outerShdw blurRad="38100" dist="38100" dir="2700000" algn="tl">
                    <a:srgbClr val="000000"/>
                  </a:outerShdw>
                </a:effectLst>
                <a:latin typeface="Symbol" panose="05050102010706020507" pitchFamily="18" charset="2"/>
                <a:sym typeface="Symbol" panose="05050102010706020507" pitchFamily="18" charset="2"/>
              </a:rPr>
              <a:t>D</a:t>
            </a:r>
            <a:r>
              <a:rPr lang="it-IT" altLang="it-IT" sz="2000" i="1"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t</a:t>
            </a:r>
            <a:endParaRPr lang="it-IT" altLang="it-IT" sz="2000" baseline="-25000" dirty="0" smtClean="0">
              <a:effectLst>
                <a:outerShdw blurRad="38100" dist="38100" dir="2700000" algn="tl">
                  <a:srgbClr val="000000"/>
                </a:outerShdw>
              </a:effectLst>
              <a:latin typeface="Book Antiqua" panose="02040602050305030304" pitchFamily="18" charset="0"/>
            </a:endParaRPr>
          </a:p>
          <a:p>
            <a:pPr eaLnBrk="1" hangingPunct="1">
              <a:lnSpc>
                <a:spcPct val="110000"/>
              </a:lnSpc>
              <a:spcBef>
                <a:spcPct val="50000"/>
              </a:spcBef>
              <a:buClrTx/>
              <a:buSzTx/>
              <a:buFontTx/>
              <a:buNone/>
              <a:defRPr/>
            </a:pPr>
            <a:r>
              <a:rPr lang="it-IT" altLang="it-IT" sz="2800" u="sng" dirty="0" smtClean="0">
                <a:solidFill>
                  <a:srgbClr val="FFFF00"/>
                </a:solidFill>
                <a:effectLst>
                  <a:outerShdw blurRad="38100" dist="38100" dir="2700000" algn="tl">
                    <a:srgbClr val="000000"/>
                  </a:outerShdw>
                </a:effectLst>
                <a:latin typeface="Book Antiqua" panose="02040602050305030304" pitchFamily="18" charset="0"/>
              </a:rPr>
              <a:t>La massima frequenza </a:t>
            </a:r>
            <a:r>
              <a:rPr lang="it-IT" altLang="it-IT" sz="2800" i="1" u="sng" dirty="0" err="1"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u="sng" baseline="-25000" dirty="0" err="1" smtClean="0">
                <a:solidFill>
                  <a:srgbClr val="FFFF00"/>
                </a:solidFill>
                <a:effectLst>
                  <a:outerShdw blurRad="38100" dist="38100" dir="2700000" algn="tl">
                    <a:srgbClr val="000000"/>
                  </a:outerShdw>
                </a:effectLst>
                <a:latin typeface="Book Antiqua" panose="02040602050305030304" pitchFamily="18" charset="0"/>
              </a:rPr>
              <a:t>Max</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 </a:t>
            </a:r>
            <a:r>
              <a:rPr lang="it-IT" altLang="it-IT" sz="2800" dirty="0" smtClean="0">
                <a:effectLst>
                  <a:outerShdw blurRad="38100" dist="38100" dir="2700000" algn="tl">
                    <a:srgbClr val="000000"/>
                  </a:outerShdw>
                </a:effectLst>
                <a:latin typeface="Book Antiqua" panose="02040602050305030304" pitchFamily="18" charset="0"/>
              </a:rPr>
              <a:t>dello spettro è pari a</a:t>
            </a:r>
          </a:p>
          <a:p>
            <a:pPr eaLnBrk="1" hangingPunct="1">
              <a:lnSpc>
                <a:spcPct val="110000"/>
              </a:lnSpc>
              <a:spcBef>
                <a:spcPct val="50000"/>
              </a:spcBef>
              <a:buClrTx/>
              <a:buSzTx/>
              <a:buFontTx/>
              <a:buNone/>
              <a:defRPr/>
            </a:pP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rPr>
              <a:t>		</a:t>
            </a:r>
            <a:r>
              <a:rPr lang="it-IT" altLang="it-IT" sz="2800" i="1" dirty="0" err="1"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baseline="-25000" dirty="0" err="1" smtClean="0">
                <a:solidFill>
                  <a:srgbClr val="FFFF00"/>
                </a:solidFill>
                <a:effectLst>
                  <a:outerShdw blurRad="38100" dist="38100" dir="2700000" algn="tl">
                    <a:srgbClr val="000000"/>
                  </a:outerShdw>
                </a:effectLst>
                <a:latin typeface="Book Antiqua" panose="02040602050305030304" pitchFamily="18" charset="0"/>
              </a:rPr>
              <a:t>Max</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 = </a:t>
            </a:r>
            <a:r>
              <a:rPr lang="it-IT" altLang="it-IT" sz="2800" i="1" dirty="0" err="1"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baseline="-25000" dirty="0" err="1" smtClean="0">
                <a:solidFill>
                  <a:srgbClr val="FFFF00"/>
                </a:solidFill>
                <a:effectLst>
                  <a:outerShdw blurRad="38100" dist="38100" dir="2700000" algn="tl">
                    <a:srgbClr val="000000"/>
                  </a:outerShdw>
                </a:effectLst>
                <a:latin typeface="Book Antiqua" panose="02040602050305030304" pitchFamily="18" charset="0"/>
              </a:rPr>
              <a:t>c</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/2 = 1/(2</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t</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 (</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1/2</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dirty="0" smtClean="0">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N</a:t>
            </a:r>
            <a:r>
              <a:rPr lang="it-IT" altLang="it-IT" sz="14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f = </a:t>
            </a:r>
            <a:r>
              <a:rPr lang="it-IT" altLang="it-IT" sz="2800" i="1" dirty="0" err="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f</a:t>
            </a:r>
            <a:r>
              <a:rPr lang="it-IT" altLang="it-IT" sz="2800" baseline="-25000" dirty="0" err="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Nyquist</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r>
            <a:b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b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000" dirty="0" smtClean="0">
                <a:effectLst>
                  <a:outerShdw blurRad="38100" dist="38100" dir="2700000" algn="tl">
                    <a:srgbClr val="000000"/>
                  </a:outerShdw>
                </a:effectLst>
                <a:latin typeface="Book Antiqua" panose="02040602050305030304" pitchFamily="18" charset="0"/>
                <a:sym typeface="Symbol" panose="05050102010706020507" pitchFamily="18" charset="2"/>
              </a:rPr>
              <a:t>con  </a:t>
            </a:r>
            <a:r>
              <a:rPr lang="it-IT" altLang="it-IT" sz="2000" i="1"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f</a:t>
            </a:r>
            <a:r>
              <a:rPr lang="it-IT" altLang="it-IT" sz="2000" baseline="-25000"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c</a:t>
            </a:r>
            <a:r>
              <a:rPr lang="it-IT" altLang="it-IT" sz="2000" dirty="0" smtClean="0">
                <a:effectLst>
                  <a:outerShdw blurRad="38100" dist="38100" dir="2700000" algn="tl">
                    <a:srgbClr val="000000"/>
                  </a:outerShdw>
                </a:effectLst>
                <a:latin typeface="Book Antiqua" panose="02040602050305030304" pitchFamily="18" charset="0"/>
                <a:sym typeface="Symbol" panose="05050102010706020507" pitchFamily="18" charset="2"/>
              </a:rPr>
              <a:t>=1/</a:t>
            </a:r>
            <a:r>
              <a:rPr lang="it-IT" altLang="it-IT" sz="2000" i="1"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T</a:t>
            </a:r>
            <a:r>
              <a:rPr lang="it-IT" altLang="it-IT" sz="2000" baseline="-25000"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c</a:t>
            </a:r>
            <a:r>
              <a:rPr lang="it-IT" altLang="it-IT" sz="2000" dirty="0" smtClean="0">
                <a:effectLst>
                  <a:outerShdw blurRad="38100" dist="38100" dir="2700000" algn="tl">
                    <a:srgbClr val="000000"/>
                  </a:outerShdw>
                </a:effectLst>
                <a:latin typeface="Book Antiqua" panose="02040602050305030304" pitchFamily="18" charset="0"/>
                <a:sym typeface="Symbol" panose="05050102010706020507" pitchFamily="18" charset="2"/>
              </a:rPr>
              <a:t>=1/</a:t>
            </a:r>
            <a:r>
              <a:rPr lang="it-IT" altLang="it-IT" sz="2000" dirty="0" err="1" smtClean="0">
                <a:effectLst>
                  <a:outerShdw blurRad="38100" dist="38100" dir="2700000" algn="tl">
                    <a:srgbClr val="000000"/>
                  </a:outerShdw>
                </a:effectLst>
                <a:latin typeface="Symbol" panose="05050102010706020507" pitchFamily="18" charset="2"/>
                <a:sym typeface="Symbol" panose="05050102010706020507" pitchFamily="18" charset="2"/>
              </a:rPr>
              <a:t>D</a:t>
            </a:r>
            <a:r>
              <a:rPr lang="it-IT" altLang="it-IT" sz="2000" i="1" dirty="0" err="1" smtClean="0">
                <a:effectLst>
                  <a:outerShdw blurRad="38100" dist="38100" dir="2700000" algn="tl">
                    <a:srgbClr val="000000"/>
                  </a:outerShdw>
                </a:effectLst>
                <a:latin typeface="Book Antiqua" panose="02040602050305030304" pitchFamily="18" charset="0"/>
                <a:sym typeface="Symbol" panose="05050102010706020507" pitchFamily="18" charset="2"/>
              </a:rPr>
              <a:t>t</a:t>
            </a:r>
            <a:endParaRPr lang="it-IT" altLang="it-IT" sz="2000" i="1" dirty="0" smtClean="0">
              <a:effectLst>
                <a:outerShdw blurRad="38100" dist="38100" dir="2700000" algn="tl">
                  <a:srgbClr val="000000"/>
                </a:outerShdw>
              </a:effectLst>
              <a:latin typeface="Book Antiqua" panose="02040602050305030304" pitchFamily="18" charset="0"/>
              <a:sym typeface="Symbol" panose="05050102010706020507" pitchFamily="18" charset="2"/>
            </a:endParaRPr>
          </a:p>
        </p:txBody>
      </p:sp>
      <p:sp>
        <p:nvSpPr>
          <p:cNvPr id="343045" name="Text Box 5"/>
          <p:cNvSpPr txBox="1">
            <a:spLocks noChangeArrowheads="1"/>
          </p:cNvSpPr>
          <p:nvPr/>
        </p:nvSpPr>
        <p:spPr bwMode="black">
          <a:xfrm>
            <a:off x="457200" y="1954213"/>
            <a:ext cx="3197225" cy="3786187"/>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defRPr/>
            </a:pPr>
            <a:endParaRPr lang="it-IT" altLang="it-IT" sz="2800" dirty="0" smtClean="0">
              <a:effectLst>
                <a:outerShdw blurRad="38100" dist="38100" dir="2700000" algn="tl">
                  <a:srgbClr val="000000"/>
                </a:outerShdw>
              </a:effectLst>
              <a:latin typeface="Book Antiqua" panose="02040602050305030304" pitchFamily="18" charset="0"/>
            </a:endParaRPr>
          </a:p>
          <a:p>
            <a:pPr eaLnBrk="1" hangingPunct="1">
              <a:lnSpc>
                <a:spcPct val="110000"/>
              </a:lnSpc>
              <a:spcBef>
                <a:spcPct val="50000"/>
              </a:spcBef>
              <a:defRPr/>
            </a:pPr>
            <a:endParaRPr lang="it-IT" altLang="it-IT" sz="2800" dirty="0" smtClean="0">
              <a:effectLst>
                <a:outerShdw blurRad="38100" dist="38100" dir="2700000" algn="tl">
                  <a:srgbClr val="000000"/>
                </a:outerShdw>
              </a:effectLst>
              <a:latin typeface="Book Antiqua" panose="02040602050305030304" pitchFamily="18" charset="0"/>
            </a:endParaRPr>
          </a:p>
          <a:p>
            <a:pPr eaLnBrk="1" hangingPunct="1">
              <a:lnSpc>
                <a:spcPct val="110000"/>
              </a:lnSpc>
              <a:spcBef>
                <a:spcPct val="50000"/>
              </a:spcBef>
              <a:defRPr/>
            </a:pPr>
            <a:r>
              <a:rPr lang="it-IT" altLang="it-IT" sz="2800" b="1"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RBW</a:t>
            </a:r>
          </a:p>
          <a:p>
            <a:pPr eaLnBrk="1" hangingPunct="1">
              <a:lnSpc>
                <a:spcPct val="110000"/>
              </a:lnSpc>
              <a:spcBef>
                <a:spcPct val="50000"/>
              </a:spcBef>
              <a:defRPr/>
            </a:pPr>
            <a:endParaRPr lang="it-IT" altLang="it-IT" sz="2800" b="1" dirty="0" smtClean="0">
              <a:effectLst>
                <a:outerShdw blurRad="38100" dist="38100" dir="2700000" algn="tl">
                  <a:srgbClr val="000000"/>
                </a:outerShdw>
              </a:effectLst>
              <a:latin typeface="Book Antiqua" panose="02040602050305030304" pitchFamily="18" charset="0"/>
            </a:endParaRPr>
          </a:p>
          <a:p>
            <a:pPr eaLnBrk="1" hangingPunct="1">
              <a:lnSpc>
                <a:spcPct val="110000"/>
              </a:lnSpc>
              <a:spcBef>
                <a:spcPct val="50000"/>
              </a:spcBef>
              <a:defRPr/>
            </a:pPr>
            <a:endParaRPr lang="it-IT" altLang="it-IT" sz="2000" b="1" dirty="0" smtClean="0">
              <a:effectLst>
                <a:outerShdw blurRad="38100" dist="38100" dir="2700000" algn="tl">
                  <a:srgbClr val="000000"/>
                </a:outerShdw>
              </a:effectLst>
              <a:latin typeface="Book Antiqua" panose="02040602050305030304" pitchFamily="18" charset="0"/>
            </a:endParaRPr>
          </a:p>
          <a:p>
            <a:pPr eaLnBrk="1" hangingPunct="1">
              <a:lnSpc>
                <a:spcPct val="110000"/>
              </a:lnSpc>
              <a:spcBef>
                <a:spcPct val="50000"/>
              </a:spcBef>
              <a:defRPr/>
            </a:pPr>
            <a:r>
              <a:rPr lang="it-IT" altLang="it-IT" sz="2800" b="1" dirty="0" err="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Nyquist</a:t>
            </a:r>
            <a:endParaRPr lang="it-IT" altLang="it-IT" sz="2000" b="1" i="1" dirty="0" smtClean="0">
              <a:effectLst>
                <a:outerShdw blurRad="38100" dist="38100" dir="2700000" algn="tl">
                  <a:srgbClr val="000000"/>
                </a:outerShdw>
              </a:effectLst>
              <a:latin typeface="Book Antiqua" panose="02040602050305030304" pitchFamily="18" charset="0"/>
              <a:sym typeface="Symbol" panose="05050102010706020507" pitchFamily="18" charset="2"/>
            </a:endParaRPr>
          </a:p>
        </p:txBody>
      </p:sp>
      <p:sp>
        <p:nvSpPr>
          <p:cNvPr id="2" name="Text Box 5"/>
          <p:cNvSpPr txBox="1">
            <a:spLocks noChangeArrowheads="1"/>
          </p:cNvSpPr>
          <p:nvPr/>
        </p:nvSpPr>
        <p:spPr bwMode="black">
          <a:xfrm>
            <a:off x="466725" y="6094413"/>
            <a:ext cx="8624888" cy="561975"/>
          </a:xfrm>
          <a:prstGeom prst="rect">
            <a:avLst/>
          </a:prstGeom>
          <a:noFill/>
          <a:ln w="9525">
            <a:noFill/>
            <a:miter lim="800000"/>
            <a:headEnd/>
            <a:tailEnd/>
          </a:ln>
          <a:effec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lnSpc>
                <a:spcPct val="110000"/>
              </a:lnSpc>
              <a:spcBef>
                <a:spcPct val="50000"/>
              </a:spcBef>
              <a:buClrTx/>
              <a:buSzTx/>
              <a:buFontTx/>
              <a:buNone/>
              <a:defRPr/>
            </a:pPr>
            <a:r>
              <a:rPr lang="it-IT" altLang="it-IT" sz="2800" b="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Nr.points = Nyquist/</a:t>
            </a:r>
            <a:r>
              <a:rPr lang="it-IT" altLang="it-IT" sz="2800" b="1" i="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RBW</a:t>
            </a:r>
            <a:r>
              <a:rPr lang="it-IT" altLang="it-IT" sz="2800" b="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b="1" i="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N</a:t>
            </a:r>
            <a:r>
              <a:rPr lang="it-IT" altLang="it-IT" sz="2800" b="1"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/2      </a:t>
            </a:r>
            <a:r>
              <a:rPr lang="it-IT" altLang="it-IT" sz="2000" smtClean="0">
                <a:effectLst>
                  <a:outerShdw blurRad="38100" dist="38100" dir="2700000" algn="tl">
                    <a:srgbClr val="000000"/>
                  </a:outerShdw>
                </a:effectLst>
                <a:latin typeface="Book Antiqua" panose="02040602050305030304" pitchFamily="18" charset="0"/>
                <a:sym typeface="Symbol" panose="05050102010706020507" pitchFamily="18" charset="2"/>
              </a:rPr>
              <a:t>su </a:t>
            </a:r>
            <a:r>
              <a:rPr lang="it-IT" altLang="it-IT" sz="2000" i="1" smtClean="0">
                <a:effectLst>
                  <a:outerShdw blurRad="38100" dist="38100" dir="2700000" algn="tl">
                    <a:srgbClr val="000000"/>
                  </a:outerShdw>
                </a:effectLst>
                <a:latin typeface="Book Antiqua" panose="02040602050305030304" pitchFamily="18" charset="0"/>
                <a:sym typeface="Symbol" panose="05050102010706020507" pitchFamily="18" charset="2"/>
              </a:rPr>
              <a:t>f</a:t>
            </a:r>
            <a:r>
              <a:rPr lang="it-IT" altLang="it-IT" sz="2000" smtClean="0">
                <a:effectLst>
                  <a:outerShdw blurRad="38100" dist="38100" dir="2700000" algn="tl">
                    <a:srgbClr val="000000"/>
                  </a:outerShdw>
                </a:effectLst>
                <a:latin typeface="Book Antiqua" panose="02040602050305030304" pitchFamily="18" charset="0"/>
                <a:sym typeface="Symbol" panose="05050102010706020507" pitchFamily="18" charset="2"/>
              </a:rPr>
              <a:t> ≥0  con Re e Im</a:t>
            </a:r>
            <a:endParaRPr lang="it-IT" altLang="it-IT" sz="2000" i="1" smtClean="0">
              <a:effectLst>
                <a:outerShdw blurRad="38100" dist="38100" dir="2700000" algn="tl">
                  <a:srgbClr val="000000"/>
                </a:outerShdw>
              </a:effectLst>
              <a:latin typeface="Book Antiqua" panose="02040602050305030304" pitchFamily="18" charset="0"/>
              <a:sym typeface="Symbol" panose="05050102010706020507" pitchFamily="18" charset="2"/>
            </a:endParaRPr>
          </a:p>
        </p:txBody>
      </p:sp>
      <p:sp>
        <p:nvSpPr>
          <p:cNvPr id="3" name="Text Box 5"/>
          <p:cNvSpPr txBox="1">
            <a:spLocks noChangeArrowheads="1"/>
          </p:cNvSpPr>
          <p:nvPr/>
        </p:nvSpPr>
        <p:spPr bwMode="black">
          <a:xfrm>
            <a:off x="5992813" y="5954713"/>
            <a:ext cx="3252787" cy="427037"/>
          </a:xfrm>
          <a:prstGeom prst="rect">
            <a:avLst/>
          </a:prstGeom>
          <a:noFill/>
          <a:ln w="9525">
            <a:noFill/>
            <a:miter lim="800000"/>
            <a:headEnd/>
            <a:tailEnd/>
          </a:ln>
          <a:effec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lnSpc>
                <a:spcPct val="110000"/>
              </a:lnSpc>
              <a:spcBef>
                <a:spcPct val="50000"/>
              </a:spcBef>
              <a:buClrTx/>
              <a:buSzTx/>
              <a:buFontTx/>
              <a:buNone/>
              <a:defRPr/>
            </a:pPr>
            <a:r>
              <a:rPr lang="it-IT" altLang="it-IT" sz="2000" smtClean="0">
                <a:effectLst>
                  <a:outerShdw blurRad="38100" dist="38100" dir="2700000" algn="tl">
                    <a:srgbClr val="000000"/>
                  </a:outerShdw>
                </a:effectLst>
                <a:latin typeface="Book Antiqua" panose="02040602050305030304" pitchFamily="18" charset="0"/>
                <a:sym typeface="Symbol" panose="05050102010706020507" pitchFamily="18" charset="2"/>
              </a:rPr>
              <a:t>spettro monolatero (fisico)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0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30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p:bldP spid="343045" grpId="0"/>
      <p:bldP spid="2"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bwMode="black">
          <a:xfrm>
            <a:off x="0" y="-100013"/>
            <a:ext cx="9144000" cy="1058863"/>
          </a:xfrm>
        </p:spPr>
        <p:txBody>
          <a:bodyPr/>
          <a:lstStyle/>
          <a:p>
            <a:pPr eaLnBrk="1" hangingPunct="1">
              <a:defRPr/>
            </a:pPr>
            <a:r>
              <a:rPr lang="it-IT" sz="3800" dirty="0" smtClean="0">
                <a:solidFill>
                  <a:schemeClr val="tx1"/>
                </a:solidFill>
                <a:latin typeface="Book Antiqua" pitchFamily="18" charset="0"/>
              </a:rPr>
              <a:t>AS a FFT: </a:t>
            </a:r>
            <a:r>
              <a:rPr lang="it-IT" sz="3800" dirty="0" err="1" smtClean="0">
                <a:solidFill>
                  <a:schemeClr val="tx1"/>
                </a:solidFill>
                <a:latin typeface="Book Antiqua" pitchFamily="18" charset="0"/>
              </a:rPr>
              <a:t>aliasing</a:t>
            </a:r>
            <a:r>
              <a:rPr lang="it-IT" sz="3800" dirty="0" smtClean="0">
                <a:solidFill>
                  <a:schemeClr val="tx1"/>
                </a:solidFill>
                <a:latin typeface="Book Antiqua" pitchFamily="18" charset="0"/>
              </a:rPr>
              <a:t> (1/3)</a:t>
            </a:r>
          </a:p>
        </p:txBody>
      </p:sp>
      <p:sp>
        <p:nvSpPr>
          <p:cNvPr id="345091" name="Text Box 3"/>
          <p:cNvSpPr txBox="1">
            <a:spLocks noChangeArrowheads="1"/>
          </p:cNvSpPr>
          <p:nvPr/>
        </p:nvSpPr>
        <p:spPr bwMode="black">
          <a:xfrm>
            <a:off x="387350" y="1289050"/>
            <a:ext cx="8577263" cy="304482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defRPr/>
            </a:pPr>
            <a:r>
              <a:rPr lang="it-IT" altLang="it-IT" sz="2800" dirty="0" smtClean="0">
                <a:effectLst>
                  <a:outerShdw blurRad="38100" dist="38100" dir="2700000" algn="tl">
                    <a:srgbClr val="000000"/>
                  </a:outerShdw>
                </a:effectLst>
                <a:latin typeface="Book Antiqua" panose="02040602050305030304" pitchFamily="18" charset="0"/>
              </a:rPr>
              <a:t>La DFT corrisponde allo spettro del segnale (spettro campionato) solo se la frequenza di campionamento</a:t>
            </a:r>
            <a:br>
              <a:rPr lang="it-IT" altLang="it-IT" sz="2800" dirty="0" smtClean="0">
                <a:effectLst>
                  <a:outerShdw blurRad="38100" dist="38100" dir="2700000" algn="tl">
                    <a:srgbClr val="000000"/>
                  </a:outerShdw>
                </a:effectLst>
                <a:latin typeface="Book Antiqua" panose="02040602050305030304" pitchFamily="18" charset="0"/>
              </a:rPr>
            </a:br>
            <a:r>
              <a:rPr lang="it-IT" altLang="it-IT" sz="2800" dirty="0" smtClean="0">
                <a:effectLst>
                  <a:outerShdw blurRad="38100" dist="38100" dir="2700000" algn="tl">
                    <a:srgbClr val="000000"/>
                  </a:outerShdw>
                </a:effectLst>
                <a:latin typeface="Book Antiqua" panose="02040602050305030304" pitchFamily="18" charset="0"/>
              </a:rPr>
              <a:t>( </a:t>
            </a:r>
            <a:r>
              <a:rPr lang="it-IT" altLang="it-IT" sz="2800" i="1" dirty="0" err="1" smtClean="0">
                <a:effectLst>
                  <a:outerShdw blurRad="38100" dist="38100" dir="2700000" algn="tl">
                    <a:srgbClr val="000000"/>
                  </a:outerShdw>
                </a:effectLst>
                <a:latin typeface="Book Antiqua" panose="02040602050305030304" pitchFamily="18" charset="0"/>
              </a:rPr>
              <a:t>f</a:t>
            </a:r>
            <a:r>
              <a:rPr lang="it-IT" altLang="it-IT" sz="2800" baseline="-25000" dirty="0" err="1" smtClean="0">
                <a:effectLst>
                  <a:outerShdw blurRad="38100" dist="38100" dir="2700000" algn="tl">
                    <a:srgbClr val="000000"/>
                  </a:outerShdw>
                </a:effectLst>
                <a:latin typeface="Book Antiqua" panose="02040602050305030304" pitchFamily="18" charset="0"/>
              </a:rPr>
              <a:t>c</a:t>
            </a:r>
            <a:r>
              <a:rPr lang="it-IT" altLang="it-IT" sz="2800" dirty="0" smtClean="0">
                <a:effectLst>
                  <a:outerShdw blurRad="38100" dist="38100" dir="2700000" algn="tl">
                    <a:srgbClr val="000000"/>
                  </a:outerShdw>
                </a:effectLst>
                <a:latin typeface="Book Antiqua" panose="02040602050305030304" pitchFamily="18" charset="0"/>
              </a:rPr>
              <a:t> = 1/</a:t>
            </a:r>
            <a:r>
              <a:rPr lang="it-IT" altLang="it-IT" sz="2800" dirty="0" smtClean="0">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i="1" dirty="0" smtClean="0">
                <a:effectLst>
                  <a:outerShdw blurRad="38100" dist="38100" dir="2700000" algn="tl">
                    <a:srgbClr val="000000"/>
                  </a:outerShdw>
                </a:effectLst>
                <a:latin typeface="Book Antiqua" panose="02040602050305030304" pitchFamily="18" charset="0"/>
                <a:sym typeface="Symbol" panose="05050102010706020507" pitchFamily="18" charset="2"/>
              </a:rPr>
              <a:t>t </a:t>
            </a:r>
            <a:r>
              <a:rPr lang="it-IT" altLang="it-IT" sz="2800" dirty="0" smtClean="0">
                <a:effectLst>
                  <a:outerShdw blurRad="38100" dist="38100" dir="2700000" algn="tl">
                    <a:srgbClr val="000000"/>
                  </a:outerShdw>
                </a:effectLst>
                <a:latin typeface="Book Antiqua" panose="02040602050305030304" pitchFamily="18" charset="0"/>
              </a:rPr>
              <a:t>=1/</a:t>
            </a:r>
            <a:r>
              <a:rPr lang="it-IT" altLang="it-IT" sz="2800" i="1" dirty="0" err="1" smtClean="0">
                <a:effectLst>
                  <a:outerShdw blurRad="38100" dist="38100" dir="2700000" algn="tl">
                    <a:srgbClr val="000000"/>
                  </a:outerShdw>
                </a:effectLst>
                <a:latin typeface="Book Antiqua" panose="02040602050305030304" pitchFamily="18" charset="0"/>
              </a:rPr>
              <a:t>T</a:t>
            </a:r>
            <a:r>
              <a:rPr lang="it-IT" altLang="it-IT" sz="2800" baseline="-25000" dirty="0" err="1" smtClean="0">
                <a:effectLst>
                  <a:outerShdw blurRad="38100" dist="38100" dir="2700000" algn="tl">
                    <a:srgbClr val="000000"/>
                  </a:outerShdw>
                </a:effectLst>
                <a:latin typeface="Book Antiqua" panose="02040602050305030304" pitchFamily="18" charset="0"/>
              </a:rPr>
              <a:t>c</a:t>
            </a:r>
            <a:r>
              <a:rPr lang="it-IT" altLang="it-IT" sz="2800" dirty="0" smtClean="0">
                <a:effectLst>
                  <a:outerShdw blurRad="38100" dist="38100" dir="2700000" algn="tl">
                    <a:srgbClr val="000000"/>
                  </a:outerShdw>
                </a:effectLst>
                <a:latin typeface="Book Antiqua" panose="02040602050305030304" pitchFamily="18" charset="0"/>
              </a:rPr>
              <a:t> )  rispetta il teorema di Shannon: </a:t>
            </a:r>
          </a:p>
          <a:p>
            <a:pPr eaLnBrk="1" hangingPunct="1">
              <a:lnSpc>
                <a:spcPct val="110000"/>
              </a:lnSpc>
              <a:spcBef>
                <a:spcPct val="50000"/>
              </a:spcBef>
              <a:defRPr/>
            </a:pPr>
            <a:r>
              <a:rPr lang="it-IT" altLang="it-IT" sz="2800" i="1" dirty="0" smtClean="0">
                <a:effectLst>
                  <a:outerShdw blurRad="38100" dist="38100" dir="2700000" algn="tl">
                    <a:srgbClr val="000000"/>
                  </a:outerShdw>
                </a:effectLst>
                <a:latin typeface="Book Antiqua" panose="02040602050305030304" pitchFamily="18" charset="0"/>
              </a:rPr>
              <a:t>         </a:t>
            </a:r>
            <a:r>
              <a:rPr lang="it-IT" altLang="it-IT" sz="2800" b="1" i="1" dirty="0" err="1"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b="1" baseline="-25000" dirty="0" err="1" smtClean="0">
                <a:solidFill>
                  <a:srgbClr val="FFFF00"/>
                </a:solidFill>
                <a:effectLst>
                  <a:outerShdw blurRad="38100" dist="38100" dir="2700000" algn="tl">
                    <a:srgbClr val="000000"/>
                  </a:outerShdw>
                </a:effectLst>
                <a:latin typeface="Book Antiqua" panose="02040602050305030304" pitchFamily="18" charset="0"/>
              </a:rPr>
              <a:t>c</a:t>
            </a:r>
            <a:r>
              <a:rPr lang="it-IT" altLang="it-IT" sz="3200" b="1" baseline="-25000" dirty="0" smtClean="0">
                <a:solidFill>
                  <a:srgbClr val="FFFF00"/>
                </a:solidFill>
                <a:effectLst>
                  <a:outerShdw blurRad="38100" dist="38100" dir="2700000" algn="tl">
                    <a:srgbClr val="000000"/>
                  </a:outerShdw>
                </a:effectLst>
                <a:latin typeface="Book Antiqua" panose="02040602050305030304" pitchFamily="18" charset="0"/>
              </a:rPr>
              <a:t> </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 2</a:t>
            </a:r>
            <a:r>
              <a:rPr lang="it-IT" altLang="it-IT" sz="2800" b="1" i="1" dirty="0"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b="1" baseline="-25000" dirty="0" smtClean="0">
                <a:solidFill>
                  <a:srgbClr val="FFFF00"/>
                </a:solidFill>
                <a:effectLst>
                  <a:outerShdw blurRad="38100" dist="38100" dir="2700000" algn="tl">
                    <a:srgbClr val="000000"/>
                  </a:outerShdw>
                </a:effectLst>
                <a:latin typeface="Book Antiqua" panose="02040602050305030304" pitchFamily="18" charset="0"/>
              </a:rPr>
              <a:t>Max,ricostruzione-FFT</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 &gt; 2 </a:t>
            </a:r>
            <a:r>
              <a:rPr lang="it-IT" altLang="it-IT" sz="2800" b="1" i="1" dirty="0" smtClean="0">
                <a:solidFill>
                  <a:srgbClr val="FFFF00"/>
                </a:solidFill>
                <a:effectLst>
                  <a:outerShdw blurRad="38100" dist="38100" dir="2700000" algn="tl">
                    <a:srgbClr val="000000"/>
                  </a:outerShdw>
                </a:effectLst>
                <a:latin typeface="Book Antiqua" panose="02040602050305030304" pitchFamily="18" charset="0"/>
              </a:rPr>
              <a:t>B</a:t>
            </a:r>
            <a:r>
              <a:rPr lang="it-IT" altLang="it-IT" sz="2800" i="1" dirty="0" smtClean="0">
                <a:effectLst>
                  <a:outerShdw blurRad="38100" dist="38100" dir="2700000" algn="tl">
                    <a:srgbClr val="000000"/>
                  </a:outerShdw>
                </a:effectLst>
                <a:latin typeface="Book Antiqua" panose="02040602050305030304" pitchFamily="18" charset="0"/>
              </a:rPr>
              <a:t> </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 2</a:t>
            </a:r>
            <a:r>
              <a:rPr lang="it-IT" altLang="it-IT" sz="2800" b="1" i="1" dirty="0"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b="1" baseline="-25000" dirty="0" smtClean="0">
                <a:solidFill>
                  <a:srgbClr val="FFFF00"/>
                </a:solidFill>
                <a:effectLst>
                  <a:outerShdw blurRad="38100" dist="38100" dir="2700000" algn="tl">
                    <a:srgbClr val="000000"/>
                  </a:outerShdw>
                </a:effectLst>
                <a:latin typeface="Book Antiqua" panose="02040602050305030304" pitchFamily="18" charset="0"/>
              </a:rPr>
              <a:t>Max,segnale</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 </a:t>
            </a:r>
            <a:endParaRPr lang="it-IT" altLang="it-IT" sz="2800" i="1" dirty="0" smtClean="0">
              <a:effectLst>
                <a:outerShdw blurRad="38100" dist="38100" dir="2700000" algn="tl">
                  <a:srgbClr val="000000"/>
                </a:outerShdw>
              </a:effectLst>
              <a:latin typeface="Book Antiqua" panose="02040602050305030304" pitchFamily="18" charset="0"/>
            </a:endParaRPr>
          </a:p>
          <a:p>
            <a:pPr eaLnBrk="1" hangingPunct="1">
              <a:lnSpc>
                <a:spcPct val="30000"/>
              </a:lnSpc>
              <a:spcBef>
                <a:spcPct val="70000"/>
              </a:spcBef>
              <a:defRPr/>
            </a:pPr>
            <a:r>
              <a:rPr lang="it-IT" altLang="it-IT" sz="2800" dirty="0" smtClean="0">
                <a:effectLst>
                  <a:outerShdw blurRad="38100" dist="38100" dir="2700000" algn="tl">
                    <a:srgbClr val="000000"/>
                  </a:outerShdw>
                </a:effectLst>
                <a:latin typeface="Book Antiqua" panose="02040602050305030304" pitchFamily="18" charset="0"/>
              </a:rPr>
              <a:t>        (con </a:t>
            </a:r>
            <a:r>
              <a:rPr lang="it-IT" altLang="it-IT" sz="2800" b="1" i="1" dirty="0" smtClean="0">
                <a:effectLst>
                  <a:outerShdw blurRad="38100" dist="38100" dir="2700000" algn="tl">
                    <a:srgbClr val="000000"/>
                  </a:outerShdw>
                </a:effectLst>
                <a:latin typeface="Book Antiqua" panose="02040602050305030304" pitchFamily="18" charset="0"/>
              </a:rPr>
              <a:t>B</a:t>
            </a:r>
            <a:r>
              <a:rPr lang="it-IT" altLang="it-IT" sz="2800" b="1" dirty="0" smtClean="0">
                <a:effectLst>
                  <a:outerShdw blurRad="38100" dist="38100" dir="2700000" algn="tl">
                    <a:srgbClr val="000000"/>
                  </a:outerShdw>
                </a:effectLst>
                <a:latin typeface="Book Antiqua" panose="02040602050305030304" pitchFamily="18" charset="0"/>
              </a:rPr>
              <a:t> banda</a:t>
            </a:r>
            <a:r>
              <a:rPr lang="it-IT" altLang="it-IT" sz="2800" dirty="0" smtClean="0">
                <a:effectLst>
                  <a:outerShdw blurRad="38100" dist="38100" dir="2700000" algn="tl">
                    <a:srgbClr val="000000"/>
                  </a:outerShdw>
                </a:effectLst>
                <a:latin typeface="Book Antiqua" panose="02040602050305030304" pitchFamily="18" charset="0"/>
              </a:rPr>
              <a:t> - massima frequenza - del segnale)</a:t>
            </a:r>
          </a:p>
          <a:p>
            <a:pPr eaLnBrk="1" hangingPunct="1">
              <a:lnSpc>
                <a:spcPct val="30000"/>
              </a:lnSpc>
              <a:spcBef>
                <a:spcPct val="50000"/>
              </a:spcBef>
              <a:defRPr/>
            </a:pPr>
            <a:endParaRPr lang="it-IT" altLang="it-IT" sz="2800" dirty="0" smtClean="0">
              <a:effectLst>
                <a:outerShdw blurRad="38100" dist="38100" dir="2700000" algn="tl">
                  <a:srgbClr val="000000"/>
                </a:outerShdw>
              </a:effectLst>
              <a:latin typeface="Book Antiqua" panose="02040602050305030304" pitchFamily="18" charset="0"/>
            </a:endParaRPr>
          </a:p>
        </p:txBody>
      </p:sp>
      <p:sp>
        <p:nvSpPr>
          <p:cNvPr id="345092" name="Text Box 4"/>
          <p:cNvSpPr txBox="1">
            <a:spLocks noChangeArrowheads="1"/>
          </p:cNvSpPr>
          <p:nvPr/>
        </p:nvSpPr>
        <p:spPr bwMode="black">
          <a:xfrm>
            <a:off x="307975" y="4210050"/>
            <a:ext cx="8621713" cy="1971675"/>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800">
                <a:effectLst>
                  <a:outerShdw blurRad="38100" dist="38100" dir="2700000" algn="tl">
                    <a:srgbClr val="000000"/>
                  </a:outerShdw>
                </a:effectLst>
                <a:latin typeface="Book Antiqua" pitchFamily="18" charset="0"/>
              </a:rPr>
              <a:t>Altrimenti si verificano fenomeni di </a:t>
            </a:r>
            <a:r>
              <a:rPr lang="it-IT" sz="2800" i="1">
                <a:effectLst>
                  <a:outerShdw blurRad="38100" dist="38100" dir="2700000" algn="tl">
                    <a:srgbClr val="000000"/>
                  </a:outerShdw>
                </a:effectLst>
                <a:latin typeface="Book Antiqua" pitchFamily="18" charset="0"/>
              </a:rPr>
              <a:t>aliasing</a:t>
            </a:r>
            <a:r>
              <a:rPr lang="it-IT" sz="2800">
                <a:effectLst>
                  <a:outerShdw blurRad="38100" dist="38100" dir="2700000" algn="tl">
                    <a:srgbClr val="000000"/>
                  </a:outerShdw>
                </a:effectLst>
                <a:latin typeface="Book Antiqua" pitchFamily="18" charset="0"/>
              </a:rPr>
              <a:t> (poiché la </a:t>
            </a:r>
            <a:r>
              <a:rPr lang="it-IT" sz="2800">
                <a:solidFill>
                  <a:srgbClr val="FFFF00"/>
                </a:solidFill>
                <a:effectLst>
                  <a:outerShdw blurRad="38100" dist="38100" dir="2700000" algn="tl">
                    <a:srgbClr val="000000"/>
                  </a:outerShdw>
                </a:effectLst>
                <a:latin typeface="Book Antiqua" pitchFamily="18" charset="0"/>
              </a:rPr>
              <a:t>discretizzazione nel tempo</a:t>
            </a:r>
            <a:r>
              <a:rPr lang="it-IT" sz="2800">
                <a:effectLst>
                  <a:outerShdw blurRad="38100" dist="38100" dir="2700000" algn="tl">
                    <a:srgbClr val="000000"/>
                  </a:outerShdw>
                </a:effectLst>
                <a:latin typeface="Book Antiqua" pitchFamily="18" charset="0"/>
              </a:rPr>
              <a:t> induce una </a:t>
            </a:r>
            <a:r>
              <a:rPr lang="it-IT" sz="2800">
                <a:solidFill>
                  <a:srgbClr val="FFFF00"/>
                </a:solidFill>
                <a:effectLst>
                  <a:outerShdw blurRad="38100" dist="38100" dir="2700000" algn="tl">
                    <a:srgbClr val="000000"/>
                  </a:outerShdw>
                </a:effectLst>
                <a:latin typeface="Book Antiqua" pitchFamily="18" charset="0"/>
              </a:rPr>
              <a:t>periodicità in frequenza</a:t>
            </a:r>
            <a:r>
              <a:rPr lang="it-IT" sz="2800">
                <a:effectLst>
                  <a:outerShdw blurRad="38100" dist="38100" dir="2700000" algn="tl">
                    <a:srgbClr val="000000"/>
                  </a:outerShdw>
                </a:effectLst>
                <a:latin typeface="Book Antiqua" pitchFamily="18" charset="0"/>
              </a:rPr>
              <a:t>, non ci devono essere "sovrapposizioni" tra le varie </a:t>
            </a:r>
            <a:r>
              <a:rPr lang="it-IT" sz="2800">
                <a:solidFill>
                  <a:srgbClr val="FFFF00"/>
                </a:solidFill>
                <a:effectLst>
                  <a:outerShdw blurRad="38100" dist="38100" dir="2700000" algn="tl">
                    <a:srgbClr val="000000"/>
                  </a:outerShdw>
                </a:effectLst>
                <a:latin typeface="Book Antiqua" pitchFamily="18" charset="0"/>
              </a:rPr>
              <a:t>repliche spettrali spaziate di </a:t>
            </a:r>
            <a:r>
              <a:rPr lang="it-IT" sz="2800" i="1">
                <a:solidFill>
                  <a:srgbClr val="FFFF00"/>
                </a:solidFill>
                <a:effectLst>
                  <a:outerShdw blurRad="38100" dist="38100" dir="2700000" algn="tl">
                    <a:srgbClr val="000000"/>
                  </a:outerShdw>
                </a:effectLst>
                <a:latin typeface="Book Antiqua" pitchFamily="18" charset="0"/>
              </a:rPr>
              <a:t>f</a:t>
            </a:r>
            <a:r>
              <a:rPr lang="it-IT" sz="2800" baseline="-25000">
                <a:solidFill>
                  <a:srgbClr val="FFFF00"/>
                </a:solidFill>
                <a:effectLst>
                  <a:outerShdw blurRad="38100" dist="38100" dir="2700000" algn="tl">
                    <a:srgbClr val="000000"/>
                  </a:outerShdw>
                </a:effectLst>
                <a:latin typeface="Book Antiqua" pitchFamily="18" charset="0"/>
              </a:rPr>
              <a:t>c</a:t>
            </a:r>
            <a:r>
              <a:rPr lang="it-IT" sz="2800">
                <a:solidFill>
                  <a:srgbClr val="FFFF00"/>
                </a:solidFill>
                <a:effectLst>
                  <a:outerShdw blurRad="38100" dist="38100" dir="2700000" algn="tl">
                    <a:srgbClr val="000000"/>
                  </a:outerShdw>
                </a:effectLst>
                <a:latin typeface="Book Antiqua" pitchFamily="18" charset="0"/>
              </a:rPr>
              <a:t> tra loro</a:t>
            </a:r>
            <a:r>
              <a:rPr lang="it-IT" sz="2800">
                <a:effectLst>
                  <a:outerShdw blurRad="38100" dist="38100" dir="2700000" algn="tl">
                    <a:srgbClr val="000000"/>
                  </a:outerShdw>
                </a:effectLst>
                <a:latin typeface="Book Antiqua"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 </a:t>
            </a:r>
            <a:r>
              <a:rPr lang="it-IT" sz="3800" dirty="0" err="1" smtClean="0">
                <a:solidFill>
                  <a:schemeClr val="tx1"/>
                </a:solidFill>
                <a:latin typeface="Book Antiqua" pitchFamily="18" charset="0"/>
              </a:rPr>
              <a:t>aliasing</a:t>
            </a:r>
            <a:r>
              <a:rPr lang="it-IT" sz="3800" dirty="0" smtClean="0">
                <a:solidFill>
                  <a:schemeClr val="tx1"/>
                </a:solidFill>
                <a:latin typeface="Book Antiqua" pitchFamily="18" charset="0"/>
              </a:rPr>
              <a:t> (2/3)</a:t>
            </a:r>
          </a:p>
        </p:txBody>
      </p:sp>
      <p:sp>
        <p:nvSpPr>
          <p:cNvPr id="347139" name="Text Box 3"/>
          <p:cNvSpPr txBox="1">
            <a:spLocks noChangeArrowheads="1"/>
          </p:cNvSpPr>
          <p:nvPr/>
        </p:nvSpPr>
        <p:spPr bwMode="auto">
          <a:xfrm>
            <a:off x="387350" y="908050"/>
            <a:ext cx="8512175" cy="561975"/>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800">
                <a:effectLst>
                  <a:outerShdw blurRad="38100" dist="38100" dir="2700000" algn="tl">
                    <a:srgbClr val="000000"/>
                  </a:outerShdw>
                </a:effectLst>
                <a:latin typeface="Book Antiqua" pitchFamily="18" charset="0"/>
              </a:rPr>
              <a:t>CASO I: </a:t>
            </a:r>
            <a:r>
              <a:rPr lang="it-IT" sz="2800" i="1">
                <a:effectLst>
                  <a:outerShdw blurRad="38100" dist="38100" dir="2700000" algn="tl">
                    <a:srgbClr val="000000"/>
                  </a:outerShdw>
                </a:effectLst>
                <a:latin typeface="Book Antiqua" pitchFamily="18" charset="0"/>
              </a:rPr>
              <a:t>	</a:t>
            </a:r>
            <a:r>
              <a:rPr lang="it-IT" sz="2800" i="1">
                <a:solidFill>
                  <a:srgbClr val="FFFF00"/>
                </a:solidFill>
                <a:effectLst>
                  <a:outerShdw blurRad="38100" dist="38100" dir="2700000" algn="tl">
                    <a:srgbClr val="000000"/>
                  </a:outerShdw>
                </a:effectLst>
                <a:latin typeface="Book Antiqua" pitchFamily="18" charset="0"/>
              </a:rPr>
              <a:t>f</a:t>
            </a:r>
            <a:r>
              <a:rPr lang="it-IT" sz="2800" baseline="-25000">
                <a:solidFill>
                  <a:srgbClr val="FFFF00"/>
                </a:solidFill>
                <a:effectLst>
                  <a:outerShdw blurRad="38100" dist="38100" dir="2700000" algn="tl">
                    <a:srgbClr val="000000"/>
                  </a:outerShdw>
                </a:effectLst>
                <a:latin typeface="Book Antiqua" pitchFamily="18" charset="0"/>
              </a:rPr>
              <a:t>c </a:t>
            </a:r>
            <a:r>
              <a:rPr lang="it-IT" sz="2800">
                <a:solidFill>
                  <a:srgbClr val="FFFF00"/>
                </a:solidFill>
                <a:effectLst>
                  <a:outerShdw blurRad="38100" dist="38100" dir="2700000" algn="tl">
                    <a:srgbClr val="000000"/>
                  </a:outerShdw>
                </a:effectLst>
                <a:latin typeface="Book Antiqua" pitchFamily="18" charset="0"/>
              </a:rPr>
              <a:t>&gt; 2 </a:t>
            </a:r>
            <a:r>
              <a:rPr lang="it-IT" sz="2800" i="1">
                <a:solidFill>
                  <a:srgbClr val="FFFF00"/>
                </a:solidFill>
                <a:effectLst>
                  <a:outerShdw blurRad="38100" dist="38100" dir="2700000" algn="tl">
                    <a:srgbClr val="000000"/>
                  </a:outerShdw>
                </a:effectLst>
                <a:latin typeface="Book Antiqua" pitchFamily="18" charset="0"/>
              </a:rPr>
              <a:t>B</a:t>
            </a:r>
            <a:r>
              <a:rPr lang="it-IT" sz="2800" i="1">
                <a:effectLst>
                  <a:outerShdw blurRad="38100" dist="38100" dir="2700000" algn="tl">
                    <a:srgbClr val="000000"/>
                  </a:outerShdw>
                </a:effectLst>
                <a:latin typeface="Book Antiqua" pitchFamily="18" charset="0"/>
              </a:rPr>
              <a:t>   	</a:t>
            </a:r>
            <a:r>
              <a:rPr lang="it-IT" sz="2800">
                <a:effectLst>
                  <a:outerShdw blurRad="38100" dist="38100" dir="2700000" algn="tl">
                    <a:srgbClr val="000000"/>
                  </a:outerShdw>
                </a:effectLst>
                <a:latin typeface="Book Antiqua" pitchFamily="18" charset="0"/>
              </a:rPr>
              <a:t>(con </a:t>
            </a:r>
            <a:r>
              <a:rPr lang="it-IT" sz="2800" i="1">
                <a:effectLst>
                  <a:outerShdw blurRad="38100" dist="38100" dir="2700000" algn="tl">
                    <a:srgbClr val="000000"/>
                  </a:outerShdw>
                </a:effectLst>
                <a:latin typeface="Book Antiqua" pitchFamily="18" charset="0"/>
              </a:rPr>
              <a:t>B=f</a:t>
            </a:r>
            <a:r>
              <a:rPr lang="it-IT" sz="2800" baseline="-25000">
                <a:effectLst>
                  <a:outerShdw blurRad="38100" dist="38100" dir="2700000" algn="tl">
                    <a:srgbClr val="000000"/>
                  </a:outerShdw>
                </a:effectLst>
                <a:latin typeface="Book Antiqua" pitchFamily="18" charset="0"/>
              </a:rPr>
              <a:t>Max</a:t>
            </a:r>
            <a:r>
              <a:rPr lang="it-IT" sz="2800">
                <a:effectLst>
                  <a:outerShdw blurRad="38100" dist="38100" dir="2700000" algn="tl">
                    <a:srgbClr val="000000"/>
                  </a:outerShdw>
                </a:effectLst>
                <a:latin typeface="Book Antiqua" pitchFamily="18" charset="0"/>
              </a:rPr>
              <a:t>)</a:t>
            </a:r>
          </a:p>
        </p:txBody>
      </p:sp>
      <p:pic>
        <p:nvPicPr>
          <p:cNvPr id="911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5550" y="2117725"/>
            <a:ext cx="6518275" cy="2705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7141" name="Text Box 5"/>
          <p:cNvSpPr txBox="1">
            <a:spLocks noChangeArrowheads="1"/>
          </p:cNvSpPr>
          <p:nvPr/>
        </p:nvSpPr>
        <p:spPr bwMode="auto">
          <a:xfrm>
            <a:off x="38100" y="1649413"/>
            <a:ext cx="3165475" cy="519112"/>
          </a:xfrm>
          <a:prstGeom prst="rect">
            <a:avLst/>
          </a:prstGeom>
          <a:noFill/>
          <a:ln w="9525">
            <a:noFill/>
            <a:miter lim="800000"/>
            <a:headEnd/>
            <a:tailEnd/>
          </a:ln>
          <a:effectLst/>
        </p:spPr>
        <p:txBody>
          <a:bodyPr wrap="none">
            <a:spAutoFit/>
          </a:bodyPr>
          <a:lstStyle/>
          <a:p>
            <a:pPr eaLnBrk="1" hangingPunct="1">
              <a:defRPr/>
            </a:pPr>
            <a:r>
              <a:rPr lang="it-IT" sz="2800" dirty="0">
                <a:solidFill>
                  <a:srgbClr val="FFFF00"/>
                </a:solidFill>
                <a:effectLst>
                  <a:outerShdw blurRad="38100" dist="38100" dir="2700000" algn="tl">
                    <a:srgbClr val="000000"/>
                  </a:outerShdw>
                </a:effectLst>
                <a:latin typeface="Book Antiqua" pitchFamily="18" charset="0"/>
              </a:rPr>
              <a:t>Spettro del segnale</a:t>
            </a:r>
          </a:p>
        </p:txBody>
      </p:sp>
      <p:sp>
        <p:nvSpPr>
          <p:cNvPr id="347142" name="Text Box 6"/>
          <p:cNvSpPr txBox="1">
            <a:spLocks noChangeArrowheads="1"/>
          </p:cNvSpPr>
          <p:nvPr/>
        </p:nvSpPr>
        <p:spPr bwMode="auto">
          <a:xfrm>
            <a:off x="34925" y="2636838"/>
            <a:ext cx="2305050" cy="1373187"/>
          </a:xfrm>
          <a:prstGeom prst="rect">
            <a:avLst/>
          </a:prstGeom>
          <a:noFill/>
          <a:ln w="9525">
            <a:noFill/>
            <a:miter lim="800000"/>
            <a:headEnd/>
            <a:tailEnd/>
          </a:ln>
          <a:effectLst/>
        </p:spPr>
        <p:txBody>
          <a:bodyPr>
            <a:spAutoFit/>
          </a:bodyPr>
          <a:lstStyle/>
          <a:p>
            <a:pPr algn="ctr" eaLnBrk="1" hangingPunct="1">
              <a:defRPr/>
            </a:pPr>
            <a:r>
              <a:rPr lang="it-IT" sz="2800">
                <a:solidFill>
                  <a:srgbClr val="FFFF00"/>
                </a:solidFill>
                <a:effectLst>
                  <a:outerShdw blurRad="38100" dist="38100" dir="2700000" algn="tl">
                    <a:srgbClr val="000000"/>
                  </a:outerShdw>
                </a:effectLst>
                <a:latin typeface="Book Antiqua" pitchFamily="18" charset="0"/>
              </a:rPr>
              <a:t>Spettro del segnale campionato</a:t>
            </a:r>
          </a:p>
        </p:txBody>
      </p:sp>
      <p:sp>
        <p:nvSpPr>
          <p:cNvPr id="347143" name="Text Box 7"/>
          <p:cNvSpPr txBox="1">
            <a:spLocks noChangeArrowheads="1"/>
          </p:cNvSpPr>
          <p:nvPr/>
        </p:nvSpPr>
        <p:spPr bwMode="auto">
          <a:xfrm>
            <a:off x="1403350" y="5084763"/>
            <a:ext cx="3527425" cy="1373187"/>
          </a:xfrm>
          <a:prstGeom prst="rect">
            <a:avLst/>
          </a:prstGeom>
          <a:noFill/>
          <a:ln w="9525">
            <a:noFill/>
            <a:miter lim="800000"/>
            <a:headEnd/>
            <a:tailEnd/>
          </a:ln>
          <a:effectLst/>
        </p:spPr>
        <p:txBody>
          <a:bodyPr>
            <a:spAutoFit/>
          </a:bodyPr>
          <a:lstStyle/>
          <a:p>
            <a:pPr algn="ctr" eaLnBrk="1" hangingPunct="1">
              <a:defRPr/>
            </a:pPr>
            <a:r>
              <a:rPr lang="it-IT" sz="2800">
                <a:solidFill>
                  <a:srgbClr val="FFFF00"/>
                </a:solidFill>
                <a:effectLst>
                  <a:outerShdw blurRad="38100" dist="38100" dir="2700000" algn="tl">
                    <a:srgbClr val="000000"/>
                  </a:outerShdw>
                </a:effectLst>
                <a:latin typeface="Book Antiqua" pitchFamily="18" charset="0"/>
              </a:rPr>
              <a:t>Spettro del segnale ricostruito dopo filtraggio</a:t>
            </a:r>
          </a:p>
        </p:txBody>
      </p:sp>
      <p:sp>
        <p:nvSpPr>
          <p:cNvPr id="91144" name="AutoShape 8"/>
          <p:cNvSpPr>
            <a:spLocks noChangeArrowheads="1"/>
          </p:cNvSpPr>
          <p:nvPr/>
        </p:nvSpPr>
        <p:spPr bwMode="auto">
          <a:xfrm rot="568284">
            <a:off x="3160713" y="1939925"/>
            <a:ext cx="1636712" cy="376238"/>
          </a:xfrm>
          <a:prstGeom prst="rightArrow">
            <a:avLst>
              <a:gd name="adj1" fmla="val 50000"/>
              <a:gd name="adj2" fmla="val 105835"/>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1145" name="AutoShape 9"/>
          <p:cNvSpPr>
            <a:spLocks noChangeArrowheads="1"/>
          </p:cNvSpPr>
          <p:nvPr/>
        </p:nvSpPr>
        <p:spPr bwMode="auto">
          <a:xfrm>
            <a:off x="1979613" y="3068638"/>
            <a:ext cx="1223962" cy="288925"/>
          </a:xfrm>
          <a:prstGeom prst="rightArrow">
            <a:avLst>
              <a:gd name="adj1" fmla="val 50000"/>
              <a:gd name="adj2" fmla="val 10590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1146" name="AutoShape 10"/>
          <p:cNvSpPr>
            <a:spLocks noChangeArrowheads="1"/>
          </p:cNvSpPr>
          <p:nvPr/>
        </p:nvSpPr>
        <p:spPr bwMode="auto">
          <a:xfrm rot="-2269496">
            <a:off x="4679950" y="4976813"/>
            <a:ext cx="1223963" cy="288925"/>
          </a:xfrm>
          <a:prstGeom prst="rightArrow">
            <a:avLst>
              <a:gd name="adj1" fmla="val 50000"/>
              <a:gd name="adj2" fmla="val 10590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0638" y="2120900"/>
            <a:ext cx="6443662" cy="2674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 </a:t>
            </a:r>
            <a:r>
              <a:rPr lang="it-IT" sz="3800" dirty="0" err="1" smtClean="0">
                <a:solidFill>
                  <a:schemeClr val="tx1"/>
                </a:solidFill>
                <a:latin typeface="Book Antiqua" pitchFamily="18" charset="0"/>
              </a:rPr>
              <a:t>aliasing</a:t>
            </a:r>
            <a:r>
              <a:rPr lang="it-IT" sz="3800" dirty="0" smtClean="0">
                <a:solidFill>
                  <a:schemeClr val="tx1"/>
                </a:solidFill>
                <a:latin typeface="Book Antiqua" pitchFamily="18" charset="0"/>
              </a:rPr>
              <a:t> (3/3)</a:t>
            </a:r>
          </a:p>
        </p:txBody>
      </p:sp>
      <p:sp>
        <p:nvSpPr>
          <p:cNvPr id="349188" name="Text Box 4"/>
          <p:cNvSpPr txBox="1">
            <a:spLocks noChangeArrowheads="1"/>
          </p:cNvSpPr>
          <p:nvPr/>
        </p:nvSpPr>
        <p:spPr bwMode="auto">
          <a:xfrm>
            <a:off x="387350" y="908050"/>
            <a:ext cx="8512175" cy="561975"/>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800">
                <a:effectLst>
                  <a:outerShdw blurRad="38100" dist="38100" dir="2700000" algn="tl">
                    <a:srgbClr val="000000"/>
                  </a:outerShdw>
                </a:effectLst>
                <a:latin typeface="Book Antiqua" pitchFamily="18" charset="0"/>
              </a:rPr>
              <a:t>CASO II:</a:t>
            </a:r>
            <a:r>
              <a:rPr lang="it-IT" sz="2800" i="1">
                <a:effectLst>
                  <a:outerShdw blurRad="38100" dist="38100" dir="2700000" algn="tl">
                    <a:srgbClr val="000000"/>
                  </a:outerShdw>
                </a:effectLst>
                <a:latin typeface="Book Antiqua" pitchFamily="18" charset="0"/>
              </a:rPr>
              <a:t>	</a:t>
            </a:r>
            <a:r>
              <a:rPr lang="it-IT" sz="2800" i="1">
                <a:solidFill>
                  <a:srgbClr val="FFFF00"/>
                </a:solidFill>
                <a:effectLst>
                  <a:outerShdw blurRad="38100" dist="38100" dir="2700000" algn="tl">
                    <a:srgbClr val="000000"/>
                  </a:outerShdw>
                </a:effectLst>
                <a:latin typeface="Book Antiqua" pitchFamily="18" charset="0"/>
              </a:rPr>
              <a:t>f</a:t>
            </a:r>
            <a:r>
              <a:rPr lang="it-IT" sz="2800" baseline="-25000">
                <a:solidFill>
                  <a:srgbClr val="FFFF00"/>
                </a:solidFill>
                <a:effectLst>
                  <a:outerShdw blurRad="38100" dist="38100" dir="2700000" algn="tl">
                    <a:srgbClr val="000000"/>
                  </a:outerShdw>
                </a:effectLst>
                <a:latin typeface="Book Antiqua" pitchFamily="18" charset="0"/>
              </a:rPr>
              <a:t>c </a:t>
            </a:r>
            <a:r>
              <a:rPr lang="it-IT" sz="2800">
                <a:solidFill>
                  <a:srgbClr val="FFFF00"/>
                </a:solidFill>
                <a:effectLst>
                  <a:outerShdw blurRad="38100" dist="38100" dir="2700000" algn="tl">
                    <a:srgbClr val="000000"/>
                  </a:outerShdw>
                </a:effectLst>
                <a:latin typeface="Book Antiqua" pitchFamily="18" charset="0"/>
              </a:rPr>
              <a:t>&lt; 2 </a:t>
            </a:r>
            <a:r>
              <a:rPr lang="it-IT" sz="2800" i="1">
                <a:solidFill>
                  <a:srgbClr val="FFFF00"/>
                </a:solidFill>
                <a:effectLst>
                  <a:outerShdw blurRad="38100" dist="38100" dir="2700000" algn="tl">
                    <a:srgbClr val="000000"/>
                  </a:outerShdw>
                </a:effectLst>
                <a:latin typeface="Book Antiqua" pitchFamily="18" charset="0"/>
              </a:rPr>
              <a:t>B</a:t>
            </a:r>
            <a:r>
              <a:rPr lang="it-IT" sz="2800" i="1">
                <a:effectLst>
                  <a:outerShdw blurRad="38100" dist="38100" dir="2700000" algn="tl">
                    <a:srgbClr val="000000"/>
                  </a:outerShdw>
                </a:effectLst>
                <a:latin typeface="Book Antiqua" pitchFamily="18" charset="0"/>
              </a:rPr>
              <a:t>   </a:t>
            </a:r>
          </a:p>
        </p:txBody>
      </p:sp>
      <p:sp>
        <p:nvSpPr>
          <p:cNvPr id="349189" name="Text Box 5"/>
          <p:cNvSpPr txBox="1">
            <a:spLocks noChangeArrowheads="1"/>
          </p:cNvSpPr>
          <p:nvPr/>
        </p:nvSpPr>
        <p:spPr bwMode="auto">
          <a:xfrm>
            <a:off x="38100" y="1436688"/>
            <a:ext cx="3165475" cy="519112"/>
          </a:xfrm>
          <a:prstGeom prst="rect">
            <a:avLst/>
          </a:prstGeom>
          <a:noFill/>
          <a:ln w="9525">
            <a:noFill/>
            <a:miter lim="800000"/>
            <a:headEnd/>
            <a:tailEnd/>
          </a:ln>
          <a:effectLst/>
        </p:spPr>
        <p:txBody>
          <a:bodyPr wrap="none">
            <a:spAutoFit/>
          </a:bodyPr>
          <a:lstStyle/>
          <a:p>
            <a:pPr eaLnBrk="1" hangingPunct="1">
              <a:defRPr/>
            </a:pPr>
            <a:r>
              <a:rPr lang="it-IT" sz="2800" dirty="0">
                <a:solidFill>
                  <a:srgbClr val="FFFF00"/>
                </a:solidFill>
                <a:effectLst>
                  <a:outerShdw blurRad="38100" dist="38100" dir="2700000" algn="tl">
                    <a:srgbClr val="000000"/>
                  </a:outerShdw>
                </a:effectLst>
                <a:latin typeface="Book Antiqua" pitchFamily="18" charset="0"/>
              </a:rPr>
              <a:t>Spettro del segnale</a:t>
            </a:r>
          </a:p>
        </p:txBody>
      </p:sp>
      <p:sp>
        <p:nvSpPr>
          <p:cNvPr id="349190" name="Text Box 6"/>
          <p:cNvSpPr txBox="1">
            <a:spLocks noChangeArrowheads="1"/>
          </p:cNvSpPr>
          <p:nvPr/>
        </p:nvSpPr>
        <p:spPr bwMode="auto">
          <a:xfrm>
            <a:off x="34925" y="2636838"/>
            <a:ext cx="2305050" cy="1373187"/>
          </a:xfrm>
          <a:prstGeom prst="rect">
            <a:avLst/>
          </a:prstGeom>
          <a:noFill/>
          <a:ln w="9525">
            <a:noFill/>
            <a:miter lim="800000"/>
            <a:headEnd/>
            <a:tailEnd/>
          </a:ln>
          <a:effectLst/>
        </p:spPr>
        <p:txBody>
          <a:bodyPr>
            <a:spAutoFit/>
          </a:bodyPr>
          <a:lstStyle/>
          <a:p>
            <a:pPr algn="ctr" eaLnBrk="1" hangingPunct="1">
              <a:defRPr/>
            </a:pPr>
            <a:r>
              <a:rPr lang="it-IT" sz="2800">
                <a:solidFill>
                  <a:srgbClr val="FFFF00"/>
                </a:solidFill>
                <a:effectLst>
                  <a:outerShdw blurRad="38100" dist="38100" dir="2700000" algn="tl">
                    <a:srgbClr val="000000"/>
                  </a:outerShdw>
                </a:effectLst>
                <a:latin typeface="Book Antiqua" pitchFamily="18" charset="0"/>
              </a:rPr>
              <a:t>Spettro del segnale campionato</a:t>
            </a:r>
          </a:p>
        </p:txBody>
      </p:sp>
      <p:sp>
        <p:nvSpPr>
          <p:cNvPr id="349191" name="Text Box 7"/>
          <p:cNvSpPr txBox="1">
            <a:spLocks noChangeArrowheads="1"/>
          </p:cNvSpPr>
          <p:nvPr/>
        </p:nvSpPr>
        <p:spPr bwMode="auto">
          <a:xfrm>
            <a:off x="1403350" y="5084763"/>
            <a:ext cx="3527425" cy="1373187"/>
          </a:xfrm>
          <a:prstGeom prst="rect">
            <a:avLst/>
          </a:prstGeom>
          <a:noFill/>
          <a:ln w="9525">
            <a:noFill/>
            <a:miter lim="800000"/>
            <a:headEnd/>
            <a:tailEnd/>
          </a:ln>
          <a:effectLst/>
        </p:spPr>
        <p:txBody>
          <a:bodyPr>
            <a:spAutoFit/>
          </a:bodyPr>
          <a:lstStyle/>
          <a:p>
            <a:pPr algn="ctr" eaLnBrk="1" hangingPunct="1">
              <a:defRPr/>
            </a:pPr>
            <a:r>
              <a:rPr lang="it-IT" sz="2800">
                <a:solidFill>
                  <a:srgbClr val="FFFF00"/>
                </a:solidFill>
                <a:effectLst>
                  <a:outerShdw blurRad="38100" dist="38100" dir="2700000" algn="tl">
                    <a:srgbClr val="000000"/>
                  </a:outerShdw>
                </a:effectLst>
                <a:latin typeface="Book Antiqua" pitchFamily="18" charset="0"/>
              </a:rPr>
              <a:t>Spettro del segnale ricostruito dopo filtraggio</a:t>
            </a:r>
          </a:p>
        </p:txBody>
      </p:sp>
      <p:sp>
        <p:nvSpPr>
          <p:cNvPr id="93192" name="AutoShape 8"/>
          <p:cNvSpPr>
            <a:spLocks noChangeArrowheads="1"/>
          </p:cNvSpPr>
          <p:nvPr/>
        </p:nvSpPr>
        <p:spPr bwMode="auto">
          <a:xfrm rot="568284">
            <a:off x="2686050" y="1987550"/>
            <a:ext cx="2108200" cy="288925"/>
          </a:xfrm>
          <a:prstGeom prst="rightArrow">
            <a:avLst>
              <a:gd name="adj1" fmla="val 50000"/>
              <a:gd name="adj2" fmla="val 105971"/>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3193" name="AutoShape 9"/>
          <p:cNvSpPr>
            <a:spLocks noChangeArrowheads="1"/>
          </p:cNvSpPr>
          <p:nvPr/>
        </p:nvSpPr>
        <p:spPr bwMode="auto">
          <a:xfrm>
            <a:off x="1979613" y="3068638"/>
            <a:ext cx="1223962" cy="288925"/>
          </a:xfrm>
          <a:prstGeom prst="rightArrow">
            <a:avLst>
              <a:gd name="adj1" fmla="val 50000"/>
              <a:gd name="adj2" fmla="val 10590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3194" name="AutoShape 10"/>
          <p:cNvSpPr>
            <a:spLocks noChangeArrowheads="1"/>
          </p:cNvSpPr>
          <p:nvPr/>
        </p:nvSpPr>
        <p:spPr bwMode="auto">
          <a:xfrm rot="-2269496">
            <a:off x="4679950" y="4924425"/>
            <a:ext cx="1223963" cy="288925"/>
          </a:xfrm>
          <a:prstGeom prst="rightArrow">
            <a:avLst>
              <a:gd name="adj1" fmla="val 50000"/>
              <a:gd name="adj2" fmla="val 10590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349195" name="Rectangle 11"/>
          <p:cNvSpPr>
            <a:spLocks noChangeArrowheads="1"/>
          </p:cNvSpPr>
          <p:nvPr/>
        </p:nvSpPr>
        <p:spPr bwMode="auto">
          <a:xfrm>
            <a:off x="6372225" y="5032375"/>
            <a:ext cx="1649413" cy="579438"/>
          </a:xfrm>
          <a:prstGeom prst="rect">
            <a:avLst/>
          </a:prstGeom>
          <a:solidFill>
            <a:schemeClr val="accent2"/>
          </a:solidFill>
          <a:ln w="9525">
            <a:noFill/>
            <a:miter lim="800000"/>
            <a:headEnd/>
            <a:tailEnd/>
          </a:ln>
          <a:effectLst/>
        </p:spPr>
        <p:txBody>
          <a:bodyPr wrap="none">
            <a:spAutoFit/>
          </a:bodyPr>
          <a:lstStyle/>
          <a:p>
            <a:pPr eaLnBrk="1" hangingPunct="1">
              <a:defRPr/>
            </a:pPr>
            <a:r>
              <a:rPr lang="it-IT" sz="3200" b="1" i="1">
                <a:solidFill>
                  <a:srgbClr val="FF5050"/>
                </a:solidFill>
                <a:effectLst>
                  <a:outerShdw blurRad="38100" dist="38100" dir="2700000" algn="tl">
                    <a:srgbClr val="000000"/>
                  </a:outerShdw>
                </a:effectLst>
                <a:latin typeface="Book Antiqua" pitchFamily="18" charset="0"/>
              </a:rPr>
              <a:t>aliasing</a:t>
            </a:r>
          </a:p>
        </p:txBody>
      </p:sp>
      <p:sp>
        <p:nvSpPr>
          <p:cNvPr id="93196" name="Line 12"/>
          <p:cNvSpPr>
            <a:spLocks noChangeShapeType="1"/>
          </p:cNvSpPr>
          <p:nvPr/>
        </p:nvSpPr>
        <p:spPr bwMode="auto">
          <a:xfrm>
            <a:off x="6516688" y="5726113"/>
            <a:ext cx="1368425" cy="0"/>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93197" name="Line 13"/>
          <p:cNvSpPr>
            <a:spLocks noChangeShapeType="1"/>
          </p:cNvSpPr>
          <p:nvPr/>
        </p:nvSpPr>
        <p:spPr bwMode="auto">
          <a:xfrm>
            <a:off x="6710363" y="5870575"/>
            <a:ext cx="1008062" cy="0"/>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93198" name="Line 14"/>
          <p:cNvSpPr>
            <a:spLocks noChangeShapeType="1"/>
          </p:cNvSpPr>
          <p:nvPr/>
        </p:nvSpPr>
        <p:spPr bwMode="auto">
          <a:xfrm>
            <a:off x="6948488" y="6015038"/>
            <a:ext cx="576262" cy="0"/>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Fast Fourier </a:t>
            </a:r>
            <a:r>
              <a:rPr lang="it-IT" sz="3800" dirty="0" err="1" smtClean="0">
                <a:solidFill>
                  <a:schemeClr val="tx1"/>
                </a:solidFill>
                <a:latin typeface="Book Antiqua" pitchFamily="18" charset="0"/>
              </a:rPr>
              <a:t>Transform</a:t>
            </a:r>
            <a:endParaRPr lang="it-IT" sz="3800" dirty="0" smtClean="0">
              <a:solidFill>
                <a:schemeClr val="tx1"/>
              </a:solidFill>
              <a:latin typeface="Book Antiqua" pitchFamily="18" charset="0"/>
            </a:endParaRPr>
          </a:p>
        </p:txBody>
      </p:sp>
      <p:sp>
        <p:nvSpPr>
          <p:cNvPr id="351235" name="Text Box 3"/>
          <p:cNvSpPr txBox="1">
            <a:spLocks noChangeArrowheads="1"/>
          </p:cNvSpPr>
          <p:nvPr/>
        </p:nvSpPr>
        <p:spPr bwMode="auto">
          <a:xfrm>
            <a:off x="387350" y="908050"/>
            <a:ext cx="8512175" cy="5689600"/>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Quando il numero </a:t>
            </a:r>
            <a:r>
              <a:rPr lang="it-IT" altLang="it-IT" sz="2800" i="1" smtClean="0">
                <a:effectLst>
                  <a:outerShdw blurRad="38100" dist="38100" dir="2700000" algn="tl">
                    <a:srgbClr val="000000"/>
                  </a:outerShdw>
                </a:effectLst>
                <a:latin typeface="Book Antiqua" panose="02040602050305030304" pitchFamily="18" charset="0"/>
              </a:rPr>
              <a:t>N</a:t>
            </a:r>
            <a:r>
              <a:rPr lang="it-IT" altLang="it-IT" sz="2800" smtClean="0">
                <a:effectLst>
                  <a:outerShdw blurRad="38100" dist="38100" dir="2700000" algn="tl">
                    <a:srgbClr val="000000"/>
                  </a:outerShdw>
                </a:effectLst>
                <a:latin typeface="Book Antiqua" panose="02040602050305030304" pitchFamily="18" charset="0"/>
              </a:rPr>
              <a:t> di campioni acquisiti è una potenza di 2 (un valore tipico è 1024), l’algoritmo DFT può essere semplificato, evitando di calcolare più volte termini identici</a:t>
            </a:r>
          </a:p>
          <a:p>
            <a:pPr eaLnBrk="1" hangingPunct="1">
              <a:lnSpc>
                <a:spcPct val="11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Si implementa in questo modo l’algoritmo FFT (</a:t>
            </a:r>
            <a:r>
              <a:rPr lang="it-IT" altLang="it-IT" sz="2800" i="1" smtClean="0">
                <a:solidFill>
                  <a:srgbClr val="FFFF00"/>
                </a:solidFill>
                <a:effectLst>
                  <a:outerShdw blurRad="38100" dist="38100" dir="2700000" algn="tl">
                    <a:srgbClr val="000000"/>
                  </a:outerShdw>
                </a:effectLst>
                <a:latin typeface="Book Antiqua" panose="02040602050305030304" pitchFamily="18" charset="0"/>
              </a:rPr>
              <a:t>Fast Fourier Transform</a:t>
            </a:r>
            <a:r>
              <a:rPr lang="it-IT" altLang="it-IT" sz="2800" smtClean="0">
                <a:effectLst>
                  <a:outerShdw blurRad="38100" dist="38100" dir="2700000" algn="tl">
                    <a:srgbClr val="000000"/>
                  </a:outerShdw>
                </a:effectLst>
                <a:latin typeface="Book Antiqua" panose="02040602050305030304" pitchFamily="18" charset="0"/>
              </a:rPr>
              <a:t>), che richiede </a:t>
            </a:r>
            <a:r>
              <a:rPr lang="it-IT" altLang="it-IT" sz="2800" i="1" smtClean="0">
                <a:effectLst>
                  <a:outerShdw blurRad="38100" dist="38100" dir="2700000" algn="tl">
                    <a:srgbClr val="000000"/>
                  </a:outerShdw>
                </a:effectLst>
                <a:latin typeface="Book Antiqua" panose="02040602050305030304" pitchFamily="18" charset="0"/>
              </a:rPr>
              <a:t>N</a:t>
            </a:r>
            <a:r>
              <a:rPr lang="it-IT" altLang="it-IT" sz="2800" smtClean="0">
                <a:effectLst>
                  <a:outerShdw blurRad="38100" dist="38100" dir="2700000" algn="tl">
                    <a:srgbClr val="000000"/>
                  </a:outerShdw>
                </a:effectLst>
                <a:latin typeface="Book Antiqua" panose="02040602050305030304" pitchFamily="18" charset="0"/>
              </a:rPr>
              <a:t>log</a:t>
            </a:r>
            <a:r>
              <a:rPr lang="it-IT" altLang="it-IT" sz="2800" baseline="-25000" smtClean="0">
                <a:effectLst>
                  <a:outerShdw blurRad="38100" dist="38100" dir="2700000" algn="tl">
                    <a:srgbClr val="000000"/>
                  </a:outerShdw>
                </a:effectLst>
                <a:latin typeface="Book Antiqua" panose="02040602050305030304" pitchFamily="18" charset="0"/>
              </a:rPr>
              <a:t>2</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rPr>
              <a:t>N</a:t>
            </a:r>
            <a:r>
              <a:rPr lang="it-IT" altLang="it-IT" sz="2800" smtClean="0">
                <a:effectLst>
                  <a:outerShdw blurRad="38100" dist="38100" dir="2700000" algn="tl">
                    <a:srgbClr val="000000"/>
                  </a:outerShdw>
                </a:effectLst>
                <a:latin typeface="Book Antiqua" panose="02040602050305030304" pitchFamily="18" charset="0"/>
              </a:rPr>
              <a:t>) operazioni invece di </a:t>
            </a:r>
            <a:r>
              <a:rPr lang="it-IT" altLang="it-IT" sz="2800" i="1" smtClean="0">
                <a:effectLst>
                  <a:outerShdw blurRad="38100" dist="38100" dir="2700000" algn="tl">
                    <a:srgbClr val="000000"/>
                  </a:outerShdw>
                </a:effectLst>
                <a:latin typeface="Book Antiqua" panose="02040602050305030304" pitchFamily="18" charset="0"/>
              </a:rPr>
              <a:t>N</a:t>
            </a:r>
            <a:r>
              <a:rPr lang="it-IT" altLang="it-IT" sz="2800" baseline="30000" smtClean="0">
                <a:effectLst>
                  <a:outerShdw blurRad="38100" dist="38100" dir="2700000" algn="tl">
                    <a:srgbClr val="000000"/>
                  </a:outerShdw>
                </a:effectLst>
                <a:latin typeface="Book Antiqua" panose="02040602050305030304" pitchFamily="18" charset="0"/>
              </a:rPr>
              <a:t>2</a:t>
            </a:r>
            <a:r>
              <a:rPr lang="it-IT" altLang="it-IT" sz="2800" smtClean="0">
                <a:effectLst>
                  <a:outerShdw blurRad="38100" dist="38100" dir="2700000" algn="tl">
                    <a:srgbClr val="000000"/>
                  </a:outerShdw>
                </a:effectLst>
                <a:latin typeface="Book Antiqua" panose="02040602050305030304" pitchFamily="18" charset="0"/>
              </a:rPr>
              <a:t>: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è più veloce e occupa meno memoria</a:t>
            </a:r>
          </a:p>
          <a:p>
            <a:pPr eaLnBrk="1" hangingPunct="1">
              <a:lnSpc>
                <a:spcPct val="11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Quando </a:t>
            </a:r>
            <a:r>
              <a:rPr lang="it-IT" altLang="it-IT" sz="2800" i="1" smtClean="0">
                <a:effectLst>
                  <a:outerShdw blurRad="38100" dist="38100" dir="2700000" algn="tl">
                    <a:srgbClr val="000000"/>
                  </a:outerShdw>
                </a:effectLst>
                <a:latin typeface="Book Antiqua" panose="02040602050305030304" pitchFamily="18" charset="0"/>
              </a:rPr>
              <a:t>N</a:t>
            </a:r>
            <a:r>
              <a:rPr lang="it-IT" altLang="it-IT" sz="2800" smtClean="0">
                <a:effectLst>
                  <a:outerShdw blurRad="38100" dist="38100" dir="2700000" algn="tl">
                    <a:srgbClr val="000000"/>
                  </a:outerShdw>
                </a:effectLst>
                <a:latin typeface="Book Antiqua" panose="02040602050305030304" pitchFamily="18" charset="0"/>
              </a:rPr>
              <a:t> non è una potenza di 2, si aggiungono zeri simmetricamente (</a:t>
            </a:r>
            <a:r>
              <a:rPr lang="en-US" altLang="it-IT" sz="2800" i="1" smtClean="0">
                <a:effectLst>
                  <a:outerShdw blurRad="38100" dist="38100" dir="2700000" algn="tl">
                    <a:srgbClr val="000000"/>
                  </a:outerShdw>
                </a:effectLst>
                <a:latin typeface="Book Antiqua" panose="02040602050305030304" pitchFamily="18" charset="0"/>
              </a:rPr>
              <a:t>zero padding</a:t>
            </a:r>
            <a:r>
              <a:rPr lang="it-IT" altLang="it-IT" sz="2800" smtClean="0">
                <a:effectLst>
                  <a:outerShdw blurRad="38100" dist="38100" dir="2700000" algn="tl">
                    <a:srgbClr val="000000"/>
                  </a:outerShdw>
                </a:effectLst>
                <a:latin typeface="Book Antiqua" panose="02040602050305030304" pitchFamily="18" charset="0"/>
              </a:rPr>
              <a:t>), a sinistra e a destra della sequenza campionata, fino a portare il numero complessivo di punti a una potenza di 2</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schema a blocchi</a:t>
            </a:r>
          </a:p>
        </p:txBody>
      </p:sp>
      <p:sp>
        <p:nvSpPr>
          <p:cNvPr id="353283" name="Text Box 3"/>
          <p:cNvSpPr txBox="1">
            <a:spLocks noChangeArrowheads="1"/>
          </p:cNvSpPr>
          <p:nvPr/>
        </p:nvSpPr>
        <p:spPr bwMode="auto">
          <a:xfrm>
            <a:off x="387350" y="908050"/>
            <a:ext cx="8512175" cy="989013"/>
          </a:xfrm>
          <a:prstGeom prst="rect">
            <a:avLst/>
          </a:prstGeom>
          <a:noFill/>
          <a:ln w="9525">
            <a:noFill/>
            <a:miter lim="800000"/>
            <a:headEnd/>
            <a:tailEnd/>
          </a:ln>
          <a:effectLst/>
        </p:spPr>
        <p:txBody>
          <a:bodyPr>
            <a:spAutoFit/>
          </a:bodyPr>
          <a:lstStyle/>
          <a:p>
            <a:pPr eaLnBrk="1" hangingPunct="1">
              <a:lnSpc>
                <a:spcPct val="80000"/>
              </a:lnSpc>
              <a:spcBef>
                <a:spcPct val="50000"/>
              </a:spcBef>
              <a:defRPr/>
            </a:pPr>
            <a:r>
              <a:rPr lang="it-IT" sz="2800">
                <a:effectLst>
                  <a:outerShdw blurRad="38100" dist="38100" dir="2700000" algn="tl">
                    <a:srgbClr val="000000"/>
                  </a:outerShdw>
                </a:effectLst>
                <a:latin typeface="Book Antiqua" pitchFamily="18" charset="0"/>
              </a:rPr>
              <a:t>Lo strumento AS a FFT è tipicamente chiamato </a:t>
            </a:r>
          </a:p>
          <a:p>
            <a:pPr algn="ctr" eaLnBrk="1" hangingPunct="1">
              <a:lnSpc>
                <a:spcPct val="80000"/>
              </a:lnSpc>
              <a:spcBef>
                <a:spcPct val="50000"/>
              </a:spcBef>
              <a:defRPr/>
            </a:pPr>
            <a:r>
              <a:rPr lang="en-US" sz="2800" b="1">
                <a:solidFill>
                  <a:srgbClr val="FFFF00"/>
                </a:solidFill>
                <a:effectLst>
                  <a:outerShdw blurRad="38100" dist="38100" dir="2700000" algn="tl">
                    <a:srgbClr val="000000"/>
                  </a:outerShdw>
                </a:effectLst>
                <a:latin typeface="Book Antiqua" pitchFamily="18" charset="0"/>
              </a:rPr>
              <a:t>Dynamic Signal Analyzer</a:t>
            </a:r>
          </a:p>
        </p:txBody>
      </p:sp>
      <p:sp>
        <p:nvSpPr>
          <p:cNvPr id="353284" name="AutoShape 4"/>
          <p:cNvSpPr>
            <a:spLocks noChangeArrowheads="1"/>
          </p:cNvSpPr>
          <p:nvPr/>
        </p:nvSpPr>
        <p:spPr bwMode="auto">
          <a:xfrm rot="5400000">
            <a:off x="504031" y="2097882"/>
            <a:ext cx="1655763" cy="1727200"/>
          </a:xfrm>
          <a:prstGeom prst="triangle">
            <a:avLst>
              <a:gd name="adj" fmla="val 50000"/>
            </a:avLst>
          </a:prstGeom>
          <a:solidFill>
            <a:schemeClr val="accent1"/>
          </a:solidFill>
          <a:ln w="9525">
            <a:solidFill>
              <a:schemeClr val="tx1"/>
            </a:solidFill>
            <a:miter lim="800000"/>
            <a:headEnd/>
            <a:tailEnd/>
          </a:ln>
          <a:effectLst/>
        </p:spPr>
        <p:txBody>
          <a:bodyPr rot="10800000" vert="eaVert" wrap="none" anchor="ctr"/>
          <a:lstStyle/>
          <a:p>
            <a:pPr algn="ctr" eaLnBrk="1" hangingPunct="1">
              <a:defRPr/>
            </a:pPr>
            <a:endParaRPr lang="en-US" sz="2800">
              <a:effectLst>
                <a:outerShdw blurRad="38100" dist="38100" dir="2700000" algn="tl">
                  <a:srgbClr val="000000"/>
                </a:outerShdw>
              </a:effectLst>
              <a:latin typeface="Book Antiqua" pitchFamily="18" charset="0"/>
            </a:endParaRPr>
          </a:p>
        </p:txBody>
      </p:sp>
      <p:sp>
        <p:nvSpPr>
          <p:cNvPr id="353285" name="Rectangle 5"/>
          <p:cNvSpPr>
            <a:spLocks noChangeArrowheads="1"/>
          </p:cNvSpPr>
          <p:nvPr/>
        </p:nvSpPr>
        <p:spPr bwMode="auto">
          <a:xfrm>
            <a:off x="2700338" y="2368550"/>
            <a:ext cx="1366837" cy="12954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lang="it-IT" sz="2000">
                <a:effectLst>
                  <a:outerShdw blurRad="38100" dist="38100" dir="2700000" algn="tl">
                    <a:srgbClr val="000000"/>
                  </a:outerShdw>
                </a:effectLst>
                <a:latin typeface="Book Antiqua" pitchFamily="18" charset="0"/>
              </a:rPr>
              <a:t>Filtro LP</a:t>
            </a:r>
            <a:br>
              <a:rPr lang="it-IT" sz="2000">
                <a:effectLst>
                  <a:outerShdw blurRad="38100" dist="38100" dir="2700000" algn="tl">
                    <a:srgbClr val="000000"/>
                  </a:outerShdw>
                </a:effectLst>
                <a:latin typeface="Book Antiqua" pitchFamily="18" charset="0"/>
              </a:rPr>
            </a:br>
            <a:r>
              <a:rPr lang="it-IT" sz="2000">
                <a:effectLst>
                  <a:outerShdw blurRad="38100" dist="38100" dir="2700000" algn="tl">
                    <a:srgbClr val="000000"/>
                  </a:outerShdw>
                </a:effectLst>
                <a:latin typeface="Book Antiqua" pitchFamily="18" charset="0"/>
              </a:rPr>
              <a:t>antialiasing</a:t>
            </a:r>
          </a:p>
        </p:txBody>
      </p:sp>
      <p:sp>
        <p:nvSpPr>
          <p:cNvPr id="353286" name="Rectangle 6"/>
          <p:cNvSpPr>
            <a:spLocks noChangeArrowheads="1"/>
          </p:cNvSpPr>
          <p:nvPr/>
        </p:nvSpPr>
        <p:spPr bwMode="auto">
          <a:xfrm>
            <a:off x="4573588" y="2368550"/>
            <a:ext cx="1366837" cy="12954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lang="it-IT" sz="2000">
                <a:effectLst>
                  <a:outerShdw blurRad="38100" dist="38100" dir="2700000" algn="tl">
                    <a:srgbClr val="000000"/>
                  </a:outerShdw>
                </a:effectLst>
                <a:latin typeface="Book Antiqua" pitchFamily="18" charset="0"/>
              </a:rPr>
              <a:t>Conv. A/D</a:t>
            </a:r>
          </a:p>
        </p:txBody>
      </p:sp>
      <p:sp>
        <p:nvSpPr>
          <p:cNvPr id="353287" name="Text Box 7"/>
          <p:cNvSpPr txBox="1">
            <a:spLocks noChangeArrowheads="1"/>
          </p:cNvSpPr>
          <p:nvPr/>
        </p:nvSpPr>
        <p:spPr bwMode="auto">
          <a:xfrm>
            <a:off x="404813" y="2520950"/>
            <a:ext cx="1439862" cy="915988"/>
          </a:xfrm>
          <a:prstGeom prst="rect">
            <a:avLst/>
          </a:prstGeom>
          <a:noFill/>
          <a:ln w="9525">
            <a:noFill/>
            <a:miter lim="800000"/>
            <a:headEnd/>
            <a:tailEnd/>
          </a:ln>
          <a:effectLst/>
        </p:spPr>
        <p:txBody>
          <a:bodyPr>
            <a:spAutoFit/>
          </a:bodyPr>
          <a:lstStyle/>
          <a:p>
            <a:pPr eaLnBrk="1" hangingPunct="1">
              <a:defRPr/>
            </a:pPr>
            <a:r>
              <a:rPr lang="it-IT">
                <a:effectLst>
                  <a:outerShdw blurRad="38100" dist="38100" dir="2700000" algn="tl">
                    <a:srgbClr val="000000"/>
                  </a:outerShdw>
                </a:effectLst>
                <a:latin typeface="Book Antiqua" pitchFamily="18" charset="0"/>
              </a:rPr>
              <a:t>Elettronica analogica di ingresso</a:t>
            </a:r>
          </a:p>
        </p:txBody>
      </p:sp>
      <p:sp>
        <p:nvSpPr>
          <p:cNvPr id="353288" name="Rectangle 8"/>
          <p:cNvSpPr>
            <a:spLocks noChangeArrowheads="1"/>
          </p:cNvSpPr>
          <p:nvPr/>
        </p:nvSpPr>
        <p:spPr bwMode="auto">
          <a:xfrm>
            <a:off x="6445250" y="2368550"/>
            <a:ext cx="1511300" cy="12954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lang="it-IT" sz="2000">
                <a:effectLst>
                  <a:outerShdw blurRad="38100" dist="38100" dir="2700000" algn="tl">
                    <a:srgbClr val="000000"/>
                  </a:outerShdw>
                </a:effectLst>
                <a:latin typeface="Book Antiqua" pitchFamily="18" charset="0"/>
              </a:rPr>
              <a:t>Sezione di</a:t>
            </a:r>
            <a:br>
              <a:rPr lang="it-IT" sz="2000">
                <a:effectLst>
                  <a:outerShdw blurRad="38100" dist="38100" dir="2700000" algn="tl">
                    <a:srgbClr val="000000"/>
                  </a:outerShdw>
                </a:effectLst>
                <a:latin typeface="Book Antiqua" pitchFamily="18" charset="0"/>
              </a:rPr>
            </a:br>
            <a:r>
              <a:rPr lang="it-IT" sz="2000">
                <a:effectLst>
                  <a:outerShdw blurRad="38100" dist="38100" dir="2700000" algn="tl">
                    <a:srgbClr val="000000"/>
                  </a:outerShdw>
                </a:effectLst>
                <a:latin typeface="Book Antiqua" pitchFamily="18" charset="0"/>
              </a:rPr>
              <a:t>elaborazione</a:t>
            </a:r>
            <a:br>
              <a:rPr lang="it-IT" sz="2000">
                <a:effectLst>
                  <a:outerShdw blurRad="38100" dist="38100" dir="2700000" algn="tl">
                    <a:srgbClr val="000000"/>
                  </a:outerShdw>
                </a:effectLst>
                <a:latin typeface="Book Antiqua" pitchFamily="18" charset="0"/>
              </a:rPr>
            </a:br>
            <a:r>
              <a:rPr lang="it-IT" sz="2000">
                <a:effectLst>
                  <a:outerShdw blurRad="38100" dist="38100" dir="2700000" algn="tl">
                    <a:srgbClr val="000000"/>
                  </a:outerShdw>
                </a:effectLst>
                <a:latin typeface="Book Antiqua" pitchFamily="18" charset="0"/>
              </a:rPr>
              <a:t>numerica</a:t>
            </a:r>
          </a:p>
        </p:txBody>
      </p:sp>
      <p:sp>
        <p:nvSpPr>
          <p:cNvPr id="97289" name="AutoShape 9"/>
          <p:cNvSpPr>
            <a:spLocks noChangeArrowheads="1"/>
          </p:cNvSpPr>
          <p:nvPr/>
        </p:nvSpPr>
        <p:spPr bwMode="auto">
          <a:xfrm>
            <a:off x="2268538" y="2871788"/>
            <a:ext cx="358775" cy="215900"/>
          </a:xfrm>
          <a:prstGeom prst="rightArrow">
            <a:avLst>
              <a:gd name="adj1" fmla="val 50000"/>
              <a:gd name="adj2" fmla="val 41544"/>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7290" name="AutoShape 10"/>
          <p:cNvSpPr>
            <a:spLocks noChangeArrowheads="1"/>
          </p:cNvSpPr>
          <p:nvPr/>
        </p:nvSpPr>
        <p:spPr bwMode="auto">
          <a:xfrm>
            <a:off x="4140200" y="2871788"/>
            <a:ext cx="358775" cy="215900"/>
          </a:xfrm>
          <a:prstGeom prst="rightArrow">
            <a:avLst>
              <a:gd name="adj1" fmla="val 50000"/>
              <a:gd name="adj2" fmla="val 41544"/>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7291" name="AutoShape 11"/>
          <p:cNvSpPr>
            <a:spLocks noChangeArrowheads="1"/>
          </p:cNvSpPr>
          <p:nvPr/>
        </p:nvSpPr>
        <p:spPr bwMode="auto">
          <a:xfrm>
            <a:off x="6011863" y="2871788"/>
            <a:ext cx="358775" cy="215900"/>
          </a:xfrm>
          <a:prstGeom prst="rightArrow">
            <a:avLst>
              <a:gd name="adj1" fmla="val 50000"/>
              <a:gd name="adj2" fmla="val 41544"/>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353292" name="Text Box 12"/>
          <p:cNvSpPr txBox="1">
            <a:spLocks noChangeArrowheads="1"/>
          </p:cNvSpPr>
          <p:nvPr/>
        </p:nvSpPr>
        <p:spPr bwMode="auto">
          <a:xfrm>
            <a:off x="323850" y="4591050"/>
            <a:ext cx="8512175" cy="150177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L’</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elettronica di ingresso</a:t>
            </a:r>
            <a:r>
              <a:rPr lang="it-IT" altLang="it-IT" sz="2800" smtClean="0">
                <a:effectLst>
                  <a:outerShdw blurRad="38100" dist="38100" dir="2700000" algn="tl">
                    <a:srgbClr val="000000"/>
                  </a:outerShdw>
                </a:effectLst>
                <a:latin typeface="Book Antiqua" panose="02040602050305030304" pitchFamily="18" charset="0"/>
              </a:rPr>
              <a:t> amplifica o attenua il segnale in modo da sfruttare al meglio il numero </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di bit del convertitore A/D entro la sua dinamica</a:t>
            </a:r>
          </a:p>
        </p:txBody>
      </p:sp>
      <p:sp>
        <p:nvSpPr>
          <p:cNvPr id="353293" name="Oval 13"/>
          <p:cNvSpPr>
            <a:spLocks noChangeArrowheads="1"/>
          </p:cNvSpPr>
          <p:nvPr/>
        </p:nvSpPr>
        <p:spPr bwMode="auto">
          <a:xfrm>
            <a:off x="179388" y="1700213"/>
            <a:ext cx="2016125" cy="2376487"/>
          </a:xfrm>
          <a:prstGeom prst="ellipse">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3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2" grpId="0"/>
      <p:bldP spid="35329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filtro </a:t>
            </a:r>
            <a:r>
              <a:rPr lang="it-IT" sz="3800" dirty="0" err="1" smtClean="0">
                <a:solidFill>
                  <a:schemeClr val="tx1"/>
                </a:solidFill>
                <a:latin typeface="Book Antiqua" pitchFamily="18" charset="0"/>
              </a:rPr>
              <a:t>antialiasing</a:t>
            </a:r>
            <a:endParaRPr lang="it-IT" sz="3800" dirty="0" smtClean="0">
              <a:solidFill>
                <a:schemeClr val="tx1"/>
              </a:solidFill>
              <a:latin typeface="Book Antiqua" pitchFamily="18" charset="0"/>
            </a:endParaRPr>
          </a:p>
        </p:txBody>
      </p:sp>
      <p:sp>
        <p:nvSpPr>
          <p:cNvPr id="355331" name="Text Box 3"/>
          <p:cNvSpPr txBox="1">
            <a:spLocks noChangeArrowheads="1"/>
          </p:cNvSpPr>
          <p:nvPr/>
        </p:nvSpPr>
        <p:spPr bwMode="auto">
          <a:xfrm>
            <a:off x="323850" y="3522663"/>
            <a:ext cx="8512175" cy="2655887"/>
          </a:xfrm>
          <a:prstGeom prst="rect">
            <a:avLst/>
          </a:prstGeom>
          <a:noFill/>
          <a:ln w="9525">
            <a:noFill/>
            <a:miter lim="800000"/>
            <a:headEnd/>
            <a:tailEnd/>
          </a:ln>
          <a:effectLst/>
        </p:spPr>
        <p:txBody>
          <a:bodyPr>
            <a:spAutoFit/>
          </a:bodyPr>
          <a:lstStyle/>
          <a:p>
            <a:pPr eaLnBrk="1" hangingPunct="1">
              <a:lnSpc>
                <a:spcPct val="110000"/>
              </a:lnSpc>
              <a:spcBef>
                <a:spcPct val="50000"/>
              </a:spcBef>
              <a:defRPr/>
            </a:pPr>
            <a:r>
              <a:rPr lang="it-IT" sz="2800">
                <a:effectLst>
                  <a:outerShdw blurRad="38100" dist="38100" dir="2700000" algn="tl">
                    <a:srgbClr val="000000"/>
                  </a:outerShdw>
                </a:effectLst>
                <a:latin typeface="Book Antiqua" pitchFamily="18" charset="0"/>
              </a:rPr>
              <a:t>Il </a:t>
            </a:r>
            <a:r>
              <a:rPr lang="it-IT" sz="2800">
                <a:solidFill>
                  <a:srgbClr val="FFFF00"/>
                </a:solidFill>
                <a:effectLst>
                  <a:outerShdw blurRad="38100" dist="38100" dir="2700000" algn="tl">
                    <a:srgbClr val="000000"/>
                  </a:outerShdw>
                </a:effectLst>
                <a:latin typeface="Book Antiqua" pitchFamily="18" charset="0"/>
              </a:rPr>
              <a:t>filtro passa basso antialiasing</a:t>
            </a:r>
            <a:r>
              <a:rPr lang="it-IT" sz="2800">
                <a:effectLst>
                  <a:outerShdw blurRad="38100" dist="38100" dir="2700000" algn="tl">
                    <a:srgbClr val="000000"/>
                  </a:outerShdw>
                </a:effectLst>
                <a:latin typeface="Book Antiqua" pitchFamily="18" charset="0"/>
              </a:rPr>
              <a:t> ha la caratteristica di essere piatto nella banda di utilizzo e scendere con pendenza molto elevata (filtro a molti poli): l’ideale sarebbe un filtro rettangolare (non realizzabile)</a:t>
            </a:r>
          </a:p>
          <a:p>
            <a:pPr eaLnBrk="1" hangingPunct="1">
              <a:lnSpc>
                <a:spcPct val="110000"/>
              </a:lnSpc>
              <a:spcBef>
                <a:spcPct val="50000"/>
              </a:spcBef>
              <a:defRPr/>
            </a:pPr>
            <a:r>
              <a:rPr lang="it-IT" sz="2800">
                <a:effectLst>
                  <a:outerShdw blurRad="38100" dist="38100" dir="2700000" algn="tl">
                    <a:srgbClr val="000000"/>
                  </a:outerShdw>
                </a:effectLst>
                <a:latin typeface="Book Antiqua" pitchFamily="18" charset="0"/>
              </a:rPr>
              <a:t>Serve a limitare la banda di modo che </a:t>
            </a:r>
            <a:r>
              <a:rPr lang="it-IT" sz="2800" i="1">
                <a:effectLst>
                  <a:outerShdw blurRad="38100" dist="38100" dir="2700000" algn="tl">
                    <a:srgbClr val="000000"/>
                  </a:outerShdw>
                </a:effectLst>
                <a:latin typeface="Book Antiqua" pitchFamily="18" charset="0"/>
              </a:rPr>
              <a:t>B</a:t>
            </a:r>
            <a:r>
              <a:rPr lang="it-IT" sz="1600">
                <a:effectLst>
                  <a:outerShdw blurRad="38100" dist="38100" dir="2700000" algn="tl">
                    <a:srgbClr val="000000"/>
                  </a:outerShdw>
                </a:effectLst>
                <a:latin typeface="Book Antiqua" pitchFamily="18" charset="0"/>
              </a:rPr>
              <a:t> </a:t>
            </a:r>
            <a:r>
              <a:rPr lang="it-IT" sz="2800">
                <a:effectLst>
                  <a:outerShdw blurRad="38100" dist="38100" dir="2700000" algn="tl">
                    <a:srgbClr val="000000"/>
                  </a:outerShdw>
                </a:effectLst>
                <a:latin typeface="Book Antiqua" pitchFamily="18" charset="0"/>
              </a:rPr>
              <a:t>&lt;</a:t>
            </a:r>
            <a:r>
              <a:rPr lang="it-IT" sz="2000">
                <a:effectLst>
                  <a:outerShdw blurRad="38100" dist="38100" dir="2700000" algn="tl">
                    <a:srgbClr val="000000"/>
                  </a:outerShdw>
                </a:effectLst>
                <a:latin typeface="Book Antiqua" pitchFamily="18" charset="0"/>
              </a:rPr>
              <a:t> </a:t>
            </a:r>
            <a:r>
              <a:rPr lang="it-IT" sz="2800" i="1">
                <a:effectLst>
                  <a:outerShdw blurRad="38100" dist="38100" dir="2700000" algn="tl">
                    <a:srgbClr val="000000"/>
                  </a:outerShdw>
                </a:effectLst>
                <a:latin typeface="Book Antiqua" pitchFamily="18" charset="0"/>
              </a:rPr>
              <a:t>f</a:t>
            </a:r>
            <a:r>
              <a:rPr lang="it-IT" sz="2800" baseline="-25000">
                <a:effectLst>
                  <a:outerShdw blurRad="38100" dist="38100" dir="2700000" algn="tl">
                    <a:srgbClr val="000000"/>
                  </a:outerShdw>
                </a:effectLst>
                <a:latin typeface="Book Antiqua" pitchFamily="18" charset="0"/>
              </a:rPr>
              <a:t>c</a:t>
            </a:r>
            <a:r>
              <a:rPr lang="it-IT" sz="2800">
                <a:effectLst>
                  <a:outerShdw blurRad="38100" dist="38100" dir="2700000" algn="tl">
                    <a:srgbClr val="000000"/>
                  </a:outerShdw>
                </a:effectLst>
                <a:latin typeface="Book Antiqua" pitchFamily="18" charset="0"/>
              </a:rPr>
              <a:t>/2</a:t>
            </a:r>
          </a:p>
        </p:txBody>
      </p:sp>
      <p:pic>
        <p:nvPicPr>
          <p:cNvPr id="99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700213"/>
            <a:ext cx="6234113"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Oval 5"/>
          <p:cNvSpPr>
            <a:spLocks noChangeArrowheads="1"/>
          </p:cNvSpPr>
          <p:nvPr/>
        </p:nvSpPr>
        <p:spPr bwMode="auto">
          <a:xfrm>
            <a:off x="2843213" y="1506538"/>
            <a:ext cx="1584325" cy="1800225"/>
          </a:xfrm>
          <a:prstGeom prst="ellipse">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convertitore A/D</a:t>
            </a:r>
          </a:p>
        </p:txBody>
      </p:sp>
      <p:sp>
        <p:nvSpPr>
          <p:cNvPr id="357379" name="Text Box 3"/>
          <p:cNvSpPr txBox="1">
            <a:spLocks noChangeArrowheads="1"/>
          </p:cNvSpPr>
          <p:nvPr/>
        </p:nvSpPr>
        <p:spPr bwMode="auto">
          <a:xfrm>
            <a:off x="323850" y="2787650"/>
            <a:ext cx="8512175" cy="3125788"/>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Il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convertitore A/D</a:t>
            </a:r>
            <a:r>
              <a:rPr lang="it-IT" altLang="it-IT" sz="2800" smtClean="0">
                <a:effectLst>
                  <a:outerShdw blurRad="38100" dist="38100" dir="2700000" algn="tl">
                    <a:srgbClr val="000000"/>
                  </a:outerShdw>
                </a:effectLst>
                <a:latin typeface="Book Antiqua" panose="02040602050305030304" pitchFamily="18" charset="0"/>
              </a:rPr>
              <a:t> viene fatto lavorare sempre alla massima velocità (un valore tipico è 400 kSa/s con 16 bit di risoluzione). In questo modo è possibile mantenere fisso il filtro antialiasing: </a:t>
            </a:r>
            <a:r>
              <a:rPr lang="it-IT" altLang="it-IT" sz="2800" i="1" smtClean="0">
                <a:effectLst>
                  <a:outerShdw blurRad="38100" dist="38100" dir="2700000" algn="tl">
                    <a:srgbClr val="000000"/>
                  </a:outerShdw>
                </a:effectLst>
                <a:latin typeface="Book Antiqua" panose="02040602050305030304" pitchFamily="18" charset="0"/>
              </a:rPr>
              <a:t>f</a:t>
            </a:r>
            <a:r>
              <a:rPr lang="it-IT" altLang="it-IT" sz="2800" baseline="-25000" smtClean="0">
                <a:effectLst>
                  <a:outerShdw blurRad="38100" dist="38100" dir="2700000" algn="tl">
                    <a:srgbClr val="000000"/>
                  </a:outerShdw>
                </a:effectLst>
                <a:latin typeface="Book Antiqua" panose="02040602050305030304" pitchFamily="18" charset="0"/>
              </a:rPr>
              <a:t>max</a:t>
            </a:r>
            <a:r>
              <a:rPr lang="it-IT" altLang="it-IT" sz="2800" smtClean="0">
                <a:effectLst>
                  <a:outerShdw blurRad="38100" dist="38100" dir="2700000" algn="tl">
                    <a:srgbClr val="000000"/>
                  </a:outerShdw>
                </a:effectLst>
                <a:latin typeface="Book Antiqua" panose="02040602050305030304" pitchFamily="18" charset="0"/>
              </a:rPr>
              <a:t>=200 kHz</a:t>
            </a:r>
          </a:p>
          <a:p>
            <a:pPr eaLnBrk="1" hangingPunct="1">
              <a:lnSpc>
                <a:spcPct val="11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La selezione della banda da visualizzare è fatta esclusivamente tramite elaborazione digitale</a:t>
            </a:r>
          </a:p>
        </p:txBody>
      </p:sp>
      <p:pic>
        <p:nvPicPr>
          <p:cNvPr id="101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125538"/>
            <a:ext cx="6234112"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Oval 5"/>
          <p:cNvSpPr>
            <a:spLocks noChangeArrowheads="1"/>
          </p:cNvSpPr>
          <p:nvPr/>
        </p:nvSpPr>
        <p:spPr bwMode="auto">
          <a:xfrm>
            <a:off x="4318000" y="941388"/>
            <a:ext cx="1584325" cy="1800225"/>
          </a:xfrm>
          <a:prstGeom prst="ellipse">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elaborazione numerica</a:t>
            </a:r>
          </a:p>
        </p:txBody>
      </p:sp>
      <p:sp>
        <p:nvSpPr>
          <p:cNvPr id="359427" name="Text Box 3"/>
          <p:cNvSpPr txBox="1">
            <a:spLocks noChangeArrowheads="1"/>
          </p:cNvSpPr>
          <p:nvPr/>
        </p:nvSpPr>
        <p:spPr bwMode="auto">
          <a:xfrm>
            <a:off x="323850" y="2787650"/>
            <a:ext cx="8512175" cy="385127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La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sezione di elaborazione numerica</a:t>
            </a:r>
            <a:r>
              <a:rPr lang="it-IT" altLang="it-IT" sz="2800" smtClean="0">
                <a:effectLst>
                  <a:outerShdw blurRad="38100" dist="38100" dir="2700000" algn="tl">
                    <a:srgbClr val="000000"/>
                  </a:outerShdw>
                </a:effectLst>
                <a:latin typeface="Book Antiqua" panose="02040602050305030304" pitchFamily="18" charset="0"/>
              </a:rPr>
              <a:t> consiste </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in 3 stadi:</a:t>
            </a:r>
          </a:p>
          <a:p>
            <a:pPr eaLnBrk="1" hangingPunct="1">
              <a:spcBef>
                <a:spcPct val="20000"/>
              </a:spcBef>
              <a:buFontTx/>
              <a:buChar char="•"/>
              <a:defRPr/>
            </a:pPr>
            <a:r>
              <a:rPr lang="it-IT" altLang="it-IT" sz="2800" smtClean="0">
                <a:effectLst>
                  <a:outerShdw blurRad="38100" dist="38100" dir="2700000" algn="tl">
                    <a:srgbClr val="000000"/>
                  </a:outerShdw>
                </a:effectLst>
                <a:latin typeface="Book Antiqua" panose="02040602050305030304" pitchFamily="18" charset="0"/>
              </a:rPr>
              <a:t>Mixer digitale</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  </a:t>
            </a:r>
            <a:r>
              <a:rPr lang="it-IT" altLang="it-IT" sz="2000" smtClean="0">
                <a:effectLst>
                  <a:outerShdw blurRad="38100" dist="38100" dir="2700000" algn="tl">
                    <a:srgbClr val="000000"/>
                  </a:outerShdw>
                </a:effectLst>
                <a:latin typeface="Book Antiqua" panose="02040602050305030304" pitchFamily="18" charset="0"/>
              </a:rPr>
              <a:t>(traslaz. freq. centrale: CENTER)</a:t>
            </a:r>
          </a:p>
          <a:p>
            <a:pPr eaLnBrk="1" hangingPunct="1">
              <a:spcBef>
                <a:spcPct val="20000"/>
              </a:spcBef>
              <a:buFontTx/>
              <a:buChar char="•"/>
              <a:defRPr/>
            </a:pPr>
            <a:r>
              <a:rPr lang="it-IT" altLang="it-IT" sz="2800" smtClean="0">
                <a:effectLst>
                  <a:outerShdw blurRad="38100" dist="38100" dir="2700000" algn="tl">
                    <a:srgbClr val="000000"/>
                  </a:outerShdw>
                </a:effectLst>
                <a:latin typeface="Book Antiqua" panose="02040602050305030304" pitchFamily="18" charset="0"/>
              </a:rPr>
              <a:t>Filtraggio per decimazione</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   </a:t>
            </a:r>
            <a:r>
              <a:rPr lang="it-IT" altLang="it-IT" sz="2000" smtClean="0">
                <a:effectLst>
                  <a:outerShdw blurRad="38100" dist="38100" dir="2700000" algn="tl">
                    <a:srgbClr val="000000"/>
                  </a:outerShdw>
                </a:effectLst>
                <a:latin typeface="Book Antiqua" panose="02040602050305030304" pitchFamily="18" charset="0"/>
              </a:rPr>
              <a:t>(riduzione della banda: SPAN)</a:t>
            </a:r>
          </a:p>
          <a:p>
            <a:pPr eaLnBrk="1" hangingPunct="1">
              <a:spcBef>
                <a:spcPct val="20000"/>
              </a:spcBef>
              <a:buFontTx/>
              <a:buChar char="•"/>
              <a:defRPr/>
            </a:pPr>
            <a:r>
              <a:rPr lang="it-IT" altLang="it-IT" sz="2800" smtClean="0">
                <a:effectLst>
                  <a:outerShdw blurRad="38100" dist="38100" dir="2700000" algn="tl">
                    <a:srgbClr val="000000"/>
                  </a:outerShdw>
                </a:effectLst>
                <a:latin typeface="Book Antiqua" panose="02040602050305030304" pitchFamily="18" charset="0"/>
              </a:rPr>
              <a:t>Algoritmo FFT</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   </a:t>
            </a:r>
            <a:r>
              <a:rPr lang="it-IT" altLang="it-IT" sz="2000" smtClean="0">
                <a:effectLst>
                  <a:outerShdw blurRad="38100" dist="38100" dir="2700000" algn="tl">
                    <a:srgbClr val="000000"/>
                  </a:outerShdw>
                </a:effectLst>
                <a:latin typeface="Book Antiqua" panose="02040602050305030304" pitchFamily="18" charset="0"/>
              </a:rPr>
              <a:t>(calcolo della Trasformata)</a:t>
            </a:r>
          </a:p>
        </p:txBody>
      </p:sp>
      <p:pic>
        <p:nvPicPr>
          <p:cNvPr id="1034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3573463"/>
            <a:ext cx="36766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Line 5"/>
          <p:cNvSpPr>
            <a:spLocks noChangeShapeType="1"/>
          </p:cNvSpPr>
          <p:nvPr/>
        </p:nvSpPr>
        <p:spPr bwMode="auto">
          <a:xfrm flipH="1">
            <a:off x="5292725" y="2133600"/>
            <a:ext cx="86360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03430" name="Line 6"/>
          <p:cNvSpPr>
            <a:spLocks noChangeShapeType="1"/>
          </p:cNvSpPr>
          <p:nvPr/>
        </p:nvSpPr>
        <p:spPr bwMode="auto">
          <a:xfrm>
            <a:off x="7380288" y="2133600"/>
            <a:ext cx="1584325"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1034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868363"/>
            <a:ext cx="6234113"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2" name="Oval 8"/>
          <p:cNvSpPr>
            <a:spLocks noChangeArrowheads="1"/>
          </p:cNvSpPr>
          <p:nvPr/>
        </p:nvSpPr>
        <p:spPr bwMode="auto">
          <a:xfrm>
            <a:off x="5978525" y="681038"/>
            <a:ext cx="1584325" cy="1800225"/>
          </a:xfrm>
          <a:prstGeom prst="ellipse">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bwMode="black">
          <a:xfrm>
            <a:off x="0" y="0"/>
            <a:ext cx="9144000" cy="1058863"/>
          </a:xfrm>
        </p:spPr>
        <p:txBody>
          <a:bodyPr/>
          <a:lstStyle/>
          <a:p>
            <a:pPr eaLnBrk="1" hangingPunct="1">
              <a:defRPr/>
            </a:pPr>
            <a:r>
              <a:rPr lang="it-IT" altLang="it-IT" dirty="0" smtClean="0">
                <a:solidFill>
                  <a:schemeClr val="tx1"/>
                </a:solidFill>
                <a:latin typeface="Book Antiqua" panose="02040602050305030304" pitchFamily="18" charset="0"/>
              </a:rPr>
              <a:t>Trasformata di Fourier (1/2)</a:t>
            </a:r>
          </a:p>
        </p:txBody>
      </p:sp>
      <p:graphicFrame>
        <p:nvGraphicFramePr>
          <p:cNvPr id="283652" name="Object 4"/>
          <p:cNvGraphicFramePr>
            <a:graphicFrameLocks noChangeAspect="1"/>
          </p:cNvGraphicFramePr>
          <p:nvPr/>
        </p:nvGraphicFramePr>
        <p:xfrm>
          <a:off x="1716088" y="4730750"/>
          <a:ext cx="5372100" cy="752475"/>
        </p:xfrm>
        <a:graphic>
          <a:graphicData uri="http://schemas.openxmlformats.org/presentationml/2006/ole">
            <mc:AlternateContent xmlns:mc="http://schemas.openxmlformats.org/markup-compatibility/2006">
              <mc:Choice xmlns:v="urn:schemas-microsoft-com:vml" Requires="v">
                <p:oleObj spid="_x0000_s13321" name="Equation" r:id="rId4" imgW="2914590" imgH="352629" progId="Equation.3">
                  <p:embed/>
                </p:oleObj>
              </mc:Choice>
              <mc:Fallback>
                <p:oleObj name="Equation" r:id="rId4" imgW="2914590" imgH="3526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1716088" y="4730750"/>
                        <a:ext cx="5372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3653" name="Text Box 5"/>
          <p:cNvSpPr txBox="1">
            <a:spLocks noChangeArrowheads="1"/>
          </p:cNvSpPr>
          <p:nvPr/>
        </p:nvSpPr>
        <p:spPr bwMode="black">
          <a:xfrm>
            <a:off x="862013" y="4097338"/>
            <a:ext cx="7658100" cy="579437"/>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3200" smtClean="0">
                <a:effectLst>
                  <a:outerShdw blurRad="38100" dist="38100" dir="2700000" algn="tl">
                    <a:srgbClr val="000000"/>
                  </a:outerShdw>
                </a:effectLst>
                <a:latin typeface="Book Antiqua" panose="02040602050305030304" pitchFamily="18" charset="0"/>
              </a:rPr>
              <a:t>    SEGNALE</a:t>
            </a:r>
            <a:r>
              <a:rPr lang="it-IT" altLang="it-IT" sz="2800" smtClean="0">
                <a:effectLst>
                  <a:outerShdw blurRad="38100" dist="38100" dir="2700000" algn="tl">
                    <a:srgbClr val="000000"/>
                  </a:outerShdw>
                </a:effectLst>
                <a:latin typeface="Book Antiqua" panose="02040602050305030304" pitchFamily="18" charset="0"/>
              </a:rPr>
              <a:t>      </a:t>
            </a:r>
            <a:r>
              <a:rPr lang="it-IT" altLang="it-IT" sz="3200" i="1" smtClean="0">
                <a:solidFill>
                  <a:srgbClr val="FFFF00"/>
                </a:solidFill>
                <a:effectLst>
                  <a:outerShdw blurRad="38100" dist="38100" dir="2700000" algn="tl">
                    <a:srgbClr val="000000"/>
                  </a:outerShdw>
                </a:effectLst>
                <a:latin typeface="Monotype Corsiva" panose="03010101010201010101" pitchFamily="66" charset="0"/>
              </a:rPr>
              <a:t>F</a:t>
            </a:r>
            <a:r>
              <a:rPr lang="it-IT" altLang="it-IT" sz="3200" i="1" smtClean="0">
                <a:solidFill>
                  <a:srgbClr val="FFFF00"/>
                </a:solidFill>
                <a:effectLst>
                  <a:outerShdw blurRad="38100" dist="38100" dir="2700000" algn="tl">
                    <a:srgbClr val="000000"/>
                  </a:outerShdw>
                </a:effectLst>
                <a:latin typeface="Algerian" panose="04020705040A02060702" pitchFamily="82" charset="0"/>
              </a:rPr>
              <a:t> </a:t>
            </a:r>
            <a:r>
              <a:rPr lang="it-IT" altLang="it-IT" sz="2400" smtClean="0">
                <a:solidFill>
                  <a:srgbClr val="FFFF00"/>
                </a:solidFill>
                <a:effectLst>
                  <a:outerShdw blurRad="38100" dist="38100" dir="2700000" algn="tl">
                    <a:srgbClr val="000000"/>
                  </a:outerShdw>
                </a:effectLst>
                <a:latin typeface="Book Antiqua" panose="02040602050305030304" pitchFamily="18" charset="0"/>
              </a:rPr>
              <a:t>o</a:t>
            </a:r>
            <a:r>
              <a:rPr lang="it-IT" altLang="it-IT" sz="3200" i="1" smtClean="0">
                <a:solidFill>
                  <a:srgbClr val="FFFF00"/>
                </a:solidFill>
                <a:effectLst>
                  <a:outerShdw blurRad="38100" dist="38100" dir="2700000" algn="tl">
                    <a:srgbClr val="000000"/>
                  </a:outerShdw>
                </a:effectLst>
                <a:latin typeface="Algerian" panose="04020705040A02060702" pitchFamily="82" charset="0"/>
              </a:rPr>
              <a:t> </a:t>
            </a:r>
            <a:r>
              <a:rPr lang="it-IT" altLang="it-IT" sz="3200" i="1" smtClean="0">
                <a:solidFill>
                  <a:srgbClr val="FFFF00"/>
                </a:solidFill>
                <a:effectLst>
                  <a:outerShdw blurRad="38100" dist="38100" dir="2700000" algn="tl">
                    <a:srgbClr val="000000"/>
                  </a:outerShdw>
                </a:effectLst>
                <a:latin typeface="Monotype Corsiva" panose="03010101010201010101" pitchFamily="66" charset="0"/>
              </a:rPr>
              <a:t>F</a:t>
            </a:r>
            <a:r>
              <a:rPr lang="it-IT" altLang="it-IT" i="1" baseline="30000" smtClean="0">
                <a:solidFill>
                  <a:srgbClr val="FFFF00"/>
                </a:solidFill>
                <a:effectLst>
                  <a:outerShdw blurRad="38100" dist="38100" dir="2700000" algn="tl">
                    <a:srgbClr val="000000"/>
                  </a:outerShdw>
                </a:effectLst>
                <a:latin typeface="Monotype Corsiva" panose="03010101010201010101" pitchFamily="66" charset="0"/>
              </a:rPr>
              <a:t> </a:t>
            </a:r>
            <a:r>
              <a:rPr lang="it-IT" altLang="it-IT" sz="3200" i="1" baseline="30000" smtClean="0">
                <a:solidFill>
                  <a:srgbClr val="FFFF00"/>
                </a:solidFill>
                <a:effectLst>
                  <a:outerShdw blurRad="38100" dist="38100" dir="2700000" algn="tl">
                    <a:srgbClr val="000000"/>
                  </a:outerShdw>
                </a:effectLst>
                <a:latin typeface="Monotype Corsiva" panose="03010101010201010101" pitchFamily="66" charset="0"/>
              </a:rPr>
              <a:t>-</a:t>
            </a:r>
            <a:r>
              <a:rPr lang="it-IT" altLang="it-IT" sz="2800" baseline="30000" smtClean="0">
                <a:solidFill>
                  <a:srgbClr val="FFFF00"/>
                </a:solidFill>
                <a:effectLst>
                  <a:outerShdw blurRad="38100" dist="38100" dir="2700000" algn="tl">
                    <a:srgbClr val="000000"/>
                  </a:outerShdw>
                </a:effectLst>
                <a:latin typeface="Monotype Corsiva" panose="03010101010201010101" pitchFamily="66" charset="0"/>
              </a:rPr>
              <a:t>1</a:t>
            </a:r>
            <a:r>
              <a:rPr lang="it-IT" altLang="it-IT" sz="3200" smtClean="0">
                <a:effectLst>
                  <a:outerShdw blurRad="38100" dist="38100" dir="2700000" algn="tl">
                    <a:srgbClr val="000000"/>
                  </a:outerShdw>
                </a:effectLst>
                <a:latin typeface="Book Antiqua" panose="02040602050305030304" pitchFamily="18" charset="0"/>
              </a:rPr>
              <a:t>       SPETTRO</a:t>
            </a:r>
            <a:endParaRPr lang="it-IT" altLang="it-IT" sz="3200" i="1" smtClean="0">
              <a:effectLst>
                <a:outerShdw blurRad="38100" dist="38100" dir="2700000" algn="tl">
                  <a:srgbClr val="000000"/>
                </a:outerShdw>
              </a:effectLst>
              <a:latin typeface="Book Antiqua" panose="02040602050305030304" pitchFamily="18" charset="0"/>
            </a:endParaRPr>
          </a:p>
        </p:txBody>
      </p:sp>
      <p:graphicFrame>
        <p:nvGraphicFramePr>
          <p:cNvPr id="13317" name="Object 6"/>
          <p:cNvGraphicFramePr>
            <a:graphicFrameLocks noChangeAspect="1"/>
          </p:cNvGraphicFramePr>
          <p:nvPr/>
        </p:nvGraphicFramePr>
        <p:xfrm>
          <a:off x="1677988" y="1185863"/>
          <a:ext cx="5095875" cy="1477962"/>
        </p:xfrm>
        <a:graphic>
          <a:graphicData uri="http://schemas.openxmlformats.org/presentationml/2006/ole">
            <mc:AlternateContent xmlns:mc="http://schemas.openxmlformats.org/markup-compatibility/2006">
              <mc:Choice xmlns:v="urn:schemas-microsoft-com:vml" Requires="v">
                <p:oleObj spid="_x0000_s13322" name="Equation" r:id="rId6" imgW="1505169" imgH="390428" progId="Equation.3">
                  <p:embed/>
                </p:oleObj>
              </mc:Choice>
              <mc:Fallback>
                <p:oleObj name="Equation" r:id="rId6" imgW="1505169" imgH="39042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1677988" y="1185863"/>
                        <a:ext cx="50958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283655" name="Object 7"/>
          <p:cNvGraphicFramePr>
            <a:graphicFrameLocks noChangeAspect="1"/>
          </p:cNvGraphicFramePr>
          <p:nvPr/>
        </p:nvGraphicFramePr>
        <p:xfrm>
          <a:off x="3033713" y="2946400"/>
          <a:ext cx="1733550" cy="682625"/>
        </p:xfrm>
        <a:graphic>
          <a:graphicData uri="http://schemas.openxmlformats.org/presentationml/2006/ole">
            <mc:AlternateContent xmlns:mc="http://schemas.openxmlformats.org/markup-compatibility/2006">
              <mc:Choice xmlns:v="urn:schemas-microsoft-com:vml" Requires="v">
                <p:oleObj spid="_x0000_s13323" name="Equation" r:id="rId8" imgW="476350" imgH="152630" progId="Equation.3">
                  <p:embed/>
                </p:oleObj>
              </mc:Choice>
              <mc:Fallback>
                <p:oleObj name="Equation" r:id="rId8" imgW="476350" imgH="15263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3033713" y="2946400"/>
                        <a:ext cx="17335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3656" name="Oval 8"/>
          <p:cNvSpPr>
            <a:spLocks noChangeArrowheads="1"/>
          </p:cNvSpPr>
          <p:nvPr/>
        </p:nvSpPr>
        <p:spPr bwMode="black">
          <a:xfrm>
            <a:off x="5219700" y="1473200"/>
            <a:ext cx="358775" cy="936625"/>
          </a:xfrm>
          <a:prstGeom prst="ellipse">
            <a:avLst/>
          </a:prstGeom>
          <a:noFill/>
          <a:ln w="25400">
            <a:solidFill>
              <a:srgbClr val="CC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283657" name="Text Box 9"/>
          <p:cNvSpPr txBox="1">
            <a:spLocks noChangeArrowheads="1"/>
          </p:cNvSpPr>
          <p:nvPr/>
        </p:nvSpPr>
        <p:spPr bwMode="black">
          <a:xfrm>
            <a:off x="4984750" y="2947988"/>
            <a:ext cx="4125913" cy="579437"/>
          </a:xfrm>
          <a:prstGeom prst="rect">
            <a:avLst/>
          </a:prstGeom>
          <a:noFill/>
          <a:ln w="9525">
            <a:noFill/>
            <a:miter lim="800000"/>
            <a:headEnd/>
            <a:tailEnd/>
          </a:ln>
          <a:effectLst/>
        </p:spPr>
        <p:txBody>
          <a:bodyPr>
            <a:spAutoFit/>
          </a:bodyPr>
          <a:lstStyle/>
          <a:p>
            <a:pPr eaLnBrk="1" hangingPunct="1">
              <a:spcBef>
                <a:spcPct val="50000"/>
              </a:spcBef>
              <a:defRPr/>
            </a:pPr>
            <a:r>
              <a:rPr lang="it-IT" sz="3200">
                <a:effectLst>
                  <a:outerShdw blurRad="38100" dist="38100" dir="2700000" algn="tl">
                    <a:srgbClr val="000000"/>
                  </a:outerShdw>
                </a:effectLst>
                <a:latin typeface="Book Antiqua" pitchFamily="18" charset="0"/>
              </a:rPr>
              <a:t>pulsazione angolare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365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36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36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3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p:bldP spid="283656" grpId="0" animBg="1"/>
      <p:bldP spid="28365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mixer digitale</a:t>
            </a:r>
          </a:p>
        </p:txBody>
      </p:sp>
      <p:sp>
        <p:nvSpPr>
          <p:cNvPr id="361475" name="Text Box 3"/>
          <p:cNvSpPr txBox="1">
            <a:spLocks noChangeArrowheads="1"/>
          </p:cNvSpPr>
          <p:nvPr/>
        </p:nvSpPr>
        <p:spPr bwMode="auto">
          <a:xfrm>
            <a:off x="187325" y="981075"/>
            <a:ext cx="8956675" cy="3268663"/>
          </a:xfrm>
          <a:prstGeom prst="rect">
            <a:avLst/>
          </a:prstGeom>
          <a:noFill/>
          <a:ln w="9525">
            <a:noFill/>
            <a:miter lim="800000"/>
            <a:headEnd/>
            <a:tailEnd/>
          </a:ln>
          <a:effec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lnSpc>
                <a:spcPct val="110000"/>
              </a:lnSpc>
              <a:spcBef>
                <a:spcPct val="50000"/>
              </a:spcBef>
              <a:buClrTx/>
              <a:buSzTx/>
              <a:buFontTx/>
              <a:buNone/>
              <a:defRPr/>
            </a:pPr>
            <a:r>
              <a:rPr lang="it-IT" altLang="it-IT" sz="2400" smtClean="0">
                <a:effectLst>
                  <a:outerShdw blurRad="38100" dist="38100" dir="2700000" algn="tl">
                    <a:srgbClr val="000000"/>
                  </a:outerShdw>
                </a:effectLst>
                <a:latin typeface="Book Antiqua" panose="02040602050305030304" pitchFamily="18" charset="0"/>
              </a:rPr>
              <a:t>Il </a:t>
            </a:r>
            <a:r>
              <a:rPr lang="it-IT" altLang="it-IT" sz="2400" smtClean="0">
                <a:solidFill>
                  <a:srgbClr val="FFFF00"/>
                </a:solidFill>
                <a:effectLst>
                  <a:outerShdw blurRad="38100" dist="38100" dir="2700000" algn="tl">
                    <a:srgbClr val="000000"/>
                  </a:outerShdw>
                </a:effectLst>
                <a:latin typeface="Book Antiqua" panose="02040602050305030304" pitchFamily="18" charset="0"/>
              </a:rPr>
              <a:t>mixer digitale</a:t>
            </a:r>
            <a:r>
              <a:rPr lang="it-IT" altLang="it-IT" sz="2400" smtClean="0">
                <a:effectLst>
                  <a:outerShdw blurRad="38100" dist="38100" dir="2700000" algn="tl">
                    <a:srgbClr val="000000"/>
                  </a:outerShdw>
                </a:effectLst>
                <a:latin typeface="Book Antiqua" panose="02040602050305030304" pitchFamily="18" charset="0"/>
              </a:rPr>
              <a:t> consiste in una </a:t>
            </a:r>
            <a:r>
              <a:rPr lang="it-IT" altLang="it-IT" sz="2400" smtClean="0">
                <a:solidFill>
                  <a:srgbClr val="FFFF00"/>
                </a:solidFill>
                <a:effectLst>
                  <a:outerShdw blurRad="38100" dist="38100" dir="2700000" algn="tl">
                    <a:srgbClr val="000000"/>
                  </a:outerShdw>
                </a:effectLst>
                <a:latin typeface="Book Antiqua" panose="02040602050305030304" pitchFamily="18" charset="0"/>
              </a:rPr>
              <a:t>moltiplicazione numerica per una sinusoide</a:t>
            </a:r>
            <a:r>
              <a:rPr lang="it-IT" altLang="it-IT" sz="2400" smtClean="0">
                <a:effectLst>
                  <a:outerShdw blurRad="38100" dist="38100" dir="2700000" algn="tl">
                    <a:srgbClr val="000000"/>
                  </a:outerShdw>
                </a:effectLst>
                <a:latin typeface="Book Antiqua" panose="02040602050305030304" pitchFamily="18" charset="0"/>
              </a:rPr>
              <a:t>, il che comporta una traslazione in frequenza </a:t>
            </a:r>
            <a:br>
              <a:rPr lang="it-IT" altLang="it-IT" sz="2400" smtClean="0">
                <a:effectLst>
                  <a:outerShdw blurRad="38100" dist="38100" dir="2700000" algn="tl">
                    <a:srgbClr val="000000"/>
                  </a:outerShdw>
                </a:effectLst>
                <a:latin typeface="Book Antiqua" panose="02040602050305030304" pitchFamily="18" charset="0"/>
              </a:rPr>
            </a:br>
            <a:r>
              <a:rPr lang="it-IT" altLang="it-IT" sz="2400" smtClean="0">
                <a:effectLst>
                  <a:outerShdw blurRad="38100" dist="38100" dir="2700000" algn="tl">
                    <a:srgbClr val="000000"/>
                  </a:outerShdw>
                </a:effectLst>
                <a:latin typeface="Book Antiqua" panose="02040602050305030304" pitchFamily="18" charset="0"/>
              </a:rPr>
              <a:t>(del segnale precedentemente acquisito e digitalizzato)</a:t>
            </a:r>
          </a:p>
          <a:p>
            <a:pPr eaLnBrk="1" hangingPunct="1">
              <a:lnSpc>
                <a:spcPct val="110000"/>
              </a:lnSpc>
              <a:spcBef>
                <a:spcPct val="50000"/>
              </a:spcBef>
              <a:buClrTx/>
              <a:buSzTx/>
              <a:buFontTx/>
              <a:buNone/>
              <a:defRPr/>
            </a:pPr>
            <a:r>
              <a:rPr lang="it-IT" altLang="it-IT" sz="2400" smtClean="0">
                <a:effectLst>
                  <a:outerShdw blurRad="38100" dist="38100" dir="2700000" algn="tl">
                    <a:srgbClr val="000000"/>
                  </a:outerShdw>
                </a:effectLst>
                <a:latin typeface="Book Antiqua" panose="02040602050305030304" pitchFamily="18" charset="0"/>
              </a:rPr>
              <a:t>Tramite questo mixer è possibile scegliere la frequenza centrale di visualizzazione dell'AS. Il principio è lo stesso dell’</a:t>
            </a:r>
            <a:r>
              <a:rPr lang="it-IT" altLang="it-IT" sz="2400" smtClean="0">
                <a:solidFill>
                  <a:srgbClr val="FFFF00"/>
                </a:solidFill>
                <a:effectLst>
                  <a:outerShdw blurRad="38100" dist="38100" dir="2700000" algn="tl">
                    <a:srgbClr val="000000"/>
                  </a:outerShdw>
                </a:effectLst>
                <a:latin typeface="Book Antiqua" panose="02040602050305030304" pitchFamily="18" charset="0"/>
              </a:rPr>
              <a:t>eterodina</a:t>
            </a:r>
            <a:r>
              <a:rPr lang="it-IT" altLang="it-IT" sz="2400" smtClean="0">
                <a:effectLst>
                  <a:outerShdw blurRad="38100" dist="38100" dir="2700000" algn="tl">
                    <a:srgbClr val="000000"/>
                  </a:outerShdw>
                </a:effectLst>
                <a:latin typeface="Book Antiqua" panose="02040602050305030304" pitchFamily="18" charset="0"/>
              </a:rPr>
              <a:t>, però </a:t>
            </a:r>
            <a:r>
              <a:rPr lang="it-IT" altLang="it-IT" sz="2400" smtClean="0">
                <a:solidFill>
                  <a:srgbClr val="FFFF00"/>
                </a:solidFill>
                <a:effectLst>
                  <a:outerShdw blurRad="38100" dist="38100" dir="2700000" algn="tl">
                    <a:srgbClr val="000000"/>
                  </a:outerShdw>
                </a:effectLst>
                <a:latin typeface="Book Antiqua" panose="02040602050305030304" pitchFamily="18" charset="0"/>
              </a:rPr>
              <a:t>effettuato digitalmente</a:t>
            </a:r>
          </a:p>
          <a:p>
            <a:pPr eaLnBrk="1" hangingPunct="1">
              <a:lnSpc>
                <a:spcPct val="110000"/>
              </a:lnSpc>
              <a:spcBef>
                <a:spcPct val="50000"/>
              </a:spcBef>
              <a:buClrTx/>
              <a:buSzTx/>
              <a:buFontTx/>
              <a:buNone/>
              <a:defRPr/>
            </a:pPr>
            <a:r>
              <a:rPr lang="it-IT" altLang="it-IT" sz="2400" smtClean="0">
                <a:effectLst>
                  <a:outerShdw blurRad="38100" dist="38100" dir="2700000" algn="tl">
                    <a:srgbClr val="000000"/>
                  </a:outerShdw>
                </a:effectLst>
                <a:latin typeface="Book Antiqua" panose="02040602050305030304" pitchFamily="18" charset="0"/>
              </a:rPr>
              <a:t>Per analisi spettrali “da 0 Hz” non si effettua moltiplicazione</a:t>
            </a:r>
          </a:p>
        </p:txBody>
      </p:sp>
      <p:pic>
        <p:nvPicPr>
          <p:cNvPr id="1054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4437063"/>
            <a:ext cx="673735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chemeClr val="tx1"/>
                </a:solidFill>
                <a:latin typeface="Book Antiqua" pitchFamily="18" charset="0"/>
              </a:rPr>
              <a:t>AS a FFT: decimazione</a:t>
            </a:r>
          </a:p>
        </p:txBody>
      </p:sp>
      <p:sp>
        <p:nvSpPr>
          <p:cNvPr id="363523" name="Text Box 3"/>
          <p:cNvSpPr txBox="1">
            <a:spLocks noChangeArrowheads="1"/>
          </p:cNvSpPr>
          <p:nvPr/>
        </p:nvSpPr>
        <p:spPr bwMode="auto">
          <a:xfrm>
            <a:off x="250825" y="673100"/>
            <a:ext cx="8713788" cy="612457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2800" dirty="0" smtClean="0">
                <a:effectLst>
                  <a:outerShdw blurRad="38100" dist="38100" dir="2700000" algn="tl">
                    <a:srgbClr val="000000"/>
                  </a:outerShdw>
                </a:effectLst>
                <a:latin typeface="Book Antiqua" panose="02040602050305030304" pitchFamily="18" charset="0"/>
              </a:rPr>
              <a:t>Il </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filtro digitale</a:t>
            </a:r>
            <a:r>
              <a:rPr lang="it-IT" altLang="it-IT" sz="2800" dirty="0" smtClean="0">
                <a:effectLst>
                  <a:outerShdw blurRad="38100" dist="38100" dir="2700000" algn="tl">
                    <a:srgbClr val="000000"/>
                  </a:outerShdw>
                </a:effectLst>
                <a:latin typeface="Book Antiqua" panose="02040602050305030304" pitchFamily="18" charset="0"/>
              </a:rPr>
              <a:t> effettua una </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decimazione</a:t>
            </a:r>
            <a:r>
              <a:rPr lang="it-IT" altLang="it-IT" sz="2800" dirty="0" smtClean="0">
                <a:effectLst>
                  <a:outerShdw blurRad="38100" dist="38100" dir="2700000" algn="tl">
                    <a:srgbClr val="000000"/>
                  </a:outerShdw>
                </a:effectLst>
                <a:latin typeface="Book Antiqua" panose="02040602050305030304" pitchFamily="18" charset="0"/>
              </a:rPr>
              <a:t> dei campioni: dagli </a:t>
            </a:r>
            <a:r>
              <a:rPr lang="it-IT" altLang="it-IT" sz="2800" i="1" dirty="0" smtClean="0">
                <a:effectLst>
                  <a:outerShdw blurRad="38100" dist="38100" dir="2700000" algn="tl">
                    <a:srgbClr val="000000"/>
                  </a:outerShdw>
                </a:effectLst>
                <a:latin typeface="Book Antiqua" panose="02040602050305030304" pitchFamily="18" charset="0"/>
              </a:rPr>
              <a:t>N</a:t>
            </a:r>
            <a:r>
              <a:rPr lang="it-IT" altLang="it-IT" sz="2800" dirty="0" smtClean="0">
                <a:effectLst>
                  <a:outerShdw blurRad="38100" dist="38100" dir="2700000" algn="tl">
                    <a:srgbClr val="000000"/>
                  </a:outerShdw>
                </a:effectLst>
                <a:latin typeface="Book Antiqua" panose="02040602050305030304" pitchFamily="18" charset="0"/>
              </a:rPr>
              <a:t> campioni nel tempo crea un vettore </a:t>
            </a:r>
            <a:r>
              <a:rPr lang="it-IT" altLang="it-IT" sz="2800" i="1" dirty="0" smtClean="0">
                <a:effectLst>
                  <a:outerShdw blurRad="38100" dist="38100" dir="2700000" algn="tl">
                    <a:srgbClr val="000000"/>
                  </a:outerShdw>
                </a:effectLst>
                <a:latin typeface="Book Antiqua" panose="02040602050305030304" pitchFamily="18" charset="0"/>
              </a:rPr>
              <a:t>n</a:t>
            </a:r>
            <a:r>
              <a:rPr lang="it-IT" altLang="it-IT" sz="2800" dirty="0" smtClean="0">
                <a:effectLst>
                  <a:outerShdw blurRad="38100" dist="38100" dir="2700000" algn="tl">
                    <a:srgbClr val="000000"/>
                  </a:outerShdw>
                </a:effectLst>
                <a:latin typeface="Book Antiqua" panose="02040602050305030304" pitchFamily="18" charset="0"/>
              </a:rPr>
              <a:t> volte più piccolo, </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ottenendo ogni singolo valore come</a:t>
            </a:r>
            <a:r>
              <a:rPr lang="it-IT" altLang="it-IT" sz="2800" dirty="0" smtClean="0">
                <a:effectLst>
                  <a:outerShdw blurRad="38100" dist="38100" dir="2700000" algn="tl">
                    <a:srgbClr val="000000"/>
                  </a:outerShdw>
                </a:effectLst>
                <a:latin typeface="Book Antiqua" panose="02040602050305030304" pitchFamily="18" charset="0"/>
              </a:rPr>
              <a:t> </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media di </a:t>
            </a:r>
            <a:r>
              <a:rPr lang="it-IT" altLang="it-IT" sz="2800" b="1" i="1" dirty="0" smtClean="0">
                <a:solidFill>
                  <a:srgbClr val="FFFF00"/>
                </a:solidFill>
                <a:effectLst>
                  <a:outerShdw blurRad="38100" dist="38100" dir="2700000" algn="tl">
                    <a:srgbClr val="000000"/>
                  </a:outerShdw>
                </a:effectLst>
                <a:latin typeface="Book Antiqua" panose="02040602050305030304" pitchFamily="18" charset="0"/>
              </a:rPr>
              <a:t>n</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 campioni</a:t>
            </a:r>
            <a:r>
              <a:rPr lang="it-IT" altLang="it-IT" sz="2800" dirty="0" smtClean="0">
                <a:effectLst>
                  <a:outerShdw blurRad="38100" dist="38100" dir="2700000" algn="tl">
                    <a:srgbClr val="000000"/>
                  </a:outerShdw>
                </a:effectLst>
                <a:latin typeface="Book Antiqua" panose="02040602050305030304" pitchFamily="18" charset="0"/>
              </a:rPr>
              <a:t> </a:t>
            </a:r>
            <a:r>
              <a:rPr lang="it-IT" altLang="it-IT" sz="2400" dirty="0" smtClean="0">
                <a:effectLst>
                  <a:outerShdw blurRad="38100" dist="38100" dir="2700000" algn="tl">
                    <a:srgbClr val="000000"/>
                  </a:outerShdw>
                </a:effectLst>
                <a:latin typeface="Book Antiqua" panose="02040602050305030304" pitchFamily="18" charset="0"/>
              </a:rPr>
              <a:t>(</a:t>
            </a:r>
            <a:r>
              <a:rPr lang="it-IT" altLang="it-IT" sz="2400" i="1" dirty="0" smtClean="0">
                <a:effectLst>
                  <a:outerShdw blurRad="38100" dist="38100" dir="2700000" algn="tl">
                    <a:srgbClr val="000000"/>
                  </a:outerShdw>
                </a:effectLst>
                <a:latin typeface="Book Antiqua" panose="02040602050305030304" pitchFamily="18" charset="0"/>
              </a:rPr>
              <a:t>come High-Res in OD</a:t>
            </a:r>
            <a:r>
              <a:rPr lang="it-IT" altLang="it-IT" sz="2400" dirty="0" smtClean="0">
                <a:effectLst>
                  <a:outerShdw blurRad="38100" dist="38100" dir="2700000" algn="tl">
                    <a:srgbClr val="000000"/>
                  </a:outerShdw>
                </a:effectLst>
                <a:latin typeface="Book Antiqua" panose="02040602050305030304" pitchFamily="18" charset="0"/>
              </a:rPr>
              <a:t>)</a:t>
            </a:r>
          </a:p>
          <a:p>
            <a:pPr eaLnBrk="1" hangingPunct="1">
              <a:spcBef>
                <a:spcPct val="50000"/>
              </a:spcBef>
              <a:defRPr/>
            </a:pPr>
            <a:r>
              <a:rPr lang="it-IT" altLang="it-IT" sz="2800" dirty="0" smtClean="0">
                <a:effectLst>
                  <a:outerShdw blurRad="38100" dist="38100" dir="2700000" algn="tl">
                    <a:srgbClr val="000000"/>
                  </a:outerShdw>
                </a:effectLst>
                <a:latin typeface="Book Antiqua" panose="02040602050305030304" pitchFamily="18" charset="0"/>
              </a:rPr>
              <a:t>Con questo </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filtraggio</a:t>
            </a:r>
            <a:r>
              <a:rPr lang="it-IT" altLang="it-IT" sz="2800" dirty="0" smtClean="0">
                <a:effectLst>
                  <a:outerShdw blurRad="38100" dist="38100" dir="2700000" algn="tl">
                    <a:srgbClr val="000000"/>
                  </a:outerShdw>
                </a:effectLst>
                <a:latin typeface="Book Antiqua" panose="02040602050305030304" pitchFamily="18" charset="0"/>
              </a:rPr>
              <a:t> si </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riduce lo SPAN della visualizzazione al valore desiderato</a:t>
            </a:r>
            <a:r>
              <a:rPr lang="it-IT" altLang="it-IT" sz="2800" dirty="0" smtClean="0">
                <a:effectLst>
                  <a:outerShdw blurRad="38100" dist="38100" dir="2700000" algn="tl">
                    <a:srgbClr val="000000"/>
                  </a:outerShdw>
                </a:effectLst>
                <a:latin typeface="Book Antiqua" panose="02040602050305030304" pitchFamily="18" charset="0"/>
              </a:rPr>
              <a:t> (è come avere ridotto la frequenza "effettiva" di campionamento) </a:t>
            </a:r>
            <a:br>
              <a:rPr lang="it-IT" altLang="it-IT" sz="2800" dirty="0" smtClean="0">
                <a:effectLst>
                  <a:outerShdw blurRad="38100" dist="38100" dir="2700000" algn="tl">
                    <a:srgbClr val="000000"/>
                  </a:outerShdw>
                </a:effectLst>
                <a:latin typeface="Book Antiqua" panose="02040602050305030304" pitchFamily="18" charset="0"/>
              </a:rPr>
            </a:br>
            <a:r>
              <a:rPr lang="it-IT" altLang="it-IT" sz="2800" dirty="0" smtClean="0">
                <a:effectLst>
                  <a:outerShdw blurRad="38100" dist="38100" dir="2700000" algn="tl">
                    <a:srgbClr val="000000"/>
                  </a:outerShdw>
                </a:effectLst>
                <a:latin typeface="Book Antiqua" panose="02040602050305030304" pitchFamily="18" charset="0"/>
              </a:rPr>
              <a:t>e si </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migliora la risoluzione in frequenza</a:t>
            </a:r>
            <a:r>
              <a:rPr lang="it-IT" altLang="it-IT" sz="2800" dirty="0" smtClean="0">
                <a:effectLst>
                  <a:outerShdw blurRad="38100" dist="38100" dir="2700000" algn="tl">
                    <a:srgbClr val="000000"/>
                  </a:outerShdw>
                </a:effectLst>
                <a:latin typeface="Book Antiqua" panose="02040602050305030304" pitchFamily="18" charset="0"/>
              </a:rPr>
              <a:t>: </a:t>
            </a:r>
            <a:br>
              <a:rPr lang="it-IT" altLang="it-IT" sz="2800" dirty="0" smtClean="0">
                <a:effectLst>
                  <a:outerShdw blurRad="38100" dist="38100" dir="2700000" algn="tl">
                    <a:srgbClr val="000000"/>
                  </a:outerShdw>
                </a:effectLst>
                <a:latin typeface="Book Antiqua" panose="02040602050305030304" pitchFamily="18" charset="0"/>
              </a:rPr>
            </a:br>
            <a:r>
              <a:rPr lang="it-IT" altLang="it-IT" sz="2800" dirty="0" smtClean="0">
                <a:effectLst>
                  <a:outerShdw blurRad="38100" dist="38100" dir="2700000" algn="tl">
                    <a:srgbClr val="000000"/>
                  </a:outerShdw>
                </a:effectLst>
                <a:latin typeface="Book Antiqua" panose="02040602050305030304" pitchFamily="18" charset="0"/>
              </a:rPr>
              <a:t>il successivo algoritmo FFT opera tipicamente su un numero prefissato di campioni (solitamente 1024)</a:t>
            </a:r>
          </a:p>
          <a:p>
            <a:pPr eaLnBrk="1" hangingPunct="1">
              <a:spcBef>
                <a:spcPct val="50000"/>
              </a:spcBef>
              <a:defRPr/>
            </a:pPr>
            <a:r>
              <a:rPr lang="it-IT" altLang="it-IT" sz="2800" dirty="0" smtClean="0">
                <a:effectLst>
                  <a:outerShdw blurRad="38100" dist="38100" dir="2700000" algn="tl">
                    <a:srgbClr val="000000"/>
                  </a:outerShdw>
                </a:effectLst>
                <a:latin typeface="Book Antiqua" panose="02040602050305030304" pitchFamily="18" charset="0"/>
              </a:rPr>
              <a:t>Il vettore (spettro) risultante dall’FFT (512 punti) ha </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posizione in frequenza</a:t>
            </a:r>
            <a:r>
              <a:rPr lang="it-IT" altLang="it-IT" sz="2800" dirty="0" smtClean="0">
                <a:effectLst>
                  <a:outerShdw blurRad="38100" dist="38100" dir="2700000" algn="tl">
                    <a:srgbClr val="000000"/>
                  </a:outerShdw>
                </a:effectLst>
                <a:latin typeface="Book Antiqua" panose="02040602050305030304" pitchFamily="18" charset="0"/>
              </a:rPr>
              <a:t> (</a:t>
            </a:r>
            <a:r>
              <a:rPr lang="it-IT" altLang="it-IT" sz="2800" i="1" dirty="0" err="1" smtClean="0">
                <a:solidFill>
                  <a:srgbClr val="FFFF00"/>
                </a:solidFill>
                <a:effectLst>
                  <a:outerShdw blurRad="38100" dist="38100" dir="2700000" algn="tl">
                    <a:srgbClr val="000000"/>
                  </a:outerShdw>
                </a:effectLst>
                <a:latin typeface="Book Antiqua" panose="02040602050305030304" pitchFamily="18" charset="0"/>
              </a:rPr>
              <a:t>f</a:t>
            </a:r>
            <a:r>
              <a:rPr lang="it-IT" altLang="it-IT" sz="2800" baseline="-25000" dirty="0" err="1" smtClean="0">
                <a:solidFill>
                  <a:srgbClr val="FFFF00"/>
                </a:solidFill>
                <a:effectLst>
                  <a:outerShdw blurRad="38100" dist="38100" dir="2700000" algn="tl">
                    <a:srgbClr val="000000"/>
                  </a:outerShdw>
                </a:effectLst>
                <a:latin typeface="Book Antiqua" panose="02040602050305030304" pitchFamily="18" charset="0"/>
              </a:rPr>
              <a:t>CENTER</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 e </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rPr>
              <a:t>SPAN</a:t>
            </a:r>
            <a:r>
              <a:rPr lang="it-IT" altLang="it-IT" sz="2800" dirty="0" smtClean="0">
                <a:effectLst>
                  <a:outerShdw blurRad="38100" dist="38100" dir="2700000" algn="tl">
                    <a:srgbClr val="000000"/>
                  </a:outerShdw>
                </a:effectLst>
                <a:latin typeface="Book Antiqua" panose="02040602050305030304" pitchFamily="18" charset="0"/>
              </a:rPr>
              <a:t>) che </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dipende dal mixer digitale e dalla decimazione effettuata</a:t>
            </a:r>
            <a:endParaRPr lang="it-IT" altLang="it-IT" sz="2800" dirty="0" smtClean="0">
              <a:effectLst>
                <a:outerShdw blurRad="38100" dist="38100" dir="2700000" algn="tl">
                  <a:srgbClr val="000000"/>
                </a:outerShdw>
              </a:effectLst>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0" y="-100013"/>
            <a:ext cx="9144000" cy="1058863"/>
          </a:xfrm>
        </p:spPr>
        <p:txBody>
          <a:bodyPr/>
          <a:lstStyle/>
          <a:p>
            <a:pPr eaLnBrk="1" hangingPunct="1">
              <a:defRPr/>
            </a:pPr>
            <a:r>
              <a:rPr lang="it-IT" altLang="it-IT" sz="3800" dirty="0" smtClean="0">
                <a:solidFill>
                  <a:schemeClr val="tx1">
                    <a:lumMod val="65000"/>
                  </a:schemeClr>
                </a:solidFill>
                <a:latin typeface="Book Antiqua" panose="02040602050305030304" pitchFamily="18" charset="0"/>
              </a:rPr>
              <a:t>AS a FFT: </a:t>
            </a:r>
            <a:r>
              <a:rPr lang="it-IT" altLang="it-IT" sz="3800" dirty="0" err="1" smtClean="0">
                <a:solidFill>
                  <a:schemeClr val="tx1">
                    <a:lumMod val="65000"/>
                  </a:schemeClr>
                </a:solidFill>
                <a:latin typeface="Book Antiqua" panose="02040602050305030304" pitchFamily="18" charset="0"/>
              </a:rPr>
              <a:t>windowing</a:t>
            </a:r>
            <a:r>
              <a:rPr lang="it-IT" altLang="it-IT" sz="3800" dirty="0" smtClean="0">
                <a:solidFill>
                  <a:schemeClr val="tx1">
                    <a:lumMod val="65000"/>
                  </a:schemeClr>
                </a:solidFill>
                <a:latin typeface="Book Antiqua" panose="02040602050305030304" pitchFamily="18" charset="0"/>
              </a:rPr>
              <a:t> (1/4)</a:t>
            </a:r>
          </a:p>
        </p:txBody>
      </p:sp>
      <p:sp>
        <p:nvSpPr>
          <p:cNvPr id="365571" name="Text Box 3"/>
          <p:cNvSpPr txBox="1">
            <a:spLocks noChangeArrowheads="1"/>
          </p:cNvSpPr>
          <p:nvPr/>
        </p:nvSpPr>
        <p:spPr bwMode="auto">
          <a:xfrm>
            <a:off x="250825" y="765175"/>
            <a:ext cx="8713788" cy="2995613"/>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Lo spettro ottenuto tramite l’algoritmo FFT presuppone che il segnale nel tempo sia periodico (ricordiamo che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discreto</a:t>
            </a:r>
            <a:r>
              <a:rPr lang="it-IT" altLang="it-IT" sz="2800" smtClean="0">
                <a:effectLst>
                  <a:outerShdw blurRad="38100" dist="38100" dir="2700000" algn="tl">
                    <a:srgbClr val="000000"/>
                  </a:outerShdw>
                </a:effectLst>
                <a:latin typeface="Book Antiqua" panose="02040602050305030304" pitchFamily="18" charset="0"/>
              </a:rPr>
              <a:t> – campioni -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in frequenza implica periodico nel tempo</a:t>
            </a:r>
            <a:r>
              <a:rPr lang="it-IT" altLang="it-IT" sz="2800" smtClean="0">
                <a:effectLst>
                  <a:outerShdw blurRad="38100" dist="38100" dir="2700000" algn="tl">
                    <a:srgbClr val="000000"/>
                  </a:outerShdw>
                </a:effectLst>
                <a:latin typeface="Book Antiqua" panose="02040602050305030304" pitchFamily="18" charset="0"/>
              </a:rPr>
              <a:t> e viceversa)</a:t>
            </a:r>
          </a:p>
          <a:p>
            <a:pPr eaLnBrk="1" hangingPunct="1">
              <a:lnSpc>
                <a:spcPct val="90000"/>
              </a:lnSpc>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Nel caso di segnali con durata limitata, o periodici campionati esattamente in fase sul periodo, non c’è problema nel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"periodicizzare" il segnale nel tempo</a:t>
            </a:r>
          </a:p>
        </p:txBody>
      </p:sp>
      <p:pic>
        <p:nvPicPr>
          <p:cNvPr id="1095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3995738"/>
            <a:ext cx="34290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3813175"/>
            <a:ext cx="3024187"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0" y="-100013"/>
            <a:ext cx="9144000" cy="1058863"/>
          </a:xfrm>
        </p:spPr>
        <p:txBody>
          <a:bodyPr/>
          <a:lstStyle/>
          <a:p>
            <a:pPr eaLnBrk="1" hangingPunct="1">
              <a:defRPr/>
            </a:pPr>
            <a:r>
              <a:rPr lang="it-IT" altLang="it-IT" sz="3800" dirty="0" smtClean="0">
                <a:solidFill>
                  <a:schemeClr val="tx1">
                    <a:lumMod val="65000"/>
                  </a:schemeClr>
                </a:solidFill>
                <a:latin typeface="Book Antiqua" panose="02040602050305030304" pitchFamily="18" charset="0"/>
              </a:rPr>
              <a:t>AS a FFT: </a:t>
            </a:r>
            <a:r>
              <a:rPr lang="it-IT" altLang="it-IT" sz="3800" dirty="0" err="1" smtClean="0">
                <a:solidFill>
                  <a:schemeClr val="tx1">
                    <a:lumMod val="65000"/>
                  </a:schemeClr>
                </a:solidFill>
                <a:latin typeface="Book Antiqua" panose="02040602050305030304" pitchFamily="18" charset="0"/>
              </a:rPr>
              <a:t>windowing</a:t>
            </a:r>
            <a:r>
              <a:rPr lang="it-IT" altLang="it-IT" sz="3800" dirty="0" smtClean="0">
                <a:solidFill>
                  <a:schemeClr val="tx1">
                    <a:lumMod val="65000"/>
                  </a:schemeClr>
                </a:solidFill>
                <a:latin typeface="Book Antiqua" panose="02040602050305030304" pitchFamily="18" charset="0"/>
              </a:rPr>
              <a:t> (2/4)</a:t>
            </a:r>
          </a:p>
        </p:txBody>
      </p:sp>
      <p:sp>
        <p:nvSpPr>
          <p:cNvPr id="367619" name="Text Box 3"/>
          <p:cNvSpPr txBox="1">
            <a:spLocks noChangeArrowheads="1"/>
          </p:cNvSpPr>
          <p:nvPr/>
        </p:nvSpPr>
        <p:spPr bwMode="auto">
          <a:xfrm>
            <a:off x="250825" y="846138"/>
            <a:ext cx="8893175" cy="2227262"/>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E’ invece molto probabile che l’acquisizione del  </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segnale (se non si ha a disposizione un </a:t>
            </a:r>
            <a:r>
              <a:rPr lang="it-IT" altLang="it-IT" sz="2800" i="1" smtClean="0">
                <a:effectLst>
                  <a:outerShdw blurRad="38100" dist="38100" dir="2700000" algn="tl">
                    <a:srgbClr val="000000"/>
                  </a:outerShdw>
                </a:effectLst>
                <a:latin typeface="Book Antiqua" panose="02040602050305030304" pitchFamily="18" charset="0"/>
              </a:rPr>
              <a:t>trigger</a:t>
            </a:r>
            <a:r>
              <a:rPr lang="it-IT" altLang="it-IT" sz="2800" smtClean="0">
                <a:effectLst>
                  <a:outerShdw blurRad="38100" dist="38100" dir="2700000" algn="tl">
                    <a:srgbClr val="000000"/>
                  </a:outerShdw>
                </a:effectLst>
                <a:latin typeface="Book Antiqua" panose="02040602050305030304" pitchFamily="18" charset="0"/>
              </a:rPr>
              <a:t>) sia </a:t>
            </a:r>
            <a:br>
              <a:rPr lang="it-IT" altLang="it-IT" sz="2800" smtClean="0">
                <a:effectLst>
                  <a:outerShdw blurRad="38100" dist="38100" dir="2700000" algn="tl">
                    <a:srgbClr val="000000"/>
                  </a:outerShdw>
                </a:effectLst>
                <a:latin typeface="Book Antiqua" panose="02040602050305030304" pitchFamily="18" charset="0"/>
              </a:rPr>
            </a:br>
            <a:r>
              <a:rPr lang="it-IT" altLang="it-IT" sz="2800" smtClean="0">
                <a:effectLst>
                  <a:outerShdw blurRad="38100" dist="38100" dir="2700000" algn="tl">
                    <a:srgbClr val="000000"/>
                  </a:outerShdw>
                </a:effectLst>
                <a:latin typeface="Book Antiqua" panose="02040602050305030304" pitchFamily="18" charset="0"/>
              </a:rPr>
              <a:t>come in figura, per cui il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segnale “periodicizzato”</a:t>
            </a:r>
            <a:r>
              <a:rPr lang="it-IT" altLang="it-IT" sz="2800" smtClean="0">
                <a:effectLst>
                  <a:outerShdw blurRad="38100" dist="38100" dir="2700000" algn="tl">
                    <a:srgbClr val="000000"/>
                  </a:outerShdw>
                </a:effectLst>
                <a:latin typeface="Book Antiqua" panose="02040602050305030304" pitchFamily="18" charset="0"/>
              </a:rPr>
              <a:t> </a:t>
            </a:r>
            <a:br>
              <a:rPr lang="it-IT" altLang="it-IT" sz="2800" smtClean="0">
                <a:effectLst>
                  <a:outerShdw blurRad="38100" dist="38100" dir="2700000" algn="tl">
                    <a:srgbClr val="000000"/>
                  </a:outerShdw>
                </a:effectLst>
                <a:latin typeface="Book Antiqua" panose="02040602050305030304" pitchFamily="18" charset="0"/>
              </a:rPr>
            </a:br>
            <a:r>
              <a:rPr lang="it-IT" altLang="it-IT" sz="2400" u="sng" smtClean="0">
                <a:effectLst>
                  <a:outerShdw blurRad="38100" dist="38100" dir="2700000" algn="tl">
                    <a:srgbClr val="000000"/>
                  </a:outerShdw>
                </a:effectLst>
                <a:latin typeface="Book Antiqua" panose="02040602050305030304" pitchFamily="18" charset="0"/>
              </a:rPr>
              <a:t>[</a:t>
            </a:r>
            <a:r>
              <a:rPr lang="it-IT" altLang="it-IT" sz="2300" u="sng" smtClean="0">
                <a:effectLst>
                  <a:outerShdw blurRad="38100" dist="38100" dir="2700000" algn="tl">
                    <a:srgbClr val="000000"/>
                  </a:outerShdw>
                </a:effectLst>
                <a:latin typeface="Book Antiqua" panose="02040602050305030304" pitchFamily="18" charset="0"/>
              </a:rPr>
              <a:t>la parte acquisita e poi idealmente ripetuta da -</a:t>
            </a:r>
            <a:r>
              <a:rPr lang="it-IT" altLang="it-IT" sz="2300" u="sng" smtClean="0">
                <a:effectLst>
                  <a:outerShdw blurRad="38100" dist="38100" dir="2700000" algn="tl">
                    <a:srgbClr val="000000"/>
                  </a:outerShdw>
                </a:effectLst>
                <a:latin typeface="Book Antiqua" panose="02040602050305030304" pitchFamily="18" charset="0"/>
                <a:sym typeface="Symbol" panose="05050102010706020507" pitchFamily="18" charset="2"/>
              </a:rPr>
              <a:t> a + nel tempo</a:t>
            </a:r>
            <a:r>
              <a:rPr lang="it-IT" altLang="it-IT" sz="2400" u="sng" smtClean="0">
                <a:effectLst>
                  <a:outerShdw blurRad="38100" dist="38100" dir="2700000" algn="tl">
                    <a:srgbClr val="000000"/>
                  </a:outerShdw>
                </a:effectLst>
                <a:latin typeface="Book Antiqua" panose="02040602050305030304" pitchFamily="18" charset="0"/>
              </a:rPr>
              <a:t>]</a:t>
            </a:r>
            <a:r>
              <a:rPr lang="it-IT" altLang="it-IT" sz="2800" smtClean="0">
                <a:effectLst>
                  <a:outerShdw blurRad="38100" dist="38100" dir="2700000" algn="tl">
                    <a:srgbClr val="000000"/>
                  </a:outerShdw>
                </a:effectLst>
                <a:latin typeface="Book Antiqua" panose="02040602050305030304" pitchFamily="18" charset="0"/>
              </a:rPr>
              <a:t> subisce delle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discontinuità</a:t>
            </a:r>
            <a:r>
              <a:rPr lang="it-IT" altLang="it-IT" sz="2800" b="1" smtClean="0">
                <a:effectLst>
                  <a:outerShdw blurRad="38100" dist="38100" dir="2700000" algn="tl">
                    <a:srgbClr val="000000"/>
                  </a:outerShdw>
                </a:effectLst>
                <a:latin typeface="Book Antiqua" panose="02040602050305030304" pitchFamily="18" charset="0"/>
              </a:rPr>
              <a:t>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agli estremi della finestra</a:t>
            </a:r>
            <a:endParaRPr lang="it-IT" altLang="it-IT" sz="2800" smtClean="0">
              <a:effectLst>
                <a:outerShdw blurRad="38100" dist="38100" dir="2700000" algn="tl">
                  <a:srgbClr val="000000"/>
                </a:outerShdw>
              </a:effectLst>
              <a:latin typeface="Book Antiqua" panose="02040602050305030304" pitchFamily="18" charset="0"/>
            </a:endParaRPr>
          </a:p>
        </p:txBody>
      </p:sp>
      <p:pic>
        <p:nvPicPr>
          <p:cNvPr id="1116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313" y="3097213"/>
            <a:ext cx="4321175"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0" y="-100013"/>
            <a:ext cx="9144000" cy="1058863"/>
          </a:xfrm>
        </p:spPr>
        <p:txBody>
          <a:bodyPr/>
          <a:lstStyle/>
          <a:p>
            <a:pPr eaLnBrk="1" hangingPunct="1">
              <a:defRPr/>
            </a:pPr>
            <a:r>
              <a:rPr lang="it-IT" altLang="it-IT" sz="4200" dirty="0" smtClean="0">
                <a:solidFill>
                  <a:schemeClr val="tx1">
                    <a:lumMod val="65000"/>
                  </a:schemeClr>
                </a:solidFill>
                <a:latin typeface="Book Antiqua" panose="02040602050305030304" pitchFamily="18" charset="0"/>
              </a:rPr>
              <a:t>AS a FFT: </a:t>
            </a:r>
            <a:r>
              <a:rPr lang="it-IT" altLang="it-IT" sz="4200" dirty="0" err="1" smtClean="0">
                <a:solidFill>
                  <a:schemeClr val="tx1">
                    <a:lumMod val="65000"/>
                  </a:schemeClr>
                </a:solidFill>
                <a:latin typeface="Book Antiqua" panose="02040602050305030304" pitchFamily="18" charset="0"/>
              </a:rPr>
              <a:t>windowing</a:t>
            </a:r>
            <a:r>
              <a:rPr lang="it-IT" altLang="it-IT" sz="4200" dirty="0" smtClean="0">
                <a:solidFill>
                  <a:schemeClr val="tx1">
                    <a:lumMod val="65000"/>
                  </a:schemeClr>
                </a:solidFill>
                <a:latin typeface="Book Antiqua" panose="02040602050305030304" pitchFamily="18" charset="0"/>
              </a:rPr>
              <a:t> (3/4)</a:t>
            </a:r>
          </a:p>
        </p:txBody>
      </p:sp>
      <p:sp>
        <p:nvSpPr>
          <p:cNvPr id="369667" name="Text Box 3"/>
          <p:cNvSpPr txBox="1">
            <a:spLocks noChangeArrowheads="1"/>
          </p:cNvSpPr>
          <p:nvPr/>
        </p:nvSpPr>
        <p:spPr bwMode="auto">
          <a:xfrm>
            <a:off x="250825" y="836613"/>
            <a:ext cx="8713788" cy="1373187"/>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I </a:t>
            </a:r>
            <a:r>
              <a:rPr lang="it-IT" sz="2800">
                <a:solidFill>
                  <a:srgbClr val="FFFF00"/>
                </a:solidFill>
                <a:effectLst>
                  <a:outerShdw blurRad="38100" dist="38100" dir="2700000" algn="tl">
                    <a:srgbClr val="000000"/>
                  </a:outerShdw>
                </a:effectLst>
                <a:latin typeface="Book Antiqua" pitchFamily="18" charset="0"/>
              </a:rPr>
              <a:t>salti di fase</a:t>
            </a:r>
            <a:r>
              <a:rPr lang="it-IT" sz="2800">
                <a:effectLst>
                  <a:outerShdw blurRad="38100" dist="38100" dir="2700000" algn="tl">
                    <a:srgbClr val="000000"/>
                  </a:outerShdw>
                </a:effectLst>
                <a:latin typeface="Book Antiqua" pitchFamily="18" charset="0"/>
              </a:rPr>
              <a:t> (discontinuità) indotti da questa fittizia periodicità introducono </a:t>
            </a:r>
            <a:r>
              <a:rPr lang="it-IT" sz="2800">
                <a:solidFill>
                  <a:srgbClr val="FFFF00"/>
                </a:solidFill>
                <a:effectLst>
                  <a:outerShdw blurRad="38100" dist="38100" dir="2700000" algn="tl">
                    <a:srgbClr val="000000"/>
                  </a:outerShdw>
                </a:effectLst>
                <a:latin typeface="Book Antiqua" pitchFamily="18" charset="0"/>
              </a:rPr>
              <a:t>componenti spurie in frequenza che possono mascherare il segnale reale</a:t>
            </a:r>
            <a:endParaRPr lang="it-IT" sz="2800">
              <a:effectLst>
                <a:outerShdw blurRad="38100" dist="38100" dir="2700000" algn="tl">
                  <a:srgbClr val="000000"/>
                </a:outerShdw>
              </a:effectLst>
              <a:latin typeface="Book Antiqua" pitchFamily="18" charset="0"/>
            </a:endParaRPr>
          </a:p>
        </p:txBody>
      </p:sp>
      <p:pic>
        <p:nvPicPr>
          <p:cNvPr id="113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349500"/>
            <a:ext cx="29813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221163"/>
            <a:ext cx="29432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219575"/>
            <a:ext cx="292417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671" name="Text Box 7"/>
          <p:cNvSpPr txBox="1">
            <a:spLocks noChangeArrowheads="1"/>
          </p:cNvSpPr>
          <p:nvPr/>
        </p:nvSpPr>
        <p:spPr bwMode="auto">
          <a:xfrm>
            <a:off x="303213" y="3700463"/>
            <a:ext cx="2635250" cy="519112"/>
          </a:xfrm>
          <a:prstGeom prst="rect">
            <a:avLst/>
          </a:prstGeom>
          <a:noFill/>
          <a:ln w="9525">
            <a:noFill/>
            <a:miter lim="800000"/>
            <a:headEnd/>
            <a:tailEnd/>
          </a:ln>
          <a:effectLst/>
        </p:spPr>
        <p:txBody>
          <a:bodyPr wrap="none">
            <a:spAutoFit/>
          </a:bodyPr>
          <a:lstStyle/>
          <a:p>
            <a:pPr eaLnBrk="1" hangingPunct="1">
              <a:defRPr/>
            </a:pPr>
            <a:r>
              <a:rPr lang="it-IT" sz="2800">
                <a:effectLst>
                  <a:outerShdw blurRad="38100" dist="38100" dir="2700000" algn="tl">
                    <a:srgbClr val="000000"/>
                  </a:outerShdw>
                </a:effectLst>
                <a:latin typeface="Book Antiqua" pitchFamily="18" charset="0"/>
              </a:rPr>
              <a:t>Spettro corretto</a:t>
            </a:r>
          </a:p>
        </p:txBody>
      </p:sp>
      <p:sp>
        <p:nvSpPr>
          <p:cNvPr id="369672" name="Text Box 8"/>
          <p:cNvSpPr txBox="1">
            <a:spLocks noChangeArrowheads="1"/>
          </p:cNvSpPr>
          <p:nvPr/>
        </p:nvSpPr>
        <p:spPr bwMode="auto">
          <a:xfrm>
            <a:off x="6156325" y="3716338"/>
            <a:ext cx="2508250" cy="519112"/>
          </a:xfrm>
          <a:prstGeom prst="rect">
            <a:avLst/>
          </a:prstGeom>
          <a:noFill/>
          <a:ln w="9525">
            <a:noFill/>
            <a:miter lim="800000"/>
            <a:headEnd/>
            <a:tailEnd/>
          </a:ln>
          <a:effectLst/>
        </p:spPr>
        <p:txBody>
          <a:bodyPr wrap="none">
            <a:spAutoFit/>
          </a:bodyPr>
          <a:lstStyle/>
          <a:p>
            <a:pPr eaLnBrk="1" hangingPunct="1">
              <a:defRPr/>
            </a:pPr>
            <a:r>
              <a:rPr lang="it-IT" sz="2800">
                <a:effectLst>
                  <a:outerShdw blurRad="38100" dist="38100" dir="2700000" algn="tl">
                    <a:srgbClr val="000000"/>
                  </a:outerShdw>
                </a:effectLst>
                <a:latin typeface="Book Antiqua" pitchFamily="18" charset="0"/>
              </a:rPr>
              <a:t>Spettro da FFT</a:t>
            </a:r>
          </a:p>
        </p:txBody>
      </p:sp>
      <p:sp>
        <p:nvSpPr>
          <p:cNvPr id="369673" name="Text Box 9"/>
          <p:cNvSpPr txBox="1">
            <a:spLocks noChangeArrowheads="1"/>
          </p:cNvSpPr>
          <p:nvPr/>
        </p:nvSpPr>
        <p:spPr bwMode="auto">
          <a:xfrm>
            <a:off x="1187450" y="2276475"/>
            <a:ext cx="2160588" cy="1116013"/>
          </a:xfrm>
          <a:prstGeom prst="rect">
            <a:avLst/>
          </a:prstGeom>
          <a:noFill/>
          <a:ln w="9525">
            <a:noFill/>
            <a:miter lim="800000"/>
            <a:headEnd/>
            <a:tailEnd/>
          </a:ln>
          <a:effectLst/>
        </p:spPr>
        <p:txBody>
          <a:bodyPr>
            <a:spAutoFit/>
          </a:bodyPr>
          <a:lstStyle/>
          <a:p>
            <a:pPr eaLnBrk="1" hangingPunct="1">
              <a:lnSpc>
                <a:spcPct val="80000"/>
              </a:lnSpc>
              <a:defRPr/>
            </a:pPr>
            <a:r>
              <a:rPr lang="it-IT" sz="2800">
                <a:effectLst>
                  <a:outerShdw blurRad="38100" dist="38100" dir="2700000" algn="tl">
                    <a:srgbClr val="000000"/>
                  </a:outerShdw>
                </a:effectLst>
                <a:latin typeface="Book Antiqua" pitchFamily="18" charset="0"/>
              </a:rPr>
              <a:t>Segnale acquisito nel tempo</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0" y="-100013"/>
            <a:ext cx="9144000" cy="1058863"/>
          </a:xfrm>
        </p:spPr>
        <p:txBody>
          <a:bodyPr/>
          <a:lstStyle/>
          <a:p>
            <a:pPr eaLnBrk="1" hangingPunct="1">
              <a:defRPr/>
            </a:pPr>
            <a:r>
              <a:rPr lang="it-IT" altLang="it-IT" sz="4200" dirty="0" smtClean="0">
                <a:solidFill>
                  <a:schemeClr val="tx1">
                    <a:lumMod val="65000"/>
                  </a:schemeClr>
                </a:solidFill>
                <a:latin typeface="Book Antiqua" panose="02040602050305030304" pitchFamily="18" charset="0"/>
              </a:rPr>
              <a:t>AS a FFT: </a:t>
            </a:r>
            <a:r>
              <a:rPr lang="it-IT" altLang="it-IT" sz="4200" dirty="0" err="1" smtClean="0">
                <a:solidFill>
                  <a:schemeClr val="tx1">
                    <a:lumMod val="65000"/>
                  </a:schemeClr>
                </a:solidFill>
                <a:latin typeface="Book Antiqua" panose="02040602050305030304" pitchFamily="18" charset="0"/>
              </a:rPr>
              <a:t>windowing</a:t>
            </a:r>
            <a:r>
              <a:rPr lang="it-IT" altLang="it-IT" sz="4200" dirty="0" smtClean="0">
                <a:solidFill>
                  <a:schemeClr val="tx1">
                    <a:lumMod val="65000"/>
                  </a:schemeClr>
                </a:solidFill>
                <a:latin typeface="Book Antiqua" panose="02040602050305030304" pitchFamily="18" charset="0"/>
              </a:rPr>
              <a:t> (4/4)</a:t>
            </a:r>
          </a:p>
        </p:txBody>
      </p:sp>
      <p:sp>
        <p:nvSpPr>
          <p:cNvPr id="371715" name="Text Box 3"/>
          <p:cNvSpPr txBox="1">
            <a:spLocks noChangeArrowheads="1"/>
          </p:cNvSpPr>
          <p:nvPr/>
        </p:nvSpPr>
        <p:spPr bwMode="auto">
          <a:xfrm>
            <a:off x="250825" y="927100"/>
            <a:ext cx="4465638" cy="5857875"/>
          </a:xfrm>
          <a:prstGeom prst="rect">
            <a:avLst/>
          </a:prstGeom>
          <a:noFill/>
          <a:ln w="9525">
            <a:noFill/>
            <a:miter lim="800000"/>
            <a:headEnd/>
            <a:tailEnd/>
          </a:ln>
          <a:effec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Per evitare i salti di fase si utilizza la tecnica della </a:t>
            </a:r>
            <a:r>
              <a:rPr lang="it-IT" altLang="it-IT" sz="2800" b="1" smtClean="0">
                <a:solidFill>
                  <a:srgbClr val="FFFF00"/>
                </a:solidFill>
                <a:effectLst>
                  <a:outerShdw blurRad="38100" dist="38100" dir="2700000" algn="tl">
                    <a:srgbClr val="000000"/>
                  </a:outerShdw>
                </a:effectLst>
                <a:latin typeface="Book Antiqua" panose="02040602050305030304" pitchFamily="18" charset="0"/>
              </a:rPr>
              <a:t>finestratura</a:t>
            </a:r>
            <a:r>
              <a:rPr lang="it-IT" altLang="it-IT" sz="2800" smtClean="0">
                <a:effectLst>
                  <a:outerShdw blurRad="38100" dist="38100" dir="2700000" algn="tl">
                    <a:srgbClr val="000000"/>
                  </a:outerShdw>
                </a:effectLst>
                <a:latin typeface="Book Antiqua" panose="02040602050305030304" pitchFamily="18" charset="0"/>
              </a:rPr>
              <a:t>: si moltiplica il segnale nel tempo per una </a:t>
            </a:r>
            <a:r>
              <a:rPr lang="it-IT" altLang="it-IT" sz="2800" smtClean="0">
                <a:solidFill>
                  <a:srgbClr val="FFFF00"/>
                </a:solidFill>
                <a:effectLst>
                  <a:outerShdw blurRad="38100" dist="38100" dir="2700000" algn="tl">
                    <a:srgbClr val="000000"/>
                  </a:outerShdw>
                </a:effectLst>
                <a:latin typeface="Book Antiqua" panose="02040602050305030304" pitchFamily="18" charset="0"/>
              </a:rPr>
              <a:t>“funzione (finestra) a campana”, che valga zero ai bordi dell’intervallo</a:t>
            </a:r>
            <a:endParaRPr lang="it-IT" altLang="it-IT" sz="2800" smtClean="0">
              <a:effectLst>
                <a:outerShdw blurRad="38100" dist="38100" dir="2700000" algn="tl">
                  <a:srgbClr val="000000"/>
                </a:outerShdw>
              </a:effectLst>
              <a:latin typeface="Book Antiqua" panose="02040602050305030304" pitchFamily="18" charset="0"/>
            </a:endParaRPr>
          </a:p>
          <a:p>
            <a:pPr eaLnBrk="1" hangingPunct="1">
              <a:spcBef>
                <a:spcPct val="50000"/>
              </a:spcBef>
              <a:defRPr/>
            </a:pPr>
            <a:r>
              <a:rPr lang="it-IT" altLang="it-IT" sz="2800" smtClean="0">
                <a:effectLst>
                  <a:outerShdw blurRad="38100" dist="38100" dir="2700000" algn="tl">
                    <a:srgbClr val="000000"/>
                  </a:outerShdw>
                </a:effectLst>
                <a:latin typeface="Book Antiqua" panose="02040602050305030304" pitchFamily="18" charset="0"/>
              </a:rPr>
              <a:t>A seconda della funzione utilizzata si hanno finestre con diverse proprietà (di accuratezza e selettività spettrale o di accuratezza in ampiezza/potenza)</a:t>
            </a:r>
          </a:p>
        </p:txBody>
      </p:sp>
      <p:pic>
        <p:nvPicPr>
          <p:cNvPr id="1157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038" y="1268413"/>
            <a:ext cx="44910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rgbClr val="969696"/>
                </a:solidFill>
                <a:latin typeface="Book Antiqua" pitchFamily="18" charset="0"/>
              </a:rPr>
              <a:t>AS a FFT: esempio (1/2)</a:t>
            </a:r>
          </a:p>
        </p:txBody>
      </p:sp>
      <p:sp>
        <p:nvSpPr>
          <p:cNvPr id="373763" name="Text Box 3"/>
          <p:cNvSpPr txBox="1">
            <a:spLocks noChangeArrowheads="1"/>
          </p:cNvSpPr>
          <p:nvPr/>
        </p:nvSpPr>
        <p:spPr bwMode="auto">
          <a:xfrm>
            <a:off x="250825" y="981075"/>
            <a:ext cx="8893175" cy="1373188"/>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Impiegando un convertitore A/D a 400 kSa/s si vuole visualizzare lo spettro di un segnale (con 1024 punti)</a:t>
            </a:r>
            <a:br>
              <a:rPr lang="it-IT" sz="2800">
                <a:effectLst>
                  <a:outerShdw blurRad="38100" dist="38100" dir="2700000" algn="tl">
                    <a:srgbClr val="000000"/>
                  </a:outerShdw>
                </a:effectLst>
                <a:latin typeface="Book Antiqua" pitchFamily="18" charset="0"/>
              </a:rPr>
            </a:br>
            <a:r>
              <a:rPr lang="it-IT" sz="2800">
                <a:effectLst>
                  <a:outerShdw blurRad="38100" dist="38100" dir="2700000" algn="tl">
                    <a:srgbClr val="000000"/>
                  </a:outerShdw>
                </a:effectLst>
                <a:latin typeface="Book Antiqua" pitchFamily="18" charset="0"/>
              </a:rPr>
              <a:t>nell’intorno di 1 kHz, con risoluzione </a:t>
            </a:r>
            <a:r>
              <a:rPr lang="it-IT" sz="2800">
                <a:effectLst>
                  <a:outerShdw blurRad="38100" dist="38100" dir="2700000" algn="tl">
                    <a:srgbClr val="000000"/>
                  </a:outerShdw>
                </a:effectLst>
                <a:latin typeface="Book Antiqua" pitchFamily="18" charset="0"/>
                <a:sym typeface="Symbol" pitchFamily="18" charset="2"/>
              </a:rPr>
              <a:t></a:t>
            </a:r>
            <a:r>
              <a:rPr lang="it-IT" sz="2800" i="1">
                <a:effectLst>
                  <a:outerShdw blurRad="38100" dist="38100" dir="2700000" algn="tl">
                    <a:srgbClr val="000000"/>
                  </a:outerShdw>
                </a:effectLst>
                <a:latin typeface="Book Antiqua" pitchFamily="18" charset="0"/>
                <a:sym typeface="Symbol" pitchFamily="18" charset="2"/>
              </a:rPr>
              <a:t>f</a:t>
            </a:r>
            <a:r>
              <a:rPr lang="it-IT" sz="2800">
                <a:effectLst>
                  <a:outerShdw blurRad="38100" dist="38100" dir="2700000" algn="tl">
                    <a:srgbClr val="000000"/>
                  </a:outerShdw>
                </a:effectLst>
                <a:latin typeface="Book Antiqua" pitchFamily="18" charset="0"/>
              </a:rPr>
              <a:t> pari a 1 Hz</a:t>
            </a:r>
          </a:p>
        </p:txBody>
      </p:sp>
      <p:sp>
        <p:nvSpPr>
          <p:cNvPr id="373764" name="Text Box 4"/>
          <p:cNvSpPr txBox="1">
            <a:spLocks noChangeArrowheads="1"/>
          </p:cNvSpPr>
          <p:nvPr/>
        </p:nvSpPr>
        <p:spPr bwMode="auto">
          <a:xfrm>
            <a:off x="250825" y="2660650"/>
            <a:ext cx="8893175" cy="1738313"/>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E’ necessario quindi campionare per circa 1 s (</a:t>
            </a:r>
            <a:r>
              <a:rPr lang="it-IT" sz="2800">
                <a:effectLst>
                  <a:outerShdw blurRad="38100" dist="38100" dir="2700000" algn="tl">
                    <a:srgbClr val="000000"/>
                  </a:outerShdw>
                </a:effectLst>
                <a:latin typeface="Book Antiqua" pitchFamily="18" charset="0"/>
                <a:sym typeface="Symbol" pitchFamily="18" charset="2"/>
              </a:rPr>
              <a:t></a:t>
            </a:r>
            <a:r>
              <a:rPr lang="it-IT" sz="2800" i="1">
                <a:effectLst>
                  <a:outerShdw blurRad="38100" dist="38100" dir="2700000" algn="tl">
                    <a:srgbClr val="000000"/>
                  </a:outerShdw>
                </a:effectLst>
                <a:latin typeface="Book Antiqua" pitchFamily="18" charset="0"/>
                <a:sym typeface="Symbol" pitchFamily="18" charset="2"/>
              </a:rPr>
              <a:t>f </a:t>
            </a:r>
            <a:r>
              <a:rPr lang="it-IT" sz="2800">
                <a:effectLst>
                  <a:outerShdw blurRad="38100" dist="38100" dir="2700000" algn="tl">
                    <a:srgbClr val="000000"/>
                  </a:outerShdw>
                </a:effectLst>
                <a:latin typeface="Book Antiqua" pitchFamily="18" charset="0"/>
                <a:sym typeface="Symbol" pitchFamily="18" charset="2"/>
              </a:rPr>
              <a:t>= 1/</a:t>
            </a:r>
            <a:r>
              <a:rPr lang="it-IT" sz="2800" i="1">
                <a:effectLst>
                  <a:outerShdw blurRad="38100" dist="38100" dir="2700000" algn="tl">
                    <a:srgbClr val="000000"/>
                  </a:outerShdw>
                </a:effectLst>
                <a:latin typeface="Book Antiqua" pitchFamily="18" charset="0"/>
                <a:sym typeface="Symbol" pitchFamily="18" charset="2"/>
              </a:rPr>
              <a:t>T</a:t>
            </a:r>
            <a:r>
              <a:rPr lang="it-IT" sz="2800">
                <a:effectLst>
                  <a:outerShdw blurRad="38100" dist="38100" dir="2700000" algn="tl">
                    <a:srgbClr val="000000"/>
                  </a:outerShdw>
                </a:effectLst>
                <a:latin typeface="Book Antiqua" pitchFamily="18" charset="0"/>
                <a:sym typeface="Symbol" pitchFamily="18" charset="2"/>
              </a:rPr>
              <a:t>): scegliamo </a:t>
            </a:r>
            <a:r>
              <a:rPr lang="it-IT" sz="2800" i="1">
                <a:effectLst>
                  <a:outerShdw blurRad="38100" dist="38100" dir="2700000" algn="tl">
                    <a:srgbClr val="000000"/>
                  </a:outerShdw>
                </a:effectLst>
                <a:latin typeface="Book Antiqua" pitchFamily="18" charset="0"/>
                <a:sym typeface="Symbol" pitchFamily="18" charset="2"/>
              </a:rPr>
              <a:t>T</a:t>
            </a:r>
            <a:r>
              <a:rPr lang="it-IT" sz="2800">
                <a:effectLst>
                  <a:outerShdw blurRad="38100" dist="38100" dir="2700000" algn="tl">
                    <a:srgbClr val="000000"/>
                  </a:outerShdw>
                </a:effectLst>
                <a:latin typeface="Book Antiqua" pitchFamily="18" charset="0"/>
                <a:sym typeface="Symbol" pitchFamily="18" charset="2"/>
              </a:rPr>
              <a:t>=</a:t>
            </a:r>
            <a:r>
              <a:rPr lang="it-IT" sz="2800">
                <a:effectLst>
                  <a:outerShdw blurRad="38100" dist="38100" dir="2700000" algn="tl">
                    <a:srgbClr val="000000"/>
                  </a:outerShdw>
                </a:effectLst>
                <a:latin typeface="Book Antiqua" pitchFamily="18" charset="0"/>
              </a:rPr>
              <a:t>1.024 s </a:t>
            </a:r>
            <a:r>
              <a:rPr lang="it-IT" sz="2800">
                <a:effectLst>
                  <a:outerShdw blurRad="38100" dist="38100" dir="2700000" algn="tl">
                    <a:srgbClr val="000000"/>
                  </a:outerShdw>
                </a:effectLst>
                <a:latin typeface="Book Antiqua" pitchFamily="18" charset="0"/>
                <a:sym typeface="Symbol" pitchFamily="18" charset="2"/>
              </a:rPr>
              <a:t>ottenendo </a:t>
            </a:r>
            <a:r>
              <a:rPr lang="it-IT" sz="2800" i="1">
                <a:effectLst>
                  <a:outerShdw blurRad="38100" dist="38100" dir="2700000" algn="tl">
                    <a:srgbClr val="000000"/>
                  </a:outerShdw>
                </a:effectLst>
                <a:latin typeface="Book Antiqua" pitchFamily="18" charset="0"/>
                <a:sym typeface="Symbol" pitchFamily="18" charset="2"/>
              </a:rPr>
              <a:t>N=</a:t>
            </a:r>
            <a:r>
              <a:rPr lang="it-IT" sz="2800">
                <a:effectLst>
                  <a:outerShdw blurRad="38100" dist="38100" dir="2700000" algn="tl">
                    <a:srgbClr val="000000"/>
                  </a:outerShdw>
                </a:effectLst>
                <a:latin typeface="Book Antiqua" pitchFamily="18" charset="0"/>
                <a:sym typeface="Symbol" pitchFamily="18" charset="2"/>
              </a:rPr>
              <a:t>409 600 campioni. </a:t>
            </a:r>
            <a:r>
              <a:rPr lang="it-IT" sz="2400">
                <a:effectLst>
                  <a:outerShdw blurRad="38100" dist="38100" dir="2700000" algn="tl">
                    <a:srgbClr val="000000"/>
                  </a:outerShdw>
                </a:effectLst>
                <a:latin typeface="Book Antiqua" pitchFamily="18" charset="0"/>
                <a:sym typeface="Symbol" pitchFamily="18" charset="2"/>
              </a:rPr>
              <a:t>(L'intervallo di campionamento è scelto in modo tale da avere un multiplo intero di 1024 campioni)</a:t>
            </a:r>
          </a:p>
        </p:txBody>
      </p:sp>
      <p:sp>
        <p:nvSpPr>
          <p:cNvPr id="373765" name="Text Box 5"/>
          <p:cNvSpPr txBox="1">
            <a:spLocks noChangeArrowheads="1"/>
          </p:cNvSpPr>
          <p:nvPr/>
        </p:nvSpPr>
        <p:spPr bwMode="auto">
          <a:xfrm>
            <a:off x="263525" y="4462463"/>
            <a:ext cx="8880475" cy="2227262"/>
          </a:xfrm>
          <a:prstGeom prst="rect">
            <a:avLst/>
          </a:prstGeom>
          <a:noFill/>
          <a:ln w="9525">
            <a:noFill/>
            <a:miter lim="800000"/>
            <a:headEnd/>
            <a:tailEnd/>
          </a:ln>
          <a:effectLst/>
        </p:spPr>
        <p:txBody>
          <a:bodyPr>
            <a:spAutoFit/>
          </a:bodyPr>
          <a:lstStyle/>
          <a:p>
            <a:pPr eaLnBrk="1" hangingPunct="1">
              <a:spcBef>
                <a:spcPct val="50000"/>
              </a:spcBef>
              <a:defRPr/>
            </a:pPr>
            <a:r>
              <a:rPr lang="it-IT" sz="2800" dirty="0">
                <a:effectLst>
                  <a:outerShdw blurRad="38100" dist="38100" dir="2700000" algn="tl">
                    <a:srgbClr val="000000"/>
                  </a:outerShdw>
                </a:effectLst>
                <a:latin typeface="Book Antiqua" pitchFamily="18" charset="0"/>
                <a:sym typeface="Symbol" pitchFamily="18" charset="2"/>
              </a:rPr>
              <a:t>Il mixer digitale moltiplica gli </a:t>
            </a:r>
            <a:r>
              <a:rPr lang="it-IT" sz="2800" i="1" dirty="0">
                <a:effectLst>
                  <a:outerShdw blurRad="38100" dist="38100" dir="2700000" algn="tl">
                    <a:srgbClr val="000000"/>
                  </a:outerShdw>
                </a:effectLst>
                <a:latin typeface="Book Antiqua" pitchFamily="18" charset="0"/>
                <a:sym typeface="Symbol" pitchFamily="18" charset="2"/>
              </a:rPr>
              <a:t>N</a:t>
            </a:r>
            <a:r>
              <a:rPr lang="it-IT" sz="2800" dirty="0">
                <a:effectLst>
                  <a:outerShdw blurRad="38100" dist="38100" dir="2700000" algn="tl">
                    <a:srgbClr val="000000"/>
                  </a:outerShdw>
                </a:effectLst>
                <a:latin typeface="Book Antiqua" pitchFamily="18" charset="0"/>
                <a:sym typeface="Symbol" pitchFamily="18" charset="2"/>
              </a:rPr>
              <a:t> campioni per una sinusoide a 1 kHz </a:t>
            </a:r>
            <a:r>
              <a:rPr lang="it-IT" sz="2400" dirty="0">
                <a:effectLst>
                  <a:outerShdw blurRad="38100" dist="38100" dir="2700000" algn="tl">
                    <a:srgbClr val="000000"/>
                  </a:outerShdw>
                </a:effectLst>
                <a:latin typeface="Book Antiqua" pitchFamily="18" charset="0"/>
                <a:sym typeface="Symbol" pitchFamily="18" charset="2"/>
              </a:rPr>
              <a:t>(fissando </a:t>
            </a:r>
            <a:r>
              <a:rPr lang="it-IT" sz="2400" i="1" dirty="0" err="1">
                <a:effectLst>
                  <a:outerShdw blurRad="38100" dist="38100" dir="2700000" algn="tl">
                    <a:srgbClr val="000000"/>
                  </a:outerShdw>
                </a:effectLst>
                <a:latin typeface="Book Antiqua" pitchFamily="18" charset="0"/>
                <a:sym typeface="Symbol" pitchFamily="18" charset="2"/>
              </a:rPr>
              <a:t>f</a:t>
            </a:r>
            <a:r>
              <a:rPr lang="it-IT" sz="2400" baseline="-25000" dirty="0" err="1">
                <a:effectLst>
                  <a:outerShdw blurRad="38100" dist="38100" dir="2700000" algn="tl">
                    <a:srgbClr val="000000"/>
                  </a:outerShdw>
                </a:effectLst>
                <a:latin typeface="Book Antiqua" pitchFamily="18" charset="0"/>
                <a:sym typeface="Symbol" pitchFamily="18" charset="2"/>
              </a:rPr>
              <a:t>CENTER</a:t>
            </a:r>
            <a:r>
              <a:rPr lang="it-IT" sz="2400" dirty="0">
                <a:effectLst>
                  <a:outerShdw blurRad="38100" dist="38100" dir="2700000" algn="tl">
                    <a:srgbClr val="000000"/>
                  </a:outerShdw>
                </a:effectLst>
                <a:latin typeface="Book Antiqua" pitchFamily="18" charset="0"/>
                <a:sym typeface="Symbol" pitchFamily="18" charset="2"/>
              </a:rPr>
              <a:t> =[ </a:t>
            </a:r>
            <a:r>
              <a:rPr lang="it-IT" sz="2400" i="1" dirty="0" err="1">
                <a:effectLst>
                  <a:outerShdw blurRad="38100" dist="38100" dir="2700000" algn="tl">
                    <a:srgbClr val="000000"/>
                  </a:outerShdw>
                </a:effectLst>
                <a:latin typeface="Book Antiqua" pitchFamily="18" charset="0"/>
                <a:sym typeface="Symbol" pitchFamily="18" charset="2"/>
              </a:rPr>
              <a:t>f</a:t>
            </a:r>
            <a:r>
              <a:rPr lang="it-IT" sz="2400" baseline="-25000" dirty="0" err="1">
                <a:effectLst>
                  <a:outerShdw blurRad="38100" dist="38100" dir="2700000" algn="tl">
                    <a:srgbClr val="000000"/>
                  </a:outerShdw>
                </a:effectLst>
                <a:latin typeface="Book Antiqua" pitchFamily="18" charset="0"/>
                <a:sym typeface="Symbol" pitchFamily="18" charset="2"/>
              </a:rPr>
              <a:t>STOP</a:t>
            </a:r>
            <a:r>
              <a:rPr lang="it-IT" sz="2400" dirty="0">
                <a:effectLst>
                  <a:outerShdw blurRad="38100" dist="38100" dir="2700000" algn="tl">
                    <a:srgbClr val="000000"/>
                  </a:outerShdw>
                </a:effectLst>
                <a:latin typeface="Book Antiqua" pitchFamily="18" charset="0"/>
                <a:sym typeface="Symbol" pitchFamily="18" charset="2"/>
              </a:rPr>
              <a:t> –</a:t>
            </a:r>
            <a:r>
              <a:rPr lang="it-IT" sz="2400" i="1" dirty="0" err="1">
                <a:effectLst>
                  <a:outerShdw blurRad="38100" dist="38100" dir="2700000" algn="tl">
                    <a:srgbClr val="000000"/>
                  </a:outerShdw>
                </a:effectLst>
                <a:latin typeface="Book Antiqua" pitchFamily="18" charset="0"/>
                <a:sym typeface="Symbol" pitchFamily="18" charset="2"/>
              </a:rPr>
              <a:t>f</a:t>
            </a:r>
            <a:r>
              <a:rPr lang="it-IT" sz="2400" baseline="-25000" dirty="0" err="1">
                <a:effectLst>
                  <a:outerShdw blurRad="38100" dist="38100" dir="2700000" algn="tl">
                    <a:srgbClr val="000000"/>
                  </a:outerShdw>
                </a:effectLst>
                <a:latin typeface="Book Antiqua" pitchFamily="18" charset="0"/>
                <a:sym typeface="Symbol" pitchFamily="18" charset="2"/>
              </a:rPr>
              <a:t>START</a:t>
            </a:r>
            <a:r>
              <a:rPr lang="it-IT" sz="2400" dirty="0">
                <a:effectLst>
                  <a:outerShdw blurRad="38100" dist="38100" dir="2700000" algn="tl">
                    <a:srgbClr val="000000"/>
                  </a:outerShdw>
                </a:effectLst>
                <a:latin typeface="Book Antiqua" pitchFamily="18" charset="0"/>
                <a:sym typeface="Symbol" pitchFamily="18" charset="2"/>
              </a:rPr>
              <a:t>]/2=1 kHz)</a:t>
            </a:r>
            <a:r>
              <a:rPr lang="it-IT" sz="2800" dirty="0">
                <a:effectLst>
                  <a:outerShdw blurRad="38100" dist="38100" dir="2700000" algn="tl">
                    <a:srgbClr val="000000"/>
                  </a:outerShdw>
                </a:effectLst>
                <a:latin typeface="Book Antiqua" pitchFamily="18" charset="0"/>
                <a:sym typeface="Symbol" pitchFamily="18" charset="2"/>
              </a:rPr>
              <a:t> e poi il filtro digitale decima (media) i campioni acquisiti di un fattore 400, ottenendo i 1024 punti per l‘algoritmo FFT </a:t>
            </a:r>
            <a:r>
              <a:rPr lang="it-IT" sz="2400" dirty="0">
                <a:effectLst>
                  <a:outerShdw blurRad="38100" dist="38100" dir="2700000" algn="tl">
                    <a:srgbClr val="000000"/>
                  </a:outerShdw>
                </a:effectLst>
                <a:latin typeface="Book Antiqua" pitchFamily="18" charset="0"/>
                <a:sym typeface="Symbol" pitchFamily="18" charset="2"/>
              </a:rPr>
              <a:t>(lo </a:t>
            </a:r>
            <a:r>
              <a:rPr lang="it-IT" sz="2400" i="1" dirty="0">
                <a:effectLst>
                  <a:outerShdw blurRad="38100" dist="38100" dir="2700000" algn="tl">
                    <a:srgbClr val="000000"/>
                  </a:outerShdw>
                </a:effectLst>
                <a:latin typeface="Book Antiqua" pitchFamily="18" charset="0"/>
                <a:sym typeface="Symbol" pitchFamily="18" charset="2"/>
              </a:rPr>
              <a:t>SPAN</a:t>
            </a:r>
            <a:r>
              <a:rPr lang="it-IT" sz="2400" dirty="0">
                <a:effectLst>
                  <a:outerShdw blurRad="38100" dist="38100" dir="2700000" algn="tl">
                    <a:srgbClr val="000000"/>
                  </a:outerShdw>
                </a:effectLst>
                <a:latin typeface="Book Antiqua" pitchFamily="18" charset="0"/>
                <a:sym typeface="Symbol" pitchFamily="18" charset="2"/>
              </a:rPr>
              <a:t> passa da 200 kHz a 500 Hz)</a:t>
            </a:r>
            <a:r>
              <a:rPr lang="it-IT" sz="2800" dirty="0">
                <a:effectLst>
                  <a:outerShdw blurRad="38100" dist="38100" dir="2700000" algn="tl">
                    <a:srgbClr val="000000"/>
                  </a:outerShdw>
                </a:effectLst>
                <a:latin typeface="Book Antiqua" pitchFamily="18" charset="0"/>
                <a:sym typeface="Symbol" pitchFamily="18" charset="2"/>
              </a:rPr>
              <a:t> </a:t>
            </a:r>
          </a:p>
        </p:txBody>
      </p:sp>
      <p:sp>
        <p:nvSpPr>
          <p:cNvPr id="117766" name="Line 6"/>
          <p:cNvSpPr>
            <a:spLocks noChangeShapeType="1"/>
          </p:cNvSpPr>
          <p:nvPr/>
        </p:nvSpPr>
        <p:spPr bwMode="auto">
          <a:xfrm>
            <a:off x="142875" y="2492375"/>
            <a:ext cx="8893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p:bldP spid="37376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0" y="-100013"/>
            <a:ext cx="9144000" cy="1058863"/>
          </a:xfrm>
        </p:spPr>
        <p:txBody>
          <a:bodyPr/>
          <a:lstStyle/>
          <a:p>
            <a:pPr eaLnBrk="1" hangingPunct="1">
              <a:defRPr/>
            </a:pPr>
            <a:r>
              <a:rPr lang="it-IT" sz="3800" dirty="0" smtClean="0">
                <a:solidFill>
                  <a:srgbClr val="969696"/>
                </a:solidFill>
                <a:latin typeface="Book Antiqua" pitchFamily="18" charset="0"/>
              </a:rPr>
              <a:t>AS a FFT: esempio (2/2)</a:t>
            </a:r>
          </a:p>
        </p:txBody>
      </p:sp>
      <p:sp>
        <p:nvSpPr>
          <p:cNvPr id="375811" name="Text Box 3"/>
          <p:cNvSpPr txBox="1">
            <a:spLocks noChangeArrowheads="1"/>
          </p:cNvSpPr>
          <p:nvPr/>
        </p:nvSpPr>
        <p:spPr bwMode="auto">
          <a:xfrm>
            <a:off x="250825" y="866775"/>
            <a:ext cx="8642350" cy="2012950"/>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sz="2800">
                <a:effectLst>
                  <a:outerShdw blurRad="38100" dist="38100" dir="2700000" algn="tl">
                    <a:srgbClr val="000000"/>
                  </a:outerShdw>
                </a:effectLst>
                <a:latin typeface="Book Antiqua" pitchFamily="18" charset="0"/>
              </a:rPr>
              <a:t>I 1024 campioni vengono quindi elaborati dall’algoritmo FFT ottenendo 512 campioni </a:t>
            </a:r>
            <a:br>
              <a:rPr lang="it-IT" sz="2800">
                <a:effectLst>
                  <a:outerShdw blurRad="38100" dist="38100" dir="2700000" algn="tl">
                    <a:srgbClr val="000000"/>
                  </a:outerShdw>
                </a:effectLst>
                <a:latin typeface="Book Antiqua" pitchFamily="18" charset="0"/>
              </a:rPr>
            </a:br>
            <a:r>
              <a:rPr lang="it-IT" sz="2800">
                <a:effectLst>
                  <a:outerShdw blurRad="38100" dist="38100" dir="2700000" algn="tl">
                    <a:srgbClr val="000000"/>
                  </a:outerShdw>
                </a:effectLst>
                <a:latin typeface="Book Antiqua" pitchFamily="18" charset="0"/>
              </a:rPr>
              <a:t>("spettro unilatero"), a partire dalla frequenza 1 kHz, con risoluzione spettrale </a:t>
            </a:r>
            <a:r>
              <a:rPr lang="it-IT" sz="2800">
                <a:effectLst>
                  <a:outerShdw blurRad="38100" dist="38100" dir="2700000" algn="tl">
                    <a:srgbClr val="000000"/>
                  </a:outerShdw>
                </a:effectLst>
                <a:latin typeface="Book Antiqua" pitchFamily="18" charset="0"/>
                <a:sym typeface="Symbol" pitchFamily="18" charset="2"/>
              </a:rPr>
              <a:t></a:t>
            </a:r>
            <a:r>
              <a:rPr lang="it-IT" sz="2800" i="1">
                <a:effectLst>
                  <a:outerShdw blurRad="38100" dist="38100" dir="2700000" algn="tl">
                    <a:srgbClr val="000000"/>
                  </a:outerShdw>
                </a:effectLst>
                <a:latin typeface="Book Antiqua" pitchFamily="18" charset="0"/>
                <a:sym typeface="Symbol" pitchFamily="18" charset="2"/>
              </a:rPr>
              <a:t>f</a:t>
            </a:r>
            <a:r>
              <a:rPr lang="it-IT" sz="2800">
                <a:effectLst>
                  <a:outerShdw blurRad="38100" dist="38100" dir="2700000" algn="tl">
                    <a:srgbClr val="000000"/>
                  </a:outerShdw>
                </a:effectLst>
                <a:latin typeface="Book Antiqua" pitchFamily="18" charset="0"/>
              </a:rPr>
              <a:t> pari a circa 1 Hz</a:t>
            </a:r>
            <a:br>
              <a:rPr lang="it-IT" sz="2800">
                <a:effectLst>
                  <a:outerShdw blurRad="38100" dist="38100" dir="2700000" algn="tl">
                    <a:srgbClr val="000000"/>
                  </a:outerShdw>
                </a:effectLst>
                <a:latin typeface="Book Antiqua" pitchFamily="18" charset="0"/>
              </a:rPr>
            </a:br>
            <a:r>
              <a:rPr lang="it-IT" sz="2800">
                <a:effectLst>
                  <a:outerShdw blurRad="38100" dist="38100" dir="2700000" algn="tl">
                    <a:srgbClr val="000000"/>
                  </a:outerShdw>
                </a:effectLst>
                <a:latin typeface="Book Antiqua" pitchFamily="18" charset="0"/>
              </a:rPr>
              <a:t>(</a:t>
            </a:r>
            <a:r>
              <a:rPr lang="it-IT" sz="2800">
                <a:effectLst>
                  <a:outerShdw blurRad="38100" dist="38100" dir="2700000" algn="tl">
                    <a:srgbClr val="000000"/>
                  </a:outerShdw>
                </a:effectLst>
                <a:latin typeface="Book Antiqua" pitchFamily="18" charset="0"/>
                <a:sym typeface="Symbol" pitchFamily="18" charset="2"/>
              </a:rPr>
              <a:t></a:t>
            </a:r>
            <a:r>
              <a:rPr lang="it-IT" sz="2800" i="1">
                <a:effectLst>
                  <a:outerShdw blurRad="38100" dist="38100" dir="2700000" algn="tl">
                    <a:srgbClr val="000000"/>
                  </a:outerShdw>
                </a:effectLst>
                <a:latin typeface="Book Antiqua" pitchFamily="18" charset="0"/>
                <a:sym typeface="Symbol" pitchFamily="18" charset="2"/>
              </a:rPr>
              <a:t>f</a:t>
            </a:r>
            <a:r>
              <a:rPr lang="it-IT" sz="2800">
                <a:effectLst>
                  <a:outerShdw blurRad="38100" dist="38100" dir="2700000" algn="tl">
                    <a:srgbClr val="000000"/>
                  </a:outerShdw>
                </a:effectLst>
                <a:latin typeface="Book Antiqua" pitchFamily="18" charset="0"/>
              </a:rPr>
              <a:t> =1/1.024 s=0.9766 Hz)</a:t>
            </a:r>
          </a:p>
        </p:txBody>
      </p:sp>
      <p:sp>
        <p:nvSpPr>
          <p:cNvPr id="375812" name="Text Box 4"/>
          <p:cNvSpPr txBox="1">
            <a:spLocks noChangeArrowheads="1"/>
          </p:cNvSpPr>
          <p:nvPr/>
        </p:nvSpPr>
        <p:spPr bwMode="auto">
          <a:xfrm>
            <a:off x="180975" y="5349875"/>
            <a:ext cx="9144000" cy="1406525"/>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sz="2400" i="1">
                <a:effectLst>
                  <a:outerShdw blurRad="38100" dist="38100" dir="2700000" algn="tl">
                    <a:srgbClr val="000000"/>
                  </a:outerShdw>
                </a:effectLst>
                <a:latin typeface="Book Antiqua" pitchFamily="18" charset="0"/>
              </a:rPr>
              <a:t>Se anziché moltiplicare il segnale campionato per un seno digitale, </a:t>
            </a:r>
            <a:br>
              <a:rPr lang="it-IT" sz="2400" i="1">
                <a:effectLst>
                  <a:outerShdw blurRad="38100" dist="38100" dir="2700000" algn="tl">
                    <a:srgbClr val="000000"/>
                  </a:outerShdw>
                </a:effectLst>
                <a:latin typeface="Book Antiqua" pitchFamily="18" charset="0"/>
              </a:rPr>
            </a:br>
            <a:r>
              <a:rPr lang="it-IT" sz="2400" i="1">
                <a:effectLst>
                  <a:outerShdw blurRad="38100" dist="38100" dir="2700000" algn="tl">
                    <a:srgbClr val="000000"/>
                  </a:outerShdw>
                </a:effectLst>
                <a:latin typeface="Book Antiqua" pitchFamily="18" charset="0"/>
              </a:rPr>
              <a:t>lo si moltiplica per un esponenziale complesso è possibile ottenere </a:t>
            </a:r>
            <a:br>
              <a:rPr lang="it-IT" sz="2400" i="1">
                <a:effectLst>
                  <a:outerShdw blurRad="38100" dist="38100" dir="2700000" algn="tl">
                    <a:srgbClr val="000000"/>
                  </a:outerShdw>
                </a:effectLst>
                <a:latin typeface="Book Antiqua" pitchFamily="18" charset="0"/>
              </a:rPr>
            </a:br>
            <a:r>
              <a:rPr lang="it-IT" sz="2400" i="1">
                <a:effectLst>
                  <a:outerShdw blurRad="38100" dist="38100" dir="2700000" algn="tl">
                    <a:srgbClr val="000000"/>
                  </a:outerShdw>
                </a:effectLst>
                <a:latin typeface="Book Antiqua" pitchFamily="18" charset="0"/>
              </a:rPr>
              <a:t>1024 punti significativi di cui 512 prima di 1 kHz e 512 dopo 1 kHz</a:t>
            </a:r>
            <a:r>
              <a:rPr lang="it-IT" sz="2400">
                <a:effectLst>
                  <a:outerShdw blurRad="38100" dist="38100" dir="2700000" algn="tl">
                    <a:srgbClr val="000000"/>
                  </a:outerShdw>
                </a:effectLst>
                <a:latin typeface="Book Antiqua" pitchFamily="18" charset="0"/>
              </a:rPr>
              <a:t/>
            </a:r>
            <a:br>
              <a:rPr lang="it-IT" sz="2400">
                <a:effectLst>
                  <a:outerShdw blurRad="38100" dist="38100" dir="2700000" algn="tl">
                    <a:srgbClr val="000000"/>
                  </a:outerShdw>
                </a:effectLst>
                <a:latin typeface="Book Antiqua" pitchFamily="18" charset="0"/>
              </a:rPr>
            </a:br>
            <a:r>
              <a:rPr lang="it-IT" sz="2400">
                <a:effectLst>
                  <a:outerShdw blurRad="38100" dist="38100" dir="2700000" algn="tl">
                    <a:srgbClr val="000000"/>
                  </a:outerShdw>
                </a:effectLst>
                <a:latin typeface="Book Antiqua" pitchFamily="18" charset="0"/>
                <a:sym typeface="Symbol" pitchFamily="18" charset="2"/>
              </a:rPr>
              <a:t> </a:t>
            </a:r>
            <a:r>
              <a:rPr lang="it-IT" i="1">
                <a:effectLst>
                  <a:outerShdw blurRad="38100" dist="38100" dir="2700000" algn="tl">
                    <a:srgbClr val="000000"/>
                  </a:outerShdw>
                </a:effectLst>
                <a:latin typeface="Book Antiqua" pitchFamily="18" charset="0"/>
              </a:rPr>
              <a:t>f</a:t>
            </a:r>
            <a:r>
              <a:rPr lang="it-IT" i="1" baseline="-25000">
                <a:effectLst>
                  <a:outerShdw blurRad="38100" dist="38100" dir="2700000" algn="tl">
                    <a:srgbClr val="000000"/>
                  </a:outerShdw>
                </a:effectLst>
                <a:latin typeface="Book Antiqua" pitchFamily="18" charset="0"/>
              </a:rPr>
              <a:t>START</a:t>
            </a:r>
            <a:r>
              <a:rPr lang="it-IT" i="1">
                <a:effectLst>
                  <a:outerShdw blurRad="38100" dist="38100" dir="2700000" algn="tl">
                    <a:srgbClr val="000000"/>
                  </a:outerShdw>
                </a:effectLst>
                <a:latin typeface="Book Antiqua" pitchFamily="18" charset="0"/>
              </a:rPr>
              <a:t>=500 Hz e f</a:t>
            </a:r>
            <a:r>
              <a:rPr lang="it-IT" i="1" baseline="-25000">
                <a:effectLst>
                  <a:outerShdw blurRad="38100" dist="38100" dir="2700000" algn="tl">
                    <a:srgbClr val="000000"/>
                  </a:outerShdw>
                </a:effectLst>
                <a:latin typeface="Book Antiqua" pitchFamily="18" charset="0"/>
              </a:rPr>
              <a:t>STOP</a:t>
            </a:r>
            <a:r>
              <a:rPr lang="it-IT" i="1">
                <a:effectLst>
                  <a:outerShdw blurRad="38100" dist="38100" dir="2700000" algn="tl">
                    <a:srgbClr val="000000"/>
                  </a:outerShdw>
                </a:effectLst>
                <a:latin typeface="Book Antiqua" pitchFamily="18" charset="0"/>
              </a:rPr>
              <a:t>=1500 Hz</a:t>
            </a:r>
          </a:p>
        </p:txBody>
      </p:sp>
      <p:sp>
        <p:nvSpPr>
          <p:cNvPr id="375813" name="Text Box 5"/>
          <p:cNvSpPr txBox="1">
            <a:spLocks noChangeArrowheads="1"/>
          </p:cNvSpPr>
          <p:nvPr/>
        </p:nvSpPr>
        <p:spPr bwMode="auto">
          <a:xfrm>
            <a:off x="250825" y="3001963"/>
            <a:ext cx="8734425" cy="2227262"/>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sz="2800">
                <a:effectLst>
                  <a:outerShdw blurRad="38100" dist="38100" dir="2700000" algn="tl">
                    <a:srgbClr val="000000"/>
                  </a:outerShdw>
                </a:effectLst>
                <a:latin typeface="Book Antiqua" pitchFamily="18" charset="0"/>
              </a:rPr>
              <a:t>Lo spettro monolatero del segnale ricostruito va da </a:t>
            </a:r>
            <a:br>
              <a:rPr lang="it-IT" sz="2800">
                <a:effectLst>
                  <a:outerShdw blurRad="38100" dist="38100" dir="2700000" algn="tl">
                    <a:srgbClr val="000000"/>
                  </a:outerShdw>
                </a:effectLst>
                <a:latin typeface="Book Antiqua" pitchFamily="18" charset="0"/>
              </a:rPr>
            </a:br>
            <a:r>
              <a:rPr lang="it-IT" sz="2800">
                <a:effectLst>
                  <a:outerShdw blurRad="38100" dist="38100" dir="2700000" algn="tl">
                    <a:srgbClr val="000000"/>
                  </a:outerShdw>
                </a:effectLst>
                <a:latin typeface="Book Antiqua" pitchFamily="18" charset="0"/>
              </a:rPr>
              <a:t>0 Hz a 500 Hz (512</a:t>
            </a:r>
            <a:r>
              <a:rPr lang="it-IT" sz="2800">
                <a:effectLst>
                  <a:outerShdw blurRad="38100" dist="38100" dir="2700000" algn="tl">
                    <a:srgbClr val="000000"/>
                  </a:outerShdw>
                </a:effectLst>
                <a:latin typeface="Book Antiqua" pitchFamily="18" charset="0"/>
                <a:sym typeface="Symbol" pitchFamily="18" charset="2"/>
              </a:rPr>
              <a:t></a:t>
            </a:r>
            <a:r>
              <a:rPr lang="it-IT" sz="2800">
                <a:effectLst>
                  <a:outerShdw blurRad="38100" dist="38100" dir="2700000" algn="tl">
                    <a:srgbClr val="000000"/>
                  </a:outerShdw>
                </a:effectLst>
                <a:latin typeface="Book Antiqua" pitchFamily="18" charset="0"/>
              </a:rPr>
              <a:t>0.9766 Hz), ma tenendo presente che a 0 Hz è stata traslata la frequenza di 1 kHz</a:t>
            </a:r>
          </a:p>
          <a:p>
            <a:pPr eaLnBrk="1" hangingPunct="1">
              <a:lnSpc>
                <a:spcPct val="90000"/>
              </a:lnSpc>
              <a:spcBef>
                <a:spcPct val="50000"/>
              </a:spcBef>
              <a:defRPr/>
            </a:pPr>
            <a:r>
              <a:rPr lang="it-IT" sz="2800">
                <a:effectLst>
                  <a:outerShdw blurRad="38100" dist="38100" dir="2700000" algn="tl">
                    <a:srgbClr val="000000"/>
                  </a:outerShdw>
                </a:effectLst>
                <a:latin typeface="Book Antiqua" pitchFamily="18" charset="0"/>
              </a:rPr>
              <a:t>I 512 punti visualizzati sullo schermo rappresentano dunque le frequenze da 1000 Hz sino a 1500 Hz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5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P spid="3758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bwMode="black">
          <a:xfrm>
            <a:off x="0" y="0"/>
            <a:ext cx="9144000" cy="1058863"/>
          </a:xfrm>
        </p:spPr>
        <p:txBody>
          <a:bodyPr/>
          <a:lstStyle/>
          <a:p>
            <a:pPr eaLnBrk="1" hangingPunct="1">
              <a:defRPr/>
            </a:pPr>
            <a:r>
              <a:rPr lang="it-IT" dirty="0" smtClean="0">
                <a:solidFill>
                  <a:srgbClr val="969696"/>
                </a:solidFill>
                <a:latin typeface="Book Antiqua" pitchFamily="18" charset="0"/>
              </a:rPr>
              <a:t>AS elettronico alla </a:t>
            </a:r>
            <a:r>
              <a:rPr lang="it-IT" dirty="0" err="1" smtClean="0">
                <a:solidFill>
                  <a:srgbClr val="969696"/>
                </a:solidFill>
                <a:latin typeface="Book Antiqua" pitchFamily="18" charset="0"/>
              </a:rPr>
              <a:t>Bragg</a:t>
            </a:r>
            <a:endParaRPr lang="it-IT" dirty="0" smtClean="0">
              <a:solidFill>
                <a:srgbClr val="969696"/>
              </a:solidFill>
              <a:latin typeface="Book Antiqua" pitchFamily="18" charset="0"/>
            </a:endParaRPr>
          </a:p>
        </p:txBody>
      </p:sp>
      <p:sp>
        <p:nvSpPr>
          <p:cNvPr id="400387" name="Text Box 3"/>
          <p:cNvSpPr txBox="1">
            <a:spLocks noChangeArrowheads="1"/>
          </p:cNvSpPr>
          <p:nvPr/>
        </p:nvSpPr>
        <p:spPr bwMode="black">
          <a:xfrm>
            <a:off x="246063" y="896938"/>
            <a:ext cx="8751887" cy="1628775"/>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sz="2800">
                <a:effectLst>
                  <a:outerShdw blurRad="38100" dist="38100" dir="2700000" algn="tl">
                    <a:srgbClr val="000000"/>
                  </a:outerShdw>
                </a:effectLst>
                <a:latin typeface="Book Antiqua" pitchFamily="18" charset="0"/>
              </a:rPr>
              <a:t>Un fascio laser attraversa una lamina di quarzo sottoposta a un'onda elastica ("acustica") prodotta da un attuatore piezoelettrico (PZT) comandato dal segnale di tensione di cui si vuole misurare lo spettro</a:t>
            </a:r>
          </a:p>
        </p:txBody>
      </p:sp>
      <p:sp>
        <p:nvSpPr>
          <p:cNvPr id="400388" name="Rectangle 4"/>
          <p:cNvSpPr>
            <a:spLocks noChangeArrowheads="1"/>
          </p:cNvSpPr>
          <p:nvPr/>
        </p:nvSpPr>
        <p:spPr bwMode="black">
          <a:xfrm>
            <a:off x="0"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pic>
        <p:nvPicPr>
          <p:cNvPr id="40040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2738438"/>
            <a:ext cx="2649538"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406" name="Text Box 22"/>
          <p:cNvSpPr txBox="1">
            <a:spLocks noChangeArrowheads="1"/>
          </p:cNvSpPr>
          <p:nvPr/>
        </p:nvSpPr>
        <p:spPr bwMode="black">
          <a:xfrm>
            <a:off x="5111750" y="2809875"/>
            <a:ext cx="4083050" cy="3378200"/>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sz="2400">
                <a:effectLst>
                  <a:outerShdw blurRad="38100" dist="38100" dir="2700000" algn="tl">
                    <a:srgbClr val="000000"/>
                  </a:outerShdw>
                </a:effectLst>
                <a:latin typeface="Book Antiqua" pitchFamily="18" charset="0"/>
              </a:rPr>
              <a:t>Il fascio diffratto lascia il cristallo a un </a:t>
            </a:r>
            <a:r>
              <a:rPr lang="it-IT" sz="2400">
                <a:solidFill>
                  <a:srgbClr val="FFFF00"/>
                </a:solidFill>
                <a:effectLst>
                  <a:outerShdw blurRad="38100" dist="38100" dir="2700000" algn="tl">
                    <a:srgbClr val="000000"/>
                  </a:outerShdw>
                </a:effectLst>
                <a:latin typeface="Book Antiqua" pitchFamily="18" charset="0"/>
              </a:rPr>
              <a:t>angolo  che dipende dalla lunghezza d'onda </a:t>
            </a:r>
            <a:r>
              <a:rPr lang="it-IT" sz="2400" i="1">
                <a:solidFill>
                  <a:srgbClr val="FFFF00"/>
                </a:solidFill>
                <a:effectLst>
                  <a:outerShdw blurRad="38100" dist="38100" dir="2700000" algn="tl">
                    <a:srgbClr val="000000"/>
                  </a:outerShdw>
                </a:effectLst>
                <a:latin typeface="Symbol" pitchFamily="18" charset="2"/>
              </a:rPr>
              <a:t>l</a:t>
            </a:r>
            <a:r>
              <a:rPr lang="it-IT" sz="2400" baseline="-25000">
                <a:solidFill>
                  <a:srgbClr val="FFFF00"/>
                </a:solidFill>
                <a:effectLst>
                  <a:outerShdw blurRad="38100" dist="38100" dir="2700000" algn="tl">
                    <a:srgbClr val="000000"/>
                  </a:outerShdw>
                </a:effectLst>
                <a:latin typeface="Book Antiqua" pitchFamily="18" charset="0"/>
              </a:rPr>
              <a:t>s</a:t>
            </a:r>
            <a:r>
              <a:rPr lang="it-IT" sz="2400">
                <a:solidFill>
                  <a:srgbClr val="FFFF00"/>
                </a:solidFill>
                <a:effectLst>
                  <a:outerShdw blurRad="38100" dist="38100" dir="2700000" algn="tl">
                    <a:srgbClr val="000000"/>
                  </a:outerShdw>
                </a:effectLst>
                <a:latin typeface="Book Antiqua" pitchFamily="18" charset="0"/>
              </a:rPr>
              <a:t> dell'onda elastica</a:t>
            </a:r>
            <a:r>
              <a:rPr lang="it-IT" sz="2400">
                <a:effectLst>
                  <a:outerShdw blurRad="38100" dist="38100" dir="2700000" algn="tl">
                    <a:srgbClr val="000000"/>
                  </a:outerShdw>
                </a:effectLst>
                <a:latin typeface="Book Antiqua" pitchFamily="18" charset="0"/>
              </a:rPr>
              <a:t> (e dunque della frequenza </a:t>
            </a:r>
            <a:r>
              <a:rPr lang="it-IT" sz="2400" i="1">
                <a:effectLst>
                  <a:outerShdw blurRad="38100" dist="38100" dir="2700000" algn="tl">
                    <a:srgbClr val="000000"/>
                  </a:outerShdw>
                </a:effectLst>
                <a:latin typeface="Book Antiqua" pitchFamily="18" charset="0"/>
              </a:rPr>
              <a:t>f</a:t>
            </a:r>
            <a:r>
              <a:rPr lang="it-IT" sz="2400" baseline="-25000">
                <a:effectLst>
                  <a:outerShdw blurRad="38100" dist="38100" dir="2700000" algn="tl">
                    <a:srgbClr val="000000"/>
                  </a:outerShdw>
                </a:effectLst>
                <a:latin typeface="Book Antiqua" pitchFamily="18" charset="0"/>
              </a:rPr>
              <a:t>s</a:t>
            </a:r>
            <a:r>
              <a:rPr lang="it-IT" sz="2400">
                <a:effectLst>
                  <a:outerShdw blurRad="38100" dist="38100" dir="2700000" algn="tl">
                    <a:srgbClr val="000000"/>
                  </a:outerShdw>
                </a:effectLst>
                <a:latin typeface="Book Antiqua" pitchFamily="18" charset="0"/>
              </a:rPr>
              <a:t> = </a:t>
            </a:r>
            <a:r>
              <a:rPr lang="it-IT" sz="2400" i="1">
                <a:effectLst>
                  <a:outerShdw blurRad="38100" dist="38100" dir="2700000" algn="tl">
                    <a:srgbClr val="000000"/>
                  </a:outerShdw>
                </a:effectLst>
                <a:latin typeface="Book Antiqua" pitchFamily="18" charset="0"/>
              </a:rPr>
              <a:t>v</a:t>
            </a:r>
            <a:r>
              <a:rPr lang="it-IT" sz="2400" baseline="-25000">
                <a:effectLst>
                  <a:outerShdw blurRad="38100" dist="38100" dir="2700000" algn="tl">
                    <a:srgbClr val="000000"/>
                  </a:outerShdw>
                </a:effectLst>
                <a:latin typeface="Book Antiqua" pitchFamily="18" charset="0"/>
              </a:rPr>
              <a:t>s</a:t>
            </a:r>
            <a:r>
              <a:rPr lang="it-IT" sz="2400">
                <a:effectLst>
                  <a:outerShdw blurRad="38100" dist="38100" dir="2700000" algn="tl">
                    <a:srgbClr val="000000"/>
                  </a:outerShdw>
                </a:effectLst>
                <a:latin typeface="Book Antiqua" pitchFamily="18" charset="0"/>
              </a:rPr>
              <a:t>/</a:t>
            </a:r>
            <a:r>
              <a:rPr lang="it-IT" sz="2400" i="1">
                <a:effectLst>
                  <a:outerShdw blurRad="38100" dist="38100" dir="2700000" algn="tl">
                    <a:srgbClr val="000000"/>
                  </a:outerShdw>
                </a:effectLst>
                <a:latin typeface="Symbol" pitchFamily="18" charset="2"/>
              </a:rPr>
              <a:t>l</a:t>
            </a:r>
            <a:r>
              <a:rPr lang="it-IT" sz="2400" baseline="-25000">
                <a:effectLst>
                  <a:outerShdw blurRad="38100" dist="38100" dir="2700000" algn="tl">
                    <a:srgbClr val="000000"/>
                  </a:outerShdw>
                </a:effectLst>
                <a:latin typeface="Book Antiqua" pitchFamily="18" charset="0"/>
              </a:rPr>
              <a:t>s</a:t>
            </a:r>
            <a:r>
              <a:rPr lang="it-IT" sz="2400">
                <a:effectLst>
                  <a:outerShdw blurRad="38100" dist="38100" dir="2700000" algn="tl">
                    <a:srgbClr val="000000"/>
                  </a:outerShdw>
                </a:effectLst>
                <a:latin typeface="Book Antiqua" pitchFamily="18" charset="0"/>
              </a:rPr>
              <a:t> del segnale di comando del PZT):</a:t>
            </a:r>
            <a:br>
              <a:rPr lang="it-IT" sz="2400">
                <a:effectLst>
                  <a:outerShdw blurRad="38100" dist="38100" dir="2700000" algn="tl">
                    <a:srgbClr val="000000"/>
                  </a:outerShdw>
                </a:effectLst>
                <a:latin typeface="Book Antiqua" pitchFamily="18" charset="0"/>
              </a:rPr>
            </a:br>
            <a:r>
              <a:rPr lang="it-IT" sz="2400" b="1">
                <a:effectLst>
                  <a:outerShdw blurRad="38100" dist="38100" dir="2700000" algn="tl">
                    <a:srgbClr val="000000"/>
                  </a:outerShdw>
                </a:effectLst>
                <a:latin typeface="Book Antiqua" pitchFamily="18" charset="0"/>
              </a:rPr>
              <a:t>sin</a:t>
            </a:r>
            <a:r>
              <a:rPr lang="it-IT" sz="2400" b="1" i="1">
                <a:effectLst>
                  <a:outerShdw blurRad="38100" dist="38100" dir="2700000" algn="tl">
                    <a:srgbClr val="000000"/>
                  </a:outerShdw>
                </a:effectLst>
                <a:latin typeface="Symbol" pitchFamily="18" charset="2"/>
                <a:sym typeface="Symbol" pitchFamily="18" charset="2"/>
              </a:rPr>
              <a:t></a:t>
            </a:r>
            <a:r>
              <a:rPr lang="it-IT" sz="2400" b="1">
                <a:effectLst>
                  <a:outerShdw blurRad="38100" dist="38100" dir="2700000" algn="tl">
                    <a:srgbClr val="000000"/>
                  </a:outerShdw>
                </a:effectLst>
                <a:latin typeface="Book Antiqua" pitchFamily="18" charset="0"/>
              </a:rPr>
              <a:t>=(</a:t>
            </a:r>
            <a:r>
              <a:rPr lang="it-IT" sz="2400" b="1" i="1">
                <a:effectLst>
                  <a:outerShdw blurRad="38100" dist="38100" dir="2700000" algn="tl">
                    <a:srgbClr val="000000"/>
                  </a:outerShdw>
                </a:effectLst>
                <a:latin typeface="Book Antiqua" pitchFamily="18" charset="0"/>
              </a:rPr>
              <a:t>m</a:t>
            </a:r>
            <a:r>
              <a:rPr lang="it-IT" sz="2400" b="1" i="1">
                <a:effectLst>
                  <a:outerShdw blurRad="38100" dist="38100" dir="2700000" algn="tl">
                    <a:srgbClr val="000000"/>
                  </a:outerShdw>
                </a:effectLst>
                <a:latin typeface="Symbol" pitchFamily="18" charset="2"/>
              </a:rPr>
              <a:t>l</a:t>
            </a:r>
            <a:r>
              <a:rPr lang="it-IT" sz="2400" b="1" baseline="-25000">
                <a:effectLst>
                  <a:outerShdw blurRad="38100" dist="38100" dir="2700000" algn="tl">
                    <a:srgbClr val="000000"/>
                  </a:outerShdw>
                </a:effectLst>
                <a:latin typeface="Book Antiqua" pitchFamily="18" charset="0"/>
              </a:rPr>
              <a:t>laser </a:t>
            </a:r>
            <a:r>
              <a:rPr lang="it-IT" sz="2400" b="1">
                <a:effectLst>
                  <a:outerShdw blurRad="38100" dist="38100" dir="2700000" algn="tl">
                    <a:srgbClr val="000000"/>
                  </a:outerShdw>
                </a:effectLst>
                <a:latin typeface="Book Antiqua" pitchFamily="18" charset="0"/>
              </a:rPr>
              <a:t>/2</a:t>
            </a:r>
            <a:r>
              <a:rPr lang="it-IT" sz="2400" b="1" i="1">
                <a:effectLst>
                  <a:outerShdw blurRad="38100" dist="38100" dir="2700000" algn="tl">
                    <a:srgbClr val="000000"/>
                  </a:outerShdw>
                </a:effectLst>
                <a:latin typeface="Symbol" pitchFamily="18" charset="2"/>
              </a:rPr>
              <a:t>l</a:t>
            </a:r>
            <a:r>
              <a:rPr lang="it-IT" sz="2400" b="1" baseline="-25000">
                <a:effectLst>
                  <a:outerShdw blurRad="38100" dist="38100" dir="2700000" algn="tl">
                    <a:srgbClr val="000000"/>
                  </a:outerShdw>
                </a:effectLst>
                <a:latin typeface="Book Antiqua" pitchFamily="18" charset="0"/>
              </a:rPr>
              <a:t>s</a:t>
            </a:r>
            <a:r>
              <a:rPr lang="it-IT" sz="2400" b="1">
                <a:effectLst>
                  <a:outerShdw blurRad="38100" dist="38100" dir="2700000" algn="tl">
                    <a:srgbClr val="000000"/>
                  </a:outerShdw>
                </a:effectLst>
                <a:latin typeface="Book Antiqua" pitchFamily="18" charset="0"/>
              </a:rPr>
              <a:t>)</a:t>
            </a:r>
            <a:r>
              <a:rPr lang="it-IT" sz="2400">
                <a:effectLst>
                  <a:outerShdw blurRad="38100" dist="38100" dir="2700000" algn="tl">
                    <a:srgbClr val="000000"/>
                  </a:outerShdw>
                </a:effectLst>
                <a:latin typeface="Book Antiqua" pitchFamily="18" charset="0"/>
              </a:rPr>
              <a:t> e dunque</a:t>
            </a:r>
            <a:br>
              <a:rPr lang="it-IT" sz="2400">
                <a:effectLst>
                  <a:outerShdw blurRad="38100" dist="38100" dir="2700000" algn="tl">
                    <a:srgbClr val="000000"/>
                  </a:outerShdw>
                </a:effectLst>
                <a:latin typeface="Book Antiqua" pitchFamily="18" charset="0"/>
              </a:rPr>
            </a:br>
            <a:r>
              <a:rPr lang="it-IT" sz="2400" b="1">
                <a:effectLst>
                  <a:outerShdw blurRad="38100" dist="38100" dir="2700000" algn="tl">
                    <a:srgbClr val="000000"/>
                  </a:outerShdw>
                </a:effectLst>
                <a:latin typeface="Book Antiqua" pitchFamily="18" charset="0"/>
              </a:rPr>
              <a:t>sin</a:t>
            </a:r>
            <a:r>
              <a:rPr lang="it-IT" sz="2400" b="1" i="1">
                <a:effectLst>
                  <a:outerShdw blurRad="38100" dist="38100" dir="2700000" algn="tl">
                    <a:srgbClr val="000000"/>
                  </a:outerShdw>
                </a:effectLst>
                <a:latin typeface="Symbol" pitchFamily="18" charset="2"/>
                <a:sym typeface="Symbol" pitchFamily="18" charset="2"/>
              </a:rPr>
              <a:t> </a:t>
            </a:r>
            <a:r>
              <a:rPr lang="it-IT" sz="2400" b="1">
                <a:effectLst>
                  <a:outerShdw blurRad="38100" dist="38100" dir="2700000" algn="tl">
                    <a:srgbClr val="000000"/>
                  </a:outerShdw>
                </a:effectLst>
                <a:latin typeface="Book Antiqua" pitchFamily="18" charset="0"/>
                <a:sym typeface="Symbol" pitchFamily="18" charset="2"/>
              </a:rPr>
              <a:t></a:t>
            </a:r>
            <a:r>
              <a:rPr lang="it-IT" sz="2400" b="1" i="1">
                <a:effectLst>
                  <a:outerShdw blurRad="38100" dist="38100" dir="2700000" algn="tl">
                    <a:srgbClr val="000000"/>
                  </a:outerShdw>
                </a:effectLst>
                <a:latin typeface="Symbol" pitchFamily="18" charset="2"/>
                <a:sym typeface="Symbol" pitchFamily="18" charset="2"/>
              </a:rPr>
              <a:t> </a:t>
            </a:r>
            <a:r>
              <a:rPr lang="it-IT" sz="2400" b="1">
                <a:effectLst>
                  <a:outerShdw blurRad="38100" dist="38100" dir="2700000" algn="tl">
                    <a:srgbClr val="000000"/>
                  </a:outerShdw>
                </a:effectLst>
                <a:latin typeface="Book Antiqua" pitchFamily="18" charset="0"/>
              </a:rPr>
              <a:t>=(</a:t>
            </a:r>
            <a:r>
              <a:rPr lang="it-IT" sz="2400" b="1" i="1">
                <a:effectLst>
                  <a:outerShdw blurRad="38100" dist="38100" dir="2700000" algn="tl">
                    <a:srgbClr val="000000"/>
                  </a:outerShdw>
                </a:effectLst>
                <a:latin typeface="Symbol" pitchFamily="18" charset="2"/>
              </a:rPr>
              <a:t>l</a:t>
            </a:r>
            <a:r>
              <a:rPr lang="it-IT" sz="2400" b="1" baseline="-25000">
                <a:effectLst>
                  <a:outerShdw blurRad="38100" dist="38100" dir="2700000" algn="tl">
                    <a:srgbClr val="000000"/>
                  </a:outerShdw>
                </a:effectLst>
                <a:latin typeface="Book Antiqua" pitchFamily="18" charset="0"/>
              </a:rPr>
              <a:t>laser </a:t>
            </a:r>
            <a:r>
              <a:rPr lang="it-IT" sz="2400" b="1">
                <a:effectLst>
                  <a:outerShdw blurRad="38100" dist="38100" dir="2700000" algn="tl">
                    <a:srgbClr val="000000"/>
                  </a:outerShdw>
                </a:effectLst>
                <a:latin typeface="Book Antiqua" pitchFamily="18" charset="0"/>
              </a:rPr>
              <a:t>/2</a:t>
            </a:r>
            <a:r>
              <a:rPr lang="it-IT" sz="2400" b="1" i="1">
                <a:effectLst>
                  <a:outerShdw blurRad="38100" dist="38100" dir="2700000" algn="tl">
                    <a:srgbClr val="000000"/>
                  </a:outerShdw>
                </a:effectLst>
                <a:latin typeface="Book Antiqua" pitchFamily="18" charset="0"/>
              </a:rPr>
              <a:t>v</a:t>
            </a:r>
            <a:r>
              <a:rPr lang="it-IT" sz="2400" b="1" baseline="-25000">
                <a:effectLst>
                  <a:outerShdw blurRad="38100" dist="38100" dir="2700000" algn="tl">
                    <a:srgbClr val="000000"/>
                  </a:outerShdw>
                </a:effectLst>
                <a:latin typeface="Book Antiqua" pitchFamily="18" charset="0"/>
              </a:rPr>
              <a:t>s</a:t>
            </a:r>
            <a:r>
              <a:rPr lang="it-IT" sz="2400" b="1">
                <a:effectLst>
                  <a:outerShdw blurRad="38100" dist="38100" dir="2700000" algn="tl">
                    <a:srgbClr val="000000"/>
                  </a:outerShdw>
                </a:effectLst>
                <a:latin typeface="Book Antiqua" pitchFamily="18" charset="0"/>
              </a:rPr>
              <a:t>)</a:t>
            </a:r>
            <a:r>
              <a:rPr lang="it-IT" sz="2400" b="1">
                <a:effectLst>
                  <a:outerShdw blurRad="38100" dist="38100" dir="2700000" algn="tl">
                    <a:srgbClr val="000000"/>
                  </a:outerShdw>
                </a:effectLst>
                <a:latin typeface="Book Antiqua" pitchFamily="18" charset="0"/>
                <a:sym typeface="Symbol" pitchFamily="18" charset="2"/>
              </a:rPr>
              <a:t></a:t>
            </a:r>
            <a:r>
              <a:rPr lang="it-IT" sz="2400" b="1" i="1">
                <a:effectLst>
                  <a:outerShdw blurRad="38100" dist="38100" dir="2700000" algn="tl">
                    <a:srgbClr val="000000"/>
                  </a:outerShdw>
                </a:effectLst>
                <a:latin typeface="Book Antiqua" pitchFamily="18" charset="0"/>
              </a:rPr>
              <a:t>f</a:t>
            </a:r>
            <a:r>
              <a:rPr lang="it-IT" sz="2400" b="1" baseline="-25000">
                <a:effectLst>
                  <a:outerShdw blurRad="38100" dist="38100" dir="2700000" algn="tl">
                    <a:srgbClr val="000000"/>
                  </a:outerShdw>
                </a:effectLst>
                <a:latin typeface="Book Antiqua" pitchFamily="18" charset="0"/>
              </a:rPr>
              <a:t>s</a:t>
            </a:r>
            <a:r>
              <a:rPr lang="it-IT" sz="2400">
                <a:effectLst>
                  <a:outerShdw blurRad="38100" dist="38100" dir="2700000" algn="tl">
                    <a:srgbClr val="000000"/>
                  </a:outerShdw>
                </a:effectLst>
                <a:latin typeface="Book Antiqua" pitchFamily="18" charset="0"/>
              </a:rPr>
              <a:t>   (</a:t>
            </a:r>
            <a:r>
              <a:rPr lang="it-IT" sz="2400" i="1">
                <a:effectLst>
                  <a:outerShdw blurRad="38100" dist="38100" dir="2700000" algn="tl">
                    <a:srgbClr val="000000"/>
                  </a:outerShdw>
                </a:effectLst>
                <a:latin typeface="Book Antiqua" pitchFamily="18" charset="0"/>
              </a:rPr>
              <a:t>m</a:t>
            </a:r>
            <a:r>
              <a:rPr lang="it-IT" sz="2400">
                <a:effectLst>
                  <a:outerShdw blurRad="38100" dist="38100" dir="2700000" algn="tl">
                    <a:srgbClr val="000000"/>
                  </a:outerShdw>
                </a:effectLst>
                <a:latin typeface="Book Antiqua" pitchFamily="18" charset="0"/>
              </a:rPr>
              <a:t>=1)</a:t>
            </a:r>
            <a:br>
              <a:rPr lang="it-IT" sz="2400">
                <a:effectLst>
                  <a:outerShdw blurRad="38100" dist="38100" dir="2700000" algn="tl">
                    <a:srgbClr val="000000"/>
                  </a:outerShdw>
                </a:effectLst>
                <a:latin typeface="Book Antiqua" pitchFamily="18" charset="0"/>
              </a:rPr>
            </a:br>
            <a:r>
              <a:rPr lang="it-IT" sz="2400">
                <a:effectLst>
                  <a:outerShdw blurRad="38100" dist="38100" dir="2700000" algn="tl">
                    <a:srgbClr val="000000"/>
                  </a:outerShdw>
                </a:effectLst>
                <a:latin typeface="Book Antiqua" pitchFamily="18" charset="0"/>
              </a:rPr>
              <a:t>con deflessione  </a:t>
            </a:r>
            <a:r>
              <a:rPr lang="it-IT" sz="2400" b="1" i="1">
                <a:solidFill>
                  <a:srgbClr val="FFFF00"/>
                </a:solidFill>
                <a:effectLst>
                  <a:outerShdw blurRad="38100" dist="38100" dir="2700000" algn="tl">
                    <a:srgbClr val="000000"/>
                  </a:outerShdw>
                </a:effectLst>
                <a:latin typeface="Symbol" pitchFamily="18" charset="2"/>
                <a:sym typeface="Symbol" pitchFamily="18" charset="2"/>
              </a:rPr>
              <a:t> </a:t>
            </a:r>
            <a:r>
              <a:rPr lang="it-IT" sz="2400" b="1">
                <a:solidFill>
                  <a:srgbClr val="FFFF00"/>
                </a:solidFill>
                <a:effectLst>
                  <a:outerShdw blurRad="38100" dist="38100" dir="2700000" algn="tl">
                    <a:srgbClr val="000000"/>
                  </a:outerShdw>
                </a:effectLst>
                <a:latin typeface="Symbol" pitchFamily="18" charset="2"/>
                <a:sym typeface="Symbol" pitchFamily="18" charset="2"/>
              </a:rPr>
              <a:t></a:t>
            </a:r>
            <a:r>
              <a:rPr lang="it-IT" sz="2400" b="1" i="1">
                <a:solidFill>
                  <a:srgbClr val="FFFF00"/>
                </a:solidFill>
                <a:effectLst>
                  <a:outerShdw blurRad="38100" dist="38100" dir="2700000" algn="tl">
                    <a:srgbClr val="000000"/>
                  </a:outerShdw>
                </a:effectLst>
                <a:latin typeface="Symbol" pitchFamily="18" charset="2"/>
                <a:sym typeface="Symbol" pitchFamily="18" charset="2"/>
              </a:rPr>
              <a:t> </a:t>
            </a:r>
            <a:r>
              <a:rPr lang="it-IT" sz="2400" b="1" i="1">
                <a:solidFill>
                  <a:srgbClr val="FFFF00"/>
                </a:solidFill>
                <a:effectLst>
                  <a:outerShdw blurRad="38100" dist="38100" dir="2700000" algn="tl">
                    <a:srgbClr val="000000"/>
                  </a:outerShdw>
                </a:effectLst>
                <a:latin typeface="Book Antiqua" pitchFamily="18" charset="0"/>
              </a:rPr>
              <a:t>f</a:t>
            </a:r>
            <a:r>
              <a:rPr lang="it-IT" sz="2400" b="1" baseline="-25000">
                <a:solidFill>
                  <a:srgbClr val="FFFF00"/>
                </a:solidFill>
                <a:effectLst>
                  <a:outerShdw blurRad="38100" dist="38100" dir="2700000" algn="tl">
                    <a:srgbClr val="000000"/>
                  </a:outerShdw>
                </a:effectLst>
                <a:latin typeface="Book Antiqua" pitchFamily="18" charset="0"/>
              </a:rPr>
              <a:t>s</a:t>
            </a:r>
            <a:r>
              <a:rPr lang="it-IT" sz="2400">
                <a:effectLst>
                  <a:outerShdw blurRad="38100" dist="38100" dir="2700000" algn="tl">
                    <a:srgbClr val="000000"/>
                  </a:outerShdw>
                </a:effectLst>
                <a:latin typeface="Book Antiqua" pitchFamily="18" charset="0"/>
              </a:rPr>
              <a:t> </a:t>
            </a:r>
            <a:endParaRPr lang="it-IT" sz="2400" b="1">
              <a:effectLst>
                <a:outerShdw blurRad="38100" dist="38100" dir="2700000" algn="tl">
                  <a:srgbClr val="000000"/>
                </a:outerShdw>
              </a:effectLst>
              <a:latin typeface="Book Antiqua" pitchFamily="18" charset="0"/>
            </a:endParaRPr>
          </a:p>
        </p:txBody>
      </p:sp>
      <p:pic>
        <p:nvPicPr>
          <p:cNvPr id="40040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413" y="2727325"/>
            <a:ext cx="1222375"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40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6323013"/>
            <a:ext cx="148113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409" name="Line 25"/>
          <p:cNvSpPr>
            <a:spLocks noChangeShapeType="1"/>
          </p:cNvSpPr>
          <p:nvPr/>
        </p:nvSpPr>
        <p:spPr bwMode="black">
          <a:xfrm flipV="1">
            <a:off x="1935163" y="6254750"/>
            <a:ext cx="3175" cy="377825"/>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it-IT"/>
          </a:p>
        </p:txBody>
      </p:sp>
      <p:sp>
        <p:nvSpPr>
          <p:cNvPr id="400410" name="Text Box 26"/>
          <p:cNvSpPr txBox="1">
            <a:spLocks noChangeArrowheads="1"/>
          </p:cNvSpPr>
          <p:nvPr/>
        </p:nvSpPr>
        <p:spPr bwMode="black">
          <a:xfrm>
            <a:off x="1852613" y="6267450"/>
            <a:ext cx="547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600" b="1" i="1">
                <a:solidFill>
                  <a:srgbClr val="FF0000"/>
                </a:solidFill>
                <a:latin typeface="Book Antiqua" panose="02040602050305030304" pitchFamily="18" charset="0"/>
              </a:rPr>
              <a:t>f</a:t>
            </a:r>
            <a:r>
              <a:rPr lang="it-IT" altLang="it-IT" sz="1600" b="1" baseline="-25000">
                <a:solidFill>
                  <a:srgbClr val="FF0000"/>
                </a:solidFill>
                <a:latin typeface="Book Antiqua" panose="02040602050305030304" pitchFamily="18" charset="0"/>
              </a:rPr>
              <a:t>s</a:t>
            </a:r>
          </a:p>
        </p:txBody>
      </p:sp>
      <p:sp>
        <p:nvSpPr>
          <p:cNvPr id="400411" name="Text Box 27"/>
          <p:cNvSpPr txBox="1">
            <a:spLocks noChangeArrowheads="1"/>
          </p:cNvSpPr>
          <p:nvPr/>
        </p:nvSpPr>
        <p:spPr bwMode="black">
          <a:xfrm>
            <a:off x="1028700" y="4357688"/>
            <a:ext cx="69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200" b="1">
                <a:solidFill>
                  <a:srgbClr val="FF0000"/>
                </a:solidFill>
                <a:latin typeface="Book Antiqua" panose="02040602050305030304" pitchFamily="18" charset="0"/>
              </a:rPr>
              <a:t>LASER</a:t>
            </a:r>
            <a:endParaRPr lang="it-IT" altLang="it-IT" sz="1200" b="1" baseline="-25000">
              <a:solidFill>
                <a:srgbClr val="FF0000"/>
              </a:solidFill>
              <a:latin typeface="Book Antiqua" panose="02040602050305030304" pitchFamily="18" charset="0"/>
            </a:endParaRPr>
          </a:p>
        </p:txBody>
      </p:sp>
      <p:sp>
        <p:nvSpPr>
          <p:cNvPr id="400412" name="Text Box 28"/>
          <p:cNvSpPr txBox="1">
            <a:spLocks noChangeArrowheads="1"/>
          </p:cNvSpPr>
          <p:nvPr/>
        </p:nvSpPr>
        <p:spPr bwMode="black">
          <a:xfrm rot="5400000">
            <a:off x="3305175" y="4456113"/>
            <a:ext cx="2473325" cy="339725"/>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it-IT">
                <a:solidFill>
                  <a:srgbClr val="000000"/>
                </a:solidFill>
                <a:effectLst>
                  <a:outerShdw blurRad="38100" dist="38100" dir="2700000" algn="tl">
                    <a:srgbClr val="FFFFFF"/>
                  </a:outerShdw>
                </a:effectLst>
                <a:latin typeface="Book Antiqua" pitchFamily="18" charset="0"/>
              </a:rPr>
              <a:t>SPETTRO su un CCD</a:t>
            </a:r>
            <a:endParaRPr lang="it-IT" b="1">
              <a:solidFill>
                <a:srgbClr val="000000"/>
              </a:solidFill>
              <a:effectLst>
                <a:outerShdw blurRad="38100" dist="38100" dir="2700000" algn="tl">
                  <a:srgbClr val="FFFFFF"/>
                </a:outerShdw>
              </a:effectLst>
              <a:latin typeface="Book Antiqua" pitchFamily="18" charset="0"/>
            </a:endParaRPr>
          </a:p>
        </p:txBody>
      </p:sp>
      <p:sp>
        <p:nvSpPr>
          <p:cNvPr id="400413" name="Text Box 29"/>
          <p:cNvSpPr txBox="1">
            <a:spLocks noChangeArrowheads="1"/>
          </p:cNvSpPr>
          <p:nvPr/>
        </p:nvSpPr>
        <p:spPr bwMode="black">
          <a:xfrm>
            <a:off x="5799138" y="6159500"/>
            <a:ext cx="2374900" cy="749300"/>
          </a:xfrm>
          <a:prstGeom prst="rect">
            <a:avLst/>
          </a:prstGeom>
          <a:noFill/>
          <a:ln w="9525">
            <a:noFill/>
            <a:miter lim="800000"/>
            <a:headEnd/>
            <a:tailEnd/>
          </a:ln>
          <a:effectLst/>
        </p:spPr>
        <p:txBody>
          <a:bodyPr>
            <a:spAutoFit/>
          </a:bodyPr>
          <a:lstStyle/>
          <a:p>
            <a:pPr algn="ctr" eaLnBrk="1" hangingPunct="1">
              <a:lnSpc>
                <a:spcPct val="90000"/>
              </a:lnSpc>
              <a:spcBef>
                <a:spcPct val="50000"/>
              </a:spcBef>
              <a:defRPr/>
            </a:pPr>
            <a:r>
              <a:rPr lang="it-IT" sz="2400" b="1">
                <a:solidFill>
                  <a:srgbClr val="FFFF00"/>
                </a:solidFill>
                <a:effectLst>
                  <a:outerShdw blurRad="38100" dist="38100" dir="2700000" algn="tl">
                    <a:srgbClr val="000000"/>
                  </a:outerShdw>
                </a:effectLst>
                <a:latin typeface="Book Antiqua" pitchFamily="18" charset="0"/>
              </a:rPr>
              <a:t>Banda </a:t>
            </a:r>
            <a:r>
              <a:rPr lang="it-IT" sz="2400" b="1">
                <a:solidFill>
                  <a:srgbClr val="FFFF00"/>
                </a:solidFill>
                <a:effectLst>
                  <a:outerShdw blurRad="38100" dist="38100" dir="2700000" algn="tl">
                    <a:srgbClr val="000000"/>
                  </a:outerShdw>
                </a:effectLst>
                <a:latin typeface="Book Antiqua" pitchFamily="18" charset="0"/>
                <a:sym typeface="Symbol" pitchFamily="18" charset="2"/>
              </a:rPr>
              <a:t> MHz!!!</a:t>
            </a:r>
            <a:br>
              <a:rPr lang="it-IT" sz="2400" b="1">
                <a:solidFill>
                  <a:srgbClr val="FFFF00"/>
                </a:solidFill>
                <a:effectLst>
                  <a:outerShdw blurRad="38100" dist="38100" dir="2700000" algn="tl">
                    <a:srgbClr val="000000"/>
                  </a:outerShdw>
                </a:effectLst>
                <a:latin typeface="Book Antiqua" pitchFamily="18" charset="0"/>
                <a:sym typeface="Symbol" pitchFamily="18" charset="2"/>
              </a:rPr>
            </a:br>
            <a:r>
              <a:rPr lang="it-IT" sz="2400" b="1">
                <a:solidFill>
                  <a:srgbClr val="FFFF00"/>
                </a:solidFill>
                <a:effectLst>
                  <a:outerShdw blurRad="38100" dist="38100" dir="2700000" algn="tl">
                    <a:srgbClr val="000000"/>
                  </a:outerShdw>
                </a:effectLst>
                <a:latin typeface="Book Antiqua" pitchFamily="18" charset="0"/>
                <a:sym typeface="Symbol" pitchFamily="18" charset="2"/>
              </a:rPr>
              <a:t>(</a:t>
            </a:r>
            <a:r>
              <a:rPr lang="it-IT" sz="2000" b="1">
                <a:solidFill>
                  <a:srgbClr val="FFFF00"/>
                </a:solidFill>
                <a:effectLst>
                  <a:outerShdw blurRad="38100" dist="38100" dir="2700000" algn="tl">
                    <a:srgbClr val="000000"/>
                  </a:outerShdw>
                </a:effectLst>
                <a:latin typeface="Book Antiqua" pitchFamily="18" charset="0"/>
                <a:sym typeface="Symbol" pitchFamily="18" charset="2"/>
              </a:rPr>
              <a:t>analisi parallela)</a:t>
            </a:r>
            <a:endParaRPr lang="it-IT" sz="2000" b="1">
              <a:solidFill>
                <a:srgbClr val="FFFF00"/>
              </a:solidFill>
              <a:effectLst>
                <a:outerShdw blurRad="38100" dist="38100" dir="2700000" algn="tl">
                  <a:srgbClr val="000000"/>
                </a:outerShdw>
              </a:effectLst>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003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4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04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04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040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04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04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04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04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0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p:bldP spid="400406" grpId="0"/>
      <p:bldP spid="400410" grpId="0"/>
      <p:bldP spid="400411" grpId="0"/>
      <p:bldP spid="400412" grpId="0"/>
      <p:bldP spid="4004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bwMode="black">
          <a:xfrm>
            <a:off x="0" y="-26988"/>
            <a:ext cx="9144000" cy="1058863"/>
          </a:xfrm>
        </p:spPr>
        <p:txBody>
          <a:bodyPr/>
          <a:lstStyle/>
          <a:p>
            <a:pPr eaLnBrk="1" hangingPunct="1">
              <a:defRPr/>
            </a:pPr>
            <a:r>
              <a:rPr lang="it-IT" sz="4200" dirty="0" smtClean="0">
                <a:solidFill>
                  <a:schemeClr val="tx1"/>
                </a:solidFill>
                <a:latin typeface="Book Antiqua" pitchFamily="18" charset="0"/>
              </a:rPr>
              <a:t>AS ottico (sequenziale)</a:t>
            </a:r>
          </a:p>
        </p:txBody>
      </p:sp>
      <p:pic>
        <p:nvPicPr>
          <p:cNvPr id="123907" name="Picture 3" descr="as_ottico_seq"/>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23863" y="931863"/>
            <a:ext cx="8320087" cy="4657725"/>
          </a:xfrm>
          <a:noFill/>
          <a:extLst>
            <a:ext uri="{909E8E84-426E-40DD-AFC4-6F175D3DCCD1}">
              <a14:hiddenFill xmlns:a14="http://schemas.microsoft.com/office/drawing/2010/main">
                <a:solidFill>
                  <a:srgbClr val="FFFFFF"/>
                </a:solidFill>
              </a14:hiddenFill>
            </a:ext>
          </a:extLst>
        </p:spPr>
      </p:pic>
      <p:sp>
        <p:nvSpPr>
          <p:cNvPr id="336900" name="Text Box 4"/>
          <p:cNvSpPr txBox="1">
            <a:spLocks noChangeArrowheads="1"/>
          </p:cNvSpPr>
          <p:nvPr/>
        </p:nvSpPr>
        <p:spPr bwMode="black">
          <a:xfrm>
            <a:off x="361950" y="5645150"/>
            <a:ext cx="8421688" cy="946150"/>
          </a:xfrm>
          <a:prstGeom prst="rect">
            <a:avLst/>
          </a:prstGeom>
          <a:noFill/>
          <a:ln w="9525">
            <a:noFill/>
            <a:miter lim="800000"/>
            <a:headEnd/>
            <a:tailEnd/>
          </a:ln>
          <a:effectLst/>
        </p:spPr>
        <p:txBody>
          <a:bodyPr>
            <a:spAutoFit/>
          </a:bodyPr>
          <a:lstStyle/>
          <a:p>
            <a:pPr eaLnBrk="1" hangingPunct="1">
              <a:spcBef>
                <a:spcPct val="50000"/>
              </a:spcBef>
              <a:defRPr/>
            </a:pPr>
            <a:r>
              <a:rPr lang="it-IT" sz="2800">
                <a:effectLst>
                  <a:outerShdw blurRad="38100" dist="38100" dir="2700000" algn="tl">
                    <a:srgbClr val="000000"/>
                  </a:outerShdw>
                </a:effectLst>
                <a:latin typeface="Book Antiqua" pitchFamily="18" charset="0"/>
              </a:rPr>
              <a:t>Si trasmettono in successione su un unico rivelatore le diverse lunghezze d’onda </a:t>
            </a:r>
            <a:r>
              <a:rPr lang="el-GR" sz="2800" i="1">
                <a:effectLst>
                  <a:outerShdw blurRad="38100" dist="38100" dir="2700000" algn="tl">
                    <a:srgbClr val="000000"/>
                  </a:outerShdw>
                </a:effectLst>
                <a:latin typeface="Book Antiqua" pitchFamily="18" charset="0"/>
              </a:rPr>
              <a:t>λ</a:t>
            </a:r>
            <a:r>
              <a:rPr lang="it-IT" sz="2800" baseline="-25000">
                <a:effectLst>
                  <a:outerShdw blurRad="38100" dist="38100" dir="2700000" algn="tl">
                    <a:srgbClr val="000000"/>
                  </a:outerShdw>
                </a:effectLst>
                <a:latin typeface="Book Antiqua" pitchFamily="18" charset="0"/>
              </a:rPr>
              <a:t>1</a:t>
            </a:r>
            <a:r>
              <a:rPr lang="it-IT" sz="2800">
                <a:effectLst>
                  <a:outerShdw blurRad="38100" dist="38100" dir="2700000" algn="tl">
                    <a:srgbClr val="000000"/>
                  </a:outerShdw>
                </a:effectLst>
                <a:latin typeface="Book Antiqua" pitchFamily="18" charset="0"/>
              </a:rPr>
              <a:t>, </a:t>
            </a:r>
            <a:r>
              <a:rPr lang="el-GR" sz="2800" i="1">
                <a:effectLst>
                  <a:outerShdw blurRad="38100" dist="38100" dir="2700000" algn="tl">
                    <a:srgbClr val="000000"/>
                  </a:outerShdw>
                </a:effectLst>
                <a:latin typeface="Book Antiqua" pitchFamily="18" charset="0"/>
              </a:rPr>
              <a:t>λ</a:t>
            </a:r>
            <a:r>
              <a:rPr lang="it-IT" sz="2800" baseline="-25000">
                <a:effectLst>
                  <a:outerShdw blurRad="38100" dist="38100" dir="2700000" algn="tl">
                    <a:srgbClr val="000000"/>
                  </a:outerShdw>
                </a:effectLst>
                <a:latin typeface="Book Antiqua" pitchFamily="18" charset="0"/>
              </a:rPr>
              <a:t>2</a:t>
            </a:r>
            <a:r>
              <a:rPr lang="it-IT" sz="2800">
                <a:effectLst>
                  <a:outerShdw blurRad="38100" dist="38100" dir="2700000" algn="tl">
                    <a:srgbClr val="000000"/>
                  </a:outerShdw>
                </a:effectLst>
                <a:latin typeface="Book Antiqua" pitchFamily="18" charset="0"/>
              </a:rPr>
              <a:t>, </a:t>
            </a:r>
            <a:r>
              <a:rPr lang="el-GR" sz="2800" i="1">
                <a:effectLst>
                  <a:outerShdw blurRad="38100" dist="38100" dir="2700000" algn="tl">
                    <a:srgbClr val="000000"/>
                  </a:outerShdw>
                </a:effectLst>
                <a:latin typeface="Book Antiqua" pitchFamily="18" charset="0"/>
              </a:rPr>
              <a:t>λ</a:t>
            </a:r>
            <a:r>
              <a:rPr lang="it-IT" sz="2800" baseline="-25000">
                <a:effectLst>
                  <a:outerShdw blurRad="38100" dist="38100" dir="2700000" algn="tl">
                    <a:srgbClr val="000000"/>
                  </a:outerShdw>
                </a:effectLst>
                <a:latin typeface="Book Antiqua" pitchFamily="18" charset="0"/>
              </a:rPr>
              <a:t>3</a:t>
            </a:r>
            <a:r>
              <a:rPr lang="it-IT" sz="2800">
                <a:effectLst>
                  <a:outerShdw blurRad="38100" dist="38100" dir="2700000" algn="tl">
                    <a:srgbClr val="000000"/>
                  </a:outerShdw>
                </a:effectLst>
                <a:latin typeface="Book Antiqua" pitchFamily="18" charset="0"/>
              </a:rPr>
              <a:t>, </a:t>
            </a:r>
            <a:r>
              <a:rPr lang="el-GR" sz="2800" i="1">
                <a:effectLst>
                  <a:outerShdw blurRad="38100" dist="38100" dir="2700000" algn="tl">
                    <a:srgbClr val="000000"/>
                  </a:outerShdw>
                </a:effectLst>
                <a:latin typeface="Book Antiqua" pitchFamily="18" charset="0"/>
              </a:rPr>
              <a:t>λ</a:t>
            </a:r>
            <a:r>
              <a:rPr lang="it-IT" sz="2800" baseline="-25000">
                <a:effectLst>
                  <a:outerShdw blurRad="38100" dist="38100" dir="2700000" algn="tl">
                    <a:srgbClr val="000000"/>
                  </a:outerShdw>
                </a:effectLst>
                <a:latin typeface="Book Antiqua" pitchFamily="18" charset="0"/>
              </a:rPr>
              <a:t>4</a:t>
            </a:r>
            <a:r>
              <a:rPr lang="it-IT" sz="2800">
                <a:effectLst>
                  <a:outerShdw blurRad="38100" dist="38100" dir="2700000" algn="tl">
                    <a:srgbClr val="000000"/>
                  </a:outerShdw>
                </a:effectLst>
                <a:latin typeface="Book Antiqua" pitchFamily="18" charset="0"/>
              </a:rPr>
              <a:t>, </a:t>
            </a:r>
            <a:r>
              <a:rPr lang="el-GR" sz="2800" i="1">
                <a:effectLst>
                  <a:outerShdw blurRad="38100" dist="38100" dir="2700000" algn="tl">
                    <a:srgbClr val="000000"/>
                  </a:outerShdw>
                </a:effectLst>
                <a:latin typeface="Book Antiqua" pitchFamily="18" charset="0"/>
              </a:rPr>
              <a:t>λ</a:t>
            </a:r>
            <a:r>
              <a:rPr lang="it-IT" sz="2800" baseline="-25000">
                <a:effectLst>
                  <a:outerShdw blurRad="38100" dist="38100" dir="2700000" algn="tl">
                    <a:srgbClr val="000000"/>
                  </a:outerShdw>
                </a:effectLst>
                <a:latin typeface="Book Antiqua" pitchFamily="18" charset="0"/>
              </a:rPr>
              <a:t>5</a:t>
            </a:r>
            <a:endParaRPr lang="el-GR" sz="2800" baseline="-25000">
              <a:effectLst>
                <a:outerShdw blurRad="38100" dist="38100" dir="2700000" algn="tl">
                  <a:srgbClr val="000000"/>
                </a:outerShdw>
              </a:effectLst>
              <a:latin typeface="Book Antiqu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bwMode="black">
          <a:xfrm>
            <a:off x="461963" y="0"/>
            <a:ext cx="8053387" cy="1058863"/>
          </a:xfrm>
        </p:spPr>
        <p:txBody>
          <a:bodyPr/>
          <a:lstStyle/>
          <a:p>
            <a:pPr eaLnBrk="1" hangingPunct="1">
              <a:defRPr/>
            </a:pPr>
            <a:r>
              <a:rPr lang="it-IT" altLang="it-IT" dirty="0" smtClean="0">
                <a:solidFill>
                  <a:schemeClr val="tx1"/>
                </a:solidFill>
                <a:latin typeface="Book Antiqua" panose="02040602050305030304" pitchFamily="18" charset="0"/>
              </a:rPr>
              <a:t>Trasformata di Fourier (2/2)</a:t>
            </a:r>
          </a:p>
        </p:txBody>
      </p:sp>
      <p:sp>
        <p:nvSpPr>
          <p:cNvPr id="285699" name="Text Box 3"/>
          <p:cNvSpPr txBox="1">
            <a:spLocks noChangeArrowheads="1"/>
          </p:cNvSpPr>
          <p:nvPr/>
        </p:nvSpPr>
        <p:spPr bwMode="black">
          <a:xfrm>
            <a:off x="576263" y="1349375"/>
            <a:ext cx="8194675" cy="1250950"/>
          </a:xfrm>
          <a:prstGeom prst="rect">
            <a:avLst/>
          </a:prstGeom>
          <a:noFill/>
          <a:ln w="9525">
            <a:noFill/>
            <a:miter lim="800000"/>
            <a:headEnd/>
            <a:tailEnd/>
          </a:ln>
          <a:effec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defRPr/>
            </a:pPr>
            <a:r>
              <a:rPr lang="it-IT" altLang="it-IT" sz="2800" smtClean="0">
                <a:effectLst>
                  <a:outerShdw blurRad="38100" dist="38100" dir="2700000" algn="tl">
                    <a:srgbClr val="000000"/>
                  </a:outerShdw>
                </a:effectLst>
                <a:latin typeface="Book Antiqua" panose="02040602050305030304" pitchFamily="18" charset="0"/>
              </a:rPr>
              <a:t>Lo spettro di un segnale </a:t>
            </a:r>
            <a:r>
              <a:rPr lang="it-IT" altLang="it-IT" sz="2800" i="1" smtClean="0">
                <a:effectLst>
                  <a:outerShdw blurRad="38100" dist="38100" dir="2700000" algn="tl">
                    <a:srgbClr val="000000"/>
                  </a:outerShdw>
                </a:effectLst>
                <a:latin typeface="Book Antiqua" panose="02040602050305030304" pitchFamily="18" charset="0"/>
              </a:rPr>
              <a:t>s</a:t>
            </a:r>
            <a:r>
              <a:rPr lang="it-IT" altLang="it-IT" sz="2800" smtClean="0">
                <a:effectLst>
                  <a:outerShdw blurRad="38100" dist="38100" dir="2700000" algn="tl">
                    <a:srgbClr val="000000"/>
                  </a:outerShdw>
                </a:effectLst>
                <a:latin typeface="Book Antiqua" panose="02040602050305030304" pitchFamily="18" charset="0"/>
              </a:rPr>
              <a:t>(</a:t>
            </a:r>
            <a:r>
              <a:rPr lang="it-IT" altLang="it-IT" sz="2800" i="1" smtClean="0">
                <a:effectLst>
                  <a:outerShdw blurRad="38100" dist="38100" dir="2700000" algn="tl">
                    <a:srgbClr val="000000"/>
                  </a:outerShdw>
                </a:effectLst>
                <a:latin typeface="Book Antiqua" panose="02040602050305030304" pitchFamily="18" charset="0"/>
              </a:rPr>
              <a:t>t</a:t>
            </a:r>
            <a:r>
              <a:rPr lang="it-IT" altLang="it-IT" sz="2800" smtClean="0">
                <a:effectLst>
                  <a:outerShdw blurRad="38100" dist="38100" dir="2700000" algn="tl">
                    <a:srgbClr val="000000"/>
                  </a:outerShdw>
                </a:effectLst>
                <a:latin typeface="Book Antiqua" panose="02040602050305030304" pitchFamily="18" charset="0"/>
              </a:rPr>
              <a:t>) reale è</a:t>
            </a:r>
          </a:p>
          <a:p>
            <a:pPr eaLnBrk="1" hangingPunct="1">
              <a:spcBef>
                <a:spcPct val="50000"/>
              </a:spcBef>
              <a:buClrTx/>
              <a:buSzTx/>
              <a:buFontTx/>
              <a:buNone/>
              <a:defRPr/>
            </a:pPr>
            <a:r>
              <a:rPr lang="it-IT" altLang="it-IT" b="1" i="1" smtClean="0">
                <a:solidFill>
                  <a:srgbClr val="FFFF00"/>
                </a:solidFill>
                <a:effectLst>
                  <a:outerShdw blurRad="38100" dist="38100" dir="2700000" algn="tl">
                    <a:srgbClr val="000000"/>
                  </a:outerShdw>
                </a:effectLst>
                <a:latin typeface="Book Antiqua" panose="02040602050305030304" pitchFamily="18" charset="0"/>
              </a:rPr>
              <a:t>S</a:t>
            </a:r>
            <a:r>
              <a:rPr lang="it-IT" altLang="it-IT" b="1" smtClean="0">
                <a:solidFill>
                  <a:srgbClr val="FFFF00"/>
                </a:solidFill>
                <a:effectLst>
                  <a:outerShdw blurRad="38100" dist="38100" dir="2700000" algn="tl">
                    <a:srgbClr val="000000"/>
                  </a:outerShdw>
                </a:effectLst>
                <a:latin typeface="Book Antiqua" panose="02040602050305030304" pitchFamily="18" charset="0"/>
              </a:rPr>
              <a:t>( </a:t>
            </a:r>
            <a:r>
              <a:rPr lang="it-IT" altLang="it-IT" b="1" i="1" smtClean="0">
                <a:solidFill>
                  <a:srgbClr val="FFFF00"/>
                </a:solidFill>
                <a:effectLst>
                  <a:outerShdw blurRad="38100" dist="38100" dir="2700000" algn="tl">
                    <a:srgbClr val="000000"/>
                  </a:outerShdw>
                </a:effectLst>
                <a:latin typeface="Book Antiqua" panose="02040602050305030304" pitchFamily="18" charset="0"/>
              </a:rPr>
              <a:t>f </a:t>
            </a:r>
            <a:r>
              <a:rPr lang="it-IT" altLang="it-IT" b="1" smtClean="0">
                <a:solidFill>
                  <a:srgbClr val="FFFF00"/>
                </a:solidFill>
                <a:effectLst>
                  <a:outerShdw blurRad="38100" dist="38100" dir="2700000" algn="tl">
                    <a:srgbClr val="000000"/>
                  </a:outerShdw>
                </a:effectLst>
                <a:latin typeface="Book Antiqua" panose="02040602050305030304" pitchFamily="18" charset="0"/>
              </a:rPr>
              <a:t>) complesso</a:t>
            </a:r>
            <a:r>
              <a:rPr lang="it-IT" altLang="it-IT" sz="2800" smtClean="0">
                <a:effectLst>
                  <a:outerShdw blurRad="38100" dist="38100" dir="2700000" algn="tl">
                    <a:srgbClr val="000000"/>
                  </a:outerShdw>
                </a:effectLst>
                <a:latin typeface="Book Antiqua" panose="02040602050305030304" pitchFamily="18" charset="0"/>
              </a:rPr>
              <a:t>           (</a:t>
            </a:r>
            <a:r>
              <a:rPr lang="it-IT" altLang="it-IT" sz="2800" smtClean="0">
                <a:effectLst>
                  <a:outerShdw blurRad="38100" dist="38100" dir="2700000" algn="tl">
                    <a:srgbClr val="000000"/>
                  </a:outerShdw>
                </a:effectLst>
                <a:latin typeface="Monotype Corsiva" panose="03010101010201010101" pitchFamily="66" charset="0"/>
              </a:rPr>
              <a:t>Re</a:t>
            </a:r>
            <a:r>
              <a:rPr lang="it-IT" altLang="it-IT" smtClean="0">
                <a:effectLst>
                  <a:outerShdw blurRad="38100" dist="38100" dir="2700000" algn="tl">
                    <a:srgbClr val="000000"/>
                  </a:outerShdw>
                </a:effectLst>
                <a:latin typeface="Book Antiqua" panose="02040602050305030304" pitchFamily="18" charset="0"/>
              </a:rPr>
              <a:t> </a:t>
            </a:r>
            <a:r>
              <a:rPr lang="it-IT" altLang="it-IT" sz="2800" smtClean="0">
                <a:effectLst>
                  <a:outerShdw blurRad="38100" dist="38100" dir="2700000" algn="tl">
                    <a:srgbClr val="000000"/>
                  </a:outerShdw>
                </a:effectLst>
                <a:latin typeface="Book Antiqua" panose="02040602050305030304" pitchFamily="18" charset="0"/>
              </a:rPr>
              <a:t>e</a:t>
            </a:r>
            <a:r>
              <a:rPr lang="it-IT" altLang="it-IT" sz="2400" smtClean="0">
                <a:effectLst>
                  <a:outerShdw blurRad="38100" dist="38100" dir="2700000" algn="tl">
                    <a:srgbClr val="000000"/>
                  </a:outerShdw>
                </a:effectLst>
                <a:latin typeface="Book Antiqua" panose="02040602050305030304" pitchFamily="18" charset="0"/>
              </a:rPr>
              <a:t> </a:t>
            </a:r>
            <a:r>
              <a:rPr lang="it-IT" altLang="it-IT" sz="2800" smtClean="0">
                <a:effectLst>
                  <a:outerShdw blurRad="38100" dist="38100" dir="2700000" algn="tl">
                    <a:srgbClr val="000000"/>
                  </a:outerShdw>
                </a:effectLst>
                <a:latin typeface="Monotype Corsiva" panose="03010101010201010101" pitchFamily="66" charset="0"/>
              </a:rPr>
              <a:t>Im</a:t>
            </a:r>
            <a:r>
              <a:rPr lang="it-IT" altLang="it-IT" smtClean="0">
                <a:effectLst>
                  <a:outerShdw blurRad="38100" dist="38100" dir="2700000" algn="tl">
                    <a:srgbClr val="000000"/>
                  </a:outerShdw>
                </a:effectLst>
                <a:latin typeface="Book Antiqua" panose="02040602050305030304" pitchFamily="18" charset="0"/>
              </a:rPr>
              <a:t> </a:t>
            </a:r>
            <a:r>
              <a:rPr lang="it-IT" altLang="it-IT" sz="2400" smtClean="0">
                <a:effectLst>
                  <a:outerShdw blurRad="38100" dist="38100" dir="2700000" algn="tl">
                    <a:srgbClr val="000000"/>
                  </a:outerShdw>
                </a:effectLst>
                <a:latin typeface="Book Antiqua" panose="02040602050305030304" pitchFamily="18" charset="0"/>
              </a:rPr>
              <a:t>o</a:t>
            </a:r>
            <a:r>
              <a:rPr lang="it-IT" altLang="it-IT" sz="2800" smtClean="0">
                <a:effectLst>
                  <a:outerShdw blurRad="38100" dist="38100" dir="2700000" algn="tl">
                    <a:srgbClr val="000000"/>
                  </a:outerShdw>
                </a:effectLst>
                <a:latin typeface="Book Antiqua" panose="02040602050305030304" pitchFamily="18" charset="0"/>
              </a:rPr>
              <a:t> ampiezza e fase)</a:t>
            </a:r>
          </a:p>
        </p:txBody>
      </p:sp>
      <p:sp>
        <p:nvSpPr>
          <p:cNvPr id="285701" name="Text Box 5"/>
          <p:cNvSpPr txBox="1">
            <a:spLocks noChangeArrowheads="1"/>
          </p:cNvSpPr>
          <p:nvPr/>
        </p:nvSpPr>
        <p:spPr bwMode="black">
          <a:xfrm>
            <a:off x="561975" y="3187700"/>
            <a:ext cx="8027988" cy="1384300"/>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sz="2800" dirty="0" smtClean="0">
                <a:effectLst>
                  <a:outerShdw blurRad="38100" dist="38100" dir="2700000" algn="tl">
                    <a:srgbClr val="000000"/>
                  </a:outerShdw>
                </a:effectLst>
                <a:latin typeface="Book Antiqua" panose="02040602050305030304" pitchFamily="18" charset="0"/>
              </a:rPr>
              <a:t>In pratica si possono misurare solo spettri di </a:t>
            </a:r>
            <a:r>
              <a:rPr lang="it-IT" altLang="it-IT" sz="2800" dirty="0" smtClean="0">
                <a:solidFill>
                  <a:srgbClr val="FFFF00"/>
                </a:solidFill>
                <a:effectLst>
                  <a:outerShdw blurRad="38100" dist="38100" dir="2700000" algn="tl">
                    <a:srgbClr val="000000"/>
                  </a:outerShdw>
                </a:effectLst>
                <a:latin typeface="Book Antiqua" panose="02040602050305030304" pitchFamily="18" charset="0"/>
              </a:rPr>
              <a:t>segnali troncati</a:t>
            </a:r>
            <a:r>
              <a:rPr lang="it-IT" altLang="it-IT" sz="2800" dirty="0" smtClean="0">
                <a:effectLst>
                  <a:outerShdw blurRad="38100" dist="38100" dir="2700000" algn="tl">
                    <a:srgbClr val="000000"/>
                  </a:outerShdw>
                </a:effectLst>
                <a:latin typeface="Book Antiqua" panose="02040602050305030304" pitchFamily="18" charset="0"/>
              </a:rPr>
              <a:t>, ossia osservati su un </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tempo </a:t>
            </a:r>
            <a:r>
              <a:rPr lang="it-IT" altLang="it-IT" sz="2800" b="1" i="1" dirty="0" smtClean="0">
                <a:solidFill>
                  <a:srgbClr val="FFFF00"/>
                </a:solidFill>
                <a:effectLst>
                  <a:outerShdw blurRad="38100" dist="38100" dir="2700000" algn="tl">
                    <a:srgbClr val="000000"/>
                  </a:outerShdw>
                </a:effectLst>
                <a:latin typeface="Book Antiqua" panose="02040602050305030304" pitchFamily="18" charset="0"/>
              </a:rPr>
              <a:t>T</a:t>
            </a:r>
            <a:r>
              <a:rPr lang="it-IT" altLang="it-IT" sz="2800" b="1" dirty="0" smtClean="0">
                <a:solidFill>
                  <a:srgbClr val="FFFF00"/>
                </a:solidFill>
                <a:effectLst>
                  <a:outerShdw blurRad="38100" dist="38100" dir="2700000" algn="tl">
                    <a:srgbClr val="000000"/>
                  </a:outerShdw>
                </a:effectLst>
                <a:latin typeface="Book Antiqua" panose="02040602050305030304" pitchFamily="18" charset="0"/>
              </a:rPr>
              <a:t> finito </a:t>
            </a:r>
            <a:r>
              <a:rPr lang="it-IT" altLang="it-IT" sz="2200" dirty="0" smtClean="0">
                <a:effectLst>
                  <a:outerShdw blurRad="38100" dist="38100" dir="2700000" algn="tl">
                    <a:srgbClr val="000000"/>
                  </a:outerShdw>
                </a:effectLst>
                <a:latin typeface="Book Antiqua" panose="02040602050305030304" pitchFamily="18" charset="0"/>
              </a:rPr>
              <a:t>(calcolabili secondo l’integrale di Fourier troncato)</a:t>
            </a:r>
            <a:r>
              <a:rPr lang="it-IT" altLang="it-IT" sz="2800" dirty="0" smtClean="0">
                <a:effectLst>
                  <a:outerShdw blurRad="38100" dist="38100" dir="2700000" algn="tl">
                    <a:srgbClr val="000000"/>
                  </a:outerShdw>
                </a:effectLst>
                <a:latin typeface="Book Antiqua" panose="02040602050305030304" pitchFamily="18" charset="0"/>
              </a:rPr>
              <a:t>: </a:t>
            </a:r>
          </a:p>
        </p:txBody>
      </p:sp>
      <p:graphicFrame>
        <p:nvGraphicFramePr>
          <p:cNvPr id="285702" name="Object 6"/>
          <p:cNvGraphicFramePr>
            <a:graphicFrameLocks noChangeAspect="1"/>
          </p:cNvGraphicFramePr>
          <p:nvPr>
            <p:ph idx="1"/>
          </p:nvPr>
        </p:nvGraphicFramePr>
        <p:xfrm>
          <a:off x="1711325" y="4638675"/>
          <a:ext cx="4648200" cy="1390650"/>
        </p:xfrm>
        <a:graphic>
          <a:graphicData uri="http://schemas.openxmlformats.org/presentationml/2006/ole">
            <mc:AlternateContent xmlns:mc="http://schemas.openxmlformats.org/markup-compatibility/2006">
              <mc:Choice xmlns:v="urn:schemas-microsoft-com:vml" Requires="v">
                <p:oleObj spid="_x0000_s15366" name="Equation" r:id="rId4" imgW="3209975" imgH="952624" progId="Equation.3">
                  <p:embed/>
                </p:oleObj>
              </mc:Choice>
              <mc:Fallback>
                <p:oleObj name="Equation" r:id="rId4" imgW="3209975" imgH="95262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1711325" y="4638675"/>
                        <a:ext cx="4648200"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bwMode="black">
          <a:xfrm>
            <a:off x="0" y="-100013"/>
            <a:ext cx="9144000" cy="1058863"/>
          </a:xfrm>
        </p:spPr>
        <p:txBody>
          <a:bodyPr/>
          <a:lstStyle/>
          <a:p>
            <a:pPr eaLnBrk="1" hangingPunct="1">
              <a:defRPr/>
            </a:pPr>
            <a:r>
              <a:rPr lang="it-IT" sz="3800" dirty="0" smtClean="0">
                <a:solidFill>
                  <a:schemeClr val="tx1"/>
                </a:solidFill>
                <a:latin typeface="Book Antiqua" pitchFamily="18" charset="0"/>
              </a:rPr>
              <a:t>AS ottico (parallelo)</a:t>
            </a:r>
          </a:p>
        </p:txBody>
      </p:sp>
      <p:pic>
        <p:nvPicPr>
          <p:cNvPr id="125955" name="Picture 3" descr="as_ottico_par"/>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554038" y="866775"/>
            <a:ext cx="7402512" cy="4391025"/>
          </a:xfrm>
          <a:noFill/>
          <a:extLst>
            <a:ext uri="{909E8E84-426E-40DD-AFC4-6F175D3DCCD1}">
              <a14:hiddenFill xmlns:a14="http://schemas.microsoft.com/office/drawing/2010/main">
                <a:solidFill>
                  <a:srgbClr val="FFFFFF"/>
                </a:solidFill>
              </a14:hiddenFill>
            </a:ext>
          </a:extLst>
        </p:spPr>
      </p:pic>
      <p:pic>
        <p:nvPicPr>
          <p:cNvPr id="125956" name="Picture 4" descr="as_ottico_pa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5229225"/>
            <a:ext cx="3535363"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5957" name="Object 5"/>
          <p:cNvGraphicFramePr>
            <a:graphicFrameLocks noChangeAspect="1"/>
          </p:cNvGraphicFramePr>
          <p:nvPr/>
        </p:nvGraphicFramePr>
        <p:xfrm>
          <a:off x="4859338" y="5661025"/>
          <a:ext cx="1849437" cy="574675"/>
        </p:xfrm>
        <a:graphic>
          <a:graphicData uri="http://schemas.openxmlformats.org/presentationml/2006/ole">
            <mc:AlternateContent xmlns:mc="http://schemas.openxmlformats.org/markup-compatibility/2006">
              <mc:Choice xmlns:v="urn:schemas-microsoft-com:vml" Requires="v">
                <p:oleObj spid="_x0000_s125960" name="Equation" r:id="rId6" imgW="1190635" imgH="323921" progId="Equation.3">
                  <p:embed/>
                </p:oleObj>
              </mc:Choice>
              <mc:Fallback>
                <p:oleObj name="Equation" r:id="rId6" imgW="1190635" imgH="323921"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4859338" y="5661025"/>
                        <a:ext cx="18494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58" name="Line 6"/>
          <p:cNvSpPr>
            <a:spLocks noChangeShapeType="1"/>
          </p:cNvSpPr>
          <p:nvPr/>
        </p:nvSpPr>
        <p:spPr bwMode="black">
          <a:xfrm>
            <a:off x="2700338" y="4652963"/>
            <a:ext cx="2016125" cy="1223962"/>
          </a:xfrm>
          <a:prstGeom prst="line">
            <a:avLst/>
          </a:prstGeom>
          <a:noFill/>
          <a:ln w="25400">
            <a:solidFill>
              <a:srgbClr val="FFFF00"/>
            </a:solidFill>
            <a:round/>
            <a:headEnd/>
            <a:tailEnd type="triangle" w="lg" len="lg"/>
          </a:ln>
          <a:extLst>
            <a:ext uri="{909E8E84-426E-40DD-AFC4-6F175D3DCCD1}">
              <a14:hiddenFill xmlns:a14="http://schemas.microsoft.com/office/drawing/2010/main">
                <a:noFill/>
              </a14:hiddenFill>
            </a:ext>
          </a:extLst>
        </p:spPr>
        <p:txBody>
          <a:bodyPr/>
          <a:lstStyle/>
          <a:p>
            <a:endParaRPr lang="it-IT"/>
          </a:p>
        </p:txBody>
      </p:sp>
      <p:sp>
        <p:nvSpPr>
          <p:cNvPr id="125959" name="Line 7"/>
          <p:cNvSpPr>
            <a:spLocks noChangeShapeType="1"/>
          </p:cNvSpPr>
          <p:nvPr/>
        </p:nvSpPr>
        <p:spPr bwMode="black">
          <a:xfrm>
            <a:off x="1619250" y="5876925"/>
            <a:ext cx="3024188" cy="73025"/>
          </a:xfrm>
          <a:prstGeom prst="line">
            <a:avLst/>
          </a:prstGeom>
          <a:noFill/>
          <a:ln w="25400">
            <a:solidFill>
              <a:srgbClr val="FFFF00"/>
            </a:solidFill>
            <a:round/>
            <a:headEnd/>
            <a:tailEnd type="triangle" w="lg" len="lg"/>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bwMode="black">
          <a:xfrm>
            <a:off x="0" y="-100013"/>
            <a:ext cx="9144000" cy="1058863"/>
          </a:xfrm>
        </p:spPr>
        <p:txBody>
          <a:bodyPr/>
          <a:lstStyle/>
          <a:p>
            <a:pPr eaLnBrk="1" hangingPunct="1">
              <a:defRPr/>
            </a:pPr>
            <a:r>
              <a:rPr lang="it-IT" sz="3800" dirty="0">
                <a:solidFill>
                  <a:schemeClr val="tx1">
                    <a:lumMod val="65000"/>
                  </a:schemeClr>
                </a:solidFill>
                <a:latin typeface="Book Antiqua" pitchFamily="18" charset="0"/>
              </a:rPr>
              <a:t>Ultra-compact OSA (PC </a:t>
            </a:r>
            <a:r>
              <a:rPr lang="it-IT" sz="3800" dirty="0" err="1">
                <a:solidFill>
                  <a:schemeClr val="tx1">
                    <a:lumMod val="65000"/>
                  </a:schemeClr>
                </a:solidFill>
                <a:latin typeface="Book Antiqua" pitchFamily="18" charset="0"/>
              </a:rPr>
              <a:t>board</a:t>
            </a:r>
            <a:r>
              <a:rPr lang="it-IT" sz="3800" dirty="0">
                <a:solidFill>
                  <a:schemeClr val="tx1">
                    <a:lumMod val="65000"/>
                  </a:schemeClr>
                </a:solidFill>
                <a:latin typeface="Book Antiqua" pitchFamily="18" charset="0"/>
              </a:rPr>
              <a:t>)</a:t>
            </a:r>
            <a:endParaRPr lang="it-IT" sz="3800" dirty="0" smtClean="0">
              <a:solidFill>
                <a:schemeClr val="tx1">
                  <a:lumMod val="65000"/>
                </a:schemeClr>
              </a:solidFill>
              <a:latin typeface="Book Antiqua" pitchFamily="18" charset="0"/>
            </a:endParaRPr>
          </a:p>
        </p:txBody>
      </p:sp>
      <p:sp>
        <p:nvSpPr>
          <p:cNvPr id="128003" name="Freeform 73"/>
          <p:cNvSpPr>
            <a:spLocks/>
          </p:cNvSpPr>
          <p:nvPr/>
        </p:nvSpPr>
        <p:spPr bwMode="auto">
          <a:xfrm>
            <a:off x="2214563" y="5514975"/>
            <a:ext cx="3581400" cy="685800"/>
          </a:xfrm>
          <a:custGeom>
            <a:avLst/>
            <a:gdLst>
              <a:gd name="T0" fmla="*/ 0 w 2256"/>
              <a:gd name="T1" fmla="*/ 2147483646 h 432"/>
              <a:gd name="T2" fmla="*/ 2147483646 w 2256"/>
              <a:gd name="T3" fmla="*/ 2147483646 h 432"/>
              <a:gd name="T4" fmla="*/ 2147483646 w 2256"/>
              <a:gd name="T5" fmla="*/ 2147483646 h 432"/>
              <a:gd name="T6" fmla="*/ 2147483646 w 2256"/>
              <a:gd name="T7" fmla="*/ 2147483646 h 432"/>
              <a:gd name="T8" fmla="*/ 2147483646 w 2256"/>
              <a:gd name="T9" fmla="*/ 2147483646 h 432"/>
              <a:gd name="T10" fmla="*/ 2147483646 w 2256"/>
              <a:gd name="T11" fmla="*/ 2147483646 h 432"/>
              <a:gd name="T12" fmla="*/ 2147483646 w 2256"/>
              <a:gd name="T13" fmla="*/ 2147483646 h 432"/>
              <a:gd name="T14" fmla="*/ 2147483646 w 2256"/>
              <a:gd name="T15" fmla="*/ 0 h 432"/>
              <a:gd name="T16" fmla="*/ 2147483646 w 2256"/>
              <a:gd name="T17" fmla="*/ 2147483646 h 432"/>
              <a:gd name="T18" fmla="*/ 2147483646 w 2256"/>
              <a:gd name="T19" fmla="*/ 2147483646 h 432"/>
              <a:gd name="T20" fmla="*/ 2147483646 w 2256"/>
              <a:gd name="T21" fmla="*/ 2147483646 h 432"/>
              <a:gd name="T22" fmla="*/ 2147483646 w 2256"/>
              <a:gd name="T23" fmla="*/ 2147483646 h 432"/>
              <a:gd name="T24" fmla="*/ 2147483646 w 2256"/>
              <a:gd name="T25" fmla="*/ 2147483646 h 432"/>
              <a:gd name="T26" fmla="*/ 2147483646 w 2256"/>
              <a:gd name="T27" fmla="*/ 2147483646 h 432"/>
              <a:gd name="T28" fmla="*/ 2147483646 w 2256"/>
              <a:gd name="T29" fmla="*/ 2147483646 h 432"/>
              <a:gd name="T30" fmla="*/ 2147483646 w 2256"/>
              <a:gd name="T31" fmla="*/ 2147483646 h 432"/>
              <a:gd name="T32" fmla="*/ 2147483646 w 2256"/>
              <a:gd name="T33" fmla="*/ 2147483646 h 432"/>
              <a:gd name="T34" fmla="*/ 2147483646 w 2256"/>
              <a:gd name="T35" fmla="*/ 2147483646 h 4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56" h="432">
                <a:moveTo>
                  <a:pt x="0" y="432"/>
                </a:moveTo>
                <a:lnTo>
                  <a:pt x="576" y="432"/>
                </a:lnTo>
                <a:lnTo>
                  <a:pt x="672" y="432"/>
                </a:lnTo>
                <a:lnTo>
                  <a:pt x="720" y="336"/>
                </a:lnTo>
                <a:lnTo>
                  <a:pt x="768" y="240"/>
                </a:lnTo>
                <a:lnTo>
                  <a:pt x="816" y="96"/>
                </a:lnTo>
                <a:lnTo>
                  <a:pt x="864" y="48"/>
                </a:lnTo>
                <a:lnTo>
                  <a:pt x="960" y="0"/>
                </a:lnTo>
                <a:lnTo>
                  <a:pt x="1008" y="48"/>
                </a:lnTo>
                <a:lnTo>
                  <a:pt x="1056" y="144"/>
                </a:lnTo>
                <a:lnTo>
                  <a:pt x="1104" y="240"/>
                </a:lnTo>
                <a:lnTo>
                  <a:pt x="1152" y="336"/>
                </a:lnTo>
                <a:lnTo>
                  <a:pt x="1200" y="384"/>
                </a:lnTo>
                <a:lnTo>
                  <a:pt x="1296" y="432"/>
                </a:lnTo>
                <a:lnTo>
                  <a:pt x="1440" y="432"/>
                </a:lnTo>
                <a:lnTo>
                  <a:pt x="1680" y="432"/>
                </a:lnTo>
                <a:lnTo>
                  <a:pt x="2016" y="432"/>
                </a:lnTo>
                <a:lnTo>
                  <a:pt x="2256" y="432"/>
                </a:lnTo>
              </a:path>
            </a:pathLst>
          </a:custGeom>
          <a:noFill/>
          <a:ln w="25400" cap="flat" cmpd="sng">
            <a:solidFill>
              <a:srgbClr val="00F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04" name="Freeform 74"/>
          <p:cNvSpPr>
            <a:spLocks/>
          </p:cNvSpPr>
          <p:nvPr/>
        </p:nvSpPr>
        <p:spPr bwMode="auto">
          <a:xfrm>
            <a:off x="2862263" y="5514975"/>
            <a:ext cx="3581400" cy="685800"/>
          </a:xfrm>
          <a:custGeom>
            <a:avLst/>
            <a:gdLst>
              <a:gd name="T0" fmla="*/ 0 w 2256"/>
              <a:gd name="T1" fmla="*/ 2147483646 h 432"/>
              <a:gd name="T2" fmla="*/ 2147483646 w 2256"/>
              <a:gd name="T3" fmla="*/ 2147483646 h 432"/>
              <a:gd name="T4" fmla="*/ 2147483646 w 2256"/>
              <a:gd name="T5" fmla="*/ 2147483646 h 432"/>
              <a:gd name="T6" fmla="*/ 2147483646 w 2256"/>
              <a:gd name="T7" fmla="*/ 2147483646 h 432"/>
              <a:gd name="T8" fmla="*/ 2147483646 w 2256"/>
              <a:gd name="T9" fmla="*/ 2147483646 h 432"/>
              <a:gd name="T10" fmla="*/ 2147483646 w 2256"/>
              <a:gd name="T11" fmla="*/ 2147483646 h 432"/>
              <a:gd name="T12" fmla="*/ 2147483646 w 2256"/>
              <a:gd name="T13" fmla="*/ 2147483646 h 432"/>
              <a:gd name="T14" fmla="*/ 2147483646 w 2256"/>
              <a:gd name="T15" fmla="*/ 0 h 432"/>
              <a:gd name="T16" fmla="*/ 2147483646 w 2256"/>
              <a:gd name="T17" fmla="*/ 2147483646 h 432"/>
              <a:gd name="T18" fmla="*/ 2147483646 w 2256"/>
              <a:gd name="T19" fmla="*/ 2147483646 h 432"/>
              <a:gd name="T20" fmla="*/ 2147483646 w 2256"/>
              <a:gd name="T21" fmla="*/ 2147483646 h 432"/>
              <a:gd name="T22" fmla="*/ 2147483646 w 2256"/>
              <a:gd name="T23" fmla="*/ 2147483646 h 432"/>
              <a:gd name="T24" fmla="*/ 2147483646 w 2256"/>
              <a:gd name="T25" fmla="*/ 2147483646 h 432"/>
              <a:gd name="T26" fmla="*/ 2147483646 w 2256"/>
              <a:gd name="T27" fmla="*/ 2147483646 h 432"/>
              <a:gd name="T28" fmla="*/ 2147483646 w 2256"/>
              <a:gd name="T29" fmla="*/ 2147483646 h 432"/>
              <a:gd name="T30" fmla="*/ 2147483646 w 2256"/>
              <a:gd name="T31" fmla="*/ 2147483646 h 432"/>
              <a:gd name="T32" fmla="*/ 2147483646 w 2256"/>
              <a:gd name="T33" fmla="*/ 2147483646 h 432"/>
              <a:gd name="T34" fmla="*/ 2147483646 w 2256"/>
              <a:gd name="T35" fmla="*/ 2147483646 h 4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56" h="432">
                <a:moveTo>
                  <a:pt x="0" y="432"/>
                </a:moveTo>
                <a:lnTo>
                  <a:pt x="576" y="432"/>
                </a:lnTo>
                <a:lnTo>
                  <a:pt x="672" y="432"/>
                </a:lnTo>
                <a:lnTo>
                  <a:pt x="720" y="336"/>
                </a:lnTo>
                <a:lnTo>
                  <a:pt x="768" y="240"/>
                </a:lnTo>
                <a:lnTo>
                  <a:pt x="816" y="96"/>
                </a:lnTo>
                <a:lnTo>
                  <a:pt x="864" y="48"/>
                </a:lnTo>
                <a:lnTo>
                  <a:pt x="960" y="0"/>
                </a:lnTo>
                <a:lnTo>
                  <a:pt x="1008" y="48"/>
                </a:lnTo>
                <a:lnTo>
                  <a:pt x="1056" y="144"/>
                </a:lnTo>
                <a:lnTo>
                  <a:pt x="1104" y="240"/>
                </a:lnTo>
                <a:lnTo>
                  <a:pt x="1152" y="336"/>
                </a:lnTo>
                <a:lnTo>
                  <a:pt x="1200" y="384"/>
                </a:lnTo>
                <a:lnTo>
                  <a:pt x="1296" y="432"/>
                </a:lnTo>
                <a:lnTo>
                  <a:pt x="1440" y="432"/>
                </a:lnTo>
                <a:lnTo>
                  <a:pt x="1680" y="432"/>
                </a:lnTo>
                <a:lnTo>
                  <a:pt x="2016" y="432"/>
                </a:lnTo>
                <a:lnTo>
                  <a:pt x="2256" y="432"/>
                </a:ln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05" name="Oval 2"/>
          <p:cNvSpPr>
            <a:spLocks noChangeArrowheads="1"/>
          </p:cNvSpPr>
          <p:nvPr/>
        </p:nvSpPr>
        <p:spPr bwMode="auto">
          <a:xfrm>
            <a:off x="1462088" y="2311400"/>
            <a:ext cx="228600" cy="381000"/>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06" name="Rectangle 3"/>
          <p:cNvSpPr>
            <a:spLocks noChangeArrowheads="1"/>
          </p:cNvSpPr>
          <p:nvPr/>
        </p:nvSpPr>
        <p:spPr bwMode="auto">
          <a:xfrm>
            <a:off x="1562100" y="2311400"/>
            <a:ext cx="381000" cy="381000"/>
          </a:xfrm>
          <a:prstGeom prst="rect">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07" name="Rectangle 5"/>
          <p:cNvSpPr>
            <a:spLocks noChangeArrowheads="1"/>
          </p:cNvSpPr>
          <p:nvPr/>
        </p:nvSpPr>
        <p:spPr bwMode="auto">
          <a:xfrm>
            <a:off x="-685800" y="28956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07975" indent="-307975" defTabSz="820738">
              <a:spcBef>
                <a:spcPct val="20000"/>
              </a:spcBef>
              <a:buClr>
                <a:schemeClr val="hlink"/>
              </a:buClr>
              <a:buSzPct val="120000"/>
              <a:buChar char="•"/>
              <a:defRPr sz="3200">
                <a:solidFill>
                  <a:schemeClr val="tx1"/>
                </a:solidFill>
                <a:latin typeface="Tahoma" panose="020B0604030504040204" pitchFamily="34" charset="0"/>
              </a:defRPr>
            </a:lvl1pPr>
            <a:lvl2pPr marL="666750" indent="-244475" defTabSz="820738">
              <a:spcBef>
                <a:spcPct val="20000"/>
              </a:spcBef>
              <a:buFont typeface="Tahoma" panose="020B0604030504040204" pitchFamily="34" charset="0"/>
              <a:buChar char="–"/>
              <a:defRPr sz="2800">
                <a:solidFill>
                  <a:schemeClr val="tx1"/>
                </a:solidFill>
                <a:latin typeface="Tahoma" panose="020B0604030504040204" pitchFamily="34" charset="0"/>
              </a:defRPr>
            </a:lvl2pPr>
            <a:lvl3pPr marL="985838" indent="-204788" defTabSz="820738">
              <a:spcBef>
                <a:spcPct val="20000"/>
              </a:spcBef>
              <a:buClr>
                <a:schemeClr val="hlink"/>
              </a:buClr>
              <a:buSzPct val="120000"/>
              <a:buChar char="•"/>
              <a:defRPr sz="2400">
                <a:solidFill>
                  <a:schemeClr val="tx1"/>
                </a:solidFill>
                <a:latin typeface="Tahoma" panose="020B0604030504040204" pitchFamily="34" charset="0"/>
              </a:defRPr>
            </a:lvl3pPr>
            <a:lvl4pPr marL="1306513" indent="-206375" defTabSz="820738">
              <a:spcBef>
                <a:spcPct val="20000"/>
              </a:spcBef>
              <a:buFont typeface="Tahoma" panose="020B0604030504040204" pitchFamily="34" charset="0"/>
              <a:buChar char="–"/>
              <a:defRPr sz="2000">
                <a:solidFill>
                  <a:schemeClr val="tx1"/>
                </a:solidFill>
                <a:latin typeface="Tahoma" panose="020B0604030504040204" pitchFamily="34" charset="0"/>
              </a:defRPr>
            </a:lvl4pPr>
            <a:lvl5pPr marL="1625600" indent="-204788" defTabSz="82073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082800" indent="-204788" defTabSz="82073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540000" indent="-204788" defTabSz="82073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2997200" indent="-204788" defTabSz="82073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454400" indent="-204788" defTabSz="82073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buClrTx/>
              <a:buSzTx/>
              <a:buFontTx/>
              <a:buNone/>
            </a:pPr>
            <a:endParaRPr lang="it-IT" altLang="it-IT" sz="2400" b="1">
              <a:latin typeface="Book Antiqua" panose="02040602050305030304" pitchFamily="18" charset="0"/>
            </a:endParaRPr>
          </a:p>
        </p:txBody>
      </p:sp>
      <p:sp>
        <p:nvSpPr>
          <p:cNvPr id="128008" name="Oval 6"/>
          <p:cNvSpPr>
            <a:spLocks noChangeArrowheads="1"/>
          </p:cNvSpPr>
          <p:nvPr/>
        </p:nvSpPr>
        <p:spPr bwMode="auto">
          <a:xfrm>
            <a:off x="1866900" y="2312988"/>
            <a:ext cx="228600" cy="381000"/>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09" name="Oval 7"/>
          <p:cNvSpPr>
            <a:spLocks noChangeArrowheads="1"/>
          </p:cNvSpPr>
          <p:nvPr/>
        </p:nvSpPr>
        <p:spPr bwMode="auto">
          <a:xfrm>
            <a:off x="1968500" y="2465388"/>
            <a:ext cx="76200" cy="76200"/>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10" name="Rectangle 8"/>
          <p:cNvSpPr>
            <a:spLocks noChangeArrowheads="1"/>
          </p:cNvSpPr>
          <p:nvPr/>
        </p:nvSpPr>
        <p:spPr bwMode="auto">
          <a:xfrm>
            <a:off x="1995488" y="2465388"/>
            <a:ext cx="176212" cy="76200"/>
          </a:xfrm>
          <a:prstGeom prst="rect">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11" name="Line 9"/>
          <p:cNvSpPr>
            <a:spLocks noChangeShapeType="1"/>
          </p:cNvSpPr>
          <p:nvPr/>
        </p:nvSpPr>
        <p:spPr bwMode="auto">
          <a:xfrm flipH="1">
            <a:off x="1990725" y="2476500"/>
            <a:ext cx="14288" cy="42863"/>
          </a:xfrm>
          <a:prstGeom prst="line">
            <a:avLst/>
          </a:prstGeom>
          <a:noFill/>
          <a:ln w="1905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12" name="Oval 10"/>
          <p:cNvSpPr>
            <a:spLocks noChangeArrowheads="1"/>
          </p:cNvSpPr>
          <p:nvPr/>
        </p:nvSpPr>
        <p:spPr bwMode="auto">
          <a:xfrm>
            <a:off x="2127250" y="2465388"/>
            <a:ext cx="76200" cy="76200"/>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13" name="Line 11"/>
          <p:cNvSpPr>
            <a:spLocks noChangeShapeType="1"/>
          </p:cNvSpPr>
          <p:nvPr/>
        </p:nvSpPr>
        <p:spPr bwMode="auto">
          <a:xfrm>
            <a:off x="1566863" y="2311400"/>
            <a:ext cx="0" cy="3810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14" name="Line 12"/>
          <p:cNvSpPr>
            <a:spLocks noChangeShapeType="1"/>
          </p:cNvSpPr>
          <p:nvPr/>
        </p:nvSpPr>
        <p:spPr bwMode="auto">
          <a:xfrm flipH="1">
            <a:off x="1257300" y="2311400"/>
            <a:ext cx="3048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15" name="Line 13"/>
          <p:cNvSpPr>
            <a:spLocks noChangeShapeType="1"/>
          </p:cNvSpPr>
          <p:nvPr/>
        </p:nvSpPr>
        <p:spPr bwMode="auto">
          <a:xfrm flipH="1" flipV="1">
            <a:off x="1257300" y="2540000"/>
            <a:ext cx="3048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16" name="Line 14"/>
          <p:cNvSpPr>
            <a:spLocks noChangeShapeType="1"/>
          </p:cNvSpPr>
          <p:nvPr/>
        </p:nvSpPr>
        <p:spPr bwMode="auto">
          <a:xfrm flipH="1">
            <a:off x="266700" y="24638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17" name="Line 15"/>
          <p:cNvSpPr>
            <a:spLocks noChangeShapeType="1"/>
          </p:cNvSpPr>
          <p:nvPr/>
        </p:nvSpPr>
        <p:spPr bwMode="auto">
          <a:xfrm flipH="1">
            <a:off x="266700" y="25400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18" name="Rectangle 16"/>
          <p:cNvSpPr>
            <a:spLocks noChangeArrowheads="1"/>
          </p:cNvSpPr>
          <p:nvPr/>
        </p:nvSpPr>
        <p:spPr bwMode="auto">
          <a:xfrm>
            <a:off x="139700" y="2044700"/>
            <a:ext cx="1398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800">
                <a:latin typeface="Book Antiqua" panose="02040602050305030304" pitchFamily="18" charset="0"/>
              </a:rPr>
              <a:t>optical fiber</a:t>
            </a:r>
            <a:endParaRPr lang="en-US" altLang="it-IT" sz="2200">
              <a:latin typeface="Book Antiqua" panose="02040602050305030304" pitchFamily="18" charset="0"/>
            </a:endParaRPr>
          </a:p>
        </p:txBody>
      </p:sp>
      <p:sp>
        <p:nvSpPr>
          <p:cNvPr id="128019" name="Oval 17"/>
          <p:cNvSpPr>
            <a:spLocks noChangeArrowheads="1"/>
          </p:cNvSpPr>
          <p:nvPr/>
        </p:nvSpPr>
        <p:spPr bwMode="auto">
          <a:xfrm>
            <a:off x="2600325" y="2008188"/>
            <a:ext cx="76200" cy="9906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20" name="Line 18"/>
          <p:cNvSpPr>
            <a:spLocks noChangeShapeType="1"/>
          </p:cNvSpPr>
          <p:nvPr/>
        </p:nvSpPr>
        <p:spPr bwMode="auto">
          <a:xfrm flipV="1">
            <a:off x="2171700" y="2312988"/>
            <a:ext cx="457200" cy="1524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21" name="Line 19"/>
          <p:cNvSpPr>
            <a:spLocks noChangeShapeType="1"/>
          </p:cNvSpPr>
          <p:nvPr/>
        </p:nvSpPr>
        <p:spPr bwMode="auto">
          <a:xfrm>
            <a:off x="2171700" y="2541588"/>
            <a:ext cx="457200" cy="1524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22" name="Line 20"/>
          <p:cNvSpPr>
            <a:spLocks noChangeShapeType="1"/>
          </p:cNvSpPr>
          <p:nvPr/>
        </p:nvSpPr>
        <p:spPr bwMode="auto">
          <a:xfrm flipH="1">
            <a:off x="2628900" y="2312988"/>
            <a:ext cx="17526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23" name="Line 21"/>
          <p:cNvSpPr>
            <a:spLocks noChangeShapeType="1"/>
          </p:cNvSpPr>
          <p:nvPr/>
        </p:nvSpPr>
        <p:spPr bwMode="auto">
          <a:xfrm flipH="1">
            <a:off x="2628900" y="2693988"/>
            <a:ext cx="1905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128024" name="Group 22"/>
          <p:cNvGrpSpPr>
            <a:grpSpLocks/>
          </p:cNvGrpSpPr>
          <p:nvPr/>
        </p:nvGrpSpPr>
        <p:grpSpPr bwMode="auto">
          <a:xfrm rot="2997150">
            <a:off x="3769519" y="2385219"/>
            <a:ext cx="1373187" cy="155575"/>
            <a:chOff x="2208" y="1582"/>
            <a:chExt cx="865" cy="98"/>
          </a:xfrm>
        </p:grpSpPr>
        <p:sp>
          <p:nvSpPr>
            <p:cNvPr id="128066" name="Line 23"/>
            <p:cNvSpPr>
              <a:spLocks noChangeShapeType="1"/>
            </p:cNvSpPr>
            <p:nvPr/>
          </p:nvSpPr>
          <p:spPr bwMode="auto">
            <a:xfrm rot="16200000" flipH="1">
              <a:off x="2232" y="1606"/>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67" name="Line 24"/>
            <p:cNvSpPr>
              <a:spLocks noChangeShapeType="1"/>
            </p:cNvSpPr>
            <p:nvPr/>
          </p:nvSpPr>
          <p:spPr bwMode="auto">
            <a:xfrm rot="16200000" flipH="1">
              <a:off x="2328" y="1606"/>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68" name="Line 25"/>
            <p:cNvSpPr>
              <a:spLocks noChangeShapeType="1"/>
            </p:cNvSpPr>
            <p:nvPr/>
          </p:nvSpPr>
          <p:spPr bwMode="auto">
            <a:xfrm rot="-5400000">
              <a:off x="2376" y="1606"/>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69" name="Line 26"/>
            <p:cNvSpPr>
              <a:spLocks noChangeShapeType="1"/>
            </p:cNvSpPr>
            <p:nvPr/>
          </p:nvSpPr>
          <p:spPr bwMode="auto">
            <a:xfrm rot="-5400000">
              <a:off x="2184" y="1606"/>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0" name="Line 27"/>
            <p:cNvSpPr>
              <a:spLocks noChangeShapeType="1"/>
            </p:cNvSpPr>
            <p:nvPr/>
          </p:nvSpPr>
          <p:spPr bwMode="auto">
            <a:xfrm rot="-5400000">
              <a:off x="2281"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1" name="Line 28"/>
            <p:cNvSpPr>
              <a:spLocks noChangeShapeType="1"/>
            </p:cNvSpPr>
            <p:nvPr/>
          </p:nvSpPr>
          <p:spPr bwMode="auto">
            <a:xfrm rot="16200000" flipH="1">
              <a:off x="2424"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2" name="Line 29"/>
            <p:cNvSpPr>
              <a:spLocks noChangeShapeType="1"/>
            </p:cNvSpPr>
            <p:nvPr/>
          </p:nvSpPr>
          <p:spPr bwMode="auto">
            <a:xfrm rot="16200000" flipH="1">
              <a:off x="2521"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3" name="Line 30"/>
            <p:cNvSpPr>
              <a:spLocks noChangeShapeType="1"/>
            </p:cNvSpPr>
            <p:nvPr/>
          </p:nvSpPr>
          <p:spPr bwMode="auto">
            <a:xfrm rot="16200000" flipH="1">
              <a:off x="2617"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4" name="Line 31"/>
            <p:cNvSpPr>
              <a:spLocks noChangeShapeType="1"/>
            </p:cNvSpPr>
            <p:nvPr/>
          </p:nvSpPr>
          <p:spPr bwMode="auto">
            <a:xfrm rot="-5400000">
              <a:off x="2665"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5" name="Line 32"/>
            <p:cNvSpPr>
              <a:spLocks noChangeShapeType="1"/>
            </p:cNvSpPr>
            <p:nvPr/>
          </p:nvSpPr>
          <p:spPr bwMode="auto">
            <a:xfrm rot="-5400000">
              <a:off x="2473"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6" name="Line 33"/>
            <p:cNvSpPr>
              <a:spLocks noChangeShapeType="1"/>
            </p:cNvSpPr>
            <p:nvPr/>
          </p:nvSpPr>
          <p:spPr bwMode="auto">
            <a:xfrm rot="-5400000">
              <a:off x="2570" y="1608"/>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7" name="Line 34"/>
            <p:cNvSpPr>
              <a:spLocks noChangeShapeType="1"/>
            </p:cNvSpPr>
            <p:nvPr/>
          </p:nvSpPr>
          <p:spPr bwMode="auto">
            <a:xfrm rot="16200000" flipH="1">
              <a:off x="2713" y="1608"/>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8" name="Line 35"/>
            <p:cNvSpPr>
              <a:spLocks noChangeShapeType="1"/>
            </p:cNvSpPr>
            <p:nvPr/>
          </p:nvSpPr>
          <p:spPr bwMode="auto">
            <a:xfrm rot="16200000" flipH="1">
              <a:off x="2809"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79" name="Line 36"/>
            <p:cNvSpPr>
              <a:spLocks noChangeShapeType="1"/>
            </p:cNvSpPr>
            <p:nvPr/>
          </p:nvSpPr>
          <p:spPr bwMode="auto">
            <a:xfrm rot="16200000" flipH="1">
              <a:off x="2905"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80" name="Line 37"/>
            <p:cNvSpPr>
              <a:spLocks noChangeShapeType="1"/>
            </p:cNvSpPr>
            <p:nvPr/>
          </p:nvSpPr>
          <p:spPr bwMode="auto">
            <a:xfrm rot="-5400000">
              <a:off x="2953"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81" name="Line 38"/>
            <p:cNvSpPr>
              <a:spLocks noChangeShapeType="1"/>
            </p:cNvSpPr>
            <p:nvPr/>
          </p:nvSpPr>
          <p:spPr bwMode="auto">
            <a:xfrm rot="-5400000">
              <a:off x="2761"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82" name="Line 39"/>
            <p:cNvSpPr>
              <a:spLocks noChangeShapeType="1"/>
            </p:cNvSpPr>
            <p:nvPr/>
          </p:nvSpPr>
          <p:spPr bwMode="auto">
            <a:xfrm rot="-5400000">
              <a:off x="2858" y="1608"/>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83" name="Line 40"/>
            <p:cNvSpPr>
              <a:spLocks noChangeShapeType="1"/>
            </p:cNvSpPr>
            <p:nvPr/>
          </p:nvSpPr>
          <p:spPr bwMode="auto">
            <a:xfrm rot="16200000" flipH="1">
              <a:off x="3001" y="1607"/>
              <a:ext cx="96" cy="4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28025" name="Line 41"/>
          <p:cNvSpPr>
            <a:spLocks noChangeShapeType="1"/>
          </p:cNvSpPr>
          <p:nvPr/>
        </p:nvSpPr>
        <p:spPr bwMode="auto">
          <a:xfrm flipH="1">
            <a:off x="2781300" y="2312988"/>
            <a:ext cx="1600200" cy="1295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26" name="Line 42"/>
          <p:cNvSpPr>
            <a:spLocks noChangeShapeType="1"/>
          </p:cNvSpPr>
          <p:nvPr/>
        </p:nvSpPr>
        <p:spPr bwMode="auto">
          <a:xfrm flipH="1">
            <a:off x="3390900" y="2687638"/>
            <a:ext cx="1143000" cy="914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27" name="Rectangle 43"/>
          <p:cNvSpPr>
            <a:spLocks noChangeArrowheads="1"/>
          </p:cNvSpPr>
          <p:nvPr/>
        </p:nvSpPr>
        <p:spPr bwMode="auto">
          <a:xfrm>
            <a:off x="2781300" y="3608388"/>
            <a:ext cx="609600" cy="533400"/>
          </a:xfrm>
          <a:prstGeom prst="rect">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28" name="Rectangle 44"/>
          <p:cNvSpPr>
            <a:spLocks noChangeArrowheads="1"/>
          </p:cNvSpPr>
          <p:nvPr/>
        </p:nvSpPr>
        <p:spPr bwMode="auto">
          <a:xfrm>
            <a:off x="4610100" y="3608388"/>
            <a:ext cx="60960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29" name="Rectangle 45"/>
          <p:cNvSpPr>
            <a:spLocks noChangeArrowheads="1"/>
          </p:cNvSpPr>
          <p:nvPr/>
        </p:nvSpPr>
        <p:spPr bwMode="auto">
          <a:xfrm>
            <a:off x="2171700" y="3608388"/>
            <a:ext cx="60960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30" name="Rectangle 50"/>
          <p:cNvSpPr>
            <a:spLocks noChangeArrowheads="1"/>
          </p:cNvSpPr>
          <p:nvPr/>
        </p:nvSpPr>
        <p:spPr bwMode="auto">
          <a:xfrm>
            <a:off x="2333625" y="168433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800">
                <a:latin typeface="Book Antiqua" panose="02040602050305030304" pitchFamily="18" charset="0"/>
              </a:rPr>
              <a:t>lens</a:t>
            </a:r>
            <a:endParaRPr lang="en-US" altLang="it-IT" sz="2200">
              <a:latin typeface="Book Antiqua" panose="02040602050305030304" pitchFamily="18" charset="0"/>
            </a:endParaRPr>
          </a:p>
        </p:txBody>
      </p:sp>
      <p:sp>
        <p:nvSpPr>
          <p:cNvPr id="128031" name="Rectangle 51"/>
          <p:cNvSpPr>
            <a:spLocks noChangeArrowheads="1"/>
          </p:cNvSpPr>
          <p:nvPr/>
        </p:nvSpPr>
        <p:spPr bwMode="auto">
          <a:xfrm>
            <a:off x="4481513" y="1598613"/>
            <a:ext cx="105251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800" b="1">
                <a:latin typeface="Book Antiqua" panose="02040602050305030304" pitchFamily="18" charset="0"/>
              </a:rPr>
              <a:t>fixed</a:t>
            </a:r>
          </a:p>
          <a:p>
            <a:pPr eaLnBrk="1" hangingPunct="1">
              <a:spcBef>
                <a:spcPct val="0"/>
              </a:spcBef>
              <a:buClrTx/>
              <a:buSzTx/>
              <a:buFontTx/>
              <a:buNone/>
            </a:pPr>
            <a:r>
              <a:rPr lang="en-US" altLang="it-IT" sz="1800" b="1">
                <a:latin typeface="Book Antiqua" panose="02040602050305030304" pitchFamily="18" charset="0"/>
              </a:rPr>
              <a:t>grating</a:t>
            </a:r>
            <a:r>
              <a:rPr lang="it-IT" altLang="it-IT" sz="1800" b="1">
                <a:latin typeface="Book Antiqua" panose="02040602050305030304" pitchFamily="18" charset="0"/>
              </a:rPr>
              <a:t/>
            </a:r>
            <a:br>
              <a:rPr lang="it-IT" altLang="it-IT" sz="1800" b="1">
                <a:latin typeface="Book Antiqua" panose="02040602050305030304" pitchFamily="18" charset="0"/>
              </a:rPr>
            </a:br>
            <a:endParaRPr lang="en-US" altLang="it-IT" sz="1800" b="1">
              <a:latin typeface="Book Antiqua" panose="02040602050305030304" pitchFamily="18" charset="0"/>
            </a:endParaRPr>
          </a:p>
        </p:txBody>
      </p:sp>
      <p:sp>
        <p:nvSpPr>
          <p:cNvPr id="128032" name="Line 52"/>
          <p:cNvSpPr>
            <a:spLocks noChangeShapeType="1"/>
          </p:cNvSpPr>
          <p:nvPr/>
        </p:nvSpPr>
        <p:spPr bwMode="auto">
          <a:xfrm flipV="1">
            <a:off x="3962400" y="1779588"/>
            <a:ext cx="190500" cy="200025"/>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33" name="Line 53"/>
          <p:cNvSpPr>
            <a:spLocks noChangeShapeType="1"/>
          </p:cNvSpPr>
          <p:nvPr/>
        </p:nvSpPr>
        <p:spPr bwMode="auto">
          <a:xfrm flipH="1" flipV="1">
            <a:off x="4152900" y="1779588"/>
            <a:ext cx="914400" cy="10668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34" name="Rectangle 55"/>
          <p:cNvSpPr>
            <a:spLocks noChangeArrowheads="1"/>
          </p:cNvSpPr>
          <p:nvPr/>
        </p:nvSpPr>
        <p:spPr bwMode="auto">
          <a:xfrm>
            <a:off x="1744663" y="4205288"/>
            <a:ext cx="3598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1800" b="1">
                <a:latin typeface="Book Antiqua" panose="02040602050305030304" pitchFamily="18" charset="0"/>
              </a:rPr>
              <a:t>CCD array</a:t>
            </a:r>
          </a:p>
          <a:p>
            <a:pPr algn="ctr" eaLnBrk="1" hangingPunct="1">
              <a:spcBef>
                <a:spcPct val="0"/>
              </a:spcBef>
              <a:buClrTx/>
              <a:buSzTx/>
              <a:buFontTx/>
              <a:buNone/>
            </a:pPr>
            <a:r>
              <a:rPr lang="en-US" altLang="it-IT" sz="1800" b="1">
                <a:latin typeface="Book Antiqua" panose="02040602050305030304" pitchFamily="18" charset="0"/>
              </a:rPr>
              <a:t>( Si, InGaS, IR-pushed-InGaAs )</a:t>
            </a:r>
            <a:endParaRPr lang="en-US" altLang="it-IT" sz="2200" b="1">
              <a:latin typeface="Book Antiqua" panose="02040602050305030304" pitchFamily="18" charset="0"/>
            </a:endParaRPr>
          </a:p>
        </p:txBody>
      </p:sp>
      <p:sp>
        <p:nvSpPr>
          <p:cNvPr id="128035" name="Line 56"/>
          <p:cNvSpPr>
            <a:spLocks noChangeShapeType="1"/>
          </p:cNvSpPr>
          <p:nvPr/>
        </p:nvSpPr>
        <p:spPr bwMode="auto">
          <a:xfrm>
            <a:off x="1474788" y="6270625"/>
            <a:ext cx="5184775" cy="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36" name="Line 57"/>
          <p:cNvSpPr>
            <a:spLocks noChangeShapeType="1"/>
          </p:cNvSpPr>
          <p:nvPr/>
        </p:nvSpPr>
        <p:spPr bwMode="auto">
          <a:xfrm flipV="1">
            <a:off x="1474788" y="4975225"/>
            <a:ext cx="0" cy="12954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37" name="Rectangle 58"/>
          <p:cNvSpPr>
            <a:spLocks noChangeArrowheads="1"/>
          </p:cNvSpPr>
          <p:nvPr/>
        </p:nvSpPr>
        <p:spPr bwMode="auto">
          <a:xfrm>
            <a:off x="195263" y="4995863"/>
            <a:ext cx="128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800" b="1" i="1">
                <a:latin typeface="Book Antiqua" panose="02040602050305030304" pitchFamily="18" charset="0"/>
              </a:rPr>
              <a:t>Q</a:t>
            </a:r>
            <a:r>
              <a:rPr lang="it-IT" altLang="it-IT" sz="1800" b="1">
                <a:latin typeface="Book Antiqua" panose="02040602050305030304" pitchFamily="18" charset="0"/>
              </a:rPr>
              <a:t>, </a:t>
            </a:r>
            <a:r>
              <a:rPr lang="it-IT" altLang="it-IT" sz="1800" b="1" i="1">
                <a:latin typeface="Book Antiqua" panose="02040602050305030304" pitchFamily="18" charset="0"/>
              </a:rPr>
              <a:t>I</a:t>
            </a:r>
            <a:r>
              <a:rPr lang="it-IT" altLang="it-IT" sz="1800" b="1">
                <a:latin typeface="Book Antiqua" panose="02040602050305030304" pitchFamily="18" charset="0"/>
              </a:rPr>
              <a:t>, </a:t>
            </a:r>
            <a:r>
              <a:rPr lang="it-IT" altLang="it-IT" sz="1800" b="1" i="1">
                <a:latin typeface="Book Antiqua" panose="02040602050305030304" pitchFamily="18" charset="0"/>
              </a:rPr>
              <a:t>V</a:t>
            </a:r>
            <a:r>
              <a:rPr lang="it-IT" altLang="it-IT" sz="1800" b="1">
                <a:latin typeface="Book Antiqua" panose="02040602050305030304" pitchFamily="18" charset="0"/>
              </a:rPr>
              <a:t> </a:t>
            </a:r>
            <a:r>
              <a:rPr lang="it-IT" altLang="it-IT" sz="1800" b="1">
                <a:latin typeface="Book Antiqua" panose="02040602050305030304" pitchFamily="18" charset="0"/>
                <a:sym typeface="Symbol" panose="05050102010706020507" pitchFamily="18" charset="2"/>
              </a:rPr>
              <a:t> </a:t>
            </a:r>
            <a:r>
              <a:rPr lang="it-IT" altLang="it-IT" sz="1800" b="1" i="1">
                <a:latin typeface="Book Antiqua" panose="02040602050305030304" pitchFamily="18" charset="0"/>
              </a:rPr>
              <a:t>P</a:t>
            </a:r>
            <a:endParaRPr lang="en-US" altLang="it-IT" sz="2200">
              <a:latin typeface="Book Antiqua" panose="02040602050305030304" pitchFamily="18" charset="0"/>
            </a:endParaRPr>
          </a:p>
        </p:txBody>
      </p:sp>
      <p:sp>
        <p:nvSpPr>
          <p:cNvPr id="128038" name="Rectangle 59"/>
          <p:cNvSpPr>
            <a:spLocks noChangeArrowheads="1"/>
          </p:cNvSpPr>
          <p:nvPr/>
        </p:nvSpPr>
        <p:spPr bwMode="auto">
          <a:xfrm>
            <a:off x="6265863" y="6234113"/>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800" b="1" i="1">
                <a:latin typeface="Book Antiqua" panose="02040602050305030304" pitchFamily="18" charset="0"/>
                <a:sym typeface="Symbol" panose="05050102010706020507" pitchFamily="18" charset="2"/>
              </a:rPr>
              <a:t></a:t>
            </a:r>
            <a:endParaRPr lang="en-US" altLang="it-IT" sz="2200">
              <a:latin typeface="Book Antiqua" panose="02040602050305030304" pitchFamily="18" charset="0"/>
            </a:endParaRPr>
          </a:p>
        </p:txBody>
      </p:sp>
      <p:sp>
        <p:nvSpPr>
          <p:cNvPr id="128039" name="Freeform 60"/>
          <p:cNvSpPr>
            <a:spLocks/>
          </p:cNvSpPr>
          <p:nvPr/>
        </p:nvSpPr>
        <p:spPr bwMode="auto">
          <a:xfrm>
            <a:off x="1627188" y="5508625"/>
            <a:ext cx="3581400" cy="685800"/>
          </a:xfrm>
          <a:custGeom>
            <a:avLst/>
            <a:gdLst>
              <a:gd name="T0" fmla="*/ 0 w 2256"/>
              <a:gd name="T1" fmla="*/ 2147483646 h 432"/>
              <a:gd name="T2" fmla="*/ 2147483646 w 2256"/>
              <a:gd name="T3" fmla="*/ 2147483646 h 432"/>
              <a:gd name="T4" fmla="*/ 2147483646 w 2256"/>
              <a:gd name="T5" fmla="*/ 2147483646 h 432"/>
              <a:gd name="T6" fmla="*/ 2147483646 w 2256"/>
              <a:gd name="T7" fmla="*/ 2147483646 h 432"/>
              <a:gd name="T8" fmla="*/ 2147483646 w 2256"/>
              <a:gd name="T9" fmla="*/ 2147483646 h 432"/>
              <a:gd name="T10" fmla="*/ 2147483646 w 2256"/>
              <a:gd name="T11" fmla="*/ 2147483646 h 432"/>
              <a:gd name="T12" fmla="*/ 2147483646 w 2256"/>
              <a:gd name="T13" fmla="*/ 2147483646 h 432"/>
              <a:gd name="T14" fmla="*/ 2147483646 w 2256"/>
              <a:gd name="T15" fmla="*/ 0 h 432"/>
              <a:gd name="T16" fmla="*/ 2147483646 w 2256"/>
              <a:gd name="T17" fmla="*/ 2147483646 h 432"/>
              <a:gd name="T18" fmla="*/ 2147483646 w 2256"/>
              <a:gd name="T19" fmla="*/ 2147483646 h 432"/>
              <a:gd name="T20" fmla="*/ 2147483646 w 2256"/>
              <a:gd name="T21" fmla="*/ 2147483646 h 432"/>
              <a:gd name="T22" fmla="*/ 2147483646 w 2256"/>
              <a:gd name="T23" fmla="*/ 2147483646 h 432"/>
              <a:gd name="T24" fmla="*/ 2147483646 w 2256"/>
              <a:gd name="T25" fmla="*/ 2147483646 h 432"/>
              <a:gd name="T26" fmla="*/ 2147483646 w 2256"/>
              <a:gd name="T27" fmla="*/ 2147483646 h 432"/>
              <a:gd name="T28" fmla="*/ 2147483646 w 2256"/>
              <a:gd name="T29" fmla="*/ 2147483646 h 432"/>
              <a:gd name="T30" fmla="*/ 2147483646 w 2256"/>
              <a:gd name="T31" fmla="*/ 2147483646 h 432"/>
              <a:gd name="T32" fmla="*/ 2147483646 w 2256"/>
              <a:gd name="T33" fmla="*/ 2147483646 h 432"/>
              <a:gd name="T34" fmla="*/ 2147483646 w 2256"/>
              <a:gd name="T35" fmla="*/ 2147483646 h 4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56" h="432">
                <a:moveTo>
                  <a:pt x="0" y="432"/>
                </a:moveTo>
                <a:lnTo>
                  <a:pt x="576" y="432"/>
                </a:lnTo>
                <a:lnTo>
                  <a:pt x="672" y="432"/>
                </a:lnTo>
                <a:lnTo>
                  <a:pt x="720" y="336"/>
                </a:lnTo>
                <a:lnTo>
                  <a:pt x="768" y="240"/>
                </a:lnTo>
                <a:lnTo>
                  <a:pt x="816" y="96"/>
                </a:lnTo>
                <a:lnTo>
                  <a:pt x="864" y="48"/>
                </a:lnTo>
                <a:lnTo>
                  <a:pt x="960" y="0"/>
                </a:lnTo>
                <a:lnTo>
                  <a:pt x="1008" y="48"/>
                </a:lnTo>
                <a:lnTo>
                  <a:pt x="1056" y="144"/>
                </a:lnTo>
                <a:lnTo>
                  <a:pt x="1104" y="240"/>
                </a:lnTo>
                <a:lnTo>
                  <a:pt x="1152" y="336"/>
                </a:lnTo>
                <a:lnTo>
                  <a:pt x="1200" y="384"/>
                </a:lnTo>
                <a:lnTo>
                  <a:pt x="1296" y="432"/>
                </a:lnTo>
                <a:lnTo>
                  <a:pt x="1440" y="432"/>
                </a:lnTo>
                <a:lnTo>
                  <a:pt x="1680" y="432"/>
                </a:lnTo>
                <a:lnTo>
                  <a:pt x="2016" y="432"/>
                </a:lnTo>
                <a:lnTo>
                  <a:pt x="2256" y="432"/>
                </a:lnTo>
              </a:path>
            </a:pathLst>
          </a:custGeom>
          <a:noFill/>
          <a:ln w="25400" cap="flat" cmpd="sng">
            <a:solidFill>
              <a:srgbClr val="000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40" name="Line 63"/>
          <p:cNvSpPr>
            <a:spLocks noChangeShapeType="1"/>
          </p:cNvSpPr>
          <p:nvPr/>
        </p:nvSpPr>
        <p:spPr bwMode="auto">
          <a:xfrm>
            <a:off x="4538663" y="2681288"/>
            <a:ext cx="33337" cy="976312"/>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41" name="Line 64"/>
          <p:cNvSpPr>
            <a:spLocks noChangeShapeType="1"/>
          </p:cNvSpPr>
          <p:nvPr/>
        </p:nvSpPr>
        <p:spPr bwMode="auto">
          <a:xfrm flipH="1">
            <a:off x="4038600" y="2324100"/>
            <a:ext cx="319088" cy="13335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42" name="Rectangle 65"/>
          <p:cNvSpPr>
            <a:spLocks noChangeArrowheads="1"/>
          </p:cNvSpPr>
          <p:nvPr/>
        </p:nvSpPr>
        <p:spPr bwMode="auto">
          <a:xfrm>
            <a:off x="4000500" y="3608388"/>
            <a:ext cx="609600" cy="533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43" name="Line 66"/>
          <p:cNvSpPr>
            <a:spLocks noChangeShapeType="1"/>
          </p:cNvSpPr>
          <p:nvPr/>
        </p:nvSpPr>
        <p:spPr bwMode="auto">
          <a:xfrm flipH="1">
            <a:off x="3429000" y="2362200"/>
            <a:ext cx="914400" cy="1295400"/>
          </a:xfrm>
          <a:prstGeom prst="line">
            <a:avLst/>
          </a:prstGeom>
          <a:noFill/>
          <a:ln w="25400">
            <a:solidFill>
              <a:srgbClr val="99CC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44" name="Line 67"/>
          <p:cNvSpPr>
            <a:spLocks noChangeShapeType="1"/>
          </p:cNvSpPr>
          <p:nvPr/>
        </p:nvSpPr>
        <p:spPr bwMode="auto">
          <a:xfrm flipH="1">
            <a:off x="3962400" y="2695575"/>
            <a:ext cx="576263" cy="904875"/>
          </a:xfrm>
          <a:prstGeom prst="line">
            <a:avLst/>
          </a:prstGeom>
          <a:noFill/>
          <a:ln w="25400">
            <a:solidFill>
              <a:srgbClr val="99CC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45" name="Rectangle 68"/>
          <p:cNvSpPr>
            <a:spLocks noChangeArrowheads="1"/>
          </p:cNvSpPr>
          <p:nvPr/>
        </p:nvSpPr>
        <p:spPr bwMode="auto">
          <a:xfrm>
            <a:off x="3390900" y="3608388"/>
            <a:ext cx="609600" cy="533400"/>
          </a:xfrm>
          <a:prstGeom prst="rect">
            <a:avLst/>
          </a:prstGeom>
          <a:solidFill>
            <a:srgbClr val="99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46" name="Text Box 69"/>
          <p:cNvSpPr txBox="1">
            <a:spLocks noChangeArrowheads="1"/>
          </p:cNvSpPr>
          <p:nvPr/>
        </p:nvSpPr>
        <p:spPr bwMode="auto">
          <a:xfrm>
            <a:off x="4114800" y="3657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400" b="1">
                <a:latin typeface="ITCCenturyBookT"/>
              </a:rPr>
              <a:t>R</a:t>
            </a:r>
          </a:p>
        </p:txBody>
      </p:sp>
      <p:sp>
        <p:nvSpPr>
          <p:cNvPr id="128047" name="Text Box 70"/>
          <p:cNvSpPr txBox="1">
            <a:spLocks noChangeArrowheads="1"/>
          </p:cNvSpPr>
          <p:nvPr/>
        </p:nvSpPr>
        <p:spPr bwMode="auto">
          <a:xfrm>
            <a:off x="2895600" y="3657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400" b="1">
                <a:latin typeface="ITCCenturyBookT"/>
              </a:rPr>
              <a:t>B</a:t>
            </a:r>
          </a:p>
        </p:txBody>
      </p:sp>
      <p:sp>
        <p:nvSpPr>
          <p:cNvPr id="128048" name="Text Box 71"/>
          <p:cNvSpPr txBox="1">
            <a:spLocks noChangeArrowheads="1"/>
          </p:cNvSpPr>
          <p:nvPr/>
        </p:nvSpPr>
        <p:spPr bwMode="auto">
          <a:xfrm>
            <a:off x="3505200" y="3657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400" b="1">
                <a:latin typeface="ITCCenturyBookT"/>
              </a:rPr>
              <a:t>G</a:t>
            </a:r>
          </a:p>
        </p:txBody>
      </p:sp>
      <p:sp>
        <p:nvSpPr>
          <p:cNvPr id="128049" name="Line 75"/>
          <p:cNvSpPr>
            <a:spLocks noChangeShapeType="1"/>
          </p:cNvSpPr>
          <p:nvPr/>
        </p:nvSpPr>
        <p:spPr bwMode="auto">
          <a:xfrm>
            <a:off x="1558925" y="6200775"/>
            <a:ext cx="489902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8050" name="Line 54"/>
          <p:cNvSpPr>
            <a:spLocks noChangeShapeType="1"/>
          </p:cNvSpPr>
          <p:nvPr/>
        </p:nvSpPr>
        <p:spPr bwMode="auto">
          <a:xfrm flipV="1">
            <a:off x="4848225" y="2846388"/>
            <a:ext cx="219075" cy="176212"/>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8051" name="Rectangle 45"/>
          <p:cNvSpPr>
            <a:spLocks noChangeArrowheads="1"/>
          </p:cNvSpPr>
          <p:nvPr/>
        </p:nvSpPr>
        <p:spPr bwMode="auto">
          <a:xfrm>
            <a:off x="1711325" y="1450975"/>
            <a:ext cx="3660775" cy="27606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grpSp>
        <p:nvGrpSpPr>
          <p:cNvPr id="5" name="Gruppo 4"/>
          <p:cNvGrpSpPr>
            <a:grpSpLocks/>
          </p:cNvGrpSpPr>
          <p:nvPr/>
        </p:nvGrpSpPr>
        <p:grpSpPr bwMode="auto">
          <a:xfrm>
            <a:off x="5492750" y="1390650"/>
            <a:ext cx="3836988" cy="4572000"/>
            <a:chOff x="5492750" y="1390971"/>
            <a:chExt cx="3836602" cy="4571554"/>
          </a:xfrm>
        </p:grpSpPr>
        <p:grpSp>
          <p:nvGrpSpPr>
            <p:cNvPr id="128053" name="Group 88"/>
            <p:cNvGrpSpPr>
              <a:grpSpLocks/>
            </p:cNvGrpSpPr>
            <p:nvPr/>
          </p:nvGrpSpPr>
          <p:grpSpPr bwMode="auto">
            <a:xfrm>
              <a:off x="5492750" y="2388331"/>
              <a:ext cx="3581400" cy="2784475"/>
              <a:chOff x="3460" y="1821"/>
              <a:chExt cx="2256" cy="1754"/>
            </a:xfrm>
          </p:grpSpPr>
          <p:pic>
            <p:nvPicPr>
              <p:cNvPr id="128059" name="Picture 61" descr="OEM_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 y="1821"/>
                <a:ext cx="2256"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8060" name="Group 87"/>
              <p:cNvGrpSpPr>
                <a:grpSpLocks/>
              </p:cNvGrpSpPr>
              <p:nvPr/>
            </p:nvGrpSpPr>
            <p:grpSpPr bwMode="auto">
              <a:xfrm>
                <a:off x="4632" y="2351"/>
                <a:ext cx="816" cy="363"/>
                <a:chOff x="4632" y="2351"/>
                <a:chExt cx="816" cy="363"/>
              </a:xfrm>
            </p:grpSpPr>
            <p:sp>
              <p:nvSpPr>
                <p:cNvPr id="128061" name="Line 76"/>
                <p:cNvSpPr>
                  <a:spLocks noChangeShapeType="1"/>
                </p:cNvSpPr>
                <p:nvPr/>
              </p:nvSpPr>
              <p:spPr bwMode="auto">
                <a:xfrm flipH="1">
                  <a:off x="4995" y="2578"/>
                  <a:ext cx="453" cy="136"/>
                </a:xfrm>
                <a:prstGeom prst="line">
                  <a:avLst/>
                </a:prstGeom>
                <a:noFill/>
                <a:ln w="3175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nvGrpSpPr>
                <p:cNvPr id="128062" name="Group 80"/>
                <p:cNvGrpSpPr>
                  <a:grpSpLocks/>
                </p:cNvGrpSpPr>
                <p:nvPr/>
              </p:nvGrpSpPr>
              <p:grpSpPr bwMode="auto">
                <a:xfrm>
                  <a:off x="4632" y="2351"/>
                  <a:ext cx="317" cy="363"/>
                  <a:chOff x="4604" y="2568"/>
                  <a:chExt cx="317" cy="363"/>
                </a:xfrm>
              </p:grpSpPr>
              <p:sp>
                <p:nvSpPr>
                  <p:cNvPr id="128063" name="Line 77"/>
                  <p:cNvSpPr>
                    <a:spLocks noChangeShapeType="1"/>
                  </p:cNvSpPr>
                  <p:nvPr/>
                </p:nvSpPr>
                <p:spPr bwMode="auto">
                  <a:xfrm flipH="1" flipV="1">
                    <a:off x="4604" y="2568"/>
                    <a:ext cx="317" cy="363"/>
                  </a:xfrm>
                  <a:prstGeom prst="line">
                    <a:avLst/>
                  </a:prstGeom>
                  <a:noFill/>
                  <a:ln w="190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8064" name="Line 78"/>
                  <p:cNvSpPr>
                    <a:spLocks noChangeShapeType="1"/>
                  </p:cNvSpPr>
                  <p:nvPr/>
                </p:nvSpPr>
                <p:spPr bwMode="auto">
                  <a:xfrm flipH="1" flipV="1">
                    <a:off x="4740" y="2568"/>
                    <a:ext cx="181" cy="363"/>
                  </a:xfrm>
                  <a:prstGeom prst="line">
                    <a:avLst/>
                  </a:prstGeom>
                  <a:noFill/>
                  <a:ln w="19050">
                    <a:solidFill>
                      <a:srgbClr val="99CC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8065" name="Line 79"/>
                  <p:cNvSpPr>
                    <a:spLocks noChangeShapeType="1"/>
                  </p:cNvSpPr>
                  <p:nvPr/>
                </p:nvSpPr>
                <p:spPr bwMode="auto">
                  <a:xfrm flipH="1" flipV="1">
                    <a:off x="4862" y="2568"/>
                    <a:ext cx="59" cy="363"/>
                  </a:xfrm>
                  <a:prstGeom prst="line">
                    <a:avLst/>
                  </a:prstGeom>
                  <a:noFill/>
                  <a:ln w="19050">
                    <a:solidFill>
                      <a:srgbClr val="0000FF"/>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grpSp>
        <p:sp>
          <p:nvSpPr>
            <p:cNvPr id="128054" name="Rectangle 51"/>
            <p:cNvSpPr>
              <a:spLocks noChangeArrowheads="1"/>
            </p:cNvSpPr>
            <p:nvPr/>
          </p:nvSpPr>
          <p:spPr bwMode="auto">
            <a:xfrm>
              <a:off x="8321590" y="3325773"/>
              <a:ext cx="8224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Book Antiqua" panose="02040602050305030304" pitchFamily="18" charset="0"/>
                </a:rPr>
                <a:t>INPUT</a:t>
              </a:r>
              <a:endParaRPr lang="en-US" altLang="it-IT" sz="1400" b="1">
                <a:latin typeface="Book Antiqua" panose="02040602050305030304" pitchFamily="18" charset="0"/>
              </a:endParaRPr>
            </a:p>
          </p:txBody>
        </p:sp>
        <p:sp>
          <p:nvSpPr>
            <p:cNvPr id="128055" name="Rectangle 45"/>
            <p:cNvSpPr>
              <a:spLocks noChangeArrowheads="1"/>
            </p:cNvSpPr>
            <p:nvPr/>
          </p:nvSpPr>
          <p:spPr bwMode="auto">
            <a:xfrm>
              <a:off x="6893646" y="1390971"/>
              <a:ext cx="2177953" cy="989067"/>
            </a:xfrm>
            <a:prstGeom prst="rect">
              <a:avLst/>
            </a:prstGeom>
            <a:solidFill>
              <a:schemeClr val="tx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sp>
          <p:nvSpPr>
            <p:cNvPr id="128056" name="Rectangle 62"/>
            <p:cNvSpPr>
              <a:spLocks noChangeArrowheads="1"/>
            </p:cNvSpPr>
            <p:nvPr/>
          </p:nvSpPr>
          <p:spPr bwMode="auto">
            <a:xfrm>
              <a:off x="6675052" y="1411025"/>
              <a:ext cx="26543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20738">
                <a:spcBef>
                  <a:spcPct val="20000"/>
                </a:spcBef>
                <a:buClr>
                  <a:schemeClr val="hlink"/>
                </a:buClr>
                <a:buSzPct val="120000"/>
                <a:buChar char="•"/>
                <a:tabLst>
                  <a:tab pos="5372100" algn="ctr"/>
                </a:tabLst>
                <a:defRPr sz="3200">
                  <a:solidFill>
                    <a:schemeClr val="tx1"/>
                  </a:solidFill>
                  <a:latin typeface="Tahoma" panose="020B0604030504040204" pitchFamily="34" charset="0"/>
                </a:defRPr>
              </a:lvl1pPr>
              <a:lvl2pPr marL="666750" indent="-244475" defTabSz="820738">
                <a:spcBef>
                  <a:spcPct val="20000"/>
                </a:spcBef>
                <a:buFont typeface="Tahoma" panose="020B0604030504040204" pitchFamily="34" charset="0"/>
                <a:buChar char="–"/>
                <a:tabLst>
                  <a:tab pos="5372100" algn="ctr"/>
                </a:tabLst>
                <a:defRPr sz="2800">
                  <a:solidFill>
                    <a:schemeClr val="tx1"/>
                  </a:solidFill>
                  <a:latin typeface="Tahoma" panose="020B0604030504040204" pitchFamily="34" charset="0"/>
                </a:defRPr>
              </a:lvl2pPr>
              <a:lvl3pPr marL="985838" indent="-204788" defTabSz="820738">
                <a:spcBef>
                  <a:spcPct val="20000"/>
                </a:spcBef>
                <a:buClr>
                  <a:schemeClr val="hlink"/>
                </a:buClr>
                <a:buSzPct val="120000"/>
                <a:buChar char="•"/>
                <a:tabLst>
                  <a:tab pos="5372100" algn="ctr"/>
                </a:tabLst>
                <a:defRPr sz="2400">
                  <a:solidFill>
                    <a:schemeClr val="tx1"/>
                  </a:solidFill>
                  <a:latin typeface="Tahoma" panose="020B0604030504040204" pitchFamily="34" charset="0"/>
                </a:defRPr>
              </a:lvl3pPr>
              <a:lvl4pPr marL="1306513" indent="-206375" defTabSz="820738">
                <a:spcBef>
                  <a:spcPct val="20000"/>
                </a:spcBef>
                <a:buFont typeface="Tahoma" panose="020B0604030504040204" pitchFamily="34" charset="0"/>
                <a:buChar char="–"/>
                <a:tabLst>
                  <a:tab pos="5372100" algn="ctr"/>
                </a:tabLst>
                <a:defRPr sz="2000">
                  <a:solidFill>
                    <a:schemeClr val="tx1"/>
                  </a:solidFill>
                  <a:latin typeface="Tahoma" panose="020B0604030504040204" pitchFamily="34" charset="0"/>
                </a:defRPr>
              </a:lvl4pPr>
              <a:lvl5pPr marL="1625600" indent="-204788" defTabSz="820738">
                <a:spcBef>
                  <a:spcPct val="20000"/>
                </a:spcBef>
                <a:buClr>
                  <a:schemeClr val="hlink"/>
                </a:buClr>
                <a:buSzPct val="80000"/>
                <a:buFont typeface="Wingdings" panose="05000000000000000000" pitchFamily="2" charset="2"/>
                <a:buChar char="v"/>
                <a:tabLst>
                  <a:tab pos="5372100" algn="ctr"/>
                </a:tabLst>
                <a:defRPr sz="2000">
                  <a:solidFill>
                    <a:schemeClr val="tx1"/>
                  </a:solidFill>
                  <a:latin typeface="Tahoma" panose="020B0604030504040204" pitchFamily="34" charset="0"/>
                </a:defRPr>
              </a:lvl5pPr>
              <a:lvl6pPr marL="2082800" indent="-204788" defTabSz="820738" eaLnBrk="0" fontAlgn="base" hangingPunct="0">
                <a:spcBef>
                  <a:spcPct val="20000"/>
                </a:spcBef>
                <a:spcAft>
                  <a:spcPct val="0"/>
                </a:spcAft>
                <a:buClr>
                  <a:schemeClr val="hlink"/>
                </a:buClr>
                <a:buSzPct val="80000"/>
                <a:buFont typeface="Wingdings" panose="05000000000000000000" pitchFamily="2" charset="2"/>
                <a:buChar char="v"/>
                <a:tabLst>
                  <a:tab pos="5372100" algn="ctr"/>
                </a:tabLst>
                <a:defRPr sz="2000">
                  <a:solidFill>
                    <a:schemeClr val="tx1"/>
                  </a:solidFill>
                  <a:latin typeface="Tahoma" panose="020B0604030504040204" pitchFamily="34" charset="0"/>
                </a:defRPr>
              </a:lvl6pPr>
              <a:lvl7pPr marL="2540000" indent="-204788" defTabSz="820738" eaLnBrk="0" fontAlgn="base" hangingPunct="0">
                <a:spcBef>
                  <a:spcPct val="20000"/>
                </a:spcBef>
                <a:spcAft>
                  <a:spcPct val="0"/>
                </a:spcAft>
                <a:buClr>
                  <a:schemeClr val="hlink"/>
                </a:buClr>
                <a:buSzPct val="80000"/>
                <a:buFont typeface="Wingdings" panose="05000000000000000000" pitchFamily="2" charset="2"/>
                <a:buChar char="v"/>
                <a:tabLst>
                  <a:tab pos="5372100" algn="ctr"/>
                </a:tabLst>
                <a:defRPr sz="2000">
                  <a:solidFill>
                    <a:schemeClr val="tx1"/>
                  </a:solidFill>
                  <a:latin typeface="Tahoma" panose="020B0604030504040204" pitchFamily="34" charset="0"/>
                </a:defRPr>
              </a:lvl7pPr>
              <a:lvl8pPr marL="2997200" indent="-204788" defTabSz="820738" eaLnBrk="0" fontAlgn="base" hangingPunct="0">
                <a:spcBef>
                  <a:spcPct val="20000"/>
                </a:spcBef>
                <a:spcAft>
                  <a:spcPct val="0"/>
                </a:spcAft>
                <a:buClr>
                  <a:schemeClr val="hlink"/>
                </a:buClr>
                <a:buSzPct val="80000"/>
                <a:buFont typeface="Wingdings" panose="05000000000000000000" pitchFamily="2" charset="2"/>
                <a:buChar char="v"/>
                <a:tabLst>
                  <a:tab pos="5372100" algn="ctr"/>
                </a:tabLst>
                <a:defRPr sz="2000">
                  <a:solidFill>
                    <a:schemeClr val="tx1"/>
                  </a:solidFill>
                  <a:latin typeface="Tahoma" panose="020B0604030504040204" pitchFamily="34" charset="0"/>
                </a:defRPr>
              </a:lvl8pPr>
              <a:lvl9pPr marL="3454400" indent="-204788" defTabSz="820738" eaLnBrk="0" fontAlgn="base" hangingPunct="0">
                <a:spcBef>
                  <a:spcPct val="20000"/>
                </a:spcBef>
                <a:spcAft>
                  <a:spcPct val="0"/>
                </a:spcAft>
                <a:buClr>
                  <a:schemeClr val="hlink"/>
                </a:buClr>
                <a:buSzPct val="80000"/>
                <a:buFont typeface="Wingdings" panose="05000000000000000000" pitchFamily="2" charset="2"/>
                <a:buChar char="v"/>
                <a:tabLst>
                  <a:tab pos="5372100" algn="ctr"/>
                </a:tabLst>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b="1">
                  <a:solidFill>
                    <a:schemeClr val="bg2"/>
                  </a:solidFill>
                  <a:latin typeface="Book Antiqua" panose="02040602050305030304" pitchFamily="18" charset="0"/>
                </a:rPr>
                <a:t>2048 </a:t>
              </a:r>
              <a:r>
                <a:rPr lang="it-IT" altLang="it-IT" sz="2000" b="1" i="1">
                  <a:solidFill>
                    <a:schemeClr val="bg2"/>
                  </a:solidFill>
                  <a:latin typeface="Book Antiqua" panose="02040602050305030304" pitchFamily="18" charset="0"/>
                </a:rPr>
                <a:t>pixel</a:t>
              </a:r>
              <a:endParaRPr lang="it-IT" altLang="it-IT" sz="2000">
                <a:solidFill>
                  <a:schemeClr val="bg2"/>
                </a:solidFill>
                <a:latin typeface="Book Antiqua" panose="02040602050305030304" pitchFamily="18" charset="0"/>
              </a:endParaRPr>
            </a:p>
            <a:p>
              <a:pPr algn="ctr" eaLnBrk="1" hangingPunct="1">
                <a:spcBef>
                  <a:spcPct val="0"/>
                </a:spcBef>
                <a:buClrTx/>
                <a:buSzTx/>
                <a:buFontTx/>
                <a:buNone/>
              </a:pPr>
              <a:r>
                <a:rPr lang="it-IT" altLang="it-IT" sz="2200">
                  <a:solidFill>
                    <a:schemeClr val="bg2"/>
                  </a:solidFill>
                  <a:latin typeface="Book Antiqua" panose="02040602050305030304" pitchFamily="18" charset="0"/>
                </a:rPr>
                <a:t>(12.5</a:t>
              </a:r>
              <a:r>
                <a:rPr lang="it-IT" altLang="it-IT" sz="2200" i="1">
                  <a:solidFill>
                    <a:schemeClr val="bg2"/>
                  </a:solidFill>
                  <a:latin typeface="Book Antiqua" panose="02040602050305030304" pitchFamily="18" charset="0"/>
                  <a:sym typeface="Symbol" panose="05050102010706020507" pitchFamily="18" charset="2"/>
                </a:rPr>
                <a:t></a:t>
              </a:r>
              <a:r>
                <a:rPr lang="it-IT" altLang="it-IT" sz="2200">
                  <a:solidFill>
                    <a:schemeClr val="bg2"/>
                  </a:solidFill>
                  <a:latin typeface="Book Antiqua" panose="02040602050305030304" pitchFamily="18" charset="0"/>
                  <a:sym typeface="Symbol" panose="05050102010706020507" pitchFamily="18" charset="2"/>
                </a:rPr>
                <a:t>m200</a:t>
              </a:r>
              <a:r>
                <a:rPr lang="it-IT" altLang="it-IT" sz="2200" i="1">
                  <a:solidFill>
                    <a:schemeClr val="bg2"/>
                  </a:solidFill>
                  <a:latin typeface="Book Antiqua" panose="02040602050305030304" pitchFamily="18" charset="0"/>
                  <a:sym typeface="Symbol" panose="05050102010706020507" pitchFamily="18" charset="2"/>
                </a:rPr>
                <a:t></a:t>
              </a:r>
              <a:r>
                <a:rPr lang="it-IT" altLang="it-IT" sz="2200">
                  <a:solidFill>
                    <a:schemeClr val="bg2"/>
                  </a:solidFill>
                  <a:latin typeface="Book Antiqua" panose="02040602050305030304" pitchFamily="18" charset="0"/>
                  <a:sym typeface="Symbol" panose="05050102010706020507" pitchFamily="18" charset="2"/>
                </a:rPr>
                <a:t>m)</a:t>
              </a:r>
            </a:p>
            <a:p>
              <a:pPr algn="ctr" eaLnBrk="1" hangingPunct="1">
                <a:spcBef>
                  <a:spcPct val="0"/>
                </a:spcBef>
                <a:buClrTx/>
                <a:buSzTx/>
                <a:buFontTx/>
                <a:buNone/>
              </a:pPr>
              <a:r>
                <a:rPr lang="it-IT" altLang="it-IT" sz="2200" b="1" i="1">
                  <a:solidFill>
                    <a:schemeClr val="bg2"/>
                  </a:solidFill>
                  <a:latin typeface="Book Antiqua" panose="02040602050305030304" pitchFamily="18" charset="0"/>
                  <a:sym typeface="Symbol" panose="05050102010706020507" pitchFamily="18" charset="2"/>
                </a:rPr>
                <a:t>L</a:t>
              </a:r>
              <a:r>
                <a:rPr lang="it-IT" altLang="it-IT" sz="2200" b="1">
                  <a:solidFill>
                    <a:schemeClr val="bg2"/>
                  </a:solidFill>
                  <a:latin typeface="Book Antiqua" panose="02040602050305030304" pitchFamily="18" charset="0"/>
                  <a:sym typeface="Symbol" panose="05050102010706020507" pitchFamily="18" charset="2"/>
                </a:rPr>
                <a:t>=25.6mm</a:t>
              </a:r>
              <a:endParaRPr lang="en-US" altLang="it-IT" sz="2200">
                <a:solidFill>
                  <a:schemeClr val="bg2"/>
                </a:solidFill>
                <a:latin typeface="Book Antiqua" panose="02040602050305030304" pitchFamily="18" charset="0"/>
              </a:endParaRPr>
            </a:p>
          </p:txBody>
        </p:sp>
        <p:sp>
          <p:nvSpPr>
            <p:cNvPr id="128057" name="Rectangle 45"/>
            <p:cNvSpPr>
              <a:spLocks noChangeArrowheads="1"/>
            </p:cNvSpPr>
            <p:nvPr/>
          </p:nvSpPr>
          <p:spPr bwMode="auto">
            <a:xfrm>
              <a:off x="6887959" y="5169037"/>
              <a:ext cx="2177953" cy="793488"/>
            </a:xfrm>
            <a:prstGeom prst="rect">
              <a:avLst/>
            </a:prstGeom>
            <a:solidFill>
              <a:schemeClr val="tx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latin typeface="ITCCenturyBookT"/>
              </a:endParaRPr>
            </a:p>
          </p:txBody>
        </p:sp>
        <p:grpSp>
          <p:nvGrpSpPr>
            <p:cNvPr id="22" name="Group 86"/>
            <p:cNvGrpSpPr>
              <a:grpSpLocks/>
            </p:cNvGrpSpPr>
            <p:nvPr/>
          </p:nvGrpSpPr>
          <p:grpSpPr bwMode="auto">
            <a:xfrm>
              <a:off x="6659563" y="5283787"/>
              <a:ext cx="2654300" cy="595266"/>
              <a:chOff x="4205" y="3325"/>
              <a:chExt cx="1672" cy="531"/>
            </a:xfrm>
            <a:noFill/>
          </p:grpSpPr>
          <p:sp>
            <p:nvSpPr>
              <p:cNvPr id="23" name="Rectangle 72"/>
              <p:cNvSpPr>
                <a:spLocks noChangeArrowheads="1"/>
              </p:cNvSpPr>
              <p:nvPr/>
            </p:nvSpPr>
            <p:spPr bwMode="auto">
              <a:xfrm>
                <a:off x="4281" y="3325"/>
                <a:ext cx="1519" cy="2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20738">
                  <a:spcBef>
                    <a:spcPct val="20000"/>
                  </a:spcBef>
                  <a:buChar char="•"/>
                  <a:tabLst>
                    <a:tab pos="5372100" algn="ctr"/>
                  </a:tabLst>
                  <a:defRPr sz="2400">
                    <a:solidFill>
                      <a:schemeClr val="bg2"/>
                    </a:solidFill>
                    <a:latin typeface="ITCCenturyBookT" pitchFamily="2" charset="0"/>
                  </a:defRPr>
                </a:lvl1pPr>
                <a:lvl2pPr marL="666750" indent="-244475" defTabSz="820738">
                  <a:spcBef>
                    <a:spcPct val="20000"/>
                  </a:spcBef>
                  <a:buChar char="–"/>
                  <a:tabLst>
                    <a:tab pos="5372100" algn="ctr"/>
                  </a:tabLst>
                  <a:defRPr sz="2400">
                    <a:solidFill>
                      <a:schemeClr val="bg2"/>
                    </a:solidFill>
                    <a:latin typeface="ITCCenturyBookT" pitchFamily="2" charset="0"/>
                  </a:defRPr>
                </a:lvl2pPr>
                <a:lvl3pPr marL="985838" indent="-204788" defTabSz="820738">
                  <a:spcBef>
                    <a:spcPct val="20000"/>
                  </a:spcBef>
                  <a:buChar char="–"/>
                  <a:tabLst>
                    <a:tab pos="5372100" algn="ctr"/>
                  </a:tabLst>
                  <a:defRPr sz="2400">
                    <a:solidFill>
                      <a:schemeClr val="bg2"/>
                    </a:solidFill>
                    <a:latin typeface="ITCCenturyBookT" pitchFamily="2" charset="0"/>
                  </a:defRPr>
                </a:lvl3pPr>
                <a:lvl4pPr marL="1306513" indent="-206375" defTabSz="820738">
                  <a:spcBef>
                    <a:spcPct val="20000"/>
                  </a:spcBef>
                  <a:buChar char="–"/>
                  <a:tabLst>
                    <a:tab pos="5372100" algn="ctr"/>
                  </a:tabLst>
                  <a:defRPr sz="2400">
                    <a:solidFill>
                      <a:schemeClr val="bg2"/>
                    </a:solidFill>
                    <a:latin typeface="ITCCenturyBookT" pitchFamily="2" charset="0"/>
                  </a:defRPr>
                </a:lvl4pPr>
                <a:lvl5pPr marL="1625600" indent="-204788" defTabSz="820738">
                  <a:spcBef>
                    <a:spcPct val="20000"/>
                  </a:spcBef>
                  <a:buChar char="–"/>
                  <a:tabLst>
                    <a:tab pos="5372100" algn="ctr"/>
                  </a:tabLst>
                  <a:defRPr sz="2400">
                    <a:solidFill>
                      <a:schemeClr val="bg2"/>
                    </a:solidFill>
                    <a:latin typeface="ITCCenturyBookT" pitchFamily="2" charset="0"/>
                  </a:defRPr>
                </a:lvl5pPr>
                <a:lvl6pPr marL="2082800" indent="-204788" defTabSz="820738" eaLnBrk="0" fontAlgn="base" hangingPunct="0">
                  <a:spcBef>
                    <a:spcPct val="20000"/>
                  </a:spcBef>
                  <a:spcAft>
                    <a:spcPct val="0"/>
                  </a:spcAft>
                  <a:buChar char="–"/>
                  <a:tabLst>
                    <a:tab pos="5372100" algn="ctr"/>
                  </a:tabLst>
                  <a:defRPr sz="2400">
                    <a:solidFill>
                      <a:schemeClr val="bg2"/>
                    </a:solidFill>
                    <a:latin typeface="ITCCenturyBookT" pitchFamily="2" charset="0"/>
                  </a:defRPr>
                </a:lvl6pPr>
                <a:lvl7pPr marL="2540000" indent="-204788" defTabSz="820738" eaLnBrk="0" fontAlgn="base" hangingPunct="0">
                  <a:spcBef>
                    <a:spcPct val="20000"/>
                  </a:spcBef>
                  <a:spcAft>
                    <a:spcPct val="0"/>
                  </a:spcAft>
                  <a:buChar char="–"/>
                  <a:tabLst>
                    <a:tab pos="5372100" algn="ctr"/>
                  </a:tabLst>
                  <a:defRPr sz="2400">
                    <a:solidFill>
                      <a:schemeClr val="bg2"/>
                    </a:solidFill>
                    <a:latin typeface="ITCCenturyBookT" pitchFamily="2" charset="0"/>
                  </a:defRPr>
                </a:lvl7pPr>
                <a:lvl8pPr marL="2997200" indent="-204788" defTabSz="820738" eaLnBrk="0" fontAlgn="base" hangingPunct="0">
                  <a:spcBef>
                    <a:spcPct val="20000"/>
                  </a:spcBef>
                  <a:spcAft>
                    <a:spcPct val="0"/>
                  </a:spcAft>
                  <a:buChar char="–"/>
                  <a:tabLst>
                    <a:tab pos="5372100" algn="ctr"/>
                  </a:tabLst>
                  <a:defRPr sz="2400">
                    <a:solidFill>
                      <a:schemeClr val="bg2"/>
                    </a:solidFill>
                    <a:latin typeface="ITCCenturyBookT" pitchFamily="2" charset="0"/>
                  </a:defRPr>
                </a:lvl8pPr>
                <a:lvl9pPr marL="3454400" indent="-204788" defTabSz="820738" eaLnBrk="0" fontAlgn="base" hangingPunct="0">
                  <a:spcBef>
                    <a:spcPct val="20000"/>
                  </a:spcBef>
                  <a:spcAft>
                    <a:spcPct val="0"/>
                  </a:spcAft>
                  <a:buChar char="–"/>
                  <a:tabLst>
                    <a:tab pos="5372100" algn="ctr"/>
                  </a:tabLst>
                  <a:defRPr sz="2400">
                    <a:solidFill>
                      <a:schemeClr val="bg2"/>
                    </a:solidFill>
                    <a:latin typeface="ITCCenturyBookT" pitchFamily="2" charset="0"/>
                  </a:defRPr>
                </a:lvl9pPr>
              </a:lstStyle>
              <a:p>
                <a:pPr algn="ctr" eaLnBrk="1" hangingPunct="1">
                  <a:lnSpc>
                    <a:spcPct val="80000"/>
                  </a:lnSpc>
                  <a:spcBef>
                    <a:spcPct val="0"/>
                  </a:spcBef>
                  <a:buFontTx/>
                  <a:buNone/>
                  <a:defRPr/>
                </a:pPr>
                <a:r>
                  <a:rPr lang="it-IT" altLang="it-IT" sz="2200" b="1" dirty="0">
                    <a:latin typeface="Book Antiqua" panose="02040602050305030304" pitchFamily="18" charset="0"/>
                    <a:sym typeface="Symbol" panose="05050102010706020507" pitchFamily="18" charset="2"/>
                  </a:rPr>
                  <a:t></a:t>
                </a:r>
                <a:r>
                  <a:rPr lang="it-IT" altLang="it-IT" sz="800" b="1" dirty="0">
                    <a:latin typeface="Book Antiqua" panose="02040602050305030304" pitchFamily="18" charset="0"/>
                    <a:sym typeface="Symbol" panose="05050102010706020507" pitchFamily="18" charset="2"/>
                  </a:rPr>
                  <a:t> </a:t>
                </a:r>
                <a:r>
                  <a:rPr lang="it-IT" altLang="it-IT" sz="2200" b="1" i="1" dirty="0">
                    <a:latin typeface="Book Antiqua" panose="02040602050305030304" pitchFamily="18" charset="0"/>
                    <a:sym typeface="Symbol" panose="05050102010706020507" pitchFamily="18" charset="2"/>
                  </a:rPr>
                  <a:t></a:t>
                </a:r>
                <a:r>
                  <a:rPr lang="it-IT" altLang="it-IT" sz="2200" b="1" baseline="-25000" dirty="0">
                    <a:latin typeface="Book Antiqua" panose="02040602050305030304" pitchFamily="18" charset="0"/>
                    <a:sym typeface="Symbol" panose="05050102010706020507" pitchFamily="18" charset="2"/>
                  </a:rPr>
                  <a:t>SPAN</a:t>
                </a:r>
                <a:r>
                  <a:rPr lang="it-IT" altLang="it-IT" sz="2200" b="1" dirty="0">
                    <a:latin typeface="Book Antiqua" panose="02040602050305030304" pitchFamily="18" charset="0"/>
                    <a:sym typeface="Symbol" panose="05050102010706020507" pitchFamily="18" charset="2"/>
                  </a:rPr>
                  <a:t>=600nm</a:t>
                </a:r>
                <a:endParaRPr lang="en-US" altLang="it-IT" sz="2200" dirty="0">
                  <a:latin typeface="Book Antiqua" panose="02040602050305030304" pitchFamily="18" charset="0"/>
                </a:endParaRPr>
              </a:p>
            </p:txBody>
          </p:sp>
          <p:sp>
            <p:nvSpPr>
              <p:cNvPr id="24" name="Rectangle 62"/>
              <p:cNvSpPr>
                <a:spLocks noChangeArrowheads="1"/>
              </p:cNvSpPr>
              <p:nvPr/>
            </p:nvSpPr>
            <p:spPr bwMode="auto">
              <a:xfrm>
                <a:off x="4205" y="3633"/>
                <a:ext cx="1672" cy="22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20738">
                  <a:spcBef>
                    <a:spcPct val="20000"/>
                  </a:spcBef>
                  <a:buChar char="•"/>
                  <a:tabLst>
                    <a:tab pos="5372100" algn="ctr"/>
                  </a:tabLst>
                  <a:defRPr sz="2400">
                    <a:solidFill>
                      <a:schemeClr val="bg2"/>
                    </a:solidFill>
                    <a:latin typeface="ITCCenturyBookT" pitchFamily="2" charset="0"/>
                  </a:defRPr>
                </a:lvl1pPr>
                <a:lvl2pPr marL="666750" indent="-244475" defTabSz="820738">
                  <a:spcBef>
                    <a:spcPct val="20000"/>
                  </a:spcBef>
                  <a:buChar char="–"/>
                  <a:tabLst>
                    <a:tab pos="5372100" algn="ctr"/>
                  </a:tabLst>
                  <a:defRPr sz="2400">
                    <a:solidFill>
                      <a:schemeClr val="bg2"/>
                    </a:solidFill>
                    <a:latin typeface="ITCCenturyBookT" pitchFamily="2" charset="0"/>
                  </a:defRPr>
                </a:lvl2pPr>
                <a:lvl3pPr marL="985838" indent="-204788" defTabSz="820738">
                  <a:spcBef>
                    <a:spcPct val="20000"/>
                  </a:spcBef>
                  <a:buChar char="–"/>
                  <a:tabLst>
                    <a:tab pos="5372100" algn="ctr"/>
                  </a:tabLst>
                  <a:defRPr sz="2400">
                    <a:solidFill>
                      <a:schemeClr val="bg2"/>
                    </a:solidFill>
                    <a:latin typeface="ITCCenturyBookT" pitchFamily="2" charset="0"/>
                  </a:defRPr>
                </a:lvl3pPr>
                <a:lvl4pPr marL="1306513" indent="-206375" defTabSz="820738">
                  <a:spcBef>
                    <a:spcPct val="20000"/>
                  </a:spcBef>
                  <a:buChar char="–"/>
                  <a:tabLst>
                    <a:tab pos="5372100" algn="ctr"/>
                  </a:tabLst>
                  <a:defRPr sz="2400">
                    <a:solidFill>
                      <a:schemeClr val="bg2"/>
                    </a:solidFill>
                    <a:latin typeface="ITCCenturyBookT" pitchFamily="2" charset="0"/>
                  </a:defRPr>
                </a:lvl4pPr>
                <a:lvl5pPr marL="1625600" indent="-204788" defTabSz="820738">
                  <a:spcBef>
                    <a:spcPct val="20000"/>
                  </a:spcBef>
                  <a:buChar char="–"/>
                  <a:tabLst>
                    <a:tab pos="5372100" algn="ctr"/>
                  </a:tabLst>
                  <a:defRPr sz="2400">
                    <a:solidFill>
                      <a:schemeClr val="bg2"/>
                    </a:solidFill>
                    <a:latin typeface="ITCCenturyBookT" pitchFamily="2" charset="0"/>
                  </a:defRPr>
                </a:lvl5pPr>
                <a:lvl6pPr marL="2082800" indent="-204788" defTabSz="820738" eaLnBrk="0" fontAlgn="base" hangingPunct="0">
                  <a:spcBef>
                    <a:spcPct val="20000"/>
                  </a:spcBef>
                  <a:spcAft>
                    <a:spcPct val="0"/>
                  </a:spcAft>
                  <a:buChar char="–"/>
                  <a:tabLst>
                    <a:tab pos="5372100" algn="ctr"/>
                  </a:tabLst>
                  <a:defRPr sz="2400">
                    <a:solidFill>
                      <a:schemeClr val="bg2"/>
                    </a:solidFill>
                    <a:latin typeface="ITCCenturyBookT" pitchFamily="2" charset="0"/>
                  </a:defRPr>
                </a:lvl6pPr>
                <a:lvl7pPr marL="2540000" indent="-204788" defTabSz="820738" eaLnBrk="0" fontAlgn="base" hangingPunct="0">
                  <a:spcBef>
                    <a:spcPct val="20000"/>
                  </a:spcBef>
                  <a:spcAft>
                    <a:spcPct val="0"/>
                  </a:spcAft>
                  <a:buChar char="–"/>
                  <a:tabLst>
                    <a:tab pos="5372100" algn="ctr"/>
                  </a:tabLst>
                  <a:defRPr sz="2400">
                    <a:solidFill>
                      <a:schemeClr val="bg2"/>
                    </a:solidFill>
                    <a:latin typeface="ITCCenturyBookT" pitchFamily="2" charset="0"/>
                  </a:defRPr>
                </a:lvl7pPr>
                <a:lvl8pPr marL="2997200" indent="-204788" defTabSz="820738" eaLnBrk="0" fontAlgn="base" hangingPunct="0">
                  <a:spcBef>
                    <a:spcPct val="20000"/>
                  </a:spcBef>
                  <a:spcAft>
                    <a:spcPct val="0"/>
                  </a:spcAft>
                  <a:buChar char="–"/>
                  <a:tabLst>
                    <a:tab pos="5372100" algn="ctr"/>
                  </a:tabLst>
                  <a:defRPr sz="2400">
                    <a:solidFill>
                      <a:schemeClr val="bg2"/>
                    </a:solidFill>
                    <a:latin typeface="ITCCenturyBookT" pitchFamily="2" charset="0"/>
                  </a:defRPr>
                </a:lvl8pPr>
                <a:lvl9pPr marL="3454400" indent="-204788" defTabSz="820738" eaLnBrk="0" fontAlgn="base" hangingPunct="0">
                  <a:spcBef>
                    <a:spcPct val="20000"/>
                  </a:spcBef>
                  <a:spcAft>
                    <a:spcPct val="0"/>
                  </a:spcAft>
                  <a:buChar char="–"/>
                  <a:tabLst>
                    <a:tab pos="5372100" algn="ctr"/>
                  </a:tabLst>
                  <a:defRPr sz="2400">
                    <a:solidFill>
                      <a:schemeClr val="bg2"/>
                    </a:solidFill>
                    <a:latin typeface="ITCCenturyBookT" pitchFamily="2" charset="0"/>
                  </a:defRPr>
                </a:lvl9pPr>
              </a:lstStyle>
              <a:p>
                <a:pPr algn="ctr" eaLnBrk="1" hangingPunct="1">
                  <a:lnSpc>
                    <a:spcPct val="80000"/>
                  </a:lnSpc>
                  <a:spcBef>
                    <a:spcPct val="0"/>
                  </a:spcBef>
                  <a:buFontTx/>
                  <a:buNone/>
                  <a:defRPr/>
                </a:pPr>
                <a:r>
                  <a:rPr lang="it-IT" altLang="it-IT" sz="2200" b="1" dirty="0">
                    <a:latin typeface="Book Antiqua" panose="02040602050305030304" pitchFamily="18" charset="0"/>
                    <a:sym typeface="Symbol" panose="05050102010706020507" pitchFamily="18" charset="2"/>
                  </a:rPr>
                  <a:t></a:t>
                </a:r>
                <a:r>
                  <a:rPr lang="it-IT" altLang="it-IT" sz="800" b="1" dirty="0">
                    <a:latin typeface="Book Antiqua" panose="02040602050305030304" pitchFamily="18" charset="0"/>
                    <a:sym typeface="Symbol" panose="05050102010706020507" pitchFamily="18" charset="2"/>
                  </a:rPr>
                  <a:t> </a:t>
                </a:r>
                <a:r>
                  <a:rPr lang="it-IT" altLang="it-IT" sz="2200" b="1" i="1" dirty="0">
                    <a:latin typeface="Book Antiqua" panose="02040602050305030304" pitchFamily="18" charset="0"/>
                    <a:sym typeface="Symbol" panose="05050102010706020507" pitchFamily="18" charset="2"/>
                  </a:rPr>
                  <a:t></a:t>
                </a:r>
                <a:r>
                  <a:rPr lang="it-IT" altLang="it-IT" sz="2200" b="1" baseline="-25000" dirty="0">
                    <a:latin typeface="Book Antiqua" panose="02040602050305030304" pitchFamily="18" charset="0"/>
                    <a:sym typeface="Symbol" panose="05050102010706020507" pitchFamily="18" charset="2"/>
                  </a:rPr>
                  <a:t>res</a:t>
                </a:r>
                <a:r>
                  <a:rPr lang="it-IT" altLang="it-IT" sz="2200" b="1" dirty="0">
                    <a:latin typeface="Book Antiqua" panose="02040602050305030304" pitchFamily="18" charset="0"/>
                    <a:sym typeface="Symbol" panose="05050102010706020507" pitchFamily="18" charset="2"/>
                  </a:rPr>
                  <a:t>=0.3nm</a:t>
                </a:r>
                <a:endParaRPr lang="en-US" altLang="it-IT" sz="2200" dirty="0">
                  <a:latin typeface="Book Antiqua" panose="0204060205030503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5"/>
          <p:cNvSpPr>
            <a:spLocks noChangeArrowheads="1"/>
          </p:cNvSpPr>
          <p:nvPr/>
        </p:nvSpPr>
        <p:spPr bwMode="auto">
          <a:xfrm>
            <a:off x="-685800" y="28956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07975" indent="-307975" defTabSz="820738">
              <a:spcBef>
                <a:spcPct val="20000"/>
              </a:spcBef>
              <a:buClr>
                <a:schemeClr val="hlink"/>
              </a:buClr>
              <a:buSzPct val="120000"/>
              <a:buChar char="•"/>
              <a:defRPr sz="3200">
                <a:solidFill>
                  <a:schemeClr val="tx1"/>
                </a:solidFill>
                <a:latin typeface="Tahoma" panose="020B0604030504040204" pitchFamily="34" charset="0"/>
              </a:defRPr>
            </a:lvl1pPr>
            <a:lvl2pPr marL="666750" indent="-244475" defTabSz="820738">
              <a:spcBef>
                <a:spcPct val="20000"/>
              </a:spcBef>
              <a:buFont typeface="Tahoma" panose="020B0604030504040204" pitchFamily="34" charset="0"/>
              <a:buChar char="–"/>
              <a:defRPr sz="2800">
                <a:solidFill>
                  <a:schemeClr val="tx1"/>
                </a:solidFill>
                <a:latin typeface="Tahoma" panose="020B0604030504040204" pitchFamily="34" charset="0"/>
              </a:defRPr>
            </a:lvl2pPr>
            <a:lvl3pPr marL="985838" indent="-204788" defTabSz="820738">
              <a:spcBef>
                <a:spcPct val="20000"/>
              </a:spcBef>
              <a:buClr>
                <a:schemeClr val="hlink"/>
              </a:buClr>
              <a:buSzPct val="120000"/>
              <a:buChar char="•"/>
              <a:defRPr sz="2400">
                <a:solidFill>
                  <a:schemeClr val="tx1"/>
                </a:solidFill>
                <a:latin typeface="Tahoma" panose="020B0604030504040204" pitchFamily="34" charset="0"/>
              </a:defRPr>
            </a:lvl3pPr>
            <a:lvl4pPr marL="1306513" indent="-206375" defTabSz="820738">
              <a:spcBef>
                <a:spcPct val="20000"/>
              </a:spcBef>
              <a:buFont typeface="Tahoma" panose="020B0604030504040204" pitchFamily="34" charset="0"/>
              <a:buChar char="–"/>
              <a:defRPr sz="2000">
                <a:solidFill>
                  <a:schemeClr val="tx1"/>
                </a:solidFill>
                <a:latin typeface="Tahoma" panose="020B0604030504040204" pitchFamily="34" charset="0"/>
              </a:defRPr>
            </a:lvl4pPr>
            <a:lvl5pPr marL="1625600" indent="-204788" defTabSz="820738">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082800" indent="-204788" defTabSz="82073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540000" indent="-204788" defTabSz="82073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2997200" indent="-204788" defTabSz="82073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454400" indent="-204788" defTabSz="820738"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buClrTx/>
              <a:buSzTx/>
              <a:buFontTx/>
              <a:buNone/>
            </a:pPr>
            <a:endParaRPr lang="it-IT" altLang="it-IT" sz="2400" b="1">
              <a:latin typeface="Book Antiqua" panose="02040602050305030304" pitchFamily="18" charset="0"/>
            </a:endParaRPr>
          </a:p>
        </p:txBody>
      </p:sp>
      <p:sp>
        <p:nvSpPr>
          <p:cNvPr id="99" name="Rectangle 2"/>
          <p:cNvSpPr>
            <a:spLocks noGrp="1" noChangeArrowheads="1"/>
          </p:cNvSpPr>
          <p:nvPr>
            <p:ph type="title" idx="4294967295"/>
          </p:nvPr>
        </p:nvSpPr>
        <p:spPr>
          <a:xfrm>
            <a:off x="0" y="-36513"/>
            <a:ext cx="9144000" cy="1058863"/>
          </a:xfrm>
        </p:spPr>
        <p:txBody>
          <a:bodyPr/>
          <a:lstStyle/>
          <a:p>
            <a:pPr eaLnBrk="1" hangingPunct="1">
              <a:defRPr/>
            </a:pPr>
            <a:r>
              <a:rPr lang="it-IT" altLang="it-IT" dirty="0" smtClean="0">
                <a:solidFill>
                  <a:schemeClr val="tx1"/>
                </a:solidFill>
                <a:latin typeface="Book Antiqua" panose="02040602050305030304" pitchFamily="18" charset="0"/>
              </a:rPr>
              <a:t>Fine del Corso</a:t>
            </a:r>
          </a:p>
        </p:txBody>
      </p:sp>
      <p:sp>
        <p:nvSpPr>
          <p:cNvPr id="100" name="Text Box 3"/>
          <p:cNvSpPr txBox="1">
            <a:spLocks noChangeArrowheads="1"/>
          </p:cNvSpPr>
          <p:nvPr/>
        </p:nvSpPr>
        <p:spPr bwMode="auto">
          <a:xfrm>
            <a:off x="238125" y="1920875"/>
            <a:ext cx="8642350" cy="750888"/>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50000"/>
              </a:spcBef>
              <a:defRPr/>
            </a:pPr>
            <a:r>
              <a:rPr lang="it-IT" altLang="it-IT" sz="4800" smtClean="0">
                <a:effectLst>
                  <a:outerShdw blurRad="38100" dist="38100" dir="2700000" algn="tl">
                    <a:srgbClr val="000000"/>
                  </a:outerShdw>
                </a:effectLst>
                <a:latin typeface="Book Antiqua" panose="02040602050305030304" pitchFamily="18" charset="0"/>
              </a:rPr>
              <a:t>Le lezioni sono terminate! </a:t>
            </a:r>
            <a:r>
              <a:rPr lang="it-IT" altLang="it-IT" sz="4800" smtClean="0">
                <a:effectLst>
                  <a:outerShdw blurRad="38100" dist="38100" dir="2700000" algn="tl">
                    <a:srgbClr val="000000"/>
                  </a:outerShdw>
                </a:effectLst>
                <a:latin typeface="Book Antiqua" panose="02040602050305030304" pitchFamily="18" charset="0"/>
                <a:sym typeface="Wingdings" panose="05000000000000000000" pitchFamily="2" charset="2"/>
              </a:rPr>
              <a:t> </a:t>
            </a:r>
            <a:endParaRPr lang="it-IT" altLang="it-IT" sz="4800" smtClean="0">
              <a:effectLst>
                <a:outerShdw blurRad="38100" dist="38100" dir="2700000" algn="tl">
                  <a:srgbClr val="000000"/>
                </a:outerShdw>
              </a:effectLst>
              <a:latin typeface="Book Antiqua" panose="02040602050305030304" pitchFamily="18" charset="0"/>
            </a:endParaRPr>
          </a:p>
        </p:txBody>
      </p:sp>
      <p:sp>
        <p:nvSpPr>
          <p:cNvPr id="101" name="Text Box 5"/>
          <p:cNvSpPr txBox="1">
            <a:spLocks noChangeArrowheads="1"/>
          </p:cNvSpPr>
          <p:nvPr/>
        </p:nvSpPr>
        <p:spPr bwMode="auto">
          <a:xfrm>
            <a:off x="250825" y="3421063"/>
            <a:ext cx="8734425" cy="1776412"/>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90000"/>
              </a:lnSpc>
              <a:spcBef>
                <a:spcPct val="50000"/>
              </a:spcBef>
              <a:defRPr/>
            </a:pPr>
            <a:r>
              <a:rPr lang="it-IT" altLang="it-IT" sz="4800" dirty="0" smtClean="0">
                <a:solidFill>
                  <a:srgbClr val="FFFF00"/>
                </a:solidFill>
                <a:effectLst>
                  <a:outerShdw blurRad="38100" dist="38100" dir="2700000" algn="tl">
                    <a:srgbClr val="000000"/>
                  </a:outerShdw>
                </a:effectLst>
                <a:latin typeface="Book Antiqua" panose="02040602050305030304" pitchFamily="18" charset="0"/>
              </a:rPr>
              <a:t>Vi ringrazio </a:t>
            </a:r>
          </a:p>
          <a:p>
            <a:pPr eaLnBrk="1" hangingPunct="1">
              <a:lnSpc>
                <a:spcPct val="90000"/>
              </a:lnSpc>
              <a:spcBef>
                <a:spcPct val="50000"/>
              </a:spcBef>
              <a:defRPr/>
            </a:pPr>
            <a:r>
              <a:rPr lang="it-IT" altLang="it-IT" sz="4800" dirty="0" smtClean="0">
                <a:solidFill>
                  <a:srgbClr val="FFFF00"/>
                </a:solidFill>
                <a:effectLst>
                  <a:outerShdw blurRad="38100" dist="38100" dir="2700000" algn="tl">
                    <a:srgbClr val="000000"/>
                  </a:outerShdw>
                </a:effectLst>
                <a:latin typeface="Book Antiqua" panose="02040602050305030304" pitchFamily="18" charset="0"/>
              </a:rPr>
              <a:t>per la vostra attenzione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981075"/>
            <a:ext cx="3276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7" name="Rectangle 3"/>
          <p:cNvSpPr>
            <a:spLocks noGrp="1" noChangeArrowheads="1"/>
          </p:cNvSpPr>
          <p:nvPr>
            <p:ph type="title"/>
          </p:nvPr>
        </p:nvSpPr>
        <p:spPr bwMode="black">
          <a:xfrm>
            <a:off x="461963" y="0"/>
            <a:ext cx="8053387" cy="1058863"/>
          </a:xfrm>
        </p:spPr>
        <p:txBody>
          <a:bodyPr/>
          <a:lstStyle/>
          <a:p>
            <a:pPr eaLnBrk="1" hangingPunct="1">
              <a:defRPr/>
            </a:pPr>
            <a:r>
              <a:rPr lang="it-IT" altLang="it-IT" dirty="0" smtClean="0">
                <a:solidFill>
                  <a:schemeClr val="tx1"/>
                </a:solidFill>
                <a:latin typeface="Book Antiqua" panose="02040602050305030304" pitchFamily="18" charset="0"/>
              </a:rPr>
              <a:t>Gamme</a:t>
            </a:r>
            <a:r>
              <a:rPr lang="it-IT" altLang="it-IT" dirty="0" smtClean="0">
                <a:solidFill>
                  <a:srgbClr val="CC9900"/>
                </a:solidFill>
                <a:latin typeface="Book Antiqua" panose="02040602050305030304" pitchFamily="18" charset="0"/>
              </a:rPr>
              <a:t> spettrali ("segnali")</a:t>
            </a:r>
          </a:p>
        </p:txBody>
      </p:sp>
      <p:grpSp>
        <p:nvGrpSpPr>
          <p:cNvPr id="16406" name="Group 22"/>
          <p:cNvGrpSpPr>
            <a:grpSpLocks/>
          </p:cNvGrpSpPr>
          <p:nvPr/>
        </p:nvGrpSpPr>
        <p:grpSpPr bwMode="auto">
          <a:xfrm>
            <a:off x="-468313" y="1174750"/>
            <a:ext cx="6272213" cy="4318000"/>
            <a:chOff x="-295" y="740"/>
            <a:chExt cx="3951" cy="2720"/>
          </a:xfrm>
        </p:grpSpPr>
        <p:sp>
          <p:nvSpPr>
            <p:cNvPr id="2" name="Text Box 5"/>
            <p:cNvSpPr txBox="1">
              <a:spLocks noChangeArrowheads="1"/>
            </p:cNvSpPr>
            <p:nvPr/>
          </p:nvSpPr>
          <p:spPr bwMode="black">
            <a:xfrm>
              <a:off x="-295" y="740"/>
              <a:ext cx="1966" cy="2720"/>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lnSpc>
                  <a:spcPct val="90000"/>
                </a:lnSpc>
                <a:spcBef>
                  <a:spcPct val="90000"/>
                </a:spcBef>
                <a:defRPr/>
              </a:pPr>
              <a:r>
                <a:rPr lang="it-IT" altLang="it-IT" sz="2800" smtClean="0">
                  <a:effectLst>
                    <a:outerShdw blurRad="38100" dist="38100" dir="2700000" algn="tl">
                      <a:srgbClr val="000000"/>
                    </a:outerShdw>
                  </a:effectLst>
                  <a:latin typeface="Book Antiqua" panose="02040602050305030304" pitchFamily="18" charset="0"/>
                </a:rPr>
                <a:t>SUBSONICI</a:t>
              </a:r>
            </a:p>
            <a:p>
              <a:pPr algn="r" eaLnBrk="1" hangingPunct="1">
                <a:lnSpc>
                  <a:spcPct val="90000"/>
                </a:lnSpc>
                <a:spcBef>
                  <a:spcPct val="90000"/>
                </a:spcBef>
                <a:defRPr/>
              </a:pPr>
              <a:r>
                <a:rPr lang="it-IT" altLang="it-IT" sz="2800" smtClean="0">
                  <a:solidFill>
                    <a:srgbClr val="FFFF00"/>
                  </a:solidFill>
                  <a:effectLst>
                    <a:outerShdw blurRad="38100" dist="38100" dir="2700000" algn="tl">
                      <a:srgbClr val="000000"/>
                    </a:outerShdw>
                  </a:effectLst>
                  <a:latin typeface="Book Antiqua" panose="02040602050305030304" pitchFamily="18" charset="0"/>
                </a:rPr>
                <a:t>AUDIO</a:t>
              </a:r>
            </a:p>
            <a:p>
              <a:pPr algn="r" eaLnBrk="1" hangingPunct="1">
                <a:lnSpc>
                  <a:spcPct val="90000"/>
                </a:lnSpc>
                <a:spcBef>
                  <a:spcPct val="90000"/>
                </a:spcBef>
                <a:defRPr/>
              </a:pPr>
              <a:r>
                <a:rPr lang="it-IT" altLang="it-IT" sz="2800" smtClean="0">
                  <a:effectLst>
                    <a:outerShdw blurRad="38100" dist="38100" dir="2700000" algn="tl">
                      <a:srgbClr val="000000"/>
                    </a:outerShdw>
                  </a:effectLst>
                  <a:latin typeface="Book Antiqua" panose="02040602050305030304" pitchFamily="18" charset="0"/>
                </a:rPr>
                <a:t>HF</a:t>
              </a:r>
            </a:p>
            <a:p>
              <a:pPr algn="r" eaLnBrk="1" hangingPunct="1">
                <a:lnSpc>
                  <a:spcPct val="90000"/>
                </a:lnSpc>
                <a:spcBef>
                  <a:spcPct val="90000"/>
                </a:spcBef>
                <a:defRPr/>
              </a:pPr>
              <a:r>
                <a:rPr lang="it-IT" altLang="it-IT" sz="2800" smtClean="0">
                  <a:solidFill>
                    <a:srgbClr val="FFFF00"/>
                  </a:solidFill>
                  <a:effectLst>
                    <a:outerShdw blurRad="38100" dist="38100" dir="2700000" algn="tl">
                      <a:srgbClr val="000000"/>
                    </a:outerShdw>
                  </a:effectLst>
                  <a:latin typeface="Book Antiqua" panose="02040602050305030304" pitchFamily="18" charset="0"/>
                </a:rPr>
                <a:t>RF</a:t>
              </a:r>
            </a:p>
            <a:p>
              <a:pPr algn="r" eaLnBrk="1" hangingPunct="1">
                <a:lnSpc>
                  <a:spcPct val="90000"/>
                </a:lnSpc>
                <a:spcBef>
                  <a:spcPct val="90000"/>
                </a:spcBef>
                <a:defRPr/>
              </a:pPr>
              <a:endParaRPr lang="it-IT" altLang="it-IT" sz="2800" smtClean="0">
                <a:solidFill>
                  <a:srgbClr val="0033CC"/>
                </a:solidFill>
                <a:effectLst>
                  <a:outerShdw blurRad="38100" dist="38100" dir="2700000" algn="tl">
                    <a:srgbClr val="000000"/>
                  </a:outerShdw>
                </a:effectLst>
                <a:latin typeface="Book Antiqua" panose="02040602050305030304" pitchFamily="18" charset="0"/>
              </a:endParaRPr>
            </a:p>
            <a:p>
              <a:pPr algn="r" eaLnBrk="1" hangingPunct="1">
                <a:lnSpc>
                  <a:spcPct val="90000"/>
                </a:lnSpc>
                <a:spcBef>
                  <a:spcPct val="90000"/>
                </a:spcBef>
                <a:defRPr/>
              </a:pPr>
              <a:r>
                <a:rPr lang="it-IT" altLang="it-IT" sz="2800" smtClean="0">
                  <a:effectLst>
                    <a:outerShdw blurRad="38100" dist="38100" dir="2700000" algn="tl">
                      <a:srgbClr val="000000"/>
                    </a:outerShdw>
                  </a:effectLst>
                  <a:latin typeface="Book Antiqua" panose="02040602050305030304" pitchFamily="18" charset="0"/>
                </a:rPr>
                <a:t>MICROONDE</a:t>
              </a:r>
            </a:p>
          </p:txBody>
        </p:sp>
        <p:graphicFrame>
          <p:nvGraphicFramePr>
            <p:cNvPr id="17420" name="Object 6"/>
            <p:cNvGraphicFramePr>
              <a:graphicFrameLocks noChangeAspect="1"/>
            </p:cNvGraphicFramePr>
            <p:nvPr/>
          </p:nvGraphicFramePr>
          <p:xfrm>
            <a:off x="1812" y="761"/>
            <a:ext cx="768" cy="258"/>
          </p:xfrm>
          <a:graphic>
            <a:graphicData uri="http://schemas.openxmlformats.org/presentationml/2006/ole">
              <mc:AlternateContent xmlns:mc="http://schemas.openxmlformats.org/markup-compatibility/2006">
                <mc:Choice xmlns:v="urn:schemas-microsoft-com:vml" Requires="v">
                  <p:oleObj spid="_x0000_s17426" name="Equation" r:id="rId5" imgW="1152335" imgH="343059" progId="Equation.3">
                    <p:embed/>
                  </p:oleObj>
                </mc:Choice>
                <mc:Fallback>
                  <p:oleObj name="Equation" r:id="rId5" imgW="1152335" imgH="34305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812" y="761"/>
                          <a:ext cx="76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1" name="Object 7"/>
            <p:cNvGraphicFramePr>
              <a:graphicFrameLocks noChangeAspect="1"/>
            </p:cNvGraphicFramePr>
            <p:nvPr/>
          </p:nvGraphicFramePr>
          <p:xfrm>
            <a:off x="1792" y="1249"/>
            <a:ext cx="1530" cy="264"/>
          </p:xfrm>
          <a:graphic>
            <a:graphicData uri="http://schemas.openxmlformats.org/presentationml/2006/ole">
              <mc:AlternateContent xmlns:mc="http://schemas.openxmlformats.org/markup-compatibility/2006">
                <mc:Choice xmlns:v="urn:schemas-microsoft-com:vml" Requires="v">
                  <p:oleObj spid="_x0000_s17427" name="Equation" r:id="rId7" imgW="2362120" imgH="352629" progId="Equation.3">
                    <p:embed/>
                  </p:oleObj>
                </mc:Choice>
                <mc:Fallback>
                  <p:oleObj name="Equation" r:id="rId7" imgW="2362120" imgH="3526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1792" y="1249"/>
                          <a:ext cx="153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2" name="Object 8"/>
            <p:cNvGraphicFramePr>
              <a:graphicFrameLocks noChangeAspect="1"/>
            </p:cNvGraphicFramePr>
            <p:nvPr/>
          </p:nvGraphicFramePr>
          <p:xfrm>
            <a:off x="1797" y="1742"/>
            <a:ext cx="1698" cy="258"/>
          </p:xfrm>
          <a:graphic>
            <a:graphicData uri="http://schemas.openxmlformats.org/presentationml/2006/ole">
              <mc:AlternateContent xmlns:mc="http://schemas.openxmlformats.org/markup-compatibility/2006">
                <mc:Choice xmlns:v="urn:schemas-microsoft-com:vml" Requires="v">
                  <p:oleObj spid="_x0000_s17428" name="Equation" r:id="rId9" imgW="2628780" imgH="343059" progId="Equation.3">
                    <p:embed/>
                  </p:oleObj>
                </mc:Choice>
                <mc:Fallback>
                  <p:oleObj name="Equation" r:id="rId9" imgW="2628780" imgH="343059"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1797" y="1742"/>
                          <a:ext cx="169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3" name="Object 9"/>
            <p:cNvGraphicFramePr>
              <a:graphicFrameLocks noChangeAspect="1"/>
            </p:cNvGraphicFramePr>
            <p:nvPr/>
          </p:nvGraphicFramePr>
          <p:xfrm>
            <a:off x="1805" y="2230"/>
            <a:ext cx="1662" cy="258"/>
          </p:xfrm>
          <a:graphic>
            <a:graphicData uri="http://schemas.openxmlformats.org/presentationml/2006/ole">
              <mc:AlternateContent xmlns:mc="http://schemas.openxmlformats.org/markup-compatibility/2006">
                <mc:Choice xmlns:v="urn:schemas-microsoft-com:vml" Requires="v">
                  <p:oleObj spid="_x0000_s17429" name="Equation" r:id="rId11" imgW="2571810" imgH="343059" progId="Equation.3">
                    <p:embed/>
                  </p:oleObj>
                </mc:Choice>
                <mc:Fallback>
                  <p:oleObj name="Equation" r:id="rId11" imgW="2571810" imgH="343059"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1805" y="2230"/>
                          <a:ext cx="166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4" name="Object 10"/>
            <p:cNvGraphicFramePr>
              <a:graphicFrameLocks noChangeAspect="1"/>
            </p:cNvGraphicFramePr>
            <p:nvPr/>
          </p:nvGraphicFramePr>
          <p:xfrm>
            <a:off x="1817" y="2710"/>
            <a:ext cx="1614" cy="258"/>
          </p:xfrm>
          <a:graphic>
            <a:graphicData uri="http://schemas.openxmlformats.org/presentationml/2006/ole">
              <mc:AlternateContent xmlns:mc="http://schemas.openxmlformats.org/markup-compatibility/2006">
                <mc:Choice xmlns:v="urn:schemas-microsoft-com:vml" Requires="v">
                  <p:oleObj spid="_x0000_s17430" name="Equation" r:id="rId13" imgW="2495690" imgH="343059" progId="Equation.3">
                    <p:embed/>
                  </p:oleObj>
                </mc:Choice>
                <mc:Fallback>
                  <p:oleObj name="Equation" r:id="rId13" imgW="2495690" imgH="343059"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1817" y="2710"/>
                          <a:ext cx="161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5" name="Object 11"/>
            <p:cNvGraphicFramePr>
              <a:graphicFrameLocks noChangeAspect="1"/>
            </p:cNvGraphicFramePr>
            <p:nvPr/>
          </p:nvGraphicFramePr>
          <p:xfrm>
            <a:off x="1808" y="3195"/>
            <a:ext cx="1848" cy="258"/>
          </p:xfrm>
          <a:graphic>
            <a:graphicData uri="http://schemas.openxmlformats.org/presentationml/2006/ole">
              <mc:AlternateContent xmlns:mc="http://schemas.openxmlformats.org/markup-compatibility/2006">
                <mc:Choice xmlns:v="urn:schemas-microsoft-com:vml" Requires="v">
                  <p:oleObj spid="_x0000_s17431" name="Equation" r:id="rId15" imgW="2867195" imgH="343059" progId="Equation.3">
                    <p:embed/>
                  </p:oleObj>
                </mc:Choice>
                <mc:Fallback>
                  <p:oleObj name="Equation" r:id="rId15" imgW="2867195" imgH="343059"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1808" y="3195"/>
                          <a:ext cx="18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2"/>
          <p:cNvGrpSpPr>
            <a:grpSpLocks/>
          </p:cNvGrpSpPr>
          <p:nvPr/>
        </p:nvGrpSpPr>
        <p:grpSpPr bwMode="auto">
          <a:xfrm>
            <a:off x="184150" y="5470525"/>
            <a:ext cx="7162800" cy="1039813"/>
            <a:chOff x="204" y="3430"/>
            <a:chExt cx="4512" cy="655"/>
          </a:xfrm>
        </p:grpSpPr>
        <p:graphicFrame>
          <p:nvGraphicFramePr>
            <p:cNvPr id="17417" name="Object 13"/>
            <p:cNvGraphicFramePr>
              <a:graphicFrameLocks noChangeAspect="1"/>
            </p:cNvGraphicFramePr>
            <p:nvPr/>
          </p:nvGraphicFramePr>
          <p:xfrm>
            <a:off x="3399" y="3626"/>
            <a:ext cx="1317" cy="439"/>
          </p:xfrm>
          <a:graphic>
            <a:graphicData uri="http://schemas.openxmlformats.org/presentationml/2006/ole">
              <mc:AlternateContent xmlns:mc="http://schemas.openxmlformats.org/markup-compatibility/2006">
                <mc:Choice xmlns:v="urn:schemas-microsoft-com:vml" Requires="v">
                  <p:oleObj spid="_x0000_s17432" name="Equation" r:id="rId17" imgW="1190635" imgH="352629" progId="Equation.3">
                    <p:embed/>
                  </p:oleObj>
                </mc:Choice>
                <mc:Fallback>
                  <p:oleObj name="Equation" r:id="rId17" imgW="1190635" imgH="352629"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3399" y="3626"/>
                          <a:ext cx="1317"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758" name="Text Box 14"/>
            <p:cNvSpPr txBox="1">
              <a:spLocks noChangeArrowheads="1"/>
            </p:cNvSpPr>
            <p:nvPr/>
          </p:nvSpPr>
          <p:spPr bwMode="black">
            <a:xfrm>
              <a:off x="204" y="3430"/>
              <a:ext cx="3281" cy="655"/>
            </a:xfrm>
            <a:prstGeom prst="rect">
              <a:avLst/>
            </a:prstGeom>
            <a:noFill/>
            <a:ln w="9525">
              <a:noFill/>
              <a:miter lim="800000"/>
              <a:headEnd/>
              <a:tailEnd/>
            </a:ln>
            <a:effectLst/>
          </p:spPr>
          <p:txBody>
            <a:bodyPr>
              <a:spAutoFit/>
            </a:bodyPr>
            <a:lstStyle/>
            <a:p>
              <a:pPr eaLnBrk="1" hangingPunct="1">
                <a:lnSpc>
                  <a:spcPct val="40000"/>
                </a:lnSpc>
                <a:spcBef>
                  <a:spcPct val="50000"/>
                </a:spcBef>
                <a:defRPr/>
              </a:pPr>
              <a:endParaRPr lang="it-IT" sz="2800" dirty="0">
                <a:effectLst>
                  <a:outerShdw blurRad="38100" dist="38100" dir="2700000" algn="tl">
                    <a:srgbClr val="000000"/>
                  </a:outerShdw>
                </a:effectLst>
                <a:latin typeface="Book Antiqua" pitchFamily="18" charset="0"/>
              </a:endParaRPr>
            </a:p>
            <a:p>
              <a:pPr eaLnBrk="1" hangingPunct="1">
                <a:lnSpc>
                  <a:spcPct val="40000"/>
                </a:lnSpc>
                <a:spcBef>
                  <a:spcPct val="50000"/>
                </a:spcBef>
                <a:defRPr/>
              </a:pPr>
              <a:r>
                <a:rPr lang="it-IT" sz="2800" dirty="0">
                  <a:effectLst>
                    <a:outerShdw blurRad="38100" dist="38100" dir="2700000" algn="tl">
                      <a:srgbClr val="000000"/>
                    </a:outerShdw>
                  </a:effectLst>
                  <a:latin typeface="Book Antiqua" pitchFamily="18" charset="0"/>
                </a:rPr>
                <a:t>A frequenze più alte è comune</a:t>
              </a:r>
            </a:p>
            <a:p>
              <a:pPr eaLnBrk="1" hangingPunct="1">
                <a:lnSpc>
                  <a:spcPct val="40000"/>
                </a:lnSpc>
                <a:spcBef>
                  <a:spcPct val="50000"/>
                </a:spcBef>
                <a:defRPr/>
              </a:pPr>
              <a:r>
                <a:rPr lang="it-IT" sz="2800" dirty="0">
                  <a:effectLst>
                    <a:outerShdw blurRad="38100" dist="38100" dir="2700000" algn="tl">
                      <a:srgbClr val="000000"/>
                    </a:outerShdw>
                  </a:effectLst>
                  <a:latin typeface="Book Antiqua" pitchFamily="18" charset="0"/>
                </a:rPr>
                <a:t>l'uso della lunghezza d’onda</a:t>
              </a:r>
            </a:p>
          </p:txBody>
        </p:sp>
      </p:grpSp>
      <p:sp>
        <p:nvSpPr>
          <p:cNvPr id="287749" name="Text Box 5"/>
          <p:cNvSpPr txBox="1">
            <a:spLocks noChangeArrowheads="1"/>
          </p:cNvSpPr>
          <p:nvPr/>
        </p:nvSpPr>
        <p:spPr bwMode="black">
          <a:xfrm>
            <a:off x="-752475" y="1595438"/>
            <a:ext cx="3121025" cy="3165475"/>
          </a:xfrm>
          <a:prstGeom prst="rect">
            <a:avLst/>
          </a:prstGeom>
          <a:noFill/>
          <a:ln w="9525">
            <a:noFill/>
            <a:miter lim="800000"/>
            <a:headEnd/>
            <a:tailEnd/>
          </a:ln>
          <a:effec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r" eaLnBrk="1" hangingPunct="1">
              <a:lnSpc>
                <a:spcPct val="90000"/>
              </a:lnSpc>
              <a:spcBef>
                <a:spcPct val="90000"/>
              </a:spcBef>
              <a:buClrTx/>
              <a:buSzTx/>
              <a:buFontTx/>
              <a:buNone/>
              <a:defRPr/>
            </a:pPr>
            <a:r>
              <a:rPr lang="it-IT" altLang="it-IT" sz="2800" smtClean="0">
                <a:solidFill>
                  <a:srgbClr val="969696"/>
                </a:solidFill>
                <a:effectLst>
                  <a:outerShdw blurRad="38100" dist="38100" dir="2700000" algn="tl">
                    <a:srgbClr val="000000"/>
                  </a:outerShdw>
                </a:effectLst>
                <a:latin typeface="Book Antiqua" panose="02040602050305030304" pitchFamily="18" charset="0"/>
              </a:rPr>
              <a:t> </a:t>
            </a:r>
            <a:r>
              <a:rPr lang="it-IT" altLang="it-IT" sz="2800" i="1" smtClean="0">
                <a:solidFill>
                  <a:srgbClr val="969696"/>
                </a:solidFill>
                <a:effectLst>
                  <a:outerShdw blurRad="38100" dist="38100" dir="2700000" algn="tl">
                    <a:srgbClr val="000000"/>
                  </a:outerShdw>
                </a:effectLst>
                <a:latin typeface="Book Antiqua" panose="02040602050305030304" pitchFamily="18" charset="0"/>
              </a:rPr>
              <a:t>f</a:t>
            </a:r>
            <a:r>
              <a:rPr lang="it-IT" altLang="it-IT" sz="2800" smtClean="0">
                <a:solidFill>
                  <a:srgbClr val="969696"/>
                </a:solidFill>
                <a:effectLst>
                  <a:outerShdw blurRad="38100" dist="38100" dir="2700000" algn="tl">
                    <a:srgbClr val="000000"/>
                  </a:outerShdw>
                </a:effectLst>
                <a:latin typeface="Book Antiqua" panose="02040602050305030304" pitchFamily="18" charset="0"/>
              </a:rPr>
              <a:t>  meccaniche</a:t>
            </a:r>
          </a:p>
          <a:p>
            <a:pPr algn="r" eaLnBrk="1" hangingPunct="1">
              <a:lnSpc>
                <a:spcPct val="90000"/>
              </a:lnSpc>
              <a:spcBef>
                <a:spcPct val="90000"/>
              </a:spcBef>
              <a:buClrTx/>
              <a:buSzTx/>
              <a:buFontTx/>
              <a:buNone/>
              <a:defRPr/>
            </a:pPr>
            <a:r>
              <a:rPr lang="it-IT" altLang="it-IT" sz="2800" i="1" smtClean="0">
                <a:solidFill>
                  <a:srgbClr val="969696"/>
                </a:solidFill>
                <a:effectLst>
                  <a:outerShdw blurRad="38100" dist="38100" dir="2700000" algn="tl">
                    <a:srgbClr val="000000"/>
                  </a:outerShdw>
                </a:effectLst>
                <a:latin typeface="Book Antiqua" panose="02040602050305030304" pitchFamily="18" charset="0"/>
              </a:rPr>
              <a:t>f</a:t>
            </a:r>
            <a:r>
              <a:rPr lang="it-IT" altLang="it-IT" sz="2800" smtClean="0">
                <a:solidFill>
                  <a:srgbClr val="969696"/>
                </a:solidFill>
                <a:effectLst>
                  <a:outerShdw blurRad="38100" dist="38100" dir="2700000" algn="tl">
                    <a:srgbClr val="000000"/>
                  </a:outerShdw>
                </a:effectLst>
                <a:latin typeface="Book Antiqua" panose="02040602050305030304" pitchFamily="18" charset="0"/>
              </a:rPr>
              <a:t>  elettriche</a:t>
            </a:r>
          </a:p>
          <a:p>
            <a:pPr algn="r" eaLnBrk="1" hangingPunct="1">
              <a:lnSpc>
                <a:spcPct val="90000"/>
              </a:lnSpc>
              <a:spcBef>
                <a:spcPct val="90000"/>
              </a:spcBef>
              <a:buClrTx/>
              <a:buSzTx/>
              <a:buFontTx/>
              <a:buNone/>
              <a:defRPr/>
            </a:pPr>
            <a:r>
              <a:rPr lang="it-IT" altLang="it-IT" sz="2800" i="1" smtClean="0">
                <a:solidFill>
                  <a:srgbClr val="969696"/>
                </a:solidFill>
                <a:effectLst>
                  <a:outerShdw blurRad="38100" dist="38100" dir="2700000" algn="tl">
                    <a:srgbClr val="000000"/>
                  </a:outerShdw>
                </a:effectLst>
                <a:latin typeface="Book Antiqua" panose="02040602050305030304" pitchFamily="18" charset="0"/>
              </a:rPr>
              <a:t>f</a:t>
            </a:r>
            <a:r>
              <a:rPr lang="it-IT" altLang="it-IT" sz="2800" smtClean="0">
                <a:solidFill>
                  <a:srgbClr val="969696"/>
                </a:solidFill>
                <a:effectLst>
                  <a:outerShdw blurRad="38100" dist="38100" dir="2700000" algn="tl">
                    <a:srgbClr val="000000"/>
                  </a:outerShdw>
                </a:effectLst>
                <a:latin typeface="Book Antiqua" panose="02040602050305030304" pitchFamily="18" charset="0"/>
              </a:rPr>
              <a:t>  elettroniche</a:t>
            </a:r>
          </a:p>
          <a:p>
            <a:pPr algn="r" eaLnBrk="1" hangingPunct="1">
              <a:lnSpc>
                <a:spcPct val="90000"/>
              </a:lnSpc>
              <a:spcBef>
                <a:spcPct val="90000"/>
              </a:spcBef>
              <a:buClrTx/>
              <a:buSzTx/>
              <a:buFontTx/>
              <a:buNone/>
              <a:defRPr/>
            </a:pPr>
            <a:r>
              <a:rPr lang="it-IT" altLang="it-IT" sz="2800" smtClean="0">
                <a:solidFill>
                  <a:srgbClr val="969696"/>
                </a:solidFill>
                <a:effectLst>
                  <a:outerShdw blurRad="38100" dist="38100" dir="2700000" algn="tl">
                    <a:srgbClr val="000000"/>
                  </a:outerShdw>
                </a:effectLst>
                <a:latin typeface="Book Antiqua" panose="02040602050305030304" pitchFamily="18" charset="0"/>
              </a:rPr>
              <a:t/>
            </a:r>
            <a:br>
              <a:rPr lang="it-IT" altLang="it-IT" sz="2800" smtClean="0">
                <a:solidFill>
                  <a:srgbClr val="969696"/>
                </a:solidFill>
                <a:effectLst>
                  <a:outerShdw blurRad="38100" dist="38100" dir="2700000" algn="tl">
                    <a:srgbClr val="000000"/>
                  </a:outerShdw>
                </a:effectLst>
                <a:latin typeface="Book Antiqua" panose="02040602050305030304" pitchFamily="18" charset="0"/>
              </a:rPr>
            </a:br>
            <a:r>
              <a:rPr lang="it-IT" altLang="it-IT" sz="2800" i="1" smtClean="0">
                <a:solidFill>
                  <a:srgbClr val="969696"/>
                </a:solidFill>
                <a:effectLst>
                  <a:outerShdw blurRad="38100" dist="38100" dir="2700000" algn="tl">
                    <a:srgbClr val="000000"/>
                  </a:outerShdw>
                </a:effectLst>
                <a:latin typeface="Book Antiqua" panose="02040602050305030304" pitchFamily="18" charset="0"/>
              </a:rPr>
              <a:t>f</a:t>
            </a:r>
            <a:r>
              <a:rPr lang="it-IT" altLang="it-IT" sz="2800" smtClean="0">
                <a:solidFill>
                  <a:srgbClr val="969696"/>
                </a:solidFill>
                <a:effectLst>
                  <a:outerShdw blurRad="38100" dist="38100" dir="2700000" algn="tl">
                    <a:srgbClr val="000000"/>
                  </a:outerShdw>
                </a:effectLst>
                <a:latin typeface="Book Antiqua" panose="02040602050305030304" pitchFamily="18" charset="0"/>
              </a:rPr>
              <a:t>  microonde</a:t>
            </a:r>
          </a:p>
        </p:txBody>
      </p:sp>
      <p:sp>
        <p:nvSpPr>
          <p:cNvPr id="17415" name="Line 20"/>
          <p:cNvSpPr>
            <a:spLocks noChangeShapeType="1"/>
          </p:cNvSpPr>
          <p:nvPr/>
        </p:nvSpPr>
        <p:spPr bwMode="auto">
          <a:xfrm flipH="1">
            <a:off x="1309688" y="3595688"/>
            <a:ext cx="11112" cy="703262"/>
          </a:xfrm>
          <a:prstGeom prst="line">
            <a:avLst/>
          </a:prstGeom>
          <a:noFill/>
          <a:ln w="31750">
            <a:solidFill>
              <a:srgbClr val="969696"/>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 name="Text Box 5"/>
          <p:cNvSpPr txBox="1">
            <a:spLocks noChangeArrowheads="1"/>
          </p:cNvSpPr>
          <p:nvPr/>
        </p:nvSpPr>
        <p:spPr bwMode="black">
          <a:xfrm>
            <a:off x="6022975" y="5910263"/>
            <a:ext cx="3121025" cy="476250"/>
          </a:xfrm>
          <a:prstGeom prst="rect">
            <a:avLst/>
          </a:prstGeom>
          <a:noFill/>
          <a:ln w="9525">
            <a:noFill/>
            <a:miter lim="800000"/>
            <a:headEnd/>
            <a:tailEnd/>
          </a:ln>
          <a:effec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r" eaLnBrk="1" hangingPunct="1">
              <a:lnSpc>
                <a:spcPct val="90000"/>
              </a:lnSpc>
              <a:spcBef>
                <a:spcPct val="90000"/>
              </a:spcBef>
              <a:buClrTx/>
              <a:buSzTx/>
              <a:buFontTx/>
              <a:buNone/>
              <a:defRPr/>
            </a:pPr>
            <a:r>
              <a:rPr lang="it-IT" altLang="it-IT" sz="2800" smtClean="0">
                <a:solidFill>
                  <a:srgbClr val="969696"/>
                </a:solidFill>
                <a:effectLst>
                  <a:outerShdw blurRad="38100" dist="38100" dir="2700000" algn="tl">
                    <a:srgbClr val="000000"/>
                  </a:outerShdw>
                </a:effectLst>
                <a:latin typeface="Book Antiqua" panose="02040602050305030304" pitchFamily="18" charset="0"/>
              </a:rPr>
              <a:t> </a:t>
            </a:r>
            <a:r>
              <a:rPr lang="it-IT" altLang="it-IT" sz="2800" i="1" smtClean="0">
                <a:solidFill>
                  <a:srgbClr val="969696"/>
                </a:solidFill>
                <a:effectLst>
                  <a:outerShdw blurRad="38100" dist="38100" dir="2700000" algn="tl">
                    <a:srgbClr val="000000"/>
                  </a:outerShdw>
                </a:effectLst>
                <a:latin typeface="Book Antiqua" panose="02040602050305030304" pitchFamily="18" charset="0"/>
              </a:rPr>
              <a:t>f</a:t>
            </a:r>
            <a:r>
              <a:rPr lang="it-IT" altLang="it-IT" sz="2800" smtClean="0">
                <a:solidFill>
                  <a:srgbClr val="969696"/>
                </a:solidFill>
                <a:effectLst>
                  <a:outerShdw blurRad="38100" dist="38100" dir="2700000" algn="tl">
                    <a:srgbClr val="000000"/>
                  </a:outerShdw>
                </a:effectLst>
                <a:latin typeface="Book Antiqua" panose="02040602050305030304" pitchFamily="18" charset="0"/>
              </a:rPr>
              <a:t>  ottiche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77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bwMode="black">
          <a:xfrm>
            <a:off x="461963" y="0"/>
            <a:ext cx="8053387" cy="1058863"/>
          </a:xfrm>
        </p:spPr>
        <p:txBody>
          <a:bodyPr/>
          <a:lstStyle/>
          <a:p>
            <a:pPr eaLnBrk="1" hangingPunct="1">
              <a:defRPr/>
            </a:pPr>
            <a:r>
              <a:rPr lang="it-IT" altLang="it-IT" dirty="0" smtClean="0">
                <a:solidFill>
                  <a:schemeClr val="tx1"/>
                </a:solidFill>
                <a:latin typeface="Book Antiqua" panose="02040602050305030304" pitchFamily="18" charset="0"/>
              </a:rPr>
              <a:t>Spettro ottico e raggi X</a:t>
            </a:r>
          </a:p>
        </p:txBody>
      </p:sp>
      <p:sp>
        <p:nvSpPr>
          <p:cNvPr id="289796" name="Text Box 4"/>
          <p:cNvSpPr txBox="1">
            <a:spLocks noChangeArrowheads="1"/>
          </p:cNvSpPr>
          <p:nvPr/>
        </p:nvSpPr>
        <p:spPr bwMode="black">
          <a:xfrm>
            <a:off x="2252663" y="957263"/>
            <a:ext cx="2005012" cy="4683125"/>
          </a:xfrm>
          <a:prstGeom prst="rect">
            <a:avLst/>
          </a:prstGeom>
          <a:noFill/>
          <a:ln w="9525">
            <a:noFill/>
            <a:miter lim="800000"/>
            <a:headEnd/>
            <a:tailEnd/>
          </a:ln>
          <a:effectLst/>
        </p:spPr>
        <p:txBody>
          <a:bodyPr>
            <a:spAutoFit/>
          </a:bodyPr>
          <a:lstStyle/>
          <a:p>
            <a:pPr eaLnBrk="1" hangingPunct="1">
              <a:spcBef>
                <a:spcPct val="40000"/>
              </a:spcBef>
              <a:defRPr/>
            </a:pPr>
            <a:r>
              <a:rPr lang="it-IT" sz="2800">
                <a:effectLst>
                  <a:outerShdw blurRad="38100" dist="38100" dir="2700000" algn="tl">
                    <a:srgbClr val="000000"/>
                  </a:outerShdw>
                </a:effectLst>
                <a:latin typeface="Book Antiqua" pitchFamily="18" charset="0"/>
              </a:rPr>
              <a:t>FIR</a:t>
            </a:r>
          </a:p>
          <a:p>
            <a:pPr eaLnBrk="1" hangingPunct="1">
              <a:spcBef>
                <a:spcPct val="40000"/>
              </a:spcBef>
              <a:defRPr/>
            </a:pPr>
            <a:r>
              <a:rPr lang="it-IT" sz="2800">
                <a:effectLst>
                  <a:outerShdw blurRad="38100" dist="38100" dir="2700000" algn="tl">
                    <a:srgbClr val="000000"/>
                  </a:outerShdw>
                </a:effectLst>
                <a:latin typeface="Book Antiqua" pitchFamily="18" charset="0"/>
              </a:rPr>
              <a:t>MIR</a:t>
            </a:r>
          </a:p>
          <a:p>
            <a:pPr eaLnBrk="1" hangingPunct="1">
              <a:spcBef>
                <a:spcPct val="40000"/>
              </a:spcBef>
              <a:defRPr/>
            </a:pPr>
            <a:r>
              <a:rPr lang="it-IT" sz="2800">
                <a:effectLst>
                  <a:outerShdw blurRad="38100" dist="38100" dir="2700000" algn="tl">
                    <a:srgbClr val="000000"/>
                  </a:outerShdw>
                </a:effectLst>
                <a:latin typeface="Book Antiqua" pitchFamily="18" charset="0"/>
              </a:rPr>
              <a:t>NIR</a:t>
            </a:r>
          </a:p>
          <a:p>
            <a:pPr eaLnBrk="1" hangingPunct="1">
              <a:spcBef>
                <a:spcPct val="20000"/>
              </a:spcBef>
              <a:defRPr/>
            </a:pPr>
            <a:r>
              <a:rPr lang="it-IT" sz="3600">
                <a:solidFill>
                  <a:srgbClr val="FF0000"/>
                </a:solidFill>
                <a:effectLst>
                  <a:outerShdw blurRad="38100" dist="38100" dir="2700000" algn="tl">
                    <a:srgbClr val="000000"/>
                  </a:outerShdw>
                </a:effectLst>
                <a:latin typeface="Book Antiqua" pitchFamily="18" charset="0"/>
              </a:rPr>
              <a:t>V</a:t>
            </a:r>
            <a:r>
              <a:rPr lang="it-IT" sz="3600">
                <a:solidFill>
                  <a:srgbClr val="00FF00"/>
                </a:solidFill>
                <a:effectLst>
                  <a:outerShdw blurRad="38100" dist="38100" dir="2700000" algn="tl">
                    <a:srgbClr val="000000"/>
                  </a:outerShdw>
                </a:effectLst>
                <a:latin typeface="Book Antiqua" pitchFamily="18" charset="0"/>
              </a:rPr>
              <a:t>I</a:t>
            </a:r>
            <a:r>
              <a:rPr lang="it-IT" sz="3600">
                <a:solidFill>
                  <a:srgbClr val="0000FF"/>
                </a:solidFill>
                <a:effectLst>
                  <a:outerShdw blurRad="38100" dist="38100" dir="2700000" algn="tl">
                    <a:srgbClr val="000000"/>
                  </a:outerShdw>
                </a:effectLst>
                <a:latin typeface="Book Antiqua" pitchFamily="18" charset="0"/>
              </a:rPr>
              <a:t>S</a:t>
            </a:r>
          </a:p>
          <a:p>
            <a:pPr eaLnBrk="1" hangingPunct="1">
              <a:spcBef>
                <a:spcPct val="20000"/>
              </a:spcBef>
              <a:defRPr/>
            </a:pPr>
            <a:r>
              <a:rPr lang="it-IT" sz="2800">
                <a:effectLst>
                  <a:outerShdw blurRad="38100" dist="38100" dir="2700000" algn="tl">
                    <a:srgbClr val="000000"/>
                  </a:outerShdw>
                </a:effectLst>
                <a:latin typeface="Book Antiqua" pitchFamily="18" charset="0"/>
              </a:rPr>
              <a:t>UV</a:t>
            </a:r>
          </a:p>
          <a:p>
            <a:pPr eaLnBrk="1" hangingPunct="1">
              <a:spcBef>
                <a:spcPct val="40000"/>
              </a:spcBef>
              <a:defRPr/>
            </a:pPr>
            <a:r>
              <a:rPr lang="it-IT" sz="2800">
                <a:effectLst>
                  <a:outerShdw blurRad="38100" dist="38100" dir="2700000" algn="tl">
                    <a:srgbClr val="000000"/>
                  </a:outerShdw>
                </a:effectLst>
                <a:latin typeface="Book Antiqua" pitchFamily="18" charset="0"/>
              </a:rPr>
              <a:t>VUV</a:t>
            </a:r>
          </a:p>
          <a:p>
            <a:pPr eaLnBrk="1" hangingPunct="1">
              <a:spcBef>
                <a:spcPct val="40000"/>
              </a:spcBef>
              <a:defRPr/>
            </a:pPr>
            <a:r>
              <a:rPr lang="it-IT" sz="2800">
                <a:effectLst>
                  <a:outerShdw blurRad="38100" dist="38100" dir="2700000" algn="tl">
                    <a:srgbClr val="000000"/>
                  </a:outerShdw>
                </a:effectLst>
                <a:latin typeface="Book Antiqua" pitchFamily="18" charset="0"/>
              </a:rPr>
              <a:t>S – X</a:t>
            </a:r>
          </a:p>
          <a:p>
            <a:pPr eaLnBrk="1" hangingPunct="1">
              <a:spcBef>
                <a:spcPct val="40000"/>
              </a:spcBef>
              <a:defRPr/>
            </a:pPr>
            <a:r>
              <a:rPr lang="it-IT" sz="2800">
                <a:effectLst>
                  <a:outerShdw blurRad="38100" dist="38100" dir="2700000" algn="tl">
                    <a:srgbClr val="000000"/>
                  </a:outerShdw>
                </a:effectLst>
                <a:latin typeface="Book Antiqua" pitchFamily="18" charset="0"/>
              </a:rPr>
              <a:t>X</a:t>
            </a:r>
          </a:p>
        </p:txBody>
      </p:sp>
      <p:graphicFrame>
        <p:nvGraphicFramePr>
          <p:cNvPr id="19460" name="Object 5"/>
          <p:cNvGraphicFramePr>
            <a:graphicFrameLocks noChangeAspect="1"/>
          </p:cNvGraphicFramePr>
          <p:nvPr/>
        </p:nvGraphicFramePr>
        <p:xfrm>
          <a:off x="4283075" y="1052513"/>
          <a:ext cx="2209800" cy="409575"/>
        </p:xfrm>
        <a:graphic>
          <a:graphicData uri="http://schemas.openxmlformats.org/presentationml/2006/ole">
            <mc:AlternateContent xmlns:mc="http://schemas.openxmlformats.org/markup-compatibility/2006">
              <mc:Choice xmlns:v="urn:schemas-microsoft-com:vml" Requires="v">
                <p:oleObj spid="_x0000_s19472" name="Equation" r:id="rId4" imgW="2143334" imgH="343059" progId="Equation.3">
                  <p:embed/>
                </p:oleObj>
              </mc:Choice>
              <mc:Fallback>
                <p:oleObj name="Equation" r:id="rId4" imgW="2143334" imgH="34305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4283075" y="1052513"/>
                        <a:ext cx="2209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6"/>
          <p:cNvGraphicFramePr>
            <a:graphicFrameLocks noChangeAspect="1"/>
          </p:cNvGraphicFramePr>
          <p:nvPr/>
        </p:nvGraphicFramePr>
        <p:xfrm>
          <a:off x="4141788" y="1662113"/>
          <a:ext cx="2162175" cy="409575"/>
        </p:xfrm>
        <a:graphic>
          <a:graphicData uri="http://schemas.openxmlformats.org/presentationml/2006/ole">
            <mc:AlternateContent xmlns:mc="http://schemas.openxmlformats.org/markup-compatibility/2006">
              <mc:Choice xmlns:v="urn:schemas-microsoft-com:vml" Requires="v">
                <p:oleObj spid="_x0000_s19473" name="Equation" r:id="rId6" imgW="2095460" imgH="343059" progId="Equation.3">
                  <p:embed/>
                </p:oleObj>
              </mc:Choice>
              <mc:Fallback>
                <p:oleObj name="Equation" r:id="rId6" imgW="2095460" imgH="34305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4141788" y="1662113"/>
                        <a:ext cx="21621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Object 7"/>
          <p:cNvGraphicFramePr>
            <a:graphicFrameLocks noChangeAspect="1"/>
          </p:cNvGraphicFramePr>
          <p:nvPr/>
        </p:nvGraphicFramePr>
        <p:xfrm>
          <a:off x="4338638" y="2262188"/>
          <a:ext cx="2314575" cy="409575"/>
        </p:xfrm>
        <a:graphic>
          <a:graphicData uri="http://schemas.openxmlformats.org/presentationml/2006/ole">
            <mc:AlternateContent xmlns:mc="http://schemas.openxmlformats.org/markup-compatibility/2006">
              <mc:Choice xmlns:v="urn:schemas-microsoft-com:vml" Requires="v">
                <p:oleObj spid="_x0000_s19474" name="Equation" r:id="rId8" imgW="2247701" imgH="343059" progId="Equation.3">
                  <p:embed/>
                </p:oleObj>
              </mc:Choice>
              <mc:Fallback>
                <p:oleObj name="Equation" r:id="rId8" imgW="2247701" imgH="343059"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4338638" y="2262188"/>
                        <a:ext cx="2314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9"/>
          <p:cNvGraphicFramePr>
            <a:graphicFrameLocks noChangeAspect="1"/>
          </p:cNvGraphicFramePr>
          <p:nvPr/>
        </p:nvGraphicFramePr>
        <p:xfrm>
          <a:off x="3978275" y="3452813"/>
          <a:ext cx="2676525" cy="409575"/>
        </p:xfrm>
        <a:graphic>
          <a:graphicData uri="http://schemas.openxmlformats.org/presentationml/2006/ole">
            <mc:AlternateContent xmlns:mc="http://schemas.openxmlformats.org/markup-compatibility/2006">
              <mc:Choice xmlns:v="urn:schemas-microsoft-com:vml" Requires="v">
                <p:oleObj spid="_x0000_s19475" name="Equation" r:id="rId10" imgW="2609631" imgH="343059" progId="Equation.3">
                  <p:embed/>
                </p:oleObj>
              </mc:Choice>
              <mc:Fallback>
                <p:oleObj name="Equation" r:id="rId10" imgW="2609631" imgH="343059"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
                      <a:xfrm>
                        <a:off x="3978275" y="3452813"/>
                        <a:ext cx="26765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10"/>
          <p:cNvGraphicFramePr>
            <a:graphicFrameLocks noChangeAspect="1"/>
          </p:cNvGraphicFramePr>
          <p:nvPr/>
        </p:nvGraphicFramePr>
        <p:xfrm>
          <a:off x="4013200" y="4046538"/>
          <a:ext cx="2486025" cy="409575"/>
        </p:xfrm>
        <a:graphic>
          <a:graphicData uri="http://schemas.openxmlformats.org/presentationml/2006/ole">
            <mc:AlternateContent xmlns:mc="http://schemas.openxmlformats.org/markup-compatibility/2006">
              <mc:Choice xmlns:v="urn:schemas-microsoft-com:vml" Requires="v">
                <p:oleObj spid="_x0000_s19476" name="Equation" r:id="rId12" imgW="2419569" imgH="343059" progId="Equation.3">
                  <p:embed/>
                </p:oleObj>
              </mc:Choice>
              <mc:Fallback>
                <p:oleObj name="Equation" r:id="rId12" imgW="2419569" imgH="343059"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4013200" y="4046538"/>
                        <a:ext cx="2486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5" name="Object 11"/>
          <p:cNvGraphicFramePr>
            <a:graphicFrameLocks noChangeAspect="1"/>
          </p:cNvGraphicFramePr>
          <p:nvPr/>
        </p:nvGraphicFramePr>
        <p:xfrm>
          <a:off x="4140200" y="4654550"/>
          <a:ext cx="2143125" cy="409575"/>
        </p:xfrm>
        <a:graphic>
          <a:graphicData uri="http://schemas.openxmlformats.org/presentationml/2006/ole">
            <mc:AlternateContent xmlns:mc="http://schemas.openxmlformats.org/markup-compatibility/2006">
              <mc:Choice xmlns:v="urn:schemas-microsoft-com:vml" Requires="v">
                <p:oleObj spid="_x0000_s19477" name="Equation" r:id="rId14" imgW="2076310" imgH="343059" progId="Equation.3">
                  <p:embed/>
                </p:oleObj>
              </mc:Choice>
              <mc:Fallback>
                <p:oleObj name="Equation" r:id="rId14" imgW="2076310" imgH="343059"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4140200" y="4654550"/>
                        <a:ext cx="2143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12"/>
          <p:cNvGraphicFramePr>
            <a:graphicFrameLocks noChangeAspect="1"/>
          </p:cNvGraphicFramePr>
          <p:nvPr/>
        </p:nvGraphicFramePr>
        <p:xfrm>
          <a:off x="4387850" y="5238750"/>
          <a:ext cx="2095500" cy="409575"/>
        </p:xfrm>
        <a:graphic>
          <a:graphicData uri="http://schemas.openxmlformats.org/presentationml/2006/ole">
            <mc:AlternateContent xmlns:mc="http://schemas.openxmlformats.org/markup-compatibility/2006">
              <mc:Choice xmlns:v="urn:schemas-microsoft-com:vml" Requires="v">
                <p:oleObj spid="_x0000_s19478" name="Equation" r:id="rId16" imgW="2028915" imgH="343059" progId="Equation.3">
                  <p:embed/>
                </p:oleObj>
              </mc:Choice>
              <mc:Fallback>
                <p:oleObj name="Equation" r:id="rId16" imgW="2028915" imgH="343059"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black">
                      <a:xfrm>
                        <a:off x="4387850" y="5238750"/>
                        <a:ext cx="2095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9805" name="Text Box 13"/>
          <p:cNvSpPr txBox="1">
            <a:spLocks noChangeArrowheads="1"/>
          </p:cNvSpPr>
          <p:nvPr/>
        </p:nvSpPr>
        <p:spPr bwMode="black">
          <a:xfrm>
            <a:off x="1247775" y="5707063"/>
            <a:ext cx="6221413" cy="519112"/>
          </a:xfrm>
          <a:prstGeom prst="rect">
            <a:avLst/>
          </a:prstGeom>
          <a:noFill/>
          <a:ln w="9525">
            <a:noFill/>
            <a:miter lim="800000"/>
            <a:headEnd/>
            <a:tailEnd/>
          </a:ln>
          <a:effectLst/>
        </p:spPr>
        <p:txBody>
          <a:bodyPr>
            <a:spAutoFit/>
          </a:bodyPr>
          <a:lstStyle/>
          <a:p>
            <a:pPr eaLnBrk="1" hangingPunct="1">
              <a:spcBef>
                <a:spcPct val="50000"/>
              </a:spcBef>
              <a:defRPr/>
            </a:pPr>
            <a:r>
              <a:rPr lang="it-IT" sz="2800" i="1" dirty="0">
                <a:solidFill>
                  <a:srgbClr val="FFFF00"/>
                </a:solidFill>
                <a:effectLst>
                  <a:outerShdw blurRad="38100" dist="38100" dir="2700000" algn="tl">
                    <a:srgbClr val="000000"/>
                  </a:outerShdw>
                </a:effectLst>
                <a:latin typeface="Book Antiqua" pitchFamily="18" charset="0"/>
              </a:rPr>
              <a:t>e.g.</a:t>
            </a:r>
            <a:r>
              <a:rPr lang="it-IT" sz="2800" dirty="0">
                <a:effectLst>
                  <a:outerShdw blurRad="38100" dist="38100" dir="2700000" algn="tl">
                    <a:srgbClr val="000000"/>
                  </a:outerShdw>
                </a:effectLst>
                <a:latin typeface="Book Antiqua" pitchFamily="18" charset="0"/>
              </a:rPr>
              <a:t> </a:t>
            </a:r>
            <a:r>
              <a:rPr lang="el-GR" sz="2800" b="1" i="1" dirty="0">
                <a:solidFill>
                  <a:srgbClr val="FFFF00"/>
                </a:solidFill>
                <a:effectLst>
                  <a:outerShdw blurRad="38100" dist="38100" dir="2700000" algn="tl">
                    <a:srgbClr val="000000"/>
                  </a:outerShdw>
                </a:effectLst>
                <a:latin typeface="Book Antiqua" pitchFamily="18" charset="0"/>
              </a:rPr>
              <a:t>λ</a:t>
            </a:r>
            <a:r>
              <a:rPr lang="it-IT" sz="2800" b="1" dirty="0">
                <a:solidFill>
                  <a:srgbClr val="FFFF00"/>
                </a:solidFill>
                <a:effectLst>
                  <a:outerShdw blurRad="38100" dist="38100" dir="2700000" algn="tl">
                    <a:srgbClr val="000000"/>
                  </a:outerShdw>
                </a:effectLst>
                <a:latin typeface="Book Antiqua" pitchFamily="18" charset="0"/>
              </a:rPr>
              <a:t> = 500 nm (giallo) </a:t>
            </a:r>
            <a:r>
              <a:rPr lang="it-IT" sz="2800" b="1" dirty="0">
                <a:solidFill>
                  <a:srgbClr val="FFFF00"/>
                </a:solidFill>
                <a:effectLst>
                  <a:outerShdw blurRad="38100" dist="38100" dir="2700000" algn="tl">
                    <a:srgbClr val="000000"/>
                  </a:outerShdw>
                </a:effectLst>
                <a:latin typeface="Book Antiqua" pitchFamily="18" charset="0"/>
                <a:sym typeface="Wingdings" pitchFamily="2" charset="2"/>
              </a:rPr>
              <a:t> </a:t>
            </a:r>
            <a:r>
              <a:rPr lang="it-IT" sz="2800" b="1" i="1" dirty="0">
                <a:solidFill>
                  <a:srgbClr val="FFFF00"/>
                </a:solidFill>
                <a:effectLst>
                  <a:outerShdw blurRad="38100" dist="38100" dir="2700000" algn="tl">
                    <a:srgbClr val="000000"/>
                  </a:outerShdw>
                </a:effectLst>
                <a:latin typeface="Book Antiqua" pitchFamily="18" charset="0"/>
                <a:sym typeface="Wingdings" pitchFamily="2" charset="2"/>
              </a:rPr>
              <a:t>f</a:t>
            </a:r>
            <a:r>
              <a:rPr lang="it-IT" sz="2800" b="1" dirty="0">
                <a:solidFill>
                  <a:srgbClr val="FFFF00"/>
                </a:solidFill>
                <a:effectLst>
                  <a:outerShdw blurRad="38100" dist="38100" dir="2700000" algn="tl">
                    <a:srgbClr val="000000"/>
                  </a:outerShdw>
                </a:effectLst>
                <a:latin typeface="Book Antiqua" pitchFamily="18" charset="0"/>
                <a:sym typeface="Wingdings" pitchFamily="2" charset="2"/>
              </a:rPr>
              <a:t> </a:t>
            </a:r>
            <a:r>
              <a:rPr lang="en-US" sz="2800" b="1" dirty="0">
                <a:solidFill>
                  <a:srgbClr val="FFFF00"/>
                </a:solidFill>
                <a:effectLst>
                  <a:outerShdw blurRad="38100" dist="38100" dir="2700000" algn="tl">
                    <a:srgbClr val="000000"/>
                  </a:outerShdw>
                </a:effectLst>
                <a:latin typeface="Book Antiqua" pitchFamily="18" charset="0"/>
                <a:sym typeface="Wingdings" pitchFamily="2" charset="2"/>
              </a:rPr>
              <a:t>~ 600 THz</a:t>
            </a:r>
            <a:endParaRPr lang="en-US" sz="2800" b="1" dirty="0">
              <a:solidFill>
                <a:srgbClr val="FFFF00"/>
              </a:solidFill>
              <a:effectLst>
                <a:outerShdw blurRad="38100" dist="38100" dir="2700000" algn="tl">
                  <a:srgbClr val="000000"/>
                </a:outerShdw>
              </a:effectLst>
              <a:latin typeface="Book Antiqua" pitchFamily="18" charset="0"/>
            </a:endParaRPr>
          </a:p>
        </p:txBody>
      </p:sp>
      <p:sp>
        <p:nvSpPr>
          <p:cNvPr id="19468" name="Text Box 14"/>
          <p:cNvSpPr txBox="1">
            <a:spLocks noChangeArrowheads="1"/>
          </p:cNvSpPr>
          <p:nvPr/>
        </p:nvSpPr>
        <p:spPr bwMode="black">
          <a:xfrm>
            <a:off x="919163" y="925513"/>
            <a:ext cx="2414587"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9600">
                <a:latin typeface="Book Antiqua" panose="02040602050305030304" pitchFamily="18" charset="0"/>
                <a:sym typeface="Symbol" panose="05050102010706020507" pitchFamily="18" charset="2"/>
              </a:rPr>
              <a:t></a:t>
            </a:r>
          </a:p>
        </p:txBody>
      </p:sp>
      <p:sp>
        <p:nvSpPr>
          <p:cNvPr id="19469" name="Text Box 15"/>
          <p:cNvSpPr txBox="1">
            <a:spLocks noChangeArrowheads="1"/>
          </p:cNvSpPr>
          <p:nvPr/>
        </p:nvSpPr>
        <p:spPr bwMode="black">
          <a:xfrm>
            <a:off x="1058863" y="1463675"/>
            <a:ext cx="1133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3600">
                <a:latin typeface="Book Antiqua" panose="02040602050305030304" pitchFamily="18" charset="0"/>
                <a:sym typeface="Symbol" panose="05050102010706020507" pitchFamily="18" charset="2"/>
              </a:rPr>
              <a:t>IR</a:t>
            </a:r>
          </a:p>
        </p:txBody>
      </p:sp>
      <p:sp>
        <p:nvSpPr>
          <p:cNvPr id="289808" name="Text Box 16"/>
          <p:cNvSpPr txBox="1">
            <a:spLocks noChangeArrowheads="1"/>
          </p:cNvSpPr>
          <p:nvPr/>
        </p:nvSpPr>
        <p:spPr bwMode="black">
          <a:xfrm>
            <a:off x="3786188" y="2686050"/>
            <a:ext cx="3222625" cy="677863"/>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80000"/>
              </a:lnSpc>
              <a:spcBef>
                <a:spcPct val="50000"/>
              </a:spcBef>
              <a:defRPr/>
            </a:pPr>
            <a:r>
              <a:rPr lang="en-US" altLang="it-IT" sz="2000" b="1" smtClean="0">
                <a:solidFill>
                  <a:srgbClr val="DC0101"/>
                </a:solidFill>
                <a:effectLst>
                  <a:outerShdw blurRad="38100" dist="38100" dir="2700000" algn="tl">
                    <a:srgbClr val="000000"/>
                  </a:outerShdw>
                </a:effectLst>
                <a:latin typeface="Book Antiqua" panose="02040602050305030304" pitchFamily="18" charset="0"/>
                <a:sym typeface="Wingdings" panose="05000000000000000000" pitchFamily="2" charset="2"/>
              </a:rPr>
              <a:t>   390 THz</a:t>
            </a:r>
            <a:r>
              <a:rPr lang="en-US" altLang="it-IT" sz="2000" b="1" smtClean="0">
                <a:solidFill>
                  <a:srgbClr val="FFFF00"/>
                </a:solidFill>
                <a:effectLst>
                  <a:outerShdw blurRad="38100" dist="38100" dir="2700000" algn="tl">
                    <a:srgbClr val="000000"/>
                  </a:outerShdw>
                </a:effectLst>
                <a:latin typeface="Book Antiqua" panose="02040602050305030304" pitchFamily="18" charset="0"/>
                <a:sym typeface="Wingdings" panose="05000000000000000000" pitchFamily="2" charset="2"/>
              </a:rPr>
              <a:t>   </a:t>
            </a:r>
            <a:r>
              <a:rPr lang="en-US" altLang="it-IT" sz="1600" b="1" smtClean="0">
                <a:solidFill>
                  <a:srgbClr val="FFFF00"/>
                </a:solidFill>
                <a:effectLst>
                  <a:outerShdw blurRad="38100" dist="38100" dir="2700000" algn="tl">
                    <a:srgbClr val="000000"/>
                  </a:outerShdw>
                </a:effectLst>
                <a:latin typeface="Book Antiqua" panose="02040602050305030304" pitchFamily="18" charset="0"/>
                <a:sym typeface="Wingdings" panose="05000000000000000000" pitchFamily="2" charset="2"/>
              </a:rPr>
              <a:t> </a:t>
            </a:r>
            <a:r>
              <a:rPr lang="en-US" altLang="it-IT" sz="2000" b="1" smtClean="0">
                <a:solidFill>
                  <a:srgbClr val="00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en-US" altLang="it-IT" sz="2000" b="1" smtClean="0">
                <a:solidFill>
                  <a:srgbClr val="FFFF00"/>
                </a:solidFill>
                <a:effectLst>
                  <a:outerShdw blurRad="38100" dist="38100" dir="2700000" algn="tl">
                    <a:srgbClr val="000000"/>
                  </a:outerShdw>
                </a:effectLst>
                <a:latin typeface="Book Antiqua" panose="02040602050305030304" pitchFamily="18" charset="0"/>
                <a:sym typeface="Wingdings" panose="05000000000000000000" pitchFamily="2" charset="2"/>
              </a:rPr>
              <a:t>   </a:t>
            </a:r>
            <a:r>
              <a:rPr lang="en-US" altLang="it-IT" sz="2000" b="1" smtClean="0">
                <a:solidFill>
                  <a:srgbClr val="0000FF"/>
                </a:solidFill>
                <a:effectLst>
                  <a:outerShdw blurRad="38100" dist="38100" dir="2700000" algn="tl">
                    <a:srgbClr val="000000"/>
                  </a:outerShdw>
                </a:effectLst>
                <a:latin typeface="Book Antiqua" panose="02040602050305030304" pitchFamily="18" charset="0"/>
                <a:sym typeface="Wingdings" panose="05000000000000000000" pitchFamily="2" charset="2"/>
              </a:rPr>
              <a:t>790 THz</a:t>
            </a:r>
            <a:br>
              <a:rPr lang="en-US" altLang="it-IT" sz="2000" b="1" smtClean="0">
                <a:solidFill>
                  <a:srgbClr val="0000FF"/>
                </a:solidFill>
                <a:effectLst>
                  <a:outerShdw blurRad="38100" dist="38100" dir="2700000" algn="tl">
                    <a:srgbClr val="000000"/>
                  </a:outerShdw>
                </a:effectLst>
                <a:latin typeface="Book Antiqua" panose="02040602050305030304" pitchFamily="18" charset="0"/>
                <a:sym typeface="Wingdings" panose="05000000000000000000" pitchFamily="2" charset="2"/>
              </a:rPr>
            </a:br>
            <a:r>
              <a:rPr lang="en-US" altLang="it-IT" sz="2800" b="1" smtClean="0">
                <a:solidFill>
                  <a:srgbClr val="DC0101"/>
                </a:solidFill>
                <a:effectLst>
                  <a:outerShdw blurRad="38100" dist="38100" dir="2700000" algn="tl">
                    <a:srgbClr val="000000"/>
                  </a:outerShdw>
                </a:effectLst>
                <a:latin typeface="Book Antiqua" panose="02040602050305030304" pitchFamily="18" charset="0"/>
                <a:sym typeface="Wingdings" panose="05000000000000000000" pitchFamily="2" charset="2"/>
              </a:rPr>
              <a:t>780 nm</a:t>
            </a:r>
            <a:r>
              <a:rPr lang="en-US" altLang="it-IT" sz="2800" b="1" smtClean="0">
                <a:solidFill>
                  <a:srgbClr val="FFFF00"/>
                </a:solidFill>
                <a:effectLst>
                  <a:outerShdw blurRad="38100" dist="38100" dir="2700000" algn="tl">
                    <a:srgbClr val="000000"/>
                  </a:outerShdw>
                </a:effectLst>
                <a:latin typeface="Book Antiqua" panose="02040602050305030304" pitchFamily="18" charset="0"/>
                <a:sym typeface="Wingdings" panose="05000000000000000000" pitchFamily="2" charset="2"/>
              </a:rPr>
              <a:t>  </a:t>
            </a:r>
            <a:r>
              <a:rPr lang="en-US" altLang="it-IT" sz="2800" b="1" smtClean="0">
                <a:solidFill>
                  <a:srgbClr val="00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en-US" altLang="it-IT" sz="2800" b="1" smtClean="0">
                <a:solidFill>
                  <a:srgbClr val="FFFF00"/>
                </a:solidFill>
                <a:effectLst>
                  <a:outerShdw blurRad="38100" dist="38100" dir="2700000" algn="tl">
                    <a:srgbClr val="000000"/>
                  </a:outerShdw>
                </a:effectLst>
                <a:latin typeface="Book Antiqua" panose="02040602050305030304" pitchFamily="18" charset="0"/>
                <a:sym typeface="Wingdings" panose="05000000000000000000" pitchFamily="2" charset="2"/>
              </a:rPr>
              <a:t>  </a:t>
            </a:r>
            <a:r>
              <a:rPr lang="en-US" altLang="it-IT" sz="2800" b="1" smtClean="0">
                <a:solidFill>
                  <a:srgbClr val="0000FF"/>
                </a:solidFill>
                <a:effectLst>
                  <a:outerShdw blurRad="38100" dist="38100" dir="2700000" algn="tl">
                    <a:srgbClr val="000000"/>
                  </a:outerShdw>
                </a:effectLst>
                <a:latin typeface="Book Antiqua" panose="02040602050305030304" pitchFamily="18" charset="0"/>
                <a:sym typeface="Wingdings" panose="05000000000000000000" pitchFamily="2" charset="2"/>
              </a:rPr>
              <a:t>380 nm</a:t>
            </a:r>
          </a:p>
        </p:txBody>
      </p:sp>
      <p:sp>
        <p:nvSpPr>
          <p:cNvPr id="17" name="Text Box 13"/>
          <p:cNvSpPr txBox="1">
            <a:spLocks noChangeArrowheads="1"/>
          </p:cNvSpPr>
          <p:nvPr/>
        </p:nvSpPr>
        <p:spPr bwMode="black">
          <a:xfrm>
            <a:off x="390525" y="6200775"/>
            <a:ext cx="8461375" cy="461963"/>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el-GR" altLang="it-IT" sz="2400" b="1" i="1" dirty="0" smtClean="0">
                <a:solidFill>
                  <a:srgbClr val="00FF00"/>
                </a:solidFill>
                <a:effectLst>
                  <a:outerShdw blurRad="38100" dist="38100" dir="2700000" algn="tl">
                    <a:srgbClr val="000000"/>
                  </a:outerShdw>
                </a:effectLst>
                <a:latin typeface="Book Antiqua" panose="02040602050305030304" pitchFamily="18" charset="0"/>
              </a:rPr>
              <a:t>λ</a:t>
            </a:r>
            <a:r>
              <a:rPr lang="it-IT" altLang="it-IT" sz="2400" b="1" dirty="0" smtClean="0">
                <a:solidFill>
                  <a:srgbClr val="00FF00"/>
                </a:solidFill>
                <a:effectLst>
                  <a:outerShdw blurRad="38100" dist="38100" dir="2700000" algn="tl">
                    <a:srgbClr val="000000"/>
                  </a:outerShdw>
                </a:effectLst>
                <a:latin typeface="Book Antiqua" panose="02040602050305030304" pitchFamily="18" charset="0"/>
              </a:rPr>
              <a:t> = 532 nm (verde) </a:t>
            </a:r>
            <a:r>
              <a:rPr lang="it-IT" altLang="it-IT" sz="2400" b="1" dirty="0" smtClean="0">
                <a:solidFill>
                  <a:srgbClr val="00FF00"/>
                </a:solidFill>
                <a:effectLst>
                  <a:outerShdw blurRad="38100" dist="38100" dir="2700000" algn="tl">
                    <a:srgbClr val="000000"/>
                  </a:outerShdw>
                </a:effectLst>
                <a:latin typeface="Book Antiqua" panose="02040602050305030304" pitchFamily="18" charset="0"/>
                <a:sym typeface="Wingdings" panose="05000000000000000000" pitchFamily="2" charset="2"/>
              </a:rPr>
              <a:t> </a:t>
            </a:r>
            <a:r>
              <a:rPr lang="it-IT" altLang="it-IT" sz="2400" b="1" i="1" dirty="0" smtClean="0">
                <a:solidFill>
                  <a:srgbClr val="00FF00"/>
                </a:solidFill>
                <a:effectLst>
                  <a:outerShdw blurRad="38100" dist="38100" dir="2700000" algn="tl">
                    <a:srgbClr val="000000"/>
                  </a:outerShdw>
                </a:effectLst>
                <a:latin typeface="Book Antiqua" panose="02040602050305030304" pitchFamily="18" charset="0"/>
                <a:sym typeface="Wingdings" panose="05000000000000000000" pitchFamily="2" charset="2"/>
              </a:rPr>
              <a:t>f</a:t>
            </a:r>
            <a:r>
              <a:rPr lang="it-IT" altLang="it-IT" sz="2400" b="1" dirty="0" smtClean="0">
                <a:solidFill>
                  <a:srgbClr val="00FF00"/>
                </a:solidFill>
                <a:effectLst>
                  <a:outerShdw blurRad="38100" dist="38100" dir="2700000" algn="tl">
                    <a:srgbClr val="000000"/>
                  </a:outerShdw>
                </a:effectLst>
                <a:latin typeface="Book Antiqua" panose="02040602050305030304" pitchFamily="18" charset="0"/>
                <a:sym typeface="Wingdings" panose="05000000000000000000" pitchFamily="2" charset="2"/>
              </a:rPr>
              <a:t> </a:t>
            </a:r>
            <a:r>
              <a:rPr lang="en-US" altLang="it-IT" sz="2400" b="1" dirty="0" smtClean="0">
                <a:solidFill>
                  <a:srgbClr val="00FF00"/>
                </a:solidFill>
                <a:effectLst>
                  <a:outerShdw blurRad="38100" dist="38100" dir="2700000" algn="tl">
                    <a:srgbClr val="000000"/>
                  </a:outerShdw>
                </a:effectLst>
                <a:latin typeface="Book Antiqua" panose="02040602050305030304" pitchFamily="18" charset="0"/>
                <a:sym typeface="Wingdings" panose="05000000000000000000" pitchFamily="2" charset="2"/>
              </a:rPr>
              <a:t>~ 564 THz   </a:t>
            </a:r>
            <a:r>
              <a:rPr lang="en-US" altLang="it-IT" sz="2400" b="1" dirty="0" err="1" smtClean="0">
                <a:solidFill>
                  <a:srgbClr val="00FF00"/>
                </a:solidFill>
                <a:effectLst>
                  <a:outerShdw blurRad="38100" dist="38100" dir="2700000" algn="tl">
                    <a:srgbClr val="000000"/>
                  </a:outerShdw>
                </a:effectLst>
                <a:latin typeface="Book Antiqua" panose="02040602050305030304" pitchFamily="18" charset="0"/>
                <a:sym typeface="Wingdings" panose="05000000000000000000" pitchFamily="2" charset="2"/>
              </a:rPr>
              <a:t>Nd:YAG</a:t>
            </a:r>
            <a:r>
              <a:rPr lang="en-US" altLang="it-IT" sz="2400" b="1" dirty="0" smtClean="0">
                <a:solidFill>
                  <a:srgbClr val="00FF00"/>
                </a:solidFill>
                <a:effectLst>
                  <a:outerShdw blurRad="38100" dist="38100" dir="2700000" algn="tl">
                    <a:srgbClr val="000000"/>
                  </a:outerShdw>
                </a:effectLst>
                <a:latin typeface="Book Antiqua" panose="02040602050305030304" pitchFamily="18" charset="0"/>
                <a:sym typeface="Wingdings" panose="05000000000000000000" pitchFamily="2" charset="2"/>
              </a:rPr>
              <a:t> 2× (da 1064 nm)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461963" y="0"/>
            <a:ext cx="8053387" cy="1058863"/>
          </a:xfrm>
        </p:spPr>
        <p:txBody>
          <a:bodyPr/>
          <a:lstStyle/>
          <a:p>
            <a:pPr eaLnBrk="1" hangingPunct="1">
              <a:defRPr/>
            </a:pPr>
            <a:r>
              <a:rPr lang="it-IT" altLang="it-IT" dirty="0" smtClean="0">
                <a:solidFill>
                  <a:schemeClr val="tx1"/>
                </a:solidFill>
                <a:latin typeface="Book Antiqua" panose="02040602050305030304" pitchFamily="18" charset="0"/>
              </a:rPr>
              <a:t>Intero spettro </a:t>
            </a:r>
            <a:r>
              <a:rPr lang="it-IT" altLang="it-IT" dirty="0" err="1" smtClean="0">
                <a:solidFill>
                  <a:schemeClr val="tx1"/>
                </a:solidFill>
                <a:latin typeface="Book Antiqua" panose="02040602050305030304" pitchFamily="18" charset="0"/>
              </a:rPr>
              <a:t>e.m</a:t>
            </a:r>
            <a:r>
              <a:rPr lang="it-IT" altLang="it-IT" dirty="0" smtClean="0">
                <a:solidFill>
                  <a:schemeClr val="tx1"/>
                </a:solidFill>
                <a:latin typeface="Book Antiqua" panose="02040602050305030304" pitchFamily="18" charset="0"/>
              </a:rPr>
              <a:t>. e sue sigle</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058863"/>
            <a:ext cx="3852862"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325" y="2276475"/>
            <a:ext cx="2935288"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4427538" y="2133600"/>
            <a:ext cx="1439862" cy="2016125"/>
            <a:chOff x="2789" y="1344"/>
            <a:chExt cx="907" cy="1270"/>
          </a:xfrm>
        </p:grpSpPr>
        <p:pic>
          <p:nvPicPr>
            <p:cNvPr id="2151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 y="1436"/>
              <a:ext cx="783"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Rectangle 7"/>
            <p:cNvSpPr>
              <a:spLocks noChangeArrowheads="1"/>
            </p:cNvSpPr>
            <p:nvPr/>
          </p:nvSpPr>
          <p:spPr bwMode="auto">
            <a:xfrm>
              <a:off x="2789" y="1344"/>
              <a:ext cx="907" cy="127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grpSp>
      <p:sp>
        <p:nvSpPr>
          <p:cNvPr id="3" name="Rettangolo 2"/>
          <p:cNvSpPr/>
          <p:nvPr/>
        </p:nvSpPr>
        <p:spPr>
          <a:xfrm>
            <a:off x="3768725" y="1381125"/>
            <a:ext cx="444500" cy="29845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1" name="Rettangolo 10"/>
          <p:cNvSpPr/>
          <p:nvPr/>
        </p:nvSpPr>
        <p:spPr>
          <a:xfrm>
            <a:off x="3803650" y="2860675"/>
            <a:ext cx="328613" cy="29845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2" name="Rettangolo 11"/>
          <p:cNvSpPr/>
          <p:nvPr/>
        </p:nvSpPr>
        <p:spPr>
          <a:xfrm>
            <a:off x="3803650" y="2136775"/>
            <a:ext cx="336550" cy="29845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Lst>
  </p:timing>
</p:sld>
</file>

<file path=ppt/theme/theme1.xml><?xml version="1.0" encoding="utf-8"?>
<a:theme xmlns:a="http://schemas.openxmlformats.org/drawingml/2006/main" name="3_LUCIDI COL C.S.">
  <a:themeElements>
    <a:clrScheme name="LUCIDI COL C.S.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LUCIDI COL C.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CIDI COL C.S.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LUCIDI COL C.S.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LUCIDI COL C.S.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LUCIDI COL C.S.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LUCIDI COL C.S.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LUCIDI COL C.S.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LUCIDI COL C.S.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LUCIDI COL C.S.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5540</TotalTime>
  <Words>3918</Words>
  <Application>Microsoft Office PowerPoint</Application>
  <PresentationFormat>Presentazione su schermo (4:3)</PresentationFormat>
  <Paragraphs>540</Paragraphs>
  <Slides>62</Slides>
  <Notes>62</Notes>
  <HiddenSlides>0</HiddenSlides>
  <MMClips>0</MMClips>
  <ScaleCrop>false</ScaleCrop>
  <HeadingPairs>
    <vt:vector size="8" baseType="variant">
      <vt:variant>
        <vt:lpstr>Caratteri utilizzati</vt:lpstr>
      </vt:variant>
      <vt:variant>
        <vt:i4>9</vt:i4>
      </vt:variant>
      <vt:variant>
        <vt:lpstr>Tema</vt:lpstr>
      </vt:variant>
      <vt:variant>
        <vt:i4>1</vt:i4>
      </vt:variant>
      <vt:variant>
        <vt:lpstr>Server OLE incorporati</vt:lpstr>
      </vt:variant>
      <vt:variant>
        <vt:i4>1</vt:i4>
      </vt:variant>
      <vt:variant>
        <vt:lpstr>Titoli diapositive</vt:lpstr>
      </vt:variant>
      <vt:variant>
        <vt:i4>62</vt:i4>
      </vt:variant>
    </vt:vector>
  </HeadingPairs>
  <TitlesOfParts>
    <vt:vector size="73" baseType="lpstr">
      <vt:lpstr>Tahoma</vt:lpstr>
      <vt:lpstr>Arial</vt:lpstr>
      <vt:lpstr>Wingdings</vt:lpstr>
      <vt:lpstr>Book Antiqua</vt:lpstr>
      <vt:lpstr>Symbol</vt:lpstr>
      <vt:lpstr>Monotype Corsiva</vt:lpstr>
      <vt:lpstr>Algerian</vt:lpstr>
      <vt:lpstr>Monotype Sorts</vt:lpstr>
      <vt:lpstr>ITCCenturyBookT</vt:lpstr>
      <vt:lpstr>3_LUCIDI COL C.S.</vt:lpstr>
      <vt:lpstr>Microsoft Equation 3.0</vt:lpstr>
      <vt:lpstr>ANALIZZATORI            DI SPETTRO </vt:lpstr>
      <vt:lpstr>Analizzatori di spettro </vt:lpstr>
      <vt:lpstr>Analisi spettrale</vt:lpstr>
      <vt:lpstr>Esempio/esercizio</vt:lpstr>
      <vt:lpstr>Trasformata di Fourier (1/2)</vt:lpstr>
      <vt:lpstr>Trasformata di Fourier (2/2)</vt:lpstr>
      <vt:lpstr>Gamme spettrali ("segnali")</vt:lpstr>
      <vt:lpstr>Spettro ottico e raggi X</vt:lpstr>
      <vt:lpstr>Intero spettro e.m. e sue sigle</vt:lpstr>
      <vt:lpstr>Principio dell'AS a banco di filtri</vt:lpstr>
      <vt:lpstr>AS a banco di filtri (con più Riv.)</vt:lpstr>
      <vt:lpstr>AS a banco di filtri (un solo Riv.)</vt:lpstr>
      <vt:lpstr>AS a filtro accordato (1/2)</vt:lpstr>
      <vt:lpstr>AS a filtro accordato (2/2)</vt:lpstr>
      <vt:lpstr>AS a eterodina (1/2)</vt:lpstr>
      <vt:lpstr>AS a eterodina (2/2)</vt:lpstr>
      <vt:lpstr>Modulazione (1/2)</vt:lpstr>
      <vt:lpstr>Modulazione (2/2)</vt:lpstr>
      <vt:lpstr>Selezione della frequenza intermedia</vt:lpstr>
      <vt:lpstr>Presentazione standard di PowerPoint</vt:lpstr>
      <vt:lpstr>Presentazione standard di PowerPoint</vt:lpstr>
      <vt:lpstr>Presentazione standard di PowerPoint</vt:lpstr>
      <vt:lpstr>Filtri stretti (RBW “piccola”)</vt:lpstr>
      <vt:lpstr>Selettività e t. di assestamento (1/3)</vt:lpstr>
      <vt:lpstr>Selettività e t. di assestamento (2/3)</vt:lpstr>
      <vt:lpstr>Presentazione standard di PowerPoint</vt:lpstr>
      <vt:lpstr>Parametri di misura di un AS (1/2)</vt:lpstr>
      <vt:lpstr>Parametri di misura di un AS (2/2)</vt:lpstr>
      <vt:lpstr>Rumore termico e fondo di rumore (1/3)</vt:lpstr>
      <vt:lpstr>Rumore termico e fondo di rumore (2/3)</vt:lpstr>
      <vt:lpstr>Rumore termico e fondo di rumore (3/3)</vt:lpstr>
      <vt:lpstr>Esempio (1/5)</vt:lpstr>
      <vt:lpstr>Esempio (2/5)</vt:lpstr>
      <vt:lpstr>Esempio (3/5)</vt:lpstr>
      <vt:lpstr>Esempio (4/5)</vt:lpstr>
      <vt:lpstr>Esempio (5/5)</vt:lpstr>
      <vt:lpstr>Presentazione standard di PowerPoint</vt:lpstr>
      <vt:lpstr>Presentazione standard di PowerPoint</vt:lpstr>
      <vt:lpstr>Presentazione standard di PowerPoint</vt:lpstr>
      <vt:lpstr>AS a FFT: Trasformata di Fourier Discreta</vt:lpstr>
      <vt:lpstr>AS a FFT: dinamica e risoluzione</vt:lpstr>
      <vt:lpstr>AS a FFT: aliasing (1/3)</vt:lpstr>
      <vt:lpstr>AS a FFT : aliasing (2/3)</vt:lpstr>
      <vt:lpstr>AS a FFT : aliasing (3/3)</vt:lpstr>
      <vt:lpstr>AS a FFT: Fast Fourier Transform</vt:lpstr>
      <vt:lpstr>AS a FFT: schema a blocchi</vt:lpstr>
      <vt:lpstr>AS a FFT: filtro antialiasing</vt:lpstr>
      <vt:lpstr>AS a FFT: convertitore A/D</vt:lpstr>
      <vt:lpstr>AS a FFT: elaborazione numerica</vt:lpstr>
      <vt:lpstr>AS a FFT: mixer digitale</vt:lpstr>
      <vt:lpstr>AS a FFT: decimazione</vt:lpstr>
      <vt:lpstr>AS a FFT: windowing (1/4)</vt:lpstr>
      <vt:lpstr>AS a FFT: windowing (2/4)</vt:lpstr>
      <vt:lpstr>AS a FFT: windowing (3/4)</vt:lpstr>
      <vt:lpstr>AS a FFT: windowing (4/4)</vt:lpstr>
      <vt:lpstr>AS a FFT: esempio (1/2)</vt:lpstr>
      <vt:lpstr>AS a FFT: esempio (2/2)</vt:lpstr>
      <vt:lpstr>AS elettronico alla Bragg</vt:lpstr>
      <vt:lpstr>AS ottico (sequenziale)</vt:lpstr>
      <vt:lpstr>AS ottico (parallelo)</vt:lpstr>
      <vt:lpstr>Ultra-compact OSA (PC board)</vt:lpstr>
      <vt:lpstr>Fine del Corso</vt:lpstr>
    </vt:vector>
  </TitlesOfParts>
  <Company>Unisa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Metrologia e SI</dc:title>
  <dc:subject>Lucidi x lezioni Misure</dc:subject>
  <dc:creator>Cesare Svelto</dc:creator>
  <cp:lastModifiedBy>Hewlett-Packard Company</cp:lastModifiedBy>
  <cp:revision>262</cp:revision>
  <dcterms:created xsi:type="dcterms:W3CDTF">2004-03-19T15:54:53Z</dcterms:created>
  <dcterms:modified xsi:type="dcterms:W3CDTF">2019-05-22T22:25:19Z</dcterms:modified>
</cp:coreProperties>
</file>