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314" r:id="rId2"/>
    <p:sldId id="315" r:id="rId3"/>
    <p:sldId id="316" r:id="rId4"/>
    <p:sldId id="317" r:id="rId5"/>
    <p:sldId id="318" r:id="rId6"/>
    <p:sldId id="325" r:id="rId7"/>
    <p:sldId id="320" r:id="rId8"/>
    <p:sldId id="321" r:id="rId9"/>
    <p:sldId id="322" r:id="rId10"/>
    <p:sldId id="331" r:id="rId11"/>
    <p:sldId id="324" r:id="rId12"/>
    <p:sldId id="323" r:id="rId13"/>
    <p:sldId id="326" r:id="rId14"/>
    <p:sldId id="327" r:id="rId15"/>
    <p:sldId id="328" r:id="rId16"/>
    <p:sldId id="329" r:id="rId17"/>
    <p:sldId id="330" r:id="rId18"/>
    <p:sldId id="332" r:id="rId19"/>
    <p:sldId id="335" r:id="rId20"/>
    <p:sldId id="333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</p:sldIdLst>
  <p:sldSz cx="9144000" cy="6858000" type="screen4x3"/>
  <p:notesSz cx="6797675" cy="9926638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000"/>
    <a:srgbClr val="FFFF00"/>
    <a:srgbClr val="C8FF00"/>
    <a:srgbClr val="DC0101"/>
    <a:srgbClr val="FF7800"/>
    <a:srgbClr val="FF5050"/>
    <a:srgbClr val="0000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6751" autoAdjust="0"/>
  </p:normalViewPr>
  <p:slideViewPr>
    <p:cSldViewPr snapToGrid="0" showGuides="1">
      <p:cViewPr varScale="1">
        <p:scale>
          <a:sx n="83" d="100"/>
          <a:sy n="83" d="100"/>
        </p:scale>
        <p:origin x="67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AAD3C39E-023D-4061-ABE8-F2819DDBE9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l" defTabSz="95573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9287A1E7-B2F5-46C0-A5A2-8A2D8728C9A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73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626CDF68-D232-4A30-A659-848AD32378E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l" defTabSz="95573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7959DFC4-8DD2-4016-9E95-EA019CA189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latin typeface="Arial" panose="020B0604020202020204" pitchFamily="34" charset="0"/>
              </a:defRPr>
            </a:lvl1pPr>
          </a:lstStyle>
          <a:p>
            <a:fld id="{969E21F8-B76A-4DB9-97FD-8A93C18FB198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B2989F69-0AB7-4BEC-8118-D87254D9555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l" defTabSz="95573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388E979-34F1-4E2C-97D9-7E2EF1C3DA6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73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53698B80-4BB1-49EE-9EB9-BCC2F6CB3AA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15002F00-FC67-4BF1-BE32-D833496E3D3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E5085005-3F80-4587-A6BF-4B01353843B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l" defTabSz="95573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84CD2FB4-1A8E-436F-9CA8-E2F718D07D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latin typeface="Arial" panose="020B0604020202020204" pitchFamily="34" charset="0"/>
              </a:defRPr>
            </a:lvl1pPr>
          </a:lstStyle>
          <a:p>
            <a:fld id="{6DABC2BB-7738-4F8B-A08B-60F383E8A594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2867E000-09E6-40D1-B26A-8FD25BF0D5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AAAA96A-520D-4192-826D-23137ECEE905}" type="slidenum">
              <a:rPr lang="it-IT" altLang="it-IT" sz="1300"/>
              <a:pPr algn="r" eaLnBrk="1" hangingPunct="1">
                <a:spcBef>
                  <a:spcPct val="0"/>
                </a:spcBef>
              </a:pPr>
              <a:t>1</a:t>
            </a:fld>
            <a:endParaRPr lang="it-IT" altLang="it-IT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7ADE4E30-8B92-4CE0-A560-EF0C6C1BCE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A5EE6B5-A5B3-42BD-B584-3A28CC885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3582592B-E7B4-44D1-9E86-FFD6CDB4B8B2}"/>
              </a:ext>
            </a:extLst>
          </p:cNvPr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w 1588"/>
              <a:gd name="T1" fmla="*/ 0 h 1912"/>
              <a:gd name="T2" fmla="*/ 0 w 1588"/>
              <a:gd name="T3" fmla="*/ 2147483647 h 1912"/>
              <a:gd name="T4" fmla="*/ 0 w 1588"/>
              <a:gd name="T5" fmla="*/ 2147483647 h 1912"/>
              <a:gd name="T6" fmla="*/ 0 w 1588"/>
              <a:gd name="T7" fmla="*/ 2147483647 h 1912"/>
              <a:gd name="T8" fmla="*/ 0 w 1588"/>
              <a:gd name="T9" fmla="*/ 2147483647 h 1912"/>
              <a:gd name="T10" fmla="*/ 0 w 1588"/>
              <a:gd name="T11" fmla="*/ 2147483647 h 1912"/>
              <a:gd name="T12" fmla="*/ 0 w 1588"/>
              <a:gd name="T13" fmla="*/ 0 h 1912"/>
              <a:gd name="T14" fmla="*/ 0 w 1588"/>
              <a:gd name="T15" fmla="*/ 0 h 19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88" h="1912">
                <a:moveTo>
                  <a:pt x="0" y="0"/>
                </a:move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567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F8818-3486-4D1A-BE21-1567E45D57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39813" y="6621463"/>
            <a:ext cx="7064375" cy="204787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/>
              <a:t>Rappresentazione dei Dati, Interpolazione, Regressione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B525A-E93E-4725-8441-A70308D178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6632575"/>
            <a:ext cx="582612" cy="204788"/>
          </a:xfrm>
        </p:spPr>
        <p:txBody>
          <a:bodyPr/>
          <a:lstStyle>
            <a:lvl1pPr>
              <a:defRPr/>
            </a:lvl1pPr>
          </a:lstStyle>
          <a:p>
            <a:fld id="{906E6DAC-E84A-4A7B-9EAB-64E47A11C2C0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EB68A-54AC-4526-8B65-8F449896392A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8BC1123F-AE79-4D97-AAFA-FE9FE2A3011B}" type="datetime1">
              <a:rPr lang="it-IT"/>
              <a:pPr>
                <a:defRPr/>
              </a:pPr>
              <a:t>16/03/2020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759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44488"/>
            <a:ext cx="2286000" cy="56753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44488"/>
            <a:ext cx="6705600" cy="56753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CA898-2A81-4282-A97B-D7C2158C63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39813" y="6621463"/>
            <a:ext cx="7064375" cy="204787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/>
              <a:t>Rappresentazione dei Dati, Interpolazione, Regressione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76F9B-105E-4286-A3EF-128EBDC8BA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6632575"/>
            <a:ext cx="582612" cy="204788"/>
          </a:xfrm>
        </p:spPr>
        <p:txBody>
          <a:bodyPr/>
          <a:lstStyle>
            <a:lvl1pPr>
              <a:defRPr/>
            </a:lvl1pPr>
          </a:lstStyle>
          <a:p>
            <a:fld id="{63FCA801-71EE-4C25-A00E-996F5AB089BF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7FB7D93-7D13-4BBA-B876-444C7E02D7A4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2F9F7AC9-BA2B-4F2A-B142-39051C628D5A}" type="datetime1">
              <a:rPr lang="it-IT"/>
              <a:pPr>
                <a:defRPr/>
              </a:pPr>
              <a:t>16/03/2020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0054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94C225E-90C9-4B8A-9B21-21209263F8BD}"/>
              </a:ext>
            </a:extLst>
          </p:cNvPr>
          <p:cNvSpPr txBox="1">
            <a:spLocks/>
          </p:cNvSpPr>
          <p:nvPr userDrawn="1"/>
        </p:nvSpPr>
        <p:spPr>
          <a:xfrm>
            <a:off x="1039813" y="6621463"/>
            <a:ext cx="7064375" cy="204787"/>
          </a:xfrm>
          <a:prstGeom prst="rect">
            <a:avLst/>
          </a:prstGeom>
        </p:spPr>
        <p:txBody>
          <a:bodyPr/>
          <a:lstStyle>
            <a:lvl1pPr>
              <a:defRPr b="1" dirty="0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 sz="1200" dirty="0"/>
              <a:t>ESE – Regressione Lineare ai Minimi Quadrati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2B4EAF8-75F8-456B-A960-F54EFF0D7DA0}"/>
              </a:ext>
            </a:extLst>
          </p:cNvPr>
          <p:cNvSpPr txBox="1">
            <a:spLocks/>
          </p:cNvSpPr>
          <p:nvPr userDrawn="1"/>
        </p:nvSpPr>
        <p:spPr>
          <a:xfrm>
            <a:off x="8561388" y="6632575"/>
            <a:ext cx="582612" cy="204788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623FB0E-395F-4BA6-9C7E-80D5C34EABBF}" type="slidenum">
              <a:rPr lang="it-IT" altLang="it-IT" sz="1200" b="1">
                <a:solidFill>
                  <a:srgbClr val="0A0000"/>
                </a:solidFill>
              </a:rPr>
              <a:pPr eaLnBrk="1" hangingPunct="1"/>
              <a:t>‹N›</a:t>
            </a:fld>
            <a:endParaRPr lang="it-IT" altLang="it-IT" sz="1200" b="1" dirty="0">
              <a:solidFill>
                <a:srgbClr val="0A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4488"/>
            <a:ext cx="9144000" cy="6508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63638"/>
            <a:ext cx="4495800" cy="4856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3638"/>
            <a:ext cx="4495800" cy="4856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F660F736-8FB1-4E8D-88E7-786F62F331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C4CFCCFF-1569-4714-BDA8-C419EC4E90DE}" type="datetime1">
              <a:rPr lang="it-IT"/>
              <a:pPr>
                <a:defRPr/>
              </a:pPr>
              <a:t>16/03/2020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0671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4488"/>
            <a:ext cx="9144000" cy="6508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63638"/>
            <a:ext cx="4495800" cy="4856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495800" cy="2351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67125"/>
            <a:ext cx="4495800" cy="235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D760897-19B7-43CD-B57F-193D06D9C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39813" y="6621463"/>
            <a:ext cx="7064375" cy="204787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/>
              <a:t>Rappresentazione dei Dati, Interpolazione, Regressione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C36D1C7-21BC-4847-9F53-33AF5F21B3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6632575"/>
            <a:ext cx="582612" cy="204788"/>
          </a:xfrm>
        </p:spPr>
        <p:txBody>
          <a:bodyPr/>
          <a:lstStyle>
            <a:lvl1pPr>
              <a:defRPr/>
            </a:lvl1pPr>
          </a:lstStyle>
          <a:p>
            <a:fld id="{E8EE1B29-DC54-4029-A28E-FC17992549AC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C4C15E47-1352-4F80-A1C5-80A7793CF2DF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7A0CCE0C-2138-409A-A74C-D0BB7A526388}" type="datetime1">
              <a:rPr lang="it-IT"/>
              <a:pPr>
                <a:defRPr/>
              </a:pPr>
              <a:t>16/03/2020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245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350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0A546-64D1-4797-AA8C-DBE229249E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39813" y="6621463"/>
            <a:ext cx="7064375" cy="204787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/>
              <a:t>Rappresentazione dei Dati, Interpolazione, Regressione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F09FB-0D8B-4644-9708-B64EF1E2E4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6632575"/>
            <a:ext cx="582612" cy="204788"/>
          </a:xfrm>
        </p:spPr>
        <p:txBody>
          <a:bodyPr/>
          <a:lstStyle>
            <a:lvl1pPr>
              <a:defRPr/>
            </a:lvl1pPr>
          </a:lstStyle>
          <a:p>
            <a:fld id="{DA27A6C2-62A6-456E-8A67-44AA26F57CCE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EC49587-C994-4903-B214-F894EF35430E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DEF54840-8B38-46FC-9B4D-81200D725AD2}" type="datetime1">
              <a:rPr lang="it-IT"/>
              <a:pPr>
                <a:defRPr/>
              </a:pPr>
              <a:t>16/03/2020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529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63638"/>
            <a:ext cx="4495800" cy="4856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3638"/>
            <a:ext cx="4495800" cy="4856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0073437-D1FB-44D6-A225-BC8114C3C1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39813" y="6621463"/>
            <a:ext cx="7064375" cy="204787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/>
              <a:t>Rappresentazione dei Dati, Interpolazione, Regressione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A1AE2CC-1D77-43E5-9FB1-9D65B9F80E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6632575"/>
            <a:ext cx="582612" cy="204788"/>
          </a:xfrm>
        </p:spPr>
        <p:txBody>
          <a:bodyPr/>
          <a:lstStyle>
            <a:lvl1pPr>
              <a:defRPr/>
            </a:lvl1pPr>
          </a:lstStyle>
          <a:p>
            <a:fld id="{8EC5625F-1FFA-4E25-BA6F-BAF260A73150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895BDFB0-4FF9-48EC-ABCD-21EB7BB36897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FC180F75-E233-405D-B465-29C351ABD005}" type="datetime1">
              <a:rPr lang="it-IT"/>
              <a:pPr>
                <a:defRPr/>
              </a:pPr>
              <a:t>16/03/2020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486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AC28041-1DBA-4733-BBE0-10B9FA8292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39813" y="6621463"/>
            <a:ext cx="7064375" cy="204787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/>
              <a:t>Rappresentazione dei Dati, Interpolazione, Regressione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3E7326E-FB18-4C99-A7C0-7E393FA3EF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6632575"/>
            <a:ext cx="582612" cy="204788"/>
          </a:xfrm>
        </p:spPr>
        <p:txBody>
          <a:bodyPr/>
          <a:lstStyle>
            <a:lvl1pPr>
              <a:defRPr/>
            </a:lvl1pPr>
          </a:lstStyle>
          <a:p>
            <a:fld id="{F589DB8B-3763-4C8D-A9DF-FCFB8EC776D2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3C0FEDDB-0F24-4CE0-8504-33138C62D38D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B7CF8AD2-2443-4BAC-9C7B-3F7F60415EFB}" type="datetime1">
              <a:rPr lang="it-IT"/>
              <a:pPr>
                <a:defRPr/>
              </a:pPr>
              <a:t>16/03/2020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966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CB6D75AE-7E83-4885-AEED-BC2C63FEFD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39813" y="6621463"/>
            <a:ext cx="7064375" cy="204787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/>
              <a:t>Rappresentazione dei Dati, Interpolazione, Regressione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88C79D7-1A39-4B4E-B992-4138726006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6632575"/>
            <a:ext cx="582612" cy="204788"/>
          </a:xfrm>
        </p:spPr>
        <p:txBody>
          <a:bodyPr/>
          <a:lstStyle>
            <a:lvl1pPr>
              <a:defRPr/>
            </a:lvl1pPr>
          </a:lstStyle>
          <a:p>
            <a:fld id="{01FC6EAA-9E47-42C5-88F3-01F2045AF4B3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7D3ED945-131A-4417-82FE-D8012421994B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E43F99C9-7AD9-4411-A41D-7989D99BC8EB}" type="datetime1">
              <a:rPr lang="it-IT"/>
              <a:pPr>
                <a:defRPr/>
              </a:pPr>
              <a:t>16/03/2020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805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A629E5B6-6AD7-42EB-AFB4-9F72EE733D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39813" y="6621463"/>
            <a:ext cx="7064375" cy="204787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/>
              <a:t>Rappresentazione dei Dati, Interpolazione, Regressione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1A6B9783-5406-466E-B175-F578A49EC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6632575"/>
            <a:ext cx="582612" cy="204788"/>
          </a:xfrm>
        </p:spPr>
        <p:txBody>
          <a:bodyPr/>
          <a:lstStyle>
            <a:lvl1pPr>
              <a:defRPr/>
            </a:lvl1pPr>
          </a:lstStyle>
          <a:p>
            <a:fld id="{199B6436-E5AE-4CE8-8F22-536166F30012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85FB320C-9C3E-4CDB-BB5D-276C03971B63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109300C0-B457-4EF1-9F31-85DB1EF800BF}" type="datetime1">
              <a:rPr lang="it-IT"/>
              <a:pPr>
                <a:defRPr/>
              </a:pPr>
              <a:t>16/03/2020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225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5164F22-DD99-4848-B588-7BAB7E1306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39813" y="6621463"/>
            <a:ext cx="7064375" cy="204787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/>
              <a:t>Rappresentazione dei Dati, Interpolazione, Regressione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536142A-3B7E-47EF-AF7F-4DAE9C29D2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6632575"/>
            <a:ext cx="582612" cy="204788"/>
          </a:xfrm>
        </p:spPr>
        <p:txBody>
          <a:bodyPr/>
          <a:lstStyle>
            <a:lvl1pPr>
              <a:defRPr/>
            </a:lvl1pPr>
          </a:lstStyle>
          <a:p>
            <a:fld id="{5A4B0C0A-548A-4CDF-8A3D-2CDD7A88D423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7CB2365A-DCD5-471D-8988-4898E0807780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2E37BC4B-A080-4945-BEAC-81CB5BBF0FAB}" type="datetime1">
              <a:rPr lang="it-IT"/>
              <a:pPr>
                <a:defRPr/>
              </a:pPr>
              <a:t>16/03/2020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243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A51130D-C89C-46F2-BEAC-3C2C23F20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39813" y="6621463"/>
            <a:ext cx="7064375" cy="204787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/>
              <a:t>Rappresentazione dei Dati, Interpolazione, Regressione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B2044F1-7357-4515-9BB3-02BB12463A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6632575"/>
            <a:ext cx="582612" cy="204788"/>
          </a:xfrm>
        </p:spPr>
        <p:txBody>
          <a:bodyPr/>
          <a:lstStyle>
            <a:lvl1pPr>
              <a:defRPr/>
            </a:lvl1pPr>
          </a:lstStyle>
          <a:p>
            <a:fld id="{9BAD0073-D8B5-43C0-AE17-70B71A61CE28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D01F0D40-FA66-41C7-B7BF-3AE62DE045F2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87253BDF-4374-40CE-922B-DCDC2F052125}" type="datetime1">
              <a:rPr lang="it-IT"/>
              <a:pPr>
                <a:defRPr/>
              </a:pPr>
              <a:t>16/03/2020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038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12CBF41-FC14-4E44-BC84-1C056F3CC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44488"/>
            <a:ext cx="91440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F18D140-EB30-41E0-911F-BB16BCE45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63638"/>
            <a:ext cx="9144000" cy="48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98FDFC3-4DED-4F0B-B339-7427305EB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9813" y="6647656"/>
            <a:ext cx="7064375" cy="204788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 dirty="0"/>
              <a:t>ESE – Regressione Lineare ai Minimi quadrati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03AC257-6C89-4217-8FC7-DA9A81FB9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1388" y="6647657"/>
            <a:ext cx="582612" cy="2047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A0000"/>
                </a:solidFill>
              </a:defRPr>
            </a:lvl1pPr>
          </a:lstStyle>
          <a:p>
            <a:fld id="{76E751A1-C91F-4C30-9949-C7AB0F1957C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F6F50822-CCF5-4423-A106-53E239303B41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4763" y="6647657"/>
            <a:ext cx="1171575" cy="204787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80DF3A26-9258-4F0C-9C20-285A8E44B479}" type="datetime1">
              <a:rPr lang="it-IT"/>
              <a:pPr>
                <a:defRPr/>
              </a:pPr>
              <a:t>16/03/2020</a:t>
            </a:fld>
            <a:endParaRPr lang="it-IT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7396B60-C1E2-4C55-90E3-0D565049C6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black">
          <a:xfrm>
            <a:off x="-84931" y="698500"/>
            <a:ext cx="9313863" cy="546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0"/>
          <a:lstStyle/>
          <a:p>
            <a:pPr eaLnBrk="1" hangingPunct="1"/>
            <a:r>
              <a:rPr lang="it-IT" altLang="it-IT" sz="5400" b="1" dirty="0">
                <a:solidFill>
                  <a:srgbClr val="0A0000"/>
                </a:solidFill>
                <a:effectLst/>
              </a:rPr>
              <a:t>ESE</a:t>
            </a:r>
            <a:br>
              <a:rPr lang="it-IT" altLang="it-IT" sz="5400" b="1" dirty="0">
                <a:solidFill>
                  <a:srgbClr val="0A0000"/>
                </a:solidFill>
                <a:effectLst/>
              </a:rPr>
            </a:br>
            <a:r>
              <a:rPr lang="it-IT" altLang="it-IT" sz="5400" b="1" dirty="0">
                <a:solidFill>
                  <a:srgbClr val="0A0000"/>
                </a:solidFill>
                <a:effectLst/>
              </a:rPr>
              <a:t>Regressione Lineare ai Minimi Quadrati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A927B94-5AE1-4C29-AE46-F9B014E2F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1 – Diodo in diretta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B411774-0CC2-42FA-B57C-2E8F6D631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228"/>
            <a:ext cx="9144000" cy="5252772"/>
          </a:xfrm>
          <a:prstGeom prst="rect">
            <a:avLst/>
          </a:prstGeom>
        </p:spPr>
      </p:pic>
      <p:sp>
        <p:nvSpPr>
          <p:cNvPr id="9" name="Segnaposto contenuto 14">
            <a:extLst>
              <a:ext uri="{FF2B5EF4-FFF2-40B4-BE49-F238E27FC236}">
                <a16:creationId xmlns:a16="http://schemas.microsoft.com/office/drawing/2014/main" id="{96E64C90-432C-480E-A809-732C37659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3638"/>
            <a:ext cx="9144000" cy="5694362"/>
          </a:xfrm>
        </p:spPr>
        <p:txBody>
          <a:bodyPr/>
          <a:lstStyle/>
          <a:p>
            <a:pPr marL="0" indent="0" algn="ctr">
              <a:buNone/>
            </a:pPr>
            <a:r>
              <a:rPr lang="it-IT" b="0" dirty="0">
                <a:solidFill>
                  <a:srgbClr val="0A0000"/>
                </a:solidFill>
                <a:effectLst/>
              </a:rPr>
              <a:t>DATI LINEARIZZATI</a:t>
            </a:r>
            <a:endParaRPr lang="it-IT" dirty="0">
              <a:solidFill>
                <a:srgbClr val="0A0000"/>
              </a:solidFill>
              <a:effectLst/>
            </a:endParaRPr>
          </a:p>
          <a:p>
            <a:pPr marL="0" indent="0" algn="ctr">
              <a:buNone/>
            </a:pPr>
            <a:endParaRPr lang="it-IT" dirty="0">
              <a:solidFill>
                <a:srgbClr val="0A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684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A927B94-5AE1-4C29-AE46-F9B014E2F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1 – Diodo in diretta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b="0" dirty="0">
                    <a:solidFill>
                      <a:srgbClr val="0A0000"/>
                    </a:solidFill>
                    <a:effectLst/>
                  </a:rPr>
                  <a:t>Possiamo ora utilizzare le formule per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 e per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:</a:t>
                </a:r>
              </a:p>
              <a:p>
                <a:pPr marL="0" indent="0">
                  <a:buNone/>
                </a:pPr>
                <a:endParaRPr lang="it-IT" b="0" i="1" dirty="0">
                  <a:solidFill>
                    <a:srgbClr val="0A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t-IT" b="0" i="1" smtClean="0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it-IT" b="0" i="1" smtClean="0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it-IT" b="0" i="1" smtClean="0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t-IT" b="0" i="1" smtClean="0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b="0" i="1" smtClean="0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it-IT" b="0" i="1" smtClean="0">
                                              <a:solidFill>
                                                <a:srgbClr val="0A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it-IT" b="0" i="1" smtClean="0">
                                                  <a:solidFill>
                                                    <a:srgbClr val="0A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rgbClr val="0A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solidFill>
                                                    <a:srgbClr val="0A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=30.94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0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it-IT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it-IT" b="0" dirty="0">
                  <a:solidFill>
                    <a:srgbClr val="0A0000"/>
                  </a:solidFill>
                  <a:effectLst/>
                </a:endParaRPr>
              </a:p>
              <a:p>
                <a:pPr marL="0" indent="0">
                  <a:buNone/>
                </a:pPr>
                <a:endParaRPr lang="it-IT" b="0" dirty="0">
                  <a:solidFill>
                    <a:srgbClr val="0A0000"/>
                  </a:solidFill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̅"/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=−20.86</m:t>
                      </m:r>
                    </m:oMath>
                  </m:oMathPara>
                </a14:m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</p:txBody>
          </p:sp>
        </mc:Choice>
        <mc:Fallback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  <a:blipFill>
                <a:blip r:embed="rId2"/>
                <a:stretch>
                  <a:fillRect l="-1667" t="-13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80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A927B94-5AE1-4C29-AE46-F9B014E2F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1 – Diodo in diretta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b="0" dirty="0">
                    <a:solidFill>
                      <a:srgbClr val="0A0000"/>
                    </a:solidFill>
                    <a:effectLst/>
                  </a:rPr>
                  <a:t>Ed ecco i valori cercati</a:t>
                </a:r>
                <a:r>
                  <a:rPr lang="it-IT" b="0" dirty="0">
                    <a:solidFill>
                      <a:srgbClr val="0A0000"/>
                    </a:solidFill>
                    <a:effectLst/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it-IT" b="0" dirty="0">
                  <a:solidFill>
                    <a:srgbClr val="0A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=1.29</m:t>
                      </m:r>
                    </m:oMath>
                  </m:oMathPara>
                </a14:m>
                <a:endParaRPr lang="it-IT" b="0" dirty="0">
                  <a:solidFill>
                    <a:srgbClr val="0A0000"/>
                  </a:solidFill>
                  <a:effectLst/>
                </a:endParaRPr>
              </a:p>
              <a:p>
                <a:pPr marL="0" indent="0" algn="ctr">
                  <a:buNone/>
                </a:pPr>
                <a:endParaRPr lang="it-IT" b="0" dirty="0">
                  <a:solidFill>
                    <a:srgbClr val="0A0000"/>
                  </a:solidFill>
                  <a:effectLst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=8.7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</p:txBody>
          </p:sp>
        </mc:Choice>
        <mc:Fallback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  <a:blipFill>
                <a:blip r:embed="rId2"/>
                <a:stretch>
                  <a:fillRect l="-1667" t="-17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595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A927B94-5AE1-4C29-AE46-F9B014E2F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1 – Diodo in diretta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55369FC-D3A8-4D94-9C38-3BFD530D0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3935"/>
            <a:ext cx="9144000" cy="5284065"/>
          </a:xfrm>
          <a:prstGeom prst="rect">
            <a:avLst/>
          </a:prstGeom>
        </p:spPr>
      </p:pic>
      <p:sp>
        <p:nvSpPr>
          <p:cNvPr id="6" name="Segnaposto contenuto 14">
            <a:extLst>
              <a:ext uri="{FF2B5EF4-FFF2-40B4-BE49-F238E27FC236}">
                <a16:creationId xmlns:a16="http://schemas.microsoft.com/office/drawing/2014/main" id="{A7CCCBE2-2E40-4464-A976-6B4C509EE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3638"/>
            <a:ext cx="9144000" cy="5694362"/>
          </a:xfrm>
        </p:spPr>
        <p:txBody>
          <a:bodyPr/>
          <a:lstStyle/>
          <a:p>
            <a:pPr marL="0" indent="0" algn="ctr">
              <a:buNone/>
            </a:pPr>
            <a:r>
              <a:rPr lang="it-IT" b="0" dirty="0">
                <a:solidFill>
                  <a:srgbClr val="0A0000"/>
                </a:solidFill>
                <a:effectLst/>
              </a:rPr>
              <a:t>SOLUZIONE DEL PROBLEMA</a:t>
            </a:r>
            <a:endParaRPr lang="it-IT" dirty="0">
              <a:solidFill>
                <a:srgbClr val="0A0000"/>
              </a:solidFill>
              <a:effectLst/>
            </a:endParaRPr>
          </a:p>
          <a:p>
            <a:pPr marL="0" indent="0" algn="ctr">
              <a:buNone/>
            </a:pPr>
            <a:endParaRPr lang="it-IT" dirty="0">
              <a:solidFill>
                <a:srgbClr val="0A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854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A927B94-5AE1-4C29-AE46-F9B014E2F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2 – Caduta di un grave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it-IT" dirty="0">
                    <a:solidFill>
                      <a:srgbClr val="0A0000"/>
                    </a:solidFill>
                    <a:effectLst/>
                  </a:rPr>
                  <a:t>Dobbiamo stimare la massa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 e l’altezza di caduta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 di un grave, osservando l’energia cinetica finale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𝐹𝐼𝑁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 all’impatto al suolo. L’esperimento viene condotto nel vuoto, e l’equazione che lo descrive è la seguente:</a:t>
                </a:r>
              </a:p>
              <a:p>
                <a:pPr marL="0" indent="0" algn="just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r>
                  <a:rPr lang="it-IT" b="0" dirty="0">
                    <a:solidFill>
                      <a:srgbClr val="0A0000"/>
                    </a:solidFill>
                    <a:effectLst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𝐹𝐼𝑁</m:t>
                        </m:r>
                      </m:sub>
                    </m:sSub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𝐼𝑁𝐼</m:t>
                        </m:r>
                      </m:sub>
                    </m:sSub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𝐼𝑁𝐼</m:t>
                        </m:r>
                      </m:sub>
                    </m:sSub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𝑀</m:t>
                    </m:r>
                    <m:sSubSup>
                      <m:sSubSupPr>
                        <m:ctrlP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𝑀𝑔h</m:t>
                    </m:r>
                  </m:oMath>
                </a14:m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r>
                  <a:rPr lang="it-IT" dirty="0">
                    <a:solidFill>
                      <a:srgbClr val="0A0000"/>
                    </a:solidFill>
                    <a:effectLst/>
                  </a:rPr>
                  <a:t>dove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=9.8</m:t>
                    </m:r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skw"/>
                        <m:ctrlPr>
                          <a:rPr lang="it-IT" i="1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t-IT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sSup>
                          <m:sSupPr>
                            <m:ctrlPr>
                              <a:rPr lang="it-IT" i="1">
                                <a:solidFill>
                                  <a:srgbClr val="0A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rgbClr val="0A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it-IT">
                                <a:solidFill>
                                  <a:srgbClr val="0A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 è l’accelerazione di gravità.</a:t>
                </a:r>
              </a:p>
              <a:p>
                <a:pPr marL="0" indent="0" algn="just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  <a:blipFill>
                <a:blip r:embed="rId2"/>
                <a:stretch>
                  <a:fillRect l="-1667" t="-1392" r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89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it-IT" dirty="0">
                    <a:solidFill>
                      <a:srgbClr val="0A0000"/>
                    </a:solidFill>
                    <a:effectLst/>
                  </a:rPr>
                  <a:t>Allo scopo eseguiamo 5 misure al variare della velocità iniziale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 (già verso il basso) alla quota di partenza, ottenendo i seguenti risultati:</a:t>
                </a:r>
              </a:p>
              <a:p>
                <a:pPr marL="0" indent="0" algn="just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r>
                  <a:rPr lang="it-IT" dirty="0">
                    <a:solidFill>
                      <a:srgbClr val="0A0000"/>
                    </a:solidFill>
                    <a:effectLst/>
                  </a:rPr>
                  <a:t>Calcolare, </a:t>
                </a:r>
                <a:r>
                  <a:rPr lang="it-IT" b="1" u="sng" dirty="0">
                    <a:solidFill>
                      <a:srgbClr val="0A0000"/>
                    </a:solidFill>
                    <a:effectLst/>
                  </a:rPr>
                  <a:t>tramite la regressione lineare</a:t>
                </a:r>
                <a:r>
                  <a:rPr lang="it-IT" dirty="0">
                    <a:solidFill>
                      <a:srgbClr val="0A0000"/>
                    </a:solidFill>
                    <a:effectLst/>
                  </a:rPr>
                  <a:t>, il valore di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.</a:t>
                </a:r>
              </a:p>
            </p:txBody>
          </p:sp>
        </mc:Choice>
        <mc:Fallback xmlns=""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  <a:blipFill>
                <a:blip r:embed="rId2"/>
                <a:stretch>
                  <a:fillRect l="-1667" t="-1392" r="-1667" b="-10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306B94CD-60AB-4470-9CD3-3E1FE29A9B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2832308"/>
                  </p:ext>
                </p:extLst>
              </p:nvPr>
            </p:nvGraphicFramePr>
            <p:xfrm>
              <a:off x="1524000" y="2874827"/>
              <a:ext cx="6096000" cy="2759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4040020519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68217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it-IT" sz="2400" b="1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  <m:r>
                                      <a:rPr lang="it-IT" sz="2400" b="1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2400" b="1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𝑭𝑰𝑵</m:t>
                                    </m:r>
                                  </m:sub>
                                </m:sSub>
                                <m:r>
                                  <a:rPr lang="it-IT" sz="2400" b="1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sz="2400" b="1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400" b="1" i="0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𝐉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t-IT" sz="2400" i="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it-IT" sz="2400" b="1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it-IT" sz="2400" b="1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  [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it-IT" sz="2400" b="1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1" i="0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𝐦</m:t>
                                    </m:r>
                                  </m:num>
                                  <m:den>
                                    <m:r>
                                      <a:rPr lang="it-IT" sz="2400" b="1" i="0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den>
                                </m:f>
                                <m:r>
                                  <a:rPr lang="it-IT" sz="2400" b="1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555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rgbClr val="0A0000"/>
                              </a:solidFill>
                            </a:rPr>
                            <a:t>110.25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rgbClr val="0A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7313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rgbClr val="0A0000"/>
                              </a:solidFill>
                            </a:rPr>
                            <a:t>111.75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rgbClr val="0A0000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199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rgbClr val="0A0000"/>
                              </a:solidFill>
                            </a:rPr>
                            <a:t>119.625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rgbClr val="0A0000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4338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rgbClr val="0A0000"/>
                              </a:solidFill>
                            </a:rPr>
                            <a:t>147.75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rgbClr val="0A0000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9306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rgbClr val="0A0000"/>
                              </a:solidFill>
                            </a:rPr>
                            <a:t>260.25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rgbClr val="0A0000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63799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306B94CD-60AB-4470-9CD3-3E1FE29A9B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2832308"/>
                  </p:ext>
                </p:extLst>
              </p:nvPr>
            </p:nvGraphicFramePr>
            <p:xfrm>
              <a:off x="1524000" y="2874827"/>
              <a:ext cx="6096000" cy="2759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4040020519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6821751"/>
                        </a:ext>
                      </a:extLst>
                    </a:gridCol>
                  </a:tblGrid>
                  <a:tr h="47326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" t="-119231" r="-100600" b="-51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00" t="-119231" r="-600" b="-510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5552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rgbClr val="0A0000"/>
                              </a:solidFill>
                            </a:rPr>
                            <a:t>110.25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rgbClr val="0A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73133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rgbClr val="0A0000"/>
                              </a:solidFill>
                            </a:rPr>
                            <a:t>111.75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rgbClr val="0A0000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19915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rgbClr val="0A0000"/>
                              </a:solidFill>
                            </a:rPr>
                            <a:t>119.625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rgbClr val="0A0000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43387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rgbClr val="0A0000"/>
                              </a:solidFill>
                            </a:rPr>
                            <a:t>147.75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rgbClr val="0A0000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930606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rgbClr val="0A0000"/>
                              </a:solidFill>
                            </a:rPr>
                            <a:t>260.25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rgbClr val="0A0000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63799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2">
            <a:extLst>
              <a:ext uri="{FF2B5EF4-FFF2-40B4-BE49-F238E27FC236}">
                <a16:creationId xmlns:a16="http://schemas.microsoft.com/office/drawing/2014/main" id="{6FEB1D72-162F-4B8F-BA6C-53A060846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344488"/>
            <a:ext cx="9144000" cy="650875"/>
          </a:xfrm>
        </p:spPr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2 – Caduta di un grave</a:t>
            </a:r>
          </a:p>
        </p:txBody>
      </p:sp>
    </p:spTree>
    <p:extLst>
      <p:ext uri="{BB962C8B-B14F-4D97-AF65-F5344CB8AC3E}">
        <p14:creationId xmlns:p14="http://schemas.microsoft.com/office/powerpoint/2010/main" val="2652055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it-IT" dirty="0">
                    <a:solidFill>
                      <a:srgbClr val="0A0000"/>
                    </a:solidFill>
                    <a:effectLst/>
                  </a:rPr>
                  <a:t>Nel nostro caso abbiamo che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𝐹𝐼𝑁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 e la relazione che lega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 è quadratica, non lineare!! Come possiamo procedere? </a:t>
                </a:r>
              </a:p>
              <a:p>
                <a:pPr marL="0" indent="0" algn="just">
                  <a:buNone/>
                </a:pPr>
                <a:r>
                  <a:rPr lang="it-IT" dirty="0">
                    <a:solidFill>
                      <a:srgbClr val="0A0000"/>
                    </a:solidFill>
                    <a:effectLst/>
                  </a:rPr>
                  <a:t>Dobbiamo quindi linearizzare il problema…</a:t>
                </a:r>
              </a:p>
              <a:p>
                <a:pPr marL="0" indent="0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𝐹𝐼𝑁</m:t>
                          </m:r>
                        </m:sub>
                      </m:sSub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it-IT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𝑀𝑔h</m:t>
                      </m:r>
                    </m:oMath>
                  </m:oMathPara>
                </a14:m>
                <a:endParaRPr lang="it-IT" dirty="0">
                  <a:solidFill>
                    <a:srgbClr val="0A0000"/>
                  </a:solidFill>
                  <a:effectLst/>
                </a:endParaRPr>
              </a:p>
            </p:txBody>
          </p:sp>
        </mc:Choice>
        <mc:Fallback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  <a:blipFill>
                <a:blip r:embed="rId2"/>
                <a:stretch>
                  <a:fillRect l="-1667" t="-1285" r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BB3FFFEF-9B6E-450D-AE6A-A35BF2697B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344488"/>
            <a:ext cx="9144000" cy="650875"/>
          </a:xfrm>
        </p:spPr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2 – Caduta di un grave</a:t>
            </a:r>
          </a:p>
        </p:txBody>
      </p:sp>
    </p:spTree>
    <p:extLst>
      <p:ext uri="{BB962C8B-B14F-4D97-AF65-F5344CB8AC3E}">
        <p14:creationId xmlns:p14="http://schemas.microsoft.com/office/powerpoint/2010/main" val="4262767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BB3FFFEF-9B6E-450D-AE6A-A35BF2697B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344488"/>
            <a:ext cx="9144000" cy="650875"/>
          </a:xfrm>
        </p:spPr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2 – Caduta di un grave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2C73375-F219-40B8-9D75-F40111499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5377"/>
            <a:ext cx="9144000" cy="5262623"/>
          </a:xfrm>
          <a:prstGeom prst="rect">
            <a:avLst/>
          </a:prstGeom>
        </p:spPr>
      </p:pic>
      <p:sp>
        <p:nvSpPr>
          <p:cNvPr id="8" name="Segnaposto contenuto 14">
            <a:extLst>
              <a:ext uri="{FF2B5EF4-FFF2-40B4-BE49-F238E27FC236}">
                <a16:creationId xmlns:a16="http://schemas.microsoft.com/office/drawing/2014/main" id="{189EE404-EC92-4F2B-8779-3A6CD1DE0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3638"/>
            <a:ext cx="9144000" cy="5694362"/>
          </a:xfrm>
        </p:spPr>
        <p:txBody>
          <a:bodyPr/>
          <a:lstStyle/>
          <a:p>
            <a:pPr marL="0" indent="0" algn="ctr">
              <a:buNone/>
            </a:pPr>
            <a:r>
              <a:rPr lang="it-IT" b="0" dirty="0">
                <a:solidFill>
                  <a:srgbClr val="0A0000"/>
                </a:solidFill>
                <a:effectLst/>
              </a:rPr>
              <a:t>DATI DEL PROBLEMA</a:t>
            </a:r>
            <a:endParaRPr lang="it-IT" dirty="0">
              <a:solidFill>
                <a:srgbClr val="0A0000"/>
              </a:solidFill>
              <a:effectLst/>
            </a:endParaRPr>
          </a:p>
          <a:p>
            <a:pPr marL="0" indent="0" algn="ctr">
              <a:buNone/>
            </a:pPr>
            <a:endParaRPr lang="it-IT" dirty="0">
              <a:solidFill>
                <a:srgbClr val="0A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45120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it-IT" dirty="0">
                    <a:solidFill>
                      <a:srgbClr val="0A0000"/>
                    </a:solidFill>
                    <a:effectLst/>
                  </a:rPr>
                  <a:t>Per risolvere il problema dobbiamo considerare una nuova variabile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𝐹𝐼𝑁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it-IT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𝑀𝑔h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𝑀𝑔h</m:t>
                      </m:r>
                    </m:oMath>
                  </m:oMathPara>
                </a14:m>
                <a:endParaRPr lang="it-IT" dirty="0">
                  <a:solidFill>
                    <a:srgbClr val="0A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  <a:blipFill>
                <a:blip r:embed="rId2"/>
                <a:stretch>
                  <a:fillRect l="-1667" t="-1392" r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BB3FFFEF-9B6E-450D-AE6A-A35BF2697B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344488"/>
            <a:ext cx="9144000" cy="650875"/>
          </a:xfrm>
        </p:spPr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2 – Caduta di un grave</a:t>
            </a:r>
          </a:p>
        </p:txBody>
      </p:sp>
    </p:spTree>
    <p:extLst>
      <p:ext uri="{BB962C8B-B14F-4D97-AF65-F5344CB8AC3E}">
        <p14:creationId xmlns:p14="http://schemas.microsoft.com/office/powerpoint/2010/main" val="1976336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BE10D5FC-F967-465A-A250-20754803C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3638"/>
            <a:ext cx="9144000" cy="5694362"/>
          </a:xfrm>
        </p:spPr>
        <p:txBody>
          <a:bodyPr/>
          <a:lstStyle/>
          <a:p>
            <a:pPr marL="0" indent="0">
              <a:buNone/>
            </a:pPr>
            <a:endParaRPr lang="it-IT" dirty="0">
              <a:solidFill>
                <a:srgbClr val="0A0000"/>
              </a:solidFill>
              <a:effectLst/>
            </a:endParaRPr>
          </a:p>
          <a:p>
            <a:pPr marL="0" indent="0">
              <a:buNone/>
            </a:pPr>
            <a:endParaRPr lang="it-IT" dirty="0">
              <a:solidFill>
                <a:srgbClr val="0A0000"/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la 2">
                <a:extLst>
                  <a:ext uri="{FF2B5EF4-FFF2-40B4-BE49-F238E27FC236}">
                    <a16:creationId xmlns:a16="http://schemas.microsoft.com/office/drawing/2014/main" id="{3314A80B-E050-486C-A825-13ADB5A3F0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864429"/>
                  </p:ext>
                </p:extLst>
              </p:nvPr>
            </p:nvGraphicFramePr>
            <p:xfrm>
              <a:off x="1524000" y="1221515"/>
              <a:ext cx="6096000" cy="2947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4040020519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68217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1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it-IT" sz="2400" b="1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it-IT" sz="2400" b="1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it-IT" sz="2400" b="1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  <m:r>
                                      <a:rPr lang="it-IT" sz="2400" b="1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2400" b="1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𝑭𝑰𝑵</m:t>
                                    </m:r>
                                  </m:sub>
                                </m:sSub>
                                <m:r>
                                  <a:rPr lang="it-IT" sz="2400" b="1" i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it-IT" sz="2400" b="1" i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𝐉</m:t>
                                </m:r>
                                <m:r>
                                  <a:rPr lang="it-IT" sz="2400" b="1" i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2400" b="1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2400" b="1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400" b="1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it-IT" sz="2400" b="1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it-IT" sz="2400" b="1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it-IT" sz="2400" b="1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2400" b="1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it-IT" sz="2400" b="1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it-IT" sz="2400" b="1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it-IT" sz="2400" b="1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  [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it-IT" sz="2400" b="1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sz="2400" b="1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2400" b="1" i="0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𝐦</m:t>
                                        </m:r>
                                      </m:e>
                                      <m:sup>
                                        <m:r>
                                          <a:rPr lang="it-IT" sz="2400" b="1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it-IT" sz="2400" b="1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2400" b="1" i="0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𝐬</m:t>
                                        </m:r>
                                      </m:e>
                                      <m:sup>
                                        <m:r>
                                          <a:rPr lang="it-IT" sz="2400" b="1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it-IT" sz="2400" b="1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2400" b="1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555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110.25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i="1" kern="1200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2400" kern="1200" dirty="0">
                            <a:solidFill>
                              <a:srgbClr val="0A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4450" marR="44450" marT="0" marB="0"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7313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111.75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i="1" kern="1200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it-IT" sz="2400" kern="1200" dirty="0">
                            <a:solidFill>
                              <a:srgbClr val="0A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4450" marR="44450" marT="0" marB="0"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199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119.625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i="1" kern="1200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it-IT" sz="2400" kern="1200" dirty="0">
                            <a:solidFill>
                              <a:srgbClr val="0A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4450" marR="44450" marT="0" marB="0"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4338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147.75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i="1" kern="1200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it-IT" sz="2400" kern="1200" dirty="0">
                            <a:solidFill>
                              <a:srgbClr val="0A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4450" marR="44450" marT="0" marB="0"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9306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260.25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i="1" kern="1200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400</m:t>
                                </m:r>
                              </m:oMath>
                            </m:oMathPara>
                          </a14:m>
                          <a:endParaRPr lang="fr-FR" sz="2400" kern="1200" dirty="0">
                            <a:solidFill>
                              <a:srgbClr val="0A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4450" marR="44450" marT="0" marB="0"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63799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la 2">
                <a:extLst>
                  <a:ext uri="{FF2B5EF4-FFF2-40B4-BE49-F238E27FC236}">
                    <a16:creationId xmlns:a16="http://schemas.microsoft.com/office/drawing/2014/main" id="{3314A80B-E050-486C-A825-13ADB5A3F0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864429"/>
                  </p:ext>
                </p:extLst>
              </p:nvPr>
            </p:nvGraphicFramePr>
            <p:xfrm>
              <a:off x="1524000" y="1221515"/>
              <a:ext cx="6096000" cy="2947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4040020519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6821751"/>
                        </a:ext>
                      </a:extLst>
                    </a:gridCol>
                  </a:tblGrid>
                  <a:tr h="66148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" t="-917" r="-100600" b="-345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00" t="-917" r="-600" b="-345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5552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" t="-146667" r="-100600" b="-4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44450" marR="44450" marT="0" marB="0"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00" t="-146667" r="-600" b="-4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73133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" t="-246667" r="-10060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44450" marR="44450" marT="0" marB="0"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00" t="-246667" r="-600" b="-3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19915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" t="-346667" r="-10060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44450" marR="44450" marT="0" marB="0"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00" t="-346667" r="-600" b="-2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43387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" t="-446667" r="-1006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44450" marR="44450" marT="0" marB="0"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00" t="-446667" r="-600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930606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" t="-546667" r="-1006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44450" marR="44450" marT="0" marB="0"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400" t="-546667" r="-600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63799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1690A7F2-B2DC-4587-B682-D7FE4DA7F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344488"/>
            <a:ext cx="9144000" cy="650875"/>
          </a:xfrm>
        </p:spPr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2 – Caduta di un grave</a:t>
            </a:r>
          </a:p>
        </p:txBody>
      </p:sp>
    </p:spTree>
    <p:extLst>
      <p:ext uri="{BB962C8B-B14F-4D97-AF65-F5344CB8AC3E}">
        <p14:creationId xmlns:p14="http://schemas.microsoft.com/office/powerpoint/2010/main" val="30201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A927B94-5AE1-4C29-AE46-F9B014E2F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1 – Diodo in diretta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it-IT" dirty="0">
                    <a:solidFill>
                      <a:srgbClr val="0A0000"/>
                    </a:solidFill>
                    <a:effectLst/>
                  </a:rPr>
                  <a:t>Dobbiamo stimare i parametri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di un diodo a semiconduttore polarizzato in diretta.</a:t>
                </a:r>
              </a:p>
              <a:p>
                <a:pPr marL="0" indent="0" algn="just">
                  <a:buNone/>
                </a:pPr>
                <a:r>
                  <a:rPr lang="it-IT" dirty="0">
                    <a:solidFill>
                      <a:srgbClr val="0A0000"/>
                    </a:solidFill>
                    <a:effectLst/>
                  </a:rPr>
                  <a:t>Come </a:t>
                </a:r>
                <a:r>
                  <a:rPr lang="it-IT" b="1" dirty="0">
                    <a:solidFill>
                      <a:srgbClr val="0A0000"/>
                    </a:solidFill>
                    <a:effectLst/>
                  </a:rPr>
                  <a:t>equazione caratteristica </a:t>
                </a:r>
                <a:r>
                  <a:rPr lang="it-IT" dirty="0">
                    <a:solidFill>
                      <a:srgbClr val="0A0000"/>
                    </a:solidFill>
                    <a:effectLst/>
                  </a:rPr>
                  <a:t>del diodo utilizziamo la seguente espressione:</a:t>
                </a:r>
              </a:p>
              <a:p>
                <a:pPr marL="0" indent="0" algn="just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r>
                  <a:rPr lang="it-IT" b="0" dirty="0">
                    <a:solidFill>
                      <a:srgbClr val="0A0000"/>
                    </a:solidFill>
                    <a:effectLst/>
                  </a:rPr>
                  <a:t>	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𝑰</m:t>
                    </m:r>
                    <m:r>
                      <a:rPr lang="it-IT" b="1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b="1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it-IT" b="1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sSup>
                      <m:sSupPr>
                        <m:ctrlPr>
                          <a:rPr lang="it-IT" b="1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f>
                          <m:fPr>
                            <m:ctrlPr>
                              <a:rPr lang="it-IT" b="1" i="1" smtClean="0">
                                <a:solidFill>
                                  <a:srgbClr val="0A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1" i="1" smtClean="0">
                                <a:solidFill>
                                  <a:srgbClr val="0A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𝑽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b="1" i="1" smtClean="0">
                                    <a:solidFill>
                                      <a:srgbClr val="0A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smtClean="0">
                                    <a:solidFill>
                                      <a:srgbClr val="0A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it-IT" b="1" i="1" smtClean="0">
                                    <a:solidFill>
                                      <a:srgbClr val="0A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it-IT" b="1" i="1" smtClean="0">
                                    <a:solidFill>
                                      <a:srgbClr val="0A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smtClean="0">
                                    <a:solidFill>
                                      <a:srgbClr val="0A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it-IT" b="1" i="1" smtClean="0">
                                    <a:solidFill>
                                      <a:srgbClr val="0A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r>
                  <a:rPr lang="it-IT" b="1" dirty="0">
                    <a:solidFill>
                      <a:srgbClr val="0A0000"/>
                    </a:solidFill>
                    <a:effectLst/>
                  </a:rPr>
                  <a:t>     </a:t>
                </a:r>
              </a:p>
              <a:p>
                <a:pPr marL="0" indent="0" algn="just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r>
                  <a:rPr lang="it-IT" dirty="0">
                    <a:solidFill>
                      <a:srgbClr val="0A0000"/>
                    </a:solidFill>
                    <a:effectLst/>
                  </a:rPr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 è detta tensione termica e vale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25</m:t>
                    </m:r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 a temperatura ambiente (circa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300</m:t>
                    </m:r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).</a:t>
                </a:r>
              </a:p>
              <a:p>
                <a:pPr marL="0" indent="0" algn="just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  <a:blipFill>
                <a:blip r:embed="rId2"/>
                <a:stretch>
                  <a:fillRect l="-1667" t="-1392" r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riangolo isoscele 21">
            <a:extLst>
              <a:ext uri="{FF2B5EF4-FFF2-40B4-BE49-F238E27FC236}">
                <a16:creationId xmlns:a16="http://schemas.microsoft.com/office/drawing/2014/main" id="{5F86FD38-09B3-4C3D-9F5A-C9BA774C132E}"/>
              </a:ext>
            </a:extLst>
          </p:cNvPr>
          <p:cNvSpPr/>
          <p:nvPr/>
        </p:nvSpPr>
        <p:spPr bwMode="auto">
          <a:xfrm rot="10800000">
            <a:off x="7221104" y="4091709"/>
            <a:ext cx="457200" cy="457200"/>
          </a:xfrm>
          <a:prstGeom prst="triangle">
            <a:avLst/>
          </a:prstGeom>
          <a:solidFill>
            <a:srgbClr val="0A0000"/>
          </a:solidFill>
          <a:ln w="28575" cap="flat" cmpd="sng" algn="ctr">
            <a:solidFill>
              <a:srgbClr val="0A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23F07F59-4252-4F09-B8D7-B3B4B758FAF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449703" y="3591719"/>
            <a:ext cx="1" cy="49999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0A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BF681B36-4D70-48DC-A415-CAE6025D85A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449703" y="4548910"/>
            <a:ext cx="1" cy="49999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0A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440191A-3533-4650-9A36-1E41AAA63F45}"/>
              </a:ext>
            </a:extLst>
          </p:cNvPr>
          <p:cNvCxnSpPr>
            <a:cxnSpLocks/>
          </p:cNvCxnSpPr>
          <p:nvPr/>
        </p:nvCxnSpPr>
        <p:spPr bwMode="auto">
          <a:xfrm>
            <a:off x="7630679" y="3654389"/>
            <a:ext cx="0" cy="3238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A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Arco 31">
            <a:extLst>
              <a:ext uri="{FF2B5EF4-FFF2-40B4-BE49-F238E27FC236}">
                <a16:creationId xmlns:a16="http://schemas.microsoft.com/office/drawing/2014/main" id="{05A4B0BC-A701-49B7-8ADA-16C82C157532}"/>
              </a:ext>
            </a:extLst>
          </p:cNvPr>
          <p:cNvSpPr/>
          <p:nvPr/>
        </p:nvSpPr>
        <p:spPr bwMode="auto">
          <a:xfrm rot="10800000">
            <a:off x="6996829" y="3646885"/>
            <a:ext cx="457200" cy="1346848"/>
          </a:xfrm>
          <a:prstGeom prst="arc">
            <a:avLst>
              <a:gd name="adj1" fmla="val 16842401"/>
              <a:gd name="adj2" fmla="val 4910477"/>
            </a:avLst>
          </a:prstGeom>
          <a:noFill/>
          <a:ln w="9525" cap="flat" cmpd="sng" algn="ctr">
            <a:solidFill>
              <a:srgbClr val="0A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19C4123-E03C-4E3C-ADEC-59AE24F36342}"/>
                  </a:ext>
                </a:extLst>
              </p:cNvPr>
              <p:cNvSpPr txBox="1"/>
              <p:nvPr/>
            </p:nvSpPr>
            <p:spPr>
              <a:xfrm>
                <a:off x="7626355" y="3591719"/>
                <a:ext cx="352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A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it-IT" dirty="0">
                  <a:solidFill>
                    <a:srgbClr val="0A0000"/>
                  </a:solidFill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19C4123-E03C-4E3C-ADEC-59AE24F36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355" y="3591719"/>
                <a:ext cx="35227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92A58719-59C9-450A-96AD-D1C50C89F49C}"/>
                  </a:ext>
                </a:extLst>
              </p:cNvPr>
              <p:cNvSpPr txBox="1"/>
              <p:nvPr/>
            </p:nvSpPr>
            <p:spPr>
              <a:xfrm>
                <a:off x="6640228" y="4091709"/>
                <a:ext cx="352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A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it-IT" dirty="0">
                  <a:solidFill>
                    <a:srgbClr val="0A0000"/>
                  </a:solidFill>
                </a:endParaRP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92A58719-59C9-450A-96AD-D1C50C89F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28" y="4091709"/>
                <a:ext cx="352276" cy="369332"/>
              </a:xfrm>
              <a:prstGeom prst="rect">
                <a:avLst/>
              </a:prstGeom>
              <a:blipFill>
                <a:blip r:embed="rId4"/>
                <a:stretch>
                  <a:fillRect l="-51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88133E43-91F6-485B-9E1B-49641F579F0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221103" y="4548910"/>
            <a:ext cx="4572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0A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BB3FFFEF-9B6E-450D-AE6A-A35BF2697B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344488"/>
            <a:ext cx="9144000" cy="650875"/>
          </a:xfrm>
        </p:spPr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2 – Caduta di un grave</a:t>
            </a:r>
          </a:p>
        </p:txBody>
      </p:sp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6F69B172-DB73-4476-96B5-D695F93D3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9815"/>
            <a:ext cx="9144000" cy="5258185"/>
          </a:xfrm>
          <a:prstGeom prst="rect">
            <a:avLst/>
          </a:prstGeom>
        </p:spPr>
      </p:pic>
      <p:sp>
        <p:nvSpPr>
          <p:cNvPr id="8" name="Segnaposto contenuto 14">
            <a:extLst>
              <a:ext uri="{FF2B5EF4-FFF2-40B4-BE49-F238E27FC236}">
                <a16:creationId xmlns:a16="http://schemas.microsoft.com/office/drawing/2014/main" id="{098DA09F-881A-4494-96FA-818509941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3638"/>
            <a:ext cx="9144000" cy="5694362"/>
          </a:xfrm>
        </p:spPr>
        <p:txBody>
          <a:bodyPr/>
          <a:lstStyle/>
          <a:p>
            <a:pPr marL="0" indent="0" algn="ctr">
              <a:buNone/>
            </a:pPr>
            <a:r>
              <a:rPr lang="it-IT" b="0" dirty="0">
                <a:solidFill>
                  <a:srgbClr val="0A0000"/>
                </a:solidFill>
                <a:effectLst/>
              </a:rPr>
              <a:t>DATI LINEARIZZATI</a:t>
            </a:r>
            <a:endParaRPr lang="it-IT" dirty="0">
              <a:solidFill>
                <a:srgbClr val="0A0000"/>
              </a:solidFill>
              <a:effectLst/>
            </a:endParaRPr>
          </a:p>
          <a:p>
            <a:pPr marL="0" indent="0" algn="ctr">
              <a:buNone/>
            </a:pPr>
            <a:endParaRPr lang="it-IT" dirty="0">
              <a:solidFill>
                <a:srgbClr val="0A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348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b="0" dirty="0">
                    <a:solidFill>
                      <a:srgbClr val="0A0000"/>
                    </a:solidFill>
                    <a:effectLst/>
                  </a:rPr>
                  <a:t>Possiamo ora utilizzare le formule per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 e per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:</a:t>
                </a:r>
              </a:p>
              <a:p>
                <a:pPr marL="0" indent="0">
                  <a:buNone/>
                </a:pPr>
                <a:endParaRPr lang="it-IT" b="0" i="1" dirty="0">
                  <a:solidFill>
                    <a:srgbClr val="0A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t-IT" b="0" i="1" smtClean="0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it-IT" i="1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it-IT" i="1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it-IT" b="0" i="1" smtClean="0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t-IT" b="0" i="1" smtClean="0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solidFill>
                                                <a:srgbClr val="0A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solidFill>
                                                <a:srgbClr val="0A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solidFill>
                                                <a:srgbClr val="0A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solidFill>
                                                <a:srgbClr val="0A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b="0" i="1" smtClean="0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it-IT" b="0" i="1" smtClean="0">
                                              <a:solidFill>
                                                <a:srgbClr val="0A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it-IT" i="1">
                                                  <a:solidFill>
                                                    <a:srgbClr val="0A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it-IT" i="1">
                                                  <a:solidFill>
                                                    <a:srgbClr val="0A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i="1">
                                                  <a:solidFill>
                                                    <a:srgbClr val="0A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it-IT" i="1">
                                                  <a:solidFill>
                                                    <a:srgbClr val="0A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=0.375 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it-IT" b="0" dirty="0">
                  <a:solidFill>
                    <a:srgbClr val="0A0000"/>
                  </a:solidFill>
                  <a:effectLst/>
                </a:endParaRPr>
              </a:p>
              <a:p>
                <a:pPr marL="0" indent="0">
                  <a:buNone/>
                </a:pPr>
                <a:endParaRPr lang="it-IT" b="0" dirty="0">
                  <a:solidFill>
                    <a:srgbClr val="0A0000"/>
                  </a:solidFill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̅"/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=110.25 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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</p:txBody>
          </p:sp>
        </mc:Choice>
        <mc:Fallback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  <a:blipFill>
                <a:blip r:embed="rId2"/>
                <a:stretch>
                  <a:fillRect l="-1667" t="-13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0BE7C485-E6D4-4480-9447-A06783B50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344488"/>
            <a:ext cx="9144000" cy="650875"/>
          </a:xfrm>
        </p:spPr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2 – Caduta di un grave</a:t>
            </a:r>
          </a:p>
        </p:txBody>
      </p:sp>
    </p:spTree>
    <p:extLst>
      <p:ext uri="{BB962C8B-B14F-4D97-AF65-F5344CB8AC3E}">
        <p14:creationId xmlns:p14="http://schemas.microsoft.com/office/powerpoint/2010/main" val="2441680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b="0" dirty="0">
                    <a:solidFill>
                      <a:srgbClr val="0A0000"/>
                    </a:solidFill>
                    <a:effectLst/>
                  </a:rPr>
                  <a:t>Ed ecco i valori cercati</a:t>
                </a:r>
                <a:r>
                  <a:rPr lang="it-IT" b="0" dirty="0">
                    <a:solidFill>
                      <a:srgbClr val="0A0000"/>
                    </a:solidFill>
                    <a:effectLst/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it-IT" b="0" dirty="0">
                  <a:solidFill>
                    <a:srgbClr val="0A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=0.75 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it-IT" b="0" dirty="0">
                  <a:solidFill>
                    <a:srgbClr val="0A0000"/>
                  </a:solidFill>
                  <a:effectLst/>
                </a:endParaRPr>
              </a:p>
              <a:p>
                <a:pPr marL="0" indent="0" algn="ctr">
                  <a:buNone/>
                </a:pPr>
                <a:endParaRPr lang="it-IT" b="0" dirty="0">
                  <a:solidFill>
                    <a:srgbClr val="0A0000"/>
                  </a:solidFill>
                  <a:effectLst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𝑀𝑔</m:t>
                          </m:r>
                        </m:den>
                      </m:f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=15 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</p:txBody>
          </p:sp>
        </mc:Choice>
        <mc:Fallback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  <a:blipFill>
                <a:blip r:embed="rId2"/>
                <a:stretch>
                  <a:fillRect l="-1667" t="-17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8C5AC6F2-85DB-4C0F-AAFA-A5AFF5403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344488"/>
            <a:ext cx="9144000" cy="650875"/>
          </a:xfrm>
        </p:spPr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2 – Caduta di un grave</a:t>
            </a:r>
          </a:p>
        </p:txBody>
      </p:sp>
    </p:spTree>
    <p:extLst>
      <p:ext uri="{BB962C8B-B14F-4D97-AF65-F5344CB8AC3E}">
        <p14:creationId xmlns:p14="http://schemas.microsoft.com/office/powerpoint/2010/main" val="718856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8C5AC6F2-85DB-4C0F-AAFA-A5AFF5403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344488"/>
            <a:ext cx="9144000" cy="650875"/>
          </a:xfrm>
        </p:spPr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2 – Caduta di un grave</a:t>
            </a:r>
          </a:p>
        </p:txBody>
      </p:sp>
      <p:pic>
        <p:nvPicPr>
          <p:cNvPr id="8" name="Immagine 7" descr="Immagine che contiene tavolo, bianco&#10;&#10;Descrizione generata automaticamente">
            <a:extLst>
              <a:ext uri="{FF2B5EF4-FFF2-40B4-BE49-F238E27FC236}">
                <a16:creationId xmlns:a16="http://schemas.microsoft.com/office/drawing/2014/main" id="{B50A043D-F50D-41A9-85E4-E36D1D8E5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5377"/>
            <a:ext cx="9144000" cy="5262623"/>
          </a:xfrm>
          <a:prstGeom prst="rect">
            <a:avLst/>
          </a:prstGeom>
        </p:spPr>
      </p:pic>
      <p:sp>
        <p:nvSpPr>
          <p:cNvPr id="10" name="Segnaposto contenuto 14">
            <a:extLst>
              <a:ext uri="{FF2B5EF4-FFF2-40B4-BE49-F238E27FC236}">
                <a16:creationId xmlns:a16="http://schemas.microsoft.com/office/drawing/2014/main" id="{76AF03B1-86DC-4241-B164-3B75D610A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3638"/>
            <a:ext cx="9144000" cy="5694362"/>
          </a:xfrm>
        </p:spPr>
        <p:txBody>
          <a:bodyPr/>
          <a:lstStyle/>
          <a:p>
            <a:pPr marL="0" indent="0" algn="ctr">
              <a:buNone/>
            </a:pPr>
            <a:r>
              <a:rPr lang="it-IT" b="0" dirty="0">
                <a:solidFill>
                  <a:srgbClr val="0A0000"/>
                </a:solidFill>
                <a:effectLst/>
              </a:rPr>
              <a:t>SOLUZIONE DLE PROBLEMA</a:t>
            </a:r>
            <a:endParaRPr lang="it-IT" dirty="0">
              <a:solidFill>
                <a:srgbClr val="0A0000"/>
              </a:solidFill>
              <a:effectLst/>
            </a:endParaRPr>
          </a:p>
          <a:p>
            <a:pPr marL="0" indent="0" algn="ctr">
              <a:buNone/>
            </a:pPr>
            <a:endParaRPr lang="it-IT" dirty="0">
              <a:solidFill>
                <a:srgbClr val="0A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4311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A927B94-5AE1-4C29-AE46-F9B014E2F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3 – Scrittura su SSD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63638"/>
                <a:ext cx="9144000" cy="2650980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it-IT" dirty="0">
                    <a:solidFill>
                      <a:srgbClr val="0A0000"/>
                    </a:solidFill>
                    <a:effectLst/>
                  </a:rPr>
                  <a:t>Per rilevare la velocità di scrittura di un HDD a SSD, un esperto informatico esegue prove di scrittura di file con diverse dimensioni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 e registra i tempi di scrittura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 corrispondenti:</a:t>
                </a:r>
              </a:p>
              <a:p>
                <a:pPr marL="0" indent="0" algn="just">
                  <a:buNone/>
                </a:pPr>
                <a:endParaRPr lang="it-IT" b="0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endParaRPr lang="it-IT" b="0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endParaRPr lang="it-IT" b="0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63638"/>
                <a:ext cx="9144000" cy="2650980"/>
              </a:xfrm>
              <a:blipFill>
                <a:blip r:embed="rId2"/>
                <a:stretch>
                  <a:fillRect l="-1667" t="-2989" r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AC0E0B2C-535C-4804-A970-DD5E3DD6FB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1305406"/>
                  </p:ext>
                </p:extLst>
              </p:nvPr>
            </p:nvGraphicFramePr>
            <p:xfrm>
              <a:off x="1524000" y="3613730"/>
              <a:ext cx="60960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4040020519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68217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1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it-IT" sz="2400" b="1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2400" b="1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it-IT" sz="2400" b="1" i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it-IT" sz="2400" b="1" i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𝐌𝐁</m:t>
                                </m:r>
                                <m:r>
                                  <a:rPr lang="it-IT" sz="2400" b="1" i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2400" b="1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1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it-IT" sz="2400" b="1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2400" b="1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it-IT" sz="2400" b="1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it-IT" sz="2400" b="1" i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  <m:r>
                                  <a:rPr lang="it-IT" sz="2400" b="1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2400" b="1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555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1020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it-IT" sz="2400" kern="1200" dirty="0">
                            <a:solidFill>
                              <a:srgbClr val="0A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4450" marR="44450" marT="0" marB="0"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7313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1780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it-IT" sz="2400" kern="1200" dirty="0">
                            <a:solidFill>
                              <a:srgbClr val="0A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4450" marR="44450" marT="0" marB="0"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199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3800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it-IT" sz="2400" kern="1200" dirty="0">
                            <a:solidFill>
                              <a:srgbClr val="0A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4450" marR="44450" marT="0" marB="0"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4338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8000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105</m:t>
                                </m:r>
                              </m:oMath>
                            </m:oMathPara>
                          </a14:m>
                          <a:endParaRPr lang="it-IT" sz="2400" kern="1200" dirty="0">
                            <a:solidFill>
                              <a:srgbClr val="0A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4450" marR="44450" marT="0" marB="0"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9306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11500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140</m:t>
                                </m:r>
                              </m:oMath>
                            </m:oMathPara>
                          </a14:m>
                          <a:endParaRPr lang="fr-FR" sz="2400" kern="1200" dirty="0">
                            <a:solidFill>
                              <a:srgbClr val="0A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4450" marR="44450" marT="0" marB="0"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63799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AC0E0B2C-535C-4804-A970-DD5E3DD6FB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1305406"/>
                  </p:ext>
                </p:extLst>
              </p:nvPr>
            </p:nvGraphicFramePr>
            <p:xfrm>
              <a:off x="1524000" y="3613730"/>
              <a:ext cx="60960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4040020519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68217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" t="-1333" r="-10060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00" t="-1333" r="-600" b="-5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5552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" t="-101333" r="-100600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44450" marR="44450" marT="0" marB="0"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00" t="-101333" r="-600" b="-4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73133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" t="-198684" r="-100600" b="-2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44450" marR="44450" marT="0" marB="0"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00" t="-198684" r="-600" b="-298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19915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" t="-302667" r="-10060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44450" marR="44450" marT="0" marB="0"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00" t="-302667" r="-600" b="-2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43387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" t="-402667" r="-1006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44450" marR="44450" marT="0" marB="0"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00" t="-402667" r="-600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930606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00" t="-502667" r="-1006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44450" marR="44450" marT="0" marB="0"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0400" t="-502667" r="-600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63799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32560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A927B94-5AE1-4C29-AE46-F9B014E2F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3 – Scrittura su SSD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BE10D5FC-F967-465A-A250-20754803C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3638"/>
            <a:ext cx="9144000" cy="1145453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>
                <a:solidFill>
                  <a:srgbClr val="0A0000"/>
                </a:solidFill>
                <a:effectLst/>
              </a:rPr>
              <a:t>Dobbiamo riportare i dati in un diagramma cartesiano </a:t>
            </a:r>
            <a:r>
              <a:rPr lang="it-IT" b="1" dirty="0">
                <a:solidFill>
                  <a:srgbClr val="0A0000"/>
                </a:solidFill>
                <a:effectLst/>
              </a:rPr>
              <a:t>quantitativo</a:t>
            </a:r>
            <a:r>
              <a:rPr lang="it-IT" dirty="0">
                <a:solidFill>
                  <a:srgbClr val="0A0000"/>
                </a:solidFill>
                <a:effectLst/>
              </a:rPr>
              <a:t>:</a:t>
            </a:r>
            <a:endParaRPr lang="it-IT" b="0" dirty="0">
              <a:solidFill>
                <a:srgbClr val="0A0000"/>
              </a:solidFill>
              <a:effectLst/>
            </a:endParaRPr>
          </a:p>
          <a:p>
            <a:pPr marL="0" indent="0" algn="just">
              <a:buNone/>
            </a:pPr>
            <a:endParaRPr lang="it-IT" dirty="0">
              <a:solidFill>
                <a:srgbClr val="0A0000"/>
              </a:solidFill>
              <a:effectLst/>
            </a:endParaRPr>
          </a:p>
          <a:p>
            <a:pPr marL="0" indent="0" algn="just">
              <a:buNone/>
            </a:pPr>
            <a:endParaRPr lang="it-IT" b="0" dirty="0">
              <a:solidFill>
                <a:srgbClr val="0A0000"/>
              </a:solidFill>
              <a:effectLst/>
            </a:endParaRPr>
          </a:p>
          <a:p>
            <a:pPr marL="0" indent="0" algn="just">
              <a:buNone/>
            </a:pPr>
            <a:endParaRPr lang="it-IT" dirty="0"/>
          </a:p>
        </p:txBody>
      </p:sp>
      <p:pic>
        <p:nvPicPr>
          <p:cNvPr id="3" name="Immagine 2" descr="Immagine che contiene interni, sedendo, guardando, tavolo&#10;&#10;Descrizione generata automaticamente">
            <a:extLst>
              <a:ext uri="{FF2B5EF4-FFF2-40B4-BE49-F238E27FC236}">
                <a16:creationId xmlns:a16="http://schemas.microsoft.com/office/drawing/2014/main" id="{5767F003-AB0F-441C-9494-0EE60DFB6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2309091"/>
            <a:ext cx="8107680" cy="45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8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A927B94-5AE1-4C29-AE46-F9B014E2F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3 – Scrittura su SSD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it-IT" dirty="0">
                    <a:solidFill>
                      <a:srgbClr val="0A0000"/>
                    </a:solidFill>
                    <a:effectLst/>
                  </a:rPr>
                  <a:t>Dobbiamo ora ricavare i parametri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 e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 (con unità di misura!) utilizzando la regressione lineare ai minimi quadrati sui dati a disposizione:</a:t>
                </a:r>
              </a:p>
              <a:p>
                <a:pPr marL="0" indent="0">
                  <a:buNone/>
                </a:pPr>
                <a:endParaRPr lang="it-IT" i="1" dirty="0">
                  <a:solidFill>
                    <a:srgbClr val="0A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𝑚𝐷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t-IT" i="1" dirty="0">
                  <a:solidFill>
                    <a:srgbClr val="0A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i="1" dirty="0">
                  <a:solidFill>
                    <a:srgbClr val="0A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t-IT" i="1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i="1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it-IT" i="1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it-IT" i="1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t-IT" i="1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it-IT" i="1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it-IT" i="1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i="1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it-IT" i="1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i="1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it-IT" i="1">
                                              <a:solidFill>
                                                <a:srgbClr val="0A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it-IT" i="1">
                                                  <a:solidFill>
                                                    <a:srgbClr val="0A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i="1">
                                                  <a:solidFill>
                                                    <a:srgbClr val="0A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i="1">
                                                  <a:solidFill>
                                                    <a:srgbClr val="0A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it-IT" i="1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=0.0121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b="0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MB</m:t>
                          </m:r>
                        </m:den>
                      </m:f>
                    </m:oMath>
                  </m:oMathPara>
                </a14:m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̅"/>
                          <m:ctrlP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=3.88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endParaRPr lang="it-IT" b="0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endParaRPr lang="it-IT" b="0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  <a:blipFill>
                <a:blip r:embed="rId2"/>
                <a:stretch>
                  <a:fillRect l="-1667" t="-1392" r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564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A927B94-5AE1-4C29-AE46-F9B014E2F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3 – Scrittura su SSD</a:t>
            </a:r>
          </a:p>
        </p:txBody>
      </p:sp>
      <p:sp>
        <p:nvSpPr>
          <p:cNvPr id="12" name="Segnaposto contenuto 14">
            <a:extLst>
              <a:ext uri="{FF2B5EF4-FFF2-40B4-BE49-F238E27FC236}">
                <a16:creationId xmlns:a16="http://schemas.microsoft.com/office/drawing/2014/main" id="{81815A3C-8638-4898-9D33-D62BB1FB8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3638"/>
            <a:ext cx="9144000" cy="1145453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>
                <a:solidFill>
                  <a:srgbClr val="0A0000"/>
                </a:solidFill>
                <a:effectLst/>
              </a:rPr>
              <a:t>Riportiamo la retta di regressione sul grafico cartesiano con i dati sperimentali</a:t>
            </a:r>
            <a:endParaRPr lang="it-IT" b="0" dirty="0">
              <a:solidFill>
                <a:srgbClr val="0A0000"/>
              </a:solidFill>
              <a:effectLst/>
            </a:endParaRPr>
          </a:p>
          <a:p>
            <a:pPr marL="0" indent="0" algn="just">
              <a:buNone/>
            </a:pPr>
            <a:endParaRPr lang="it-IT" dirty="0">
              <a:solidFill>
                <a:srgbClr val="0A0000"/>
              </a:solidFill>
              <a:effectLst/>
            </a:endParaRPr>
          </a:p>
          <a:p>
            <a:pPr marL="0" indent="0" algn="just">
              <a:buNone/>
            </a:pPr>
            <a:endParaRPr lang="it-IT" b="0" dirty="0">
              <a:solidFill>
                <a:srgbClr val="0A0000"/>
              </a:solidFill>
              <a:effectLst/>
            </a:endParaRPr>
          </a:p>
          <a:p>
            <a:pPr marL="0" indent="0" algn="just">
              <a:buNone/>
            </a:pPr>
            <a:endParaRPr lang="it-IT" dirty="0"/>
          </a:p>
        </p:txBody>
      </p:sp>
      <p:pic>
        <p:nvPicPr>
          <p:cNvPr id="11" name="Immagine 10" descr="Immagine che contiene interni, sedendo, tavolo, piccolo&#10;&#10;Descrizione generata automaticamente">
            <a:extLst>
              <a:ext uri="{FF2B5EF4-FFF2-40B4-BE49-F238E27FC236}">
                <a16:creationId xmlns:a16="http://schemas.microsoft.com/office/drawing/2014/main" id="{3B1F4CE2-79E0-4D3E-A604-7353E64AA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2271958"/>
            <a:ext cx="8107680" cy="45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14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A927B94-5AE1-4C29-AE46-F9B014E2F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3 – Scrittura su SSD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it-IT" dirty="0">
                    <a:solidFill>
                      <a:srgbClr val="0A0000"/>
                    </a:solidFill>
                    <a:effectLst/>
                  </a:rPr>
                  <a:t>Calcoliamo infine la velocità di scrittura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MB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it-IT" b="0" i="0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>
                  <a:buNone/>
                </a:pPr>
                <a:endParaRPr lang="it-IT" i="1" dirty="0">
                  <a:solidFill>
                    <a:srgbClr val="0A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=82.7 </m:t>
                      </m:r>
                      <m:f>
                        <m:fPr>
                          <m:ctrlPr>
                            <a:rPr lang="it-IT" b="0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MB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>
                  <a:buNone/>
                </a:pPr>
                <a:r>
                  <a:rPr lang="it-IT" dirty="0">
                    <a:solidFill>
                      <a:srgbClr val="0A0000"/>
                    </a:solidFill>
                    <a:effectLst/>
                  </a:rPr>
                  <a:t>Cosa rappresenta il termine b?</a:t>
                </a:r>
              </a:p>
              <a:p>
                <a:pPr marL="0" indent="0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endParaRPr lang="it-IT" b="0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  <a:blipFill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350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A927B94-5AE1-4C29-AE46-F9B014E2F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3 – Scrittura su SSD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it-IT" dirty="0">
                    <a:solidFill>
                      <a:srgbClr val="0A0000"/>
                    </a:solidFill>
                    <a:effectLst/>
                  </a:rPr>
                  <a:t>Il termine noto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 rappresenta il tempo fisso richiesto per la scrittura di un file indipendentemente dalla dimensione del file.</a:t>
                </a:r>
              </a:p>
              <a:p>
                <a:pPr marL="0" indent="0" algn="just">
                  <a:buNone/>
                </a:pPr>
                <a:r>
                  <a:rPr lang="it-IT" dirty="0">
                    <a:solidFill>
                      <a:srgbClr val="0A0000"/>
                    </a:solidFill>
                    <a:effectLst/>
                  </a:rPr>
                  <a:t>Può essere la somma del tempo di accesso al disco, a inizio scrittura, più il tempo per la chiusura del processo di scrittura, a fine scrittura.</a:t>
                </a:r>
              </a:p>
              <a:p>
                <a:pPr marL="0" indent="0" algn="just">
                  <a:buNone/>
                </a:pPr>
                <a:endParaRPr lang="it-IT" b="0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  <a:blipFill>
                <a:blip r:embed="rId2"/>
                <a:stretch>
                  <a:fillRect l="-1667" t="-1392" r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66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A927B94-5AE1-4C29-AE46-F9B014E2F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1 – Diodo in diretta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it-IT" dirty="0">
                    <a:solidFill>
                      <a:srgbClr val="0A0000"/>
                    </a:solidFill>
                    <a:effectLst/>
                  </a:rPr>
                  <a:t>Allo scopo eseguiamo in laboratorio 5 misure della corrente del diodo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 al variare della tensione applicata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, ottenendo i seguenti risultati:</a:t>
                </a:r>
              </a:p>
              <a:p>
                <a:pPr marL="0" indent="0" algn="just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r>
                  <a:rPr lang="it-IT" dirty="0">
                    <a:solidFill>
                      <a:srgbClr val="0A0000"/>
                    </a:solidFill>
                    <a:effectLst/>
                  </a:rPr>
                  <a:t>Calcolare, </a:t>
                </a:r>
                <a:r>
                  <a:rPr lang="it-IT" b="1" u="sng" dirty="0">
                    <a:solidFill>
                      <a:srgbClr val="0A0000"/>
                    </a:solidFill>
                    <a:effectLst/>
                  </a:rPr>
                  <a:t>tramite la regressione lineare</a:t>
                </a:r>
                <a:r>
                  <a:rPr lang="it-IT" dirty="0">
                    <a:solidFill>
                      <a:srgbClr val="0A0000"/>
                    </a:solidFill>
                    <a:effectLst/>
                  </a:rPr>
                  <a:t>, il valore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.</a:t>
                </a:r>
              </a:p>
            </p:txBody>
          </p:sp>
        </mc:Choice>
        <mc:Fallback xmlns=""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  <a:blipFill>
                <a:blip r:embed="rId2"/>
                <a:stretch>
                  <a:fillRect l="-1667" t="-1392" r="-1667" b="-10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306B94CD-60AB-4470-9CD3-3E1FE29A9B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2391585"/>
                  </p:ext>
                </p:extLst>
              </p:nvPr>
            </p:nvGraphicFramePr>
            <p:xfrm>
              <a:off x="1524000" y="2874827"/>
              <a:ext cx="60960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4040020519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68217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1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it-IT" sz="2400" b="1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it-IT" sz="2400" b="1" i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𝐕</m:t>
                                </m:r>
                                <m:r>
                                  <a:rPr lang="it-IT" sz="2400" b="1" i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2400" b="1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1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it-IT" sz="2400" b="1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it-IT" sz="2400" b="1" i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𝐦𝐀</m:t>
                                </m:r>
                                <m:r>
                                  <a:rPr lang="it-IT" sz="2400" b="1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2400" b="1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555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0.0002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7313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0.0048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199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4338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2.2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9306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49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63799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306B94CD-60AB-4470-9CD3-3E1FE29A9B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2391585"/>
                  </p:ext>
                </p:extLst>
              </p:nvPr>
            </p:nvGraphicFramePr>
            <p:xfrm>
              <a:off x="1524000" y="2874827"/>
              <a:ext cx="60960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4040020519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68217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" t="-1333" r="-10060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00" t="-1333" r="-600" b="-5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5552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" t="-101333" r="-100600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00" t="-101333" r="-600" b="-4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73133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" t="-198684" r="-100600" b="-2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00" t="-198684" r="-600" b="-298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19915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" t="-302667" r="-10060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00" t="-302667" r="-600" b="-2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43387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" t="-402667" r="-1006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00" t="-402667" r="-600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930606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00" t="-502667" r="-1006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0400" t="-502667" r="-600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63799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907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A927B94-5AE1-4C29-AE46-F9B014E2F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1 – Diodo in diretta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t-IT" b="0" i="1" dirty="0">
                  <a:solidFill>
                    <a:srgbClr val="0A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b="0" i="1" dirty="0">
                  <a:solidFill>
                    <a:srgbClr val="0A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t-IT" b="0" i="1" smtClean="0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t-IT" b="0" i="1" smtClean="0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b="0" i="1" smtClean="0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it-IT" b="0" i="1" smtClean="0">
                                              <a:solidFill>
                                                <a:srgbClr val="0A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it-IT" b="0" i="1" smtClean="0">
                                                  <a:solidFill>
                                                    <a:srgbClr val="0A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rgbClr val="0A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solidFill>
                                                    <a:srgbClr val="0A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it-IT" b="0" i="1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it-IT" b="0" dirty="0">
                  <a:solidFill>
                    <a:srgbClr val="0A0000"/>
                  </a:solidFill>
                  <a:effectLst/>
                </a:endParaRPr>
              </a:p>
              <a:p>
                <a:pPr marL="0" indent="0">
                  <a:buNone/>
                </a:pPr>
                <a:endParaRPr lang="it-IT" b="0" dirty="0">
                  <a:solidFill>
                    <a:srgbClr val="0A0000"/>
                  </a:solidFill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̅"/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r>
                  <a:rPr lang="it-IT" dirty="0">
                    <a:solidFill>
                      <a:srgbClr val="0A0000"/>
                    </a:solidFill>
                    <a:effectLst/>
                  </a:rPr>
                  <a:t>Nel nostro caso abbiamo che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 e la relazione che lega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dirty="0">
                    <a:solidFill>
                      <a:srgbClr val="0A0000"/>
                    </a:solidFill>
                    <a:effectLst/>
                  </a:rPr>
                  <a:t> è esponenziale, non lineare!! Come possiamo procedere? </a:t>
                </a:r>
              </a:p>
              <a:p>
                <a:pPr marL="0" indent="0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  <a:blipFill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19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A927B94-5AE1-4C29-AE46-F9B014E2F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1 – Diodo in diretta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BE10D5FC-F967-465A-A250-20754803C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3638"/>
            <a:ext cx="9144000" cy="5694362"/>
          </a:xfrm>
        </p:spPr>
        <p:txBody>
          <a:bodyPr/>
          <a:lstStyle/>
          <a:p>
            <a:pPr marL="0" indent="0">
              <a:buNone/>
            </a:pPr>
            <a:endParaRPr lang="it-IT" dirty="0">
              <a:solidFill>
                <a:srgbClr val="0A0000"/>
              </a:solidFill>
              <a:effectLst/>
            </a:endParaRPr>
          </a:p>
          <a:p>
            <a:pPr marL="0" indent="0">
              <a:buNone/>
            </a:pPr>
            <a:endParaRPr lang="it-IT" dirty="0">
              <a:solidFill>
                <a:srgbClr val="0A0000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6D1B567B-0F72-43CE-8E01-F3F13DF34E68}"/>
                  </a:ext>
                </a:extLst>
              </p:cNvPr>
              <p:cNvSpPr/>
              <p:nvPr/>
            </p:nvSpPr>
            <p:spPr>
              <a:xfrm>
                <a:off x="0" y="4179170"/>
                <a:ext cx="9144000" cy="2345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i="1" kern="0" smtClean="0">
                          <a:solidFill>
                            <a:srgbClr val="0A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3200" i="1" kern="0" smtClean="0">
                          <a:solidFill>
                            <a:srgbClr val="0A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3200" i="1" kern="0">
                              <a:solidFill>
                                <a:srgbClr val="0A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i="1" kern="0">
                              <a:solidFill>
                                <a:srgbClr val="0A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3200" i="1" kern="0">
                              <a:solidFill>
                                <a:srgbClr val="0A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p>
                        <m:sSupPr>
                          <m:ctrlPr>
                            <a:rPr lang="it-IT" sz="3200" i="1" kern="0">
                              <a:solidFill>
                                <a:srgbClr val="0A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i="1" kern="0">
                              <a:solidFill>
                                <a:srgbClr val="0A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it-IT" sz="3200" i="1" kern="0">
                                  <a:solidFill>
                                    <a:srgbClr val="0A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3200" i="1" kern="0">
                                  <a:solidFill>
                                    <a:srgbClr val="0A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sz="3200" i="1" kern="0">
                                      <a:solidFill>
                                        <a:srgbClr val="0A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i="1" kern="0">
                                      <a:solidFill>
                                        <a:srgbClr val="0A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it-IT" sz="3200" i="1" kern="0">
                                      <a:solidFill>
                                        <a:srgbClr val="0A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3200" i="1" kern="0">
                                      <a:solidFill>
                                        <a:srgbClr val="0A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i="1" kern="0">
                                      <a:solidFill>
                                        <a:srgbClr val="0A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it-IT" sz="3200" i="1" kern="0">
                                      <a:solidFill>
                                        <a:srgbClr val="0A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it-IT" sz="3200" dirty="0">
                  <a:solidFill>
                    <a:srgbClr val="0A0000"/>
                  </a:solidFill>
                  <a:latin typeface="+mn-lt"/>
                </a:endParaRPr>
              </a:p>
              <a:p>
                <a:endParaRPr lang="it-IT" sz="3200" dirty="0">
                  <a:solidFill>
                    <a:srgbClr val="0A0000"/>
                  </a:solidFill>
                  <a:latin typeface="+mn-lt"/>
                </a:endParaRPr>
              </a:p>
              <a:p>
                <a:pPr algn="just"/>
                <a:r>
                  <a:rPr lang="it-IT" sz="3200" dirty="0">
                    <a:solidFill>
                      <a:srgbClr val="0A0000"/>
                    </a:solidFill>
                    <a:latin typeface="+mn-lt"/>
                  </a:rPr>
                  <a:t>Dobbiamo trasformare almeno una delle due variabili in modo da linearizzare il problema…</a:t>
                </a:r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6D1B567B-0F72-43CE-8E01-F3F13DF34E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79170"/>
                <a:ext cx="9144000" cy="2345770"/>
              </a:xfrm>
              <a:prstGeom prst="rect">
                <a:avLst/>
              </a:prstGeom>
              <a:blipFill>
                <a:blip r:embed="rId2"/>
                <a:stretch>
                  <a:fillRect l="-1667" r="-1667" b="-78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la 2">
                <a:extLst>
                  <a:ext uri="{FF2B5EF4-FFF2-40B4-BE49-F238E27FC236}">
                    <a16:creationId xmlns:a16="http://schemas.microsoft.com/office/drawing/2014/main" id="{3314A80B-E050-486C-A825-13ADB5A3F0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3059410"/>
                  </p:ext>
                </p:extLst>
              </p:nvPr>
            </p:nvGraphicFramePr>
            <p:xfrm>
              <a:off x="1524000" y="1221515"/>
              <a:ext cx="60960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4040020519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68217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1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it-IT" sz="2400" b="1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2400" b="1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it-IT" sz="2400" b="1" i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it-IT" sz="2400" b="1" i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𝐕</m:t>
                                </m:r>
                                <m:r>
                                  <a:rPr lang="it-IT" sz="2400" b="1" i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2400" b="1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1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it-IT" sz="2400" b="1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2400" b="1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it-IT" sz="2400" b="1" i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it-IT" sz="2400" b="1" i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𝐦𝐀</m:t>
                                </m:r>
                                <m:r>
                                  <a:rPr lang="it-IT" sz="2400" b="1" i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2400" b="1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555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0.0002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7313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0.0048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199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4338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2.2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9306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49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63799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la 2">
                <a:extLst>
                  <a:ext uri="{FF2B5EF4-FFF2-40B4-BE49-F238E27FC236}">
                    <a16:creationId xmlns:a16="http://schemas.microsoft.com/office/drawing/2014/main" id="{3314A80B-E050-486C-A825-13ADB5A3F0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3059410"/>
                  </p:ext>
                </p:extLst>
              </p:nvPr>
            </p:nvGraphicFramePr>
            <p:xfrm>
              <a:off x="1524000" y="1221515"/>
              <a:ext cx="60960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4040020519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68217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" t="-1333" r="-10060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00" t="-1333" r="-600" b="-5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5552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" t="-101333" r="-100600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00" t="-101333" r="-600" b="-4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73133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" t="-198684" r="-100600" b="-2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00" t="-198684" r="-600" b="-298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19915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" t="-302667" r="-10060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00" t="-302667" r="-600" b="-2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43387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" t="-402667" r="-1006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00" t="-402667" r="-600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930606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00" t="-502667" r="-1006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0400" t="-502667" r="-600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63799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7606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A927B94-5AE1-4C29-AE46-F9B014E2F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1 – Diodo in diretta</a:t>
            </a:r>
          </a:p>
        </p:txBody>
      </p:sp>
      <p:pic>
        <p:nvPicPr>
          <p:cNvPr id="4" name="Immagine 3" descr="Immagine che contiene gruppo&#10;&#10;Descrizione generata automaticamente">
            <a:extLst>
              <a:ext uri="{FF2B5EF4-FFF2-40B4-BE49-F238E27FC236}">
                <a16:creationId xmlns:a16="http://schemas.microsoft.com/office/drawing/2014/main" id="{A7119940-4788-406D-8EF9-EB1FB8F27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3935"/>
            <a:ext cx="9144000" cy="5284065"/>
          </a:xfrm>
          <a:prstGeom prst="rect">
            <a:avLst/>
          </a:prstGeom>
        </p:spPr>
      </p:pic>
      <p:sp>
        <p:nvSpPr>
          <p:cNvPr id="11" name="Segnaposto contenuto 14">
            <a:extLst>
              <a:ext uri="{FF2B5EF4-FFF2-40B4-BE49-F238E27FC236}">
                <a16:creationId xmlns:a16="http://schemas.microsoft.com/office/drawing/2014/main" id="{477E5B28-B390-4967-8D0E-238CC0306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3638"/>
            <a:ext cx="9144000" cy="5694362"/>
          </a:xfrm>
        </p:spPr>
        <p:txBody>
          <a:bodyPr/>
          <a:lstStyle/>
          <a:p>
            <a:pPr marL="0" indent="0" algn="ctr">
              <a:buNone/>
            </a:pPr>
            <a:r>
              <a:rPr lang="it-IT" b="0" dirty="0">
                <a:solidFill>
                  <a:srgbClr val="0A0000"/>
                </a:solidFill>
                <a:effectLst/>
              </a:rPr>
              <a:t>DATI DEL PROBLEMA</a:t>
            </a:r>
            <a:endParaRPr lang="it-IT" dirty="0">
              <a:solidFill>
                <a:srgbClr val="0A0000"/>
              </a:solidFill>
              <a:effectLst/>
            </a:endParaRPr>
          </a:p>
          <a:p>
            <a:pPr marL="0" indent="0" algn="ctr">
              <a:buNone/>
            </a:pPr>
            <a:endParaRPr lang="it-IT" dirty="0">
              <a:solidFill>
                <a:srgbClr val="0A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707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A927B94-5AE1-4C29-AE46-F9B014E2F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1 – Diodo in diretta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</p:spPr>
            <p:txBody>
              <a:bodyPr/>
              <a:lstStyle/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it-IT" kern="1200" dirty="0">
                    <a:solidFill>
                      <a:srgbClr val="0A0000"/>
                    </a:solidFill>
                    <a:effectLst/>
                  </a:rPr>
                  <a:t>Consideriamo il logaritmo della corrente </a:t>
                </a:r>
                <a14:m>
                  <m:oMath xmlns:m="http://schemas.openxmlformats.org/officeDocument/2006/math">
                    <m:r>
                      <a:rPr lang="it-IT" i="1" kern="120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it-IT" kern="1200" dirty="0">
                    <a:solidFill>
                      <a:srgbClr val="0A0000"/>
                    </a:solidFill>
                    <a:effectLst/>
                  </a:rPr>
                  <a:t>:</a:t>
                </a: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it-IT" kern="1200" dirty="0">
                  <a:solidFill>
                    <a:srgbClr val="0A0000"/>
                  </a:solidFill>
                  <a:effectLst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func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i="1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it-IT" i="1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srgbClr val="0A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i="1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  <m: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𝑚𝑉</m:t>
                          </m:r>
                          <m: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it-IT" kern="1200" dirty="0">
                  <a:solidFill>
                    <a:srgbClr val="0A0000"/>
                  </a:solidFill>
                  <a:effectLst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it-IT" kern="1200" dirty="0">
                  <a:solidFill>
                    <a:srgbClr val="0A0000"/>
                  </a:solidFill>
                  <a:effectLst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kern="120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i="1" kern="120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i="1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i="1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kern="1200" dirty="0">
                  <a:solidFill>
                    <a:srgbClr val="0A0000"/>
                  </a:solidFill>
                  <a:effectLst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it-IT" kern="1200" dirty="0">
                  <a:solidFill>
                    <a:srgbClr val="0A0000"/>
                  </a:solidFill>
                  <a:effectLst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kern="120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i="1" kern="120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i="1" kern="120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kern="120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it-IT" i="1" kern="1200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kern="1200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i="1" kern="1200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it-IT" kern="1200" dirty="0">
                  <a:solidFill>
                    <a:srgbClr val="0A0000"/>
                  </a:solidFill>
                  <a:effectLst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it-IT" kern="1200" dirty="0">
                  <a:solidFill>
                    <a:srgbClr val="0A0000"/>
                  </a:solidFill>
                  <a:effectLst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it-IT" kern="1200" dirty="0">
                    <a:solidFill>
                      <a:srgbClr val="0A0000"/>
                    </a:solidFill>
                    <a:effectLst/>
                  </a:rPr>
                  <a:t>Abbiamo linearizzato il problema.</a:t>
                </a:r>
              </a:p>
            </p:txBody>
          </p:sp>
        </mc:Choice>
        <mc:Fallback xmlns=""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  <a:blipFill>
                <a:blip r:embed="rId2"/>
                <a:stretch>
                  <a:fillRect l="-1667" t="-1392" b="-7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23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A927B94-5AE1-4C29-AE46-F9B014E2F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1 – Diodo in diretta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</p:spPr>
            <p:txBody>
              <a:bodyPr/>
              <a:lstStyle/>
              <a:p>
                <a:pPr marL="0" lvl="0" indent="0" algn="just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it-IT" kern="1200" dirty="0">
                    <a:solidFill>
                      <a:srgbClr val="0A0000"/>
                    </a:solidFill>
                    <a:effectLst/>
                  </a:rPr>
                  <a:t>Per eseguire correttamente la trasformazione dei valori di </a:t>
                </a:r>
                <a14:m>
                  <m:oMath xmlns:m="http://schemas.openxmlformats.org/officeDocument/2006/math">
                    <m:r>
                      <a:rPr lang="it-IT" b="0" i="1" kern="1200" smtClean="0">
                        <a:solidFill>
                          <a:srgbClr val="0A0000"/>
                        </a:solidFill>
                        <a:effectLst/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it-IT" kern="1200" dirty="0">
                    <a:solidFill>
                      <a:srgbClr val="0A0000"/>
                    </a:solidFill>
                    <a:effectLst/>
                  </a:rPr>
                  <a:t>, dobbiamo ricordarci che l’argomento di un logaritmo deve essere un numero puro.</a:t>
                </a:r>
              </a:p>
              <a:p>
                <a:pPr marL="0" lvl="0" indent="0" algn="just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it-IT" kern="1200" dirty="0">
                    <a:solidFill>
                      <a:srgbClr val="0A0000"/>
                    </a:solidFill>
                    <a:effectLst/>
                  </a:rPr>
                  <a:t>Prima di calcolare il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i="1" kern="1200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i="0" kern="1200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it-IT" b="0" i="1" kern="1200" smtClean="0">
                            <a:solidFill>
                              <a:srgbClr val="0A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func>
                  </m:oMath>
                </a14:m>
                <a:r>
                  <a:rPr lang="it-IT" kern="1200" dirty="0">
                    <a:solidFill>
                      <a:srgbClr val="0A0000"/>
                    </a:solidFill>
                    <a:effectLst/>
                  </a:rPr>
                  <a:t> dobbiamo quindi eseguire una normalizzazione dei valori di corrente ad una corrente di riferimento </a:t>
                </a:r>
                <a:r>
                  <a:rPr lang="it-IT" i="1" kern="1200" dirty="0">
                    <a:solidFill>
                      <a:srgbClr val="0A0000"/>
                    </a:solidFill>
                    <a:effectLst/>
                  </a:rPr>
                  <a:t>I</a:t>
                </a:r>
                <a:r>
                  <a:rPr lang="it-IT" kern="1200" baseline="-25000" dirty="0">
                    <a:solidFill>
                      <a:srgbClr val="0A0000"/>
                    </a:solidFill>
                    <a:effectLst/>
                  </a:rPr>
                  <a:t>0</a:t>
                </a:r>
                <a:r>
                  <a:rPr lang="it-IT" kern="1200" dirty="0">
                    <a:solidFill>
                      <a:srgbClr val="0A0000"/>
                    </a:solidFill>
                    <a:effectLst/>
                  </a:rPr>
                  <a:t>.</a:t>
                </a:r>
              </a:p>
              <a:p>
                <a:pPr marL="0" lvl="0" indent="0" algn="just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it-IT" kern="1200" dirty="0">
                    <a:solidFill>
                      <a:srgbClr val="0A0000"/>
                    </a:solidFill>
                    <a:effectLst/>
                  </a:rPr>
                  <a:t>Il testo fornisce i dati in </a:t>
                </a:r>
                <a:r>
                  <a:rPr lang="it-IT" kern="1200" dirty="0" err="1">
                    <a:solidFill>
                      <a:srgbClr val="0A0000"/>
                    </a:solidFill>
                    <a:effectLst/>
                  </a:rPr>
                  <a:t>mA</a:t>
                </a:r>
                <a:r>
                  <a:rPr lang="it-IT" kern="1200" dirty="0">
                    <a:solidFill>
                      <a:srgbClr val="0A0000"/>
                    </a:solidFill>
                    <a:effectLst/>
                  </a:rPr>
                  <a:t>, normalizziamo quindi rispetto a </a:t>
                </a:r>
                <a:r>
                  <a:rPr lang="it-IT" i="1" kern="1200" dirty="0">
                    <a:solidFill>
                      <a:srgbClr val="0A0000"/>
                    </a:solidFill>
                    <a:effectLst/>
                  </a:rPr>
                  <a:t>I</a:t>
                </a:r>
                <a:r>
                  <a:rPr lang="it-IT" kern="1200" baseline="-25000" dirty="0">
                    <a:solidFill>
                      <a:srgbClr val="0A0000"/>
                    </a:solidFill>
                    <a:effectLst/>
                  </a:rPr>
                  <a:t>0</a:t>
                </a:r>
                <a:r>
                  <a:rPr lang="it-IT" kern="1200" dirty="0">
                    <a:solidFill>
                      <a:srgbClr val="0A0000"/>
                    </a:solidFill>
                    <a:effectLst/>
                  </a:rPr>
                  <a:t>=1mA:</a:t>
                </a:r>
              </a:p>
              <a:p>
                <a:pPr marL="0" lvl="0" indent="0" algn="just" eaLnBrk="1" hangingPunct="1">
                  <a:spcBef>
                    <a:spcPct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kern="1200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kern="1200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kern="1200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kern="1200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t-IT" b="0" i="1" kern="120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b="0" i="1" kern="1200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kern="1200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b="0" i="1" kern="1200" smtClean="0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0" i="1" kern="1200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kern="1200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it-IT" b="0" i="1" kern="1200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it-IT" b="0" i="0" kern="1200" smtClean="0">
                                      <a:solidFill>
                                        <a:srgbClr val="0A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mA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t-IT" kern="1200" dirty="0">
                  <a:solidFill>
                    <a:srgbClr val="0A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BE10D5FC-F967-465A-A250-20754803C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  <a:blipFill>
                <a:blip r:embed="rId2"/>
                <a:stretch>
                  <a:fillRect l="-1667" t="-1392" r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83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A927B94-5AE1-4C29-AE46-F9B014E2F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1 – Diodo in diretta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BE10D5FC-F967-465A-A250-20754803C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3638"/>
            <a:ext cx="9144000" cy="5694362"/>
          </a:xfrm>
        </p:spPr>
        <p:txBody>
          <a:bodyPr/>
          <a:lstStyle/>
          <a:p>
            <a:pPr marL="0" indent="0">
              <a:buNone/>
            </a:pPr>
            <a:endParaRPr lang="it-IT" dirty="0">
              <a:solidFill>
                <a:srgbClr val="0A0000"/>
              </a:solidFill>
              <a:effectLst/>
            </a:endParaRPr>
          </a:p>
          <a:p>
            <a:pPr marL="0" indent="0">
              <a:buNone/>
            </a:pPr>
            <a:endParaRPr lang="it-IT" dirty="0">
              <a:solidFill>
                <a:srgbClr val="0A0000"/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la 2">
                <a:extLst>
                  <a:ext uri="{FF2B5EF4-FFF2-40B4-BE49-F238E27FC236}">
                    <a16:creationId xmlns:a16="http://schemas.microsoft.com/office/drawing/2014/main" id="{3314A80B-E050-486C-A825-13ADB5A3F0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0018998"/>
                  </p:ext>
                </p:extLst>
              </p:nvPr>
            </p:nvGraphicFramePr>
            <p:xfrm>
              <a:off x="1524000" y="1221515"/>
              <a:ext cx="6096000" cy="28505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4040020519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68217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1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it-IT" sz="2400" b="1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2400" b="1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it-IT" sz="2400" b="1" i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it-IT" sz="2400" b="1" i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𝐕</m:t>
                                </m:r>
                                <m:r>
                                  <a:rPr lang="it-IT" sz="2400" b="1" i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2400" b="1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2400" b="1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400" b="1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it-IT" sz="2400" b="1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it-IT" sz="2400" b="1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it-IT" sz="2400" b="1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it-IT" sz="2400" b="1" i="0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𝐥𝐧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it-IT" sz="2400" b="1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type m:val="skw"/>
                                            <m:ctrlPr>
                                              <a:rPr lang="it-IT" sz="2400" b="1" i="1" smtClean="0">
                                                <a:solidFill>
                                                  <a:srgbClr val="0A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sz="2400" b="1" i="1" smtClean="0">
                                                <a:solidFill>
                                                  <a:srgbClr val="0A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𝑰</m:t>
                                            </m:r>
                                          </m:num>
                                          <m:den>
                                            <m:r>
                                              <a:rPr lang="it-IT" sz="2400" b="1" i="1" smtClean="0">
                                                <a:solidFill>
                                                  <a:srgbClr val="0A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it-IT" sz="2400" b="1" i="0" smtClean="0">
                                                <a:solidFill>
                                                  <a:srgbClr val="0A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𝐦𝐀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it-IT" sz="2400" b="1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555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i="1" kern="1200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−8.52</m:t>
                                </m:r>
                              </m:oMath>
                            </m:oMathPara>
                          </a14:m>
                          <a:endParaRPr lang="it-IT" sz="2400" kern="1200" dirty="0">
                            <a:solidFill>
                              <a:srgbClr val="0A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4450" marR="44450" marT="0" marB="0"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7313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i="1" kern="1200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−5.34</m:t>
                                </m:r>
                              </m:oMath>
                            </m:oMathPara>
                          </a14:m>
                          <a:endParaRPr lang="it-IT" sz="2400" kern="1200" dirty="0">
                            <a:solidFill>
                              <a:srgbClr val="0A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4450" marR="44450" marT="0" marB="0"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199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i="1" kern="1200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−2.30</m:t>
                                </m:r>
                              </m:oMath>
                            </m:oMathPara>
                          </a14:m>
                          <a:endParaRPr lang="it-IT" sz="2400" kern="1200" dirty="0">
                            <a:solidFill>
                              <a:srgbClr val="0A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4450" marR="44450" marT="0" marB="0"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4338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i="1" kern="1200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0.79</m:t>
                                </m:r>
                              </m:oMath>
                            </m:oMathPara>
                          </a14:m>
                          <a:endParaRPr lang="it-IT" sz="2400" kern="1200" dirty="0">
                            <a:solidFill>
                              <a:srgbClr val="0A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4450" marR="44450" marT="0" marB="0"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9306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it-IT" sz="2400" b="0" i="1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i="1" kern="1200" dirty="0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3.89</m:t>
                                </m:r>
                              </m:oMath>
                            </m:oMathPara>
                          </a14:m>
                          <a:endParaRPr lang="it-IT" sz="2400" kern="1200" dirty="0">
                            <a:solidFill>
                              <a:srgbClr val="0A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4450" marR="44450" marT="0" marB="0"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63799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la 2">
                <a:extLst>
                  <a:ext uri="{FF2B5EF4-FFF2-40B4-BE49-F238E27FC236}">
                    <a16:creationId xmlns:a16="http://schemas.microsoft.com/office/drawing/2014/main" id="{3314A80B-E050-486C-A825-13ADB5A3F0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0018998"/>
                  </p:ext>
                </p:extLst>
              </p:nvPr>
            </p:nvGraphicFramePr>
            <p:xfrm>
              <a:off x="1524000" y="1221515"/>
              <a:ext cx="6096000" cy="28505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4040020519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6821751"/>
                        </a:ext>
                      </a:extLst>
                    </a:gridCol>
                  </a:tblGrid>
                  <a:tr h="56457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" t="-1075" r="-100600" b="-4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00" t="-1075" r="-600" b="-4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5552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" t="-125333" r="-100600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44450" marR="44450" marT="0" marB="0"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00" t="-125333" r="-600" b="-4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73133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" t="-225333" r="-1006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44450" marR="44450" marT="0" marB="0"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00" t="-225333" r="-600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19915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" t="-325333" r="-100600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44450" marR="44450" marT="0" marB="0"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00" t="-325333" r="-600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43387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" t="-425333" r="-100600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44450" marR="44450" marT="0" marB="0"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00" t="-425333" r="-600" b="-1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930606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" t="-525333" r="-1006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44450" marR="44450" marT="0" marB="0"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400" t="-525333" r="-600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63799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50686853"/>
      </p:ext>
    </p:extLst>
  </p:cSld>
  <p:clrMapOvr>
    <a:masterClrMapping/>
  </p:clrMapOvr>
</p:sld>
</file>

<file path=ppt/theme/theme1.xml><?xml version="1.0" encoding="utf-8"?>
<a:theme xmlns:a="http://schemas.openxmlformats.org/drawingml/2006/main" name="Oceano">
  <a:themeElements>
    <a:clrScheme name="Oceano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o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Oceano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4672</TotalTime>
  <Words>1012</Words>
  <Application>Microsoft Office PowerPoint</Application>
  <PresentationFormat>Presentazione su schermo (4:3)</PresentationFormat>
  <Paragraphs>217</Paragraphs>
  <Slides>29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5" baseType="lpstr">
      <vt:lpstr>Arial</vt:lpstr>
      <vt:lpstr>Book Antiqua</vt:lpstr>
      <vt:lpstr>Cambria Math</vt:lpstr>
      <vt:lpstr>Tahoma</vt:lpstr>
      <vt:lpstr>Wingdings</vt:lpstr>
      <vt:lpstr>Oceano</vt:lpstr>
      <vt:lpstr>ESE Regressione Lineare ai Minimi Quadrati</vt:lpstr>
      <vt:lpstr>ESE 1 – Diodo in diretta</vt:lpstr>
      <vt:lpstr>ESE 1 – Diodo in diretta</vt:lpstr>
      <vt:lpstr>ESE 1 – Diodo in diretta</vt:lpstr>
      <vt:lpstr>ESE 1 – Diodo in diretta</vt:lpstr>
      <vt:lpstr>ESE 1 – Diodo in diretta</vt:lpstr>
      <vt:lpstr>ESE 1 – Diodo in diretta</vt:lpstr>
      <vt:lpstr>ESE 1 – Diodo in diretta</vt:lpstr>
      <vt:lpstr>ESE 1 – Diodo in diretta</vt:lpstr>
      <vt:lpstr>ESE 1 – Diodo in diretta</vt:lpstr>
      <vt:lpstr>ESE 1 – Diodo in diretta</vt:lpstr>
      <vt:lpstr>ESE 1 – Diodo in diretta</vt:lpstr>
      <vt:lpstr>ESE 1 – Diodo in diretta</vt:lpstr>
      <vt:lpstr>ESE 2 – Caduta di un grave</vt:lpstr>
      <vt:lpstr>ESE 2 – Caduta di un grave</vt:lpstr>
      <vt:lpstr>ESE 2 – Caduta di un grave</vt:lpstr>
      <vt:lpstr>ESE 2 – Caduta di un grave</vt:lpstr>
      <vt:lpstr>ESE 2 – Caduta di un grave</vt:lpstr>
      <vt:lpstr>ESE 2 – Caduta di un grave</vt:lpstr>
      <vt:lpstr>ESE 2 – Caduta di un grave</vt:lpstr>
      <vt:lpstr>ESE 2 – Caduta di un grave</vt:lpstr>
      <vt:lpstr>ESE 2 – Caduta di un grave</vt:lpstr>
      <vt:lpstr>ESE 2 – Caduta di un grave</vt:lpstr>
      <vt:lpstr>ESE 3 – Scrittura su SSD</vt:lpstr>
      <vt:lpstr>ESE 3 – Scrittura su SSD</vt:lpstr>
      <vt:lpstr>ESE 3 – Scrittura su SSD</vt:lpstr>
      <vt:lpstr>ESE 3 – Scrittura su SSD</vt:lpstr>
      <vt:lpstr>ESE 3 – Scrittura su SSD</vt:lpstr>
      <vt:lpstr>ESE 3 – Scrittura su SSD</vt:lpstr>
    </vt:vector>
  </TitlesOfParts>
  <Company>Unisa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Metrologia e SI</dc:title>
  <dc:subject>Lucidi x lezioni Misure</dc:subject>
  <dc:creator>Cesare Svelto</dc:creator>
  <cp:lastModifiedBy>Enrico Maria Randone</cp:lastModifiedBy>
  <cp:revision>261</cp:revision>
  <dcterms:created xsi:type="dcterms:W3CDTF">2004-03-19T15:54:53Z</dcterms:created>
  <dcterms:modified xsi:type="dcterms:W3CDTF">2020-03-16T17:34:19Z</dcterms:modified>
</cp:coreProperties>
</file>