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34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337" r:id="rId22"/>
    <p:sldId id="281" r:id="rId23"/>
    <p:sldId id="367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791325" cy="99218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o Bava" initials="" lastIdx="2" clrIdx="0"/>
  <p:cmAuthor id="1" name="Cesare Svelto" initials="" lastIdx="11" clrIdx="1"/>
  <p:cmAuthor id="2" name="michele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0000FF"/>
    <a:srgbClr val="00FF00"/>
    <a:srgbClr val="0033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3" autoAdjust="0"/>
    <p:restoredTop sz="94660"/>
  </p:normalViewPr>
  <p:slideViewPr>
    <p:cSldViewPr>
      <p:cViewPr varScale="1">
        <p:scale>
          <a:sx n="121" d="100"/>
          <a:sy n="121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32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4988"/>
            <a:ext cx="29432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783088-7695-4008-A8D5-31DE7B431D6C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98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Fare clic per modificare gli stili del testo dello schema</a:t>
            </a:r>
          </a:p>
          <a:p>
            <a:pPr lvl="1"/>
            <a:r>
              <a:rPr lang="en-US" altLang="en-US" smtClean="0"/>
              <a:t>Secondo livello</a:t>
            </a:r>
          </a:p>
          <a:p>
            <a:pPr lvl="2"/>
            <a:r>
              <a:rPr lang="en-US" altLang="en-US" smtClean="0"/>
              <a:t>Terzo livello</a:t>
            </a:r>
          </a:p>
          <a:p>
            <a:pPr lvl="3"/>
            <a:r>
              <a:rPr lang="en-US" altLang="en-US" smtClean="0"/>
              <a:t>Quarto livello</a:t>
            </a:r>
          </a:p>
          <a:p>
            <a:pPr lvl="4"/>
            <a:r>
              <a:rPr lang="en-US" altLang="en-US" smtClean="0"/>
              <a:t>Quinto livello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20DCF-9310-4626-9487-9BC6124F65B8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809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EE822-B1BE-4B39-8569-2B210ECEBBBE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7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A023B-56F3-4802-A866-DE94AFD79C75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4995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2B88-2D7F-4505-8A5F-56B0FE245ABC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8615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21EC6-63E3-4F3B-8FA8-E90C0E1CDF09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8836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DECF8-EFCE-440C-8C10-6756D342AF76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9401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B0732-1ACD-4316-9FD5-8C7295BAF5D4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0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A2D9A-6C5E-4252-9279-3A024FB8B531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61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F9697-8196-45D6-B214-D460A71618E6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63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B1507-B2F4-45F8-BAB8-D56BBCFBB44F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918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D3747-3E0E-41DC-9991-60E4FDDFF207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402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FC1A-21EE-410B-9678-1490C814E022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6763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7175E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gli stili del testo dello schema</a:t>
            </a:r>
          </a:p>
          <a:p>
            <a:pPr lvl="1"/>
            <a:r>
              <a:rPr lang="it-IT" altLang="en-US" smtClean="0"/>
              <a:t>Secondo livello</a:t>
            </a:r>
          </a:p>
          <a:p>
            <a:pPr lvl="2"/>
            <a:r>
              <a:rPr lang="it-IT" altLang="en-US" smtClean="0"/>
              <a:t>Terzo livello</a:t>
            </a:r>
          </a:p>
          <a:p>
            <a:pPr lvl="3"/>
            <a:r>
              <a:rPr lang="it-IT" altLang="en-US" smtClean="0"/>
              <a:t>Quarto livello</a:t>
            </a:r>
          </a:p>
          <a:p>
            <a:pPr lvl="4"/>
            <a:r>
              <a:rPr lang="it-IT" altLang="en-US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t-IT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t-IT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698860-B65A-4AA2-BF48-82F5EA383CA7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25CC-220B-4C6E-BBD9-0CAC8A42E6D3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Variabili Casuali e Distribuzioni di Probabilità</a:t>
            </a:r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583882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650-508F-45C0-9316-167953D84E04}" type="slidenum">
              <a:rPr lang="it-IT" altLang="en-US"/>
              <a:pPr/>
              <a:t>10</a:t>
            </a:fld>
            <a:endParaRPr lang="it-IT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Densità di Probabilità</a:t>
            </a:r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1338" y="1773238"/>
            <a:ext cx="8278812" cy="1231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en-US" sz="2400"/>
              <a:t>Un istogramma è un’approssimazione della funzione densità di probabilità: </a:t>
            </a:r>
            <a:r>
              <a:rPr lang="it-IT" altLang="en-US" sz="2400" u="sng"/>
              <a:t>l’area di ogni settore rappresenta la frequenza relativa (probabilità) dell’intervallo</a:t>
            </a:r>
            <a:r>
              <a:rPr lang="it-IT" altLang="en-US" sz="2400"/>
              <a:t> in ascisse </a:t>
            </a:r>
            <a:r>
              <a:rPr lang="it-IT" altLang="en-US" sz="2400" u="sng"/>
              <a:t>(classe)</a:t>
            </a:r>
            <a:r>
              <a:rPr lang="it-IT" altLang="en-US" sz="2400"/>
              <a:t> corrispondente.</a:t>
            </a:r>
          </a:p>
          <a:p>
            <a:pPr marL="0" indent="0"/>
            <a:endParaRPr lang="it-IT" altLang="en-US" sz="2400"/>
          </a:p>
          <a:p>
            <a:pPr marL="0" indent="0"/>
            <a:endParaRPr lang="it-IT" altLang="en-US" sz="2400"/>
          </a:p>
          <a:p>
            <a:pPr marL="0" indent="0"/>
            <a:endParaRPr lang="en-US" altLang="en-US" sz="2400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895600" y="3606800"/>
          <a:ext cx="312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562040" imgH="330120" progId="Equation.3">
                  <p:embed/>
                </p:oleObj>
              </mc:Choice>
              <mc:Fallback>
                <p:oleObj name="Equation" r:id="rId3" imgW="156204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06800"/>
                        <a:ext cx="3124200" cy="660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5"/>
          <a:stretch>
            <a:fillRect/>
          </a:stretch>
        </p:blipFill>
        <p:spPr bwMode="auto">
          <a:xfrm>
            <a:off x="571500" y="2997200"/>
            <a:ext cx="8001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042988" y="5915025"/>
            <a:ext cx="7345362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651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842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it-IT" altLang="en-US" sz="2400" b="1"/>
              <a:t>Per </a:t>
            </a:r>
            <a:r>
              <a:rPr lang="it-IT" altLang="en-US" sz="2400" b="1">
                <a:sym typeface="Symbol" pitchFamily="18" charset="2"/>
              </a:rPr>
              <a:t></a:t>
            </a:r>
            <a:r>
              <a:rPr lang="it-IT" altLang="en-US" sz="2400" b="1" i="1">
                <a:sym typeface="Symbol" pitchFamily="18" charset="2"/>
              </a:rPr>
              <a:t>x</a:t>
            </a:r>
            <a:r>
              <a:rPr lang="it-IT" altLang="en-US" sz="2400" b="1">
                <a:sym typeface="Symbol" pitchFamily="18" charset="2"/>
              </a:rPr>
              <a:t>0 l’istogramma tende alla curva continua </a:t>
            </a:r>
            <a:r>
              <a:rPr lang="it-IT" altLang="en-US" sz="2400" b="1" i="1">
                <a:sym typeface="Symbol" pitchFamily="18" charset="2"/>
              </a:rPr>
              <a:t>f</a:t>
            </a:r>
            <a:r>
              <a:rPr lang="it-IT" altLang="en-US" sz="2400" b="1">
                <a:sym typeface="Symbol" pitchFamily="18" charset="2"/>
              </a:rPr>
              <a:t>(</a:t>
            </a:r>
            <a:r>
              <a:rPr lang="it-IT" altLang="en-US" sz="2400" b="1" i="1">
                <a:sym typeface="Symbol" pitchFamily="18" charset="2"/>
              </a:rPr>
              <a:t>x</a:t>
            </a:r>
            <a:r>
              <a:rPr lang="it-IT" altLang="en-US" sz="2400" b="1">
                <a:sym typeface="Symbol" pitchFamily="18" charset="2"/>
              </a:rPr>
              <a:t>)</a:t>
            </a:r>
            <a:br>
              <a:rPr lang="it-IT" altLang="en-US" sz="2400" b="1">
                <a:sym typeface="Symbol" pitchFamily="18" charset="2"/>
              </a:rPr>
            </a:br>
            <a:r>
              <a:rPr lang="it-IT" altLang="en-US" sz="2400" b="1">
                <a:sym typeface="Symbol" pitchFamily="18" charset="2"/>
              </a:rPr>
              <a:t>che è la funzione densità di probabilità (PDF)</a:t>
            </a:r>
            <a:endParaRPr lang="it-IT" altLang="en-US" sz="2400"/>
          </a:p>
          <a:p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5EA9-3FC9-4DCA-87CF-8EBAB2F638CF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t-IT" altLang="en-US"/>
              <a:t>Proprietà della PDF</a:t>
            </a:r>
            <a:endParaRPr lang="en-US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06400" y="1676400"/>
          <a:ext cx="416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082600" imgH="330120" progId="Equation.3">
                  <p:embed/>
                </p:oleObj>
              </mc:Choice>
              <mc:Fallback>
                <p:oleObj name="Equation" r:id="rId3" imgW="20826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676400"/>
                        <a:ext cx="416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81000" y="22860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5175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84275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3375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it-IT" altLang="en-US" i="1"/>
              <a:t>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/>
              <a:t>)</a:t>
            </a:r>
            <a:r>
              <a:rPr lang="it-IT" altLang="en-US" i="1"/>
              <a:t> </a:t>
            </a:r>
            <a:r>
              <a:rPr lang="it-IT" altLang="en-US"/>
              <a:t>è usata per calcolare aree e non valori puntuali: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it-IT" altLang="en-US"/>
              <a:t>se </a:t>
            </a:r>
            <a:r>
              <a:rPr lang="it-IT" altLang="en-US" i="1"/>
              <a:t>X</a:t>
            </a:r>
            <a:r>
              <a:rPr lang="it-IT" altLang="en-US"/>
              <a:t>  è una variabile casuale continua, </a:t>
            </a:r>
            <a:r>
              <a:rPr lang="it-IT" altLang="en-US" b="1" i="1"/>
              <a:t>P</a:t>
            </a:r>
            <a:r>
              <a:rPr lang="it-IT" altLang="en-US" b="1"/>
              <a:t>(</a:t>
            </a:r>
            <a:r>
              <a:rPr lang="it-IT" altLang="en-US" b="1" i="1"/>
              <a:t>X=x</a:t>
            </a:r>
            <a:r>
              <a:rPr lang="it-IT" altLang="en-US" b="1" i="1" baseline="-25000"/>
              <a:t>0</a:t>
            </a:r>
            <a:r>
              <a:rPr lang="it-IT" altLang="en-US" b="1"/>
              <a:t>)</a:t>
            </a:r>
            <a:r>
              <a:rPr lang="it-IT" altLang="en-US" b="1" i="1"/>
              <a:t> = </a:t>
            </a:r>
            <a:r>
              <a:rPr lang="it-IT" altLang="en-US" b="1"/>
              <a:t>0</a:t>
            </a:r>
            <a:r>
              <a:rPr lang="it-IT" altLang="en-US"/>
              <a:t>, per ogni </a:t>
            </a:r>
            <a:r>
              <a:rPr lang="it-IT" altLang="en-US" i="1"/>
              <a:t>x</a:t>
            </a:r>
            <a:r>
              <a:rPr lang="it-IT" altLang="en-US" i="1" baseline="-25000"/>
              <a:t>0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it-IT" altLang="en-US" sz="2200" b="1"/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it-IT" altLang="en-US" sz="2200" b="1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it-IT" altLang="en-US" sz="2200" b="1"/>
              <a:t>ATTENZIONE: a volte ci si può confondere con la notazione, lasciando sottinteso un intervallo di valori (tipicamente la risoluzione dello strumento di misura)</a:t>
            </a:r>
          </a:p>
          <a:p>
            <a:pPr>
              <a:spcBef>
                <a:spcPct val="20000"/>
              </a:spcBef>
            </a:pPr>
            <a:r>
              <a:rPr lang="it-IT" altLang="en-US"/>
              <a:t>ESEMPIO: </a:t>
            </a:r>
            <a:r>
              <a:rPr lang="it-IT" altLang="en-US" i="1"/>
              <a:t>V</a:t>
            </a:r>
            <a:r>
              <a:rPr lang="it-IT" altLang="en-US"/>
              <a:t>=1.74 V, con risoluzione 0.01 V significa </a:t>
            </a:r>
          </a:p>
          <a:p>
            <a:pPr>
              <a:spcBef>
                <a:spcPct val="20000"/>
              </a:spcBef>
            </a:pPr>
            <a:r>
              <a:rPr lang="it-IT" altLang="en-US"/>
              <a:t>1.735 V </a:t>
            </a:r>
            <a:r>
              <a:rPr lang="it-IT" altLang="en-US">
                <a:cs typeface="Times New Roman" pitchFamily="18" charset="0"/>
              </a:rPr>
              <a:t>≤</a:t>
            </a:r>
            <a:r>
              <a:rPr lang="it-IT" altLang="en-US"/>
              <a:t> </a:t>
            </a:r>
            <a:r>
              <a:rPr lang="it-IT" altLang="en-US" i="1"/>
              <a:t>V &lt; </a:t>
            </a:r>
            <a:r>
              <a:rPr lang="it-IT" altLang="en-US"/>
              <a:t>1.745 V</a:t>
            </a:r>
            <a:endParaRPr lang="en-US" alt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09600" y="3505200"/>
          <a:ext cx="736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3682800" imgH="203040" progId="Equation.3">
                  <p:embed/>
                </p:oleObj>
              </mc:Choice>
              <mc:Fallback>
                <p:oleObj name="Equation" r:id="rId5" imgW="36828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73660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876800" y="17526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AREA UNITARIA della 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823D-E2D2-4CC2-87A4-B7F87CEDBF40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PDF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041525" y="1946275"/>
            <a:ext cx="474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/>
              <a:t>Distribuzione di probabilità uniforme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47925"/>
            <a:ext cx="56959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066800" y="5943600"/>
            <a:ext cx="763587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La variabile casuale </a:t>
            </a:r>
            <a:r>
              <a:rPr lang="it-IT" altLang="en-US" i="1"/>
              <a:t>X</a:t>
            </a:r>
            <a:r>
              <a:rPr lang="it-IT" altLang="en-US"/>
              <a:t> può assumere in maniera equiprobabile un qualsiasi valore </a:t>
            </a:r>
            <a:r>
              <a:rPr lang="it-IT" altLang="en-US" i="1"/>
              <a:t>x</a:t>
            </a:r>
            <a:r>
              <a:rPr lang="it-IT" altLang="en-US"/>
              <a:t> tra 0 e 20</a:t>
            </a:r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3276600" y="3284538"/>
            <a:ext cx="4392613" cy="1223962"/>
            <a:chOff x="2064" y="2069"/>
            <a:chExt cx="2767" cy="771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2064" y="2069"/>
              <a:ext cx="27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altLang="en-US" sz="1800"/>
                <a:t>L’altezza di </a:t>
              </a:r>
              <a:r>
                <a:rPr lang="it-IT" altLang="en-US" sz="1800" i="1"/>
                <a:t>f</a:t>
              </a:r>
              <a:r>
                <a:rPr lang="it-IT" altLang="en-US" sz="1800"/>
                <a:t>(</a:t>
              </a:r>
              <a:r>
                <a:rPr lang="it-IT" altLang="en-US" sz="1800" i="1"/>
                <a:t>x</a:t>
              </a:r>
              <a:r>
                <a:rPr lang="it-IT" altLang="en-US" sz="1800"/>
                <a:t>) è fissata dalla condizione di normalizzazione della sua area tra -</a:t>
              </a:r>
              <a:r>
                <a:rPr lang="it-IT" altLang="en-US" sz="1800">
                  <a:sym typeface="Symbol" pitchFamily="18" charset="2"/>
                </a:rPr>
                <a:t> e + 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064" y="2069"/>
              <a:ext cx="2676" cy="4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2653" y="2478"/>
              <a:ext cx="771" cy="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5FFD-30A1-40AB-BA18-ECAAB28B2AE3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Esempio di PDF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41525" y="1892300"/>
            <a:ext cx="519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/>
              <a:t>Distribuzione di probabilità esponenziale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52675"/>
            <a:ext cx="65151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66800" y="5791200"/>
            <a:ext cx="688975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La variabile casuale </a:t>
            </a:r>
            <a:r>
              <a:rPr lang="it-IT" altLang="en-US" i="1"/>
              <a:t>X</a:t>
            </a:r>
            <a:r>
              <a:rPr lang="it-IT" altLang="en-US"/>
              <a:t> può assumere solo valori &gt; 12.5 e con una probabilità esponenziale decrescente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3889-7CEA-4928-BE18-6C9318ADF7F4}" type="slidenum">
              <a:rPr lang="it-IT" altLang="en-US"/>
              <a:pPr/>
              <a:t>14</a:t>
            </a:fld>
            <a:endParaRPr lang="it-IT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t-IT" altLang="en-US"/>
              <a:t>Funzione di</a:t>
            </a:r>
            <a:br>
              <a:rPr lang="it-IT" altLang="en-US"/>
            </a:br>
            <a:r>
              <a:rPr lang="it-IT" altLang="en-US"/>
              <a:t>Distribuzione Cumulativa </a:t>
            </a:r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4695825"/>
            <a:ext cx="77724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en-US" sz="2400" i="1"/>
              <a:t>F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/>
              <a:t>) è monotona non decrescente</a:t>
            </a:r>
            <a:endParaRPr lang="it-IT" altLang="en-US" sz="100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831850" y="3141663"/>
          <a:ext cx="777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3886200" imgH="355320" progId="Equation.3">
                  <p:embed/>
                </p:oleObj>
              </mc:Choice>
              <mc:Fallback>
                <p:oleObj name="Equation" r:id="rId3" imgW="388620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141663"/>
                        <a:ext cx="7772400" cy="711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85800" y="5791200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1041120" imgH="228600" progId="Equation.3">
                  <p:embed/>
                </p:oleObj>
              </mc:Choice>
              <mc:Fallback>
                <p:oleObj name="Equation" r:id="rId5" imgW="10411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91200"/>
                        <a:ext cx="20828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004888" y="1655763"/>
          <a:ext cx="728662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7" imgW="2234880" imgH="368280" progId="Equation.3">
                  <p:embed/>
                </p:oleObj>
              </mc:Choice>
              <mc:Fallback>
                <p:oleObj name="Equation" r:id="rId7" imgW="22348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655763"/>
                        <a:ext cx="7286625" cy="1201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01663" y="5229225"/>
            <a:ext cx="7772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651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842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it-IT" altLang="en-US" sz="2400" i="1"/>
              <a:t>F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/>
              <a:t>)</a:t>
            </a:r>
            <a:r>
              <a:rPr lang="it-IT" altLang="en-US" sz="2400" i="1"/>
              <a:t>&gt;</a:t>
            </a:r>
            <a:r>
              <a:rPr lang="it-IT" altLang="en-US" sz="2400"/>
              <a:t>0 per ogni </a:t>
            </a:r>
            <a:r>
              <a:rPr lang="it-IT" altLang="en-US" sz="2400" i="1"/>
              <a:t>x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39750" y="419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651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842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it-IT" altLang="en-US" sz="2400" u="sng"/>
              <a:t>Proprietà della cumulativa:</a:t>
            </a:r>
            <a:endParaRPr lang="it-IT" altLang="en-US" sz="10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19464" grpId="0"/>
      <p:bldP spid="194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B9F0-35DA-4A2C-8B02-3E7DF70D717D}" type="slidenum">
              <a:rPr lang="it-IT" altLang="en-US"/>
              <a:pPr/>
              <a:t>15</a:t>
            </a:fld>
            <a:endParaRPr lang="it-IT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Valor Medio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000250" y="3605213"/>
          <a:ext cx="52212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1904760" imgH="368280" progId="Equation.3">
                  <p:embed/>
                </p:oleObj>
              </mc:Choice>
              <mc:Fallback>
                <p:oleObj name="Equation" r:id="rId3" imgW="19047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605213"/>
                        <a:ext cx="5221288" cy="1009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57200" y="1768475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u="sng"/>
              <a:t>Definizione</a:t>
            </a:r>
            <a:r>
              <a:rPr lang="it-IT" altLang="en-US"/>
              <a:t>:</a:t>
            </a:r>
            <a:endParaRPr lang="en-US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2400" y="2378075"/>
            <a:ext cx="8915400" cy="822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Sia</a:t>
            </a:r>
            <a:r>
              <a:rPr lang="it-IT" altLang="en-US" i="1"/>
              <a:t> X </a:t>
            </a:r>
            <a:r>
              <a:rPr lang="it-IT" altLang="en-US"/>
              <a:t>una variabile casuale continua con PDF</a:t>
            </a:r>
            <a:r>
              <a:rPr lang="it-IT" altLang="en-US" i="1"/>
              <a:t> 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/>
              <a:t>)</a:t>
            </a:r>
            <a:r>
              <a:rPr lang="it-IT" altLang="en-US" i="1"/>
              <a:t>.</a:t>
            </a:r>
          </a:p>
          <a:p>
            <a:r>
              <a:rPr lang="it-IT" altLang="en-US"/>
              <a:t>Il </a:t>
            </a:r>
            <a:r>
              <a:rPr lang="it-IT" altLang="en-US" b="1"/>
              <a:t>valor medio </a:t>
            </a:r>
            <a:r>
              <a:rPr lang="it-IT" altLang="en-US"/>
              <a:t>o </a:t>
            </a:r>
            <a:r>
              <a:rPr lang="it-IT" altLang="en-US" b="1"/>
              <a:t>valore atteso </a:t>
            </a:r>
            <a:r>
              <a:rPr lang="it-IT" altLang="en-US"/>
              <a:t>di </a:t>
            </a:r>
            <a:r>
              <a:rPr lang="it-IT" altLang="en-US" i="1"/>
              <a:t>X</a:t>
            </a:r>
            <a:r>
              <a:rPr lang="it-IT" altLang="en-US"/>
              <a:t>, indicato con </a:t>
            </a:r>
            <a:r>
              <a:rPr lang="it-IT" altLang="en-US" i="1">
                <a:sym typeface="Symbol" pitchFamily="18" charset="2"/>
              </a:rPr>
              <a:t></a:t>
            </a:r>
            <a:r>
              <a:rPr lang="it-IT" altLang="en-US">
                <a:sym typeface="Symbol" pitchFamily="18" charset="2"/>
              </a:rPr>
              <a:t> o </a:t>
            </a:r>
            <a:r>
              <a:rPr lang="it-IT" altLang="en-US" i="1">
                <a:sym typeface="Symbol" pitchFamily="18" charset="2"/>
              </a:rPr>
              <a:t>E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</a:t>
            </a:r>
            <a:r>
              <a:rPr lang="it-IT" altLang="en-US" i="1">
                <a:sym typeface="Symbol" pitchFamily="18" charset="2"/>
              </a:rPr>
              <a:t>, </a:t>
            </a:r>
            <a:r>
              <a:rPr lang="it-IT" altLang="en-US">
                <a:sym typeface="Symbol" pitchFamily="18" charset="2"/>
              </a:rPr>
              <a:t>vale:</a:t>
            </a:r>
            <a:r>
              <a:rPr lang="it-IT" altLang="en-US" i="1">
                <a:sym typeface="Symbol" pitchFamily="18" charset="2"/>
              </a:rPr>
              <a:t>                </a:t>
            </a:r>
            <a:endParaRPr lang="it-I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900-D8DF-42AF-9193-11F88102CE91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Varianza e </a:t>
            </a:r>
            <a:br>
              <a:rPr lang="it-IT" altLang="en-US"/>
            </a:br>
            <a:r>
              <a:rPr lang="it-IT" altLang="en-US"/>
              <a:t>Deviazione Standard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317625" y="3505200"/>
          <a:ext cx="64770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2361960" imgH="736560" progId="Equation.3">
                  <p:embed/>
                </p:oleObj>
              </mc:Choice>
              <mc:Fallback>
                <p:oleObj name="Equation" r:id="rId3" imgW="236196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505200"/>
                        <a:ext cx="6477000" cy="201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u="sng"/>
              <a:t>Definizione</a:t>
            </a:r>
            <a:r>
              <a:rPr lang="it-IT" altLang="en-US"/>
              <a:t>:</a:t>
            </a:r>
            <a:endParaRPr lang="en-US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2454275"/>
            <a:ext cx="7772400" cy="822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Sia</a:t>
            </a:r>
            <a:r>
              <a:rPr lang="it-IT" altLang="en-US" i="1"/>
              <a:t> X </a:t>
            </a:r>
            <a:r>
              <a:rPr lang="it-IT" altLang="en-US"/>
              <a:t>una variabile casuale continua con PDF</a:t>
            </a:r>
            <a:r>
              <a:rPr lang="it-IT" altLang="en-US" i="1"/>
              <a:t> 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/>
              <a:t>)</a:t>
            </a:r>
            <a:r>
              <a:rPr lang="it-IT" altLang="en-US" i="1"/>
              <a:t>.</a:t>
            </a:r>
          </a:p>
          <a:p>
            <a:r>
              <a:rPr lang="it-IT" altLang="en-US"/>
              <a:t>La </a:t>
            </a:r>
            <a:r>
              <a:rPr lang="it-IT" altLang="en-US" b="1"/>
              <a:t>varianza </a:t>
            </a:r>
            <a:r>
              <a:rPr lang="it-IT" altLang="en-US"/>
              <a:t>di </a:t>
            </a:r>
            <a:r>
              <a:rPr lang="it-IT" altLang="en-US" i="1"/>
              <a:t>X</a:t>
            </a:r>
            <a:r>
              <a:rPr lang="it-IT" altLang="en-US"/>
              <a:t>, indicata con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 i="1" baseline="30000">
                <a:sym typeface="Symbol" pitchFamily="18" charset="2"/>
              </a:rPr>
              <a:t> </a:t>
            </a:r>
            <a:r>
              <a:rPr lang="it-IT" altLang="en-US" baseline="30000">
                <a:sym typeface="Symbol" pitchFamily="18" charset="2"/>
              </a:rPr>
              <a:t>2</a:t>
            </a:r>
            <a:r>
              <a:rPr lang="it-IT" altLang="en-US">
                <a:sym typeface="Symbol" pitchFamily="18" charset="2"/>
              </a:rPr>
              <a:t> o </a:t>
            </a:r>
            <a:r>
              <a:rPr lang="it-IT" altLang="en-US" i="1">
                <a:sym typeface="Symbol" pitchFamily="18" charset="2"/>
              </a:rPr>
              <a:t>V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), vale:</a:t>
            </a:r>
            <a:r>
              <a:rPr lang="en-US" altLang="en-US" i="1">
                <a:sym typeface="Symbol" pitchFamily="18" charset="2"/>
              </a:rPr>
              <a:t>                </a:t>
            </a:r>
            <a:endParaRPr lang="en-US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52400" y="5791200"/>
            <a:ext cx="704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/>
              <a:t>La </a:t>
            </a:r>
            <a:r>
              <a:rPr lang="it-IT" altLang="en-US" b="1"/>
              <a:t>deviazione standard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 b="1"/>
              <a:t>  </a:t>
            </a:r>
            <a:r>
              <a:rPr lang="it-IT" altLang="en-US"/>
              <a:t>di </a:t>
            </a:r>
            <a:r>
              <a:rPr lang="it-IT" altLang="en-US" i="1"/>
              <a:t>X</a:t>
            </a:r>
            <a:r>
              <a:rPr lang="it-IT" altLang="en-US"/>
              <a:t> vale </a:t>
            </a:r>
            <a:r>
              <a:rPr lang="it-IT" altLang="en-US" i="1">
                <a:sym typeface="Symbol" pitchFamily="18" charset="2"/>
              </a:rPr>
              <a:t> = 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 sz="1400" i="1" baseline="30000">
                <a:sym typeface="Symbol" pitchFamily="18" charset="2"/>
              </a:rPr>
              <a:t> </a:t>
            </a:r>
            <a:r>
              <a:rPr lang="it-IT" altLang="en-US" baseline="30000">
                <a:sym typeface="Symbol" pitchFamily="18" charset="2"/>
              </a:rPr>
              <a:t>2</a:t>
            </a:r>
            <a:r>
              <a:rPr lang="it-IT" altLang="en-US" i="1">
                <a:sym typeface="Symbol" pitchFamily="18" charset="2"/>
              </a:rPr>
              <a:t> = 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V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535738" y="5856288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619750" y="58578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D2B5-3DAB-4B81-9CE9-D366BF87A272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4000"/>
              <a:t>Distribuzione Normale</a:t>
            </a:r>
            <a:br>
              <a:rPr lang="it-IT" altLang="en-US" sz="4000"/>
            </a:br>
            <a:r>
              <a:rPr lang="it-IT" altLang="en-US" sz="4000"/>
              <a:t>o Gaussiana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27038" y="3200400"/>
          <a:ext cx="4872037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1777680" imgH="482400" progId="Equation.3">
                  <p:embed/>
                </p:oleObj>
              </mc:Choice>
              <mc:Fallback>
                <p:oleObj name="Equation" r:id="rId3" imgW="17776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200400"/>
                        <a:ext cx="4872037" cy="13223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u="sng"/>
              <a:t>Definizione</a:t>
            </a:r>
            <a:r>
              <a:rPr lang="it-IT" altLang="en-US"/>
              <a:t>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260667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Una variabile casuale</a:t>
            </a:r>
            <a:r>
              <a:rPr lang="it-IT" altLang="en-US" i="1"/>
              <a:t> X </a:t>
            </a:r>
            <a:r>
              <a:rPr lang="it-IT" altLang="en-US"/>
              <a:t>con funzione di densità di probabilità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4876800"/>
            <a:ext cx="9144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Ha una </a:t>
            </a:r>
            <a:r>
              <a:rPr lang="it-IT" altLang="en-US" b="1"/>
              <a:t>distribuzione normale</a:t>
            </a:r>
            <a:r>
              <a:rPr lang="it-IT" altLang="en-US"/>
              <a:t> (ed è chiamata variabile casuale normale), con </a:t>
            </a:r>
            <a:r>
              <a:rPr lang="it-IT" altLang="en-US" b="1"/>
              <a:t>parametri </a:t>
            </a:r>
            <a:r>
              <a:rPr lang="it-IT" altLang="en-US" b="1" i="1">
                <a:sym typeface="Symbol" pitchFamily="18" charset="2"/>
              </a:rPr>
              <a:t></a:t>
            </a:r>
            <a:r>
              <a:rPr lang="it-IT" altLang="en-US" b="1"/>
              <a:t> e </a:t>
            </a:r>
            <a:r>
              <a:rPr lang="it-IT" altLang="en-US" b="1" i="1">
                <a:sym typeface="Symbol" pitchFamily="18" charset="2"/>
              </a:rPr>
              <a:t></a:t>
            </a:r>
            <a:r>
              <a:rPr lang="it-IT" altLang="en-US">
                <a:sym typeface="Symbol" pitchFamily="18" charset="2"/>
              </a:rPr>
              <a:t>, dove </a:t>
            </a:r>
            <a:r>
              <a:rPr lang="it-IT" altLang="en-US"/>
              <a:t>-</a:t>
            </a:r>
            <a:r>
              <a:rPr lang="it-IT" altLang="en-US">
                <a:sym typeface="Symbol" pitchFamily="18" charset="2"/>
              </a:rPr>
              <a:t> &lt; </a:t>
            </a:r>
            <a:r>
              <a:rPr lang="it-IT" altLang="en-US" i="1">
                <a:sym typeface="Symbol" pitchFamily="18" charset="2"/>
              </a:rPr>
              <a:t> </a:t>
            </a:r>
            <a:r>
              <a:rPr lang="it-IT" altLang="en-US">
                <a:sym typeface="Symbol" pitchFamily="18" charset="2"/>
              </a:rPr>
              <a:t>&lt;+</a:t>
            </a:r>
            <a:r>
              <a:rPr lang="it-IT" altLang="en-US"/>
              <a:t> e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/>
              <a:t> &gt;0.</a:t>
            </a:r>
          </a:p>
          <a:p>
            <a:r>
              <a:rPr lang="it-IT" altLang="en-US"/>
              <a:t>Inoltre:</a:t>
            </a:r>
          </a:p>
          <a:p>
            <a:r>
              <a:rPr lang="it-IT" altLang="en-US"/>
              <a:t>	  	</a:t>
            </a:r>
            <a:r>
              <a:rPr lang="it-IT" altLang="en-US" i="1"/>
              <a:t>E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/>
              <a:t>)</a:t>
            </a:r>
            <a:r>
              <a:rPr lang="it-IT" altLang="en-US" i="1"/>
              <a:t> =</a:t>
            </a:r>
            <a:r>
              <a:rPr lang="it-IT" altLang="en-US" b="1"/>
              <a:t> </a:t>
            </a:r>
            <a:r>
              <a:rPr lang="it-IT" altLang="en-US" sz="2600" i="1">
                <a:sym typeface="Symbol" pitchFamily="18" charset="2"/>
              </a:rPr>
              <a:t></a:t>
            </a:r>
            <a:r>
              <a:rPr lang="it-IT" altLang="en-US" i="1">
                <a:sym typeface="Symbol" pitchFamily="18" charset="2"/>
              </a:rPr>
              <a:t>      </a:t>
            </a:r>
            <a:r>
              <a:rPr lang="it-IT" altLang="en-US">
                <a:sym typeface="Symbol" pitchFamily="18" charset="2"/>
              </a:rPr>
              <a:t>e</a:t>
            </a:r>
            <a:r>
              <a:rPr lang="it-IT" altLang="en-US" i="1">
                <a:sym typeface="Symbol" pitchFamily="18" charset="2"/>
              </a:rPr>
              <a:t>   </a:t>
            </a:r>
            <a:r>
              <a:rPr lang="it-IT" altLang="en-US"/>
              <a:t> </a:t>
            </a:r>
            <a:r>
              <a:rPr lang="it-IT" altLang="en-US" i="1">
                <a:sym typeface="Symbol" pitchFamily="18" charset="2"/>
              </a:rPr>
              <a:t>V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</a:t>
            </a:r>
            <a:r>
              <a:rPr lang="it-IT" altLang="en-US" i="1">
                <a:sym typeface="Symbol" pitchFamily="18" charset="2"/>
              </a:rPr>
              <a:t>= </a:t>
            </a:r>
            <a:r>
              <a:rPr lang="it-IT" altLang="en-US" i="1" baseline="30000">
                <a:sym typeface="Symbol" pitchFamily="18" charset="2"/>
              </a:rPr>
              <a:t> 2</a:t>
            </a:r>
            <a:r>
              <a:rPr lang="it-IT" altLang="en-US" i="1">
                <a:sym typeface="Symbol" pitchFamily="18" charset="2"/>
              </a:rPr>
              <a:t>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638800" y="3657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en-US"/>
              <a:t>per -</a:t>
            </a:r>
            <a:r>
              <a:rPr lang="it-IT" altLang="en-US">
                <a:sym typeface="Symbol" pitchFamily="18" charset="2"/>
              </a:rPr>
              <a:t> &lt; </a:t>
            </a:r>
            <a:r>
              <a:rPr lang="it-IT" altLang="en-US" i="1">
                <a:sym typeface="Symbol" pitchFamily="18" charset="2"/>
              </a:rPr>
              <a:t>x </a:t>
            </a:r>
            <a:r>
              <a:rPr lang="it-IT" altLang="en-US">
                <a:sym typeface="Symbol" pitchFamily="18" charset="2"/>
              </a:rPr>
              <a:t>&lt;+</a:t>
            </a:r>
            <a:r>
              <a:rPr lang="it-IT" altLang="en-US"/>
              <a:t>  </a:t>
            </a:r>
            <a:endParaRPr lang="it-IT" alt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E74-801B-4F0C-B94E-11095DCE0F42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Esempi di </a:t>
            </a:r>
            <a:br>
              <a:rPr lang="it-IT" altLang="en-US"/>
            </a:br>
            <a:r>
              <a:rPr lang="it-IT" altLang="en-US"/>
              <a:t>distribuzione normale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24050"/>
            <a:ext cx="8467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5121275"/>
            <a:ext cx="8305800" cy="1296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Grafici di funzioni densità di probabilità normale per diversi valori dei parametri </a:t>
            </a:r>
            <a:r>
              <a:rPr lang="it-IT" altLang="en-US" i="1">
                <a:sym typeface="Symbol" pitchFamily="18" charset="2"/>
              </a:rPr>
              <a:t></a:t>
            </a:r>
            <a:r>
              <a:rPr lang="it-IT" altLang="en-US">
                <a:sym typeface="Symbol" pitchFamily="18" charset="2"/>
              </a:rPr>
              <a:t> e </a:t>
            </a:r>
            <a:r>
              <a:rPr lang="it-IT" altLang="en-US" i="1">
                <a:sym typeface="Symbol" pitchFamily="18" charset="2"/>
              </a:rPr>
              <a:t> </a:t>
            </a:r>
            <a:r>
              <a:rPr lang="it-IT" altLang="en-US" baseline="30000">
                <a:sym typeface="Symbol" pitchFamily="18" charset="2"/>
              </a:rPr>
              <a:t>2</a:t>
            </a:r>
            <a:r>
              <a:rPr lang="it-IT" altLang="en-US">
                <a:sym typeface="Symbol" pitchFamily="18" charset="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b="1" i="1">
                <a:sym typeface="Symbol" pitchFamily="18" charset="2"/>
              </a:rPr>
              <a:t></a:t>
            </a:r>
            <a:r>
              <a:rPr lang="it-IT" altLang="en-US">
                <a:sym typeface="Symbol" pitchFamily="18" charset="2"/>
              </a:rPr>
              <a:t> indica </a:t>
            </a:r>
            <a:r>
              <a:rPr lang="it-IT" altLang="en-US" b="1">
                <a:sym typeface="Symbol" pitchFamily="18" charset="2"/>
              </a:rPr>
              <a:t>“il centro”</a:t>
            </a:r>
            <a:r>
              <a:rPr lang="it-IT" altLang="en-US">
                <a:sym typeface="Symbol" pitchFamily="18" charset="2"/>
              </a:rPr>
              <a:t> e </a:t>
            </a:r>
            <a:r>
              <a:rPr lang="it-IT" altLang="en-US" b="1" i="1">
                <a:sym typeface="Symbol" pitchFamily="18" charset="2"/>
              </a:rPr>
              <a:t>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sz="800">
                <a:sym typeface="Symbol" pitchFamily="18" charset="2"/>
              </a:rPr>
              <a:t> </a:t>
            </a:r>
            <a:r>
              <a:rPr lang="it-IT" altLang="en-US" b="1">
                <a:sym typeface="Symbol" pitchFamily="18" charset="2"/>
              </a:rPr>
              <a:t>“la larghezza”</a:t>
            </a:r>
            <a:r>
              <a:rPr lang="it-IT" altLang="en-US">
                <a:sym typeface="Symbol" pitchFamily="18" charset="2"/>
              </a:rPr>
              <a:t> della curva a campana)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FF9C-8646-4A0F-B20D-DEB128007CC9}" type="slidenum">
              <a:rPr lang="it-IT" altLang="en-US"/>
              <a:pPr/>
              <a:t>19</a:t>
            </a:fld>
            <a:endParaRPr lang="it-IT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8"/>
          <a:stretch>
            <a:fillRect/>
          </a:stretch>
        </p:blipFill>
        <p:spPr bwMode="auto">
          <a:xfrm>
            <a:off x="107950" y="1809750"/>
            <a:ext cx="87344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Probabilità associate ad una distribuzione normale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ED1A-DD6B-4118-AC36-EA400713DA2C}" type="slidenum">
              <a:rPr lang="it-IT" altLang="en-US"/>
              <a:pPr/>
              <a:t>2</a:t>
            </a:fld>
            <a:endParaRPr lang="it-IT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VARIABILI CASUALI</a:t>
            </a:r>
            <a:endParaRPr lang="en-US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69925" y="1717675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u="sng"/>
              <a:t>Definizione</a:t>
            </a:r>
            <a:r>
              <a:rPr lang="it-IT" altLang="en-US"/>
              <a:t>:</a:t>
            </a:r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2454275"/>
            <a:ext cx="83058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Una </a:t>
            </a:r>
            <a:r>
              <a:rPr lang="it-IT" altLang="en-US" b="1"/>
              <a:t>variabile casuale</a:t>
            </a:r>
            <a:r>
              <a:rPr lang="it-IT" altLang="en-US" b="1" i="1"/>
              <a:t> </a:t>
            </a:r>
            <a:r>
              <a:rPr lang="it-IT" altLang="en-US" i="1"/>
              <a:t>X </a:t>
            </a:r>
            <a:r>
              <a:rPr lang="it-IT" altLang="en-US"/>
              <a:t>è una variabile numerica il cui valore misurato può cambiare ripetendo lo stesso esperimento di misura</a:t>
            </a:r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19200" y="4267200"/>
            <a:ext cx="608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/>
              <a:t>X </a:t>
            </a:r>
            <a:r>
              <a:rPr lang="it-IT" altLang="en-US"/>
              <a:t> può essere una </a:t>
            </a:r>
            <a:r>
              <a:rPr lang="it-IT" altLang="en-US" b="1"/>
              <a:t>variabile continua</a:t>
            </a:r>
            <a:r>
              <a:rPr lang="it-IT" altLang="en-US"/>
              <a:t> o </a:t>
            </a:r>
            <a:r>
              <a:rPr lang="it-IT" altLang="en-US" b="1"/>
              <a:t>discreta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68F6-FB3B-44C6-AE2B-A480BA0865F8}" type="slidenum">
              <a:rPr lang="it-IT" altLang="en-US"/>
              <a:pPr/>
              <a:t>20</a:t>
            </a:fld>
            <a:endParaRPr lang="it-IT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50825" y="1773238"/>
            <a:ext cx="8497888" cy="5084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it-IT" altLang="en-US"/>
              <a:t>Grafici di g(z) e di </a:t>
            </a:r>
            <a:r>
              <a:rPr lang="it-IT" altLang="en-US">
                <a:sym typeface="Symbol" pitchFamily="18" charset="2"/>
              </a:rPr>
              <a:t></a:t>
            </a:r>
            <a:r>
              <a:rPr lang="it-IT" altLang="en-US" i="0">
                <a:sym typeface="Symbol" pitchFamily="18" charset="2"/>
              </a:rPr>
              <a:t>(</a:t>
            </a:r>
            <a:r>
              <a:rPr lang="it-IT" altLang="en-US">
                <a:sym typeface="Symbol" pitchFamily="18" charset="2"/>
              </a:rPr>
              <a:t>z</a:t>
            </a:r>
            <a:r>
              <a:rPr lang="it-IT" altLang="en-US" i="0">
                <a:sym typeface="Symbol" pitchFamily="18" charset="2"/>
              </a:rPr>
              <a:t>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162800" y="64008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/>
              <a:t>z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28600" y="2209800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b="1" i="1">
                <a:solidFill>
                  <a:srgbClr val="0033CC"/>
                </a:solidFill>
                <a:sym typeface="Symbol" pitchFamily="18" charset="2"/>
              </a:rPr>
              <a:t></a:t>
            </a:r>
            <a:r>
              <a:rPr lang="it-IT" altLang="en-US" b="1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it-IT" altLang="en-US" b="1" i="1">
                <a:solidFill>
                  <a:srgbClr val="0033CC"/>
                </a:solidFill>
              </a:rPr>
              <a:t>z</a:t>
            </a:r>
            <a:r>
              <a:rPr lang="it-IT" altLang="en-US" b="1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339975" y="2455863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000" i="1">
                <a:sym typeface="Symbol" pitchFamily="18" charset="2"/>
              </a:rPr>
              <a:t></a:t>
            </a:r>
            <a:r>
              <a:rPr lang="it-IT" altLang="en-US" sz="2000">
                <a:sym typeface="Symbol" pitchFamily="18" charset="2"/>
              </a:rPr>
              <a:t>(</a:t>
            </a:r>
            <a:r>
              <a:rPr lang="it-IT" altLang="en-US" sz="2000" i="1"/>
              <a:t>z</a:t>
            </a:r>
            <a:r>
              <a:rPr lang="it-IT" altLang="en-US" sz="2000"/>
              <a:t>)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419475" y="2890838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000" i="1"/>
              <a:t>f</a:t>
            </a:r>
            <a:r>
              <a:rPr lang="it-IT" altLang="en-US" sz="2000"/>
              <a:t>(</a:t>
            </a:r>
            <a:r>
              <a:rPr lang="it-IT" altLang="en-US" sz="2000" i="1"/>
              <a:t>z</a:t>
            </a:r>
            <a:r>
              <a:rPr lang="it-IT" altLang="en-US" sz="2000"/>
              <a:t>)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1538288" y="4095750"/>
            <a:ext cx="295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AutoShape 14"/>
          <p:cNvSpPr>
            <a:spLocks noChangeAspect="1" noChangeArrowheads="1" noTextEdit="1"/>
          </p:cNvSpPr>
          <p:nvPr/>
        </p:nvSpPr>
        <p:spPr bwMode="auto">
          <a:xfrm>
            <a:off x="971550" y="1846263"/>
            <a:ext cx="76327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840" name="Group 216"/>
          <p:cNvGrpSpPr>
            <a:grpSpLocks/>
          </p:cNvGrpSpPr>
          <p:nvPr/>
        </p:nvGrpSpPr>
        <p:grpSpPr bwMode="auto">
          <a:xfrm>
            <a:off x="1465263" y="2120900"/>
            <a:ext cx="6040437" cy="3975100"/>
            <a:chOff x="923" y="1336"/>
            <a:chExt cx="3805" cy="2504"/>
          </a:xfrm>
        </p:grpSpPr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958" y="1336"/>
              <a:ext cx="3736" cy="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958" y="3558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958" y="3311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958" y="3064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958" y="2818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958" y="2571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958" y="2324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958" y="2077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958" y="1830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958" y="1583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958" y="1336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1333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1704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2080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2450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2826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3201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3572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3947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4318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4694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958" y="1336"/>
              <a:ext cx="3736" cy="2469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958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923" y="3805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923" y="3558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923" y="3311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923" y="3064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923" y="2818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>
              <a:off x="923" y="2571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923" y="2324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923" y="2077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923" y="1830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923" y="1583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923" y="1336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>
              <a:off x="958" y="3805"/>
              <a:ext cx="373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 flipV="1">
              <a:off x="958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 flipV="1">
              <a:off x="1333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53"/>
            <p:cNvSpPr>
              <a:spLocks noChangeShapeType="1"/>
            </p:cNvSpPr>
            <p:nvPr/>
          </p:nvSpPr>
          <p:spPr bwMode="auto">
            <a:xfrm flipV="1">
              <a:off x="1704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54"/>
            <p:cNvSpPr>
              <a:spLocks noChangeShapeType="1"/>
            </p:cNvSpPr>
            <p:nvPr/>
          </p:nvSpPr>
          <p:spPr bwMode="auto">
            <a:xfrm flipV="1">
              <a:off x="2080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 flipV="1">
              <a:off x="2450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 flipV="1">
              <a:off x="2826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7"/>
            <p:cNvSpPr>
              <a:spLocks noChangeShapeType="1"/>
            </p:cNvSpPr>
            <p:nvPr/>
          </p:nvSpPr>
          <p:spPr bwMode="auto">
            <a:xfrm flipV="1">
              <a:off x="3201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V="1">
              <a:off x="3572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59"/>
            <p:cNvSpPr>
              <a:spLocks noChangeShapeType="1"/>
            </p:cNvSpPr>
            <p:nvPr/>
          </p:nvSpPr>
          <p:spPr bwMode="auto">
            <a:xfrm flipV="1">
              <a:off x="3947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Line 60"/>
            <p:cNvSpPr>
              <a:spLocks noChangeShapeType="1"/>
            </p:cNvSpPr>
            <p:nvPr/>
          </p:nvSpPr>
          <p:spPr bwMode="auto">
            <a:xfrm flipV="1">
              <a:off x="4318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 flipV="1">
              <a:off x="4694" y="3805"/>
              <a:ext cx="1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62"/>
            <p:cNvSpPr>
              <a:spLocks noChangeShapeType="1"/>
            </p:cNvSpPr>
            <p:nvPr/>
          </p:nvSpPr>
          <p:spPr bwMode="auto">
            <a:xfrm>
              <a:off x="1333" y="3805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63"/>
            <p:cNvSpPr>
              <a:spLocks noChangeShapeType="1"/>
            </p:cNvSpPr>
            <p:nvPr/>
          </p:nvSpPr>
          <p:spPr bwMode="auto">
            <a:xfrm>
              <a:off x="1368" y="3805"/>
              <a:ext cx="40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64"/>
            <p:cNvSpPr>
              <a:spLocks noChangeShapeType="1"/>
            </p:cNvSpPr>
            <p:nvPr/>
          </p:nvSpPr>
          <p:spPr bwMode="auto">
            <a:xfrm>
              <a:off x="1408" y="3805"/>
              <a:ext cx="34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65"/>
            <p:cNvSpPr>
              <a:spLocks noChangeShapeType="1"/>
            </p:cNvSpPr>
            <p:nvPr/>
          </p:nvSpPr>
          <p:spPr bwMode="auto">
            <a:xfrm>
              <a:off x="1442" y="3805"/>
              <a:ext cx="40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66"/>
            <p:cNvSpPr>
              <a:spLocks noChangeShapeType="1"/>
            </p:cNvSpPr>
            <p:nvPr/>
          </p:nvSpPr>
          <p:spPr bwMode="auto">
            <a:xfrm>
              <a:off x="1482" y="3805"/>
              <a:ext cx="34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1516" y="3805"/>
              <a:ext cx="40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68"/>
            <p:cNvSpPr>
              <a:spLocks noChangeShapeType="1"/>
            </p:cNvSpPr>
            <p:nvPr/>
          </p:nvSpPr>
          <p:spPr bwMode="auto">
            <a:xfrm>
              <a:off x="1556" y="3805"/>
              <a:ext cx="39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69"/>
            <p:cNvSpPr>
              <a:spLocks noChangeShapeType="1"/>
            </p:cNvSpPr>
            <p:nvPr/>
          </p:nvSpPr>
          <p:spPr bwMode="auto">
            <a:xfrm>
              <a:off x="1595" y="3805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70"/>
            <p:cNvSpPr>
              <a:spLocks noChangeShapeType="1"/>
            </p:cNvSpPr>
            <p:nvPr/>
          </p:nvSpPr>
          <p:spPr bwMode="auto">
            <a:xfrm>
              <a:off x="1630" y="3805"/>
              <a:ext cx="39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71"/>
            <p:cNvSpPr>
              <a:spLocks/>
            </p:cNvSpPr>
            <p:nvPr/>
          </p:nvSpPr>
          <p:spPr bwMode="auto">
            <a:xfrm>
              <a:off x="1669" y="3800"/>
              <a:ext cx="35" cy="5"/>
            </a:xfrm>
            <a:custGeom>
              <a:avLst/>
              <a:gdLst>
                <a:gd name="T0" fmla="*/ 0 w 35"/>
                <a:gd name="T1" fmla="*/ 5 h 5"/>
                <a:gd name="T2" fmla="*/ 15 w 35"/>
                <a:gd name="T3" fmla="*/ 0 h 5"/>
                <a:gd name="T4" fmla="*/ 35 w 3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5">
                  <a:moveTo>
                    <a:pt x="0" y="5"/>
                  </a:moveTo>
                  <a:lnTo>
                    <a:pt x="15" y="0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Line 72"/>
            <p:cNvSpPr>
              <a:spLocks noChangeShapeType="1"/>
            </p:cNvSpPr>
            <p:nvPr/>
          </p:nvSpPr>
          <p:spPr bwMode="auto">
            <a:xfrm>
              <a:off x="1704" y="3800"/>
              <a:ext cx="40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Line 73"/>
            <p:cNvSpPr>
              <a:spLocks noChangeShapeType="1"/>
            </p:cNvSpPr>
            <p:nvPr/>
          </p:nvSpPr>
          <p:spPr bwMode="auto">
            <a:xfrm>
              <a:off x="1744" y="3800"/>
              <a:ext cx="34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Freeform 74"/>
            <p:cNvSpPr>
              <a:spLocks/>
            </p:cNvSpPr>
            <p:nvPr/>
          </p:nvSpPr>
          <p:spPr bwMode="auto">
            <a:xfrm>
              <a:off x="1778" y="3795"/>
              <a:ext cx="40" cy="5"/>
            </a:xfrm>
            <a:custGeom>
              <a:avLst/>
              <a:gdLst>
                <a:gd name="T0" fmla="*/ 0 w 40"/>
                <a:gd name="T1" fmla="*/ 5 h 5"/>
                <a:gd name="T2" fmla="*/ 20 w 40"/>
                <a:gd name="T3" fmla="*/ 0 h 5"/>
                <a:gd name="T4" fmla="*/ 40 w 4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">
                  <a:moveTo>
                    <a:pt x="0" y="5"/>
                  </a:moveTo>
                  <a:lnTo>
                    <a:pt x="20" y="0"/>
                  </a:lnTo>
                  <a:lnTo>
                    <a:pt x="40" y="0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75"/>
            <p:cNvSpPr>
              <a:spLocks noChangeShapeType="1"/>
            </p:cNvSpPr>
            <p:nvPr/>
          </p:nvSpPr>
          <p:spPr bwMode="auto">
            <a:xfrm>
              <a:off x="1818" y="3795"/>
              <a:ext cx="34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76"/>
            <p:cNvSpPr>
              <a:spLocks noChangeShapeType="1"/>
            </p:cNvSpPr>
            <p:nvPr/>
          </p:nvSpPr>
          <p:spPr bwMode="auto">
            <a:xfrm flipV="1">
              <a:off x="1852" y="3791"/>
              <a:ext cx="40" cy="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 flipV="1">
              <a:off x="1892" y="3786"/>
              <a:ext cx="39" cy="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 flipV="1">
              <a:off x="1931" y="3781"/>
              <a:ext cx="35" cy="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 flipV="1">
              <a:off x="1966" y="3771"/>
              <a:ext cx="39" cy="1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 flipV="1">
              <a:off x="2005" y="3761"/>
              <a:ext cx="35" cy="1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 flipV="1">
              <a:off x="2040" y="3751"/>
              <a:ext cx="40" cy="1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 flipV="1">
              <a:off x="2080" y="3736"/>
              <a:ext cx="34" cy="1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83"/>
            <p:cNvSpPr>
              <a:spLocks noChangeShapeType="1"/>
            </p:cNvSpPr>
            <p:nvPr/>
          </p:nvSpPr>
          <p:spPr bwMode="auto">
            <a:xfrm flipV="1">
              <a:off x="2114" y="3716"/>
              <a:ext cx="40" cy="2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84"/>
            <p:cNvSpPr>
              <a:spLocks noChangeShapeType="1"/>
            </p:cNvSpPr>
            <p:nvPr/>
          </p:nvSpPr>
          <p:spPr bwMode="auto">
            <a:xfrm flipV="1">
              <a:off x="2154" y="3697"/>
              <a:ext cx="34" cy="1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85"/>
            <p:cNvSpPr>
              <a:spLocks noChangeShapeType="1"/>
            </p:cNvSpPr>
            <p:nvPr/>
          </p:nvSpPr>
          <p:spPr bwMode="auto">
            <a:xfrm flipV="1">
              <a:off x="2188" y="3672"/>
              <a:ext cx="40" cy="2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86"/>
            <p:cNvSpPr>
              <a:spLocks noChangeShapeType="1"/>
            </p:cNvSpPr>
            <p:nvPr/>
          </p:nvSpPr>
          <p:spPr bwMode="auto">
            <a:xfrm flipV="1">
              <a:off x="2228" y="3642"/>
              <a:ext cx="39" cy="3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87"/>
            <p:cNvSpPr>
              <a:spLocks noChangeShapeType="1"/>
            </p:cNvSpPr>
            <p:nvPr/>
          </p:nvSpPr>
          <p:spPr bwMode="auto">
            <a:xfrm flipV="1">
              <a:off x="2267" y="3608"/>
              <a:ext cx="35" cy="3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88"/>
            <p:cNvSpPr>
              <a:spLocks noChangeShapeType="1"/>
            </p:cNvSpPr>
            <p:nvPr/>
          </p:nvSpPr>
          <p:spPr bwMode="auto">
            <a:xfrm flipV="1">
              <a:off x="2302" y="3568"/>
              <a:ext cx="39" cy="4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Freeform 89"/>
            <p:cNvSpPr>
              <a:spLocks/>
            </p:cNvSpPr>
            <p:nvPr/>
          </p:nvSpPr>
          <p:spPr bwMode="auto">
            <a:xfrm>
              <a:off x="2341" y="3519"/>
              <a:ext cx="35" cy="49"/>
            </a:xfrm>
            <a:custGeom>
              <a:avLst/>
              <a:gdLst>
                <a:gd name="T0" fmla="*/ 0 w 35"/>
                <a:gd name="T1" fmla="*/ 49 h 49"/>
                <a:gd name="T2" fmla="*/ 15 w 35"/>
                <a:gd name="T3" fmla="*/ 25 h 49"/>
                <a:gd name="T4" fmla="*/ 35 w 35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9">
                  <a:moveTo>
                    <a:pt x="0" y="49"/>
                  </a:moveTo>
                  <a:lnTo>
                    <a:pt x="15" y="25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Line 90"/>
            <p:cNvSpPr>
              <a:spLocks noChangeShapeType="1"/>
            </p:cNvSpPr>
            <p:nvPr/>
          </p:nvSpPr>
          <p:spPr bwMode="auto">
            <a:xfrm flipV="1">
              <a:off x="2376" y="3469"/>
              <a:ext cx="40" cy="5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Line 91"/>
            <p:cNvSpPr>
              <a:spLocks noChangeShapeType="1"/>
            </p:cNvSpPr>
            <p:nvPr/>
          </p:nvSpPr>
          <p:spPr bwMode="auto">
            <a:xfrm flipV="1">
              <a:off x="2416" y="3415"/>
              <a:ext cx="34" cy="5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92"/>
            <p:cNvSpPr>
              <a:spLocks noChangeShapeType="1"/>
            </p:cNvSpPr>
            <p:nvPr/>
          </p:nvSpPr>
          <p:spPr bwMode="auto">
            <a:xfrm flipV="1">
              <a:off x="2450" y="3351"/>
              <a:ext cx="40" cy="6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93"/>
            <p:cNvSpPr>
              <a:spLocks noChangeShapeType="1"/>
            </p:cNvSpPr>
            <p:nvPr/>
          </p:nvSpPr>
          <p:spPr bwMode="auto">
            <a:xfrm flipV="1">
              <a:off x="2490" y="3282"/>
              <a:ext cx="39" cy="6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94"/>
            <p:cNvSpPr>
              <a:spLocks noChangeShapeType="1"/>
            </p:cNvSpPr>
            <p:nvPr/>
          </p:nvSpPr>
          <p:spPr bwMode="auto">
            <a:xfrm flipV="1">
              <a:off x="2529" y="3208"/>
              <a:ext cx="35" cy="7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95"/>
            <p:cNvSpPr>
              <a:spLocks noChangeShapeType="1"/>
            </p:cNvSpPr>
            <p:nvPr/>
          </p:nvSpPr>
          <p:spPr bwMode="auto">
            <a:xfrm flipV="1">
              <a:off x="2564" y="3129"/>
              <a:ext cx="39" cy="7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96"/>
            <p:cNvSpPr>
              <a:spLocks noChangeShapeType="1"/>
            </p:cNvSpPr>
            <p:nvPr/>
          </p:nvSpPr>
          <p:spPr bwMode="auto">
            <a:xfrm flipV="1">
              <a:off x="2603" y="3045"/>
              <a:ext cx="35" cy="8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97"/>
            <p:cNvSpPr>
              <a:spLocks noChangeShapeType="1"/>
            </p:cNvSpPr>
            <p:nvPr/>
          </p:nvSpPr>
          <p:spPr bwMode="auto">
            <a:xfrm flipV="1">
              <a:off x="2638" y="2956"/>
              <a:ext cx="40" cy="8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98"/>
            <p:cNvSpPr>
              <a:spLocks noChangeShapeType="1"/>
            </p:cNvSpPr>
            <p:nvPr/>
          </p:nvSpPr>
          <p:spPr bwMode="auto">
            <a:xfrm flipV="1">
              <a:off x="2678" y="2862"/>
              <a:ext cx="34" cy="9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99"/>
            <p:cNvSpPr>
              <a:spLocks noChangeShapeType="1"/>
            </p:cNvSpPr>
            <p:nvPr/>
          </p:nvSpPr>
          <p:spPr bwMode="auto">
            <a:xfrm flipV="1">
              <a:off x="2712" y="2768"/>
              <a:ext cx="40" cy="9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Line 100"/>
            <p:cNvSpPr>
              <a:spLocks noChangeShapeType="1"/>
            </p:cNvSpPr>
            <p:nvPr/>
          </p:nvSpPr>
          <p:spPr bwMode="auto">
            <a:xfrm flipV="1">
              <a:off x="2752" y="2669"/>
              <a:ext cx="34" cy="9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101"/>
            <p:cNvSpPr>
              <a:spLocks noChangeShapeType="1"/>
            </p:cNvSpPr>
            <p:nvPr/>
          </p:nvSpPr>
          <p:spPr bwMode="auto">
            <a:xfrm flipV="1">
              <a:off x="2786" y="2571"/>
              <a:ext cx="40" cy="98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102"/>
            <p:cNvSpPr>
              <a:spLocks noChangeShapeType="1"/>
            </p:cNvSpPr>
            <p:nvPr/>
          </p:nvSpPr>
          <p:spPr bwMode="auto">
            <a:xfrm flipV="1">
              <a:off x="2826" y="2472"/>
              <a:ext cx="39" cy="9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103"/>
            <p:cNvSpPr>
              <a:spLocks noChangeShapeType="1"/>
            </p:cNvSpPr>
            <p:nvPr/>
          </p:nvSpPr>
          <p:spPr bwMode="auto">
            <a:xfrm flipV="1">
              <a:off x="2865" y="2373"/>
              <a:ext cx="35" cy="9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104"/>
            <p:cNvSpPr>
              <a:spLocks noChangeShapeType="1"/>
            </p:cNvSpPr>
            <p:nvPr/>
          </p:nvSpPr>
          <p:spPr bwMode="auto">
            <a:xfrm flipV="1">
              <a:off x="2900" y="2279"/>
              <a:ext cx="39" cy="9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105"/>
            <p:cNvSpPr>
              <a:spLocks noChangeShapeType="1"/>
            </p:cNvSpPr>
            <p:nvPr/>
          </p:nvSpPr>
          <p:spPr bwMode="auto">
            <a:xfrm flipV="1">
              <a:off x="2939" y="2185"/>
              <a:ext cx="35" cy="9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106"/>
            <p:cNvSpPr>
              <a:spLocks noChangeShapeType="1"/>
            </p:cNvSpPr>
            <p:nvPr/>
          </p:nvSpPr>
          <p:spPr bwMode="auto">
            <a:xfrm flipV="1">
              <a:off x="2974" y="2096"/>
              <a:ext cx="40" cy="8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7"/>
            <p:cNvSpPr>
              <a:spLocks noChangeShapeType="1"/>
            </p:cNvSpPr>
            <p:nvPr/>
          </p:nvSpPr>
          <p:spPr bwMode="auto">
            <a:xfrm flipV="1">
              <a:off x="3014" y="2012"/>
              <a:ext cx="34" cy="8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08"/>
            <p:cNvSpPr>
              <a:spLocks noChangeShapeType="1"/>
            </p:cNvSpPr>
            <p:nvPr/>
          </p:nvSpPr>
          <p:spPr bwMode="auto">
            <a:xfrm flipV="1">
              <a:off x="3048" y="1933"/>
              <a:ext cx="40" cy="7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09"/>
            <p:cNvSpPr>
              <a:spLocks noChangeShapeType="1"/>
            </p:cNvSpPr>
            <p:nvPr/>
          </p:nvSpPr>
          <p:spPr bwMode="auto">
            <a:xfrm flipV="1">
              <a:off x="3088" y="1859"/>
              <a:ext cx="34" cy="7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110"/>
            <p:cNvSpPr>
              <a:spLocks noChangeShapeType="1"/>
            </p:cNvSpPr>
            <p:nvPr/>
          </p:nvSpPr>
          <p:spPr bwMode="auto">
            <a:xfrm flipV="1">
              <a:off x="3122" y="1790"/>
              <a:ext cx="40" cy="6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Line 111"/>
            <p:cNvSpPr>
              <a:spLocks noChangeShapeType="1"/>
            </p:cNvSpPr>
            <p:nvPr/>
          </p:nvSpPr>
          <p:spPr bwMode="auto">
            <a:xfrm flipV="1">
              <a:off x="3162" y="1726"/>
              <a:ext cx="39" cy="6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Line 112"/>
            <p:cNvSpPr>
              <a:spLocks noChangeShapeType="1"/>
            </p:cNvSpPr>
            <p:nvPr/>
          </p:nvSpPr>
          <p:spPr bwMode="auto">
            <a:xfrm flipV="1">
              <a:off x="3201" y="1672"/>
              <a:ext cx="35" cy="5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Line 113"/>
            <p:cNvSpPr>
              <a:spLocks noChangeShapeType="1"/>
            </p:cNvSpPr>
            <p:nvPr/>
          </p:nvSpPr>
          <p:spPr bwMode="auto">
            <a:xfrm flipV="1">
              <a:off x="3236" y="1622"/>
              <a:ext cx="39" cy="5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Freeform 114"/>
            <p:cNvSpPr>
              <a:spLocks/>
            </p:cNvSpPr>
            <p:nvPr/>
          </p:nvSpPr>
          <p:spPr bwMode="auto">
            <a:xfrm>
              <a:off x="3275" y="1573"/>
              <a:ext cx="35" cy="49"/>
            </a:xfrm>
            <a:custGeom>
              <a:avLst/>
              <a:gdLst>
                <a:gd name="T0" fmla="*/ 0 w 35"/>
                <a:gd name="T1" fmla="*/ 49 h 49"/>
                <a:gd name="T2" fmla="*/ 15 w 35"/>
                <a:gd name="T3" fmla="*/ 25 h 49"/>
                <a:gd name="T4" fmla="*/ 35 w 35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9">
                  <a:moveTo>
                    <a:pt x="0" y="49"/>
                  </a:moveTo>
                  <a:lnTo>
                    <a:pt x="15" y="25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Line 115"/>
            <p:cNvSpPr>
              <a:spLocks noChangeShapeType="1"/>
            </p:cNvSpPr>
            <p:nvPr/>
          </p:nvSpPr>
          <p:spPr bwMode="auto">
            <a:xfrm flipV="1">
              <a:off x="3310" y="1533"/>
              <a:ext cx="40" cy="4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Line 116"/>
            <p:cNvSpPr>
              <a:spLocks noChangeShapeType="1"/>
            </p:cNvSpPr>
            <p:nvPr/>
          </p:nvSpPr>
          <p:spPr bwMode="auto">
            <a:xfrm flipV="1">
              <a:off x="3350" y="1499"/>
              <a:ext cx="34" cy="3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Line 117"/>
            <p:cNvSpPr>
              <a:spLocks noChangeShapeType="1"/>
            </p:cNvSpPr>
            <p:nvPr/>
          </p:nvSpPr>
          <p:spPr bwMode="auto">
            <a:xfrm flipV="1">
              <a:off x="3384" y="1469"/>
              <a:ext cx="40" cy="3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2" name="Line 118"/>
            <p:cNvSpPr>
              <a:spLocks noChangeShapeType="1"/>
            </p:cNvSpPr>
            <p:nvPr/>
          </p:nvSpPr>
          <p:spPr bwMode="auto">
            <a:xfrm flipV="1">
              <a:off x="3424" y="1445"/>
              <a:ext cx="39" cy="24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3" name="Line 119"/>
            <p:cNvSpPr>
              <a:spLocks noChangeShapeType="1"/>
            </p:cNvSpPr>
            <p:nvPr/>
          </p:nvSpPr>
          <p:spPr bwMode="auto">
            <a:xfrm flipV="1">
              <a:off x="3463" y="1425"/>
              <a:ext cx="35" cy="2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Line 120"/>
            <p:cNvSpPr>
              <a:spLocks noChangeShapeType="1"/>
            </p:cNvSpPr>
            <p:nvPr/>
          </p:nvSpPr>
          <p:spPr bwMode="auto">
            <a:xfrm flipV="1">
              <a:off x="3498" y="1405"/>
              <a:ext cx="39" cy="2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5" name="Line 121"/>
            <p:cNvSpPr>
              <a:spLocks noChangeShapeType="1"/>
            </p:cNvSpPr>
            <p:nvPr/>
          </p:nvSpPr>
          <p:spPr bwMode="auto">
            <a:xfrm flipV="1">
              <a:off x="3537" y="1390"/>
              <a:ext cx="35" cy="1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6" name="Line 122"/>
            <p:cNvSpPr>
              <a:spLocks noChangeShapeType="1"/>
            </p:cNvSpPr>
            <p:nvPr/>
          </p:nvSpPr>
          <p:spPr bwMode="auto">
            <a:xfrm flipV="1">
              <a:off x="3572" y="1380"/>
              <a:ext cx="39" cy="1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Line 123"/>
            <p:cNvSpPr>
              <a:spLocks noChangeShapeType="1"/>
            </p:cNvSpPr>
            <p:nvPr/>
          </p:nvSpPr>
          <p:spPr bwMode="auto">
            <a:xfrm flipV="1">
              <a:off x="3611" y="1370"/>
              <a:ext cx="35" cy="10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8" name="Line 124"/>
            <p:cNvSpPr>
              <a:spLocks noChangeShapeType="1"/>
            </p:cNvSpPr>
            <p:nvPr/>
          </p:nvSpPr>
          <p:spPr bwMode="auto">
            <a:xfrm flipV="1">
              <a:off x="3646" y="1361"/>
              <a:ext cx="40" cy="9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9" name="Line 125"/>
            <p:cNvSpPr>
              <a:spLocks noChangeShapeType="1"/>
            </p:cNvSpPr>
            <p:nvPr/>
          </p:nvSpPr>
          <p:spPr bwMode="auto">
            <a:xfrm flipV="1">
              <a:off x="3686" y="1356"/>
              <a:ext cx="34" cy="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Line 126"/>
            <p:cNvSpPr>
              <a:spLocks noChangeShapeType="1"/>
            </p:cNvSpPr>
            <p:nvPr/>
          </p:nvSpPr>
          <p:spPr bwMode="auto">
            <a:xfrm flipV="1">
              <a:off x="3720" y="1351"/>
              <a:ext cx="40" cy="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Line 127"/>
            <p:cNvSpPr>
              <a:spLocks noChangeShapeType="1"/>
            </p:cNvSpPr>
            <p:nvPr/>
          </p:nvSpPr>
          <p:spPr bwMode="auto">
            <a:xfrm flipV="1">
              <a:off x="3760" y="1346"/>
              <a:ext cx="39" cy="5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28"/>
            <p:cNvSpPr>
              <a:spLocks noChangeShapeType="1"/>
            </p:cNvSpPr>
            <p:nvPr/>
          </p:nvSpPr>
          <p:spPr bwMode="auto">
            <a:xfrm>
              <a:off x="3799" y="1346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Freeform 129"/>
            <p:cNvSpPr>
              <a:spLocks/>
            </p:cNvSpPr>
            <p:nvPr/>
          </p:nvSpPr>
          <p:spPr bwMode="auto">
            <a:xfrm>
              <a:off x="3834" y="1341"/>
              <a:ext cx="39" cy="5"/>
            </a:xfrm>
            <a:custGeom>
              <a:avLst/>
              <a:gdLst>
                <a:gd name="T0" fmla="*/ 0 w 39"/>
                <a:gd name="T1" fmla="*/ 5 h 5"/>
                <a:gd name="T2" fmla="*/ 20 w 39"/>
                <a:gd name="T3" fmla="*/ 0 h 5"/>
                <a:gd name="T4" fmla="*/ 39 w 3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5"/>
                  </a:moveTo>
                  <a:lnTo>
                    <a:pt x="20" y="0"/>
                  </a:lnTo>
                  <a:lnTo>
                    <a:pt x="39" y="0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Line 130"/>
            <p:cNvSpPr>
              <a:spLocks noChangeShapeType="1"/>
            </p:cNvSpPr>
            <p:nvPr/>
          </p:nvSpPr>
          <p:spPr bwMode="auto">
            <a:xfrm>
              <a:off x="3873" y="1341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Line 131"/>
            <p:cNvSpPr>
              <a:spLocks noChangeShapeType="1"/>
            </p:cNvSpPr>
            <p:nvPr/>
          </p:nvSpPr>
          <p:spPr bwMode="auto">
            <a:xfrm>
              <a:off x="3908" y="1341"/>
              <a:ext cx="39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Freeform 132"/>
            <p:cNvSpPr>
              <a:spLocks/>
            </p:cNvSpPr>
            <p:nvPr/>
          </p:nvSpPr>
          <p:spPr bwMode="auto">
            <a:xfrm>
              <a:off x="3947" y="1336"/>
              <a:ext cx="35" cy="5"/>
            </a:xfrm>
            <a:custGeom>
              <a:avLst/>
              <a:gdLst>
                <a:gd name="T0" fmla="*/ 0 w 35"/>
                <a:gd name="T1" fmla="*/ 5 h 5"/>
                <a:gd name="T2" fmla="*/ 15 w 35"/>
                <a:gd name="T3" fmla="*/ 0 h 5"/>
                <a:gd name="T4" fmla="*/ 35 w 3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5">
                  <a:moveTo>
                    <a:pt x="0" y="5"/>
                  </a:moveTo>
                  <a:lnTo>
                    <a:pt x="15" y="0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7" name="Line 133"/>
            <p:cNvSpPr>
              <a:spLocks noChangeShapeType="1"/>
            </p:cNvSpPr>
            <p:nvPr/>
          </p:nvSpPr>
          <p:spPr bwMode="auto">
            <a:xfrm>
              <a:off x="3982" y="1336"/>
              <a:ext cx="40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Line 134"/>
            <p:cNvSpPr>
              <a:spLocks noChangeShapeType="1"/>
            </p:cNvSpPr>
            <p:nvPr/>
          </p:nvSpPr>
          <p:spPr bwMode="auto">
            <a:xfrm>
              <a:off x="4022" y="1336"/>
              <a:ext cx="34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Line 135"/>
            <p:cNvSpPr>
              <a:spLocks noChangeShapeType="1"/>
            </p:cNvSpPr>
            <p:nvPr/>
          </p:nvSpPr>
          <p:spPr bwMode="auto">
            <a:xfrm>
              <a:off x="4056" y="1336"/>
              <a:ext cx="40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Line 136"/>
            <p:cNvSpPr>
              <a:spLocks noChangeShapeType="1"/>
            </p:cNvSpPr>
            <p:nvPr/>
          </p:nvSpPr>
          <p:spPr bwMode="auto">
            <a:xfrm>
              <a:off x="4096" y="1336"/>
              <a:ext cx="39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1" name="Line 137"/>
            <p:cNvSpPr>
              <a:spLocks noChangeShapeType="1"/>
            </p:cNvSpPr>
            <p:nvPr/>
          </p:nvSpPr>
          <p:spPr bwMode="auto">
            <a:xfrm>
              <a:off x="4135" y="1336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Line 138"/>
            <p:cNvSpPr>
              <a:spLocks noChangeShapeType="1"/>
            </p:cNvSpPr>
            <p:nvPr/>
          </p:nvSpPr>
          <p:spPr bwMode="auto">
            <a:xfrm>
              <a:off x="4170" y="1336"/>
              <a:ext cx="39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3" name="Line 139"/>
            <p:cNvSpPr>
              <a:spLocks noChangeShapeType="1"/>
            </p:cNvSpPr>
            <p:nvPr/>
          </p:nvSpPr>
          <p:spPr bwMode="auto">
            <a:xfrm>
              <a:off x="4209" y="1336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4" name="Line 140"/>
            <p:cNvSpPr>
              <a:spLocks noChangeShapeType="1"/>
            </p:cNvSpPr>
            <p:nvPr/>
          </p:nvSpPr>
          <p:spPr bwMode="auto">
            <a:xfrm>
              <a:off x="4244" y="1336"/>
              <a:ext cx="39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5" name="Line 141"/>
            <p:cNvSpPr>
              <a:spLocks noChangeShapeType="1"/>
            </p:cNvSpPr>
            <p:nvPr/>
          </p:nvSpPr>
          <p:spPr bwMode="auto">
            <a:xfrm>
              <a:off x="4283" y="1336"/>
              <a:ext cx="35" cy="1"/>
            </a:xfrm>
            <a:prstGeom prst="line">
              <a:avLst/>
            </a:pr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6" name="Line 142"/>
            <p:cNvSpPr>
              <a:spLocks noChangeShapeType="1"/>
            </p:cNvSpPr>
            <p:nvPr/>
          </p:nvSpPr>
          <p:spPr bwMode="auto">
            <a:xfrm>
              <a:off x="4694" y="1336"/>
              <a:ext cx="1" cy="24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7" name="Line 143"/>
            <p:cNvSpPr>
              <a:spLocks noChangeShapeType="1"/>
            </p:cNvSpPr>
            <p:nvPr/>
          </p:nvSpPr>
          <p:spPr bwMode="auto">
            <a:xfrm>
              <a:off x="4659" y="3805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8" name="Line 144"/>
            <p:cNvSpPr>
              <a:spLocks noChangeShapeType="1"/>
            </p:cNvSpPr>
            <p:nvPr/>
          </p:nvSpPr>
          <p:spPr bwMode="auto">
            <a:xfrm>
              <a:off x="4659" y="3558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69" name="Line 145"/>
            <p:cNvSpPr>
              <a:spLocks noChangeShapeType="1"/>
            </p:cNvSpPr>
            <p:nvPr/>
          </p:nvSpPr>
          <p:spPr bwMode="auto">
            <a:xfrm>
              <a:off x="4659" y="3311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0" name="Line 146"/>
            <p:cNvSpPr>
              <a:spLocks noChangeShapeType="1"/>
            </p:cNvSpPr>
            <p:nvPr/>
          </p:nvSpPr>
          <p:spPr bwMode="auto">
            <a:xfrm>
              <a:off x="4659" y="3064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1" name="Line 147"/>
            <p:cNvSpPr>
              <a:spLocks noChangeShapeType="1"/>
            </p:cNvSpPr>
            <p:nvPr/>
          </p:nvSpPr>
          <p:spPr bwMode="auto">
            <a:xfrm>
              <a:off x="4659" y="2818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2" name="Line 148"/>
            <p:cNvSpPr>
              <a:spLocks noChangeShapeType="1"/>
            </p:cNvSpPr>
            <p:nvPr/>
          </p:nvSpPr>
          <p:spPr bwMode="auto">
            <a:xfrm>
              <a:off x="4659" y="2571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3" name="Line 149"/>
            <p:cNvSpPr>
              <a:spLocks noChangeShapeType="1"/>
            </p:cNvSpPr>
            <p:nvPr/>
          </p:nvSpPr>
          <p:spPr bwMode="auto">
            <a:xfrm>
              <a:off x="4659" y="2324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4" name="Line 150"/>
            <p:cNvSpPr>
              <a:spLocks noChangeShapeType="1"/>
            </p:cNvSpPr>
            <p:nvPr/>
          </p:nvSpPr>
          <p:spPr bwMode="auto">
            <a:xfrm>
              <a:off x="4659" y="2077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5" name="Line 151"/>
            <p:cNvSpPr>
              <a:spLocks noChangeShapeType="1"/>
            </p:cNvSpPr>
            <p:nvPr/>
          </p:nvSpPr>
          <p:spPr bwMode="auto">
            <a:xfrm>
              <a:off x="4659" y="1830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6" name="Line 152"/>
            <p:cNvSpPr>
              <a:spLocks noChangeShapeType="1"/>
            </p:cNvSpPr>
            <p:nvPr/>
          </p:nvSpPr>
          <p:spPr bwMode="auto">
            <a:xfrm>
              <a:off x="4659" y="1583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7" name="Line 153"/>
            <p:cNvSpPr>
              <a:spLocks noChangeShapeType="1"/>
            </p:cNvSpPr>
            <p:nvPr/>
          </p:nvSpPr>
          <p:spPr bwMode="auto">
            <a:xfrm>
              <a:off x="4659" y="1336"/>
              <a:ext cx="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8" name="Line 154"/>
            <p:cNvSpPr>
              <a:spLocks noChangeShapeType="1"/>
            </p:cNvSpPr>
            <p:nvPr/>
          </p:nvSpPr>
          <p:spPr bwMode="auto">
            <a:xfrm>
              <a:off x="1333" y="3805"/>
              <a:ext cx="35" cy="1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9" name="Line 155"/>
            <p:cNvSpPr>
              <a:spLocks noChangeShapeType="1"/>
            </p:cNvSpPr>
            <p:nvPr/>
          </p:nvSpPr>
          <p:spPr bwMode="auto">
            <a:xfrm>
              <a:off x="1368" y="3805"/>
              <a:ext cx="40" cy="1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0" name="Line 156"/>
            <p:cNvSpPr>
              <a:spLocks noChangeShapeType="1"/>
            </p:cNvSpPr>
            <p:nvPr/>
          </p:nvSpPr>
          <p:spPr bwMode="auto">
            <a:xfrm>
              <a:off x="1408" y="3805"/>
              <a:ext cx="34" cy="1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1" name="Freeform 157"/>
            <p:cNvSpPr>
              <a:spLocks/>
            </p:cNvSpPr>
            <p:nvPr/>
          </p:nvSpPr>
          <p:spPr bwMode="auto">
            <a:xfrm>
              <a:off x="1442" y="3800"/>
              <a:ext cx="40" cy="5"/>
            </a:xfrm>
            <a:custGeom>
              <a:avLst/>
              <a:gdLst>
                <a:gd name="T0" fmla="*/ 0 w 40"/>
                <a:gd name="T1" fmla="*/ 5 h 5"/>
                <a:gd name="T2" fmla="*/ 20 w 40"/>
                <a:gd name="T3" fmla="*/ 0 h 5"/>
                <a:gd name="T4" fmla="*/ 40 w 4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">
                  <a:moveTo>
                    <a:pt x="0" y="5"/>
                  </a:moveTo>
                  <a:lnTo>
                    <a:pt x="20" y="0"/>
                  </a:lnTo>
                  <a:lnTo>
                    <a:pt x="40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2" name="Line 158"/>
            <p:cNvSpPr>
              <a:spLocks noChangeShapeType="1"/>
            </p:cNvSpPr>
            <p:nvPr/>
          </p:nvSpPr>
          <p:spPr bwMode="auto">
            <a:xfrm>
              <a:off x="1482" y="3800"/>
              <a:ext cx="34" cy="1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3" name="Line 159"/>
            <p:cNvSpPr>
              <a:spLocks noChangeShapeType="1"/>
            </p:cNvSpPr>
            <p:nvPr/>
          </p:nvSpPr>
          <p:spPr bwMode="auto">
            <a:xfrm>
              <a:off x="1516" y="3800"/>
              <a:ext cx="40" cy="1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4" name="Freeform 160"/>
            <p:cNvSpPr>
              <a:spLocks/>
            </p:cNvSpPr>
            <p:nvPr/>
          </p:nvSpPr>
          <p:spPr bwMode="auto">
            <a:xfrm>
              <a:off x="1556" y="3795"/>
              <a:ext cx="39" cy="5"/>
            </a:xfrm>
            <a:custGeom>
              <a:avLst/>
              <a:gdLst>
                <a:gd name="T0" fmla="*/ 0 w 39"/>
                <a:gd name="T1" fmla="*/ 5 h 5"/>
                <a:gd name="T2" fmla="*/ 20 w 39"/>
                <a:gd name="T3" fmla="*/ 0 h 5"/>
                <a:gd name="T4" fmla="*/ 39 w 3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5"/>
                  </a:moveTo>
                  <a:lnTo>
                    <a:pt x="20" y="0"/>
                  </a:lnTo>
                  <a:lnTo>
                    <a:pt x="39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5" name="Line 161"/>
            <p:cNvSpPr>
              <a:spLocks noChangeShapeType="1"/>
            </p:cNvSpPr>
            <p:nvPr/>
          </p:nvSpPr>
          <p:spPr bwMode="auto">
            <a:xfrm>
              <a:off x="1595" y="3795"/>
              <a:ext cx="35" cy="1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6" name="Line 162"/>
            <p:cNvSpPr>
              <a:spLocks noChangeShapeType="1"/>
            </p:cNvSpPr>
            <p:nvPr/>
          </p:nvSpPr>
          <p:spPr bwMode="auto">
            <a:xfrm flipV="1">
              <a:off x="1630" y="3791"/>
              <a:ext cx="39" cy="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7" name="Line 163"/>
            <p:cNvSpPr>
              <a:spLocks noChangeShapeType="1"/>
            </p:cNvSpPr>
            <p:nvPr/>
          </p:nvSpPr>
          <p:spPr bwMode="auto">
            <a:xfrm flipV="1">
              <a:off x="1669" y="3786"/>
              <a:ext cx="35" cy="5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8" name="Line 164"/>
            <p:cNvSpPr>
              <a:spLocks noChangeShapeType="1"/>
            </p:cNvSpPr>
            <p:nvPr/>
          </p:nvSpPr>
          <p:spPr bwMode="auto">
            <a:xfrm flipV="1">
              <a:off x="1704" y="3776"/>
              <a:ext cx="40" cy="10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89" name="Line 165"/>
            <p:cNvSpPr>
              <a:spLocks noChangeShapeType="1"/>
            </p:cNvSpPr>
            <p:nvPr/>
          </p:nvSpPr>
          <p:spPr bwMode="auto">
            <a:xfrm flipV="1">
              <a:off x="1744" y="3766"/>
              <a:ext cx="34" cy="10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0" name="Freeform 166"/>
            <p:cNvSpPr>
              <a:spLocks/>
            </p:cNvSpPr>
            <p:nvPr/>
          </p:nvSpPr>
          <p:spPr bwMode="auto">
            <a:xfrm>
              <a:off x="1778" y="3756"/>
              <a:ext cx="40" cy="10"/>
            </a:xfrm>
            <a:custGeom>
              <a:avLst/>
              <a:gdLst>
                <a:gd name="T0" fmla="*/ 0 w 40"/>
                <a:gd name="T1" fmla="*/ 10 h 10"/>
                <a:gd name="T2" fmla="*/ 20 w 40"/>
                <a:gd name="T3" fmla="*/ 5 h 10"/>
                <a:gd name="T4" fmla="*/ 40 w 4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0">
                  <a:moveTo>
                    <a:pt x="0" y="10"/>
                  </a:moveTo>
                  <a:lnTo>
                    <a:pt x="20" y="5"/>
                  </a:lnTo>
                  <a:lnTo>
                    <a:pt x="40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1" name="Freeform 167"/>
            <p:cNvSpPr>
              <a:spLocks/>
            </p:cNvSpPr>
            <p:nvPr/>
          </p:nvSpPr>
          <p:spPr bwMode="auto">
            <a:xfrm>
              <a:off x="1818" y="3736"/>
              <a:ext cx="34" cy="20"/>
            </a:xfrm>
            <a:custGeom>
              <a:avLst/>
              <a:gdLst>
                <a:gd name="T0" fmla="*/ 0 w 34"/>
                <a:gd name="T1" fmla="*/ 20 h 20"/>
                <a:gd name="T2" fmla="*/ 15 w 34"/>
                <a:gd name="T3" fmla="*/ 10 h 20"/>
                <a:gd name="T4" fmla="*/ 34 w 3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0">
                  <a:moveTo>
                    <a:pt x="0" y="20"/>
                  </a:moveTo>
                  <a:lnTo>
                    <a:pt x="15" y="10"/>
                  </a:lnTo>
                  <a:lnTo>
                    <a:pt x="34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2" name="Line 168"/>
            <p:cNvSpPr>
              <a:spLocks noChangeShapeType="1"/>
            </p:cNvSpPr>
            <p:nvPr/>
          </p:nvSpPr>
          <p:spPr bwMode="auto">
            <a:xfrm flipV="1">
              <a:off x="1852" y="3716"/>
              <a:ext cx="40" cy="20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3" name="Freeform 169"/>
            <p:cNvSpPr>
              <a:spLocks/>
            </p:cNvSpPr>
            <p:nvPr/>
          </p:nvSpPr>
          <p:spPr bwMode="auto">
            <a:xfrm>
              <a:off x="1892" y="3697"/>
              <a:ext cx="39" cy="19"/>
            </a:xfrm>
            <a:custGeom>
              <a:avLst/>
              <a:gdLst>
                <a:gd name="T0" fmla="*/ 0 w 39"/>
                <a:gd name="T1" fmla="*/ 19 h 19"/>
                <a:gd name="T2" fmla="*/ 20 w 39"/>
                <a:gd name="T3" fmla="*/ 10 h 19"/>
                <a:gd name="T4" fmla="*/ 39 w 39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9">
                  <a:moveTo>
                    <a:pt x="0" y="19"/>
                  </a:moveTo>
                  <a:lnTo>
                    <a:pt x="20" y="10"/>
                  </a:lnTo>
                  <a:lnTo>
                    <a:pt x="39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4" name="Freeform 170"/>
            <p:cNvSpPr>
              <a:spLocks/>
            </p:cNvSpPr>
            <p:nvPr/>
          </p:nvSpPr>
          <p:spPr bwMode="auto">
            <a:xfrm>
              <a:off x="1931" y="3667"/>
              <a:ext cx="35" cy="30"/>
            </a:xfrm>
            <a:custGeom>
              <a:avLst/>
              <a:gdLst>
                <a:gd name="T0" fmla="*/ 0 w 35"/>
                <a:gd name="T1" fmla="*/ 30 h 30"/>
                <a:gd name="T2" fmla="*/ 15 w 35"/>
                <a:gd name="T3" fmla="*/ 15 h 30"/>
                <a:gd name="T4" fmla="*/ 35 w 35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0">
                  <a:moveTo>
                    <a:pt x="0" y="30"/>
                  </a:moveTo>
                  <a:lnTo>
                    <a:pt x="15" y="15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5" name="Line 171"/>
            <p:cNvSpPr>
              <a:spLocks noChangeShapeType="1"/>
            </p:cNvSpPr>
            <p:nvPr/>
          </p:nvSpPr>
          <p:spPr bwMode="auto">
            <a:xfrm flipV="1">
              <a:off x="1966" y="3632"/>
              <a:ext cx="39" cy="35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6" name="Freeform 172"/>
            <p:cNvSpPr>
              <a:spLocks/>
            </p:cNvSpPr>
            <p:nvPr/>
          </p:nvSpPr>
          <p:spPr bwMode="auto">
            <a:xfrm>
              <a:off x="2005" y="3588"/>
              <a:ext cx="35" cy="44"/>
            </a:xfrm>
            <a:custGeom>
              <a:avLst/>
              <a:gdLst>
                <a:gd name="T0" fmla="*/ 0 w 35"/>
                <a:gd name="T1" fmla="*/ 44 h 44"/>
                <a:gd name="T2" fmla="*/ 15 w 35"/>
                <a:gd name="T3" fmla="*/ 25 h 44"/>
                <a:gd name="T4" fmla="*/ 35 w 35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4">
                  <a:moveTo>
                    <a:pt x="0" y="44"/>
                  </a:moveTo>
                  <a:lnTo>
                    <a:pt x="15" y="25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7" name="Line 173"/>
            <p:cNvSpPr>
              <a:spLocks noChangeShapeType="1"/>
            </p:cNvSpPr>
            <p:nvPr/>
          </p:nvSpPr>
          <p:spPr bwMode="auto">
            <a:xfrm flipV="1">
              <a:off x="2040" y="3539"/>
              <a:ext cx="40" cy="4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8" name="Freeform 174"/>
            <p:cNvSpPr>
              <a:spLocks/>
            </p:cNvSpPr>
            <p:nvPr/>
          </p:nvSpPr>
          <p:spPr bwMode="auto">
            <a:xfrm>
              <a:off x="2080" y="3479"/>
              <a:ext cx="34" cy="60"/>
            </a:xfrm>
            <a:custGeom>
              <a:avLst/>
              <a:gdLst>
                <a:gd name="T0" fmla="*/ 0 w 34"/>
                <a:gd name="T1" fmla="*/ 60 h 60"/>
                <a:gd name="T2" fmla="*/ 14 w 34"/>
                <a:gd name="T3" fmla="*/ 30 h 60"/>
                <a:gd name="T4" fmla="*/ 34 w 34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60">
                  <a:moveTo>
                    <a:pt x="0" y="60"/>
                  </a:moveTo>
                  <a:lnTo>
                    <a:pt x="14" y="30"/>
                  </a:lnTo>
                  <a:lnTo>
                    <a:pt x="34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9" name="Line 175"/>
            <p:cNvSpPr>
              <a:spLocks noChangeShapeType="1"/>
            </p:cNvSpPr>
            <p:nvPr/>
          </p:nvSpPr>
          <p:spPr bwMode="auto">
            <a:xfrm flipV="1">
              <a:off x="2114" y="3415"/>
              <a:ext cx="40" cy="6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0" name="Line 176"/>
            <p:cNvSpPr>
              <a:spLocks noChangeShapeType="1"/>
            </p:cNvSpPr>
            <p:nvPr/>
          </p:nvSpPr>
          <p:spPr bwMode="auto">
            <a:xfrm flipV="1">
              <a:off x="2154" y="3341"/>
              <a:ext cx="34" cy="7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1" name="Line 177"/>
            <p:cNvSpPr>
              <a:spLocks noChangeShapeType="1"/>
            </p:cNvSpPr>
            <p:nvPr/>
          </p:nvSpPr>
          <p:spPr bwMode="auto">
            <a:xfrm flipV="1">
              <a:off x="2188" y="3257"/>
              <a:ext cx="40" cy="8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2" name="Line 178"/>
            <p:cNvSpPr>
              <a:spLocks noChangeShapeType="1"/>
            </p:cNvSpPr>
            <p:nvPr/>
          </p:nvSpPr>
          <p:spPr bwMode="auto">
            <a:xfrm flipV="1">
              <a:off x="2228" y="3163"/>
              <a:ext cx="39" cy="9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3" name="Line 179"/>
            <p:cNvSpPr>
              <a:spLocks noChangeShapeType="1"/>
            </p:cNvSpPr>
            <p:nvPr/>
          </p:nvSpPr>
          <p:spPr bwMode="auto">
            <a:xfrm flipV="1">
              <a:off x="2267" y="3064"/>
              <a:ext cx="35" cy="9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Line 180"/>
            <p:cNvSpPr>
              <a:spLocks noChangeShapeType="1"/>
            </p:cNvSpPr>
            <p:nvPr/>
          </p:nvSpPr>
          <p:spPr bwMode="auto">
            <a:xfrm flipV="1">
              <a:off x="2302" y="2961"/>
              <a:ext cx="39" cy="103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Freeform 181"/>
            <p:cNvSpPr>
              <a:spLocks/>
            </p:cNvSpPr>
            <p:nvPr/>
          </p:nvSpPr>
          <p:spPr bwMode="auto">
            <a:xfrm>
              <a:off x="2341" y="2847"/>
              <a:ext cx="35" cy="114"/>
            </a:xfrm>
            <a:custGeom>
              <a:avLst/>
              <a:gdLst>
                <a:gd name="T0" fmla="*/ 0 w 35"/>
                <a:gd name="T1" fmla="*/ 114 h 114"/>
                <a:gd name="T2" fmla="*/ 15 w 35"/>
                <a:gd name="T3" fmla="*/ 59 h 114"/>
                <a:gd name="T4" fmla="*/ 35 w 35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lnTo>
                    <a:pt x="15" y="59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6" name="Line 182"/>
            <p:cNvSpPr>
              <a:spLocks noChangeShapeType="1"/>
            </p:cNvSpPr>
            <p:nvPr/>
          </p:nvSpPr>
          <p:spPr bwMode="auto">
            <a:xfrm flipV="1">
              <a:off x="2376" y="2729"/>
              <a:ext cx="40" cy="118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7" name="Line 183"/>
            <p:cNvSpPr>
              <a:spLocks noChangeShapeType="1"/>
            </p:cNvSpPr>
            <p:nvPr/>
          </p:nvSpPr>
          <p:spPr bwMode="auto">
            <a:xfrm flipV="1">
              <a:off x="2416" y="2610"/>
              <a:ext cx="34" cy="11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8" name="Line 184"/>
            <p:cNvSpPr>
              <a:spLocks noChangeShapeType="1"/>
            </p:cNvSpPr>
            <p:nvPr/>
          </p:nvSpPr>
          <p:spPr bwMode="auto">
            <a:xfrm flipV="1">
              <a:off x="2450" y="2492"/>
              <a:ext cx="40" cy="118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9" name="Freeform 185"/>
            <p:cNvSpPr>
              <a:spLocks/>
            </p:cNvSpPr>
            <p:nvPr/>
          </p:nvSpPr>
          <p:spPr bwMode="auto">
            <a:xfrm>
              <a:off x="2490" y="2373"/>
              <a:ext cx="39" cy="119"/>
            </a:xfrm>
            <a:custGeom>
              <a:avLst/>
              <a:gdLst>
                <a:gd name="T0" fmla="*/ 0 w 39"/>
                <a:gd name="T1" fmla="*/ 119 h 119"/>
                <a:gd name="T2" fmla="*/ 20 w 39"/>
                <a:gd name="T3" fmla="*/ 59 h 119"/>
                <a:gd name="T4" fmla="*/ 39 w 39"/>
                <a:gd name="T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19">
                  <a:moveTo>
                    <a:pt x="0" y="119"/>
                  </a:moveTo>
                  <a:lnTo>
                    <a:pt x="20" y="59"/>
                  </a:lnTo>
                  <a:lnTo>
                    <a:pt x="39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0" name="Line 186"/>
            <p:cNvSpPr>
              <a:spLocks noChangeShapeType="1"/>
            </p:cNvSpPr>
            <p:nvPr/>
          </p:nvSpPr>
          <p:spPr bwMode="auto">
            <a:xfrm flipV="1">
              <a:off x="2529" y="2264"/>
              <a:ext cx="35" cy="10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1" name="Freeform 187"/>
            <p:cNvSpPr>
              <a:spLocks/>
            </p:cNvSpPr>
            <p:nvPr/>
          </p:nvSpPr>
          <p:spPr bwMode="auto">
            <a:xfrm>
              <a:off x="2564" y="2161"/>
              <a:ext cx="39" cy="103"/>
            </a:xfrm>
            <a:custGeom>
              <a:avLst/>
              <a:gdLst>
                <a:gd name="T0" fmla="*/ 0 w 39"/>
                <a:gd name="T1" fmla="*/ 103 h 103"/>
                <a:gd name="T2" fmla="*/ 20 w 39"/>
                <a:gd name="T3" fmla="*/ 49 h 103"/>
                <a:gd name="T4" fmla="*/ 39 w 39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03">
                  <a:moveTo>
                    <a:pt x="0" y="103"/>
                  </a:moveTo>
                  <a:lnTo>
                    <a:pt x="20" y="49"/>
                  </a:lnTo>
                  <a:lnTo>
                    <a:pt x="39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2" name="Freeform 188"/>
            <p:cNvSpPr>
              <a:spLocks/>
            </p:cNvSpPr>
            <p:nvPr/>
          </p:nvSpPr>
          <p:spPr bwMode="auto">
            <a:xfrm>
              <a:off x="2603" y="2067"/>
              <a:ext cx="35" cy="94"/>
            </a:xfrm>
            <a:custGeom>
              <a:avLst/>
              <a:gdLst>
                <a:gd name="T0" fmla="*/ 0 w 35"/>
                <a:gd name="T1" fmla="*/ 94 h 94"/>
                <a:gd name="T2" fmla="*/ 15 w 35"/>
                <a:gd name="T3" fmla="*/ 44 h 94"/>
                <a:gd name="T4" fmla="*/ 35 w 35"/>
                <a:gd name="T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94">
                  <a:moveTo>
                    <a:pt x="0" y="94"/>
                  </a:moveTo>
                  <a:lnTo>
                    <a:pt x="15" y="44"/>
                  </a:lnTo>
                  <a:lnTo>
                    <a:pt x="35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3" name="Freeform 189"/>
            <p:cNvSpPr>
              <a:spLocks/>
            </p:cNvSpPr>
            <p:nvPr/>
          </p:nvSpPr>
          <p:spPr bwMode="auto">
            <a:xfrm>
              <a:off x="2638" y="1988"/>
              <a:ext cx="40" cy="79"/>
            </a:xfrm>
            <a:custGeom>
              <a:avLst/>
              <a:gdLst>
                <a:gd name="T0" fmla="*/ 0 w 40"/>
                <a:gd name="T1" fmla="*/ 79 h 79"/>
                <a:gd name="T2" fmla="*/ 20 w 40"/>
                <a:gd name="T3" fmla="*/ 39 h 79"/>
                <a:gd name="T4" fmla="*/ 40 w 40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">
                  <a:moveTo>
                    <a:pt x="0" y="79"/>
                  </a:moveTo>
                  <a:lnTo>
                    <a:pt x="20" y="39"/>
                  </a:lnTo>
                  <a:lnTo>
                    <a:pt x="40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4" name="Freeform 190"/>
            <p:cNvSpPr>
              <a:spLocks/>
            </p:cNvSpPr>
            <p:nvPr/>
          </p:nvSpPr>
          <p:spPr bwMode="auto">
            <a:xfrm>
              <a:off x="2678" y="1924"/>
              <a:ext cx="34" cy="64"/>
            </a:xfrm>
            <a:custGeom>
              <a:avLst/>
              <a:gdLst>
                <a:gd name="T0" fmla="*/ 0 w 34"/>
                <a:gd name="T1" fmla="*/ 64 h 64"/>
                <a:gd name="T2" fmla="*/ 14 w 34"/>
                <a:gd name="T3" fmla="*/ 29 h 64"/>
                <a:gd name="T4" fmla="*/ 34 w 34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64">
                  <a:moveTo>
                    <a:pt x="0" y="64"/>
                  </a:moveTo>
                  <a:lnTo>
                    <a:pt x="14" y="29"/>
                  </a:lnTo>
                  <a:lnTo>
                    <a:pt x="34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5" name="Freeform 191"/>
            <p:cNvSpPr>
              <a:spLocks/>
            </p:cNvSpPr>
            <p:nvPr/>
          </p:nvSpPr>
          <p:spPr bwMode="auto">
            <a:xfrm>
              <a:off x="2712" y="1874"/>
              <a:ext cx="40" cy="50"/>
            </a:xfrm>
            <a:custGeom>
              <a:avLst/>
              <a:gdLst>
                <a:gd name="T0" fmla="*/ 0 w 40"/>
                <a:gd name="T1" fmla="*/ 50 h 50"/>
                <a:gd name="T2" fmla="*/ 20 w 40"/>
                <a:gd name="T3" fmla="*/ 25 h 50"/>
                <a:gd name="T4" fmla="*/ 40 w 40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0" y="50"/>
                  </a:moveTo>
                  <a:lnTo>
                    <a:pt x="20" y="25"/>
                  </a:lnTo>
                  <a:lnTo>
                    <a:pt x="40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6" name="Freeform 192"/>
            <p:cNvSpPr>
              <a:spLocks/>
            </p:cNvSpPr>
            <p:nvPr/>
          </p:nvSpPr>
          <p:spPr bwMode="auto">
            <a:xfrm>
              <a:off x="2752" y="1845"/>
              <a:ext cx="34" cy="29"/>
            </a:xfrm>
            <a:custGeom>
              <a:avLst/>
              <a:gdLst>
                <a:gd name="T0" fmla="*/ 0 w 34"/>
                <a:gd name="T1" fmla="*/ 29 h 29"/>
                <a:gd name="T2" fmla="*/ 14 w 34"/>
                <a:gd name="T3" fmla="*/ 14 h 29"/>
                <a:gd name="T4" fmla="*/ 34 w 34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9">
                  <a:moveTo>
                    <a:pt x="0" y="29"/>
                  </a:moveTo>
                  <a:lnTo>
                    <a:pt x="14" y="14"/>
                  </a:lnTo>
                  <a:lnTo>
                    <a:pt x="34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7" name="Freeform 193"/>
            <p:cNvSpPr>
              <a:spLocks/>
            </p:cNvSpPr>
            <p:nvPr/>
          </p:nvSpPr>
          <p:spPr bwMode="auto">
            <a:xfrm>
              <a:off x="2786" y="1835"/>
              <a:ext cx="40" cy="10"/>
            </a:xfrm>
            <a:custGeom>
              <a:avLst/>
              <a:gdLst>
                <a:gd name="T0" fmla="*/ 0 w 40"/>
                <a:gd name="T1" fmla="*/ 10 h 10"/>
                <a:gd name="T2" fmla="*/ 20 w 40"/>
                <a:gd name="T3" fmla="*/ 5 h 10"/>
                <a:gd name="T4" fmla="*/ 40 w 4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0">
                  <a:moveTo>
                    <a:pt x="0" y="10"/>
                  </a:moveTo>
                  <a:lnTo>
                    <a:pt x="20" y="5"/>
                  </a:lnTo>
                  <a:lnTo>
                    <a:pt x="40" y="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8" name="Freeform 194"/>
            <p:cNvSpPr>
              <a:spLocks/>
            </p:cNvSpPr>
            <p:nvPr/>
          </p:nvSpPr>
          <p:spPr bwMode="auto">
            <a:xfrm>
              <a:off x="2826" y="1835"/>
              <a:ext cx="39" cy="10"/>
            </a:xfrm>
            <a:custGeom>
              <a:avLst/>
              <a:gdLst>
                <a:gd name="T0" fmla="*/ 0 w 39"/>
                <a:gd name="T1" fmla="*/ 0 h 10"/>
                <a:gd name="T2" fmla="*/ 20 w 39"/>
                <a:gd name="T3" fmla="*/ 5 h 10"/>
                <a:gd name="T4" fmla="*/ 39 w 3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0">
                  <a:moveTo>
                    <a:pt x="0" y="0"/>
                  </a:moveTo>
                  <a:lnTo>
                    <a:pt x="20" y="5"/>
                  </a:lnTo>
                  <a:lnTo>
                    <a:pt x="39" y="1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19" name="Freeform 195"/>
            <p:cNvSpPr>
              <a:spLocks/>
            </p:cNvSpPr>
            <p:nvPr/>
          </p:nvSpPr>
          <p:spPr bwMode="auto">
            <a:xfrm>
              <a:off x="2865" y="1845"/>
              <a:ext cx="35" cy="29"/>
            </a:xfrm>
            <a:custGeom>
              <a:avLst/>
              <a:gdLst>
                <a:gd name="T0" fmla="*/ 0 w 35"/>
                <a:gd name="T1" fmla="*/ 0 h 29"/>
                <a:gd name="T2" fmla="*/ 15 w 35"/>
                <a:gd name="T3" fmla="*/ 14 h 29"/>
                <a:gd name="T4" fmla="*/ 35 w 35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9">
                  <a:moveTo>
                    <a:pt x="0" y="0"/>
                  </a:moveTo>
                  <a:lnTo>
                    <a:pt x="15" y="14"/>
                  </a:lnTo>
                  <a:lnTo>
                    <a:pt x="35" y="29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0" name="Freeform 196"/>
            <p:cNvSpPr>
              <a:spLocks/>
            </p:cNvSpPr>
            <p:nvPr/>
          </p:nvSpPr>
          <p:spPr bwMode="auto">
            <a:xfrm>
              <a:off x="2900" y="1874"/>
              <a:ext cx="39" cy="50"/>
            </a:xfrm>
            <a:custGeom>
              <a:avLst/>
              <a:gdLst>
                <a:gd name="T0" fmla="*/ 0 w 39"/>
                <a:gd name="T1" fmla="*/ 0 h 50"/>
                <a:gd name="T2" fmla="*/ 20 w 39"/>
                <a:gd name="T3" fmla="*/ 25 h 50"/>
                <a:gd name="T4" fmla="*/ 39 w 39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0" y="0"/>
                  </a:moveTo>
                  <a:lnTo>
                    <a:pt x="20" y="25"/>
                  </a:lnTo>
                  <a:lnTo>
                    <a:pt x="39" y="5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1" name="Freeform 197"/>
            <p:cNvSpPr>
              <a:spLocks/>
            </p:cNvSpPr>
            <p:nvPr/>
          </p:nvSpPr>
          <p:spPr bwMode="auto">
            <a:xfrm>
              <a:off x="2939" y="1924"/>
              <a:ext cx="35" cy="64"/>
            </a:xfrm>
            <a:custGeom>
              <a:avLst/>
              <a:gdLst>
                <a:gd name="T0" fmla="*/ 0 w 35"/>
                <a:gd name="T1" fmla="*/ 0 h 64"/>
                <a:gd name="T2" fmla="*/ 15 w 35"/>
                <a:gd name="T3" fmla="*/ 29 h 64"/>
                <a:gd name="T4" fmla="*/ 35 w 35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64">
                  <a:moveTo>
                    <a:pt x="0" y="0"/>
                  </a:moveTo>
                  <a:lnTo>
                    <a:pt x="15" y="29"/>
                  </a:lnTo>
                  <a:lnTo>
                    <a:pt x="35" y="64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Freeform 198"/>
            <p:cNvSpPr>
              <a:spLocks/>
            </p:cNvSpPr>
            <p:nvPr/>
          </p:nvSpPr>
          <p:spPr bwMode="auto">
            <a:xfrm>
              <a:off x="2974" y="1988"/>
              <a:ext cx="40" cy="79"/>
            </a:xfrm>
            <a:custGeom>
              <a:avLst/>
              <a:gdLst>
                <a:gd name="T0" fmla="*/ 0 w 40"/>
                <a:gd name="T1" fmla="*/ 0 h 79"/>
                <a:gd name="T2" fmla="*/ 20 w 40"/>
                <a:gd name="T3" fmla="*/ 39 h 79"/>
                <a:gd name="T4" fmla="*/ 40 w 40"/>
                <a:gd name="T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">
                  <a:moveTo>
                    <a:pt x="0" y="0"/>
                  </a:moveTo>
                  <a:lnTo>
                    <a:pt x="20" y="39"/>
                  </a:lnTo>
                  <a:lnTo>
                    <a:pt x="40" y="79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3" name="Freeform 199"/>
            <p:cNvSpPr>
              <a:spLocks/>
            </p:cNvSpPr>
            <p:nvPr/>
          </p:nvSpPr>
          <p:spPr bwMode="auto">
            <a:xfrm>
              <a:off x="3014" y="2067"/>
              <a:ext cx="34" cy="94"/>
            </a:xfrm>
            <a:custGeom>
              <a:avLst/>
              <a:gdLst>
                <a:gd name="T0" fmla="*/ 0 w 34"/>
                <a:gd name="T1" fmla="*/ 0 h 94"/>
                <a:gd name="T2" fmla="*/ 14 w 34"/>
                <a:gd name="T3" fmla="*/ 44 h 94"/>
                <a:gd name="T4" fmla="*/ 34 w 34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94">
                  <a:moveTo>
                    <a:pt x="0" y="0"/>
                  </a:moveTo>
                  <a:lnTo>
                    <a:pt x="14" y="44"/>
                  </a:lnTo>
                  <a:lnTo>
                    <a:pt x="34" y="94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4" name="Freeform 200"/>
            <p:cNvSpPr>
              <a:spLocks/>
            </p:cNvSpPr>
            <p:nvPr/>
          </p:nvSpPr>
          <p:spPr bwMode="auto">
            <a:xfrm>
              <a:off x="3048" y="2161"/>
              <a:ext cx="40" cy="103"/>
            </a:xfrm>
            <a:custGeom>
              <a:avLst/>
              <a:gdLst>
                <a:gd name="T0" fmla="*/ 0 w 40"/>
                <a:gd name="T1" fmla="*/ 0 h 103"/>
                <a:gd name="T2" fmla="*/ 20 w 40"/>
                <a:gd name="T3" fmla="*/ 49 h 103"/>
                <a:gd name="T4" fmla="*/ 40 w 40"/>
                <a:gd name="T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03">
                  <a:moveTo>
                    <a:pt x="0" y="0"/>
                  </a:moveTo>
                  <a:lnTo>
                    <a:pt x="20" y="49"/>
                  </a:lnTo>
                  <a:lnTo>
                    <a:pt x="40" y="103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5" name="Line 201"/>
            <p:cNvSpPr>
              <a:spLocks noChangeShapeType="1"/>
            </p:cNvSpPr>
            <p:nvPr/>
          </p:nvSpPr>
          <p:spPr bwMode="auto">
            <a:xfrm>
              <a:off x="3088" y="2264"/>
              <a:ext cx="34" cy="10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6" name="Freeform 202"/>
            <p:cNvSpPr>
              <a:spLocks/>
            </p:cNvSpPr>
            <p:nvPr/>
          </p:nvSpPr>
          <p:spPr bwMode="auto">
            <a:xfrm>
              <a:off x="3122" y="2373"/>
              <a:ext cx="40" cy="119"/>
            </a:xfrm>
            <a:custGeom>
              <a:avLst/>
              <a:gdLst>
                <a:gd name="T0" fmla="*/ 0 w 40"/>
                <a:gd name="T1" fmla="*/ 0 h 119"/>
                <a:gd name="T2" fmla="*/ 20 w 40"/>
                <a:gd name="T3" fmla="*/ 59 h 119"/>
                <a:gd name="T4" fmla="*/ 40 w 40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19">
                  <a:moveTo>
                    <a:pt x="0" y="0"/>
                  </a:moveTo>
                  <a:lnTo>
                    <a:pt x="20" y="59"/>
                  </a:lnTo>
                  <a:lnTo>
                    <a:pt x="40" y="119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7" name="Line 203"/>
            <p:cNvSpPr>
              <a:spLocks noChangeShapeType="1"/>
            </p:cNvSpPr>
            <p:nvPr/>
          </p:nvSpPr>
          <p:spPr bwMode="auto">
            <a:xfrm>
              <a:off x="3162" y="2492"/>
              <a:ext cx="39" cy="118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8" name="Line 204"/>
            <p:cNvSpPr>
              <a:spLocks noChangeShapeType="1"/>
            </p:cNvSpPr>
            <p:nvPr/>
          </p:nvSpPr>
          <p:spPr bwMode="auto">
            <a:xfrm>
              <a:off x="3201" y="2610"/>
              <a:ext cx="35" cy="11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205"/>
            <p:cNvSpPr>
              <a:spLocks noChangeShapeType="1"/>
            </p:cNvSpPr>
            <p:nvPr/>
          </p:nvSpPr>
          <p:spPr bwMode="auto">
            <a:xfrm>
              <a:off x="3236" y="2729"/>
              <a:ext cx="39" cy="118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" name="Freeform 206"/>
            <p:cNvSpPr>
              <a:spLocks/>
            </p:cNvSpPr>
            <p:nvPr/>
          </p:nvSpPr>
          <p:spPr bwMode="auto">
            <a:xfrm>
              <a:off x="3275" y="2847"/>
              <a:ext cx="35" cy="114"/>
            </a:xfrm>
            <a:custGeom>
              <a:avLst/>
              <a:gdLst>
                <a:gd name="T0" fmla="*/ 0 w 35"/>
                <a:gd name="T1" fmla="*/ 0 h 114"/>
                <a:gd name="T2" fmla="*/ 15 w 35"/>
                <a:gd name="T3" fmla="*/ 59 h 114"/>
                <a:gd name="T4" fmla="*/ 35 w 35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14">
                  <a:moveTo>
                    <a:pt x="0" y="0"/>
                  </a:moveTo>
                  <a:lnTo>
                    <a:pt x="15" y="59"/>
                  </a:lnTo>
                  <a:lnTo>
                    <a:pt x="35" y="114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Line 207"/>
            <p:cNvSpPr>
              <a:spLocks noChangeShapeType="1"/>
            </p:cNvSpPr>
            <p:nvPr/>
          </p:nvSpPr>
          <p:spPr bwMode="auto">
            <a:xfrm>
              <a:off x="3310" y="2961"/>
              <a:ext cx="40" cy="103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Line 208"/>
            <p:cNvSpPr>
              <a:spLocks noChangeShapeType="1"/>
            </p:cNvSpPr>
            <p:nvPr/>
          </p:nvSpPr>
          <p:spPr bwMode="auto">
            <a:xfrm>
              <a:off x="3350" y="3064"/>
              <a:ext cx="34" cy="9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09"/>
            <p:cNvSpPr>
              <a:spLocks noChangeShapeType="1"/>
            </p:cNvSpPr>
            <p:nvPr/>
          </p:nvSpPr>
          <p:spPr bwMode="auto">
            <a:xfrm>
              <a:off x="3384" y="3163"/>
              <a:ext cx="40" cy="9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Line 210"/>
            <p:cNvSpPr>
              <a:spLocks noChangeShapeType="1"/>
            </p:cNvSpPr>
            <p:nvPr/>
          </p:nvSpPr>
          <p:spPr bwMode="auto">
            <a:xfrm>
              <a:off x="3424" y="3257"/>
              <a:ext cx="39" cy="8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Line 211"/>
            <p:cNvSpPr>
              <a:spLocks noChangeShapeType="1"/>
            </p:cNvSpPr>
            <p:nvPr/>
          </p:nvSpPr>
          <p:spPr bwMode="auto">
            <a:xfrm>
              <a:off x="3463" y="3341"/>
              <a:ext cx="35" cy="7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Line 212"/>
            <p:cNvSpPr>
              <a:spLocks noChangeShapeType="1"/>
            </p:cNvSpPr>
            <p:nvPr/>
          </p:nvSpPr>
          <p:spPr bwMode="auto">
            <a:xfrm>
              <a:off x="3498" y="3415"/>
              <a:ext cx="39" cy="64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213"/>
            <p:cNvSpPr>
              <a:spLocks/>
            </p:cNvSpPr>
            <p:nvPr/>
          </p:nvSpPr>
          <p:spPr bwMode="auto">
            <a:xfrm>
              <a:off x="3537" y="3479"/>
              <a:ext cx="35" cy="60"/>
            </a:xfrm>
            <a:custGeom>
              <a:avLst/>
              <a:gdLst>
                <a:gd name="T0" fmla="*/ 0 w 35"/>
                <a:gd name="T1" fmla="*/ 0 h 60"/>
                <a:gd name="T2" fmla="*/ 15 w 35"/>
                <a:gd name="T3" fmla="*/ 30 h 60"/>
                <a:gd name="T4" fmla="*/ 35 w 35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60">
                  <a:moveTo>
                    <a:pt x="0" y="0"/>
                  </a:moveTo>
                  <a:lnTo>
                    <a:pt x="15" y="30"/>
                  </a:lnTo>
                  <a:lnTo>
                    <a:pt x="35" y="60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Line 214"/>
            <p:cNvSpPr>
              <a:spLocks noChangeShapeType="1"/>
            </p:cNvSpPr>
            <p:nvPr/>
          </p:nvSpPr>
          <p:spPr bwMode="auto">
            <a:xfrm>
              <a:off x="3572" y="3539"/>
              <a:ext cx="39" cy="49"/>
            </a:xfrm>
            <a:prstGeom prst="line">
              <a:avLst/>
            </a:prstGeom>
            <a:noFill/>
            <a:ln w="2381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/>
            <p:cNvSpPr>
              <a:spLocks/>
            </p:cNvSpPr>
            <p:nvPr/>
          </p:nvSpPr>
          <p:spPr bwMode="auto">
            <a:xfrm>
              <a:off x="3611" y="3588"/>
              <a:ext cx="35" cy="44"/>
            </a:xfrm>
            <a:custGeom>
              <a:avLst/>
              <a:gdLst>
                <a:gd name="T0" fmla="*/ 0 w 35"/>
                <a:gd name="T1" fmla="*/ 0 h 44"/>
                <a:gd name="T2" fmla="*/ 15 w 35"/>
                <a:gd name="T3" fmla="*/ 25 h 44"/>
                <a:gd name="T4" fmla="*/ 35 w 35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4">
                  <a:moveTo>
                    <a:pt x="0" y="0"/>
                  </a:moveTo>
                  <a:lnTo>
                    <a:pt x="15" y="25"/>
                  </a:lnTo>
                  <a:lnTo>
                    <a:pt x="35" y="44"/>
                  </a:lnTo>
                </a:path>
              </a:pathLst>
            </a:custGeom>
            <a:noFill/>
            <a:ln w="2381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41" name="Line 217"/>
          <p:cNvSpPr>
            <a:spLocks noChangeShapeType="1"/>
          </p:cNvSpPr>
          <p:nvPr/>
        </p:nvSpPr>
        <p:spPr bwMode="auto">
          <a:xfrm>
            <a:off x="5788025" y="5765800"/>
            <a:ext cx="63500" cy="55563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2" name="Freeform 218"/>
          <p:cNvSpPr>
            <a:spLocks/>
          </p:cNvSpPr>
          <p:nvPr/>
        </p:nvSpPr>
        <p:spPr bwMode="auto">
          <a:xfrm>
            <a:off x="5851525" y="5821363"/>
            <a:ext cx="53975" cy="47625"/>
          </a:xfrm>
          <a:custGeom>
            <a:avLst/>
            <a:gdLst>
              <a:gd name="T0" fmla="*/ 0 w 34"/>
              <a:gd name="T1" fmla="*/ 0 h 30"/>
              <a:gd name="T2" fmla="*/ 14 w 34"/>
              <a:gd name="T3" fmla="*/ 15 h 30"/>
              <a:gd name="T4" fmla="*/ 34 w 34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30">
                <a:moveTo>
                  <a:pt x="0" y="0"/>
                </a:moveTo>
                <a:lnTo>
                  <a:pt x="14" y="15"/>
                </a:lnTo>
                <a:lnTo>
                  <a:pt x="34" y="30"/>
                </a:lnTo>
              </a:path>
            </a:pathLst>
          </a:custGeom>
          <a:noFill/>
          <a:ln w="238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3" name="Freeform 219"/>
          <p:cNvSpPr>
            <a:spLocks/>
          </p:cNvSpPr>
          <p:nvPr/>
        </p:nvSpPr>
        <p:spPr bwMode="auto">
          <a:xfrm>
            <a:off x="5905500" y="5868988"/>
            <a:ext cx="63500" cy="30162"/>
          </a:xfrm>
          <a:custGeom>
            <a:avLst/>
            <a:gdLst>
              <a:gd name="T0" fmla="*/ 0 w 40"/>
              <a:gd name="T1" fmla="*/ 0 h 19"/>
              <a:gd name="T2" fmla="*/ 20 w 40"/>
              <a:gd name="T3" fmla="*/ 10 h 19"/>
              <a:gd name="T4" fmla="*/ 40 w 4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19">
                <a:moveTo>
                  <a:pt x="0" y="0"/>
                </a:moveTo>
                <a:lnTo>
                  <a:pt x="20" y="10"/>
                </a:lnTo>
                <a:lnTo>
                  <a:pt x="40" y="19"/>
                </a:lnTo>
              </a:path>
            </a:pathLst>
          </a:custGeom>
          <a:noFill/>
          <a:ln w="238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4" name="Line 220"/>
          <p:cNvSpPr>
            <a:spLocks noChangeShapeType="1"/>
          </p:cNvSpPr>
          <p:nvPr/>
        </p:nvSpPr>
        <p:spPr bwMode="auto">
          <a:xfrm>
            <a:off x="5969000" y="5899150"/>
            <a:ext cx="61913" cy="31750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5" name="Freeform 221"/>
          <p:cNvSpPr>
            <a:spLocks/>
          </p:cNvSpPr>
          <p:nvPr/>
        </p:nvSpPr>
        <p:spPr bwMode="auto">
          <a:xfrm>
            <a:off x="6030913" y="5930900"/>
            <a:ext cx="55562" cy="31750"/>
          </a:xfrm>
          <a:custGeom>
            <a:avLst/>
            <a:gdLst>
              <a:gd name="T0" fmla="*/ 0 w 35"/>
              <a:gd name="T1" fmla="*/ 0 h 20"/>
              <a:gd name="T2" fmla="*/ 15 w 35"/>
              <a:gd name="T3" fmla="*/ 10 h 20"/>
              <a:gd name="T4" fmla="*/ 35 w 35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20">
                <a:moveTo>
                  <a:pt x="0" y="0"/>
                </a:moveTo>
                <a:lnTo>
                  <a:pt x="15" y="10"/>
                </a:lnTo>
                <a:lnTo>
                  <a:pt x="35" y="20"/>
                </a:lnTo>
              </a:path>
            </a:pathLst>
          </a:custGeom>
          <a:noFill/>
          <a:ln w="238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6" name="Freeform 222"/>
          <p:cNvSpPr>
            <a:spLocks/>
          </p:cNvSpPr>
          <p:nvPr/>
        </p:nvSpPr>
        <p:spPr bwMode="auto">
          <a:xfrm>
            <a:off x="6086475" y="5962650"/>
            <a:ext cx="61913" cy="15875"/>
          </a:xfrm>
          <a:custGeom>
            <a:avLst/>
            <a:gdLst>
              <a:gd name="T0" fmla="*/ 0 w 39"/>
              <a:gd name="T1" fmla="*/ 0 h 10"/>
              <a:gd name="T2" fmla="*/ 20 w 39"/>
              <a:gd name="T3" fmla="*/ 5 h 10"/>
              <a:gd name="T4" fmla="*/ 39 w 39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10">
                <a:moveTo>
                  <a:pt x="0" y="0"/>
                </a:moveTo>
                <a:lnTo>
                  <a:pt x="20" y="5"/>
                </a:lnTo>
                <a:lnTo>
                  <a:pt x="39" y="10"/>
                </a:lnTo>
              </a:path>
            </a:pathLst>
          </a:custGeom>
          <a:noFill/>
          <a:ln w="238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7" name="Line 223"/>
          <p:cNvSpPr>
            <a:spLocks noChangeShapeType="1"/>
          </p:cNvSpPr>
          <p:nvPr/>
        </p:nvSpPr>
        <p:spPr bwMode="auto">
          <a:xfrm>
            <a:off x="6148388" y="5978525"/>
            <a:ext cx="55562" cy="15875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8" name="Line 224"/>
          <p:cNvSpPr>
            <a:spLocks noChangeShapeType="1"/>
          </p:cNvSpPr>
          <p:nvPr/>
        </p:nvSpPr>
        <p:spPr bwMode="auto">
          <a:xfrm>
            <a:off x="6203950" y="5994400"/>
            <a:ext cx="61913" cy="15875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49" name="Line 225"/>
          <p:cNvSpPr>
            <a:spLocks noChangeShapeType="1"/>
          </p:cNvSpPr>
          <p:nvPr/>
        </p:nvSpPr>
        <p:spPr bwMode="auto">
          <a:xfrm>
            <a:off x="6265863" y="6010275"/>
            <a:ext cx="55562" cy="7938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0" name="Line 226"/>
          <p:cNvSpPr>
            <a:spLocks noChangeShapeType="1"/>
          </p:cNvSpPr>
          <p:nvPr/>
        </p:nvSpPr>
        <p:spPr bwMode="auto">
          <a:xfrm>
            <a:off x="6321425" y="6018213"/>
            <a:ext cx="63500" cy="6350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1" name="Line 227"/>
          <p:cNvSpPr>
            <a:spLocks noChangeShapeType="1"/>
          </p:cNvSpPr>
          <p:nvPr/>
        </p:nvSpPr>
        <p:spPr bwMode="auto">
          <a:xfrm>
            <a:off x="6384925" y="6024563"/>
            <a:ext cx="53975" cy="1587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2" name="Freeform 228"/>
          <p:cNvSpPr>
            <a:spLocks/>
          </p:cNvSpPr>
          <p:nvPr/>
        </p:nvSpPr>
        <p:spPr bwMode="auto">
          <a:xfrm>
            <a:off x="6438900" y="6024563"/>
            <a:ext cx="63500" cy="7937"/>
          </a:xfrm>
          <a:custGeom>
            <a:avLst/>
            <a:gdLst>
              <a:gd name="T0" fmla="*/ 0 w 40"/>
              <a:gd name="T1" fmla="*/ 0 h 5"/>
              <a:gd name="T2" fmla="*/ 20 w 40"/>
              <a:gd name="T3" fmla="*/ 0 h 5"/>
              <a:gd name="T4" fmla="*/ 40 w 40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">
                <a:moveTo>
                  <a:pt x="0" y="0"/>
                </a:moveTo>
                <a:lnTo>
                  <a:pt x="20" y="0"/>
                </a:lnTo>
                <a:lnTo>
                  <a:pt x="40" y="5"/>
                </a:lnTo>
              </a:path>
            </a:pathLst>
          </a:custGeom>
          <a:noFill/>
          <a:ln w="238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3" name="Line 229"/>
          <p:cNvSpPr>
            <a:spLocks noChangeShapeType="1"/>
          </p:cNvSpPr>
          <p:nvPr/>
        </p:nvSpPr>
        <p:spPr bwMode="auto">
          <a:xfrm>
            <a:off x="6502400" y="6032500"/>
            <a:ext cx="61913" cy="1588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4" name="Line 230"/>
          <p:cNvSpPr>
            <a:spLocks noChangeShapeType="1"/>
          </p:cNvSpPr>
          <p:nvPr/>
        </p:nvSpPr>
        <p:spPr bwMode="auto">
          <a:xfrm>
            <a:off x="6564313" y="6032500"/>
            <a:ext cx="55562" cy="1588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5" name="Freeform 231"/>
          <p:cNvSpPr>
            <a:spLocks/>
          </p:cNvSpPr>
          <p:nvPr/>
        </p:nvSpPr>
        <p:spPr bwMode="auto">
          <a:xfrm>
            <a:off x="6619875" y="6032500"/>
            <a:ext cx="61913" cy="7938"/>
          </a:xfrm>
          <a:custGeom>
            <a:avLst/>
            <a:gdLst>
              <a:gd name="T0" fmla="*/ 0 w 39"/>
              <a:gd name="T1" fmla="*/ 0 h 5"/>
              <a:gd name="T2" fmla="*/ 20 w 39"/>
              <a:gd name="T3" fmla="*/ 0 h 5"/>
              <a:gd name="T4" fmla="*/ 39 w 39"/>
              <a:gd name="T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">
                <a:moveTo>
                  <a:pt x="0" y="0"/>
                </a:moveTo>
                <a:lnTo>
                  <a:pt x="20" y="0"/>
                </a:lnTo>
                <a:lnTo>
                  <a:pt x="39" y="5"/>
                </a:lnTo>
              </a:path>
            </a:pathLst>
          </a:custGeom>
          <a:noFill/>
          <a:ln w="2381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6" name="Line 232"/>
          <p:cNvSpPr>
            <a:spLocks noChangeShapeType="1"/>
          </p:cNvSpPr>
          <p:nvPr/>
        </p:nvSpPr>
        <p:spPr bwMode="auto">
          <a:xfrm>
            <a:off x="6681788" y="6040438"/>
            <a:ext cx="55562" cy="1587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7" name="Line 233"/>
          <p:cNvSpPr>
            <a:spLocks noChangeShapeType="1"/>
          </p:cNvSpPr>
          <p:nvPr/>
        </p:nvSpPr>
        <p:spPr bwMode="auto">
          <a:xfrm>
            <a:off x="6737350" y="6040438"/>
            <a:ext cx="61913" cy="1587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8" name="Line 234"/>
          <p:cNvSpPr>
            <a:spLocks noChangeShapeType="1"/>
          </p:cNvSpPr>
          <p:nvPr/>
        </p:nvSpPr>
        <p:spPr bwMode="auto">
          <a:xfrm>
            <a:off x="6799263" y="6040438"/>
            <a:ext cx="55562" cy="1587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59" name="Rectangle 235"/>
          <p:cNvSpPr>
            <a:spLocks noChangeArrowheads="1"/>
          </p:cNvSpPr>
          <p:nvPr/>
        </p:nvSpPr>
        <p:spPr bwMode="auto">
          <a:xfrm>
            <a:off x="1120775" y="5938838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0,0</a:t>
            </a:r>
            <a:endParaRPr lang="it-IT" altLang="en-US"/>
          </a:p>
        </p:txBody>
      </p:sp>
      <p:sp>
        <p:nvSpPr>
          <p:cNvPr id="26860" name="Rectangle 236"/>
          <p:cNvSpPr>
            <a:spLocks noChangeArrowheads="1"/>
          </p:cNvSpPr>
          <p:nvPr/>
        </p:nvSpPr>
        <p:spPr bwMode="auto">
          <a:xfrm>
            <a:off x="1120775" y="5546725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0,1</a:t>
            </a:r>
            <a:endParaRPr lang="it-IT" altLang="en-US"/>
          </a:p>
        </p:txBody>
      </p:sp>
      <p:sp>
        <p:nvSpPr>
          <p:cNvPr id="26861" name="Rectangle 237"/>
          <p:cNvSpPr>
            <a:spLocks noChangeArrowheads="1"/>
          </p:cNvSpPr>
          <p:nvPr/>
        </p:nvSpPr>
        <p:spPr bwMode="auto">
          <a:xfrm>
            <a:off x="1120775" y="515461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0,2</a:t>
            </a:r>
            <a:endParaRPr lang="it-IT" altLang="en-US"/>
          </a:p>
        </p:txBody>
      </p:sp>
      <p:sp>
        <p:nvSpPr>
          <p:cNvPr id="26862" name="Rectangle 238"/>
          <p:cNvSpPr>
            <a:spLocks noChangeArrowheads="1"/>
          </p:cNvSpPr>
          <p:nvPr/>
        </p:nvSpPr>
        <p:spPr bwMode="auto">
          <a:xfrm>
            <a:off x="1120775" y="4762500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0,3</a:t>
            </a:r>
            <a:endParaRPr lang="it-IT" altLang="en-US"/>
          </a:p>
        </p:txBody>
      </p:sp>
      <p:sp>
        <p:nvSpPr>
          <p:cNvPr id="26863" name="Rectangle 239"/>
          <p:cNvSpPr>
            <a:spLocks noChangeArrowheads="1"/>
          </p:cNvSpPr>
          <p:nvPr/>
        </p:nvSpPr>
        <p:spPr bwMode="auto">
          <a:xfrm>
            <a:off x="1120775" y="4370388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0,4</a:t>
            </a:r>
            <a:endParaRPr lang="it-IT" altLang="en-US"/>
          </a:p>
        </p:txBody>
      </p:sp>
      <p:sp>
        <p:nvSpPr>
          <p:cNvPr id="26864" name="Rectangle 240"/>
          <p:cNvSpPr>
            <a:spLocks noChangeArrowheads="1"/>
          </p:cNvSpPr>
          <p:nvPr/>
        </p:nvSpPr>
        <p:spPr bwMode="auto">
          <a:xfrm>
            <a:off x="1120775" y="3978275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0,5</a:t>
            </a:r>
            <a:endParaRPr lang="it-IT" altLang="en-US"/>
          </a:p>
        </p:txBody>
      </p:sp>
      <p:sp>
        <p:nvSpPr>
          <p:cNvPr id="26865" name="Rectangle 241"/>
          <p:cNvSpPr>
            <a:spLocks noChangeArrowheads="1"/>
          </p:cNvSpPr>
          <p:nvPr/>
        </p:nvSpPr>
        <p:spPr bwMode="auto">
          <a:xfrm>
            <a:off x="1120775" y="358616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0,6</a:t>
            </a:r>
            <a:endParaRPr lang="it-IT" altLang="en-US"/>
          </a:p>
        </p:txBody>
      </p:sp>
      <p:sp>
        <p:nvSpPr>
          <p:cNvPr id="26866" name="Rectangle 242"/>
          <p:cNvSpPr>
            <a:spLocks noChangeArrowheads="1"/>
          </p:cNvSpPr>
          <p:nvPr/>
        </p:nvSpPr>
        <p:spPr bwMode="auto">
          <a:xfrm>
            <a:off x="1120775" y="3194050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0,7</a:t>
            </a:r>
            <a:endParaRPr lang="it-IT" altLang="en-US"/>
          </a:p>
        </p:txBody>
      </p:sp>
      <p:sp>
        <p:nvSpPr>
          <p:cNvPr id="26867" name="Rectangle 243"/>
          <p:cNvSpPr>
            <a:spLocks noChangeArrowheads="1"/>
          </p:cNvSpPr>
          <p:nvPr/>
        </p:nvSpPr>
        <p:spPr bwMode="auto">
          <a:xfrm>
            <a:off x="1120775" y="2803525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0,8</a:t>
            </a:r>
            <a:endParaRPr lang="it-IT" altLang="en-US"/>
          </a:p>
        </p:txBody>
      </p:sp>
      <p:sp>
        <p:nvSpPr>
          <p:cNvPr id="26868" name="Rectangle 244"/>
          <p:cNvSpPr>
            <a:spLocks noChangeArrowheads="1"/>
          </p:cNvSpPr>
          <p:nvPr/>
        </p:nvSpPr>
        <p:spPr bwMode="auto">
          <a:xfrm>
            <a:off x="1120775" y="241141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0,9</a:t>
            </a:r>
            <a:endParaRPr lang="it-IT" altLang="en-US"/>
          </a:p>
        </p:txBody>
      </p:sp>
      <p:sp>
        <p:nvSpPr>
          <p:cNvPr id="26869" name="Rectangle 245"/>
          <p:cNvSpPr>
            <a:spLocks noChangeArrowheads="1"/>
          </p:cNvSpPr>
          <p:nvPr/>
        </p:nvSpPr>
        <p:spPr bwMode="auto">
          <a:xfrm>
            <a:off x="1120775" y="2019300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1,0</a:t>
            </a:r>
            <a:endParaRPr lang="it-IT" altLang="en-US"/>
          </a:p>
        </p:txBody>
      </p:sp>
      <p:sp>
        <p:nvSpPr>
          <p:cNvPr id="26870" name="Rectangle 246"/>
          <p:cNvSpPr>
            <a:spLocks noChangeArrowheads="1"/>
          </p:cNvSpPr>
          <p:nvPr/>
        </p:nvSpPr>
        <p:spPr bwMode="auto">
          <a:xfrm>
            <a:off x="1441450" y="6205538"/>
            <a:ext cx="16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-5</a:t>
            </a:r>
            <a:endParaRPr lang="it-IT" altLang="en-US"/>
          </a:p>
        </p:txBody>
      </p:sp>
      <p:sp>
        <p:nvSpPr>
          <p:cNvPr id="26871" name="Rectangle 247"/>
          <p:cNvSpPr>
            <a:spLocks noChangeArrowheads="1"/>
          </p:cNvSpPr>
          <p:nvPr/>
        </p:nvSpPr>
        <p:spPr bwMode="auto">
          <a:xfrm>
            <a:off x="2038350" y="6205538"/>
            <a:ext cx="16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-4</a:t>
            </a:r>
            <a:endParaRPr lang="it-IT" altLang="en-US"/>
          </a:p>
        </p:txBody>
      </p:sp>
      <p:sp>
        <p:nvSpPr>
          <p:cNvPr id="26872" name="Rectangle 248"/>
          <p:cNvSpPr>
            <a:spLocks noChangeArrowheads="1"/>
          </p:cNvSpPr>
          <p:nvPr/>
        </p:nvSpPr>
        <p:spPr bwMode="auto">
          <a:xfrm>
            <a:off x="2627313" y="6205538"/>
            <a:ext cx="16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-3</a:t>
            </a:r>
            <a:endParaRPr lang="it-IT" altLang="en-US"/>
          </a:p>
        </p:txBody>
      </p:sp>
      <p:sp>
        <p:nvSpPr>
          <p:cNvPr id="26873" name="Rectangle 249"/>
          <p:cNvSpPr>
            <a:spLocks noChangeArrowheads="1"/>
          </p:cNvSpPr>
          <p:nvPr/>
        </p:nvSpPr>
        <p:spPr bwMode="auto">
          <a:xfrm>
            <a:off x="3222625" y="6205538"/>
            <a:ext cx="16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-2</a:t>
            </a:r>
            <a:endParaRPr lang="it-IT" altLang="en-US"/>
          </a:p>
        </p:txBody>
      </p:sp>
      <p:sp>
        <p:nvSpPr>
          <p:cNvPr id="26874" name="Rectangle 250"/>
          <p:cNvSpPr>
            <a:spLocks noChangeArrowheads="1"/>
          </p:cNvSpPr>
          <p:nvPr/>
        </p:nvSpPr>
        <p:spPr bwMode="auto">
          <a:xfrm>
            <a:off x="3811588" y="6205538"/>
            <a:ext cx="16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-1</a:t>
            </a:r>
            <a:endParaRPr lang="it-IT" altLang="en-US"/>
          </a:p>
        </p:txBody>
      </p:sp>
      <p:sp>
        <p:nvSpPr>
          <p:cNvPr id="26875" name="Rectangle 251"/>
          <p:cNvSpPr>
            <a:spLocks noChangeArrowheads="1"/>
          </p:cNvSpPr>
          <p:nvPr/>
        </p:nvSpPr>
        <p:spPr bwMode="auto">
          <a:xfrm>
            <a:off x="4438650" y="62055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</a:t>
            </a:r>
            <a:endParaRPr lang="it-IT" altLang="en-US"/>
          </a:p>
        </p:txBody>
      </p:sp>
      <p:sp>
        <p:nvSpPr>
          <p:cNvPr id="26876" name="Rectangle 252"/>
          <p:cNvSpPr>
            <a:spLocks noChangeArrowheads="1"/>
          </p:cNvSpPr>
          <p:nvPr/>
        </p:nvSpPr>
        <p:spPr bwMode="auto">
          <a:xfrm>
            <a:off x="5035550" y="62055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1</a:t>
            </a:r>
            <a:endParaRPr lang="it-IT" altLang="en-US"/>
          </a:p>
        </p:txBody>
      </p:sp>
      <p:sp>
        <p:nvSpPr>
          <p:cNvPr id="26877" name="Rectangle 253"/>
          <p:cNvSpPr>
            <a:spLocks noChangeArrowheads="1"/>
          </p:cNvSpPr>
          <p:nvPr/>
        </p:nvSpPr>
        <p:spPr bwMode="auto">
          <a:xfrm>
            <a:off x="5622925" y="62055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2</a:t>
            </a:r>
            <a:endParaRPr lang="it-IT" altLang="en-US"/>
          </a:p>
        </p:txBody>
      </p:sp>
      <p:sp>
        <p:nvSpPr>
          <p:cNvPr id="26878" name="Rectangle 254"/>
          <p:cNvSpPr>
            <a:spLocks noChangeArrowheads="1"/>
          </p:cNvSpPr>
          <p:nvPr/>
        </p:nvSpPr>
        <p:spPr bwMode="auto">
          <a:xfrm>
            <a:off x="6219825" y="62055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3</a:t>
            </a:r>
            <a:endParaRPr lang="it-IT" altLang="en-US"/>
          </a:p>
        </p:txBody>
      </p:sp>
      <p:sp>
        <p:nvSpPr>
          <p:cNvPr id="26879" name="Rectangle 255"/>
          <p:cNvSpPr>
            <a:spLocks noChangeArrowheads="1"/>
          </p:cNvSpPr>
          <p:nvPr/>
        </p:nvSpPr>
        <p:spPr bwMode="auto">
          <a:xfrm>
            <a:off x="6807200" y="62055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4</a:t>
            </a:r>
            <a:endParaRPr lang="it-IT" altLang="en-US"/>
          </a:p>
        </p:txBody>
      </p:sp>
      <p:sp>
        <p:nvSpPr>
          <p:cNvPr id="26880" name="Rectangle 256"/>
          <p:cNvSpPr>
            <a:spLocks noChangeArrowheads="1"/>
          </p:cNvSpPr>
          <p:nvPr/>
        </p:nvSpPr>
        <p:spPr bwMode="auto">
          <a:xfrm>
            <a:off x="7404100" y="62055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5</a:t>
            </a:r>
            <a:endParaRPr lang="it-IT" altLang="en-US"/>
          </a:p>
        </p:txBody>
      </p:sp>
      <p:sp>
        <p:nvSpPr>
          <p:cNvPr id="26881" name="Rectangle 257"/>
          <p:cNvSpPr>
            <a:spLocks noChangeArrowheads="1"/>
          </p:cNvSpPr>
          <p:nvPr/>
        </p:nvSpPr>
        <p:spPr bwMode="auto">
          <a:xfrm>
            <a:off x="7593013" y="5938838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0,00</a:t>
            </a:r>
            <a:endParaRPr lang="it-IT" altLang="en-US"/>
          </a:p>
        </p:txBody>
      </p:sp>
      <p:sp>
        <p:nvSpPr>
          <p:cNvPr id="26882" name="Rectangle 258"/>
          <p:cNvSpPr>
            <a:spLocks noChangeArrowheads="1"/>
          </p:cNvSpPr>
          <p:nvPr/>
        </p:nvSpPr>
        <p:spPr bwMode="auto">
          <a:xfrm>
            <a:off x="7593013" y="5546725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0,05</a:t>
            </a:r>
            <a:endParaRPr lang="it-IT" altLang="en-US"/>
          </a:p>
        </p:txBody>
      </p:sp>
      <p:sp>
        <p:nvSpPr>
          <p:cNvPr id="26883" name="Rectangle 259"/>
          <p:cNvSpPr>
            <a:spLocks noChangeArrowheads="1"/>
          </p:cNvSpPr>
          <p:nvPr/>
        </p:nvSpPr>
        <p:spPr bwMode="auto">
          <a:xfrm>
            <a:off x="7593013" y="5154613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0,10</a:t>
            </a:r>
            <a:endParaRPr lang="it-IT" altLang="en-US"/>
          </a:p>
        </p:txBody>
      </p:sp>
      <p:sp>
        <p:nvSpPr>
          <p:cNvPr id="26884" name="Rectangle 260"/>
          <p:cNvSpPr>
            <a:spLocks noChangeArrowheads="1"/>
          </p:cNvSpPr>
          <p:nvPr/>
        </p:nvSpPr>
        <p:spPr bwMode="auto">
          <a:xfrm>
            <a:off x="7593013" y="4762500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0,15</a:t>
            </a:r>
            <a:endParaRPr lang="it-IT" altLang="en-US"/>
          </a:p>
        </p:txBody>
      </p:sp>
      <p:sp>
        <p:nvSpPr>
          <p:cNvPr id="26885" name="Rectangle 261"/>
          <p:cNvSpPr>
            <a:spLocks noChangeArrowheads="1"/>
          </p:cNvSpPr>
          <p:nvPr/>
        </p:nvSpPr>
        <p:spPr bwMode="auto">
          <a:xfrm>
            <a:off x="7593013" y="4370388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0,20</a:t>
            </a:r>
            <a:endParaRPr lang="it-IT" altLang="en-US"/>
          </a:p>
        </p:txBody>
      </p:sp>
      <p:sp>
        <p:nvSpPr>
          <p:cNvPr id="26886" name="Rectangle 262"/>
          <p:cNvSpPr>
            <a:spLocks noChangeArrowheads="1"/>
          </p:cNvSpPr>
          <p:nvPr/>
        </p:nvSpPr>
        <p:spPr bwMode="auto">
          <a:xfrm>
            <a:off x="7593013" y="3978275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0,25</a:t>
            </a:r>
            <a:endParaRPr lang="it-IT" altLang="en-US"/>
          </a:p>
        </p:txBody>
      </p:sp>
      <p:sp>
        <p:nvSpPr>
          <p:cNvPr id="26887" name="Rectangle 263"/>
          <p:cNvSpPr>
            <a:spLocks noChangeArrowheads="1"/>
          </p:cNvSpPr>
          <p:nvPr/>
        </p:nvSpPr>
        <p:spPr bwMode="auto">
          <a:xfrm>
            <a:off x="7593013" y="3586163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0,30</a:t>
            </a:r>
            <a:endParaRPr lang="it-IT" altLang="en-US"/>
          </a:p>
        </p:txBody>
      </p:sp>
      <p:sp>
        <p:nvSpPr>
          <p:cNvPr id="26888" name="Rectangle 264"/>
          <p:cNvSpPr>
            <a:spLocks noChangeArrowheads="1"/>
          </p:cNvSpPr>
          <p:nvPr/>
        </p:nvSpPr>
        <p:spPr bwMode="auto">
          <a:xfrm>
            <a:off x="7593013" y="3194050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0,35</a:t>
            </a:r>
            <a:endParaRPr lang="it-IT" altLang="en-US"/>
          </a:p>
        </p:txBody>
      </p:sp>
      <p:sp>
        <p:nvSpPr>
          <p:cNvPr id="26889" name="Rectangle 265"/>
          <p:cNvSpPr>
            <a:spLocks noChangeArrowheads="1"/>
          </p:cNvSpPr>
          <p:nvPr/>
        </p:nvSpPr>
        <p:spPr bwMode="auto">
          <a:xfrm>
            <a:off x="7593013" y="2803525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0,40</a:t>
            </a:r>
            <a:endParaRPr lang="it-IT" altLang="en-US"/>
          </a:p>
        </p:txBody>
      </p:sp>
      <p:sp>
        <p:nvSpPr>
          <p:cNvPr id="26890" name="Rectangle 266"/>
          <p:cNvSpPr>
            <a:spLocks noChangeArrowheads="1"/>
          </p:cNvSpPr>
          <p:nvPr/>
        </p:nvSpPr>
        <p:spPr bwMode="auto">
          <a:xfrm>
            <a:off x="7593013" y="2411413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0,45</a:t>
            </a:r>
            <a:endParaRPr lang="it-IT" altLang="en-US"/>
          </a:p>
        </p:txBody>
      </p:sp>
      <p:sp>
        <p:nvSpPr>
          <p:cNvPr id="26891" name="Rectangle 267"/>
          <p:cNvSpPr>
            <a:spLocks noChangeArrowheads="1"/>
          </p:cNvSpPr>
          <p:nvPr/>
        </p:nvSpPr>
        <p:spPr bwMode="auto">
          <a:xfrm>
            <a:off x="7593013" y="2019300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0,50</a:t>
            </a:r>
            <a:endParaRPr lang="it-IT" altLang="en-US"/>
          </a:p>
        </p:txBody>
      </p:sp>
      <p:sp>
        <p:nvSpPr>
          <p:cNvPr id="26892" name="Rectangle 268"/>
          <p:cNvSpPr>
            <a:spLocks noChangeArrowheads="1"/>
          </p:cNvSpPr>
          <p:nvPr/>
        </p:nvSpPr>
        <p:spPr bwMode="auto">
          <a:xfrm>
            <a:off x="1662113" y="2308225"/>
            <a:ext cx="2384425" cy="9334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93" name="Line 269"/>
          <p:cNvSpPr>
            <a:spLocks noChangeShapeType="1"/>
          </p:cNvSpPr>
          <p:nvPr/>
        </p:nvSpPr>
        <p:spPr bwMode="auto">
          <a:xfrm>
            <a:off x="1716088" y="2449513"/>
            <a:ext cx="188912" cy="1587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94" name="Rectangle 270"/>
          <p:cNvSpPr>
            <a:spLocks noChangeArrowheads="1"/>
          </p:cNvSpPr>
          <p:nvPr/>
        </p:nvSpPr>
        <p:spPr bwMode="auto">
          <a:xfrm>
            <a:off x="1952625" y="2347913"/>
            <a:ext cx="2070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Distribuzione cumulativa</a:t>
            </a:r>
            <a:endParaRPr lang="it-IT" altLang="en-US"/>
          </a:p>
        </p:txBody>
      </p:sp>
      <p:sp>
        <p:nvSpPr>
          <p:cNvPr id="26895" name="Rectangle 271"/>
          <p:cNvSpPr>
            <a:spLocks noChangeArrowheads="1"/>
          </p:cNvSpPr>
          <p:nvPr/>
        </p:nvSpPr>
        <p:spPr bwMode="auto">
          <a:xfrm>
            <a:off x="1952625" y="2552700"/>
            <a:ext cx="496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VNS: </a:t>
            </a:r>
            <a:endParaRPr lang="it-IT" altLang="en-US"/>
          </a:p>
        </p:txBody>
      </p:sp>
      <p:sp>
        <p:nvSpPr>
          <p:cNvPr id="26896" name="Line 272"/>
          <p:cNvSpPr>
            <a:spLocks noChangeShapeType="1"/>
          </p:cNvSpPr>
          <p:nvPr/>
        </p:nvSpPr>
        <p:spPr bwMode="auto">
          <a:xfrm>
            <a:off x="1716088" y="2913063"/>
            <a:ext cx="188912" cy="1587"/>
          </a:xfrm>
          <a:prstGeom prst="line">
            <a:avLst/>
          </a:prstGeom>
          <a:noFill/>
          <a:ln w="238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897" name="Rectangle 273"/>
          <p:cNvSpPr>
            <a:spLocks noChangeArrowheads="1"/>
          </p:cNvSpPr>
          <p:nvPr/>
        </p:nvSpPr>
        <p:spPr bwMode="auto">
          <a:xfrm>
            <a:off x="1952625" y="2809875"/>
            <a:ext cx="1719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PDF di una variabile</a:t>
            </a:r>
            <a:endParaRPr lang="it-IT" altLang="en-US"/>
          </a:p>
        </p:txBody>
      </p:sp>
      <p:sp>
        <p:nvSpPr>
          <p:cNvPr id="26898" name="Rectangle 274"/>
          <p:cNvSpPr>
            <a:spLocks noChangeArrowheads="1"/>
          </p:cNvSpPr>
          <p:nvPr/>
        </p:nvSpPr>
        <p:spPr bwMode="auto">
          <a:xfrm>
            <a:off x="1952625" y="3014663"/>
            <a:ext cx="153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US" sz="1500">
                <a:solidFill>
                  <a:srgbClr val="000000"/>
                </a:solidFill>
                <a:latin typeface="Arial" charset="0"/>
              </a:rPr>
              <a:t>normale standard:</a:t>
            </a:r>
            <a:endParaRPr lang="it-IT" altLang="en-US"/>
          </a:p>
        </p:txBody>
      </p:sp>
      <p:sp>
        <p:nvSpPr>
          <p:cNvPr id="26899" name="Freeform 275"/>
          <p:cNvSpPr>
            <a:spLocks/>
          </p:cNvSpPr>
          <p:nvPr/>
        </p:nvSpPr>
        <p:spPr bwMode="auto">
          <a:xfrm>
            <a:off x="5302250" y="4535488"/>
            <a:ext cx="171450" cy="744537"/>
          </a:xfrm>
          <a:custGeom>
            <a:avLst/>
            <a:gdLst>
              <a:gd name="T0" fmla="*/ 54 w 108"/>
              <a:gd name="T1" fmla="*/ 0 h 469"/>
              <a:gd name="T2" fmla="*/ 44 w 108"/>
              <a:gd name="T3" fmla="*/ 0 h 469"/>
              <a:gd name="T4" fmla="*/ 39 w 108"/>
              <a:gd name="T5" fmla="*/ 0 h 469"/>
              <a:gd name="T6" fmla="*/ 34 w 108"/>
              <a:gd name="T7" fmla="*/ 10 h 469"/>
              <a:gd name="T8" fmla="*/ 29 w 108"/>
              <a:gd name="T9" fmla="*/ 15 h 469"/>
              <a:gd name="T10" fmla="*/ 24 w 108"/>
              <a:gd name="T11" fmla="*/ 25 h 469"/>
              <a:gd name="T12" fmla="*/ 19 w 108"/>
              <a:gd name="T13" fmla="*/ 40 h 469"/>
              <a:gd name="T14" fmla="*/ 19 w 108"/>
              <a:gd name="T15" fmla="*/ 49 h 469"/>
              <a:gd name="T16" fmla="*/ 14 w 108"/>
              <a:gd name="T17" fmla="*/ 64 h 469"/>
              <a:gd name="T18" fmla="*/ 10 w 108"/>
              <a:gd name="T19" fmla="*/ 84 h 469"/>
              <a:gd name="T20" fmla="*/ 5 w 108"/>
              <a:gd name="T21" fmla="*/ 99 h 469"/>
              <a:gd name="T22" fmla="*/ 5 w 108"/>
              <a:gd name="T23" fmla="*/ 119 h 469"/>
              <a:gd name="T24" fmla="*/ 0 w 108"/>
              <a:gd name="T25" fmla="*/ 143 h 469"/>
              <a:gd name="T26" fmla="*/ 0 w 108"/>
              <a:gd name="T27" fmla="*/ 183 h 469"/>
              <a:gd name="T28" fmla="*/ 0 w 108"/>
              <a:gd name="T29" fmla="*/ 232 h 469"/>
              <a:gd name="T30" fmla="*/ 0 w 108"/>
              <a:gd name="T31" fmla="*/ 282 h 469"/>
              <a:gd name="T32" fmla="*/ 0 w 108"/>
              <a:gd name="T33" fmla="*/ 326 h 469"/>
              <a:gd name="T34" fmla="*/ 5 w 108"/>
              <a:gd name="T35" fmla="*/ 346 h 469"/>
              <a:gd name="T36" fmla="*/ 5 w 108"/>
              <a:gd name="T37" fmla="*/ 366 h 469"/>
              <a:gd name="T38" fmla="*/ 10 w 108"/>
              <a:gd name="T39" fmla="*/ 380 h 469"/>
              <a:gd name="T40" fmla="*/ 14 w 108"/>
              <a:gd name="T41" fmla="*/ 400 h 469"/>
              <a:gd name="T42" fmla="*/ 19 w 108"/>
              <a:gd name="T43" fmla="*/ 415 h 469"/>
              <a:gd name="T44" fmla="*/ 19 w 108"/>
              <a:gd name="T45" fmla="*/ 425 h 469"/>
              <a:gd name="T46" fmla="*/ 24 w 108"/>
              <a:gd name="T47" fmla="*/ 440 h 469"/>
              <a:gd name="T48" fmla="*/ 29 w 108"/>
              <a:gd name="T49" fmla="*/ 450 h 469"/>
              <a:gd name="T50" fmla="*/ 34 w 108"/>
              <a:gd name="T51" fmla="*/ 454 h 469"/>
              <a:gd name="T52" fmla="*/ 39 w 108"/>
              <a:gd name="T53" fmla="*/ 464 h 469"/>
              <a:gd name="T54" fmla="*/ 44 w 108"/>
              <a:gd name="T55" fmla="*/ 464 h 469"/>
              <a:gd name="T56" fmla="*/ 54 w 108"/>
              <a:gd name="T57" fmla="*/ 469 h 469"/>
              <a:gd name="T58" fmla="*/ 59 w 108"/>
              <a:gd name="T59" fmla="*/ 464 h 469"/>
              <a:gd name="T60" fmla="*/ 64 w 108"/>
              <a:gd name="T61" fmla="*/ 464 h 469"/>
              <a:gd name="T62" fmla="*/ 69 w 108"/>
              <a:gd name="T63" fmla="*/ 454 h 469"/>
              <a:gd name="T64" fmla="*/ 74 w 108"/>
              <a:gd name="T65" fmla="*/ 450 h 469"/>
              <a:gd name="T66" fmla="*/ 79 w 108"/>
              <a:gd name="T67" fmla="*/ 440 h 469"/>
              <a:gd name="T68" fmla="*/ 84 w 108"/>
              <a:gd name="T69" fmla="*/ 425 h 469"/>
              <a:gd name="T70" fmla="*/ 89 w 108"/>
              <a:gd name="T71" fmla="*/ 415 h 469"/>
              <a:gd name="T72" fmla="*/ 89 w 108"/>
              <a:gd name="T73" fmla="*/ 400 h 469"/>
              <a:gd name="T74" fmla="*/ 94 w 108"/>
              <a:gd name="T75" fmla="*/ 380 h 469"/>
              <a:gd name="T76" fmla="*/ 98 w 108"/>
              <a:gd name="T77" fmla="*/ 366 h 469"/>
              <a:gd name="T78" fmla="*/ 98 w 108"/>
              <a:gd name="T79" fmla="*/ 346 h 469"/>
              <a:gd name="T80" fmla="*/ 103 w 108"/>
              <a:gd name="T81" fmla="*/ 326 h 469"/>
              <a:gd name="T82" fmla="*/ 103 w 108"/>
              <a:gd name="T83" fmla="*/ 282 h 469"/>
              <a:gd name="T84" fmla="*/ 108 w 108"/>
              <a:gd name="T85" fmla="*/ 232 h 469"/>
              <a:gd name="T86" fmla="*/ 103 w 108"/>
              <a:gd name="T87" fmla="*/ 183 h 469"/>
              <a:gd name="T88" fmla="*/ 103 w 108"/>
              <a:gd name="T89" fmla="*/ 143 h 469"/>
              <a:gd name="T90" fmla="*/ 98 w 108"/>
              <a:gd name="T91" fmla="*/ 119 h 469"/>
              <a:gd name="T92" fmla="*/ 98 w 108"/>
              <a:gd name="T93" fmla="*/ 99 h 469"/>
              <a:gd name="T94" fmla="*/ 94 w 108"/>
              <a:gd name="T95" fmla="*/ 84 h 469"/>
              <a:gd name="T96" fmla="*/ 89 w 108"/>
              <a:gd name="T97" fmla="*/ 64 h 469"/>
              <a:gd name="T98" fmla="*/ 89 w 108"/>
              <a:gd name="T99" fmla="*/ 49 h 469"/>
              <a:gd name="T100" fmla="*/ 84 w 108"/>
              <a:gd name="T101" fmla="*/ 40 h 469"/>
              <a:gd name="T102" fmla="*/ 79 w 108"/>
              <a:gd name="T103" fmla="*/ 25 h 469"/>
              <a:gd name="T104" fmla="*/ 74 w 108"/>
              <a:gd name="T105" fmla="*/ 15 h 469"/>
              <a:gd name="T106" fmla="*/ 69 w 108"/>
              <a:gd name="T107" fmla="*/ 10 h 469"/>
              <a:gd name="T108" fmla="*/ 64 w 108"/>
              <a:gd name="T109" fmla="*/ 0 h 469"/>
              <a:gd name="T110" fmla="*/ 59 w 108"/>
              <a:gd name="T111" fmla="*/ 0 h 469"/>
              <a:gd name="T112" fmla="*/ 54 w 108"/>
              <a:gd name="T113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" h="469">
                <a:moveTo>
                  <a:pt x="54" y="0"/>
                </a:moveTo>
                <a:lnTo>
                  <a:pt x="44" y="0"/>
                </a:lnTo>
                <a:lnTo>
                  <a:pt x="39" y="0"/>
                </a:lnTo>
                <a:lnTo>
                  <a:pt x="34" y="10"/>
                </a:lnTo>
                <a:lnTo>
                  <a:pt x="29" y="15"/>
                </a:lnTo>
                <a:lnTo>
                  <a:pt x="24" y="25"/>
                </a:lnTo>
                <a:lnTo>
                  <a:pt x="19" y="40"/>
                </a:lnTo>
                <a:lnTo>
                  <a:pt x="19" y="49"/>
                </a:lnTo>
                <a:lnTo>
                  <a:pt x="14" y="64"/>
                </a:lnTo>
                <a:lnTo>
                  <a:pt x="10" y="84"/>
                </a:lnTo>
                <a:lnTo>
                  <a:pt x="5" y="99"/>
                </a:lnTo>
                <a:lnTo>
                  <a:pt x="5" y="119"/>
                </a:lnTo>
                <a:lnTo>
                  <a:pt x="0" y="143"/>
                </a:lnTo>
                <a:lnTo>
                  <a:pt x="0" y="183"/>
                </a:lnTo>
                <a:lnTo>
                  <a:pt x="0" y="232"/>
                </a:lnTo>
                <a:lnTo>
                  <a:pt x="0" y="282"/>
                </a:lnTo>
                <a:lnTo>
                  <a:pt x="0" y="326"/>
                </a:lnTo>
                <a:lnTo>
                  <a:pt x="5" y="346"/>
                </a:lnTo>
                <a:lnTo>
                  <a:pt x="5" y="366"/>
                </a:lnTo>
                <a:lnTo>
                  <a:pt x="10" y="380"/>
                </a:lnTo>
                <a:lnTo>
                  <a:pt x="14" y="400"/>
                </a:lnTo>
                <a:lnTo>
                  <a:pt x="19" y="415"/>
                </a:lnTo>
                <a:lnTo>
                  <a:pt x="19" y="425"/>
                </a:lnTo>
                <a:lnTo>
                  <a:pt x="24" y="440"/>
                </a:lnTo>
                <a:lnTo>
                  <a:pt x="29" y="450"/>
                </a:lnTo>
                <a:lnTo>
                  <a:pt x="34" y="454"/>
                </a:lnTo>
                <a:lnTo>
                  <a:pt x="39" y="464"/>
                </a:lnTo>
                <a:lnTo>
                  <a:pt x="44" y="464"/>
                </a:lnTo>
                <a:lnTo>
                  <a:pt x="54" y="469"/>
                </a:lnTo>
                <a:lnTo>
                  <a:pt x="59" y="464"/>
                </a:lnTo>
                <a:lnTo>
                  <a:pt x="64" y="464"/>
                </a:lnTo>
                <a:lnTo>
                  <a:pt x="69" y="454"/>
                </a:lnTo>
                <a:lnTo>
                  <a:pt x="74" y="450"/>
                </a:lnTo>
                <a:lnTo>
                  <a:pt x="79" y="440"/>
                </a:lnTo>
                <a:lnTo>
                  <a:pt x="84" y="425"/>
                </a:lnTo>
                <a:lnTo>
                  <a:pt x="89" y="415"/>
                </a:lnTo>
                <a:lnTo>
                  <a:pt x="89" y="400"/>
                </a:lnTo>
                <a:lnTo>
                  <a:pt x="94" y="380"/>
                </a:lnTo>
                <a:lnTo>
                  <a:pt x="98" y="366"/>
                </a:lnTo>
                <a:lnTo>
                  <a:pt x="98" y="346"/>
                </a:lnTo>
                <a:lnTo>
                  <a:pt x="103" y="326"/>
                </a:lnTo>
                <a:lnTo>
                  <a:pt x="103" y="282"/>
                </a:lnTo>
                <a:lnTo>
                  <a:pt x="108" y="232"/>
                </a:lnTo>
                <a:lnTo>
                  <a:pt x="103" y="183"/>
                </a:lnTo>
                <a:lnTo>
                  <a:pt x="103" y="143"/>
                </a:lnTo>
                <a:lnTo>
                  <a:pt x="98" y="119"/>
                </a:lnTo>
                <a:lnTo>
                  <a:pt x="98" y="99"/>
                </a:lnTo>
                <a:lnTo>
                  <a:pt x="94" y="84"/>
                </a:lnTo>
                <a:lnTo>
                  <a:pt x="89" y="64"/>
                </a:lnTo>
                <a:lnTo>
                  <a:pt x="89" y="49"/>
                </a:lnTo>
                <a:lnTo>
                  <a:pt x="84" y="40"/>
                </a:lnTo>
                <a:lnTo>
                  <a:pt x="79" y="25"/>
                </a:lnTo>
                <a:lnTo>
                  <a:pt x="74" y="15"/>
                </a:lnTo>
                <a:lnTo>
                  <a:pt x="69" y="10"/>
                </a:lnTo>
                <a:lnTo>
                  <a:pt x="64" y="0"/>
                </a:lnTo>
                <a:lnTo>
                  <a:pt x="59" y="0"/>
                </a:lnTo>
                <a:lnTo>
                  <a:pt x="5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00" name="Freeform 276"/>
          <p:cNvSpPr>
            <a:spLocks noEditPoints="1"/>
          </p:cNvSpPr>
          <p:nvPr/>
        </p:nvSpPr>
        <p:spPr bwMode="auto">
          <a:xfrm>
            <a:off x="5387975" y="4503738"/>
            <a:ext cx="336550" cy="63500"/>
          </a:xfrm>
          <a:custGeom>
            <a:avLst/>
            <a:gdLst>
              <a:gd name="T0" fmla="*/ 0 w 212"/>
              <a:gd name="T1" fmla="*/ 15 h 40"/>
              <a:gd name="T2" fmla="*/ 178 w 212"/>
              <a:gd name="T3" fmla="*/ 15 h 40"/>
              <a:gd name="T4" fmla="*/ 178 w 212"/>
              <a:gd name="T5" fmla="*/ 25 h 40"/>
              <a:gd name="T6" fmla="*/ 0 w 212"/>
              <a:gd name="T7" fmla="*/ 25 h 40"/>
              <a:gd name="T8" fmla="*/ 0 w 212"/>
              <a:gd name="T9" fmla="*/ 15 h 40"/>
              <a:gd name="T10" fmla="*/ 173 w 212"/>
              <a:gd name="T11" fmla="*/ 0 h 40"/>
              <a:gd name="T12" fmla="*/ 212 w 212"/>
              <a:gd name="T13" fmla="*/ 20 h 40"/>
              <a:gd name="T14" fmla="*/ 173 w 212"/>
              <a:gd name="T15" fmla="*/ 40 h 40"/>
              <a:gd name="T16" fmla="*/ 173 w 212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0">
                <a:moveTo>
                  <a:pt x="0" y="15"/>
                </a:moveTo>
                <a:lnTo>
                  <a:pt x="178" y="15"/>
                </a:lnTo>
                <a:lnTo>
                  <a:pt x="178" y="25"/>
                </a:lnTo>
                <a:lnTo>
                  <a:pt x="0" y="25"/>
                </a:lnTo>
                <a:lnTo>
                  <a:pt x="0" y="15"/>
                </a:lnTo>
                <a:close/>
                <a:moveTo>
                  <a:pt x="173" y="0"/>
                </a:moveTo>
                <a:lnTo>
                  <a:pt x="212" y="20"/>
                </a:lnTo>
                <a:lnTo>
                  <a:pt x="173" y="40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901" name="Freeform 277"/>
          <p:cNvSpPr>
            <a:spLocks/>
          </p:cNvSpPr>
          <p:nvPr/>
        </p:nvSpPr>
        <p:spPr bwMode="auto">
          <a:xfrm>
            <a:off x="4203700" y="4378325"/>
            <a:ext cx="173038" cy="752475"/>
          </a:xfrm>
          <a:custGeom>
            <a:avLst/>
            <a:gdLst>
              <a:gd name="T0" fmla="*/ 54 w 109"/>
              <a:gd name="T1" fmla="*/ 0 h 474"/>
              <a:gd name="T2" fmla="*/ 59 w 109"/>
              <a:gd name="T3" fmla="*/ 0 h 474"/>
              <a:gd name="T4" fmla="*/ 64 w 109"/>
              <a:gd name="T5" fmla="*/ 0 h 474"/>
              <a:gd name="T6" fmla="*/ 69 w 109"/>
              <a:gd name="T7" fmla="*/ 10 h 474"/>
              <a:gd name="T8" fmla="*/ 74 w 109"/>
              <a:gd name="T9" fmla="*/ 15 h 474"/>
              <a:gd name="T10" fmla="*/ 79 w 109"/>
              <a:gd name="T11" fmla="*/ 25 h 474"/>
              <a:gd name="T12" fmla="*/ 84 w 109"/>
              <a:gd name="T13" fmla="*/ 40 h 474"/>
              <a:gd name="T14" fmla="*/ 89 w 109"/>
              <a:gd name="T15" fmla="*/ 50 h 474"/>
              <a:gd name="T16" fmla="*/ 89 w 109"/>
              <a:gd name="T17" fmla="*/ 69 h 474"/>
              <a:gd name="T18" fmla="*/ 94 w 109"/>
              <a:gd name="T19" fmla="*/ 84 h 474"/>
              <a:gd name="T20" fmla="*/ 99 w 109"/>
              <a:gd name="T21" fmla="*/ 104 h 474"/>
              <a:gd name="T22" fmla="*/ 99 w 109"/>
              <a:gd name="T23" fmla="*/ 124 h 474"/>
              <a:gd name="T24" fmla="*/ 104 w 109"/>
              <a:gd name="T25" fmla="*/ 144 h 474"/>
              <a:gd name="T26" fmla="*/ 104 w 109"/>
              <a:gd name="T27" fmla="*/ 188 h 474"/>
              <a:gd name="T28" fmla="*/ 109 w 109"/>
              <a:gd name="T29" fmla="*/ 237 h 474"/>
              <a:gd name="T30" fmla="*/ 104 w 109"/>
              <a:gd name="T31" fmla="*/ 282 h 474"/>
              <a:gd name="T32" fmla="*/ 104 w 109"/>
              <a:gd name="T33" fmla="*/ 326 h 474"/>
              <a:gd name="T34" fmla="*/ 99 w 109"/>
              <a:gd name="T35" fmla="*/ 346 h 474"/>
              <a:gd name="T36" fmla="*/ 99 w 109"/>
              <a:gd name="T37" fmla="*/ 366 h 474"/>
              <a:gd name="T38" fmla="*/ 94 w 109"/>
              <a:gd name="T39" fmla="*/ 386 h 474"/>
              <a:gd name="T40" fmla="*/ 89 w 109"/>
              <a:gd name="T41" fmla="*/ 400 h 474"/>
              <a:gd name="T42" fmla="*/ 89 w 109"/>
              <a:gd name="T43" fmla="*/ 420 h 474"/>
              <a:gd name="T44" fmla="*/ 84 w 109"/>
              <a:gd name="T45" fmla="*/ 430 h 474"/>
              <a:gd name="T46" fmla="*/ 79 w 109"/>
              <a:gd name="T47" fmla="*/ 445 h 474"/>
              <a:gd name="T48" fmla="*/ 74 w 109"/>
              <a:gd name="T49" fmla="*/ 455 h 474"/>
              <a:gd name="T50" fmla="*/ 69 w 109"/>
              <a:gd name="T51" fmla="*/ 460 h 474"/>
              <a:gd name="T52" fmla="*/ 64 w 109"/>
              <a:gd name="T53" fmla="*/ 469 h 474"/>
              <a:gd name="T54" fmla="*/ 59 w 109"/>
              <a:gd name="T55" fmla="*/ 469 h 474"/>
              <a:gd name="T56" fmla="*/ 54 w 109"/>
              <a:gd name="T57" fmla="*/ 474 h 474"/>
              <a:gd name="T58" fmla="*/ 44 w 109"/>
              <a:gd name="T59" fmla="*/ 469 h 474"/>
              <a:gd name="T60" fmla="*/ 39 w 109"/>
              <a:gd name="T61" fmla="*/ 469 h 474"/>
              <a:gd name="T62" fmla="*/ 34 w 109"/>
              <a:gd name="T63" fmla="*/ 460 h 474"/>
              <a:gd name="T64" fmla="*/ 30 w 109"/>
              <a:gd name="T65" fmla="*/ 455 h 474"/>
              <a:gd name="T66" fmla="*/ 25 w 109"/>
              <a:gd name="T67" fmla="*/ 445 h 474"/>
              <a:gd name="T68" fmla="*/ 20 w 109"/>
              <a:gd name="T69" fmla="*/ 430 h 474"/>
              <a:gd name="T70" fmla="*/ 20 w 109"/>
              <a:gd name="T71" fmla="*/ 420 h 474"/>
              <a:gd name="T72" fmla="*/ 15 w 109"/>
              <a:gd name="T73" fmla="*/ 400 h 474"/>
              <a:gd name="T74" fmla="*/ 10 w 109"/>
              <a:gd name="T75" fmla="*/ 386 h 474"/>
              <a:gd name="T76" fmla="*/ 5 w 109"/>
              <a:gd name="T77" fmla="*/ 366 h 474"/>
              <a:gd name="T78" fmla="*/ 5 w 109"/>
              <a:gd name="T79" fmla="*/ 346 h 474"/>
              <a:gd name="T80" fmla="*/ 0 w 109"/>
              <a:gd name="T81" fmla="*/ 326 h 474"/>
              <a:gd name="T82" fmla="*/ 0 w 109"/>
              <a:gd name="T83" fmla="*/ 282 h 474"/>
              <a:gd name="T84" fmla="*/ 0 w 109"/>
              <a:gd name="T85" fmla="*/ 237 h 474"/>
              <a:gd name="T86" fmla="*/ 0 w 109"/>
              <a:gd name="T87" fmla="*/ 188 h 474"/>
              <a:gd name="T88" fmla="*/ 0 w 109"/>
              <a:gd name="T89" fmla="*/ 144 h 474"/>
              <a:gd name="T90" fmla="*/ 5 w 109"/>
              <a:gd name="T91" fmla="*/ 124 h 474"/>
              <a:gd name="T92" fmla="*/ 5 w 109"/>
              <a:gd name="T93" fmla="*/ 104 h 474"/>
              <a:gd name="T94" fmla="*/ 10 w 109"/>
              <a:gd name="T95" fmla="*/ 84 h 474"/>
              <a:gd name="T96" fmla="*/ 15 w 109"/>
              <a:gd name="T97" fmla="*/ 69 h 474"/>
              <a:gd name="T98" fmla="*/ 20 w 109"/>
              <a:gd name="T99" fmla="*/ 50 h 474"/>
              <a:gd name="T100" fmla="*/ 20 w 109"/>
              <a:gd name="T101" fmla="*/ 40 h 474"/>
              <a:gd name="T102" fmla="*/ 25 w 109"/>
              <a:gd name="T103" fmla="*/ 25 h 474"/>
              <a:gd name="T104" fmla="*/ 30 w 109"/>
              <a:gd name="T105" fmla="*/ 15 h 474"/>
              <a:gd name="T106" fmla="*/ 34 w 109"/>
              <a:gd name="T107" fmla="*/ 10 h 474"/>
              <a:gd name="T108" fmla="*/ 39 w 109"/>
              <a:gd name="T109" fmla="*/ 0 h 474"/>
              <a:gd name="T110" fmla="*/ 44 w 109"/>
              <a:gd name="T111" fmla="*/ 0 h 474"/>
              <a:gd name="T112" fmla="*/ 54 w 109"/>
              <a:gd name="T113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9" h="474">
                <a:moveTo>
                  <a:pt x="54" y="0"/>
                </a:moveTo>
                <a:lnTo>
                  <a:pt x="59" y="0"/>
                </a:lnTo>
                <a:lnTo>
                  <a:pt x="64" y="0"/>
                </a:lnTo>
                <a:lnTo>
                  <a:pt x="69" y="10"/>
                </a:lnTo>
                <a:lnTo>
                  <a:pt x="74" y="15"/>
                </a:lnTo>
                <a:lnTo>
                  <a:pt x="79" y="25"/>
                </a:lnTo>
                <a:lnTo>
                  <a:pt x="84" y="40"/>
                </a:lnTo>
                <a:lnTo>
                  <a:pt x="89" y="50"/>
                </a:lnTo>
                <a:lnTo>
                  <a:pt x="89" y="69"/>
                </a:lnTo>
                <a:lnTo>
                  <a:pt x="94" y="84"/>
                </a:lnTo>
                <a:lnTo>
                  <a:pt x="99" y="104"/>
                </a:lnTo>
                <a:lnTo>
                  <a:pt x="99" y="124"/>
                </a:lnTo>
                <a:lnTo>
                  <a:pt x="104" y="144"/>
                </a:lnTo>
                <a:lnTo>
                  <a:pt x="104" y="188"/>
                </a:lnTo>
                <a:lnTo>
                  <a:pt x="109" y="237"/>
                </a:lnTo>
                <a:lnTo>
                  <a:pt x="104" y="282"/>
                </a:lnTo>
                <a:lnTo>
                  <a:pt x="104" y="326"/>
                </a:lnTo>
                <a:lnTo>
                  <a:pt x="99" y="346"/>
                </a:lnTo>
                <a:lnTo>
                  <a:pt x="99" y="366"/>
                </a:lnTo>
                <a:lnTo>
                  <a:pt x="94" y="386"/>
                </a:lnTo>
                <a:lnTo>
                  <a:pt x="89" y="400"/>
                </a:lnTo>
                <a:lnTo>
                  <a:pt x="89" y="420"/>
                </a:lnTo>
                <a:lnTo>
                  <a:pt x="84" y="430"/>
                </a:lnTo>
                <a:lnTo>
                  <a:pt x="79" y="445"/>
                </a:lnTo>
                <a:lnTo>
                  <a:pt x="74" y="455"/>
                </a:lnTo>
                <a:lnTo>
                  <a:pt x="69" y="460"/>
                </a:lnTo>
                <a:lnTo>
                  <a:pt x="64" y="469"/>
                </a:lnTo>
                <a:lnTo>
                  <a:pt x="59" y="469"/>
                </a:lnTo>
                <a:lnTo>
                  <a:pt x="54" y="474"/>
                </a:lnTo>
                <a:lnTo>
                  <a:pt x="44" y="469"/>
                </a:lnTo>
                <a:lnTo>
                  <a:pt x="39" y="469"/>
                </a:lnTo>
                <a:lnTo>
                  <a:pt x="34" y="460"/>
                </a:lnTo>
                <a:lnTo>
                  <a:pt x="30" y="455"/>
                </a:lnTo>
                <a:lnTo>
                  <a:pt x="25" y="445"/>
                </a:lnTo>
                <a:lnTo>
                  <a:pt x="20" y="430"/>
                </a:lnTo>
                <a:lnTo>
                  <a:pt x="20" y="420"/>
                </a:lnTo>
                <a:lnTo>
                  <a:pt x="15" y="400"/>
                </a:lnTo>
                <a:lnTo>
                  <a:pt x="10" y="386"/>
                </a:lnTo>
                <a:lnTo>
                  <a:pt x="5" y="366"/>
                </a:lnTo>
                <a:lnTo>
                  <a:pt x="5" y="346"/>
                </a:lnTo>
                <a:lnTo>
                  <a:pt x="0" y="326"/>
                </a:lnTo>
                <a:lnTo>
                  <a:pt x="0" y="282"/>
                </a:lnTo>
                <a:lnTo>
                  <a:pt x="0" y="237"/>
                </a:lnTo>
                <a:lnTo>
                  <a:pt x="0" y="188"/>
                </a:lnTo>
                <a:lnTo>
                  <a:pt x="0" y="144"/>
                </a:lnTo>
                <a:lnTo>
                  <a:pt x="5" y="124"/>
                </a:lnTo>
                <a:lnTo>
                  <a:pt x="5" y="104"/>
                </a:lnTo>
                <a:lnTo>
                  <a:pt x="10" y="84"/>
                </a:lnTo>
                <a:lnTo>
                  <a:pt x="15" y="69"/>
                </a:lnTo>
                <a:lnTo>
                  <a:pt x="20" y="50"/>
                </a:lnTo>
                <a:lnTo>
                  <a:pt x="20" y="40"/>
                </a:lnTo>
                <a:lnTo>
                  <a:pt x="25" y="25"/>
                </a:lnTo>
                <a:lnTo>
                  <a:pt x="30" y="15"/>
                </a:lnTo>
                <a:lnTo>
                  <a:pt x="34" y="10"/>
                </a:lnTo>
                <a:lnTo>
                  <a:pt x="39" y="0"/>
                </a:lnTo>
                <a:lnTo>
                  <a:pt x="44" y="0"/>
                </a:lnTo>
                <a:lnTo>
                  <a:pt x="5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02" name="Freeform 278"/>
          <p:cNvSpPr>
            <a:spLocks noEditPoints="1"/>
          </p:cNvSpPr>
          <p:nvPr/>
        </p:nvSpPr>
        <p:spPr bwMode="auto">
          <a:xfrm>
            <a:off x="3952875" y="4348163"/>
            <a:ext cx="336550" cy="61912"/>
          </a:xfrm>
          <a:custGeom>
            <a:avLst/>
            <a:gdLst>
              <a:gd name="T0" fmla="*/ 212 w 212"/>
              <a:gd name="T1" fmla="*/ 24 h 39"/>
              <a:gd name="T2" fmla="*/ 29 w 212"/>
              <a:gd name="T3" fmla="*/ 24 h 39"/>
              <a:gd name="T4" fmla="*/ 29 w 212"/>
              <a:gd name="T5" fmla="*/ 14 h 39"/>
              <a:gd name="T6" fmla="*/ 212 w 212"/>
              <a:gd name="T7" fmla="*/ 14 h 39"/>
              <a:gd name="T8" fmla="*/ 212 w 212"/>
              <a:gd name="T9" fmla="*/ 24 h 39"/>
              <a:gd name="T10" fmla="*/ 39 w 212"/>
              <a:gd name="T11" fmla="*/ 39 h 39"/>
              <a:gd name="T12" fmla="*/ 0 w 212"/>
              <a:gd name="T13" fmla="*/ 19 h 39"/>
              <a:gd name="T14" fmla="*/ 39 w 212"/>
              <a:gd name="T15" fmla="*/ 0 h 39"/>
              <a:gd name="T16" fmla="*/ 39 w 212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39">
                <a:moveTo>
                  <a:pt x="212" y="24"/>
                </a:moveTo>
                <a:lnTo>
                  <a:pt x="29" y="24"/>
                </a:lnTo>
                <a:lnTo>
                  <a:pt x="29" y="14"/>
                </a:lnTo>
                <a:lnTo>
                  <a:pt x="212" y="14"/>
                </a:lnTo>
                <a:lnTo>
                  <a:pt x="212" y="24"/>
                </a:lnTo>
                <a:close/>
                <a:moveTo>
                  <a:pt x="39" y="39"/>
                </a:moveTo>
                <a:lnTo>
                  <a:pt x="0" y="19"/>
                </a:lnTo>
                <a:lnTo>
                  <a:pt x="39" y="0"/>
                </a:lnTo>
                <a:lnTo>
                  <a:pt x="39" y="39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101013" y="2209800"/>
            <a:ext cx="711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 i="1">
                <a:solidFill>
                  <a:srgbClr val="FF0000"/>
                </a:solidFill>
              </a:rPr>
              <a:t>f</a:t>
            </a:r>
            <a:r>
              <a:rPr lang="it-IT" altLang="en-US">
                <a:solidFill>
                  <a:srgbClr val="FF0000"/>
                </a:solidFill>
              </a:rPr>
              <a:t>(z)</a:t>
            </a:r>
          </a:p>
          <a:p>
            <a:r>
              <a:rPr lang="it-IT" altLang="en-US">
                <a:solidFill>
                  <a:srgbClr val="FF0000"/>
                </a:solidFill>
              </a:rPr>
              <a:t>o</a:t>
            </a:r>
          </a:p>
          <a:p>
            <a:r>
              <a:rPr lang="it-IT" altLang="en-US" b="1" i="1">
                <a:solidFill>
                  <a:srgbClr val="FF0000"/>
                </a:solidFill>
              </a:rPr>
              <a:t>g</a:t>
            </a:r>
            <a:r>
              <a:rPr lang="it-IT" altLang="en-US" b="1">
                <a:solidFill>
                  <a:srgbClr val="FF0000"/>
                </a:solidFill>
              </a:rPr>
              <a:t>(</a:t>
            </a:r>
            <a:r>
              <a:rPr lang="it-IT" altLang="en-US" b="1" i="1">
                <a:solidFill>
                  <a:srgbClr val="FF0000"/>
                </a:solidFill>
              </a:rPr>
              <a:t>z</a:t>
            </a:r>
            <a:r>
              <a:rPr lang="it-IT" altLang="en-US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903" name="Text Box 279"/>
          <p:cNvSpPr txBox="1">
            <a:spLocks noChangeArrowheads="1"/>
          </p:cNvSpPr>
          <p:nvPr/>
        </p:nvSpPr>
        <p:spPr bwMode="auto">
          <a:xfrm>
            <a:off x="323850" y="2565400"/>
            <a:ext cx="504825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it-IT" altLang="en-US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C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U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M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U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L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A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T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I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V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0033CC"/>
                </a:solidFill>
              </a:rPr>
              <a:t>A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it-IT" altLang="en-US" b="1">
              <a:solidFill>
                <a:srgbClr val="0033CC"/>
              </a:solidFill>
            </a:endParaRPr>
          </a:p>
        </p:txBody>
      </p:sp>
      <p:sp>
        <p:nvSpPr>
          <p:cNvPr id="26904" name="Text Box 280"/>
          <p:cNvSpPr txBox="1">
            <a:spLocks noChangeArrowheads="1"/>
          </p:cNvSpPr>
          <p:nvPr/>
        </p:nvSpPr>
        <p:spPr bwMode="auto">
          <a:xfrm>
            <a:off x="8172450" y="3357563"/>
            <a:ext cx="504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it-IT" altLang="en-US"/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FF0000"/>
                </a:solidFill>
              </a:rPr>
              <a:t>P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FF0000"/>
                </a:solidFill>
              </a:rPr>
              <a:t>D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it-IT" altLang="en-US" b="1">
                <a:solidFill>
                  <a:srgbClr val="FF0000"/>
                </a:solidFill>
              </a:rPr>
              <a:t>F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endParaRPr lang="it-IT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8193-4B69-4DC7-8DB2-BAB20B44DB68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it-IT" altLang="en-US"/>
              <a:t>Proprietà di </a:t>
            </a:r>
            <a:r>
              <a:rPr lang="it-IT" altLang="en-US">
                <a:sym typeface="Symbol" pitchFamily="18" charset="2"/>
              </a:rPr>
              <a:t>(z)</a:t>
            </a:r>
          </a:p>
        </p:txBody>
      </p:sp>
      <p:pic>
        <p:nvPicPr>
          <p:cNvPr id="93192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78"/>
          <a:stretch>
            <a:fillRect/>
          </a:stretch>
        </p:blipFill>
        <p:spPr>
          <a:xfrm>
            <a:off x="971550" y="3827463"/>
            <a:ext cx="6550025" cy="2663825"/>
          </a:xfrm>
          <a:noFill/>
          <a:ln/>
        </p:spPr>
      </p:pic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414338" y="1341438"/>
            <a:ext cx="76866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en-US"/>
              <a:t>Data la simmetria di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r>
              <a:rPr lang="it-IT" altLang="en-US"/>
              <a:t> rispetto all’origine </a:t>
            </a:r>
            <a:r>
              <a:rPr lang="it-IT" altLang="en-US" i="1">
                <a:sym typeface="Symbol" pitchFamily="18" charset="2"/>
              </a:rPr>
              <a:t> </a:t>
            </a:r>
            <a:r>
              <a:rPr lang="it-IT" altLang="en-US">
                <a:sym typeface="Symbol" pitchFamily="18" charset="2"/>
              </a:rPr>
              <a:t>= 0, si ha che</a:t>
            </a:r>
          </a:p>
          <a:p>
            <a:pPr>
              <a:lnSpc>
                <a:spcPct val="120000"/>
              </a:lnSpc>
            </a:pPr>
            <a:r>
              <a:rPr lang="it-IT" altLang="en-US" b="1" i="1">
                <a:sym typeface="Symbol" pitchFamily="18" charset="2"/>
              </a:rPr>
              <a:t></a:t>
            </a:r>
            <a:r>
              <a:rPr lang="it-IT" altLang="en-US" b="1">
                <a:sym typeface="Symbol" pitchFamily="18" charset="2"/>
              </a:rPr>
              <a:t>(</a:t>
            </a:r>
            <a:r>
              <a:rPr lang="it-IT" altLang="en-US" b="1" i="1">
                <a:sym typeface="Symbol" pitchFamily="18" charset="2"/>
              </a:rPr>
              <a:t>-z</a:t>
            </a:r>
            <a:r>
              <a:rPr lang="it-IT" altLang="en-US" b="1">
                <a:sym typeface="Symbol" pitchFamily="18" charset="2"/>
              </a:rPr>
              <a:t>)=1- </a:t>
            </a:r>
            <a:r>
              <a:rPr lang="it-IT" altLang="en-US" b="1" i="1">
                <a:sym typeface="Symbol" pitchFamily="18" charset="2"/>
              </a:rPr>
              <a:t></a:t>
            </a:r>
            <a:r>
              <a:rPr lang="it-IT" altLang="en-US" b="1">
                <a:sym typeface="Symbol" pitchFamily="18" charset="2"/>
              </a:rPr>
              <a:t>(</a:t>
            </a:r>
            <a:r>
              <a:rPr lang="it-IT" altLang="en-US" b="1" i="1">
                <a:sym typeface="Symbol" pitchFamily="18" charset="2"/>
              </a:rPr>
              <a:t>z</a:t>
            </a:r>
            <a:r>
              <a:rPr lang="it-IT" altLang="en-US" b="1">
                <a:sym typeface="Symbol" pitchFamily="18" charset="2"/>
              </a:rPr>
              <a:t>)</a:t>
            </a:r>
            <a:r>
              <a:rPr lang="it-IT" altLang="en-US">
                <a:sym typeface="Symbol" pitchFamily="18" charset="2"/>
              </a:rPr>
              <a:t>                                                  ( aree in grigio )</a:t>
            </a:r>
          </a:p>
          <a:p>
            <a:pPr>
              <a:lnSpc>
                <a:spcPct val="120000"/>
              </a:lnSpc>
            </a:pP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r>
              <a:rPr lang="it-IT" altLang="en-US" i="1">
                <a:sym typeface="Symbol" pitchFamily="18" charset="2"/>
              </a:rPr>
              <a:t> + 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-z</a:t>
            </a:r>
            <a:r>
              <a:rPr lang="it-IT" altLang="en-US">
                <a:sym typeface="Symbol" pitchFamily="18" charset="2"/>
              </a:rPr>
              <a:t>)</a:t>
            </a:r>
            <a:r>
              <a:rPr lang="it-IT" altLang="en-US" i="1">
                <a:sym typeface="Symbol" pitchFamily="18" charset="2"/>
              </a:rPr>
              <a:t> = </a:t>
            </a:r>
            <a:r>
              <a:rPr lang="it-IT" altLang="en-US">
                <a:sym typeface="Symbol" pitchFamily="18" charset="2"/>
              </a:rPr>
              <a:t>1                    ( tutta l’area sotto la gaussiana )</a:t>
            </a:r>
          </a:p>
          <a:p>
            <a:pPr>
              <a:lnSpc>
                <a:spcPct val="120000"/>
              </a:lnSpc>
            </a:pPr>
            <a:endParaRPr lang="it-IT" altLang="en-US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it-IT" altLang="en-US">
                <a:sym typeface="Symbol" pitchFamily="18" charset="2"/>
              </a:rPr>
              <a:t>essendo</a:t>
            </a:r>
            <a:r>
              <a:rPr lang="it-IT" altLang="en-US" i="1">
                <a:sym typeface="Symbol" pitchFamily="18" charset="2"/>
              </a:rPr>
              <a:t> </a:t>
            </a:r>
            <a:r>
              <a:rPr lang="it-IT" altLang="en-US"/>
              <a:t> </a:t>
            </a:r>
          </a:p>
        </p:txBody>
      </p:sp>
      <p:graphicFrame>
        <p:nvGraphicFramePr>
          <p:cNvPr id="93194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068638"/>
          <a:ext cx="26336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4" imgW="1320480" imgH="355320" progId="Equation.3">
                  <p:embed/>
                </p:oleObj>
              </mc:Choice>
              <mc:Fallback>
                <p:oleObj name="Equation" r:id="rId4" imgW="132048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26336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971550" y="5013325"/>
            <a:ext cx="942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-z</a:t>
            </a:r>
            <a:r>
              <a:rPr lang="it-IT" altLang="en-US" i="1" baseline="-25000">
                <a:sym typeface="Symbol" pitchFamily="18" charset="2"/>
              </a:rPr>
              <a:t>0</a:t>
            </a:r>
            <a:r>
              <a:rPr lang="it-IT" altLang="en-US">
                <a:sym typeface="Symbol" pitchFamily="18" charset="2"/>
              </a:rPr>
              <a:t>)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6804025" y="5013325"/>
            <a:ext cx="1095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ym typeface="Symbol" pitchFamily="18" charset="2"/>
              </a:rPr>
              <a:t>1</a:t>
            </a:r>
            <a:r>
              <a:rPr lang="it-IT" altLang="en-US" i="1">
                <a:sym typeface="Symbol" pitchFamily="18" charset="2"/>
              </a:rPr>
              <a:t>-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 i="1" baseline="-25000">
                <a:sym typeface="Symbol" pitchFamily="18" charset="2"/>
              </a:rPr>
              <a:t>0</a:t>
            </a:r>
            <a:r>
              <a:rPr lang="it-IT" altLang="en-US">
                <a:sym typeface="Symbol" pitchFamily="18" charset="2"/>
              </a:rPr>
              <a:t>)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651500" y="6021388"/>
            <a:ext cx="481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>
                <a:sym typeface="Symbol" pitchFamily="18" charset="2"/>
              </a:rPr>
              <a:t> z</a:t>
            </a:r>
            <a:r>
              <a:rPr lang="it-IT" altLang="en-US" i="1" baseline="-25000">
                <a:sym typeface="Symbol" pitchFamily="18" charset="2"/>
              </a:rPr>
              <a:t>0</a:t>
            </a:r>
            <a:endParaRPr lang="en-US" altLang="en-US" i="1" baseline="-25000">
              <a:sym typeface="Symbol" pitchFamily="18" charset="2"/>
            </a:endParaRP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2051050" y="6021388"/>
            <a:ext cx="735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>
                <a:sym typeface="Symbol" pitchFamily="18" charset="2"/>
              </a:rPr>
              <a:t>   -z</a:t>
            </a:r>
            <a:r>
              <a:rPr lang="it-IT" altLang="en-US" i="1" baseline="-25000">
                <a:sym typeface="Symbol" pitchFamily="18" charset="2"/>
              </a:rPr>
              <a:t>0</a:t>
            </a:r>
            <a:endParaRPr lang="en-US" altLang="en-US" i="1" baseline="-25000">
              <a:sym typeface="Symbol" pitchFamily="18" charset="2"/>
            </a:endParaRP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5076825" y="3933825"/>
            <a:ext cx="666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>
                <a:sym typeface="Symbol" pitchFamily="18" charset="2"/>
              </a:rPr>
              <a:t> f(z)</a:t>
            </a:r>
            <a:endParaRPr lang="en-US" altLang="en-US" i="1" baseline="-25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C3E-206B-49F7-A29F-3F7F72E8A3C9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27783" name="Rectangle 135"/>
          <p:cNvSpPr>
            <a:spLocks noChangeArrowheads="1"/>
          </p:cNvSpPr>
          <p:nvPr/>
        </p:nvSpPr>
        <p:spPr bwMode="auto">
          <a:xfrm>
            <a:off x="684213" y="1412875"/>
            <a:ext cx="7848600" cy="544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it-IT" altLang="en-US"/>
              <a:t>Tabella di valori di </a:t>
            </a:r>
            <a:r>
              <a:rPr lang="it-IT" altLang="en-US">
                <a:sym typeface="Symbol" pitchFamily="18" charset="2"/>
              </a:rPr>
              <a:t></a:t>
            </a:r>
            <a:r>
              <a:rPr lang="it-IT" altLang="en-US" i="0">
                <a:sym typeface="Symbol" pitchFamily="18" charset="2"/>
              </a:rPr>
              <a:t>(</a:t>
            </a:r>
            <a:r>
              <a:rPr lang="it-IT" altLang="en-US">
                <a:sym typeface="Symbol" pitchFamily="18" charset="2"/>
              </a:rPr>
              <a:t>z</a:t>
            </a:r>
            <a:r>
              <a:rPr lang="it-IT" altLang="en-US" i="0">
                <a:sym typeface="Symbol" pitchFamily="18" charset="2"/>
              </a:rPr>
              <a:t>)</a:t>
            </a:r>
            <a:endParaRPr lang="it-IT" altLang="en-US" i="0"/>
          </a:p>
        </p:txBody>
      </p:sp>
      <p:pic>
        <p:nvPicPr>
          <p:cNvPr id="27775" name="Picture 1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803400"/>
            <a:ext cx="154463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76" name="Picture 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803400"/>
            <a:ext cx="154463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77" name="Picture 1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1803400"/>
            <a:ext cx="154463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778" name="Picture 1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1803400"/>
            <a:ext cx="154463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79" name="Text Box 131"/>
          <p:cNvSpPr txBox="1">
            <a:spLocks noChangeArrowheads="1"/>
          </p:cNvSpPr>
          <p:nvPr/>
        </p:nvSpPr>
        <p:spPr bwMode="auto">
          <a:xfrm>
            <a:off x="1198563" y="1371600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/>
              <a:t>z     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endParaRPr lang="en-US" altLang="en-US"/>
          </a:p>
        </p:txBody>
      </p:sp>
      <p:sp>
        <p:nvSpPr>
          <p:cNvPr id="27780" name="Text Box 132"/>
          <p:cNvSpPr txBox="1">
            <a:spLocks noChangeArrowheads="1"/>
          </p:cNvSpPr>
          <p:nvPr/>
        </p:nvSpPr>
        <p:spPr bwMode="auto">
          <a:xfrm>
            <a:off x="3048000" y="137160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/>
              <a:t>z     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endParaRPr lang="en-US" altLang="en-US"/>
          </a:p>
        </p:txBody>
      </p:sp>
      <p:sp>
        <p:nvSpPr>
          <p:cNvPr id="27781" name="Text Box 133"/>
          <p:cNvSpPr txBox="1">
            <a:spLocks noChangeArrowheads="1"/>
          </p:cNvSpPr>
          <p:nvPr/>
        </p:nvSpPr>
        <p:spPr bwMode="auto">
          <a:xfrm>
            <a:off x="4911725" y="137160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/>
              <a:t>z     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endParaRPr lang="en-US" altLang="en-US"/>
          </a:p>
        </p:txBody>
      </p:sp>
      <p:sp>
        <p:nvSpPr>
          <p:cNvPr id="27782" name="Text Box 134"/>
          <p:cNvSpPr txBox="1">
            <a:spLocks noChangeArrowheads="1"/>
          </p:cNvSpPr>
          <p:nvPr/>
        </p:nvSpPr>
        <p:spPr bwMode="auto">
          <a:xfrm>
            <a:off x="6761163" y="1371600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i="1"/>
              <a:t>z     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325E-3244-4DCB-A3A1-40094F9CDB79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it-IT" altLang="en-US"/>
              <a:t>Intervalli a </a:t>
            </a:r>
            <a:r>
              <a:rPr lang="en-US" altLang="en-US">
                <a:cs typeface="Arial" charset="0"/>
              </a:rPr>
              <a:t>±(1/2/3)</a:t>
            </a:r>
            <a:r>
              <a:rPr lang="en-US" altLang="en-US">
                <a:cs typeface="Arial" charset="0"/>
                <a:sym typeface="Symbol" pitchFamily="18" charset="2"/>
              </a:rPr>
              <a:t></a:t>
            </a:r>
            <a:endParaRPr lang="it-IT" altLang="en-US" i="0"/>
          </a:p>
        </p:txBody>
      </p:sp>
      <p:grpSp>
        <p:nvGrpSpPr>
          <p:cNvPr id="143375" name="Group 15"/>
          <p:cNvGrpSpPr>
            <a:grpSpLocks/>
          </p:cNvGrpSpPr>
          <p:nvPr/>
        </p:nvGrpSpPr>
        <p:grpSpPr bwMode="auto">
          <a:xfrm>
            <a:off x="395288" y="2349500"/>
            <a:ext cx="1749425" cy="3378200"/>
            <a:chOff x="249" y="1480"/>
            <a:chExt cx="1102" cy="2128"/>
          </a:xfrm>
        </p:grpSpPr>
        <p:sp>
          <p:nvSpPr>
            <p:cNvPr id="143372" name="Text Box 12"/>
            <p:cNvSpPr txBox="1">
              <a:spLocks noChangeArrowheads="1"/>
            </p:cNvSpPr>
            <p:nvPr/>
          </p:nvSpPr>
          <p:spPr bwMode="auto">
            <a:xfrm>
              <a:off x="249" y="1480"/>
              <a:ext cx="1102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39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it-IT" altLang="en-US" b="1">
                  <a:solidFill>
                    <a:srgbClr val="FF0000"/>
                  </a:solidFill>
                </a:rPr>
                <a:t>Intervallo</a:t>
              </a:r>
            </a:p>
            <a:p>
              <a:pPr algn="ctr"/>
              <a:r>
                <a:rPr lang="it-IT" altLang="en-US" b="1" i="1">
                  <a:solidFill>
                    <a:srgbClr val="FF0000"/>
                  </a:solidFill>
                  <a:sym typeface="Symbol" pitchFamily="18" charset="2"/>
                </a:rPr>
                <a:t></a:t>
              </a:r>
              <a:r>
                <a:rPr lang="en-US" altLang="en-US" b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±1</a:t>
              </a:r>
              <a:r>
                <a:rPr lang="en-US" altLang="en-US" b="1" i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</a:t>
              </a:r>
            </a:p>
            <a:p>
              <a:pPr algn="ctr"/>
              <a:endParaRPr lang="en-US" alt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just"/>
              <a:r>
                <a:rPr lang="en-US" altLang="en-US" i="1">
                  <a:cs typeface="Times New Roman" pitchFamily="18" charset="0"/>
                  <a:sym typeface="Symbol" pitchFamily="18" charset="2"/>
                </a:rPr>
                <a:t></a:t>
              </a:r>
              <a:r>
                <a:rPr lang="en-US" altLang="en-US">
                  <a:cs typeface="Times New Roman" pitchFamily="18" charset="0"/>
                  <a:sym typeface="Symbol" pitchFamily="18" charset="2"/>
                </a:rPr>
                <a:t>(1)-</a:t>
              </a:r>
              <a:r>
                <a:rPr lang="en-US" altLang="en-US" i="1">
                  <a:sym typeface="Symbol" pitchFamily="18" charset="2"/>
                </a:rPr>
                <a:t></a:t>
              </a:r>
              <a:r>
                <a:rPr lang="en-US" altLang="en-US">
                  <a:sym typeface="Symbol" pitchFamily="18" charset="2"/>
                </a:rPr>
                <a:t>(-1)=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0.84134-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0.15866=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0.68268</a:t>
              </a:r>
            </a:p>
            <a:p>
              <a:pPr algn="ctr"/>
              <a:r>
                <a:rPr lang="en-US" altLang="en-US">
                  <a:sym typeface="Symbol" pitchFamily="18" charset="2"/>
                </a:rPr>
                <a:t></a:t>
              </a:r>
            </a:p>
            <a:p>
              <a:pPr algn="ctr"/>
              <a:r>
                <a:rPr lang="en-US" altLang="en-US" b="1">
                  <a:solidFill>
                    <a:srgbClr val="FF0000"/>
                  </a:solidFill>
                  <a:sym typeface="Symbol" pitchFamily="18" charset="2"/>
                </a:rPr>
                <a:t>68.3 %</a:t>
              </a:r>
              <a:endParaRPr lang="it-IT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3373" name="Line 13"/>
            <p:cNvSpPr>
              <a:spLocks noChangeShapeType="1"/>
            </p:cNvSpPr>
            <p:nvPr/>
          </p:nvSpPr>
          <p:spPr bwMode="auto">
            <a:xfrm>
              <a:off x="385" y="2886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301625" y="1341438"/>
            <a:ext cx="8447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Sul Libro e anche sul sito WEB della Didattica è disponibile una tabella di valori di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  <a:r>
              <a:rPr lang="it-IT" altLang="en-US"/>
              <a:t> con passo 0.01</a:t>
            </a:r>
          </a:p>
        </p:txBody>
      </p:sp>
      <p:grpSp>
        <p:nvGrpSpPr>
          <p:cNvPr id="143376" name="Group 16"/>
          <p:cNvGrpSpPr>
            <a:grpSpLocks/>
          </p:cNvGrpSpPr>
          <p:nvPr/>
        </p:nvGrpSpPr>
        <p:grpSpPr bwMode="auto">
          <a:xfrm>
            <a:off x="3276600" y="2349500"/>
            <a:ext cx="1749425" cy="3378200"/>
            <a:chOff x="249" y="1480"/>
            <a:chExt cx="1102" cy="2128"/>
          </a:xfrm>
        </p:grpSpPr>
        <p:sp>
          <p:nvSpPr>
            <p:cNvPr id="143377" name="Text Box 17"/>
            <p:cNvSpPr txBox="1">
              <a:spLocks noChangeArrowheads="1"/>
            </p:cNvSpPr>
            <p:nvPr/>
          </p:nvSpPr>
          <p:spPr bwMode="auto">
            <a:xfrm>
              <a:off x="249" y="1480"/>
              <a:ext cx="1102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39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it-IT" altLang="en-US" b="1">
                  <a:solidFill>
                    <a:srgbClr val="FF0000"/>
                  </a:solidFill>
                </a:rPr>
                <a:t>Intervallo</a:t>
              </a:r>
            </a:p>
            <a:p>
              <a:pPr algn="ctr"/>
              <a:r>
                <a:rPr lang="it-IT" altLang="en-US" b="1" i="1">
                  <a:solidFill>
                    <a:srgbClr val="FF0000"/>
                  </a:solidFill>
                  <a:sym typeface="Symbol" pitchFamily="18" charset="2"/>
                </a:rPr>
                <a:t></a:t>
              </a:r>
              <a:r>
                <a:rPr lang="en-US" altLang="en-US" b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±2</a:t>
              </a:r>
              <a:r>
                <a:rPr lang="en-US" altLang="en-US" b="1" i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</a:t>
              </a:r>
            </a:p>
            <a:p>
              <a:pPr algn="ctr"/>
              <a:endParaRPr lang="en-US" alt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just"/>
              <a:r>
                <a:rPr lang="en-US" altLang="en-US" i="1">
                  <a:cs typeface="Times New Roman" pitchFamily="18" charset="0"/>
                  <a:sym typeface="Symbol" pitchFamily="18" charset="2"/>
                </a:rPr>
                <a:t></a:t>
              </a:r>
              <a:r>
                <a:rPr lang="en-US" altLang="en-US">
                  <a:cs typeface="Times New Roman" pitchFamily="18" charset="0"/>
                  <a:sym typeface="Symbol" pitchFamily="18" charset="2"/>
                </a:rPr>
                <a:t>(2)-</a:t>
              </a:r>
              <a:r>
                <a:rPr lang="en-US" altLang="en-US" i="1">
                  <a:sym typeface="Symbol" pitchFamily="18" charset="2"/>
                </a:rPr>
                <a:t></a:t>
              </a:r>
              <a:r>
                <a:rPr lang="en-US" altLang="en-US">
                  <a:sym typeface="Symbol" pitchFamily="18" charset="2"/>
                </a:rPr>
                <a:t>(-2)=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0.97725-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0.02275=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0.95450</a:t>
              </a:r>
            </a:p>
            <a:p>
              <a:pPr algn="ctr"/>
              <a:r>
                <a:rPr lang="en-US" altLang="en-US">
                  <a:sym typeface="Symbol" pitchFamily="18" charset="2"/>
                </a:rPr>
                <a:t></a:t>
              </a:r>
            </a:p>
            <a:p>
              <a:pPr algn="ctr"/>
              <a:r>
                <a:rPr lang="en-US" altLang="en-US" b="1">
                  <a:solidFill>
                    <a:srgbClr val="FF0000"/>
                  </a:solidFill>
                  <a:sym typeface="Symbol" pitchFamily="18" charset="2"/>
                </a:rPr>
                <a:t>95.5 %</a:t>
              </a:r>
              <a:endParaRPr lang="it-IT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3378" name="Line 18"/>
            <p:cNvSpPr>
              <a:spLocks noChangeShapeType="1"/>
            </p:cNvSpPr>
            <p:nvPr/>
          </p:nvSpPr>
          <p:spPr bwMode="auto">
            <a:xfrm>
              <a:off x="385" y="2886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9" name="Group 19"/>
          <p:cNvGrpSpPr>
            <a:grpSpLocks/>
          </p:cNvGrpSpPr>
          <p:nvPr/>
        </p:nvGrpSpPr>
        <p:grpSpPr bwMode="auto">
          <a:xfrm>
            <a:off x="6135688" y="2343150"/>
            <a:ext cx="1749425" cy="3378200"/>
            <a:chOff x="249" y="1480"/>
            <a:chExt cx="1102" cy="2128"/>
          </a:xfrm>
        </p:grpSpPr>
        <p:sp>
          <p:nvSpPr>
            <p:cNvPr id="143380" name="Text Box 20"/>
            <p:cNvSpPr txBox="1">
              <a:spLocks noChangeArrowheads="1"/>
            </p:cNvSpPr>
            <p:nvPr/>
          </p:nvSpPr>
          <p:spPr bwMode="auto">
            <a:xfrm>
              <a:off x="249" y="1480"/>
              <a:ext cx="1102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39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it-IT" altLang="en-US" b="1">
                  <a:solidFill>
                    <a:srgbClr val="FF0000"/>
                  </a:solidFill>
                </a:rPr>
                <a:t>Intervallo</a:t>
              </a:r>
            </a:p>
            <a:p>
              <a:pPr algn="ctr"/>
              <a:r>
                <a:rPr lang="it-IT" altLang="en-US" b="1" i="1">
                  <a:solidFill>
                    <a:srgbClr val="FF0000"/>
                  </a:solidFill>
                  <a:sym typeface="Symbol" pitchFamily="18" charset="2"/>
                </a:rPr>
                <a:t></a:t>
              </a:r>
              <a:r>
                <a:rPr lang="en-US" altLang="en-US" b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±3</a:t>
              </a:r>
              <a:r>
                <a:rPr lang="en-US" altLang="en-US" b="1" i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</a:t>
              </a:r>
            </a:p>
            <a:p>
              <a:pPr algn="ctr"/>
              <a:endParaRPr lang="en-US" altLang="en-US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endParaRPr>
            </a:p>
            <a:p>
              <a:pPr algn="just"/>
              <a:r>
                <a:rPr lang="en-US" altLang="en-US" i="1">
                  <a:cs typeface="Times New Roman" pitchFamily="18" charset="0"/>
                  <a:sym typeface="Symbol" pitchFamily="18" charset="2"/>
                </a:rPr>
                <a:t></a:t>
              </a:r>
              <a:r>
                <a:rPr lang="en-US" altLang="en-US">
                  <a:cs typeface="Times New Roman" pitchFamily="18" charset="0"/>
                  <a:sym typeface="Symbol" pitchFamily="18" charset="2"/>
                </a:rPr>
                <a:t>(2)-</a:t>
              </a:r>
              <a:r>
                <a:rPr lang="en-US" altLang="en-US" i="1">
                  <a:sym typeface="Symbol" pitchFamily="18" charset="2"/>
                </a:rPr>
                <a:t></a:t>
              </a:r>
              <a:r>
                <a:rPr lang="en-US" altLang="en-US">
                  <a:sym typeface="Symbol" pitchFamily="18" charset="2"/>
                </a:rPr>
                <a:t>(2)=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0.99865-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0.00135=</a:t>
              </a:r>
              <a:br>
                <a:rPr lang="en-US" altLang="en-US">
                  <a:sym typeface="Symbol" pitchFamily="18" charset="2"/>
                </a:rPr>
              </a:br>
              <a:r>
                <a:rPr lang="en-US" altLang="en-US">
                  <a:sym typeface="Symbol" pitchFamily="18" charset="2"/>
                </a:rPr>
                <a:t>0.99730</a:t>
              </a:r>
            </a:p>
            <a:p>
              <a:pPr algn="ctr"/>
              <a:r>
                <a:rPr lang="en-US" altLang="en-US">
                  <a:sym typeface="Symbol" pitchFamily="18" charset="2"/>
                </a:rPr>
                <a:t></a:t>
              </a:r>
            </a:p>
            <a:p>
              <a:pPr algn="ctr"/>
              <a:r>
                <a:rPr lang="en-US" altLang="en-US" b="1">
                  <a:solidFill>
                    <a:srgbClr val="FF0000"/>
                  </a:solidFill>
                  <a:sym typeface="Symbol" pitchFamily="18" charset="2"/>
                </a:rPr>
                <a:t>99.7 %</a:t>
              </a:r>
              <a:endParaRPr lang="it-IT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3381" name="Line 21"/>
            <p:cNvSpPr>
              <a:spLocks noChangeShapeType="1"/>
            </p:cNvSpPr>
            <p:nvPr/>
          </p:nvSpPr>
          <p:spPr bwMode="auto">
            <a:xfrm>
              <a:off x="385" y="2886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539750" y="5722938"/>
            <a:ext cx="64230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en-US"/>
              <a:t>Ricordando che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(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)=1-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sz="3600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it-IT" altLang="en-US">
                <a:sym typeface="Symbol" pitchFamily="18" charset="2"/>
              </a:rPr>
              <a:t>si ha che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(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)=1- 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)=</a:t>
            </a:r>
            <a:r>
              <a:rPr lang="it-IT" altLang="en-US" i="1">
                <a:sym typeface="Symbol" pitchFamily="18" charset="2"/>
              </a:rPr>
              <a:t>P</a:t>
            </a:r>
            <a:r>
              <a:rPr lang="it-IT" altLang="en-US">
                <a:sym typeface="Symbol" pitchFamily="18" charset="2"/>
              </a:rPr>
              <a:t>(-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b="1">
                <a:sym typeface="Symbol" pitchFamily="18" charset="2"/>
              </a:rPr>
              <a:t>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b="1">
                <a:sym typeface="Symbol" pitchFamily="18" charset="2"/>
              </a:rPr>
              <a:t>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 = 2</a:t>
            </a:r>
            <a:r>
              <a:rPr lang="it-IT" altLang="en-US" i="1">
                <a:sym typeface="Symbol" pitchFamily="18" charset="2"/>
              </a:rPr>
              <a:t></a:t>
            </a:r>
            <a:r>
              <a:rPr lang="it-IT" altLang="en-US">
                <a:sym typeface="Symbol" pitchFamily="18" charset="2"/>
              </a:rPr>
              <a:t>(+</a:t>
            </a:r>
            <a:r>
              <a:rPr lang="it-IT" altLang="en-US" i="1">
                <a:sym typeface="Symbol" pitchFamily="18" charset="2"/>
              </a:rPr>
              <a:t>z</a:t>
            </a:r>
            <a:r>
              <a:rPr lang="it-IT" altLang="en-US">
                <a:sym typeface="Symbol" pitchFamily="18" charset="2"/>
              </a:rPr>
              <a:t>) - 1</a:t>
            </a:r>
          </a:p>
        </p:txBody>
      </p:sp>
      <p:graphicFrame>
        <p:nvGraphicFramePr>
          <p:cNvPr id="143388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4125913" y="6059488"/>
          <a:ext cx="219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1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6059488"/>
                        <a:ext cx="21907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8025-7482-45BF-96A1-8259B4E54A35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it-IT" altLang="en-US"/>
              <a:t>VARIABILI CASUALI DISCRETE</a:t>
            </a: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en-US"/>
              <a:t>Sono possibili misure</a:t>
            </a:r>
          </a:p>
          <a:p>
            <a:r>
              <a:rPr lang="it-IT" altLang="en-US"/>
              <a:t>solo in punti discreti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15FD-EC10-4C7D-9F47-AB1E3021A95B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di Probabilità</a:t>
            </a:r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altLang="en-US" sz="2400"/>
              <a:t>La </a:t>
            </a:r>
            <a:r>
              <a:rPr lang="it-IT" altLang="en-US" sz="2400" b="1"/>
              <a:t>funzione di probabilità </a:t>
            </a:r>
            <a:r>
              <a:rPr lang="it-IT" altLang="en-US" sz="2400" b="1" i="1"/>
              <a:t>f</a:t>
            </a:r>
            <a:r>
              <a:rPr lang="it-IT" altLang="en-US" sz="2400" b="1"/>
              <a:t>(</a:t>
            </a:r>
            <a:r>
              <a:rPr lang="it-IT" altLang="en-US" sz="2400" b="1" i="1"/>
              <a:t>x</a:t>
            </a:r>
            <a:r>
              <a:rPr lang="it-IT" altLang="en-US" sz="2400" b="1" i="1" baseline="-25000"/>
              <a:t>j</a:t>
            </a:r>
            <a:r>
              <a:rPr lang="it-IT" altLang="en-US" sz="2400" b="1"/>
              <a:t>)</a:t>
            </a:r>
            <a:r>
              <a:rPr lang="it-IT" altLang="en-US" sz="2400"/>
              <a:t> di una variabile casuale discreta </a:t>
            </a:r>
            <a:r>
              <a:rPr lang="it-IT" altLang="en-US" sz="2400" i="1"/>
              <a:t>X</a:t>
            </a:r>
            <a:r>
              <a:rPr lang="it-IT" altLang="en-US" sz="2400"/>
              <a:t> , con possibili valori </a:t>
            </a:r>
            <a:r>
              <a:rPr lang="it-IT" altLang="en-US" sz="2400" i="1"/>
              <a:t>x</a:t>
            </a:r>
            <a:r>
              <a:rPr lang="it-IT" altLang="en-US" sz="2400" baseline="-25000"/>
              <a:t>1</a:t>
            </a:r>
            <a:r>
              <a:rPr lang="it-IT" altLang="en-US" sz="2400" i="1"/>
              <a:t>, x</a:t>
            </a:r>
            <a:r>
              <a:rPr lang="it-IT" altLang="en-US" sz="2400" baseline="-25000"/>
              <a:t>2</a:t>
            </a:r>
            <a:r>
              <a:rPr lang="it-IT" altLang="en-US" sz="2400" i="1"/>
              <a:t>, …, x</a:t>
            </a:r>
            <a:r>
              <a:rPr lang="it-IT" altLang="en-US" sz="2400" i="1" baseline="-25000"/>
              <a:t>n </a:t>
            </a:r>
            <a:r>
              <a:rPr lang="it-IT" altLang="en-US" sz="2400" i="1"/>
              <a:t>,</a:t>
            </a:r>
            <a:r>
              <a:rPr lang="it-IT" altLang="en-US" sz="2400"/>
              <a:t> è definita come</a:t>
            </a:r>
          </a:p>
          <a:p>
            <a:pPr marL="0" indent="0"/>
            <a:endParaRPr lang="it-IT" altLang="en-US" sz="2400"/>
          </a:p>
          <a:p>
            <a:pPr marL="0" indent="0"/>
            <a:endParaRPr lang="it-IT" altLang="en-US" sz="2400"/>
          </a:p>
          <a:p>
            <a:pPr marL="0" indent="0"/>
            <a:endParaRPr lang="it-IT" altLang="en-US" sz="2400"/>
          </a:p>
          <a:p>
            <a:pPr marL="0" indent="0">
              <a:buFontTx/>
              <a:buNone/>
            </a:pPr>
            <a:r>
              <a:rPr lang="it-IT" altLang="en-US" sz="2400"/>
              <a:t>È dunque una funzione </a:t>
            </a:r>
            <a:r>
              <a:rPr lang="it-IT" altLang="en-US" sz="2400" u="sng"/>
              <a:t>definita solo in un sottoinsieme finito di punti</a:t>
            </a:r>
            <a:r>
              <a:rPr lang="it-IT" altLang="en-US" sz="2400"/>
              <a:t> </a:t>
            </a:r>
            <a:r>
              <a:rPr lang="en-US" altLang="en-US" sz="2400">
                <a:cs typeface="Times New Roman" pitchFamily="18" charset="0"/>
              </a:rPr>
              <a:t>{</a:t>
            </a:r>
            <a:r>
              <a:rPr lang="en-US" altLang="en-US" sz="2400" i="1">
                <a:cs typeface="Times New Roman" pitchFamily="18" charset="0"/>
              </a:rPr>
              <a:t>x</a:t>
            </a:r>
            <a:r>
              <a:rPr lang="en-US" altLang="en-US" sz="2400" i="1" baseline="-25000">
                <a:cs typeface="Times New Roman" pitchFamily="18" charset="0"/>
              </a:rPr>
              <a:t>j</a:t>
            </a:r>
            <a:r>
              <a:rPr lang="en-US" altLang="en-US" sz="2400">
                <a:cs typeface="Times New Roman" pitchFamily="18" charset="0"/>
              </a:rPr>
              <a:t>}</a:t>
            </a:r>
            <a:r>
              <a:rPr lang="en-US" altLang="en-US" sz="600">
                <a:cs typeface="Times New Roman" pitchFamily="18" charset="0"/>
              </a:rPr>
              <a:t> </a:t>
            </a:r>
            <a:r>
              <a:rPr lang="en-US" altLang="en-US" sz="2400">
                <a:cs typeface="Times New Roman" pitchFamily="18" charset="0"/>
                <a:sym typeface="Symbol" pitchFamily="18" charset="2"/>
              </a:rPr>
              <a:t>.</a:t>
            </a:r>
          </a:p>
          <a:p>
            <a:pPr marL="0" indent="0"/>
            <a:endParaRPr lang="it-IT" altLang="en-US" sz="2400"/>
          </a:p>
          <a:p>
            <a:pPr marL="0" indent="0"/>
            <a:endParaRPr lang="en-US" altLang="en-US" sz="240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263900" y="3289300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89300"/>
                        <a:ext cx="2387600" cy="482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84213" y="5300663"/>
            <a:ext cx="77041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651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842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it-IT" altLang="en-US" sz="2400"/>
              <a:t>A differenza della PDF </a:t>
            </a:r>
            <a:r>
              <a:rPr lang="it-IT" altLang="en-US" sz="2400" u="sng"/>
              <a:t>la funzione di probabilità è “puntualmente non nulla”</a:t>
            </a:r>
            <a:r>
              <a:rPr lang="it-IT" altLang="en-US" sz="2400"/>
              <a:t>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FBC-6DC5-4BF3-AA6D-4DD926C919B5}" type="slidenum">
              <a:rPr lang="it-IT" altLang="en-US"/>
              <a:pPr/>
              <a:t>26</a:t>
            </a:fld>
            <a:endParaRPr lang="it-IT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9863"/>
            <a:ext cx="7772400" cy="1143000"/>
          </a:xfrm>
        </p:spPr>
        <p:txBody>
          <a:bodyPr/>
          <a:lstStyle/>
          <a:p>
            <a:r>
              <a:rPr lang="it-IT" altLang="en-US"/>
              <a:t>Esempio di funzione di probabilità</a:t>
            </a:r>
            <a:endParaRPr lang="en-US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4"/>
          <a:stretch>
            <a:fillRect/>
          </a:stretch>
        </p:blipFill>
        <p:spPr bwMode="auto">
          <a:xfrm>
            <a:off x="1979613" y="2635250"/>
            <a:ext cx="5648325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2400" y="1412875"/>
            <a:ext cx="8740775" cy="1187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>
                <a:sym typeface="Symbol" pitchFamily="18" charset="2"/>
              </a:rPr>
              <a:t>Si considera la </a:t>
            </a:r>
            <a:r>
              <a:rPr lang="it-IT" altLang="en-US" b="1">
                <a:sym typeface="Symbol" pitchFamily="18" charset="2"/>
              </a:rPr>
              <a:t>trasmissione di 4 bit</a:t>
            </a:r>
            <a:r>
              <a:rPr lang="it-IT" altLang="en-US">
                <a:sym typeface="Symbol" pitchFamily="18" charset="2"/>
              </a:rPr>
              <a:t>. Riportiamo la </a:t>
            </a:r>
            <a:r>
              <a:rPr lang="it-IT" altLang="en-US" b="1">
                <a:sym typeface="Symbol" pitchFamily="18" charset="2"/>
              </a:rPr>
              <a:t>probabilità di sbagliare </a:t>
            </a:r>
            <a:r>
              <a:rPr lang="it-IT" altLang="en-US" b="1" i="1">
                <a:sym typeface="Symbol" pitchFamily="18" charset="2"/>
              </a:rPr>
              <a:t>x </a:t>
            </a:r>
            <a:r>
              <a:rPr lang="it-IT" altLang="en-US" b="1">
                <a:sym typeface="Symbol" pitchFamily="18" charset="2"/>
              </a:rPr>
              <a:t>bit</a:t>
            </a:r>
            <a:r>
              <a:rPr lang="it-IT" altLang="en-US">
                <a:sym typeface="Symbol" pitchFamily="18" charset="2"/>
              </a:rPr>
              <a:t> per i possibili valori di 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 su 4 bit trasmessi</a:t>
            </a:r>
            <a:r>
              <a:rPr lang="it-IT" altLang="en-US" i="1">
                <a:sym typeface="Symbol" pitchFamily="18" charset="2"/>
              </a:rPr>
              <a:t>. </a:t>
            </a:r>
            <a:r>
              <a:rPr lang="it-IT" altLang="en-US">
                <a:sym typeface="Symbol" pitchFamily="18" charset="2"/>
              </a:rPr>
              <a:t>Sia</a:t>
            </a:r>
            <a:r>
              <a:rPr lang="it-IT" altLang="en-US" i="1">
                <a:sym typeface="Symbol" pitchFamily="18" charset="2"/>
              </a:rPr>
              <a:t> X</a:t>
            </a:r>
            <a:r>
              <a:rPr lang="it-IT" altLang="en-US">
                <a:sym typeface="Symbol" pitchFamily="18" charset="2"/>
              </a:rPr>
              <a:t> il numero di bit sbagliati e </a:t>
            </a:r>
            <a:r>
              <a:rPr lang="it-IT" altLang="en-US" i="1">
                <a:sym typeface="Symbol" pitchFamily="18" charset="2"/>
              </a:rPr>
              <a:t>f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 la sua funzione di probabilità.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50825" y="6021388"/>
            <a:ext cx="8893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>
                <a:sym typeface="Symbol" pitchFamily="18" charset="2"/>
              </a:rPr>
              <a:t>Nel problema si considera </a:t>
            </a:r>
            <a:r>
              <a:rPr lang="it-IT" altLang="en-US" i="1">
                <a:sym typeface="Symbol" pitchFamily="18" charset="2"/>
              </a:rPr>
              <a:t>P</a:t>
            </a:r>
            <a:r>
              <a:rPr lang="it-IT" altLang="en-US">
                <a:sym typeface="Symbol" pitchFamily="18" charset="2"/>
              </a:rPr>
              <a:t>(errore su 1 bit) = 0.1. </a:t>
            </a:r>
            <a:br>
              <a:rPr lang="it-IT" altLang="en-US">
                <a:sym typeface="Symbol" pitchFamily="18" charset="2"/>
              </a:rPr>
            </a:br>
            <a:r>
              <a:rPr lang="it-IT" altLang="en-US">
                <a:sym typeface="Symbol" pitchFamily="18" charset="2"/>
              </a:rPr>
              <a:t>Il calcolo di </a:t>
            </a:r>
            <a:r>
              <a:rPr lang="it-IT" altLang="en-US" i="1">
                <a:sym typeface="Symbol" pitchFamily="18" charset="2"/>
              </a:rPr>
              <a:t>P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=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 i="1" baseline="-25000">
                <a:sym typeface="Symbol" pitchFamily="18" charset="2"/>
              </a:rPr>
              <a:t>i</a:t>
            </a:r>
            <a:r>
              <a:rPr lang="it-IT" altLang="en-US">
                <a:sym typeface="Symbol" pitchFamily="18" charset="2"/>
              </a:rPr>
              <a:t>) sarà effettuato con la distribuzione binomiale.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6372225" y="4797425"/>
            <a:ext cx="1152525" cy="360363"/>
          </a:xfrm>
          <a:prstGeom prst="ellipse">
            <a:avLst/>
          </a:prstGeom>
          <a:noFill/>
          <a:ln w="1905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667500" y="3403600"/>
            <a:ext cx="1144588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>
                <a:solidFill>
                  <a:srgbClr val="00FF00"/>
                </a:solidFill>
                <a:sym typeface="Symbol" pitchFamily="18" charset="2"/>
              </a:rPr>
              <a:t>(0.1)</a:t>
            </a:r>
            <a:r>
              <a:rPr lang="it-IT" altLang="en-US" baseline="30000">
                <a:solidFill>
                  <a:srgbClr val="00FF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067175" y="2924175"/>
            <a:ext cx="1144588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>
                <a:sym typeface="Symbol" pitchFamily="18" charset="2"/>
              </a:rPr>
              <a:t>(0.1)</a:t>
            </a:r>
            <a:r>
              <a:rPr lang="it-IT" altLang="en-US" baseline="30000">
                <a:sym typeface="Symbol" pitchFamily="18" charset="2"/>
              </a:rPr>
              <a:t>4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7092950" y="3789363"/>
            <a:ext cx="0" cy="1008062"/>
          </a:xfrm>
          <a:prstGeom prst="line">
            <a:avLst/>
          </a:prstGeom>
          <a:noFill/>
          <a:ln w="19050">
            <a:solidFill>
              <a:srgbClr val="99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323850" y="2817813"/>
            <a:ext cx="2808288" cy="827087"/>
            <a:chOff x="204" y="1775"/>
            <a:chExt cx="1769" cy="521"/>
          </a:xfrm>
        </p:grpSpPr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rot="16200000" flipV="1">
              <a:off x="1036" y="1963"/>
              <a:ext cx="17" cy="4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1247" y="2069"/>
              <a:ext cx="726" cy="22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204" y="1775"/>
              <a:ext cx="907" cy="51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FFFF99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it-IT" altLang="en-US">
                  <a:solidFill>
                    <a:srgbClr val="0033CC"/>
                  </a:solidFill>
                  <a:sym typeface="Symbol" pitchFamily="18" charset="2"/>
                </a:rPr>
                <a:t>(1-0.1)</a:t>
              </a:r>
              <a:r>
                <a:rPr lang="it-IT" altLang="en-US" baseline="30000">
                  <a:solidFill>
                    <a:srgbClr val="0033CC"/>
                  </a:solidFill>
                  <a:sym typeface="Symbol" pitchFamily="18" charset="2"/>
                </a:rPr>
                <a:t>4</a:t>
              </a:r>
              <a:r>
                <a:rPr lang="it-IT" altLang="en-US">
                  <a:solidFill>
                    <a:srgbClr val="0033CC"/>
                  </a:solidFill>
                  <a:sym typeface="Symbol" pitchFamily="18" charset="2"/>
                </a:rPr>
                <a:t>=</a:t>
              </a:r>
            </a:p>
            <a:p>
              <a:r>
                <a:rPr lang="it-IT" altLang="en-US">
                  <a:solidFill>
                    <a:srgbClr val="0033CC"/>
                  </a:solidFill>
                  <a:sym typeface="Symbol" pitchFamily="18" charset="2"/>
                </a:rPr>
                <a:t>(0.9)</a:t>
              </a:r>
              <a:r>
                <a:rPr lang="it-IT" altLang="en-US" baseline="30000">
                  <a:solidFill>
                    <a:srgbClr val="0033CC"/>
                  </a:solidFill>
                  <a:sym typeface="Symbol" pitchFamily="18" charset="2"/>
                </a:rPr>
                <a:t>4</a:t>
              </a:r>
              <a:r>
                <a:rPr lang="it-IT" altLang="en-US">
                  <a:solidFill>
                    <a:srgbClr val="0033CC"/>
                  </a:solidFill>
                  <a:sym typeface="Symbol" pitchFamily="18" charset="2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38921" grpId="0"/>
      <p:bldP spid="389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F32-B96E-484B-B5F4-B0ECEDB2FE71}" type="slidenum">
              <a:rPr lang="it-IT" altLang="en-US"/>
              <a:pPr/>
              <a:t>27</a:t>
            </a:fld>
            <a:endParaRPr lang="it-IT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di Distribuzione Cumulativa</a:t>
            </a: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1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en-US" sz="2400"/>
              <a:t>La </a:t>
            </a:r>
            <a:r>
              <a:rPr lang="it-IT" altLang="en-US" sz="2400" b="1"/>
              <a:t>funzione di Distribuzione Cumulativa </a:t>
            </a:r>
            <a:r>
              <a:rPr lang="it-IT" altLang="en-US" sz="2400" i="1"/>
              <a:t>F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/>
              <a:t>) di una variabile casuale discreta </a:t>
            </a:r>
            <a:r>
              <a:rPr lang="it-IT" altLang="en-US" sz="2400" i="1"/>
              <a:t>X</a:t>
            </a:r>
            <a:r>
              <a:rPr lang="it-IT" altLang="en-US" sz="2400"/>
              <a:t> , è definita come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743200" y="3067050"/>
          <a:ext cx="342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1714320" imgH="380880" progId="Equation.3">
                  <p:embed/>
                </p:oleObj>
              </mc:Choice>
              <mc:Fallback>
                <p:oleObj name="Equation" r:id="rId3" imgW="17143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67050"/>
                        <a:ext cx="342900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84213" y="4149725"/>
            <a:ext cx="77724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651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842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it-IT" altLang="en-US" sz="2400" i="1"/>
              <a:t>F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/>
              <a:t>) è definita su tutto l’asse reale e quindi anche per i valori di </a:t>
            </a:r>
            <a:r>
              <a:rPr lang="it-IT" altLang="en-US" sz="2400" i="1"/>
              <a:t>x</a:t>
            </a:r>
            <a:r>
              <a:rPr lang="it-IT" altLang="en-US" sz="2400" i="1">
                <a:sym typeface="Symbol" pitchFamily="18" charset="2"/>
              </a:rPr>
              <a:t></a:t>
            </a:r>
            <a:r>
              <a:rPr lang="it-IT" altLang="en-US" sz="2400" i="1"/>
              <a:t>x</a:t>
            </a:r>
            <a:r>
              <a:rPr lang="it-IT" altLang="en-US" sz="2400" i="1" baseline="-25000"/>
              <a:t>j</a:t>
            </a:r>
            <a:r>
              <a:rPr lang="it-IT" altLang="en-US" sz="2400"/>
              <a:t> con 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en-US" altLang="en-US" sz="2400">
                <a:cs typeface="Times New Roman" pitchFamily="18" charset="0"/>
                <a:sym typeface="Symbol" pitchFamily="18" charset="2"/>
              </a:rPr>
              <a:t>{</a:t>
            </a:r>
            <a:r>
              <a:rPr lang="it-IT" altLang="en-US" sz="2400">
                <a:sym typeface="Symbol" pitchFamily="18" charset="2"/>
              </a:rPr>
              <a:t></a:t>
            </a:r>
            <a:r>
              <a:rPr lang="en-US" altLang="en-US" sz="2400">
                <a:cs typeface="Times New Roman" pitchFamily="18" charset="0"/>
                <a:sym typeface="Symbol" pitchFamily="18" charset="2"/>
              </a:rPr>
              <a:t>}; </a:t>
            </a:r>
            <a:r>
              <a:rPr lang="it-IT" altLang="en-US" sz="2400">
                <a:cs typeface="Times New Roman" pitchFamily="18" charset="0"/>
                <a:sym typeface="Symbol" pitchFamily="18" charset="2"/>
              </a:rPr>
              <a:t>in particolare anche per valori </a:t>
            </a:r>
            <a:r>
              <a:rPr lang="it-IT" altLang="en-US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it-IT" altLang="en-US" sz="2400">
                <a:cs typeface="Times New Roman" pitchFamily="18" charset="0"/>
                <a:sym typeface="Symbol" pitchFamily="18" charset="2"/>
              </a:rPr>
              <a:t>&lt;min</a:t>
            </a:r>
            <a:r>
              <a:rPr lang="it-IT" altLang="en-US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it-IT" altLang="en-US" sz="2400" i="1" baseline="-25000">
                <a:latin typeface="Book Antiqua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altLang="en-US" sz="2400">
                <a:cs typeface="Times New Roman" pitchFamily="18" charset="0"/>
                <a:sym typeface="Symbol" pitchFamily="18" charset="2"/>
              </a:rPr>
              <a:t> e per </a:t>
            </a:r>
            <a:r>
              <a:rPr lang="it-IT" altLang="en-US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it-IT" altLang="en-US" sz="2400">
                <a:cs typeface="Times New Roman" pitchFamily="18" charset="0"/>
                <a:sym typeface="Symbol" pitchFamily="18" charset="2"/>
              </a:rPr>
              <a:t>&gt;max</a:t>
            </a:r>
            <a:r>
              <a:rPr lang="it-IT" altLang="en-US" sz="2400" i="1">
                <a:cs typeface="Times New Roman" pitchFamily="18" charset="0"/>
                <a:sym typeface="Symbol" pitchFamily="18" charset="2"/>
              </a:rPr>
              <a:t>x</a:t>
            </a:r>
            <a:r>
              <a:rPr lang="it-IT" altLang="en-US" sz="2400" i="1" baseline="-25000">
                <a:latin typeface="Book Antiqua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it-IT" altLang="en-US" sz="2400">
                <a:cs typeface="Times New Roman" pitchFamily="18" charset="0"/>
                <a:sym typeface="Symbol" pitchFamily="18" charset="2"/>
              </a:rPr>
              <a:t>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A5EE-E4FD-4057-901C-7C1C63F6CF3F}" type="slidenum">
              <a:rPr lang="it-IT" altLang="en-US"/>
              <a:pPr/>
              <a:t>28</a:t>
            </a:fld>
            <a:endParaRPr lang="it-IT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r>
              <a:rPr lang="it-IT" altLang="en-US"/>
              <a:t>Es. di distribuzione cumulativa</a:t>
            </a:r>
            <a:endParaRPr lang="en-US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8600" y="1125538"/>
            <a:ext cx="8915400" cy="1187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>
                <a:sym typeface="Symbol" pitchFamily="18" charset="2"/>
              </a:rPr>
              <a:t>Si riconsidera la trasmissione di 4 bit. Riportiamo la distribuzione cumulativa di </a:t>
            </a:r>
            <a:r>
              <a:rPr lang="it-IT" altLang="en-US" i="1">
                <a:sym typeface="Symbol" pitchFamily="18" charset="2"/>
              </a:rPr>
              <a:t>X. </a:t>
            </a:r>
            <a:r>
              <a:rPr lang="it-IT" altLang="en-US">
                <a:sym typeface="Symbol" pitchFamily="18" charset="2"/>
              </a:rPr>
              <a:t>Prima del primo evento possibile </a:t>
            </a:r>
            <a:r>
              <a:rPr lang="it-IT" altLang="en-US" i="1">
                <a:sym typeface="Symbol" pitchFamily="18" charset="2"/>
              </a:rPr>
              <a:t>F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)=0 e dopo l’ultimo evento possibile </a:t>
            </a:r>
            <a:r>
              <a:rPr lang="it-IT" altLang="en-US" i="1">
                <a:sym typeface="Symbol" pitchFamily="18" charset="2"/>
              </a:rPr>
              <a:t>F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)=1.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0"/>
          <a:stretch>
            <a:fillRect/>
          </a:stretch>
        </p:blipFill>
        <p:spPr bwMode="auto">
          <a:xfrm>
            <a:off x="723900" y="2324100"/>
            <a:ext cx="76962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827088" y="5991225"/>
            <a:ext cx="7343775" cy="822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>
                <a:sym typeface="Symbol" pitchFamily="18" charset="2"/>
              </a:rPr>
              <a:t>La funzione di distribuzione cumulativa è discontinua e l’ampiezza dei salti nei valori </a:t>
            </a:r>
            <a:r>
              <a:rPr lang="it-IT" altLang="en-US" i="1"/>
              <a:t>x</a:t>
            </a:r>
            <a:r>
              <a:rPr lang="it-IT" altLang="en-US" i="1">
                <a:sym typeface="Symbol" pitchFamily="18" charset="2"/>
              </a:rPr>
              <a:t>=</a:t>
            </a:r>
            <a:r>
              <a:rPr lang="it-IT" altLang="en-US" i="1"/>
              <a:t>x</a:t>
            </a:r>
            <a:r>
              <a:rPr lang="it-IT" altLang="en-US" i="1" baseline="-25000"/>
              <a:t>j</a:t>
            </a:r>
            <a:r>
              <a:rPr lang="it-IT" altLang="en-US"/>
              <a:t> è pari a </a:t>
            </a:r>
            <a:r>
              <a:rPr lang="it-IT" altLang="en-US" i="1"/>
              <a:t>P</a:t>
            </a:r>
            <a:r>
              <a:rPr lang="it-IT" altLang="en-US"/>
              <a:t>(</a:t>
            </a:r>
            <a:r>
              <a:rPr lang="it-IT" altLang="en-US" i="1"/>
              <a:t>X=x</a:t>
            </a:r>
            <a:r>
              <a:rPr lang="it-IT" altLang="en-US" i="1" baseline="-25000"/>
              <a:t>j</a:t>
            </a:r>
            <a:r>
              <a:rPr lang="it-IT" alt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2DAC-E7F8-4B6D-A228-FE254258DF05}" type="slidenum">
              <a:rPr lang="it-IT" altLang="en-US"/>
              <a:pPr/>
              <a:t>29</a:t>
            </a:fld>
            <a:endParaRPr lang="it-IT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52400" y="2238375"/>
            <a:ext cx="8915400" cy="44735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Sia</a:t>
            </a:r>
            <a:r>
              <a:rPr lang="it-IT" altLang="en-US" i="1"/>
              <a:t> X </a:t>
            </a:r>
            <a:r>
              <a:rPr lang="it-IT" altLang="en-US"/>
              <a:t>una variabile casuale discreta con funzione di probabilità</a:t>
            </a:r>
            <a:r>
              <a:rPr lang="it-IT" altLang="en-US" i="1"/>
              <a:t> 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/>
              <a:t>), per cui </a:t>
            </a:r>
            <a:r>
              <a:rPr lang="it-IT" altLang="en-US" i="1"/>
              <a:t>P</a:t>
            </a:r>
            <a:r>
              <a:rPr lang="it-IT" altLang="en-US"/>
              <a:t>(</a:t>
            </a:r>
            <a:r>
              <a:rPr lang="it-IT" altLang="en-US" i="1"/>
              <a:t>X=x</a:t>
            </a:r>
            <a:r>
              <a:rPr lang="it-IT" altLang="en-US" i="1" baseline="-25000"/>
              <a:t>j</a:t>
            </a:r>
            <a:r>
              <a:rPr lang="it-IT" altLang="en-US"/>
              <a:t>)</a:t>
            </a:r>
            <a:r>
              <a:rPr lang="it-IT" altLang="en-US" i="1"/>
              <a:t> = 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 i="1" baseline="-25000"/>
              <a:t>j</a:t>
            </a:r>
            <a:r>
              <a:rPr lang="it-IT" altLang="en-US"/>
              <a:t>).</a:t>
            </a:r>
          </a:p>
          <a:p>
            <a:endParaRPr lang="it-IT" altLang="en-US"/>
          </a:p>
          <a:p>
            <a:r>
              <a:rPr lang="it-IT" altLang="en-US"/>
              <a:t>Il </a:t>
            </a:r>
            <a:r>
              <a:rPr lang="it-IT" altLang="en-US" b="1"/>
              <a:t>valor medio </a:t>
            </a:r>
            <a:r>
              <a:rPr lang="it-IT" altLang="en-US"/>
              <a:t>o </a:t>
            </a:r>
            <a:r>
              <a:rPr lang="it-IT" altLang="en-US" b="1"/>
              <a:t>valore atteso </a:t>
            </a:r>
            <a:r>
              <a:rPr lang="it-IT" altLang="en-US"/>
              <a:t>di </a:t>
            </a:r>
            <a:r>
              <a:rPr lang="it-IT" altLang="en-US" i="1"/>
              <a:t>X</a:t>
            </a:r>
            <a:r>
              <a:rPr lang="it-IT" altLang="en-US"/>
              <a:t>, indicato con </a:t>
            </a:r>
            <a:r>
              <a:rPr lang="it-IT" altLang="en-US" i="1">
                <a:sym typeface="Symbol" pitchFamily="18" charset="2"/>
              </a:rPr>
              <a:t></a:t>
            </a:r>
            <a:r>
              <a:rPr lang="it-IT" altLang="en-US">
                <a:sym typeface="Symbol" pitchFamily="18" charset="2"/>
              </a:rPr>
              <a:t> o </a:t>
            </a:r>
            <a:r>
              <a:rPr lang="it-IT" altLang="en-US" i="1">
                <a:sym typeface="Symbol" pitchFamily="18" charset="2"/>
              </a:rPr>
              <a:t>E(X), </a:t>
            </a:r>
            <a:r>
              <a:rPr lang="it-IT" altLang="en-US">
                <a:sym typeface="Symbol" pitchFamily="18" charset="2"/>
              </a:rPr>
              <a:t>vale:</a:t>
            </a:r>
          </a:p>
          <a:p>
            <a:endParaRPr lang="it-IT" altLang="en-US" i="1">
              <a:sym typeface="Symbol" pitchFamily="18" charset="2"/>
            </a:endParaRPr>
          </a:p>
          <a:p>
            <a:endParaRPr lang="it-IT" altLang="en-US" i="1">
              <a:sym typeface="Symbol" pitchFamily="18" charset="2"/>
            </a:endParaRPr>
          </a:p>
          <a:p>
            <a:endParaRPr lang="it-IT" altLang="en-US" i="1">
              <a:sym typeface="Symbol" pitchFamily="18" charset="2"/>
            </a:endParaRPr>
          </a:p>
          <a:p>
            <a:endParaRPr lang="it-IT" altLang="en-US" i="1">
              <a:sym typeface="Symbol" pitchFamily="18" charset="2"/>
            </a:endParaRPr>
          </a:p>
          <a:p>
            <a:r>
              <a:rPr lang="it-IT" altLang="en-US">
                <a:sym typeface="Symbol" pitchFamily="18" charset="2"/>
              </a:rPr>
              <a:t>dove </a:t>
            </a:r>
            <a:r>
              <a:rPr lang="it-IT" altLang="en-US" i="1">
                <a:sym typeface="Symbol" pitchFamily="18" charset="2"/>
              </a:rPr>
              <a:t>n</a:t>
            </a:r>
            <a:r>
              <a:rPr lang="it-IT" altLang="en-US">
                <a:sym typeface="Symbol" pitchFamily="18" charset="2"/>
              </a:rPr>
              <a:t> sono i possibili valori di 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.</a:t>
            </a:r>
            <a:r>
              <a:rPr lang="it-IT" altLang="en-US" i="1">
                <a:sym typeface="Symbol" pitchFamily="18" charset="2"/>
              </a:rPr>
              <a:t> </a:t>
            </a:r>
          </a:p>
          <a:p>
            <a:endParaRPr lang="it-IT" altLang="en-US" i="1">
              <a:sym typeface="Symbol" pitchFamily="18" charset="2"/>
            </a:endParaRPr>
          </a:p>
          <a:p>
            <a:r>
              <a:rPr lang="it-IT" altLang="en-US">
                <a:cs typeface="Times New Roman" pitchFamily="18" charset="0"/>
                <a:sym typeface="Symbol" pitchFamily="18" charset="2"/>
              </a:rPr>
              <a:t>Rispetto alla media campionaria/aritmetica di </a:t>
            </a:r>
            <a:r>
              <a:rPr lang="it-IT" alt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it-IT" altLang="en-US">
                <a:cs typeface="Times New Roman" pitchFamily="18" charset="0"/>
                <a:sym typeface="Symbol" pitchFamily="18" charset="2"/>
              </a:rPr>
              <a:t> dati, adesso è la funzione di probabilità </a:t>
            </a:r>
            <a:r>
              <a:rPr lang="it-IT" altLang="en-US" i="1">
                <a:cs typeface="Times New Roman" pitchFamily="18" charset="0"/>
                <a:sym typeface="Symbol" pitchFamily="18" charset="2"/>
              </a:rPr>
              <a:t>f</a:t>
            </a:r>
            <a:r>
              <a:rPr lang="it-IT" altLang="en-US">
                <a:cs typeface="Times New Roman" pitchFamily="18" charset="0"/>
                <a:sym typeface="Symbol" pitchFamily="18" charset="2"/>
              </a:rPr>
              <a:t>(</a:t>
            </a:r>
            <a:r>
              <a:rPr lang="it-IT" altLang="en-US" i="1">
                <a:cs typeface="Times New Roman" pitchFamily="18" charset="0"/>
                <a:sym typeface="Symbol" pitchFamily="18" charset="2"/>
              </a:rPr>
              <a:t>x</a:t>
            </a:r>
            <a:r>
              <a:rPr lang="it-IT" altLang="en-US" i="1" baseline="-25000">
                <a:cs typeface="Times New Roman" pitchFamily="18" charset="0"/>
                <a:sym typeface="Symbol" pitchFamily="18" charset="2"/>
              </a:rPr>
              <a:t>j</a:t>
            </a:r>
            <a:r>
              <a:rPr lang="it-IT" altLang="en-US">
                <a:cs typeface="Times New Roman" pitchFamily="18" charset="0"/>
                <a:sym typeface="Symbol" pitchFamily="18" charset="2"/>
              </a:rPr>
              <a:t>) che contiene il fattore 1/</a:t>
            </a:r>
            <a:r>
              <a:rPr lang="it-IT" altLang="en-US" i="1">
                <a:cs typeface="Times New Roman" pitchFamily="18" charset="0"/>
                <a:sym typeface="Symbol" pitchFamily="18" charset="2"/>
              </a:rPr>
              <a:t>n</a:t>
            </a:r>
            <a:r>
              <a:rPr lang="it-IT" altLang="en-US">
                <a:cs typeface="Times New Roman" pitchFamily="18" charset="0"/>
                <a:sym typeface="Symbol" pitchFamily="18" charset="2"/>
              </a:rPr>
              <a:t>.</a:t>
            </a:r>
            <a:r>
              <a:rPr lang="it-IT" altLang="en-US" i="1">
                <a:sym typeface="Symbol" pitchFamily="18" charset="2"/>
              </a:rPr>
              <a:t>              </a:t>
            </a:r>
            <a:endParaRPr lang="it-IT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438"/>
            <a:ext cx="7772400" cy="1143000"/>
          </a:xfrm>
        </p:spPr>
        <p:txBody>
          <a:bodyPr/>
          <a:lstStyle/>
          <a:p>
            <a:r>
              <a:rPr lang="en-US" altLang="en-US"/>
              <a:t>Valor Medio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784350" y="3865563"/>
          <a:ext cx="37242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1358640" imgH="457200" progId="Equation.3">
                  <p:embed/>
                </p:oleObj>
              </mc:Choice>
              <mc:Fallback>
                <p:oleObj name="Equation" r:id="rId3" imgW="13586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865563"/>
                        <a:ext cx="3724275" cy="1252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628775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u="sng"/>
              <a:t>Definizione</a:t>
            </a:r>
            <a:r>
              <a:rPr lang="it-IT" altLang="en-US"/>
              <a:t>:</a:t>
            </a:r>
            <a:endParaRPr lang="en-US" alt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795963" y="4221163"/>
            <a:ext cx="24479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“</a:t>
            </a:r>
            <a:r>
              <a:rPr lang="it-IT" altLang="en-US" u="sng"/>
              <a:t>BARICENTRO</a:t>
            </a:r>
            <a:r>
              <a:rPr lang="it-IT" altLang="en-US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5F1-B8B9-4B23-B982-B403F5F75E29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VARIABILI CASUALI</a:t>
            </a:r>
            <a:endParaRPr lang="en-US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4138" y="1828800"/>
            <a:ext cx="9059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Esempi di variabili </a:t>
            </a:r>
            <a:r>
              <a:rPr lang="it-IT" altLang="en-US" b="1"/>
              <a:t>continue</a:t>
            </a:r>
            <a:r>
              <a:rPr lang="it-IT" altLang="en-US"/>
              <a:t>:</a:t>
            </a:r>
          </a:p>
          <a:p>
            <a:r>
              <a:rPr lang="it-IT" altLang="en-US"/>
              <a:t>Il tempo, lo spazio, l’energia, la temperatura, la pressione, la corrente elettrica…</a:t>
            </a:r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4138" y="2967038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 i="1"/>
              <a:t>Tutte le grandezze che possono essere messe in corrispondenza con il campo dei </a:t>
            </a:r>
            <a:r>
              <a:rPr lang="it-IT" altLang="en-US" b="1" i="1"/>
              <a:t>numeri reali </a:t>
            </a:r>
            <a:r>
              <a:rPr lang="it-IT" altLang="en-US" i="1"/>
              <a:t>(attraverso un’opportuna unità di misura)</a:t>
            </a:r>
            <a:endParaRPr lang="en-US" altLang="en-US" i="1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4138" y="3962400"/>
            <a:ext cx="9059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Esempi di variabili </a:t>
            </a:r>
            <a:r>
              <a:rPr lang="it-IT" altLang="en-US" b="1"/>
              <a:t>discrete</a:t>
            </a:r>
            <a:r>
              <a:rPr lang="it-IT" altLang="en-US"/>
              <a:t>:</a:t>
            </a:r>
          </a:p>
          <a:p>
            <a:r>
              <a:rPr lang="it-IT" altLang="en-US"/>
              <a:t>Numero di giornate piovose, numero di pezzi difettosi in un lotto di produzione, pagine di un libro, numero di accessi a un </a:t>
            </a:r>
            <a:r>
              <a:rPr lang="it-IT" altLang="en-US" i="1"/>
              <a:t>server</a:t>
            </a:r>
            <a:r>
              <a:rPr lang="it-IT" altLang="en-US"/>
              <a:t>…</a:t>
            </a:r>
            <a:endParaRPr lang="en-US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6200" y="51974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 i="1"/>
              <a:t>Tutte le grandezze che possono essere messe in corrispondenza con il campo dei </a:t>
            </a:r>
            <a:r>
              <a:rPr lang="it-IT" altLang="en-US" b="1" i="1"/>
              <a:t>numeri interi </a:t>
            </a:r>
            <a:r>
              <a:rPr lang="it-IT" altLang="en-US" i="1"/>
              <a:t>(attraverso un’opportuna unità di misura)</a:t>
            </a:r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64A94-5039-48BD-A323-E38722EEC33A}" type="slidenum">
              <a:rPr lang="it-IT" altLang="en-US"/>
              <a:pPr/>
              <a:t>30</a:t>
            </a:fld>
            <a:endParaRPr lang="it-IT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1313"/>
            <a:ext cx="7772400" cy="1143000"/>
          </a:xfrm>
        </p:spPr>
        <p:txBody>
          <a:bodyPr/>
          <a:lstStyle/>
          <a:p>
            <a:r>
              <a:rPr lang="en-US" altLang="en-US"/>
              <a:t>Varianza e </a:t>
            </a:r>
            <a:br>
              <a:rPr lang="en-US" altLang="en-US"/>
            </a:br>
            <a:r>
              <a:rPr lang="en-US" altLang="en-US"/>
              <a:t>Deviazione Standard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82600" y="3832225"/>
          <a:ext cx="81470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3" imgW="2971800" imgH="431640" progId="Equation.3">
                  <p:embed/>
                </p:oleObj>
              </mc:Choice>
              <mc:Fallback>
                <p:oleObj name="Equation" r:id="rId3" imgW="29718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832225"/>
                        <a:ext cx="8147050" cy="1184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u="sng"/>
              <a:t>Definizione</a:t>
            </a:r>
            <a:r>
              <a:rPr lang="it-IT" altLang="en-US"/>
              <a:t>:</a:t>
            </a:r>
            <a:endParaRPr lang="en-US" alt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52400" y="2209800"/>
            <a:ext cx="9144000" cy="15525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Sia</a:t>
            </a:r>
            <a:r>
              <a:rPr lang="it-IT" altLang="en-US" i="1"/>
              <a:t> X </a:t>
            </a:r>
            <a:r>
              <a:rPr lang="it-IT" altLang="en-US"/>
              <a:t>una variabile casuale discreta con funzione di probabilità</a:t>
            </a:r>
            <a:r>
              <a:rPr lang="it-IT" altLang="en-US" i="1"/>
              <a:t> 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/>
              <a:t>), per cui </a:t>
            </a:r>
            <a:r>
              <a:rPr lang="it-IT" altLang="en-US" i="1"/>
              <a:t>P</a:t>
            </a:r>
            <a:r>
              <a:rPr lang="it-IT" altLang="en-US"/>
              <a:t>(</a:t>
            </a:r>
            <a:r>
              <a:rPr lang="it-IT" altLang="en-US" i="1"/>
              <a:t>X=x</a:t>
            </a:r>
            <a:r>
              <a:rPr lang="it-IT" altLang="en-US" i="1" baseline="-25000"/>
              <a:t>j</a:t>
            </a:r>
            <a:r>
              <a:rPr lang="it-IT" altLang="en-US"/>
              <a:t>)</a:t>
            </a:r>
            <a:r>
              <a:rPr lang="it-IT" altLang="en-US" i="1"/>
              <a:t> = f</a:t>
            </a:r>
            <a:r>
              <a:rPr lang="it-IT" altLang="en-US"/>
              <a:t>(</a:t>
            </a:r>
            <a:r>
              <a:rPr lang="it-IT" altLang="en-US" i="1"/>
              <a:t>x</a:t>
            </a:r>
            <a:r>
              <a:rPr lang="it-IT" altLang="en-US" i="1" baseline="-25000"/>
              <a:t>j</a:t>
            </a:r>
            <a:r>
              <a:rPr lang="it-IT" altLang="en-US"/>
              <a:t>).</a:t>
            </a:r>
          </a:p>
          <a:p>
            <a:endParaRPr lang="it-IT" altLang="en-US"/>
          </a:p>
          <a:p>
            <a:r>
              <a:rPr lang="it-IT" altLang="en-US"/>
              <a:t>La </a:t>
            </a:r>
            <a:r>
              <a:rPr lang="it-IT" altLang="en-US" b="1"/>
              <a:t>varianza </a:t>
            </a:r>
            <a:r>
              <a:rPr lang="it-IT" altLang="en-US"/>
              <a:t>di </a:t>
            </a:r>
            <a:r>
              <a:rPr lang="it-IT" altLang="en-US" i="1"/>
              <a:t>X</a:t>
            </a:r>
            <a:r>
              <a:rPr lang="it-IT" altLang="en-US"/>
              <a:t>, indicata con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 i="1" baseline="30000">
                <a:sym typeface="Symbol" pitchFamily="18" charset="2"/>
              </a:rPr>
              <a:t>2</a:t>
            </a:r>
            <a:r>
              <a:rPr lang="it-IT" altLang="en-US">
                <a:sym typeface="Symbol" pitchFamily="18" charset="2"/>
              </a:rPr>
              <a:t> o </a:t>
            </a:r>
            <a:r>
              <a:rPr lang="it-IT" altLang="en-US" i="1">
                <a:sym typeface="Symbol" pitchFamily="18" charset="2"/>
              </a:rPr>
              <a:t>V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), vale:</a:t>
            </a:r>
            <a:r>
              <a:rPr lang="en-US" altLang="en-US" i="1">
                <a:sym typeface="Symbol" pitchFamily="18" charset="2"/>
              </a:rPr>
              <a:t>               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52400" y="5181600"/>
            <a:ext cx="92344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/>
              <a:t>La </a:t>
            </a:r>
            <a:r>
              <a:rPr lang="it-IT" altLang="en-US" b="1"/>
              <a:t>deviazione standard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 b="1"/>
              <a:t>  </a:t>
            </a:r>
            <a:r>
              <a:rPr lang="it-IT" altLang="en-US"/>
              <a:t>di </a:t>
            </a:r>
            <a:r>
              <a:rPr lang="it-IT" altLang="en-US" i="1"/>
              <a:t>X</a:t>
            </a:r>
            <a:r>
              <a:rPr lang="it-IT" altLang="en-US"/>
              <a:t> vale </a:t>
            </a:r>
            <a:r>
              <a:rPr lang="it-IT" altLang="en-US" i="1">
                <a:sym typeface="Symbol" pitchFamily="18" charset="2"/>
              </a:rPr>
              <a:t> = 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</a:t>
            </a:r>
            <a:r>
              <a:rPr lang="it-IT" altLang="en-US" baseline="30000">
                <a:sym typeface="Symbol" pitchFamily="18" charset="2"/>
              </a:rPr>
              <a:t> 2</a:t>
            </a:r>
            <a:r>
              <a:rPr lang="it-IT" altLang="en-US"/>
              <a:t> </a:t>
            </a:r>
            <a:r>
              <a:rPr lang="it-IT" altLang="en-US" i="1">
                <a:sym typeface="Symbol" pitchFamily="18" charset="2"/>
              </a:rPr>
              <a:t>= </a:t>
            </a:r>
            <a:r>
              <a:rPr lang="it-IT" altLang="en-US">
                <a:sym typeface="Symbol" pitchFamily="18" charset="2"/>
              </a:rPr>
              <a:t> </a:t>
            </a:r>
            <a:r>
              <a:rPr lang="it-IT" altLang="en-US" i="1">
                <a:sym typeface="Symbol" pitchFamily="18" charset="2"/>
              </a:rPr>
              <a:t>V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>
                <a:sym typeface="Symbol" pitchFamily="18" charset="2"/>
              </a:rPr>
              <a:t>)</a:t>
            </a:r>
          </a:p>
          <a:p>
            <a:endParaRPr lang="it-IT" altLang="en-US" i="1">
              <a:sym typeface="Symbol" pitchFamily="18" charset="2"/>
            </a:endParaRPr>
          </a:p>
          <a:p>
            <a:r>
              <a:rPr lang="it-IT" altLang="en-US">
                <a:sym typeface="Symbol" pitchFamily="18" charset="2"/>
              </a:rPr>
              <a:t>Rispetto alla varianza campionaria (dell’intera popolazione) di </a:t>
            </a:r>
            <a:r>
              <a:rPr lang="it-IT" altLang="en-US" i="1">
                <a:sym typeface="Symbol" pitchFamily="18" charset="2"/>
              </a:rPr>
              <a:t>n</a:t>
            </a:r>
            <a:r>
              <a:rPr lang="it-IT" altLang="en-US">
                <a:sym typeface="Symbol" pitchFamily="18" charset="2"/>
              </a:rPr>
              <a:t> dati, </a:t>
            </a:r>
            <a:br>
              <a:rPr lang="it-IT" altLang="en-US">
                <a:sym typeface="Symbol" pitchFamily="18" charset="2"/>
              </a:rPr>
            </a:br>
            <a:r>
              <a:rPr lang="it-IT" altLang="en-US">
                <a:sym typeface="Symbol" pitchFamily="18" charset="2"/>
              </a:rPr>
              <a:t>adesso è la funzione di probabilità </a:t>
            </a:r>
            <a:r>
              <a:rPr lang="it-IT" altLang="en-US" i="1">
                <a:sym typeface="Symbol" pitchFamily="18" charset="2"/>
              </a:rPr>
              <a:t>f</a:t>
            </a:r>
            <a:r>
              <a:rPr lang="it-IT" altLang="en-US">
                <a:sym typeface="Symbol" pitchFamily="18" charset="2"/>
              </a:rPr>
              <a:t>(</a:t>
            </a:r>
            <a:r>
              <a:rPr lang="it-IT" altLang="en-US" i="1">
                <a:sym typeface="Symbol" pitchFamily="18" charset="2"/>
              </a:rPr>
              <a:t>x</a:t>
            </a:r>
            <a:r>
              <a:rPr lang="it-IT" altLang="en-US" i="1" baseline="-25000">
                <a:sym typeface="Symbol" pitchFamily="18" charset="2"/>
              </a:rPr>
              <a:t>j</a:t>
            </a:r>
            <a:r>
              <a:rPr lang="it-IT" altLang="en-US">
                <a:sym typeface="Symbol" pitchFamily="18" charset="2"/>
              </a:rPr>
              <a:t>) che contiene il fattore 1/</a:t>
            </a:r>
            <a:r>
              <a:rPr lang="it-IT" altLang="en-US" i="1">
                <a:sym typeface="Symbol" pitchFamily="18" charset="2"/>
              </a:rPr>
              <a:t>n</a:t>
            </a:r>
            <a:r>
              <a:rPr lang="it-IT" altLang="en-US">
                <a:sym typeface="Symbol" pitchFamily="18" charset="2"/>
              </a:rPr>
              <a:t>.</a:t>
            </a:r>
            <a:r>
              <a:rPr lang="it-IT" altLang="en-US" i="1">
                <a:sym typeface="Symbol" pitchFamily="18" charset="2"/>
              </a:rPr>
              <a:t>              </a:t>
            </a:r>
            <a:endParaRPr lang="it-IT" altLang="en-US"/>
          </a:p>
          <a:p>
            <a:endParaRPr lang="it-IT" altLang="en-US" i="1">
              <a:sym typeface="Symbol" pitchFamily="18" charset="2"/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5624513" y="525303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562725" y="52546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215C-9F06-4A66-99DC-D2E86468A57A}" type="slidenum">
              <a:rPr lang="it-IT" altLang="en-US"/>
              <a:pPr/>
              <a:t>4</a:t>
            </a:fld>
            <a:endParaRPr lang="it-IT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t-IT" altLang="en-US"/>
              <a:t>PROBABILITÀ</a:t>
            </a:r>
            <a:endParaRPr lang="en-US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8602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La probabilità è utilizzata per quantificare numericamente la possibilità che un dato evento si realizzi.</a:t>
            </a:r>
            <a:endParaRPr lang="en-US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2400" y="25146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Ad esempio,  per stabilire se è facile o no che una misura fornisca un valore all’interno di un determinato intervallo.</a:t>
            </a:r>
            <a:endParaRPr lang="en-US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52400" y="4346575"/>
            <a:ext cx="868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 i="1"/>
              <a:t>La probabilità è quantificata assegnando un </a:t>
            </a:r>
            <a:r>
              <a:rPr lang="it-IT" altLang="en-US" b="1" i="1"/>
              <a:t>numero tra 0 e 1</a:t>
            </a:r>
            <a:r>
              <a:rPr lang="it-IT" altLang="en-US" i="1"/>
              <a:t> </a:t>
            </a:r>
            <a:br>
              <a:rPr lang="it-IT" altLang="en-US" i="1"/>
            </a:br>
            <a:r>
              <a:rPr lang="it-IT" altLang="en-US" i="1"/>
              <a:t>(0% e 100%)</a:t>
            </a:r>
          </a:p>
          <a:p>
            <a:r>
              <a:rPr lang="it-IT" altLang="en-US" i="1"/>
              <a:t>Più è alto il numero più l’evento è probabile:</a:t>
            </a:r>
          </a:p>
          <a:p>
            <a:pPr lvl="1"/>
            <a:r>
              <a:rPr lang="it-IT" altLang="en-US" b="1" i="1"/>
              <a:t>0 = evento impossibile</a:t>
            </a:r>
          </a:p>
          <a:p>
            <a:pPr lvl="1"/>
            <a:r>
              <a:rPr lang="it-IT" altLang="en-US" b="1" i="1"/>
              <a:t>1 = evento certo</a:t>
            </a:r>
            <a:endParaRPr lang="en-US" altLang="en-US" b="1" i="1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52400" y="3444875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/>
              <a:t>Può essere interpretata come il </a:t>
            </a:r>
            <a:r>
              <a:rPr lang="it-IT" altLang="en-US" b="1"/>
              <a:t>grado di fiducia</a:t>
            </a:r>
            <a:r>
              <a:rPr lang="it-IT" altLang="en-US"/>
              <a:t> che un evento si realizzi, o come la sua </a:t>
            </a:r>
            <a:r>
              <a:rPr lang="it-IT" altLang="en-US" b="1"/>
              <a:t>frequenza relativa di realizzazione</a:t>
            </a:r>
            <a:r>
              <a:rPr lang="it-IT" altLang="en-US"/>
              <a:t>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1024-3ABC-4C37-911B-605C7AAC4C87}" type="slidenum">
              <a:rPr lang="it-IT" altLang="en-US"/>
              <a:pPr/>
              <a:t>5</a:t>
            </a:fld>
            <a:endParaRPr lang="it-IT" altLang="en-US"/>
          </a:p>
        </p:txBody>
      </p:sp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it-IT" altLang="en-US"/>
              <a:t>Proprietà della funzione Probabilità</a:t>
            </a:r>
            <a:endParaRPr lang="en-US" altLang="en-US"/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773238"/>
            <a:ext cx="8763000" cy="4114800"/>
          </a:xfrm>
        </p:spPr>
        <p:txBody>
          <a:bodyPr/>
          <a:lstStyle/>
          <a:p>
            <a:pPr marL="490538" indent="-490538">
              <a:lnSpc>
                <a:spcPct val="120000"/>
              </a:lnSpc>
              <a:buFontTx/>
              <a:buNone/>
            </a:pPr>
            <a:r>
              <a:rPr lang="it-IT" altLang="en-US" sz="2400" i="1"/>
              <a:t>	</a:t>
            </a:r>
            <a:r>
              <a:rPr lang="it-IT" altLang="en-US" sz="2400"/>
              <a:t>Se </a:t>
            </a:r>
            <a:r>
              <a:rPr lang="it-IT" altLang="en-US" sz="2400" i="1"/>
              <a:t>X </a:t>
            </a:r>
            <a:r>
              <a:rPr lang="it-IT" altLang="en-US" sz="2400"/>
              <a:t>è una variabile casuale</a:t>
            </a:r>
            <a:r>
              <a:rPr lang="it-IT" altLang="en-US" sz="2400" i="1"/>
              <a:t/>
            </a:r>
            <a:br>
              <a:rPr lang="it-IT" altLang="en-US" sz="2400" i="1"/>
            </a:br>
            <a:endParaRPr lang="it-IT" altLang="en-US" sz="2400" i="1"/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)</a:t>
            </a:r>
            <a:r>
              <a:rPr lang="it-IT" altLang="en-US" sz="2400" i="1">
                <a:sym typeface="Symbol" pitchFamily="18" charset="2"/>
              </a:rPr>
              <a:t> = </a:t>
            </a:r>
            <a:r>
              <a:rPr lang="it-IT" altLang="en-US" sz="2400">
                <a:sym typeface="Symbol" pitchFamily="18" charset="2"/>
              </a:rPr>
              <a:t>1, dove   è l’insieme dei numeri reali</a:t>
            </a:r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endParaRPr lang="it-IT" altLang="en-US" sz="2400">
              <a:sym typeface="Symbol" pitchFamily="18" charset="2"/>
            </a:endParaRPr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r>
              <a:rPr lang="it-IT" altLang="en-US" sz="2400">
                <a:sym typeface="Symbol" pitchFamily="18" charset="2"/>
              </a:rPr>
              <a:t>0 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 </a:t>
            </a:r>
            <a:r>
              <a:rPr lang="it-IT" altLang="en-US" sz="2400">
                <a:sym typeface="Symbol" pitchFamily="18" charset="2"/>
              </a:rPr>
              <a:t> 1 per ogni insieme   ( solitamente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 )</a:t>
            </a:r>
            <a:endParaRPr lang="it-IT" altLang="en-US" sz="2400" i="1">
              <a:sym typeface="Symbol" pitchFamily="18" charset="2"/>
            </a:endParaRPr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endParaRPr lang="it-IT" altLang="en-US" sz="2400">
              <a:sym typeface="Symbol" pitchFamily="18" charset="2"/>
            </a:endParaRPr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r>
              <a:rPr lang="it-IT" altLang="en-US" sz="2400">
                <a:sym typeface="Symbol" pitchFamily="18" charset="2"/>
              </a:rPr>
              <a:t>Se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baseline="-25000">
                <a:sym typeface="Symbol" pitchFamily="18" charset="2"/>
              </a:rPr>
              <a:t>1</a:t>
            </a:r>
            <a:r>
              <a:rPr lang="it-IT" altLang="en-US" sz="2400">
                <a:sym typeface="Symbol" pitchFamily="18" charset="2"/>
              </a:rPr>
              <a:t>,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baseline="-25000">
                <a:sym typeface="Symbol" pitchFamily="18" charset="2"/>
              </a:rPr>
              <a:t>2</a:t>
            </a:r>
            <a:r>
              <a:rPr lang="it-IT" altLang="en-US" sz="2400">
                <a:sym typeface="Symbol" pitchFamily="18" charset="2"/>
              </a:rPr>
              <a:t>, …,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i="1" baseline="-25000">
                <a:sym typeface="Symbol" pitchFamily="18" charset="2"/>
              </a:rPr>
              <a:t>k</a:t>
            </a:r>
            <a:r>
              <a:rPr lang="it-IT" altLang="en-US" sz="2400">
                <a:sym typeface="Symbol" pitchFamily="18" charset="2"/>
              </a:rPr>
              <a:t> sono insiemi mutuamente esclusivi, allora</a:t>
            </a:r>
          </a:p>
          <a:p>
            <a:pPr marL="490538" indent="-490538">
              <a:lnSpc>
                <a:spcPct val="120000"/>
              </a:lnSpc>
              <a:buFontTx/>
              <a:buNone/>
            </a:pPr>
            <a:r>
              <a:rPr lang="it-IT" altLang="en-US" sz="2400" i="1"/>
              <a:t>	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baseline="-25000">
                <a:sym typeface="Symbol" pitchFamily="18" charset="2"/>
              </a:rPr>
              <a:t>1</a:t>
            </a:r>
            <a:r>
              <a:rPr lang="it-IT" altLang="en-US" sz="2400">
                <a:sym typeface="Symbol" pitchFamily="18" charset="2"/>
              </a:rPr>
              <a:t>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baseline="-25000">
                <a:sym typeface="Symbol" pitchFamily="18" charset="2"/>
              </a:rPr>
              <a:t>2</a:t>
            </a:r>
            <a:r>
              <a:rPr lang="it-IT" altLang="en-US" sz="2400">
                <a:sym typeface="Symbol" pitchFamily="18" charset="2"/>
              </a:rPr>
              <a:t>… 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i="1" baseline="-25000">
                <a:sym typeface="Symbol" pitchFamily="18" charset="2"/>
              </a:rPr>
              <a:t>k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 =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baseline="-25000">
                <a:sym typeface="Symbol" pitchFamily="18" charset="2"/>
              </a:rPr>
              <a:t>1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+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baseline="-25000">
                <a:sym typeface="Symbol" pitchFamily="18" charset="2"/>
              </a:rPr>
              <a:t>2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+…+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 i="1" baseline="-25000">
                <a:sym typeface="Symbol" pitchFamily="18" charset="2"/>
              </a:rPr>
              <a:t>k</a:t>
            </a:r>
            <a:r>
              <a:rPr lang="it-IT" altLang="en-US" sz="2400">
                <a:sym typeface="Symbol" pitchFamily="18" charset="2"/>
              </a:rPr>
              <a:t>)</a:t>
            </a:r>
            <a:endParaRPr lang="en-US" altLang="en-US" sz="2400">
              <a:sym typeface="Symbol" pitchFamily="18" charset="2"/>
            </a:endParaRPr>
          </a:p>
        </p:txBody>
      </p:sp>
      <p:sp>
        <p:nvSpPr>
          <p:cNvPr id="113668" name="Text Box 1028"/>
          <p:cNvSpPr txBox="1">
            <a:spLocks noChangeArrowheads="1"/>
          </p:cNvSpPr>
          <p:nvPr/>
        </p:nvSpPr>
        <p:spPr bwMode="auto">
          <a:xfrm>
            <a:off x="96838" y="5949950"/>
            <a:ext cx="872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latin typeface="Arial" charset="0"/>
              </a:rPr>
              <a:t>Mutuamente esclusivi (o disgiunti) </a:t>
            </a:r>
            <a:r>
              <a:rPr lang="it-IT" altLang="en-US">
                <a:latin typeface="Arial" charset="0"/>
                <a:sym typeface="Symbol" pitchFamily="18" charset="2"/>
              </a:rPr>
              <a:t> insieme intersezione vuoto</a:t>
            </a:r>
            <a:endParaRPr lang="en-US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93E2-75B1-4CB8-8C39-F55347C85BE3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57400" y="4953000"/>
            <a:ext cx="29718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062912" cy="1411287"/>
          </a:xfrm>
        </p:spPr>
        <p:txBody>
          <a:bodyPr/>
          <a:lstStyle/>
          <a:p>
            <a:r>
              <a:rPr lang="it-IT" altLang="en-US"/>
              <a:t>Utilizzo delle proprietà</a:t>
            </a:r>
            <a:br>
              <a:rPr lang="it-IT" altLang="en-US"/>
            </a:br>
            <a:r>
              <a:rPr lang="it-IT" altLang="en-US"/>
              <a:t>della Probabilità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pPr marL="490538" indent="-490538">
              <a:lnSpc>
                <a:spcPct val="120000"/>
              </a:lnSpc>
              <a:buFontTx/>
              <a:buAutoNum type="arabicPeriod"/>
            </a:pPr>
            <a:r>
              <a:rPr lang="it-IT" altLang="en-US" sz="2400" b="1"/>
              <a:t> </a:t>
            </a:r>
            <a:r>
              <a:rPr lang="it-IT" altLang="en-US" sz="2400"/>
              <a:t>Mostra che il massimo valore di una probabilità è 1</a:t>
            </a:r>
            <a:endParaRPr lang="it-IT" altLang="en-US" sz="2400">
              <a:sym typeface="Symbol" pitchFamily="18" charset="2"/>
            </a:endParaRPr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r>
              <a:rPr lang="it-IT" altLang="en-US" sz="2400" b="1">
                <a:sym typeface="Symbol" pitchFamily="18" charset="2"/>
              </a:rPr>
              <a:t> </a:t>
            </a:r>
            <a:r>
              <a:rPr lang="it-IT" altLang="en-US" sz="2400">
                <a:sym typeface="Symbol" pitchFamily="18" charset="2"/>
              </a:rPr>
              <a:t>Implica che una probabilità non può essere negativa</a:t>
            </a:r>
          </a:p>
          <a:p>
            <a:pPr marL="490538" indent="-490538">
              <a:lnSpc>
                <a:spcPct val="120000"/>
              </a:lnSpc>
              <a:buFontTx/>
              <a:buAutoNum type="arabicPeriod"/>
            </a:pPr>
            <a:r>
              <a:rPr lang="it-IT" altLang="en-US" sz="2400" b="1">
                <a:sym typeface="Symbol" pitchFamily="18" charset="2"/>
              </a:rPr>
              <a:t> </a:t>
            </a:r>
            <a:r>
              <a:rPr lang="it-IT" altLang="en-US" sz="2400">
                <a:sym typeface="Symbol" pitchFamily="18" charset="2"/>
              </a:rPr>
              <a:t>Può essere utilizzata per mettere in relazione la probabilità di un insieme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 e del suo complementare </a:t>
            </a:r>
            <a:r>
              <a:rPr lang="it-IT" altLang="en-US" sz="2400" i="1">
                <a:sym typeface="Symbol" pitchFamily="18" charset="2"/>
              </a:rPr>
              <a:t>E’ </a:t>
            </a:r>
            <a:r>
              <a:rPr lang="it-IT" altLang="en-US" sz="2400">
                <a:sym typeface="Symbol" pitchFamily="18" charset="2"/>
              </a:rPr>
              <a:t>(insieme degli elementi che non appartengono ad 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):</a:t>
            </a:r>
          </a:p>
          <a:p>
            <a:pPr marL="490538" indent="-490538">
              <a:lnSpc>
                <a:spcPct val="120000"/>
              </a:lnSpc>
              <a:buFontTx/>
              <a:buNone/>
            </a:pPr>
            <a:r>
              <a:rPr lang="it-IT" altLang="en-US" sz="2400" i="1">
                <a:sym typeface="Symbol" pitchFamily="18" charset="2"/>
              </a:rPr>
              <a:t> E</a:t>
            </a:r>
            <a:r>
              <a:rPr lang="it-IT" altLang="en-US" sz="2400">
                <a:sym typeface="Symbol" pitchFamily="18" charset="2"/>
              </a:rPr>
              <a:t></a:t>
            </a:r>
            <a:r>
              <a:rPr lang="it-IT" altLang="en-US" sz="2400" i="1">
                <a:sym typeface="Symbol" pitchFamily="18" charset="2"/>
              </a:rPr>
              <a:t>E’</a:t>
            </a:r>
            <a:r>
              <a:rPr lang="it-IT" altLang="en-US" sz="2400">
                <a:sym typeface="Symbol" pitchFamily="18" charset="2"/>
              </a:rPr>
              <a:t>=  ,   1=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)</a:t>
            </a:r>
            <a:r>
              <a:rPr lang="it-IT" altLang="en-US" sz="2400" i="1">
                <a:sym typeface="Symbol" pitchFamily="18" charset="2"/>
              </a:rPr>
              <a:t> =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</a:t>
            </a:r>
            <a:r>
              <a:rPr lang="it-IT" altLang="en-US" sz="2400" i="1">
                <a:sym typeface="Symbol" pitchFamily="18" charset="2"/>
              </a:rPr>
              <a:t>E’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 =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+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E’</a:t>
            </a:r>
            <a:r>
              <a:rPr lang="it-IT" altLang="en-US" sz="2400">
                <a:sym typeface="Symbol" pitchFamily="18" charset="2"/>
              </a:rPr>
              <a:t>)</a:t>
            </a:r>
          </a:p>
          <a:p>
            <a:pPr marL="490538" indent="-490538">
              <a:lnSpc>
                <a:spcPct val="120000"/>
              </a:lnSpc>
              <a:buFontTx/>
              <a:buNone/>
            </a:pPr>
            <a:r>
              <a:rPr lang="it-IT" altLang="en-US" sz="2400" i="1"/>
              <a:t>			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E’</a:t>
            </a:r>
            <a:r>
              <a:rPr lang="it-IT" altLang="en-US" sz="2400">
                <a:sym typeface="Symbol" pitchFamily="18" charset="2"/>
              </a:rPr>
              <a:t>)</a:t>
            </a:r>
            <a:r>
              <a:rPr lang="it-IT" altLang="en-US" sz="2400" i="1">
                <a:sym typeface="Symbol" pitchFamily="18" charset="2"/>
              </a:rPr>
              <a:t>= </a:t>
            </a:r>
            <a:r>
              <a:rPr lang="it-IT" altLang="en-US" sz="2400">
                <a:sym typeface="Symbol" pitchFamily="18" charset="2"/>
              </a:rPr>
              <a:t>1</a:t>
            </a:r>
            <a:r>
              <a:rPr lang="it-IT" altLang="en-US" sz="2400" i="1">
                <a:sym typeface="Symbol" pitchFamily="18" charset="2"/>
              </a:rPr>
              <a:t>- </a:t>
            </a:r>
            <a:r>
              <a:rPr lang="it-IT" altLang="en-US" sz="2400" i="1"/>
              <a:t>P</a:t>
            </a:r>
            <a:r>
              <a:rPr lang="it-IT" altLang="en-US" sz="2400"/>
              <a:t>(</a:t>
            </a:r>
            <a:r>
              <a:rPr lang="it-IT" altLang="en-US" sz="2400" i="1"/>
              <a:t>X</a:t>
            </a:r>
            <a:r>
              <a:rPr lang="it-IT" altLang="en-US" sz="2400">
                <a:sym typeface="Symbol" pitchFamily="18" charset="2"/>
              </a:rPr>
              <a:t></a:t>
            </a:r>
            <a:r>
              <a:rPr lang="it-IT" altLang="en-US" sz="2400" i="1">
                <a:sym typeface="Symbol" pitchFamily="18" charset="2"/>
              </a:rPr>
              <a:t>E</a:t>
            </a:r>
            <a:r>
              <a:rPr lang="it-IT" altLang="en-US" sz="2400">
                <a:sym typeface="Symbol" pitchFamily="18" charset="2"/>
              </a:rPr>
              <a:t>)</a:t>
            </a:r>
            <a:endParaRPr lang="en-US" altLang="en-US" sz="2400">
              <a:sym typeface="Symbol" pitchFamily="18" charset="2"/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219200" y="5029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6ED1-BA34-47C1-BC89-684BE66DD4C8}" type="slidenum">
              <a:rPr lang="it-IT" altLang="en-US"/>
              <a:pPr/>
              <a:t>7</a:t>
            </a:fld>
            <a:endParaRPr lang="it-IT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Eventi</a:t>
            </a:r>
            <a:endParaRPr lang="en-US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it-IT" altLang="en-US" sz="2400"/>
              <a:t>Il concetto di probabilità non è applicabile solo a insiemi di numeri, ma anche ad eventi: non sempre il valore misurato è ottenuto da un esperimento.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it-IT" altLang="en-US" sz="2400"/>
              <a:t>Gli eventi si possono classificare in categorie ed essere trattati esattamente allo stesso modo degli insiemi di numeri reali.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it-IT" altLang="en-US" sz="2400"/>
          </a:p>
          <a:p>
            <a:pPr marL="0" indent="0">
              <a:lnSpc>
                <a:spcPct val="120000"/>
              </a:lnSpc>
              <a:buFontTx/>
              <a:buNone/>
            </a:pPr>
            <a:endParaRPr lang="it-IT" altLang="en-US" sz="24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66ED-324B-4E67-AAE8-D4B3E66E8BC2}" type="slidenum">
              <a:rPr lang="it-IT" altLang="en-US"/>
              <a:pPr/>
              <a:t>8</a:t>
            </a:fld>
            <a:endParaRPr lang="it-IT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it-IT" altLang="en-US"/>
              <a:t>VARIABILI CASUALI CONTINUE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31E2-5913-4C0E-BAE6-15B93AC7AEAA}" type="slidenum">
              <a:rPr lang="it-IT" altLang="en-US"/>
              <a:pPr/>
              <a:t>9</a:t>
            </a:fld>
            <a:endParaRPr lang="it-IT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82"/>
          <a:stretch>
            <a:fillRect/>
          </a:stretch>
        </p:blipFill>
        <p:spPr bwMode="auto">
          <a:xfrm>
            <a:off x="1295400" y="3429000"/>
            <a:ext cx="73533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Funzione Densità di Probabilità (PDF)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8062913" cy="41068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en-US" sz="2400"/>
              <a:t>La </a:t>
            </a:r>
            <a:r>
              <a:rPr lang="it-IT" altLang="en-US" sz="2400" b="1"/>
              <a:t>funzione densità di probabilità </a:t>
            </a:r>
            <a:r>
              <a:rPr lang="it-IT" altLang="en-US" sz="2400" b="1" i="1"/>
              <a:t>f</a:t>
            </a:r>
            <a:r>
              <a:rPr lang="it-IT" altLang="en-US" sz="2400" b="1"/>
              <a:t>(</a:t>
            </a:r>
            <a:r>
              <a:rPr lang="it-IT" altLang="en-US" sz="2400" b="1" i="1"/>
              <a:t>x</a:t>
            </a:r>
            <a:r>
              <a:rPr lang="it-IT" altLang="en-US" sz="2400" b="1"/>
              <a:t>)</a:t>
            </a:r>
            <a:r>
              <a:rPr lang="it-IT" altLang="en-US" sz="2400"/>
              <a:t> di una variabile casuale continua </a:t>
            </a:r>
            <a:r>
              <a:rPr lang="it-IT" altLang="en-US" sz="2400" i="1"/>
              <a:t>X</a:t>
            </a:r>
            <a:r>
              <a:rPr lang="it-IT" altLang="en-US" sz="2400"/>
              <a:t> è utilizzata per determinare la </a:t>
            </a:r>
            <a:r>
              <a:rPr lang="it-IT" altLang="en-US" sz="2400" b="1"/>
              <a:t>probabilità che </a:t>
            </a:r>
            <a:r>
              <a:rPr lang="it-IT" altLang="en-US" sz="2400" b="1" i="1"/>
              <a:t>X</a:t>
            </a:r>
            <a:r>
              <a:rPr lang="it-IT" altLang="en-US" sz="2400" b="1"/>
              <a:t> appartenga a un dato intervallo</a:t>
            </a:r>
            <a:r>
              <a:rPr lang="it-IT" altLang="en-US" sz="2400"/>
              <a:t>:</a:t>
            </a:r>
          </a:p>
          <a:p>
            <a:pPr marL="0" indent="0"/>
            <a:endParaRPr lang="it-IT" altLang="en-US" sz="2400"/>
          </a:p>
          <a:p>
            <a:pPr marL="0" indent="0"/>
            <a:endParaRPr lang="it-IT" altLang="en-US" sz="2400"/>
          </a:p>
          <a:p>
            <a:pPr marL="0" indent="0"/>
            <a:endParaRPr lang="en-US" altLang="en-US" sz="240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882900" y="3175000"/>
          <a:ext cx="314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1574640" imgH="355320" progId="Equation.3">
                  <p:embed/>
                </p:oleObj>
              </mc:Choice>
              <mc:Fallback>
                <p:oleObj name="Equation" r:id="rId4" imgW="15746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175000"/>
                        <a:ext cx="3149600" cy="711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1496</Words>
  <Application>Microsoft Office PowerPoint</Application>
  <PresentationFormat>Presentazione su schermo (4:3)</PresentationFormat>
  <Paragraphs>258</Paragraphs>
  <Slides>30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Book Antiqua</vt:lpstr>
      <vt:lpstr>Symbol</vt:lpstr>
      <vt:lpstr>Times New Roman</vt:lpstr>
      <vt:lpstr>Struttura predefinita</vt:lpstr>
      <vt:lpstr>Equation</vt:lpstr>
      <vt:lpstr>Variabili Casuali e Distribuzioni di Probabilità</vt:lpstr>
      <vt:lpstr>VARIABILI CASUALI</vt:lpstr>
      <vt:lpstr>VARIABILI CASUALI</vt:lpstr>
      <vt:lpstr>PROBABILITÀ</vt:lpstr>
      <vt:lpstr>Proprietà della funzione Probabilità</vt:lpstr>
      <vt:lpstr>Utilizzo delle proprietà della Probabilità</vt:lpstr>
      <vt:lpstr>Eventi</vt:lpstr>
      <vt:lpstr>VARIABILI CASUALI CONTINUE</vt:lpstr>
      <vt:lpstr>Funzione Densità di Probabilità (PDF)</vt:lpstr>
      <vt:lpstr>Funzione Densità di Probabilità</vt:lpstr>
      <vt:lpstr>Proprietà della PDF</vt:lpstr>
      <vt:lpstr>Esempio di PDF</vt:lpstr>
      <vt:lpstr>Esempio di PDF</vt:lpstr>
      <vt:lpstr>Funzione di Distribuzione Cumulativa </vt:lpstr>
      <vt:lpstr>Valor Medio</vt:lpstr>
      <vt:lpstr>Varianza e  Deviazione Standard</vt:lpstr>
      <vt:lpstr>Distribuzione Normale o Gaussiana</vt:lpstr>
      <vt:lpstr>Esempi di  distribuzione normale</vt:lpstr>
      <vt:lpstr>Probabilità associate ad una distribuzione normale</vt:lpstr>
      <vt:lpstr>Grafici di g(z) e di (z)</vt:lpstr>
      <vt:lpstr>Proprietà di (z)</vt:lpstr>
      <vt:lpstr>Tabella di valori di (z)</vt:lpstr>
      <vt:lpstr>Intervalli a ±(1/2/3)</vt:lpstr>
      <vt:lpstr>VARIABILI CASUALI DISCRETE</vt:lpstr>
      <vt:lpstr>Funzione di Probabilità</vt:lpstr>
      <vt:lpstr>Esempio di funzione di probabilità</vt:lpstr>
      <vt:lpstr>Funzione di Distribuzione Cumulativa</vt:lpstr>
      <vt:lpstr>Es. di distribuzione cumulativa</vt:lpstr>
      <vt:lpstr>Valor Medio</vt:lpstr>
      <vt:lpstr>Varianza e  Deviazione Standard</vt:lpstr>
    </vt:vector>
  </TitlesOfParts>
  <Company>Lab. E.O.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 Casuali e Distribuzioni di Probabilità</dc:title>
  <dc:creator>labo</dc:creator>
  <cp:lastModifiedBy>Hewlett-Packard Company</cp:lastModifiedBy>
  <cp:revision>174</cp:revision>
  <dcterms:created xsi:type="dcterms:W3CDTF">2003-08-01T13:34:33Z</dcterms:created>
  <dcterms:modified xsi:type="dcterms:W3CDTF">2018-10-16T17:25:08Z</dcterms:modified>
</cp:coreProperties>
</file>