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38"/>
  </p:notesMasterIdLst>
  <p:handoutMasterIdLst>
    <p:handoutMasterId r:id="rId39"/>
  </p:handoutMasterIdLst>
  <p:sldIdLst>
    <p:sldId id="433" r:id="rId2"/>
    <p:sldId id="434" r:id="rId3"/>
    <p:sldId id="435" r:id="rId4"/>
    <p:sldId id="436" r:id="rId5"/>
    <p:sldId id="437" r:id="rId6"/>
    <p:sldId id="438" r:id="rId7"/>
    <p:sldId id="439" r:id="rId8"/>
    <p:sldId id="440" r:id="rId9"/>
    <p:sldId id="441" r:id="rId10"/>
    <p:sldId id="456" r:id="rId11"/>
    <p:sldId id="443" r:id="rId12"/>
    <p:sldId id="444" r:id="rId13"/>
    <p:sldId id="457" r:id="rId14"/>
    <p:sldId id="448" r:id="rId15"/>
    <p:sldId id="445" r:id="rId16"/>
    <p:sldId id="446" r:id="rId17"/>
    <p:sldId id="447" r:id="rId18"/>
    <p:sldId id="458" r:id="rId19"/>
    <p:sldId id="449" r:id="rId20"/>
    <p:sldId id="450" r:id="rId21"/>
    <p:sldId id="451" r:id="rId22"/>
    <p:sldId id="452" r:id="rId23"/>
    <p:sldId id="453" r:id="rId24"/>
    <p:sldId id="454" r:id="rId25"/>
    <p:sldId id="455" r:id="rId26"/>
    <p:sldId id="460" r:id="rId27"/>
    <p:sldId id="461" r:id="rId28"/>
    <p:sldId id="462" r:id="rId29"/>
    <p:sldId id="463" r:id="rId30"/>
    <p:sldId id="464" r:id="rId31"/>
    <p:sldId id="465" r:id="rId32"/>
    <p:sldId id="466" r:id="rId33"/>
    <p:sldId id="467" r:id="rId34"/>
    <p:sldId id="468" r:id="rId35"/>
    <p:sldId id="469" r:id="rId36"/>
    <p:sldId id="470" r:id="rId37"/>
  </p:sldIdLst>
  <p:sldSz cx="9144000" cy="6858000" type="screen4x3"/>
  <p:notesSz cx="7099300" cy="10234613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FF"/>
    <a:srgbClr val="FFFF00"/>
    <a:srgbClr val="000000"/>
    <a:srgbClr val="99CC00"/>
    <a:srgbClr val="009600"/>
    <a:srgbClr val="C8FF00"/>
    <a:srgbClr val="808080"/>
    <a:srgbClr val="333333"/>
    <a:srgbClr val="009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2" autoAdjust="0"/>
    <p:restoredTop sz="99769" autoAdjust="0"/>
  </p:normalViewPr>
  <p:slideViewPr>
    <p:cSldViewPr snapToGrid="0">
      <p:cViewPr varScale="1">
        <p:scale>
          <a:sx n="118" d="100"/>
          <a:sy n="118" d="100"/>
        </p:scale>
        <p:origin x="8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97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l" defTabSz="947738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l" defTabSz="947738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E72808-E605-4799-B8A7-A59B7F3539D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95552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l" defTabSz="947738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 smtClean="0"/>
              <a:t>Fare clic per modificare gli stili del testo dello schema</a:t>
            </a:r>
          </a:p>
          <a:p>
            <a:pPr lvl="1"/>
            <a:r>
              <a:rPr lang="it-IT" altLang="it-IT" noProof="0" smtClean="0"/>
              <a:t>Secondo livello</a:t>
            </a:r>
          </a:p>
          <a:p>
            <a:pPr lvl="2"/>
            <a:r>
              <a:rPr lang="it-IT" altLang="it-IT" noProof="0" smtClean="0"/>
              <a:t>Terzo livello</a:t>
            </a:r>
          </a:p>
          <a:p>
            <a:pPr lvl="3"/>
            <a:r>
              <a:rPr lang="it-IT" altLang="it-IT" noProof="0" smtClean="0"/>
              <a:t>Quarto livello</a:t>
            </a:r>
          </a:p>
          <a:p>
            <a:pPr lvl="4"/>
            <a:r>
              <a:rPr lang="it-IT" altLang="it-IT" noProof="0" smtClean="0"/>
              <a:t>Quinto livello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l" defTabSz="947738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E13C524-56EC-4815-BB1E-CA501494EEA8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302334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it-IT" smtClean="0"/>
          </a:p>
        </p:txBody>
      </p:sp>
    </p:spTree>
    <p:extLst>
      <p:ext uri="{BB962C8B-B14F-4D97-AF65-F5344CB8AC3E}">
        <p14:creationId xmlns:p14="http://schemas.microsoft.com/office/powerpoint/2010/main" val="2924450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it-IT" smtClean="0"/>
          </a:p>
        </p:txBody>
      </p:sp>
    </p:spTree>
    <p:extLst>
      <p:ext uri="{BB962C8B-B14F-4D97-AF65-F5344CB8AC3E}">
        <p14:creationId xmlns:p14="http://schemas.microsoft.com/office/powerpoint/2010/main" val="4290435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it-IT" smtClean="0"/>
          </a:p>
        </p:txBody>
      </p:sp>
    </p:spTree>
    <p:extLst>
      <p:ext uri="{BB962C8B-B14F-4D97-AF65-F5344CB8AC3E}">
        <p14:creationId xmlns:p14="http://schemas.microsoft.com/office/powerpoint/2010/main" val="951820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13C524-56EC-4815-BB1E-CA501494EEA8}" type="slidenum">
              <a:rPr lang="it-IT" altLang="it-IT" smtClean="0"/>
              <a:pPr>
                <a:defRPr/>
              </a:pPr>
              <a:t>12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32093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it-IT" smtClean="0"/>
          </a:p>
        </p:txBody>
      </p:sp>
    </p:spTree>
    <p:extLst>
      <p:ext uri="{BB962C8B-B14F-4D97-AF65-F5344CB8AC3E}">
        <p14:creationId xmlns:p14="http://schemas.microsoft.com/office/powerpoint/2010/main" val="2061802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it-IT" smtClean="0"/>
          </a:p>
        </p:txBody>
      </p:sp>
    </p:spTree>
    <p:extLst>
      <p:ext uri="{BB962C8B-B14F-4D97-AF65-F5344CB8AC3E}">
        <p14:creationId xmlns:p14="http://schemas.microsoft.com/office/powerpoint/2010/main" val="3541605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it-IT" smtClean="0"/>
          </a:p>
        </p:txBody>
      </p:sp>
    </p:spTree>
    <p:extLst>
      <p:ext uri="{BB962C8B-B14F-4D97-AF65-F5344CB8AC3E}">
        <p14:creationId xmlns:p14="http://schemas.microsoft.com/office/powerpoint/2010/main" val="861069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it-IT" smtClean="0"/>
          </a:p>
        </p:txBody>
      </p:sp>
    </p:spTree>
    <p:extLst>
      <p:ext uri="{BB962C8B-B14F-4D97-AF65-F5344CB8AC3E}">
        <p14:creationId xmlns:p14="http://schemas.microsoft.com/office/powerpoint/2010/main" val="2055428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it-IT" smtClean="0"/>
          </a:p>
        </p:txBody>
      </p:sp>
    </p:spTree>
    <p:extLst>
      <p:ext uri="{BB962C8B-B14F-4D97-AF65-F5344CB8AC3E}">
        <p14:creationId xmlns:p14="http://schemas.microsoft.com/office/powerpoint/2010/main" val="913015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it-IT" smtClean="0"/>
          </a:p>
        </p:txBody>
      </p:sp>
    </p:spTree>
    <p:extLst>
      <p:ext uri="{BB962C8B-B14F-4D97-AF65-F5344CB8AC3E}">
        <p14:creationId xmlns:p14="http://schemas.microsoft.com/office/powerpoint/2010/main" val="3746329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it-IT" smtClean="0"/>
          </a:p>
        </p:txBody>
      </p:sp>
    </p:spTree>
    <p:extLst>
      <p:ext uri="{BB962C8B-B14F-4D97-AF65-F5344CB8AC3E}">
        <p14:creationId xmlns:p14="http://schemas.microsoft.com/office/powerpoint/2010/main" val="3311814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it-IT" smtClean="0"/>
          </a:p>
        </p:txBody>
      </p:sp>
    </p:spTree>
    <p:extLst>
      <p:ext uri="{BB962C8B-B14F-4D97-AF65-F5344CB8AC3E}">
        <p14:creationId xmlns:p14="http://schemas.microsoft.com/office/powerpoint/2010/main" val="31936275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it-IT" smtClean="0"/>
          </a:p>
        </p:txBody>
      </p:sp>
    </p:spTree>
    <p:extLst>
      <p:ext uri="{BB962C8B-B14F-4D97-AF65-F5344CB8AC3E}">
        <p14:creationId xmlns:p14="http://schemas.microsoft.com/office/powerpoint/2010/main" val="3192863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it-IT" smtClean="0"/>
          </a:p>
        </p:txBody>
      </p:sp>
    </p:spTree>
    <p:extLst>
      <p:ext uri="{BB962C8B-B14F-4D97-AF65-F5344CB8AC3E}">
        <p14:creationId xmlns:p14="http://schemas.microsoft.com/office/powerpoint/2010/main" val="33925030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it-IT" smtClean="0"/>
          </a:p>
        </p:txBody>
      </p:sp>
    </p:spTree>
    <p:extLst>
      <p:ext uri="{BB962C8B-B14F-4D97-AF65-F5344CB8AC3E}">
        <p14:creationId xmlns:p14="http://schemas.microsoft.com/office/powerpoint/2010/main" val="4833830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it-IT" smtClean="0"/>
          </a:p>
        </p:txBody>
      </p:sp>
    </p:spTree>
    <p:extLst>
      <p:ext uri="{BB962C8B-B14F-4D97-AF65-F5344CB8AC3E}">
        <p14:creationId xmlns:p14="http://schemas.microsoft.com/office/powerpoint/2010/main" val="102095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it-IT" smtClean="0"/>
          </a:p>
        </p:txBody>
      </p:sp>
    </p:spTree>
    <p:extLst>
      <p:ext uri="{BB962C8B-B14F-4D97-AF65-F5344CB8AC3E}">
        <p14:creationId xmlns:p14="http://schemas.microsoft.com/office/powerpoint/2010/main" val="33668206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it-IT" smtClean="0"/>
          </a:p>
        </p:txBody>
      </p:sp>
    </p:spTree>
    <p:extLst>
      <p:ext uri="{BB962C8B-B14F-4D97-AF65-F5344CB8AC3E}">
        <p14:creationId xmlns:p14="http://schemas.microsoft.com/office/powerpoint/2010/main" val="6857108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it-IT" smtClean="0"/>
          </a:p>
        </p:txBody>
      </p:sp>
    </p:spTree>
    <p:extLst>
      <p:ext uri="{BB962C8B-B14F-4D97-AF65-F5344CB8AC3E}">
        <p14:creationId xmlns:p14="http://schemas.microsoft.com/office/powerpoint/2010/main" val="38638562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it-IT" smtClean="0"/>
          </a:p>
        </p:txBody>
      </p:sp>
    </p:spTree>
    <p:extLst>
      <p:ext uri="{BB962C8B-B14F-4D97-AF65-F5344CB8AC3E}">
        <p14:creationId xmlns:p14="http://schemas.microsoft.com/office/powerpoint/2010/main" val="400917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it-IT" smtClean="0"/>
          </a:p>
        </p:txBody>
      </p:sp>
    </p:spTree>
    <p:extLst>
      <p:ext uri="{BB962C8B-B14F-4D97-AF65-F5344CB8AC3E}">
        <p14:creationId xmlns:p14="http://schemas.microsoft.com/office/powerpoint/2010/main" val="3287851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it-IT" smtClean="0"/>
          </a:p>
        </p:txBody>
      </p:sp>
    </p:spTree>
    <p:extLst>
      <p:ext uri="{BB962C8B-B14F-4D97-AF65-F5344CB8AC3E}">
        <p14:creationId xmlns:p14="http://schemas.microsoft.com/office/powerpoint/2010/main" val="463565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it-IT" smtClean="0"/>
          </a:p>
        </p:txBody>
      </p:sp>
    </p:spTree>
    <p:extLst>
      <p:ext uri="{BB962C8B-B14F-4D97-AF65-F5344CB8AC3E}">
        <p14:creationId xmlns:p14="http://schemas.microsoft.com/office/powerpoint/2010/main" val="1135708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it-IT" smtClean="0"/>
          </a:p>
        </p:txBody>
      </p:sp>
    </p:spTree>
    <p:extLst>
      <p:ext uri="{BB962C8B-B14F-4D97-AF65-F5344CB8AC3E}">
        <p14:creationId xmlns:p14="http://schemas.microsoft.com/office/powerpoint/2010/main" val="4233089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it-IT" smtClean="0"/>
          </a:p>
        </p:txBody>
      </p:sp>
    </p:spTree>
    <p:extLst>
      <p:ext uri="{BB962C8B-B14F-4D97-AF65-F5344CB8AC3E}">
        <p14:creationId xmlns:p14="http://schemas.microsoft.com/office/powerpoint/2010/main" val="4233314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it-IT" smtClean="0"/>
          </a:p>
        </p:txBody>
      </p:sp>
    </p:spTree>
    <p:extLst>
      <p:ext uri="{BB962C8B-B14F-4D97-AF65-F5344CB8AC3E}">
        <p14:creationId xmlns:p14="http://schemas.microsoft.com/office/powerpoint/2010/main" val="1821104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it-IT" smtClean="0"/>
          </a:p>
        </p:txBody>
      </p:sp>
    </p:spTree>
    <p:extLst>
      <p:ext uri="{BB962C8B-B14F-4D97-AF65-F5344CB8AC3E}">
        <p14:creationId xmlns:p14="http://schemas.microsoft.com/office/powerpoint/2010/main" val="3107458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w 1588"/>
              <a:gd name="T1" fmla="*/ 0 h 1912"/>
              <a:gd name="T2" fmla="*/ 0 w 1588"/>
              <a:gd name="T3" fmla="*/ 2147483646 h 1912"/>
              <a:gd name="T4" fmla="*/ 0 w 1588"/>
              <a:gd name="T5" fmla="*/ 2147483646 h 1912"/>
              <a:gd name="T6" fmla="*/ 0 w 1588"/>
              <a:gd name="T7" fmla="*/ 2147483646 h 1912"/>
              <a:gd name="T8" fmla="*/ 0 w 1588"/>
              <a:gd name="T9" fmla="*/ 2147483646 h 1912"/>
              <a:gd name="T10" fmla="*/ 0 w 1588"/>
              <a:gd name="T11" fmla="*/ 2147483646 h 1912"/>
              <a:gd name="T12" fmla="*/ 0 w 1588"/>
              <a:gd name="T13" fmla="*/ 0 h 1912"/>
              <a:gd name="T14" fmla="*/ 0 w 1588"/>
              <a:gd name="T15" fmla="*/ 0 h 19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88" h="1912">
                <a:moveTo>
                  <a:pt x="0" y="0"/>
                </a:move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5"/>
            <a:ext cx="7772400" cy="1431925"/>
          </a:xfrm>
        </p:spPr>
        <p:txBody>
          <a:bodyPr anchor="b" anchorCtr="1"/>
          <a:lstStyle>
            <a:lvl1pPr>
              <a:defRPr/>
            </a:lvl1pPr>
          </a:lstStyle>
          <a:p>
            <a:pPr lvl="0"/>
            <a:r>
              <a:rPr lang="it-IT" altLang="it-IT" noProof="0" smtClean="0"/>
              <a:t>Fare clic per modificare lo stile del titolo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it-IT" altLang="it-IT" noProof="0" smtClean="0"/>
              <a:t>Fare clic per modificare lo stile del sottotitolo dello schema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274763" y="6658535"/>
            <a:ext cx="6954837" cy="203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it-IT" altLang="it-IT" dirty="0" smtClean="0"/>
              <a:t>Campionamento, Schede DAQ, Protocolli</a:t>
            </a:r>
            <a:endParaRPr lang="it-IT" altLang="it-IT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40713" y="6658535"/>
            <a:ext cx="903287" cy="203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DCDBC4-178E-4D21-A673-B1F41D94CA35}" type="slidenum">
              <a:rPr lang="it-IT" altLang="it-IT" smtClean="0"/>
              <a:pPr>
                <a:defRPr/>
              </a:pPr>
              <a:t>‹N›</a:t>
            </a:fld>
            <a:r>
              <a:rPr lang="it-IT" altLang="it-IT" dirty="0" smtClean="0"/>
              <a:t>/36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4026035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44488"/>
            <a:ext cx="9144000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lo stile del titolo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63638"/>
            <a:ext cx="9144000" cy="485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 smtClean="0"/>
              <a:t>Fare clic per modificare gli stili del testo dello schema</a:t>
            </a:r>
          </a:p>
          <a:p>
            <a:pPr lvl="1"/>
            <a:r>
              <a:rPr lang="it-IT" altLang="it-IT" dirty="0" smtClean="0"/>
              <a:t>Secondo livello</a:t>
            </a:r>
          </a:p>
          <a:p>
            <a:pPr lvl="2"/>
            <a:r>
              <a:rPr lang="it-IT" altLang="it-IT" dirty="0" smtClean="0"/>
              <a:t>Terzo livello</a:t>
            </a:r>
          </a:p>
          <a:p>
            <a:pPr lvl="3"/>
            <a:r>
              <a:rPr lang="it-IT" altLang="it-IT" dirty="0" smtClean="0"/>
              <a:t>Quarto livello</a:t>
            </a:r>
          </a:p>
          <a:p>
            <a:pPr lvl="4"/>
            <a:r>
              <a:rPr lang="it-IT" altLang="it-IT" dirty="0" smtClean="0"/>
              <a:t>Quinto livello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74763" y="6629400"/>
            <a:ext cx="6954837" cy="203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r>
              <a:rPr lang="it-IT" altLang="it-IT" smtClean="0"/>
              <a:t>Campionamento, Schede DAQ, Protocolli</a:t>
            </a:r>
            <a:endParaRPr lang="it-IT" altLang="it-IT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0713" y="6629400"/>
            <a:ext cx="903287" cy="203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it-IT" altLang="it-IT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3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ahoma" panose="020B0604030504040204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ahoma" panose="020B0604030504040204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0.png"/><Relationship Id="rId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/index.php?title=Ken_Pohlmann&amp;action=edit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9.wmf"/><Relationship Id="rId5" Type="http://schemas.openxmlformats.org/officeDocument/2006/relationships/image" Target="../media/image7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11150" y="525463"/>
            <a:ext cx="8701088" cy="4308475"/>
          </a:xfrm>
          <a:noFill/>
        </p:spPr>
        <p:txBody>
          <a:bodyPr/>
          <a:lstStyle/>
          <a:p>
            <a:r>
              <a:rPr lang="it-IT" altLang="it-IT" sz="60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CAMPIONAMENTO</a:t>
            </a:r>
            <a:br>
              <a:rPr lang="it-IT" altLang="it-IT" sz="60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</a:br>
            <a:r>
              <a:rPr lang="it-IT" altLang="it-IT" sz="28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/>
            </a:r>
            <a:br>
              <a:rPr lang="it-IT" altLang="it-IT" sz="28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</a:br>
            <a:r>
              <a:rPr lang="it-IT" altLang="it-IT" sz="60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SCHEDE DAQ</a:t>
            </a:r>
            <a:br>
              <a:rPr lang="it-IT" altLang="it-IT" sz="60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</a:br>
            <a:r>
              <a:rPr lang="it-IT" altLang="it-IT" sz="28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/>
            </a:r>
            <a:br>
              <a:rPr lang="it-IT" altLang="it-IT" sz="28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</a:br>
            <a:r>
              <a:rPr lang="it-IT" altLang="it-IT" sz="60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PROTOCOLLI</a:t>
            </a:r>
          </a:p>
        </p:txBody>
      </p:sp>
      <p:pic>
        <p:nvPicPr>
          <p:cNvPr id="5123" name="Picture 3" descr="Logo PoliM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0" y="4960938"/>
            <a:ext cx="8477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9012" name="Rectangle 4"/>
          <p:cNvSpPr>
            <a:spLocks noChangeArrowheads="1"/>
          </p:cNvSpPr>
          <p:nvPr/>
        </p:nvSpPr>
        <p:spPr bwMode="auto">
          <a:xfrm>
            <a:off x="2076450" y="5829300"/>
            <a:ext cx="5203825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75000"/>
              </a:lnSpc>
              <a:defRPr/>
            </a:pPr>
            <a:r>
              <a:rPr lang="it-IT" altLang="it-IT" sz="2400" b="1" smtClean="0">
                <a:latin typeface="Book Antiqua" panose="02040602050305030304" pitchFamily="18" charset="0"/>
              </a:rPr>
              <a:t/>
            </a:r>
            <a:br>
              <a:rPr lang="it-IT" altLang="it-IT" sz="2400" b="1" smtClean="0">
                <a:latin typeface="Book Antiqua" panose="02040602050305030304" pitchFamily="18" charset="0"/>
              </a:rPr>
            </a:br>
            <a:r>
              <a:rPr lang="it-IT" altLang="it-IT" sz="2400" smtClean="0">
                <a:latin typeface="Book Antiqua" panose="02040602050305030304" pitchFamily="18" charset="0"/>
              </a:rPr>
              <a:t>prof. Cesare Svelto</a:t>
            </a:r>
            <a:endParaRPr lang="en-US" altLang="it-IT" sz="2400" smtClean="0">
              <a:latin typeface="Book Antiqua" panose="02040602050305030304" pitchFamily="18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Campionamento, Schede DAQ, Protocolli</a:t>
            </a:r>
            <a:endParaRPr lang="it-IT" altLang="it-IT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DCDBC4-178E-4D21-A673-B1F41D94CA35}" type="slidenum">
              <a:rPr lang="it-IT" altLang="it-IT" smtClean="0"/>
              <a:pPr>
                <a:defRPr/>
              </a:pPr>
              <a:t>1</a:t>
            </a:fld>
            <a:r>
              <a:rPr lang="it-IT" altLang="it-IT" smtClean="0"/>
              <a:t>/36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-33338"/>
            <a:ext cx="8399462" cy="1058863"/>
          </a:xfrm>
          <a:noFill/>
        </p:spPr>
        <p:txBody>
          <a:bodyPr/>
          <a:lstStyle/>
          <a:p>
            <a:r>
              <a:rPr lang="it-IT" altLang="it-IT" sz="40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Scheda di acquisizione dati (DAQ)</a:t>
            </a:r>
          </a:p>
        </p:txBody>
      </p:sp>
      <p:pic>
        <p:nvPicPr>
          <p:cNvPr id="23555" name="Picture 3" descr="Fig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929349"/>
            <a:ext cx="9002713" cy="174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227364" y="2697779"/>
            <a:ext cx="8861074" cy="103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Multiplexer</a:t>
            </a:r>
            <a:r>
              <a:rPr lang="it-IT" altLang="it-IT" sz="2400" dirty="0">
                <a:latin typeface="Book Antiqua" panose="02040602050305030304" pitchFamily="18" charset="0"/>
              </a:rPr>
              <a:t> – </a:t>
            </a:r>
            <a:r>
              <a:rPr lang="it-IT" altLang="it-IT" sz="2000" dirty="0">
                <a:latin typeface="Book Antiqua" panose="02040602050305030304" pitchFamily="18" charset="0"/>
              </a:rPr>
              <a:t>permette di </a:t>
            </a:r>
            <a:r>
              <a:rPr lang="it-IT" altLang="it-IT" sz="2400" b="1" dirty="0">
                <a:latin typeface="Book Antiqua" panose="02040602050305030304" pitchFamily="18" charset="0"/>
              </a:rPr>
              <a:t>selezionare</a:t>
            </a:r>
            <a:r>
              <a:rPr lang="it-IT" altLang="it-IT" sz="2400" dirty="0">
                <a:latin typeface="Book Antiqua" panose="02040602050305030304" pitchFamily="18" charset="0"/>
              </a:rPr>
              <a:t> i </a:t>
            </a:r>
            <a:r>
              <a:rPr lang="it-IT" altLang="it-IT" sz="2400" u="sng" dirty="0">
                <a:latin typeface="Book Antiqua" panose="02040602050305030304" pitchFamily="18" charset="0"/>
              </a:rPr>
              <a:t>diversi </a:t>
            </a:r>
            <a:r>
              <a:rPr lang="it-IT" altLang="it-IT" sz="2400" b="1" u="sng" dirty="0" smtClean="0">
                <a:latin typeface="Book Antiqua" panose="02040602050305030304" pitchFamily="18" charset="0"/>
              </a:rPr>
              <a:t>ingressi</a:t>
            </a:r>
            <a:r>
              <a:rPr lang="it-IT" altLang="it-IT" sz="2400" u="sng" dirty="0" smtClean="0">
                <a:latin typeface="Book Antiqua" panose="02040602050305030304" pitchFamily="18" charset="0"/>
              </a:rPr>
              <a:t> </a:t>
            </a:r>
            <a:r>
              <a:rPr lang="it-IT" altLang="it-IT" sz="2000" u="sng" dirty="0" smtClean="0">
                <a:latin typeface="Book Antiqua" panose="02040602050305030304" pitchFamily="18" charset="0"/>
              </a:rPr>
              <a:t>disponibili</a:t>
            </a:r>
            <a:r>
              <a:rPr lang="it-IT" altLang="it-IT" sz="2000" dirty="0" smtClean="0">
                <a:latin typeface="Book Antiqua" panose="02040602050305030304" pitchFamily="18" charset="0"/>
              </a:rPr>
              <a:t> </a:t>
            </a:r>
            <a:r>
              <a:rPr lang="it-IT" altLang="it-IT" sz="2400" dirty="0">
                <a:latin typeface="Book Antiqua" panose="02040602050305030304" pitchFamily="18" charset="0"/>
              </a:rPr>
              <a:t>(di tipo </a:t>
            </a:r>
            <a:r>
              <a:rPr lang="it-IT" altLang="it-IT" sz="2400" b="1" i="1" dirty="0">
                <a:latin typeface="Book Antiqua" panose="02040602050305030304" pitchFamily="18" charset="0"/>
              </a:rPr>
              <a:t>single-ended</a:t>
            </a:r>
            <a:r>
              <a:rPr lang="it-IT" altLang="it-IT" sz="2400" dirty="0">
                <a:latin typeface="Book Antiqua" panose="02040602050305030304" pitchFamily="18" charset="0"/>
              </a:rPr>
              <a:t> o di tipo </a:t>
            </a:r>
            <a:r>
              <a:rPr lang="it-IT" altLang="it-IT" sz="2400" b="1" dirty="0">
                <a:latin typeface="Book Antiqua" panose="02040602050305030304" pitchFamily="18" charset="0"/>
              </a:rPr>
              <a:t>differenziali</a:t>
            </a:r>
            <a:r>
              <a:rPr lang="it-IT" altLang="it-IT" sz="2400" dirty="0" smtClean="0">
                <a:latin typeface="Book Antiqua" panose="02040602050305030304" pitchFamily="18" charset="0"/>
              </a:rPr>
              <a:t>) </a:t>
            </a:r>
            <a:r>
              <a:rPr lang="it-IT" altLang="it-IT" sz="2000" dirty="0" smtClean="0">
                <a:latin typeface="Book Antiqua" panose="02040602050305030304" pitchFamily="18" charset="0"/>
              </a:rPr>
              <a:t>e di inviarli all’unico </a:t>
            </a:r>
            <a:br>
              <a:rPr lang="it-IT" altLang="it-IT" sz="2000" dirty="0" smtClean="0">
                <a:latin typeface="Book Antiqua" panose="02040602050305030304" pitchFamily="18" charset="0"/>
              </a:rPr>
            </a:br>
            <a:r>
              <a:rPr lang="it-IT" altLang="it-IT" sz="2000" dirty="0" smtClean="0">
                <a:latin typeface="Book Antiqua" panose="02040602050305030304" pitchFamily="18" charset="0"/>
              </a:rPr>
              <a:t>IA (</a:t>
            </a:r>
            <a:r>
              <a:rPr lang="it-IT" altLang="it-IT" sz="2000" i="1" dirty="0" err="1" smtClean="0">
                <a:latin typeface="Book Antiqua" panose="02040602050305030304" pitchFamily="18" charset="0"/>
              </a:rPr>
              <a:t>Instrumentation</a:t>
            </a:r>
            <a:r>
              <a:rPr lang="it-IT" altLang="it-IT" sz="2000" i="1" dirty="0" smtClean="0">
                <a:latin typeface="Book Antiqua" panose="02040602050305030304" pitchFamily="18" charset="0"/>
              </a:rPr>
              <a:t> </a:t>
            </a:r>
            <a:r>
              <a:rPr lang="it-IT" altLang="it-IT" sz="2000" i="1" dirty="0" err="1" smtClean="0">
                <a:latin typeface="Book Antiqua" panose="02040602050305030304" pitchFamily="18" charset="0"/>
              </a:rPr>
              <a:t>Amplifier</a:t>
            </a:r>
            <a:r>
              <a:rPr lang="it-IT" altLang="it-IT" sz="2000" dirty="0" smtClean="0">
                <a:latin typeface="Book Antiqua" panose="02040602050305030304" pitchFamily="18" charset="0"/>
              </a:rPr>
              <a:t>) che accoppia </a:t>
            </a:r>
            <a:r>
              <a:rPr lang="it-IT" altLang="it-IT" sz="2000" u="sng" dirty="0" smtClean="0">
                <a:latin typeface="Book Antiqua" panose="02040602050305030304" pitchFamily="18" charset="0"/>
              </a:rPr>
              <a:t>un segnale alla volta verso l’ADC</a:t>
            </a:r>
            <a:endParaRPr lang="it-IT" altLang="it-IT" sz="2000" u="sng" dirty="0">
              <a:latin typeface="Book Antiqua" panose="02040602050305030304" pitchFamily="18" charset="0"/>
            </a:endParaRPr>
          </a:p>
        </p:txBody>
      </p:sp>
      <p:sp>
        <p:nvSpPr>
          <p:cNvPr id="293893" name="Rectangle 5"/>
          <p:cNvSpPr>
            <a:spLocks noChangeArrowheads="1"/>
          </p:cNvSpPr>
          <p:nvPr/>
        </p:nvSpPr>
        <p:spPr bwMode="auto">
          <a:xfrm>
            <a:off x="230539" y="3715978"/>
            <a:ext cx="9018657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Amplificatore</a:t>
            </a:r>
            <a:r>
              <a:rPr lang="it-IT" altLang="it-IT" sz="2400" dirty="0">
                <a:latin typeface="Book Antiqua" panose="02040602050305030304" pitchFamily="18" charset="0"/>
              </a:rPr>
              <a:t> per strumentazione (WB, </a:t>
            </a:r>
            <a:r>
              <a:rPr lang="it-IT" altLang="it-IT" sz="2400" dirty="0" smtClean="0">
                <a:latin typeface="Book Antiqua" panose="02040602050305030304" pitchFamily="18" charset="0"/>
              </a:rPr>
              <a:t>con guadagno </a:t>
            </a:r>
            <a:r>
              <a:rPr lang="it-IT" altLang="it-IT" sz="2400" dirty="0">
                <a:latin typeface="Book Antiqua" panose="02040602050305030304" pitchFamily="18" charset="0"/>
              </a:rPr>
              <a:t>variabile) – consente di utilizzare la piena dinamica del convertitore (ADC</a:t>
            </a:r>
            <a:r>
              <a:rPr lang="it-IT" altLang="it-IT" sz="2400" dirty="0" smtClean="0">
                <a:latin typeface="Book Antiqua" panose="02040602050305030304" pitchFamily="18" charset="0"/>
              </a:rPr>
              <a:t>)</a:t>
            </a:r>
            <a:br>
              <a:rPr lang="it-IT" altLang="it-IT" sz="2400" dirty="0" smtClean="0">
                <a:latin typeface="Book Antiqua" panose="02040602050305030304" pitchFamily="18" charset="0"/>
              </a:rPr>
            </a:br>
            <a:r>
              <a:rPr lang="it-IT" altLang="it-IT" sz="2400" dirty="0" smtClean="0">
                <a:latin typeface="Book Antiqua" panose="02040602050305030304" pitchFamily="18" charset="0"/>
              </a:rPr>
              <a:t>e amplifica (</a:t>
            </a:r>
            <a:r>
              <a:rPr lang="it-IT" altLang="it-IT" sz="2400" i="1" dirty="0" smtClean="0">
                <a:latin typeface="Book Antiqua" panose="02040602050305030304" pitchFamily="18" charset="0"/>
              </a:rPr>
              <a:t>V</a:t>
            </a:r>
            <a:r>
              <a:rPr lang="it-IT" altLang="it-IT" sz="2400" baseline="-25000" dirty="0" smtClean="0">
                <a:latin typeface="Book Antiqua" panose="02040602050305030304" pitchFamily="18" charset="0"/>
              </a:rPr>
              <a:t>IN,</a:t>
            </a:r>
            <a:r>
              <a:rPr lang="it-IT" altLang="it-IT" sz="2400" i="1" baseline="-25000" dirty="0" smtClean="0">
                <a:latin typeface="Book Antiqua" panose="02040602050305030304" pitchFamily="18" charset="0"/>
              </a:rPr>
              <a:t>i</a:t>
            </a:r>
            <a:r>
              <a:rPr lang="it-IT" altLang="it-IT" sz="2400" dirty="0" smtClean="0">
                <a:latin typeface="Book Antiqua" panose="02040602050305030304" pitchFamily="18" charset="0"/>
              </a:rPr>
              <a:t>-</a:t>
            </a:r>
            <a:r>
              <a:rPr lang="it-IT" altLang="it-IT" sz="2400" i="1" dirty="0" smtClean="0">
                <a:latin typeface="Book Antiqua" panose="02040602050305030304" pitchFamily="18" charset="0"/>
              </a:rPr>
              <a:t>GND</a:t>
            </a:r>
            <a:r>
              <a:rPr lang="it-IT" altLang="it-IT" sz="2400" dirty="0" smtClean="0">
                <a:latin typeface="Book Antiqua" panose="02040602050305030304" pitchFamily="18" charset="0"/>
              </a:rPr>
              <a:t>) oppure (</a:t>
            </a:r>
            <a:r>
              <a:rPr lang="it-IT" altLang="it-IT" sz="2400" i="1" dirty="0" smtClean="0">
                <a:latin typeface="Book Antiqua" panose="02040602050305030304" pitchFamily="18" charset="0"/>
              </a:rPr>
              <a:t>V</a:t>
            </a:r>
            <a:r>
              <a:rPr lang="it-IT" altLang="it-IT" sz="2400" baseline="-25000" dirty="0" smtClean="0">
                <a:latin typeface="Book Antiqua" panose="02040602050305030304" pitchFamily="18" charset="0"/>
              </a:rPr>
              <a:t>IN,</a:t>
            </a:r>
            <a:r>
              <a:rPr lang="it-IT" altLang="it-IT" sz="2400" i="1" baseline="-25000" dirty="0" smtClean="0">
                <a:latin typeface="Book Antiqua" panose="02040602050305030304" pitchFamily="18" charset="0"/>
              </a:rPr>
              <a:t>i</a:t>
            </a:r>
            <a:r>
              <a:rPr lang="it-IT" altLang="it-IT" sz="2400" dirty="0" smtClean="0">
                <a:latin typeface="Book Antiqua" panose="02040602050305030304" pitchFamily="18" charset="0"/>
              </a:rPr>
              <a:t>-V</a:t>
            </a:r>
            <a:r>
              <a:rPr lang="it-IT" altLang="it-IT" sz="2400" baseline="-25000" dirty="0" smtClean="0">
                <a:latin typeface="Book Antiqua" panose="02040602050305030304" pitchFamily="18" charset="0"/>
              </a:rPr>
              <a:t>IN,</a:t>
            </a:r>
            <a:r>
              <a:rPr lang="it-IT" altLang="it-IT" sz="2400" i="1" baseline="-25000" dirty="0" smtClean="0">
                <a:latin typeface="Book Antiqua" panose="02040602050305030304" pitchFamily="18" charset="0"/>
              </a:rPr>
              <a:t>j</a:t>
            </a:r>
            <a:r>
              <a:rPr lang="it-IT" altLang="it-IT" sz="2400" dirty="0" smtClean="0">
                <a:latin typeface="Book Antiqua" panose="02040602050305030304" pitchFamily="18" charset="0"/>
              </a:rPr>
              <a:t>)</a:t>
            </a:r>
            <a:endParaRPr lang="it-IT" altLang="it-IT" sz="2400" dirty="0">
              <a:latin typeface="Book Antiqua" panose="02040602050305030304" pitchFamily="18" charset="0"/>
            </a:endParaRPr>
          </a:p>
        </p:txBody>
      </p:sp>
      <p:sp>
        <p:nvSpPr>
          <p:cNvPr id="293894" name="Rectangle 6"/>
          <p:cNvSpPr>
            <a:spLocks noChangeArrowheads="1"/>
          </p:cNvSpPr>
          <p:nvPr/>
        </p:nvSpPr>
        <p:spPr bwMode="auto">
          <a:xfrm>
            <a:off x="259114" y="5274801"/>
            <a:ext cx="8621713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FIFO</a:t>
            </a:r>
            <a:r>
              <a:rPr lang="it-IT" altLang="it-IT" sz="2400" dirty="0">
                <a:latin typeface="Book Antiqua" panose="02040602050305030304" pitchFamily="18" charset="0"/>
              </a:rPr>
              <a:t> – consente di inviare sul bus dati del PC e/o direttamente in memoria RAM (</a:t>
            </a:r>
            <a:r>
              <a:rPr lang="it-IT" altLang="it-IT" sz="2400" b="1" dirty="0">
                <a:latin typeface="Book Antiqua" panose="02040602050305030304" pitchFamily="18" charset="0"/>
              </a:rPr>
              <a:t>DMA</a:t>
            </a:r>
            <a:r>
              <a:rPr lang="it-IT" altLang="it-IT" sz="2400" dirty="0">
                <a:latin typeface="Book Antiqua" panose="02040602050305030304" pitchFamily="18" charset="0"/>
              </a:rPr>
              <a:t>) i dati acquisiti</a:t>
            </a:r>
          </a:p>
        </p:txBody>
      </p:sp>
      <p:sp>
        <p:nvSpPr>
          <p:cNvPr id="293895" name="Rectangle 7"/>
          <p:cNvSpPr>
            <a:spLocks noChangeArrowheads="1"/>
          </p:cNvSpPr>
          <p:nvPr/>
        </p:nvSpPr>
        <p:spPr bwMode="auto">
          <a:xfrm>
            <a:off x="235302" y="4817601"/>
            <a:ext cx="8843962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Campionatore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+</a:t>
            </a: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ADC</a:t>
            </a:r>
            <a:r>
              <a:rPr lang="it-IT" altLang="it-IT" sz="2400" dirty="0">
                <a:latin typeface="Book Antiqua" panose="02040602050305030304" pitchFamily="18" charset="0"/>
              </a:rPr>
              <a:t> – converte la tensione in valore numerico</a:t>
            </a:r>
          </a:p>
        </p:txBody>
      </p:sp>
      <p:sp>
        <p:nvSpPr>
          <p:cNvPr id="293896" name="Rectangle 8"/>
          <p:cNvSpPr>
            <a:spLocks noChangeArrowheads="1"/>
          </p:cNvSpPr>
          <p:nvPr/>
        </p:nvSpPr>
        <p:spPr bwMode="auto">
          <a:xfrm>
            <a:off x="251177" y="5985779"/>
            <a:ext cx="8610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it-IT" altLang="it-IT" sz="2000" dirty="0">
                <a:latin typeface="Book Antiqua" panose="02040602050305030304" pitchFamily="18" charset="0"/>
              </a:rPr>
              <a:t>Le schede dispongono anche di </a:t>
            </a:r>
            <a:r>
              <a:rPr lang="it-IT" altLang="it-IT" sz="2000" b="1" dirty="0">
                <a:latin typeface="Book Antiqua" panose="02040602050305030304" pitchFamily="18" charset="0"/>
              </a:rPr>
              <a:t>uscite analogiche</a:t>
            </a:r>
            <a:r>
              <a:rPr lang="it-IT" altLang="it-IT" sz="2000" dirty="0">
                <a:latin typeface="Book Antiqua" panose="02040602050305030304" pitchFamily="18" charset="0"/>
              </a:rPr>
              <a:t> (</a:t>
            </a:r>
            <a:r>
              <a:rPr lang="it-IT" altLang="it-IT" sz="2000" b="1" dirty="0">
                <a:latin typeface="Book Antiqua" panose="02040602050305030304" pitchFamily="18" charset="0"/>
              </a:rPr>
              <a:t>DAC</a:t>
            </a:r>
            <a:r>
              <a:rPr lang="it-IT" altLang="it-IT" sz="2000" dirty="0">
                <a:latin typeface="Book Antiqua" panose="02040602050305030304" pitchFamily="18" charset="0"/>
              </a:rPr>
              <a:t>), di </a:t>
            </a:r>
            <a:r>
              <a:rPr lang="it-IT" altLang="it-IT" sz="2000" b="1" dirty="0">
                <a:latin typeface="Book Antiqua" panose="02040602050305030304" pitchFamily="18" charset="0"/>
              </a:rPr>
              <a:t>linee di I/O </a:t>
            </a:r>
            <a:r>
              <a:rPr lang="it-IT" altLang="it-IT" sz="2000" dirty="0">
                <a:latin typeface="Book Antiqua" panose="02040602050305030304" pitchFamily="18" charset="0"/>
              </a:rPr>
              <a:t>Input/Output, e di sincronizzazioni analogiche e digitali (</a:t>
            </a:r>
            <a:r>
              <a:rPr lang="it-IT" altLang="it-IT" sz="2000" b="1" i="1" dirty="0">
                <a:latin typeface="Book Antiqua" panose="02040602050305030304" pitchFamily="18" charset="0"/>
              </a:rPr>
              <a:t>trigger</a:t>
            </a:r>
            <a:r>
              <a:rPr lang="it-IT" altLang="it-IT" sz="2000" dirty="0">
                <a:latin typeface="Book Antiqua" panose="02040602050305030304" pitchFamily="18" charset="0"/>
              </a:rPr>
              <a:t> e </a:t>
            </a:r>
            <a:r>
              <a:rPr lang="it-IT" altLang="it-IT" sz="2000" b="1" i="1" dirty="0">
                <a:latin typeface="Book Antiqua" panose="02040602050305030304" pitchFamily="18" charset="0"/>
              </a:rPr>
              <a:t>timer</a:t>
            </a:r>
            <a:r>
              <a:rPr lang="it-IT" altLang="it-IT" sz="2000" dirty="0">
                <a:latin typeface="Book Antiqua" panose="02040602050305030304" pitchFamily="18" charset="0"/>
              </a:rPr>
              <a:t>)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Campionamento, Schede DAQ, Protocolli</a:t>
            </a:r>
            <a:endParaRPr lang="it-IT" altLang="it-IT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DCDBC4-178E-4D21-A673-B1F41D94CA35}" type="slidenum">
              <a:rPr lang="it-IT" altLang="it-IT" smtClean="0"/>
              <a:pPr>
                <a:defRPr/>
              </a:pPr>
              <a:t>10</a:t>
            </a:fld>
            <a:r>
              <a:rPr lang="it-IT" altLang="it-IT" smtClean="0"/>
              <a:t>/36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2" grpId="0"/>
      <p:bldP spid="293894" grpId="0"/>
      <p:bldP spid="293895" grpId="0"/>
      <p:bldP spid="29389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477963"/>
            <a:ext cx="4344987" cy="235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22225"/>
            <a:ext cx="8750300" cy="1189038"/>
          </a:xfrm>
          <a:noFill/>
        </p:spPr>
        <p:txBody>
          <a:bodyPr/>
          <a:lstStyle/>
          <a:p>
            <a:r>
              <a:rPr lang="it-IT" altLang="it-IT" sz="40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Ingressi </a:t>
            </a:r>
            <a:r>
              <a:rPr lang="it-IT" altLang="it-IT" sz="4000" b="1" i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single-ended</a:t>
            </a:r>
            <a:r>
              <a:rPr lang="it-IT" altLang="it-IT" sz="40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 o differenziali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212725" y="4064000"/>
            <a:ext cx="89312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Se il MUX ha </a:t>
            </a:r>
            <a:r>
              <a:rPr lang="it-IT" altLang="it-IT" sz="2800" i="1" dirty="0">
                <a:solidFill>
                  <a:srgbClr val="FFFF00"/>
                </a:solidFill>
                <a:latin typeface="Book Antiqua" panose="02040602050305030304" pitchFamily="18" charset="0"/>
              </a:rPr>
              <a:t>N 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ingressi (fili)</a:t>
            </a:r>
            <a:b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</a:b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la scheda avrà </a:t>
            </a:r>
            <a:b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</a:br>
            <a:r>
              <a:rPr lang="it-IT" altLang="it-IT" sz="28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 ingressi </a:t>
            </a:r>
            <a:r>
              <a:rPr lang="it-IT" altLang="it-IT" sz="28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single-</a:t>
            </a:r>
            <a:r>
              <a:rPr lang="it-IT" altLang="it-IT" sz="2800" b="1" i="1" dirty="0" err="1">
                <a:solidFill>
                  <a:srgbClr val="FFFF00"/>
                </a:solidFill>
                <a:latin typeface="Book Antiqua" panose="02040602050305030304" pitchFamily="18" charset="0"/>
              </a:rPr>
              <a:t>ended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000" b="1" dirty="0">
                <a:solidFill>
                  <a:srgbClr val="FFFF00"/>
                </a:solidFill>
                <a:latin typeface="Book Antiqua" panose="02040602050305030304" pitchFamily="18" charset="0"/>
              </a:rPr>
              <a:t>(1 filo)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b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</a:br>
            <a:r>
              <a:rPr lang="it-IT" altLang="it-IT" sz="28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/2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 ingressi 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differenziali </a:t>
            </a:r>
            <a:r>
              <a:rPr lang="it-IT" altLang="it-IT" sz="2000" b="1" dirty="0">
                <a:solidFill>
                  <a:srgbClr val="FFFF00"/>
                </a:solidFill>
                <a:latin typeface="Book Antiqua" panose="02040602050305030304" pitchFamily="18" charset="0"/>
              </a:rPr>
              <a:t>(ciascuno con 2 fili o una coppia di fili)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581025" y="3009900"/>
            <a:ext cx="107950" cy="1190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201613" y="6068194"/>
            <a:ext cx="8647112" cy="425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it-IT" altLang="it-IT" sz="2400" dirty="0">
                <a:latin typeface="Book Antiqua" panose="02040602050305030304" pitchFamily="18" charset="0"/>
              </a:rPr>
              <a:t>Numero tipico dei 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canali analogici d’ingresso</a:t>
            </a:r>
            <a:r>
              <a:rPr lang="it-IT" altLang="it-IT" sz="2400" dirty="0">
                <a:latin typeface="Book Antiqua" panose="02040602050305030304" pitchFamily="18" charset="0"/>
              </a:rPr>
              <a:t>: </a:t>
            </a:r>
            <a:r>
              <a:rPr lang="it-IT" altLang="it-IT" sz="2400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8-16-...-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80 canali</a:t>
            </a:r>
          </a:p>
        </p:txBody>
      </p:sp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0" y="1027113"/>
            <a:ext cx="4048125" cy="428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488950" y="2952750"/>
            <a:ext cx="4254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1000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it-IT" sz="1000">
                <a:solidFill>
                  <a:srgbClr val="000000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25610" name="Rectangle 11"/>
          <p:cNvSpPr>
            <a:spLocks noChangeArrowheads="1"/>
          </p:cNvSpPr>
          <p:nvPr/>
        </p:nvSpPr>
        <p:spPr bwMode="auto">
          <a:xfrm>
            <a:off x="5305425" y="4479925"/>
            <a:ext cx="225425" cy="1190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11" name="Rectangle 12"/>
          <p:cNvSpPr>
            <a:spLocks noChangeArrowheads="1"/>
          </p:cNvSpPr>
          <p:nvPr/>
        </p:nvSpPr>
        <p:spPr bwMode="auto">
          <a:xfrm>
            <a:off x="5303838" y="2690813"/>
            <a:ext cx="204787" cy="1190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12" name="Text Box 13"/>
          <p:cNvSpPr txBox="1">
            <a:spLocks noChangeArrowheads="1"/>
          </p:cNvSpPr>
          <p:nvPr/>
        </p:nvSpPr>
        <p:spPr bwMode="auto">
          <a:xfrm>
            <a:off x="5210175" y="4414838"/>
            <a:ext cx="5540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1000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it-IT" sz="1000">
                <a:solidFill>
                  <a:srgbClr val="000000"/>
                </a:solidFill>
                <a:latin typeface="Times New Roman" panose="02020603050405020304" pitchFamily="18" charset="0"/>
              </a:rPr>
              <a:t>/2-1</a:t>
            </a:r>
          </a:p>
        </p:txBody>
      </p:sp>
      <p:sp>
        <p:nvSpPr>
          <p:cNvPr id="25613" name="Rectangle 15"/>
          <p:cNvSpPr>
            <a:spLocks noChangeArrowheads="1"/>
          </p:cNvSpPr>
          <p:nvPr/>
        </p:nvSpPr>
        <p:spPr bwMode="auto">
          <a:xfrm>
            <a:off x="3209925" y="2873375"/>
            <a:ext cx="149225" cy="1190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3078163" y="2662238"/>
            <a:ext cx="554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>
                <a:solidFill>
                  <a:srgbClr val="000000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25615" name="Rectangle 17"/>
          <p:cNvSpPr>
            <a:spLocks noChangeArrowheads="1"/>
          </p:cNvSpPr>
          <p:nvPr/>
        </p:nvSpPr>
        <p:spPr bwMode="auto">
          <a:xfrm>
            <a:off x="7743825" y="3087688"/>
            <a:ext cx="149225" cy="1190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16" name="Text Box 18"/>
          <p:cNvSpPr txBox="1">
            <a:spLocks noChangeArrowheads="1"/>
          </p:cNvSpPr>
          <p:nvPr/>
        </p:nvSpPr>
        <p:spPr bwMode="auto">
          <a:xfrm>
            <a:off x="7634288" y="2867025"/>
            <a:ext cx="554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800">
                <a:solidFill>
                  <a:srgbClr val="000000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25617" name="Text Box 19"/>
          <p:cNvSpPr txBox="1">
            <a:spLocks noChangeArrowheads="1"/>
          </p:cNvSpPr>
          <p:nvPr/>
        </p:nvSpPr>
        <p:spPr bwMode="auto">
          <a:xfrm>
            <a:off x="5213350" y="2635250"/>
            <a:ext cx="5540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1000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it-IT" sz="1000">
                <a:solidFill>
                  <a:srgbClr val="000000"/>
                </a:solidFill>
                <a:latin typeface="Times New Roman" panose="02020603050405020304" pitchFamily="18" charset="0"/>
              </a:rPr>
              <a:t>/2-1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Campionamento, Schede DAQ, Protocolli</a:t>
            </a:r>
            <a:endParaRPr lang="it-IT" altLang="it-IT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DCDBC4-178E-4D21-A673-B1F41D94CA35}" type="slidenum">
              <a:rPr lang="it-IT" altLang="it-IT" smtClean="0"/>
              <a:pPr>
                <a:defRPr/>
              </a:pPr>
              <a:t>11</a:t>
            </a:fld>
            <a:r>
              <a:rPr lang="it-IT" altLang="it-IT" smtClean="0"/>
              <a:t>/36</a:t>
            </a:r>
            <a:endParaRPr lang="it-IT" altLang="it-IT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3209925" y="4402672"/>
            <a:ext cx="16621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r>
              <a:rPr lang="it-IT" altLang="it-IT" sz="2000" dirty="0" smtClean="0">
                <a:latin typeface="Book Antiqua" panose="02040602050305030304" pitchFamily="18" charset="0"/>
              </a:rPr>
              <a:t>fare esempio </a:t>
            </a:r>
            <a:br>
              <a:rPr lang="it-IT" altLang="it-IT" sz="2000" dirty="0" smtClean="0">
                <a:latin typeface="Book Antiqua" panose="02040602050305030304" pitchFamily="18" charset="0"/>
              </a:rPr>
            </a:br>
            <a:r>
              <a:rPr lang="it-IT" altLang="it-IT" sz="2000" dirty="0" smtClean="0">
                <a:latin typeface="Book Antiqua" panose="02040602050305030304" pitchFamily="18" charset="0"/>
              </a:rPr>
              <a:t>con </a:t>
            </a:r>
            <a:r>
              <a:rPr lang="it-IT" altLang="it-IT" sz="2000" i="1" dirty="0" smtClean="0">
                <a:latin typeface="Book Antiqua" panose="02040602050305030304" pitchFamily="18" charset="0"/>
              </a:rPr>
              <a:t>N</a:t>
            </a:r>
            <a:r>
              <a:rPr lang="it-IT" altLang="it-IT" sz="2000" dirty="0" smtClean="0">
                <a:latin typeface="Book Antiqua" panose="02040602050305030304" pitchFamily="18" charset="0"/>
              </a:rPr>
              <a:t>=16</a:t>
            </a:r>
            <a:endParaRPr lang="it-IT" altLang="it-IT" sz="2000" b="1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22238"/>
            <a:ext cx="8229600" cy="1139826"/>
          </a:xfrm>
          <a:noFill/>
        </p:spPr>
        <p:txBody>
          <a:bodyPr/>
          <a:lstStyle/>
          <a:p>
            <a:r>
              <a:rPr lang="it-IT" altLang="it-IT" sz="40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Scheda di acquisizione dati di NI</a:t>
            </a:r>
          </a:p>
        </p:txBody>
      </p:sp>
      <p:pic>
        <p:nvPicPr>
          <p:cNvPr id="2765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50" y="1028700"/>
            <a:ext cx="6713538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3" name="Rectangle 11"/>
          <p:cNvSpPr>
            <a:spLocks noChangeArrowheads="1"/>
          </p:cNvSpPr>
          <p:nvPr/>
        </p:nvSpPr>
        <p:spPr bwMode="auto">
          <a:xfrm>
            <a:off x="760412" y="5699405"/>
            <a:ext cx="71866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it-IT" altLang="it-IT" sz="2400" dirty="0">
                <a:latin typeface="Book Antiqua" panose="02040602050305030304" pitchFamily="18" charset="0"/>
              </a:rPr>
              <a:t>Schema a blocchi semplificato delle schede DAQ dei 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Laboratori</a:t>
            </a:r>
            <a:r>
              <a:rPr lang="it-IT" altLang="it-IT" sz="2400" dirty="0">
                <a:latin typeface="Book Antiqua" panose="02040602050305030304" pitchFamily="18" charset="0"/>
              </a:rPr>
              <a:t> Didattici sperimentali di via 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Golgi</a:t>
            </a:r>
          </a:p>
        </p:txBody>
      </p:sp>
      <p:sp>
        <p:nvSpPr>
          <p:cNvPr id="27654" name="Rectangle 12"/>
          <p:cNvSpPr>
            <a:spLocks noChangeArrowheads="1"/>
          </p:cNvSpPr>
          <p:nvPr/>
        </p:nvSpPr>
        <p:spPr bwMode="auto">
          <a:xfrm>
            <a:off x="4737100" y="2638425"/>
            <a:ext cx="1763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it-IT" altLang="it-IT" b="1" i="1">
                <a:solidFill>
                  <a:srgbClr val="000000"/>
                </a:solidFill>
                <a:latin typeface="Book Antiqua" panose="02040602050305030304" pitchFamily="18" charset="0"/>
              </a:rPr>
              <a:t>f</a:t>
            </a:r>
            <a:r>
              <a:rPr lang="it-IT" altLang="it-IT" b="1" baseline="-25000">
                <a:solidFill>
                  <a:srgbClr val="000000"/>
                </a:solidFill>
                <a:latin typeface="Book Antiqua" panose="02040602050305030304" pitchFamily="18" charset="0"/>
              </a:rPr>
              <a:t>ADC</a:t>
            </a:r>
            <a:r>
              <a:rPr lang="it-IT" altLang="it-IT" b="1">
                <a:solidFill>
                  <a:srgbClr val="000000"/>
                </a:solidFill>
                <a:latin typeface="Book Antiqua" panose="02040602050305030304" pitchFamily="18" charset="0"/>
              </a:rPr>
              <a:t>=200 kSa/s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Campionamento, Schede DAQ, Protocolli</a:t>
            </a:r>
            <a:endParaRPr lang="it-IT" altLang="it-IT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DCDBC4-178E-4D21-A673-B1F41D94CA35}" type="slidenum">
              <a:rPr lang="it-IT" altLang="it-IT" smtClean="0"/>
              <a:pPr>
                <a:defRPr/>
              </a:pPr>
              <a:t>12</a:t>
            </a:fld>
            <a:r>
              <a:rPr lang="it-IT" altLang="it-IT" smtClean="0"/>
              <a:t>/36</a:t>
            </a:r>
            <a:endParaRPr lang="it-IT" altLang="it-IT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7538770" y="6142651"/>
            <a:ext cx="16052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it-IT" altLang="it-IT" sz="2000" b="1" i="1" dirty="0" err="1" smtClean="0">
                <a:solidFill>
                  <a:srgbClr val="FFFF00"/>
                </a:solidFill>
                <a:latin typeface="Book Antiqua" panose="02040602050305030304" pitchFamily="18" charset="0"/>
              </a:rPr>
              <a:t>f</a:t>
            </a:r>
            <a:r>
              <a:rPr lang="it-IT" altLang="it-IT" sz="2000" b="1" baseline="-25000" dirty="0" err="1" smtClean="0">
                <a:solidFill>
                  <a:srgbClr val="FFFF00"/>
                </a:solidFill>
                <a:latin typeface="Book Antiqua" panose="02040602050305030304" pitchFamily="18" charset="0"/>
              </a:rPr>
              <a:t>Sa</a:t>
            </a:r>
            <a:r>
              <a:rPr lang="it-IT" altLang="it-IT" sz="2000" b="1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=200 kHz</a:t>
            </a:r>
          </a:p>
          <a:p>
            <a:pPr algn="just" eaLnBrk="1" hangingPunct="1"/>
            <a:r>
              <a:rPr lang="it-IT" altLang="it-IT" sz="2000" b="1" i="1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2000" b="1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=12 bit</a:t>
            </a:r>
            <a:endParaRPr lang="it-IT" altLang="it-IT" sz="2000" b="1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22238"/>
            <a:ext cx="8229600" cy="1139826"/>
          </a:xfrm>
          <a:noFill/>
        </p:spPr>
        <p:txBody>
          <a:bodyPr/>
          <a:lstStyle/>
          <a:p>
            <a:r>
              <a:rPr lang="it-IT" altLang="it-IT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Frequenza di campionamento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90500" y="1040279"/>
            <a:ext cx="87233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Frequenza di campionamento </a:t>
            </a:r>
            <a:r>
              <a:rPr lang="it-IT" altLang="it-IT" sz="2400" dirty="0">
                <a:latin typeface="Book Antiqua" panose="02040602050305030304" pitchFamily="18" charset="0"/>
              </a:rPr>
              <a:t>– La massima frequenza a cui la DAQ (l’ADC) può digitalizzare il segnale. Certo si potrà digitalizzare il segnale anche a frequenze inferiori.</a:t>
            </a:r>
          </a:p>
          <a:p>
            <a:pPr algn="just" eaLnBrk="1" hangingPunct="1"/>
            <a:r>
              <a:rPr lang="it-IT" altLang="it-IT" sz="2000" dirty="0">
                <a:latin typeface="Book Antiqua" panose="02040602050305030304" pitchFamily="18" charset="0"/>
              </a:rPr>
              <a:t>Effettuando un </a:t>
            </a: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campionamento multicanale</a:t>
            </a:r>
            <a:r>
              <a:rPr lang="it-IT" altLang="it-IT" sz="2400" b="1" dirty="0">
                <a:latin typeface="Book Antiqua" panose="02040602050305030304" pitchFamily="18" charset="0"/>
              </a:rPr>
              <a:t> </a:t>
            </a:r>
            <a:r>
              <a:rPr lang="it-IT" altLang="it-IT" sz="2000" dirty="0">
                <a:latin typeface="Book Antiqua" panose="02040602050305030304" pitchFamily="18" charset="0"/>
              </a:rPr>
              <a:t>(su più </a:t>
            </a:r>
            <a:r>
              <a:rPr lang="it-IT" altLang="it-IT" sz="2000" dirty="0" smtClean="0">
                <a:latin typeface="Book Antiqua" panose="02040602050305030304" pitchFamily="18" charset="0"/>
              </a:rPr>
              <a:t>segnali acquisiti “</a:t>
            </a:r>
            <a:r>
              <a:rPr lang="it-IT" altLang="it-IT" sz="2000" dirty="0" smtClean="0">
                <a:latin typeface="Book Antiqua" panose="02040602050305030304" pitchFamily="18" charset="0"/>
              </a:rPr>
              <a:t>in parallelo</a:t>
            </a:r>
            <a:r>
              <a:rPr lang="it-IT" altLang="it-IT" sz="2000" dirty="0">
                <a:latin typeface="Book Antiqua" panose="02040602050305030304" pitchFamily="18" charset="0"/>
              </a:rPr>
              <a:t>”, </a:t>
            </a:r>
            <a:r>
              <a:rPr lang="it-IT" altLang="it-IT" sz="2400" i="1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2400" baseline="-25000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S</a:t>
            </a:r>
            <a:r>
              <a:rPr lang="it-IT" altLang="it-IT" sz="2000" baseline="-25000" dirty="0" smtClean="0">
                <a:latin typeface="Book Antiqua" panose="02040602050305030304" pitchFamily="18" charset="0"/>
              </a:rPr>
              <a:t> </a:t>
            </a:r>
            <a:r>
              <a:rPr lang="it-IT" altLang="it-IT" sz="2000" dirty="0">
                <a:latin typeface="Book Antiqua" panose="02040602050305030304" pitchFamily="18" charset="0"/>
              </a:rPr>
              <a:t>), la massima freq. camp. sul singolo canale </a:t>
            </a:r>
            <a:r>
              <a:rPr lang="it-IT" altLang="it-IT" sz="2000" dirty="0" smtClean="0">
                <a:latin typeface="Book Antiqua" panose="02040602050305030304" pitchFamily="18" charset="0"/>
              </a:rPr>
              <a:t>diviene:   </a:t>
            </a:r>
            <a:endParaRPr lang="it-IT" altLang="it-IT" sz="2000" dirty="0">
              <a:latin typeface="Book Antiqua" panose="02040602050305030304" pitchFamily="18" charset="0"/>
            </a:endParaRPr>
          </a:p>
        </p:txBody>
      </p:sp>
      <p:graphicFrame>
        <p:nvGraphicFramePr>
          <p:cNvPr id="28676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04918638"/>
              </p:ext>
            </p:extLst>
          </p:nvPr>
        </p:nvGraphicFramePr>
        <p:xfrm>
          <a:off x="649288" y="3094038"/>
          <a:ext cx="330200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Equation" r:id="rId3" imgW="1460160" imgH="444240" progId="Equation.DSMT4">
                  <p:embed/>
                </p:oleObj>
              </mc:Choice>
              <mc:Fallback>
                <p:oleObj name="Equation" r:id="rId3" imgW="146016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3094038"/>
                        <a:ext cx="3302000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41" name="Rectangle 5"/>
          <p:cNvSpPr>
            <a:spLocks noChangeArrowheads="1"/>
          </p:cNvSpPr>
          <p:nvPr/>
        </p:nvSpPr>
        <p:spPr bwMode="auto">
          <a:xfrm>
            <a:off x="201613" y="4448175"/>
            <a:ext cx="4090987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it-IT" altLang="it-IT" sz="2400" dirty="0">
                <a:latin typeface="Book Antiqua" panose="02040602050305030304" pitchFamily="18" charset="0"/>
              </a:rPr>
              <a:t>Valori tipici per la frequenza di campionamento nel caso di schede </a:t>
            </a:r>
            <a:r>
              <a:rPr lang="en-US" altLang="it-IT" sz="2400" i="1" dirty="0">
                <a:latin typeface="Book Antiqua" panose="02040602050305030304" pitchFamily="18" charset="0"/>
              </a:rPr>
              <a:t>general purpose</a:t>
            </a:r>
            <a:r>
              <a:rPr lang="it-IT" altLang="it-IT" sz="2400" dirty="0">
                <a:latin typeface="Book Antiqua" panose="02040602050305030304" pitchFamily="18" charset="0"/>
              </a:rPr>
              <a:t>:</a:t>
            </a:r>
          </a:p>
        </p:txBody>
      </p:sp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713" y="3162300"/>
            <a:ext cx="4016375" cy="292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5943" name="Rectangle 7"/>
          <p:cNvSpPr>
            <a:spLocks noChangeArrowheads="1"/>
          </p:cNvSpPr>
          <p:nvPr/>
        </p:nvSpPr>
        <p:spPr bwMode="auto">
          <a:xfrm>
            <a:off x="200025" y="5678488"/>
            <a:ext cx="4202113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10 kSa/s &lt; </a:t>
            </a:r>
            <a:r>
              <a:rPr lang="it-IT" altLang="it-IT" sz="2400" i="1">
                <a:solidFill>
                  <a:srgbClr val="FFFF00"/>
                </a:solidFill>
                <a:latin typeface="Book Antiqua" panose="02040602050305030304" pitchFamily="18" charset="0"/>
              </a:rPr>
              <a:t>f</a:t>
            </a:r>
            <a:r>
              <a:rPr lang="it-IT" altLang="it-IT" sz="2400" i="1" baseline="-25000">
                <a:solidFill>
                  <a:srgbClr val="FFFF00"/>
                </a:solidFill>
                <a:latin typeface="Book Antiqua" panose="02040602050305030304" pitchFamily="18" charset="0"/>
              </a:rPr>
              <a:t>sample</a:t>
            </a:r>
            <a:r>
              <a:rPr lang="it-IT" altLang="it-IT" sz="2400" i="1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&lt; 10 MSa/s</a:t>
            </a:r>
            <a:endParaRPr lang="it-IT" altLang="it-IT" sz="2400" i="1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Campionamento, Schede DAQ, Protocolli</a:t>
            </a:r>
            <a:endParaRPr lang="it-IT" altLang="it-IT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DCDBC4-178E-4D21-A673-B1F41D94CA35}" type="slidenum">
              <a:rPr lang="it-IT" altLang="it-IT" smtClean="0"/>
              <a:pPr>
                <a:defRPr/>
              </a:pPr>
              <a:t>13</a:t>
            </a:fld>
            <a:r>
              <a:rPr lang="it-IT" altLang="it-IT" smtClean="0"/>
              <a:t>/36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1" grpId="0"/>
      <p:bldP spid="2959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0813" y="186116"/>
            <a:ext cx="8828087" cy="1058863"/>
          </a:xfrm>
          <a:noFill/>
        </p:spPr>
        <p:txBody>
          <a:bodyPr/>
          <a:lstStyle/>
          <a:p>
            <a:r>
              <a:rPr lang="it-IT" altLang="it-IT" sz="40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Caratteristiche </a:t>
            </a:r>
            <a:r>
              <a:rPr lang="it-IT" altLang="it-IT" sz="40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della Scheda </a:t>
            </a:r>
            <a:br>
              <a:rPr lang="it-IT" altLang="it-IT" sz="40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</a:br>
            <a:r>
              <a:rPr lang="it-IT" altLang="it-IT" sz="40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e del convertitore </a:t>
            </a:r>
            <a:r>
              <a:rPr lang="it-IT" altLang="it-IT" sz="40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A/D</a:t>
            </a:r>
          </a:p>
        </p:txBody>
      </p:sp>
      <p:grpSp>
        <p:nvGrpSpPr>
          <p:cNvPr id="29699" name="Group 3"/>
          <p:cNvGrpSpPr>
            <a:grpSpLocks/>
          </p:cNvGrpSpPr>
          <p:nvPr/>
        </p:nvGrpSpPr>
        <p:grpSpPr bwMode="auto">
          <a:xfrm>
            <a:off x="1011238" y="2171503"/>
            <a:ext cx="7413625" cy="1878013"/>
            <a:chOff x="777" y="3009"/>
            <a:chExt cx="4670" cy="1183"/>
          </a:xfrm>
        </p:grpSpPr>
        <p:grpSp>
          <p:nvGrpSpPr>
            <p:cNvPr id="29712" name="Group 4"/>
            <p:cNvGrpSpPr>
              <a:grpSpLocks/>
            </p:cNvGrpSpPr>
            <p:nvPr/>
          </p:nvGrpSpPr>
          <p:grpSpPr bwMode="auto">
            <a:xfrm>
              <a:off x="4625" y="3009"/>
              <a:ext cx="599" cy="510"/>
              <a:chOff x="502" y="904"/>
              <a:chExt cx="599" cy="510"/>
            </a:xfrm>
          </p:grpSpPr>
          <p:sp>
            <p:nvSpPr>
              <p:cNvPr id="29716" name="Line 5"/>
              <p:cNvSpPr>
                <a:spLocks noChangeShapeType="1"/>
              </p:cNvSpPr>
              <p:nvPr/>
            </p:nvSpPr>
            <p:spPr bwMode="auto">
              <a:xfrm>
                <a:off x="502" y="904"/>
                <a:ext cx="5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717" name="Line 6"/>
              <p:cNvSpPr>
                <a:spLocks noChangeShapeType="1"/>
              </p:cNvSpPr>
              <p:nvPr/>
            </p:nvSpPr>
            <p:spPr bwMode="auto">
              <a:xfrm>
                <a:off x="509" y="970"/>
                <a:ext cx="5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718" name="Line 7"/>
              <p:cNvSpPr>
                <a:spLocks noChangeShapeType="1"/>
              </p:cNvSpPr>
              <p:nvPr/>
            </p:nvSpPr>
            <p:spPr bwMode="auto">
              <a:xfrm>
                <a:off x="509" y="1035"/>
                <a:ext cx="5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719" name="Line 8"/>
              <p:cNvSpPr>
                <a:spLocks noChangeShapeType="1"/>
              </p:cNvSpPr>
              <p:nvPr/>
            </p:nvSpPr>
            <p:spPr bwMode="auto">
              <a:xfrm>
                <a:off x="511" y="1181"/>
                <a:ext cx="5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720" name="Line 9"/>
              <p:cNvSpPr>
                <a:spLocks noChangeShapeType="1"/>
              </p:cNvSpPr>
              <p:nvPr/>
            </p:nvSpPr>
            <p:spPr bwMode="auto">
              <a:xfrm>
                <a:off x="518" y="1262"/>
                <a:ext cx="5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721" name="Line 10"/>
              <p:cNvSpPr>
                <a:spLocks noChangeShapeType="1"/>
              </p:cNvSpPr>
              <p:nvPr/>
            </p:nvSpPr>
            <p:spPr bwMode="auto">
              <a:xfrm>
                <a:off x="512" y="1342"/>
                <a:ext cx="5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722" name="Line 11"/>
              <p:cNvSpPr>
                <a:spLocks noChangeShapeType="1"/>
              </p:cNvSpPr>
              <p:nvPr/>
            </p:nvSpPr>
            <p:spPr bwMode="auto">
              <a:xfrm>
                <a:off x="512" y="1414"/>
                <a:ext cx="5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9713" name="Text Box 12"/>
            <p:cNvSpPr txBox="1">
              <a:spLocks noChangeArrowheads="1"/>
            </p:cNvSpPr>
            <p:nvPr/>
          </p:nvSpPr>
          <p:spPr bwMode="auto">
            <a:xfrm>
              <a:off x="4484" y="3582"/>
              <a:ext cx="963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it-IT" altLang="it-IT" sz="2400">
                  <a:latin typeface="Book Antiqua" panose="02040602050305030304" pitchFamily="18" charset="0"/>
                </a:rPr>
                <a:t>valore numerico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it-IT" altLang="it-IT" sz="2400">
                  <a:latin typeface="Book Antiqua" panose="02040602050305030304" pitchFamily="18" charset="0"/>
                </a:rPr>
                <a:t>d'uscita</a:t>
              </a:r>
              <a:endParaRPr lang="it-IT" altLang="it-IT" sz="2400" i="1">
                <a:latin typeface="Book Antiqua" panose="02040602050305030304" pitchFamily="18" charset="0"/>
              </a:endParaRPr>
            </a:p>
          </p:txBody>
        </p:sp>
        <p:sp>
          <p:nvSpPr>
            <p:cNvPr id="29714" name="Line 13"/>
            <p:cNvSpPr>
              <a:spLocks noChangeShapeType="1"/>
            </p:cNvSpPr>
            <p:nvPr/>
          </p:nvSpPr>
          <p:spPr bwMode="auto">
            <a:xfrm>
              <a:off x="999" y="3246"/>
              <a:ext cx="5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715" name="Text Box 14"/>
            <p:cNvSpPr txBox="1">
              <a:spLocks noChangeArrowheads="1"/>
            </p:cNvSpPr>
            <p:nvPr/>
          </p:nvSpPr>
          <p:spPr bwMode="auto">
            <a:xfrm>
              <a:off x="777" y="3288"/>
              <a:ext cx="1022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it-IT" altLang="it-IT" sz="2400">
                  <a:latin typeface="Book Antiqua" panose="02040602050305030304" pitchFamily="18" charset="0"/>
                </a:rPr>
                <a:t>tensione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it-IT" altLang="it-IT" sz="2400">
                  <a:latin typeface="Book Antiqua" panose="02040602050305030304" pitchFamily="18" charset="0"/>
                </a:rPr>
                <a:t>analogica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it-IT" altLang="it-IT" sz="2400">
                  <a:latin typeface="Book Antiqua" panose="02040602050305030304" pitchFamily="18" charset="0"/>
                </a:rPr>
                <a:t>d'ingresso</a:t>
              </a:r>
            </a:p>
          </p:txBody>
        </p:sp>
      </p:grpSp>
      <p:grpSp>
        <p:nvGrpSpPr>
          <p:cNvPr id="29700" name="Group 15"/>
          <p:cNvGrpSpPr>
            <a:grpSpLocks/>
          </p:cNvGrpSpPr>
          <p:nvPr/>
        </p:nvGrpSpPr>
        <p:grpSpPr bwMode="auto">
          <a:xfrm>
            <a:off x="2212975" y="1674616"/>
            <a:ext cx="4762500" cy="1446212"/>
            <a:chOff x="1534" y="2696"/>
            <a:chExt cx="3000" cy="911"/>
          </a:xfrm>
        </p:grpSpPr>
        <p:sp>
          <p:nvSpPr>
            <p:cNvPr id="29706" name="Rectangle 16"/>
            <p:cNvSpPr>
              <a:spLocks noChangeArrowheads="1"/>
            </p:cNvSpPr>
            <p:nvPr/>
          </p:nvSpPr>
          <p:spPr bwMode="auto">
            <a:xfrm>
              <a:off x="2330" y="2893"/>
              <a:ext cx="1327" cy="714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07" name="Text Box 17"/>
            <p:cNvSpPr txBox="1">
              <a:spLocks noChangeArrowheads="1"/>
            </p:cNvSpPr>
            <p:nvPr/>
          </p:nvSpPr>
          <p:spPr bwMode="auto">
            <a:xfrm>
              <a:off x="2337" y="2981"/>
              <a:ext cx="1336" cy="5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it-IT" altLang="it-IT" sz="2800">
                  <a:solidFill>
                    <a:srgbClr val="FFFF00"/>
                  </a:solidFill>
                  <a:latin typeface="Book Antiqua" panose="02040602050305030304" pitchFamily="18" charset="0"/>
                </a:rPr>
                <a:t>convertitore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lang="it-IT" altLang="it-IT" sz="2800">
                  <a:solidFill>
                    <a:srgbClr val="FFFF00"/>
                  </a:solidFill>
                  <a:latin typeface="Book Antiqua" panose="02040602050305030304" pitchFamily="18" charset="0"/>
                </a:rPr>
                <a:t>A/D</a:t>
              </a:r>
            </a:p>
          </p:txBody>
        </p:sp>
        <p:sp>
          <p:nvSpPr>
            <p:cNvPr id="29708" name="Line 18"/>
            <p:cNvSpPr>
              <a:spLocks noChangeShapeType="1"/>
            </p:cNvSpPr>
            <p:nvPr/>
          </p:nvSpPr>
          <p:spPr bwMode="auto">
            <a:xfrm>
              <a:off x="1763" y="3249"/>
              <a:ext cx="49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709" name="Text Box 19"/>
            <p:cNvSpPr txBox="1">
              <a:spLocks noChangeArrowheads="1"/>
            </p:cNvSpPr>
            <p:nvPr/>
          </p:nvSpPr>
          <p:spPr bwMode="auto">
            <a:xfrm>
              <a:off x="1534" y="2697"/>
              <a:ext cx="963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it-IT" altLang="it-IT" sz="2400" b="1">
                  <a:latin typeface="Book Antiqua" panose="02040602050305030304" pitchFamily="18" charset="0"/>
                </a:rPr>
                <a:t>IN </a:t>
              </a:r>
              <a:endParaRPr lang="it-IT" altLang="it-IT" sz="2400" b="1" i="1">
                <a:solidFill>
                  <a:srgbClr val="CC78EE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29710" name="AutoShape 20"/>
            <p:cNvSpPr>
              <a:spLocks noChangeArrowheads="1"/>
            </p:cNvSpPr>
            <p:nvPr/>
          </p:nvSpPr>
          <p:spPr bwMode="auto">
            <a:xfrm>
              <a:off x="3747" y="2907"/>
              <a:ext cx="715" cy="656"/>
            </a:xfrm>
            <a:prstGeom prst="rightArrow">
              <a:avLst>
                <a:gd name="adj1" fmla="val 50000"/>
                <a:gd name="adj2" fmla="val 27248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11" name="Text Box 21"/>
            <p:cNvSpPr txBox="1">
              <a:spLocks noChangeArrowheads="1"/>
            </p:cNvSpPr>
            <p:nvPr/>
          </p:nvSpPr>
          <p:spPr bwMode="auto">
            <a:xfrm>
              <a:off x="3571" y="2696"/>
              <a:ext cx="963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it-IT" altLang="it-IT" sz="2400" b="1">
                  <a:latin typeface="Book Antiqua" panose="02040602050305030304" pitchFamily="18" charset="0"/>
                </a:rPr>
                <a:t>OUT</a:t>
              </a:r>
              <a:endParaRPr lang="it-IT" altLang="it-IT" sz="2400" b="1" i="1">
                <a:latin typeface="Book Antiqua" panose="02040602050305030304" pitchFamily="18" charset="0"/>
              </a:endParaRPr>
            </a:p>
          </p:txBody>
        </p:sp>
      </p:grpSp>
      <p:grpSp>
        <p:nvGrpSpPr>
          <p:cNvPr id="29701" name="Group 22"/>
          <p:cNvGrpSpPr>
            <a:grpSpLocks/>
          </p:cNvGrpSpPr>
          <p:nvPr/>
        </p:nvGrpSpPr>
        <p:grpSpPr bwMode="auto">
          <a:xfrm>
            <a:off x="1017588" y="1352353"/>
            <a:ext cx="7292975" cy="1119188"/>
            <a:chOff x="781" y="2479"/>
            <a:chExt cx="4594" cy="705"/>
          </a:xfrm>
        </p:grpSpPr>
        <p:sp>
          <p:nvSpPr>
            <p:cNvPr id="29704" name="Text Box 23"/>
            <p:cNvSpPr txBox="1">
              <a:spLocks noChangeArrowheads="1"/>
            </p:cNvSpPr>
            <p:nvPr/>
          </p:nvSpPr>
          <p:spPr bwMode="auto">
            <a:xfrm>
              <a:off x="781" y="2712"/>
              <a:ext cx="963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it-IT" altLang="it-IT" sz="2400" b="1" i="1">
                  <a:solidFill>
                    <a:srgbClr val="FFFF00"/>
                  </a:solidFill>
                  <a:latin typeface="Book Antiqua" panose="02040602050305030304" pitchFamily="18" charset="0"/>
                </a:rPr>
                <a:t>range</a:t>
              </a:r>
              <a:r>
                <a:rPr lang="it-IT" altLang="it-IT" sz="2400" b="1">
                  <a:solidFill>
                    <a:srgbClr val="FFFF00"/>
                  </a:solidFill>
                  <a:latin typeface="Book Antiqua" panose="02040602050305030304" pitchFamily="18" charset="0"/>
                </a:rPr>
                <a:t> o dinamica </a:t>
              </a:r>
              <a:endParaRPr lang="it-IT" altLang="it-IT" sz="2400" b="1" i="1">
                <a:solidFill>
                  <a:srgbClr val="FFFF0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29705" name="Text Box 24"/>
            <p:cNvSpPr txBox="1">
              <a:spLocks noChangeArrowheads="1"/>
            </p:cNvSpPr>
            <p:nvPr/>
          </p:nvSpPr>
          <p:spPr bwMode="auto">
            <a:xfrm>
              <a:off x="4456" y="2479"/>
              <a:ext cx="919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it-IT" altLang="it-IT" sz="2400" b="1" i="1">
                  <a:solidFill>
                    <a:srgbClr val="FFFF00"/>
                  </a:solidFill>
                  <a:latin typeface="Book Antiqua" panose="02040602050305030304" pitchFamily="18" charset="0"/>
                </a:rPr>
                <a:t>n</a:t>
              </a:r>
              <a:r>
                <a:rPr lang="it-IT" altLang="it-IT" sz="2400" b="1">
                  <a:solidFill>
                    <a:srgbClr val="FFFF00"/>
                  </a:solidFill>
                  <a:latin typeface="Book Antiqua" panose="02040602050305030304" pitchFamily="18" charset="0"/>
                </a:rPr>
                <a:t> bit o </a:t>
              </a:r>
              <a:br>
                <a:rPr lang="it-IT" altLang="it-IT" sz="2400" b="1">
                  <a:solidFill>
                    <a:srgbClr val="FFFF00"/>
                  </a:solidFill>
                  <a:latin typeface="Book Antiqua" panose="02040602050305030304" pitchFamily="18" charset="0"/>
                </a:rPr>
              </a:br>
              <a:r>
                <a:rPr lang="it-IT" altLang="it-IT" sz="2400" b="1" i="1">
                  <a:solidFill>
                    <a:srgbClr val="FFFF00"/>
                  </a:solidFill>
                  <a:latin typeface="Book Antiqua" panose="02040602050305030304" pitchFamily="18" charset="0"/>
                </a:rPr>
                <a:t>N</a:t>
              </a:r>
              <a:r>
                <a:rPr lang="it-IT" altLang="it-IT" sz="2400" b="1">
                  <a:solidFill>
                    <a:srgbClr val="FFFF00"/>
                  </a:solidFill>
                  <a:latin typeface="Book Antiqua" panose="02040602050305030304" pitchFamily="18" charset="0"/>
                </a:rPr>
                <a:t> livelli</a:t>
              </a:r>
              <a:endParaRPr lang="it-IT" altLang="it-IT" sz="2400" b="1" i="1">
                <a:solidFill>
                  <a:srgbClr val="FFFF00"/>
                </a:solidFill>
                <a:latin typeface="Book Antiqua" panose="02040602050305030304" pitchFamily="18" charset="0"/>
              </a:endParaRPr>
            </a:p>
          </p:txBody>
        </p:sp>
      </p:grpSp>
      <p:sp>
        <p:nvSpPr>
          <p:cNvPr id="283673" name="Text Box 25"/>
          <p:cNvSpPr txBox="1">
            <a:spLocks noChangeArrowheads="1"/>
          </p:cNvSpPr>
          <p:nvPr/>
        </p:nvSpPr>
        <p:spPr bwMode="auto">
          <a:xfrm>
            <a:off x="455613" y="3858089"/>
            <a:ext cx="8535987" cy="2678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Caratteristiche</a:t>
            </a:r>
            <a:r>
              <a:rPr lang="it-IT" altLang="it-IT" sz="2800" dirty="0">
                <a:latin typeface="Book Antiqua" panose="02040602050305030304" pitchFamily="18" charset="0"/>
              </a:rPr>
              <a:t>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DINAMICA</a:t>
            </a:r>
            <a:r>
              <a:rPr lang="it-IT" altLang="it-IT" sz="2800" dirty="0">
                <a:latin typeface="Book Antiqua" panose="02040602050305030304" pitchFamily="18" charset="0"/>
              </a:rPr>
              <a:t>: </a:t>
            </a:r>
            <a:r>
              <a:rPr lang="it-IT" altLang="it-IT" sz="2800" b="1" i="1" dirty="0">
                <a:latin typeface="Book Antiqua" panose="02040602050305030304" pitchFamily="18" charset="0"/>
              </a:rPr>
              <a:t>D</a:t>
            </a:r>
            <a:r>
              <a:rPr lang="it-IT" altLang="it-IT" sz="2800" dirty="0">
                <a:latin typeface="Book Antiqua" panose="02040602050305030304" pitchFamily="18" charset="0"/>
              </a:rPr>
              <a:t> [V]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it-IT" altLang="it-IT" sz="2800" b="1" u="sng" dirty="0">
                <a:solidFill>
                  <a:srgbClr val="FFFF00"/>
                </a:solidFill>
                <a:latin typeface="Book Antiqua" panose="02040602050305030304" pitchFamily="18" charset="0"/>
              </a:rPr>
              <a:t>RISOLUZIONE</a:t>
            </a:r>
            <a:r>
              <a:rPr lang="it-IT" altLang="it-IT" sz="2800" dirty="0">
                <a:latin typeface="Book Antiqua" panose="02040602050305030304" pitchFamily="18" charset="0"/>
              </a:rPr>
              <a:t>: </a:t>
            </a:r>
            <a:r>
              <a:rPr lang="it-IT" altLang="it-IT" sz="2800" b="1" i="1" dirty="0">
                <a:latin typeface="Book Antiqua" panose="02040602050305030304" pitchFamily="18" charset="0"/>
              </a:rPr>
              <a:t>n</a:t>
            </a:r>
            <a:r>
              <a:rPr lang="it-IT" altLang="it-IT" sz="2800" dirty="0">
                <a:latin typeface="Book Antiqua" panose="02040602050305030304" pitchFamily="18" charset="0"/>
              </a:rPr>
              <a:t> [bit]  o  </a:t>
            </a:r>
            <a:r>
              <a:rPr lang="it-IT" altLang="it-IT" sz="2800" b="1" i="1" dirty="0">
                <a:latin typeface="Book Antiqua" panose="02040602050305030304" pitchFamily="18" charset="0"/>
              </a:rPr>
              <a:t>N</a:t>
            </a:r>
            <a:r>
              <a:rPr lang="it-IT" altLang="it-IT" sz="2800" dirty="0">
                <a:latin typeface="Book Antiqua" panose="02040602050305030304" pitchFamily="18" charset="0"/>
              </a:rPr>
              <a:t> [livelli]  o  </a:t>
            </a:r>
            <a:r>
              <a:rPr lang="it-IT" altLang="it-IT" sz="2800" dirty="0">
                <a:latin typeface="Symbol" panose="05050102010706020507" pitchFamily="18" charset="2"/>
              </a:rPr>
              <a:t>D</a:t>
            </a:r>
            <a:r>
              <a:rPr lang="it-IT" altLang="it-IT" sz="2800" i="1" dirty="0">
                <a:latin typeface="Book Antiqua" panose="02040602050305030304" pitchFamily="18" charset="0"/>
              </a:rPr>
              <a:t>V</a:t>
            </a:r>
            <a:r>
              <a:rPr lang="it-IT" altLang="it-IT" sz="2800" dirty="0">
                <a:latin typeface="Book Antiqua" panose="02040602050305030304" pitchFamily="18" charset="0"/>
              </a:rPr>
              <a:t>=</a:t>
            </a:r>
            <a:r>
              <a:rPr lang="it-IT" altLang="it-IT" sz="2800" i="1" dirty="0">
                <a:latin typeface="Book Antiqua" panose="02040602050305030304" pitchFamily="18" charset="0"/>
              </a:rPr>
              <a:t>D</a:t>
            </a:r>
            <a:r>
              <a:rPr lang="it-IT" altLang="it-IT" sz="2800" dirty="0">
                <a:latin typeface="Book Antiqua" panose="02040602050305030304" pitchFamily="18" charset="0"/>
              </a:rPr>
              <a:t>/</a:t>
            </a:r>
            <a:r>
              <a:rPr lang="it-IT" altLang="it-IT" sz="2800" i="1" dirty="0">
                <a:latin typeface="Book Antiqua" panose="02040602050305030304" pitchFamily="18" charset="0"/>
              </a:rPr>
              <a:t>N</a:t>
            </a:r>
            <a:r>
              <a:rPr lang="it-IT" altLang="it-IT" sz="2800" dirty="0">
                <a:latin typeface="Book Antiqua" panose="02040602050305030304" pitchFamily="18" charset="0"/>
              </a:rPr>
              <a:t> [V]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it-IT" altLang="it-IT" sz="2800" b="1" u="sng" dirty="0">
                <a:solidFill>
                  <a:srgbClr val="FFFF00"/>
                </a:solidFill>
                <a:latin typeface="Book Antiqua" panose="02040602050305030304" pitchFamily="18" charset="0"/>
              </a:rPr>
              <a:t>VELOCITA'</a:t>
            </a:r>
            <a:r>
              <a:rPr lang="it-IT" altLang="it-IT" sz="2800" dirty="0">
                <a:latin typeface="Book Antiqua" panose="02040602050305030304" pitchFamily="18" charset="0"/>
              </a:rPr>
              <a:t>: </a:t>
            </a:r>
            <a:r>
              <a:rPr lang="it-IT" altLang="it-IT" sz="2800" b="1" i="1" dirty="0">
                <a:latin typeface="Book Antiqua" panose="02040602050305030304" pitchFamily="18" charset="0"/>
              </a:rPr>
              <a:t>f</a:t>
            </a:r>
            <a:r>
              <a:rPr lang="it-IT" altLang="it-IT" sz="2800" b="1" baseline="-25000" dirty="0">
                <a:latin typeface="Book Antiqua" panose="02040602050305030304" pitchFamily="18" charset="0"/>
              </a:rPr>
              <a:t>c</a:t>
            </a:r>
            <a:r>
              <a:rPr lang="it-IT" altLang="it-IT" sz="2800" dirty="0">
                <a:latin typeface="Book Antiqua" panose="02040602050305030304" pitchFamily="18" charset="0"/>
              </a:rPr>
              <a:t> [Hz]  o  </a:t>
            </a:r>
            <a:r>
              <a:rPr lang="it-IT" altLang="it-IT" sz="2800" b="1" i="1" dirty="0">
                <a:latin typeface="Book Antiqua" panose="02040602050305030304" pitchFamily="18" charset="0"/>
              </a:rPr>
              <a:t>T</a:t>
            </a:r>
            <a:r>
              <a:rPr lang="it-IT" altLang="it-IT" sz="2800" b="1" baseline="-25000" dirty="0">
                <a:latin typeface="Book Antiqua" panose="02040602050305030304" pitchFamily="18" charset="0"/>
              </a:rPr>
              <a:t>c</a:t>
            </a:r>
            <a:r>
              <a:rPr lang="it-IT" altLang="it-IT" sz="2800" dirty="0">
                <a:latin typeface="Book Antiqua" panose="02040602050305030304" pitchFamily="18" charset="0"/>
              </a:rPr>
              <a:t> [s]  o  </a:t>
            </a:r>
            <a:r>
              <a:rPr lang="it-IT" altLang="it-IT" sz="2800" i="1" dirty="0" err="1" smtClean="0">
                <a:latin typeface="Book Antiqua" panose="02040602050305030304" pitchFamily="18" charset="0"/>
              </a:rPr>
              <a:t>f</a:t>
            </a:r>
            <a:r>
              <a:rPr lang="it-IT" altLang="it-IT" sz="2800" baseline="-25000" dirty="0" err="1" smtClean="0">
                <a:latin typeface="Book Antiqua" panose="02040602050305030304" pitchFamily="18" charset="0"/>
              </a:rPr>
              <a:t>Sa</a:t>
            </a:r>
            <a:r>
              <a:rPr lang="it-IT" altLang="it-IT" sz="2800" dirty="0" smtClean="0">
                <a:latin typeface="Book Antiqua" panose="02040602050305030304" pitchFamily="18" charset="0"/>
              </a:rPr>
              <a:t> </a:t>
            </a:r>
            <a:r>
              <a:rPr lang="it-IT" altLang="it-IT" sz="2800" dirty="0">
                <a:latin typeface="Book Antiqua" panose="02040602050305030304" pitchFamily="18" charset="0"/>
              </a:rPr>
              <a:t>[Sa/s]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RUMORE </a:t>
            </a:r>
            <a:r>
              <a:rPr lang="it-IT" altLang="it-IT" sz="2800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ELETTRON.</a:t>
            </a:r>
            <a:r>
              <a:rPr lang="it-IT" altLang="it-IT" sz="2800" dirty="0" smtClean="0">
                <a:latin typeface="Book Antiqua" panose="02040602050305030304" pitchFamily="18" charset="0"/>
              </a:rPr>
              <a:t> </a:t>
            </a:r>
            <a:r>
              <a:rPr lang="it-IT" altLang="it-IT" sz="2800" i="1" dirty="0">
                <a:latin typeface="Book Antiqua" panose="02040602050305030304" pitchFamily="18" charset="0"/>
              </a:rPr>
              <a:t>V</a:t>
            </a:r>
            <a:r>
              <a:rPr lang="it-IT" altLang="it-IT" sz="2800" baseline="-25000" dirty="0">
                <a:latin typeface="Book Antiqua" panose="02040602050305030304" pitchFamily="18" charset="0"/>
              </a:rPr>
              <a:t>eff</a:t>
            </a:r>
            <a:r>
              <a:rPr lang="it-IT" altLang="it-IT" sz="2800" dirty="0">
                <a:latin typeface="Book Antiqua" panose="02040602050305030304" pitchFamily="18" charset="0"/>
              </a:rPr>
              <a:t> [mV]  o  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BIT EQ.</a:t>
            </a:r>
            <a:r>
              <a:rPr lang="it-IT" altLang="it-IT" sz="2800" dirty="0">
                <a:latin typeface="Book Antiqua" panose="02040602050305030304" pitchFamily="18" charset="0"/>
              </a:rPr>
              <a:t> </a:t>
            </a:r>
            <a:r>
              <a:rPr lang="it-IT" altLang="it-IT" sz="2800" i="1" dirty="0">
                <a:latin typeface="Book Antiqua" panose="02040602050305030304" pitchFamily="18" charset="0"/>
              </a:rPr>
              <a:t>n</a:t>
            </a:r>
            <a:r>
              <a:rPr lang="it-IT" altLang="it-IT" sz="2800" baseline="-25000" dirty="0">
                <a:latin typeface="Book Antiqua" panose="02040602050305030304" pitchFamily="18" charset="0"/>
              </a:rPr>
              <a:t>e</a:t>
            </a:r>
            <a:r>
              <a:rPr lang="it-IT" altLang="it-IT" sz="2800" dirty="0">
                <a:latin typeface="Book Antiqua" panose="02040602050305030304" pitchFamily="18" charset="0"/>
              </a:rPr>
              <a:t> [bit]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COSTO</a:t>
            </a:r>
            <a:r>
              <a:rPr lang="it-IT" altLang="it-IT" sz="2800" dirty="0">
                <a:latin typeface="Book Antiqua" panose="02040602050305030304" pitchFamily="18" charset="0"/>
              </a:rPr>
              <a:t> [€] e 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CONSUMO</a:t>
            </a:r>
            <a:r>
              <a:rPr lang="it-IT" altLang="it-IT" sz="2800" dirty="0">
                <a:latin typeface="Book Antiqua" panose="02040602050305030304" pitchFamily="18" charset="0"/>
              </a:rPr>
              <a:t> [mW]</a:t>
            </a:r>
            <a:endParaRPr lang="it-IT" altLang="it-IT" sz="2800" b="1" dirty="0">
              <a:latin typeface="Book Antiqua" panose="02040602050305030304" pitchFamily="18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Campionamento, Schede DAQ, Protocolli</a:t>
            </a:r>
            <a:endParaRPr lang="it-IT" altLang="it-IT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DCDBC4-178E-4D21-A673-B1F41D94CA35}" type="slidenum">
              <a:rPr lang="it-IT" altLang="it-IT" smtClean="0"/>
              <a:pPr>
                <a:defRPr/>
              </a:pPr>
              <a:t>14</a:t>
            </a:fld>
            <a:r>
              <a:rPr lang="it-IT" altLang="it-IT" smtClean="0"/>
              <a:t>/36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7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33350"/>
            <a:ext cx="8229600" cy="1139825"/>
          </a:xfrm>
          <a:noFill/>
        </p:spPr>
        <p:txBody>
          <a:bodyPr/>
          <a:lstStyle/>
          <a:p>
            <a:r>
              <a:rPr lang="it-IT" altLang="it-IT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Dinamica ADC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3825" y="844550"/>
            <a:ext cx="4670425" cy="838200"/>
          </a:xfrm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it-IT" altLang="it-IT" sz="2600" dirty="0" smtClean="0">
                <a:solidFill>
                  <a:srgbClr val="FFFF00"/>
                </a:solidFill>
                <a:effectLst/>
                <a:latin typeface="Book Antiqua" panose="02040602050305030304" pitchFamily="18" charset="0"/>
              </a:rPr>
              <a:t>Dinamica ADC</a:t>
            </a:r>
            <a:r>
              <a:rPr lang="it-IT" altLang="it-IT" sz="2600" dirty="0" smtClean="0">
                <a:effectLst/>
                <a:latin typeface="Book Antiqua" panose="02040602050305030304" pitchFamily="18" charset="0"/>
              </a:rPr>
              <a:t>: </a:t>
            </a:r>
            <a:r>
              <a:rPr lang="it-IT" altLang="it-IT" sz="2600" i="1" dirty="0" smtClean="0">
                <a:effectLst/>
                <a:latin typeface="Book Antiqua" panose="02040602050305030304" pitchFamily="18" charset="0"/>
              </a:rPr>
              <a:t>D</a:t>
            </a:r>
            <a:r>
              <a:rPr lang="it-IT" altLang="it-IT" sz="2600" baseline="-25000" dirty="0" smtClean="0">
                <a:effectLst/>
                <a:latin typeface="Book Antiqua" panose="02040602050305030304" pitchFamily="18" charset="0"/>
              </a:rPr>
              <a:t>ADC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effectLst/>
              </a:rPr>
              <a:t>è</a:t>
            </a:r>
            <a:r>
              <a:rPr lang="it-IT" altLang="it-IT" sz="2000" b="1" dirty="0" smtClean="0">
                <a:effectLst/>
                <a:latin typeface="Book Antiqua" panose="02040602050305030304" pitchFamily="18" charset="0"/>
              </a:rPr>
              <a:t> fissa</a:t>
            </a:r>
            <a:r>
              <a:rPr lang="it-IT" altLang="it-IT" sz="2600" dirty="0" smtClean="0">
                <a:effectLst/>
                <a:latin typeface="Book Antiqua" panose="02040602050305030304" pitchFamily="18" charset="0"/>
              </a:rPr>
              <a:t> </a:t>
            </a:r>
            <a:r>
              <a:rPr lang="it-IT" altLang="it-IT" sz="1800" dirty="0" smtClean="0">
                <a:effectLst/>
                <a:latin typeface="Book Antiqua" panose="02040602050305030304" pitchFamily="18" charset="0"/>
              </a:rPr>
              <a:t>(non sempre adatta al segnale) </a:t>
            </a:r>
            <a:endParaRPr lang="en-US" altLang="it-IT" sz="1800" dirty="0" smtClean="0">
              <a:effectLst/>
              <a:latin typeface="Book Antiqua" panose="02040602050305030304" pitchFamily="18" charset="0"/>
            </a:endParaRPr>
          </a:p>
          <a:p>
            <a:endParaRPr lang="en-US" altLang="it-IT" sz="1800" dirty="0" smtClean="0">
              <a:effectLst/>
              <a:latin typeface="Book Antiqua" panose="02040602050305030304" pitchFamily="18" charset="0"/>
            </a:endParaRPr>
          </a:p>
        </p:txBody>
      </p:sp>
      <p:sp>
        <p:nvSpPr>
          <p:cNvPr id="279556" name="AutoShape 4"/>
          <p:cNvSpPr>
            <a:spLocks noChangeArrowheads="1"/>
          </p:cNvSpPr>
          <p:nvPr/>
        </p:nvSpPr>
        <p:spPr bwMode="auto">
          <a:xfrm>
            <a:off x="1466850" y="1866900"/>
            <a:ext cx="1000125" cy="600075"/>
          </a:xfrm>
          <a:prstGeom prst="downArrow">
            <a:avLst>
              <a:gd name="adj1" fmla="val 50000"/>
              <a:gd name="adj2" fmla="val 25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79557" name="Text Box 5"/>
          <p:cNvSpPr txBox="1">
            <a:spLocks noChangeArrowheads="1"/>
          </p:cNvSpPr>
          <p:nvPr/>
        </p:nvSpPr>
        <p:spPr bwMode="auto">
          <a:xfrm>
            <a:off x="100013" y="2554288"/>
            <a:ext cx="37353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it-IT" altLang="it-IT" sz="2200" dirty="0">
                <a:latin typeface="Book Antiqua" panose="02040602050305030304" pitchFamily="18" charset="0"/>
              </a:rPr>
              <a:t>Si </a:t>
            </a:r>
            <a:r>
              <a:rPr lang="it-IT" altLang="it-IT" sz="2200" dirty="0">
                <a:solidFill>
                  <a:srgbClr val="FFFF00"/>
                </a:solidFill>
                <a:latin typeface="Book Antiqua" panose="02040602050305030304" pitchFamily="18" charset="0"/>
              </a:rPr>
              <a:t>massimizza la risoluzione</a:t>
            </a:r>
            <a:r>
              <a:rPr lang="it-IT" altLang="it-IT" sz="2200" dirty="0">
                <a:latin typeface="Book Antiqua" panose="02040602050305030304" pitchFamily="18" charset="0"/>
              </a:rPr>
              <a:t> sul segnale amplificandolo</a:t>
            </a:r>
          </a:p>
        </p:txBody>
      </p:sp>
      <p:sp>
        <p:nvSpPr>
          <p:cNvPr id="279558" name="Text Box 6"/>
          <p:cNvSpPr txBox="1">
            <a:spLocks noChangeArrowheads="1"/>
          </p:cNvSpPr>
          <p:nvPr/>
        </p:nvSpPr>
        <p:spPr bwMode="auto">
          <a:xfrm>
            <a:off x="0" y="4122738"/>
            <a:ext cx="448712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it-IT" altLang="it-IT" sz="2200" dirty="0">
                <a:solidFill>
                  <a:srgbClr val="FFFF00"/>
                </a:solidFill>
                <a:latin typeface="Book Antiqua" panose="02040602050305030304" pitchFamily="18" charset="0"/>
              </a:rPr>
              <a:t>Guadagni tipici </a:t>
            </a:r>
            <a:r>
              <a:rPr lang="it-IT" altLang="it-IT" sz="2200" dirty="0">
                <a:latin typeface="Book Antiqua" panose="02040602050305030304" pitchFamily="18" charset="0"/>
              </a:rPr>
              <a:t>dell’amplificatore</a:t>
            </a:r>
          </a:p>
          <a:p>
            <a:pPr eaLnBrk="1" hangingPunct="1"/>
            <a:r>
              <a:rPr lang="it-IT" altLang="it-IT" sz="2200" dirty="0" smtClean="0">
                <a:latin typeface="Book Antiqua" panose="02040602050305030304" pitchFamily="18" charset="0"/>
              </a:rPr>
              <a:t>combinati con </a:t>
            </a:r>
            <a:r>
              <a:rPr lang="it-IT" altLang="it-IT" sz="2200" i="1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D</a:t>
            </a:r>
            <a:r>
              <a:rPr lang="it-IT" altLang="it-IT" sz="2200" baseline="-25000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ADC</a:t>
            </a:r>
            <a:r>
              <a:rPr lang="it-IT" altLang="it-IT" sz="2200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=±</a:t>
            </a:r>
            <a:r>
              <a:rPr lang="it-IT" altLang="it-IT" sz="2200" dirty="0">
                <a:solidFill>
                  <a:srgbClr val="FFFF00"/>
                </a:solidFill>
                <a:latin typeface="Book Antiqua" panose="02040602050305030304" pitchFamily="18" charset="0"/>
              </a:rPr>
              <a:t>5 V</a:t>
            </a:r>
            <a:r>
              <a:rPr lang="it-IT" altLang="it-IT" sz="2200" dirty="0">
                <a:latin typeface="Book Antiqua" panose="02040602050305030304" pitchFamily="18" charset="0"/>
              </a:rPr>
              <a:t>:</a:t>
            </a:r>
          </a:p>
        </p:txBody>
      </p:sp>
      <p:sp>
        <p:nvSpPr>
          <p:cNvPr id="279559" name="Text Box 7"/>
          <p:cNvSpPr txBox="1">
            <a:spLocks noChangeArrowheads="1"/>
          </p:cNvSpPr>
          <p:nvPr/>
        </p:nvSpPr>
        <p:spPr bwMode="auto">
          <a:xfrm>
            <a:off x="22225" y="4892675"/>
            <a:ext cx="1117600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it-IT" altLang="it-IT" sz="2600" i="1">
                <a:latin typeface="Book Antiqua" panose="02040602050305030304" pitchFamily="18" charset="0"/>
              </a:rPr>
              <a:t>G</a:t>
            </a:r>
            <a:r>
              <a:rPr lang="it-IT" altLang="it-IT" sz="2600">
                <a:latin typeface="Book Antiqua" panose="02040602050305030304" pitchFamily="18" charset="0"/>
              </a:rPr>
              <a:t>=100</a:t>
            </a:r>
          </a:p>
          <a:p>
            <a:pPr eaLnBrk="1" hangingPunct="1"/>
            <a:r>
              <a:rPr lang="it-IT" altLang="it-IT" sz="2600" i="1">
                <a:latin typeface="Book Antiqua" panose="02040602050305030304" pitchFamily="18" charset="0"/>
              </a:rPr>
              <a:t>G</a:t>
            </a:r>
            <a:r>
              <a:rPr lang="it-IT" altLang="it-IT" sz="2600">
                <a:latin typeface="Book Antiqua" panose="02040602050305030304" pitchFamily="18" charset="0"/>
              </a:rPr>
              <a:t>=10</a:t>
            </a:r>
          </a:p>
          <a:p>
            <a:pPr eaLnBrk="1" hangingPunct="1"/>
            <a:r>
              <a:rPr lang="it-IT" altLang="it-IT" sz="2600" i="1">
                <a:latin typeface="Book Antiqua" panose="02040602050305030304" pitchFamily="18" charset="0"/>
              </a:rPr>
              <a:t>G</a:t>
            </a:r>
            <a:r>
              <a:rPr lang="it-IT" altLang="it-IT" sz="2600">
                <a:latin typeface="Book Antiqua" panose="02040602050305030304" pitchFamily="18" charset="0"/>
              </a:rPr>
              <a:t>=1</a:t>
            </a:r>
          </a:p>
          <a:p>
            <a:pPr eaLnBrk="1" hangingPunct="1"/>
            <a:r>
              <a:rPr lang="it-IT" altLang="it-IT" sz="2600" i="1">
                <a:latin typeface="Book Antiqua" panose="02040602050305030304" pitchFamily="18" charset="0"/>
              </a:rPr>
              <a:t>G</a:t>
            </a:r>
            <a:r>
              <a:rPr lang="it-IT" altLang="it-IT" sz="2600">
                <a:latin typeface="Book Antiqua" panose="02040602050305030304" pitchFamily="18" charset="0"/>
              </a:rPr>
              <a:t>=0.5</a:t>
            </a:r>
          </a:p>
        </p:txBody>
      </p:sp>
      <p:sp>
        <p:nvSpPr>
          <p:cNvPr id="279560" name="Text Box 8"/>
          <p:cNvSpPr txBox="1">
            <a:spLocks noChangeArrowheads="1"/>
          </p:cNvSpPr>
          <p:nvPr/>
        </p:nvSpPr>
        <p:spPr bwMode="auto">
          <a:xfrm>
            <a:off x="1216025" y="4892675"/>
            <a:ext cx="40846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it-IT" altLang="it-IT" sz="2600" i="1">
                <a:latin typeface="Book Antiqua" panose="02040602050305030304" pitchFamily="18" charset="0"/>
              </a:rPr>
              <a:t>D</a:t>
            </a:r>
            <a:r>
              <a:rPr lang="it-IT" altLang="it-IT" sz="2600" baseline="-25000">
                <a:latin typeface="Book Antiqua" panose="02040602050305030304" pitchFamily="18" charset="0"/>
              </a:rPr>
              <a:t>s</a:t>
            </a:r>
            <a:r>
              <a:rPr lang="it-IT" altLang="it-IT" sz="2600">
                <a:latin typeface="Book Antiqua" panose="02040602050305030304" pitchFamily="18" charset="0"/>
              </a:rPr>
              <a:t>=</a:t>
            </a:r>
            <a:r>
              <a:rPr lang="en-US" altLang="it-IT" sz="26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±50 mV</a:t>
            </a:r>
            <a:endParaRPr lang="it-IT" altLang="it-IT" sz="2600">
              <a:effectLst>
                <a:outerShdw blurRad="38100" dist="38100" dir="2700000" algn="tl">
                  <a:srgbClr val="000000"/>
                </a:outerShdw>
              </a:effectLst>
              <a:latin typeface="Book Antiqua" panose="02040602050305030304" pitchFamily="18" charset="0"/>
            </a:endParaRPr>
          </a:p>
          <a:p>
            <a:pPr eaLnBrk="1" hangingPunct="1">
              <a:defRPr/>
            </a:pPr>
            <a:r>
              <a:rPr lang="it-IT" altLang="it-IT" sz="2600" i="1">
                <a:latin typeface="Book Antiqua" panose="02040602050305030304" pitchFamily="18" charset="0"/>
              </a:rPr>
              <a:t>D</a:t>
            </a:r>
            <a:r>
              <a:rPr lang="it-IT" altLang="it-IT" sz="2600" baseline="-25000">
                <a:latin typeface="Book Antiqua" panose="02040602050305030304" pitchFamily="18" charset="0"/>
              </a:rPr>
              <a:t>s</a:t>
            </a:r>
            <a:r>
              <a:rPr lang="it-IT" altLang="it-IT" sz="2600">
                <a:latin typeface="Book Antiqua" panose="02040602050305030304" pitchFamily="18" charset="0"/>
              </a:rPr>
              <a:t>=</a:t>
            </a:r>
            <a:r>
              <a:rPr lang="en-US" altLang="it-IT" sz="26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±0.5 V</a:t>
            </a:r>
            <a:br>
              <a:rPr lang="en-US" altLang="it-IT" sz="26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</a:br>
            <a:r>
              <a:rPr lang="it-IT" altLang="it-IT" sz="2600" i="1">
                <a:latin typeface="Book Antiqua" panose="02040602050305030304" pitchFamily="18" charset="0"/>
              </a:rPr>
              <a:t>D</a:t>
            </a:r>
            <a:r>
              <a:rPr lang="it-IT" altLang="it-IT" sz="2600" baseline="-25000">
                <a:latin typeface="Book Antiqua" panose="02040602050305030304" pitchFamily="18" charset="0"/>
              </a:rPr>
              <a:t>s</a:t>
            </a:r>
            <a:r>
              <a:rPr lang="it-IT" altLang="it-IT" sz="2600">
                <a:latin typeface="Book Antiqua" panose="02040602050305030304" pitchFamily="18" charset="0"/>
              </a:rPr>
              <a:t>=</a:t>
            </a:r>
            <a:r>
              <a:rPr lang="en-US" altLang="it-IT" sz="26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±5 V</a:t>
            </a:r>
            <a:endParaRPr lang="it-IT" altLang="it-IT" sz="2600">
              <a:latin typeface="Book Antiqua" panose="02040602050305030304" pitchFamily="18" charset="0"/>
            </a:endParaRPr>
          </a:p>
          <a:p>
            <a:pPr eaLnBrk="1" hangingPunct="1">
              <a:defRPr/>
            </a:pPr>
            <a:r>
              <a:rPr lang="it-IT" altLang="it-IT" sz="2600" i="1">
                <a:latin typeface="Book Antiqua" panose="02040602050305030304" pitchFamily="18" charset="0"/>
              </a:rPr>
              <a:t>D</a:t>
            </a:r>
            <a:r>
              <a:rPr lang="it-IT" altLang="it-IT" sz="2600" baseline="-25000">
                <a:latin typeface="Book Antiqua" panose="02040602050305030304" pitchFamily="18" charset="0"/>
              </a:rPr>
              <a:t>s</a:t>
            </a:r>
            <a:r>
              <a:rPr lang="it-IT" altLang="it-IT" sz="2600">
                <a:latin typeface="Book Antiqua" panose="02040602050305030304" pitchFamily="18" charset="0"/>
              </a:rPr>
              <a:t>=</a:t>
            </a:r>
            <a:r>
              <a:rPr lang="en-US" altLang="it-IT" sz="26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±10 V</a:t>
            </a:r>
            <a:endParaRPr lang="it-IT" altLang="it-IT" sz="2600">
              <a:effectLst>
                <a:outerShdw blurRad="38100" dist="38100" dir="2700000" algn="tl">
                  <a:srgbClr val="000000"/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79561" name="Text Box 9"/>
          <p:cNvSpPr txBox="1">
            <a:spLocks noChangeArrowheads="1"/>
          </p:cNvSpPr>
          <p:nvPr/>
        </p:nvSpPr>
        <p:spPr bwMode="auto">
          <a:xfrm>
            <a:off x="481013" y="3262313"/>
            <a:ext cx="3278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it-IT" altLang="it-IT" sz="28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G 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= </a:t>
            </a:r>
            <a:r>
              <a:rPr lang="it-IT" altLang="it-IT" sz="28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D</a:t>
            </a:r>
            <a:r>
              <a:rPr lang="it-IT" altLang="it-IT" sz="2800" b="1" baseline="-25000" dirty="0">
                <a:solidFill>
                  <a:srgbClr val="FFFF00"/>
                </a:solidFill>
                <a:latin typeface="Book Antiqua" panose="02040602050305030304" pitchFamily="18" charset="0"/>
              </a:rPr>
              <a:t>ADC  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/ </a:t>
            </a:r>
            <a:r>
              <a:rPr lang="it-IT" altLang="it-IT" sz="2800" b="1" i="1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D</a:t>
            </a:r>
            <a:r>
              <a:rPr lang="it-IT" altLang="it-IT" sz="2800" b="1" baseline="-25000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S</a:t>
            </a:r>
            <a:r>
              <a:rPr lang="it-IT" altLang="it-IT" sz="2800" baseline="-25000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(</a:t>
            </a:r>
            <a:r>
              <a:rPr lang="it-IT" altLang="it-IT" sz="2800" baseline="-25000" dirty="0" err="1" smtClean="0">
                <a:solidFill>
                  <a:srgbClr val="FFFF00"/>
                </a:solidFill>
                <a:latin typeface="Book Antiqua" panose="02040602050305030304" pitchFamily="18" charset="0"/>
              </a:rPr>
              <a:t>egnale</a:t>
            </a:r>
            <a:r>
              <a:rPr lang="it-IT" altLang="it-IT" sz="2800" baseline="-25000" dirty="0">
                <a:solidFill>
                  <a:srgbClr val="FFFF00"/>
                </a:solidFill>
                <a:latin typeface="Book Antiqua" panose="02040602050305030304" pitchFamily="18" charset="0"/>
              </a:rPr>
              <a:t>)</a:t>
            </a:r>
            <a:endParaRPr lang="it-IT" altLang="it-IT" sz="2800" dirty="0">
              <a:latin typeface="Book Antiqua" panose="02040602050305030304" pitchFamily="18" charset="0"/>
            </a:endParaRPr>
          </a:p>
        </p:txBody>
      </p:sp>
      <p:pic>
        <p:nvPicPr>
          <p:cNvPr id="27956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238" y="865188"/>
            <a:ext cx="4687887" cy="445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9563" name="Text Box 11"/>
          <p:cNvSpPr txBox="1">
            <a:spLocks noChangeArrowheads="1"/>
          </p:cNvSpPr>
          <p:nvPr/>
        </p:nvSpPr>
        <p:spPr bwMode="auto">
          <a:xfrm>
            <a:off x="2807936" y="5627688"/>
            <a:ext cx="6414161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it-IT" altLang="it-IT" sz="2600" b="1" i="1" dirty="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V</a:t>
            </a:r>
            <a:r>
              <a:rPr lang="it-IT" altLang="it-IT" dirty="0"/>
              <a:t> </a:t>
            </a:r>
            <a:r>
              <a:rPr lang="it-IT" altLang="it-IT" sz="2600" b="1" dirty="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=</a:t>
            </a:r>
            <a:r>
              <a:rPr lang="it-IT" altLang="it-IT" sz="2600" b="1" i="1" dirty="0" smtClean="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D</a:t>
            </a:r>
            <a:r>
              <a:rPr lang="it-IT" altLang="it-IT" sz="2600" b="1" baseline="-25000" dirty="0" smtClean="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S</a:t>
            </a:r>
            <a:r>
              <a:rPr lang="it-IT" altLang="it-IT" sz="1600" b="1" baseline="-25000" dirty="0" smtClean="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 </a:t>
            </a:r>
            <a:r>
              <a:rPr lang="it-IT" altLang="it-IT" sz="2600" b="1" dirty="0" smtClean="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/</a:t>
            </a:r>
            <a:r>
              <a:rPr lang="it-IT" altLang="it-IT" sz="2600" b="1" i="1" dirty="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N</a:t>
            </a:r>
            <a:r>
              <a:rPr lang="it-IT" altLang="it-IT" sz="2600" b="1" dirty="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= </a:t>
            </a:r>
            <a:r>
              <a:rPr lang="it-IT" altLang="it-IT" sz="2600" b="1" i="1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D</a:t>
            </a:r>
            <a:r>
              <a:rPr lang="it-IT" altLang="it-IT" sz="2600" b="1" baseline="-25000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S </a:t>
            </a:r>
            <a:r>
              <a:rPr lang="it-IT" altLang="it-IT" sz="2600" b="1" dirty="0">
                <a:solidFill>
                  <a:srgbClr val="FFFF00"/>
                </a:solidFill>
                <a:latin typeface="Book Antiqua" panose="02040602050305030304" pitchFamily="18" charset="0"/>
              </a:rPr>
              <a:t>/2</a:t>
            </a:r>
            <a:r>
              <a:rPr lang="it-IT" altLang="it-IT" sz="2600" b="1" i="1" baseline="30000" dirty="0">
                <a:solidFill>
                  <a:srgbClr val="FFFF00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dirty="0"/>
              <a:t> </a:t>
            </a:r>
            <a:r>
              <a:rPr lang="it-IT" altLang="it-IT" sz="2600" b="1" dirty="0">
                <a:solidFill>
                  <a:srgbClr val="FFFF00"/>
                </a:solidFill>
                <a:latin typeface="Book Antiqua" panose="02040602050305030304" pitchFamily="18" charset="0"/>
              </a:rPr>
              <a:t>= </a:t>
            </a: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(100mV,1V,10V,20V)</a:t>
            </a:r>
            <a:r>
              <a:rPr lang="it-IT" altLang="it-IT" sz="2600" b="1" dirty="0">
                <a:solidFill>
                  <a:srgbClr val="FFFF00"/>
                </a:solidFill>
                <a:latin typeface="Book Antiqua" panose="02040602050305030304" pitchFamily="18" charset="0"/>
              </a:rPr>
              <a:t>/2</a:t>
            </a:r>
            <a:r>
              <a:rPr lang="it-IT" altLang="it-IT" sz="2600" b="1" i="1" baseline="30000" dirty="0">
                <a:solidFill>
                  <a:srgbClr val="FFFF00"/>
                </a:solidFill>
                <a:latin typeface="Book Antiqua" panose="02040602050305030304" pitchFamily="18" charset="0"/>
              </a:rPr>
              <a:t>n</a:t>
            </a:r>
            <a:br>
              <a:rPr lang="it-IT" altLang="it-IT" sz="2600" b="1" i="1" baseline="30000" dirty="0">
                <a:solidFill>
                  <a:srgbClr val="FFFF00"/>
                </a:solidFill>
                <a:latin typeface="Book Antiqua" panose="02040602050305030304" pitchFamily="18" charset="0"/>
              </a:rPr>
            </a:br>
            <a:r>
              <a:rPr lang="it-IT" altLang="it-IT" sz="2600" b="1" dirty="0">
                <a:solidFill>
                  <a:srgbClr val="FFFF00"/>
                </a:solidFill>
                <a:latin typeface="Book Antiqua" panose="02040602050305030304" pitchFamily="18" charset="0"/>
              </a:rPr>
              <a:t>       = </a:t>
            </a: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25</a:t>
            </a:r>
            <a:r>
              <a:rPr lang="it-IT" altLang="it-IT" sz="2400" b="1" dirty="0">
                <a:solidFill>
                  <a:srgbClr val="FFFF00"/>
                </a:solidFill>
                <a:latin typeface="Symbol" panose="05050102010706020507" pitchFamily="18" charset="2"/>
              </a:rPr>
              <a:t>m</a:t>
            </a: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V, 250</a:t>
            </a:r>
            <a:r>
              <a:rPr lang="it-IT" altLang="it-IT" sz="2400" b="1" dirty="0">
                <a:solidFill>
                  <a:srgbClr val="FFFF00"/>
                </a:solidFill>
                <a:latin typeface="Symbol" panose="05050102010706020507" pitchFamily="18" charset="2"/>
              </a:rPr>
              <a:t>m</a:t>
            </a: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V, 2.5mV, 5mV @ </a:t>
            </a:r>
            <a:r>
              <a:rPr lang="it-IT" altLang="it-IT" sz="24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=12bit</a:t>
            </a:r>
          </a:p>
        </p:txBody>
      </p:sp>
      <p:sp>
        <p:nvSpPr>
          <p:cNvPr id="279565" name="Rectangle 13"/>
          <p:cNvSpPr>
            <a:spLocks noChangeArrowheads="1"/>
          </p:cNvSpPr>
          <p:nvPr/>
        </p:nvSpPr>
        <p:spPr bwMode="auto">
          <a:xfrm>
            <a:off x="4371975" y="4921250"/>
            <a:ext cx="2193925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000" b="1" i="1" dirty="0">
                <a:solidFill>
                  <a:srgbClr val="000000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1000" b="1" i="1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000" b="1" dirty="0">
                <a:solidFill>
                  <a:srgbClr val="000000"/>
                </a:solidFill>
                <a:latin typeface="Book Antiqua" panose="02040602050305030304" pitchFamily="18" charset="0"/>
              </a:rPr>
              <a:t>=</a:t>
            </a:r>
            <a:r>
              <a:rPr lang="it-IT" altLang="it-IT" sz="1000" b="1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000" b="1" dirty="0">
                <a:solidFill>
                  <a:srgbClr val="000000"/>
                </a:solidFill>
                <a:latin typeface="Book Antiqua" panose="02040602050305030304" pitchFamily="18" charset="0"/>
              </a:rPr>
              <a:t>20 livelli</a:t>
            </a:r>
            <a:endParaRPr lang="en-US" altLang="it-IT" sz="2000" b="1" dirty="0">
              <a:solidFill>
                <a:srgbClr val="0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6670476" y="6448186"/>
            <a:ext cx="2193925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0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10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000" b="1" dirty="0">
                <a:solidFill>
                  <a:srgbClr val="FFFF00"/>
                </a:solidFill>
                <a:latin typeface="Book Antiqua" panose="02040602050305030304" pitchFamily="18" charset="0"/>
              </a:rPr>
              <a:t>=</a:t>
            </a:r>
            <a:r>
              <a:rPr lang="it-IT" altLang="it-IT" sz="1000" b="1" dirty="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000" b="1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4096 </a:t>
            </a:r>
            <a:r>
              <a:rPr lang="it-IT" altLang="it-IT" sz="2000" b="1" dirty="0">
                <a:solidFill>
                  <a:srgbClr val="FFFF00"/>
                </a:solidFill>
                <a:latin typeface="Book Antiqua" panose="02040602050305030304" pitchFamily="18" charset="0"/>
              </a:rPr>
              <a:t>livelli</a:t>
            </a:r>
            <a:endParaRPr lang="en-US" altLang="it-IT" sz="2000" b="1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Campionamento, Schede DAQ, Protocolli</a:t>
            </a:r>
            <a:endParaRPr lang="it-IT" altLang="it-IT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DCDBC4-178E-4D21-A673-B1F41D94CA35}" type="slidenum">
              <a:rPr lang="it-IT" altLang="it-IT" smtClean="0"/>
              <a:pPr>
                <a:defRPr/>
              </a:pPr>
              <a:t>15</a:t>
            </a:fld>
            <a:r>
              <a:rPr lang="it-IT" altLang="it-IT" smtClean="0"/>
              <a:t>/36</a:t>
            </a:r>
            <a:endParaRPr lang="it-IT" altLang="it-IT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7617737" y="2970885"/>
            <a:ext cx="84516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ahoma" panose="020B0604030504040204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ahoma" panose="020B0604030504040204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100" b="1" dirty="0" smtClean="0">
                <a:solidFill>
                  <a:srgbClr val="FF0000"/>
                </a:solidFill>
                <a:effectLst/>
                <a:latin typeface="Book Antiqua" panose="02040602050305030304" pitchFamily="18" charset="0"/>
              </a:rPr>
              <a:t>= 0.5 V</a:t>
            </a:r>
            <a:endParaRPr lang="en-US" altLang="it-IT" sz="1100" b="1" dirty="0" smtClean="0">
              <a:solidFill>
                <a:srgbClr val="FF0000"/>
              </a:solidFill>
              <a:effectLst/>
              <a:latin typeface="Book Antiqua" panose="02040602050305030304" pitchFamily="18" charset="0"/>
            </a:endParaRPr>
          </a:p>
        </p:txBody>
      </p:sp>
      <p:cxnSp>
        <p:nvCxnSpPr>
          <p:cNvPr id="3" name="Connettore 2 2"/>
          <p:cNvCxnSpPr/>
          <p:nvPr/>
        </p:nvCxnSpPr>
        <p:spPr bwMode="auto">
          <a:xfrm>
            <a:off x="5924578" y="1367597"/>
            <a:ext cx="18017" cy="300755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ttangolo 6"/>
          <p:cNvSpPr/>
          <p:nvPr/>
        </p:nvSpPr>
        <p:spPr bwMode="auto">
          <a:xfrm>
            <a:off x="5221941" y="3028792"/>
            <a:ext cx="693114" cy="14541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170974" y="2970884"/>
            <a:ext cx="845168" cy="246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ahoma" panose="020B0604030504040204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ahoma" panose="020B0604030504040204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100" b="1" dirty="0" smtClean="0">
                <a:solidFill>
                  <a:srgbClr val="FF0000"/>
                </a:solidFill>
                <a:effectLst/>
                <a:latin typeface="Book Antiqua" panose="02040602050305030304" pitchFamily="18" charset="0"/>
              </a:rPr>
              <a:t>Dinamica</a:t>
            </a:r>
            <a:endParaRPr lang="en-US" altLang="it-IT" sz="1100" b="1" dirty="0" smtClean="0">
              <a:solidFill>
                <a:srgbClr val="FF0000"/>
              </a:solidFill>
              <a:effectLst/>
              <a:latin typeface="Book Antiqua" panose="0204060205030503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7" grpId="0"/>
      <p:bldP spid="279558" grpId="0"/>
      <p:bldP spid="279559" grpId="0"/>
      <p:bldP spid="279560" grpId="0"/>
      <p:bldP spid="279561" grpId="0"/>
      <p:bldP spid="279563" grpId="0"/>
      <p:bldP spid="279565" grpId="0"/>
      <p:bldP spid="17" grpId="0"/>
      <p:bldP spid="16" grpId="0"/>
      <p:bldP spid="7" grpId="0" animBg="1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500" y="0"/>
            <a:ext cx="8686800" cy="1139825"/>
          </a:xfrm>
          <a:noFill/>
        </p:spPr>
        <p:txBody>
          <a:bodyPr/>
          <a:lstStyle/>
          <a:p>
            <a:r>
              <a:rPr lang="it-IT" altLang="it-IT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Risoluzione ADC e scheda DAQ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90500" y="986745"/>
            <a:ext cx="8621713" cy="2419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Risoluzione </a:t>
            </a:r>
            <a:r>
              <a:rPr lang="it-IT" altLang="it-IT" sz="2400" dirty="0">
                <a:latin typeface="Book Antiqua" panose="02040602050305030304" pitchFamily="18" charset="0"/>
              </a:rPr>
              <a:t>– </a:t>
            </a:r>
            <a:r>
              <a:rPr lang="it-IT" altLang="it-IT" sz="2400" dirty="0" smtClean="0">
                <a:latin typeface="Book Antiqua" panose="02040602050305030304" pitchFamily="18" charset="0"/>
              </a:rPr>
              <a:t>E’ il numero </a:t>
            </a:r>
            <a:r>
              <a:rPr lang="it-IT" altLang="it-IT" sz="2400" dirty="0">
                <a:latin typeface="Book Antiqua" panose="02040602050305030304" pitchFamily="18" charset="0"/>
              </a:rPr>
              <a:t>di bit (</a:t>
            </a:r>
            <a:r>
              <a:rPr lang="it-IT" altLang="it-IT" sz="2400" i="1" dirty="0">
                <a:latin typeface="Book Antiqua" panose="02040602050305030304" pitchFamily="18" charset="0"/>
              </a:rPr>
              <a:t>n</a:t>
            </a:r>
            <a:r>
              <a:rPr lang="it-IT" altLang="it-IT" sz="2400" dirty="0">
                <a:latin typeface="Book Antiqua" panose="02040602050305030304" pitchFamily="18" charset="0"/>
              </a:rPr>
              <a:t>) che l’ADC usa per rappresentare il 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segnale analogico in ingresso</a:t>
            </a:r>
            <a:r>
              <a:rPr lang="it-IT" altLang="it-IT" sz="2400" dirty="0">
                <a:latin typeface="Book Antiqua" panose="02040602050305030304" pitchFamily="18" charset="0"/>
              </a:rPr>
              <a:t>. Maggiore è la risoluzione, maggiore è il numero di livelli </a:t>
            </a:r>
            <a:r>
              <a:rPr lang="it-IT" altLang="it-IT" sz="2400" dirty="0" smtClean="0">
                <a:latin typeface="Book Antiqua" panose="02040602050305030304" pitchFamily="18" charset="0"/>
              </a:rPr>
              <a:t>(</a:t>
            </a:r>
            <a:r>
              <a:rPr lang="it-IT" altLang="it-IT" sz="2400" i="1" dirty="0" smtClean="0">
                <a:latin typeface="Book Antiqua" panose="02040602050305030304" pitchFamily="18" charset="0"/>
              </a:rPr>
              <a:t>N</a:t>
            </a:r>
            <a:r>
              <a:rPr lang="it-IT" altLang="it-IT" sz="2400" dirty="0" smtClean="0">
                <a:latin typeface="Book Antiqua" panose="02040602050305030304" pitchFamily="18" charset="0"/>
              </a:rPr>
              <a:t>=2</a:t>
            </a:r>
            <a:r>
              <a:rPr lang="it-IT" altLang="it-IT" sz="2400" i="1" baseline="30000" dirty="0" smtClean="0">
                <a:latin typeface="Book Antiqua" panose="02040602050305030304" pitchFamily="18" charset="0"/>
              </a:rPr>
              <a:t>n</a:t>
            </a:r>
            <a:r>
              <a:rPr lang="it-IT" altLang="it-IT" sz="2400" dirty="0" smtClean="0">
                <a:latin typeface="Book Antiqua" panose="02040602050305030304" pitchFamily="18" charset="0"/>
              </a:rPr>
              <a:t>) in </a:t>
            </a:r>
            <a:r>
              <a:rPr lang="it-IT" altLang="it-IT" sz="2400" dirty="0">
                <a:latin typeface="Book Antiqua" panose="02040602050305030304" pitchFamily="18" charset="0"/>
              </a:rPr>
              <a:t>cui la dinamica </a:t>
            </a:r>
            <a:r>
              <a:rPr lang="it-IT" altLang="it-IT" sz="2400" dirty="0" smtClean="0">
                <a:latin typeface="Book Antiqua" panose="02040602050305030304" pitchFamily="18" charset="0"/>
              </a:rPr>
              <a:t>dell’ADC (</a:t>
            </a:r>
            <a:r>
              <a:rPr lang="it-IT" altLang="it-IT" sz="2400" i="1" dirty="0" smtClean="0">
                <a:latin typeface="Book Antiqua" panose="02040602050305030304" pitchFamily="18" charset="0"/>
              </a:rPr>
              <a:t>D</a:t>
            </a:r>
            <a:r>
              <a:rPr lang="it-IT" altLang="it-IT" sz="2400" baseline="-25000" dirty="0" smtClean="0">
                <a:latin typeface="Book Antiqua" panose="02040602050305030304" pitchFamily="18" charset="0"/>
              </a:rPr>
              <a:t>ADC</a:t>
            </a:r>
            <a:r>
              <a:rPr lang="it-IT" altLang="it-IT" sz="2400" dirty="0" smtClean="0">
                <a:latin typeface="Book Antiqua" panose="02040602050305030304" pitchFamily="18" charset="0"/>
              </a:rPr>
              <a:t>) </a:t>
            </a:r>
            <a:r>
              <a:rPr lang="it-IT" altLang="it-IT" sz="2400" dirty="0" smtClean="0">
                <a:latin typeface="Book Antiqua" panose="02040602050305030304" pitchFamily="18" charset="0"/>
              </a:rPr>
              <a:t>è </a:t>
            </a:r>
            <a:r>
              <a:rPr lang="it-IT" altLang="it-IT" sz="2400" dirty="0" smtClean="0">
                <a:latin typeface="Book Antiqua" panose="02040602050305030304" pitchFamily="18" charset="0"/>
              </a:rPr>
              <a:t>suddivisa: </a:t>
            </a:r>
            <a:r>
              <a:rPr lang="it-IT" altLang="it-IT" sz="2400" u="sng" dirty="0">
                <a:latin typeface="Book Antiqua" panose="02040602050305030304" pitchFamily="18" charset="0"/>
              </a:rPr>
              <a:t>la tensione minima rilevabile (ris. dim. </a:t>
            </a:r>
            <a:r>
              <a:rPr lang="it-IT" altLang="it-IT" sz="2400" u="sng" dirty="0">
                <a:latin typeface="Symbol" panose="05050102010706020507" pitchFamily="18" charset="2"/>
              </a:rPr>
              <a:t>D</a:t>
            </a:r>
            <a:r>
              <a:rPr lang="it-IT" altLang="it-IT" sz="2400" i="1" u="sng" dirty="0">
                <a:latin typeface="Book Antiqua" panose="02040602050305030304" pitchFamily="18" charset="0"/>
              </a:rPr>
              <a:t>V</a:t>
            </a:r>
            <a:r>
              <a:rPr lang="it-IT" altLang="it-IT" sz="2400" u="sng" dirty="0">
                <a:latin typeface="Book Antiqua" panose="02040602050305030304" pitchFamily="18" charset="0"/>
              </a:rPr>
              <a:t>) varia in funzione della dinamica del segnale d’ingresso e del guadagno </a:t>
            </a:r>
            <a:r>
              <a:rPr lang="it-IT" altLang="it-IT" sz="2400" i="1" u="sng" dirty="0">
                <a:latin typeface="Book Antiqua" panose="02040602050305030304" pitchFamily="18" charset="0"/>
              </a:rPr>
              <a:t>G</a:t>
            </a:r>
            <a:r>
              <a:rPr lang="it-IT" altLang="it-IT" sz="2400" u="sng" dirty="0">
                <a:latin typeface="Book Antiqua" panose="02040602050305030304" pitchFamily="18" charset="0"/>
              </a:rPr>
              <a:t> dell’amplificatore</a:t>
            </a:r>
            <a:r>
              <a:rPr lang="it-IT" altLang="it-IT" sz="2400" dirty="0">
                <a:latin typeface="Book Antiqua" panose="02040602050305030304" pitchFamily="18" charset="0"/>
              </a:rPr>
              <a:t>. </a:t>
            </a:r>
            <a:endParaRPr lang="it-IT" altLang="it-IT" sz="2400" dirty="0" smtClean="0">
              <a:latin typeface="Book Antiqua" panose="0204060205030503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it-IT" altLang="it-IT" sz="2400" dirty="0" smtClean="0">
                <a:latin typeface="Book Antiqua" panose="02040602050305030304" pitchFamily="18" charset="0"/>
              </a:rPr>
              <a:t>La 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minima tensione </a:t>
            </a:r>
            <a:r>
              <a:rPr lang="it-IT" altLang="it-IT" sz="2400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rilevabile (</a:t>
            </a:r>
            <a:r>
              <a:rPr lang="it-IT" altLang="it-IT" sz="2400" dirty="0" err="1" smtClean="0">
                <a:solidFill>
                  <a:srgbClr val="FFFF00"/>
                </a:solidFill>
                <a:latin typeface="Book Antiqua" panose="02040602050305030304" pitchFamily="18" charset="0"/>
              </a:rPr>
              <a:t>ris</a:t>
            </a:r>
            <a:r>
              <a:rPr lang="it-IT" altLang="it-IT" sz="2400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. </a:t>
            </a:r>
            <a:r>
              <a:rPr lang="it-IT" altLang="it-IT" sz="2400" dirty="0" err="1" smtClean="0">
                <a:solidFill>
                  <a:srgbClr val="FFFF00"/>
                </a:solidFill>
                <a:latin typeface="Book Antiqua" panose="02040602050305030304" pitchFamily="18" charset="0"/>
              </a:rPr>
              <a:t>dim</a:t>
            </a:r>
            <a:r>
              <a:rPr lang="it-IT" altLang="it-IT" sz="2400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.)</a:t>
            </a:r>
            <a:r>
              <a:rPr lang="it-IT" altLang="it-IT" sz="2400" dirty="0" smtClean="0">
                <a:latin typeface="Book Antiqua" panose="02040602050305030304" pitchFamily="18" charset="0"/>
              </a:rPr>
              <a:t> </a:t>
            </a:r>
            <a:r>
              <a:rPr lang="it-IT" altLang="it-IT" sz="2400" dirty="0">
                <a:latin typeface="Book Antiqua" panose="02040602050305030304" pitchFamily="18" charset="0"/>
              </a:rPr>
              <a:t>per una DAQ </a:t>
            </a:r>
            <a:r>
              <a:rPr lang="it-IT" altLang="it-IT" sz="2400" dirty="0" smtClean="0">
                <a:latin typeface="Book Antiqua" panose="02040602050305030304" pitchFamily="18" charset="0"/>
              </a:rPr>
              <a:t>è :</a:t>
            </a:r>
            <a:endParaRPr lang="it-IT" altLang="it-IT" sz="2400" dirty="0">
              <a:latin typeface="Book Antiqua" panose="02040602050305030304" pitchFamily="18" charset="0"/>
            </a:endParaRPr>
          </a:p>
        </p:txBody>
      </p:sp>
      <p:graphicFrame>
        <p:nvGraphicFramePr>
          <p:cNvPr id="280580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70043168"/>
              </p:ext>
            </p:extLst>
          </p:nvPr>
        </p:nvGraphicFramePr>
        <p:xfrm>
          <a:off x="515938" y="3369628"/>
          <a:ext cx="2470150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name="Equation" r:id="rId3" imgW="914400" imgH="447843" progId="Equation.3">
                  <p:embed/>
                </p:oleObj>
              </mc:Choice>
              <mc:Fallback>
                <p:oleObj name="Equation" r:id="rId3" imgW="914400" imgH="44784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8" y="3369628"/>
                        <a:ext cx="2470150" cy="117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81" name="Rectangle 5"/>
          <p:cNvSpPr>
            <a:spLocks noChangeArrowheads="1"/>
          </p:cNvSpPr>
          <p:nvPr/>
        </p:nvSpPr>
        <p:spPr bwMode="auto">
          <a:xfrm>
            <a:off x="347663" y="5226287"/>
            <a:ext cx="8621712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it-IT" altLang="it-IT" sz="2400" dirty="0">
                <a:latin typeface="Book Antiqua" panose="02040602050305030304" pitchFamily="18" charset="0"/>
              </a:rPr>
              <a:t>La risoluzione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400" dirty="0">
                <a:latin typeface="Book Antiqua" panose="02040602050305030304" pitchFamily="18" charset="0"/>
              </a:rPr>
              <a:t>è solo una delle caratteristiche che descrivono l’</a:t>
            </a: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accuratezza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 della DAQ</a:t>
            </a:r>
            <a:r>
              <a:rPr lang="it-IT" altLang="it-IT" sz="2400" dirty="0">
                <a:latin typeface="Book Antiqua" panose="02040602050305030304" pitchFamily="18" charset="0"/>
              </a:rPr>
              <a:t>. 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Rumore elettronico ed errori</a:t>
            </a:r>
            <a:r>
              <a:rPr lang="it-IT" altLang="it-IT" sz="2400" dirty="0">
                <a:latin typeface="Book Antiqua" panose="02040602050305030304" pitchFamily="18" charset="0"/>
              </a:rPr>
              <a:t> (di linearità, di </a:t>
            </a:r>
            <a:r>
              <a:rPr lang="it-IT" altLang="it-IT" sz="2400" i="1" dirty="0">
                <a:latin typeface="Book Antiqua" panose="02040602050305030304" pitchFamily="18" charset="0"/>
              </a:rPr>
              <a:t>offset, </a:t>
            </a:r>
            <a:r>
              <a:rPr lang="it-IT" altLang="it-IT" sz="2400" dirty="0">
                <a:latin typeface="Book Antiqua" panose="02040602050305030304" pitchFamily="18" charset="0"/>
              </a:rPr>
              <a:t>di guadagno) devono essere considerati per descrivere completamente l’accuratezza </a:t>
            </a:r>
            <a:r>
              <a:rPr lang="it-IT" altLang="it-IT" sz="2400" b="1" dirty="0">
                <a:latin typeface="Book Antiqua" panose="02040602050305030304" pitchFamily="18" charset="0"/>
                <a:sym typeface="Symbol" panose="05050102010706020507" pitchFamily="18" charset="2"/>
              </a:rPr>
              <a:t> bit </a:t>
            </a:r>
            <a:r>
              <a:rPr lang="it-IT" altLang="it-IT" sz="2400" b="1" dirty="0" smtClean="0">
                <a:latin typeface="Book Antiqua" panose="02040602050305030304" pitchFamily="18" charset="0"/>
                <a:sym typeface="Symbol" panose="05050102010706020507" pitchFamily="18" charset="2"/>
              </a:rPr>
              <a:t>equivalenti</a:t>
            </a:r>
            <a:endParaRPr lang="it-IT" altLang="it-IT" sz="2400" dirty="0">
              <a:latin typeface="Book Antiqua" panose="02040602050305030304" pitchFamily="18" charset="0"/>
            </a:endParaRPr>
          </a:p>
        </p:txBody>
      </p:sp>
      <p:sp>
        <p:nvSpPr>
          <p:cNvPr id="280582" name="Rectangle 6"/>
          <p:cNvSpPr>
            <a:spLocks noChangeArrowheads="1"/>
          </p:cNvSpPr>
          <p:nvPr/>
        </p:nvSpPr>
        <p:spPr bwMode="auto">
          <a:xfrm>
            <a:off x="234950" y="4663641"/>
            <a:ext cx="8750300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it-IT" altLang="it-IT" sz="2400" dirty="0">
                <a:latin typeface="Book Antiqua" panose="02040602050305030304" pitchFamily="18" charset="0"/>
              </a:rPr>
              <a:t>Risoluzioni tipiche di una DAQ: 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12-18 bit (</a:t>
            </a:r>
            <a:r>
              <a:rPr lang="it-IT" altLang="it-IT" sz="2400" i="1" dirty="0">
                <a:solidFill>
                  <a:srgbClr val="FFFF00"/>
                </a:solidFill>
                <a:latin typeface="Symbol" panose="05050102010706020507" pitchFamily="18" charset="2"/>
              </a:rPr>
              <a:t>d</a:t>
            </a:r>
            <a:r>
              <a:rPr lang="it-IT" altLang="it-IT" sz="1200" i="1" dirty="0">
                <a:solidFill>
                  <a:srgbClr val="FFFF00"/>
                </a:solidFill>
                <a:latin typeface="Symbol" panose="05050102010706020507" pitchFamily="18" charset="2"/>
              </a:rPr>
              <a:t>  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= 0.25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</a:t>
            </a:r>
            <a:r>
              <a:rPr lang="it-IT" altLang="it-IT" sz="2400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10</a:t>
            </a:r>
            <a:r>
              <a:rPr lang="it-IT" altLang="it-IT" sz="2400" baseline="30000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-3</a:t>
            </a:r>
            <a:r>
              <a:rPr lang="it-IT" altLang="it-IT" sz="1200" dirty="0" smtClean="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</a:t>
            </a:r>
            <a:r>
              <a:rPr lang="it-IT" altLang="it-IT" sz="2400" dirty="0" smtClean="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</a:t>
            </a:r>
            <a:r>
              <a:rPr lang="it-IT" altLang="it-IT" sz="1200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4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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10</a:t>
            </a:r>
            <a:r>
              <a:rPr lang="it-IT" altLang="it-IT" sz="2400" baseline="30000" dirty="0">
                <a:solidFill>
                  <a:srgbClr val="FFFF00"/>
                </a:solidFill>
                <a:latin typeface="Book Antiqua" panose="02040602050305030304" pitchFamily="18" charset="0"/>
              </a:rPr>
              <a:t>-6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)</a:t>
            </a:r>
          </a:p>
        </p:txBody>
      </p:sp>
      <p:sp>
        <p:nvSpPr>
          <p:cNvPr id="280583" name="Rectangle 7"/>
          <p:cNvSpPr>
            <a:spLocks noChangeArrowheads="1"/>
          </p:cNvSpPr>
          <p:nvPr/>
        </p:nvSpPr>
        <p:spPr bwMode="auto">
          <a:xfrm>
            <a:off x="3092450" y="3625215"/>
            <a:ext cx="2116138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risoluzione</a:t>
            </a:r>
            <a:b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</a:b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dimensionale</a:t>
            </a:r>
            <a:endParaRPr lang="it-IT" altLang="it-IT" sz="2400">
              <a:latin typeface="Book Antiqua" panose="02040602050305030304" pitchFamily="18" charset="0"/>
            </a:endParaRPr>
          </a:p>
        </p:txBody>
      </p:sp>
      <p:graphicFrame>
        <p:nvGraphicFramePr>
          <p:cNvPr id="2805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43608"/>
              </p:ext>
            </p:extLst>
          </p:nvPr>
        </p:nvGraphicFramePr>
        <p:xfrm>
          <a:off x="5792788" y="3520440"/>
          <a:ext cx="2030412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name="Equation" r:id="rId5" imgW="752585" imgH="380858" progId="Equation.3">
                  <p:embed/>
                </p:oleObj>
              </mc:Choice>
              <mc:Fallback>
                <p:oleObj name="Equation" r:id="rId5" imgW="752585" imgH="38085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788" y="3520440"/>
                        <a:ext cx="2030412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85" name="Rectangle 9"/>
          <p:cNvSpPr>
            <a:spLocks noChangeArrowheads="1"/>
          </p:cNvSpPr>
          <p:nvPr/>
        </p:nvSpPr>
        <p:spPr bwMode="auto">
          <a:xfrm>
            <a:off x="7880350" y="3620453"/>
            <a:ext cx="10287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ris.</a:t>
            </a:r>
            <a:b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</a:b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adim.</a:t>
            </a:r>
            <a:endParaRPr lang="it-IT" altLang="it-IT" sz="2400">
              <a:latin typeface="Book Antiqua" panose="02040602050305030304" pitchFamily="18" charset="0"/>
            </a:endParaRPr>
          </a:p>
        </p:txBody>
      </p:sp>
      <p:sp>
        <p:nvSpPr>
          <p:cNvPr id="280586" name="Rectangle 10"/>
          <p:cNvSpPr>
            <a:spLocks noChangeArrowheads="1"/>
          </p:cNvSpPr>
          <p:nvPr/>
        </p:nvSpPr>
        <p:spPr bwMode="auto">
          <a:xfrm>
            <a:off x="485775" y="3434715"/>
            <a:ext cx="4676775" cy="1074738"/>
          </a:xfrm>
          <a:prstGeom prst="rect">
            <a:avLst/>
          </a:prstGeom>
          <a:noFill/>
          <a:ln w="12700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0587" name="Rectangle 11"/>
          <p:cNvSpPr>
            <a:spLocks noChangeArrowheads="1"/>
          </p:cNvSpPr>
          <p:nvPr/>
        </p:nvSpPr>
        <p:spPr bwMode="auto">
          <a:xfrm>
            <a:off x="5710238" y="3434715"/>
            <a:ext cx="3090862" cy="1074738"/>
          </a:xfrm>
          <a:prstGeom prst="rect">
            <a:avLst/>
          </a:prstGeom>
          <a:noFill/>
          <a:ln w="12700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Campionamento, Schede DAQ, Protocolli</a:t>
            </a:r>
            <a:endParaRPr lang="it-IT" altLang="it-IT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DCDBC4-178E-4D21-A673-B1F41D94CA35}" type="slidenum">
              <a:rPr lang="it-IT" altLang="it-IT" smtClean="0"/>
              <a:pPr>
                <a:defRPr/>
              </a:pPr>
              <a:t>16</a:t>
            </a:fld>
            <a:r>
              <a:rPr lang="it-IT" altLang="it-IT" smtClean="0"/>
              <a:t>/36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1" grpId="0"/>
      <p:bldP spid="280582" grpId="0"/>
      <p:bldP spid="280583" grpId="0"/>
      <p:bldP spid="2805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-33338"/>
            <a:ext cx="8399462" cy="1058863"/>
          </a:xfrm>
          <a:noFill/>
        </p:spPr>
        <p:txBody>
          <a:bodyPr/>
          <a:lstStyle/>
          <a:p>
            <a:r>
              <a:rPr lang="it-IT" altLang="it-IT" sz="40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Acquisizione dati dal mondo fisico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92088" y="4470400"/>
            <a:ext cx="8951912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10000"/>
              </a:spcBef>
            </a:pPr>
            <a:r>
              <a:rPr lang="it-IT" altLang="it-IT" sz="2600" b="1" dirty="0">
                <a:solidFill>
                  <a:srgbClr val="FFFF00"/>
                </a:solidFill>
                <a:latin typeface="Book Antiqua" panose="02040602050305030304" pitchFamily="18" charset="0"/>
              </a:rPr>
              <a:t>Fenomeno fisico </a:t>
            </a:r>
            <a:r>
              <a:rPr lang="it-IT" altLang="it-IT" sz="2600" b="1" dirty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 Trasduttore  Condizionamento  </a:t>
            </a:r>
            <a:r>
              <a:rPr lang="it-IT" altLang="it-IT" sz="2600" b="1" u="sng" dirty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Scheda DAQ</a:t>
            </a:r>
            <a:r>
              <a:rPr lang="it-IT" altLang="it-IT" sz="2600" b="1" dirty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  PC+DSP (</a:t>
            </a:r>
            <a:r>
              <a:rPr lang="it-IT" altLang="it-IT" sz="2600" b="1" u="sng" dirty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elaborazione</a:t>
            </a:r>
            <a:r>
              <a:rPr lang="it-IT" altLang="it-IT" sz="2600" b="1" dirty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 e </a:t>
            </a:r>
            <a:r>
              <a:rPr lang="it-IT" altLang="it-IT" sz="2600" b="1" u="sng" dirty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visualizzazione</a:t>
            </a:r>
            <a:r>
              <a:rPr lang="it-IT" altLang="it-IT" sz="2600" b="1" dirty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)</a:t>
            </a:r>
            <a:endParaRPr lang="it-IT" altLang="it-IT" sz="2600" dirty="0">
              <a:latin typeface="Book Antiqua" panose="02040602050305030304" pitchFamily="18" charset="0"/>
            </a:endParaRP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101725"/>
            <a:ext cx="8637588" cy="331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1605" name="Rectangle 5"/>
          <p:cNvSpPr>
            <a:spLocks noChangeArrowheads="1"/>
          </p:cNvSpPr>
          <p:nvPr/>
        </p:nvSpPr>
        <p:spPr bwMode="auto">
          <a:xfrm>
            <a:off x="179388" y="5635625"/>
            <a:ext cx="87661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10000"/>
              </a:spcBef>
            </a:pPr>
            <a:r>
              <a:rPr lang="it-IT" altLang="it-IT" sz="3200" b="1" u="sng">
                <a:solidFill>
                  <a:srgbClr val="FFFF00"/>
                </a:solidFill>
                <a:latin typeface="Book Antiqua" panose="02040602050305030304" pitchFamily="18" charset="0"/>
              </a:rPr>
              <a:t>ACQUISIZIONE</a:t>
            </a:r>
            <a:r>
              <a:rPr lang="it-IT" altLang="it-IT" sz="3200" b="1">
                <a:solidFill>
                  <a:srgbClr val="FFFF00"/>
                </a:solidFill>
                <a:latin typeface="Book Antiqua" panose="02040602050305030304" pitchFamily="18" charset="0"/>
              </a:rPr>
              <a:t>   e     </a:t>
            </a:r>
            <a:r>
              <a:rPr lang="it-IT" altLang="it-IT" sz="3200" b="1" u="sng">
                <a:solidFill>
                  <a:srgbClr val="FFFF00"/>
                </a:solidFill>
                <a:latin typeface="Book Antiqua" panose="02040602050305030304" pitchFamily="18" charset="0"/>
              </a:rPr>
              <a:t>ANALISI dei DATI </a:t>
            </a:r>
            <a:r>
              <a:rPr lang="it-IT" altLang="it-IT" sz="3200" b="1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endParaRPr lang="it-IT" altLang="it-IT" sz="3200">
              <a:latin typeface="Book Antiqua" panose="0204060205030503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5663821" y="1815152"/>
            <a:ext cx="0" cy="7642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5330991" y="1307665"/>
            <a:ext cx="2011504" cy="509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10000"/>
              </a:spcBef>
            </a:pPr>
            <a:r>
              <a:rPr lang="it-IT" altLang="it-IT" sz="2000" b="1" i="1" dirty="0" smtClean="0">
                <a:solidFill>
                  <a:srgbClr val="0000FF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2000" b="1" dirty="0" smtClean="0">
                <a:solidFill>
                  <a:srgbClr val="0000FF"/>
                </a:solidFill>
                <a:latin typeface="Book Antiqua" panose="02040602050305030304" pitchFamily="18" charset="0"/>
              </a:rPr>
              <a:t>(</a:t>
            </a:r>
            <a:r>
              <a:rPr lang="it-IT" altLang="it-IT" sz="2000" b="1" i="1" dirty="0" smtClean="0">
                <a:solidFill>
                  <a:srgbClr val="0000FF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000" b="1" dirty="0" smtClean="0">
                <a:solidFill>
                  <a:srgbClr val="0000FF"/>
                </a:solidFill>
                <a:latin typeface="Book Antiqua" panose="02040602050305030304" pitchFamily="18" charset="0"/>
              </a:rPr>
              <a:t>) analogica</a:t>
            </a:r>
            <a:endParaRPr lang="it-IT" altLang="it-IT" sz="2000" dirty="0">
              <a:solidFill>
                <a:srgbClr val="0000FF"/>
              </a:solidFill>
              <a:latin typeface="Book Antiqua" panose="02040602050305030304" pitchFamily="18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Campionamento, Schede DAQ, Protocolli</a:t>
            </a:r>
            <a:endParaRPr lang="it-IT" altLang="it-IT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DCDBC4-178E-4D21-A673-B1F41D94CA35}" type="slidenum">
              <a:rPr lang="it-IT" altLang="it-IT" smtClean="0"/>
              <a:pPr>
                <a:defRPr/>
              </a:pPr>
              <a:t>17</a:t>
            </a:fld>
            <a:r>
              <a:rPr lang="it-IT" altLang="it-IT" smtClean="0"/>
              <a:t>/36</a:t>
            </a:r>
            <a:endParaRPr lang="it-IT" altLang="it-IT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921291" y="3720697"/>
            <a:ext cx="201150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it-IT" altLang="it-IT" sz="1600" b="1" dirty="0" smtClean="0">
                <a:solidFill>
                  <a:srgbClr val="0000FF"/>
                </a:solidFill>
                <a:latin typeface="Book Antiqua" panose="02040602050305030304" pitchFamily="18" charset="0"/>
              </a:rPr>
              <a:t>segnale elettrico, tipicamente </a:t>
            </a:r>
            <a:r>
              <a:rPr lang="it-IT" altLang="it-IT" sz="1600" b="1" i="1" dirty="0" smtClean="0">
                <a:solidFill>
                  <a:srgbClr val="0000FF"/>
                </a:solidFill>
                <a:latin typeface="Book Antiqua" panose="02040602050305030304" pitchFamily="18" charset="0"/>
              </a:rPr>
              <a:t>i</a:t>
            </a:r>
            <a:r>
              <a:rPr lang="it-IT" altLang="it-IT" sz="1600" b="1" dirty="0" smtClean="0">
                <a:solidFill>
                  <a:srgbClr val="0000FF"/>
                </a:solidFill>
                <a:latin typeface="Book Antiqua" panose="02040602050305030304" pitchFamily="18" charset="0"/>
              </a:rPr>
              <a:t> o </a:t>
            </a:r>
            <a:r>
              <a:rPr lang="it-IT" altLang="it-IT" sz="1600" b="1" i="1" dirty="0" smtClean="0">
                <a:solidFill>
                  <a:srgbClr val="0000FF"/>
                </a:solidFill>
                <a:latin typeface="Book Antiqua" panose="02040602050305030304" pitchFamily="18" charset="0"/>
              </a:rPr>
              <a:t>v</a:t>
            </a:r>
            <a:endParaRPr lang="it-IT" altLang="it-IT" sz="1600" i="1" dirty="0">
              <a:solidFill>
                <a:srgbClr val="0000FF"/>
              </a:solidFill>
              <a:latin typeface="Book Antiqua" panose="02040602050305030304" pitchFamily="18" charset="0"/>
            </a:endParaRPr>
          </a:p>
        </p:txBody>
      </p:sp>
      <p:cxnSp>
        <p:nvCxnSpPr>
          <p:cNvPr id="11" name="Straight Arrow Connector 5"/>
          <p:cNvCxnSpPr/>
          <p:nvPr/>
        </p:nvCxnSpPr>
        <p:spPr bwMode="auto">
          <a:xfrm flipH="1" flipV="1">
            <a:off x="4147442" y="3035864"/>
            <a:ext cx="5458" cy="75857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-33338"/>
            <a:ext cx="8399462" cy="1058863"/>
          </a:xfrm>
          <a:noFill/>
        </p:spPr>
        <p:txBody>
          <a:bodyPr/>
          <a:lstStyle/>
          <a:p>
            <a:r>
              <a:rPr lang="it-IT" altLang="it-IT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Sistema di acquisizione dati</a:t>
            </a:r>
          </a:p>
        </p:txBody>
      </p:sp>
      <p:pic>
        <p:nvPicPr>
          <p:cNvPr id="3584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1"/>
          <a:stretch>
            <a:fillRect/>
          </a:stretch>
        </p:blipFill>
        <p:spPr bwMode="auto">
          <a:xfrm>
            <a:off x="458788" y="952500"/>
            <a:ext cx="8404225" cy="563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Campionamento, Schede DAQ, Protocolli</a:t>
            </a:r>
            <a:endParaRPr lang="it-IT" altLang="it-IT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DCDBC4-178E-4D21-A673-B1F41D94CA35}" type="slidenum">
              <a:rPr lang="it-IT" altLang="it-IT" smtClean="0"/>
              <a:pPr>
                <a:defRPr/>
              </a:pPr>
              <a:t>18</a:t>
            </a:fld>
            <a:r>
              <a:rPr lang="it-IT" altLang="it-IT" smtClean="0"/>
              <a:t>/36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11150" y="358775"/>
            <a:ext cx="8701088" cy="5888038"/>
          </a:xfrm>
          <a:noFill/>
        </p:spPr>
        <p:txBody>
          <a:bodyPr/>
          <a:lstStyle/>
          <a:p>
            <a:r>
              <a:rPr lang="it-IT" altLang="it-IT" sz="60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/>
            </a:r>
            <a:br>
              <a:rPr lang="it-IT" altLang="it-IT" sz="60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</a:br>
            <a:r>
              <a:rPr lang="it-IT" altLang="it-IT" sz="28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/>
            </a:r>
            <a:br>
              <a:rPr lang="it-IT" altLang="it-IT" sz="28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</a:br>
            <a:r>
              <a:rPr lang="it-IT" altLang="it-IT" sz="60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PROTOCOLLI</a:t>
            </a:r>
            <a:br>
              <a:rPr lang="it-IT" altLang="it-IT" sz="60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</a:br>
            <a:r>
              <a:rPr lang="it-IT" altLang="it-IT" sz="18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/>
            </a:r>
            <a:br>
              <a:rPr lang="it-IT" altLang="it-IT" sz="18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</a:br>
            <a:r>
              <a:rPr lang="it-IT" altLang="it-IT" sz="60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DI COMUNICAZIONE</a:t>
            </a:r>
            <a:br>
              <a:rPr lang="it-IT" altLang="it-IT" sz="60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</a:br>
            <a:endParaRPr lang="it-IT" altLang="it-IT" sz="6000" b="1" dirty="0" smtClean="0"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Campionamento, Schede DAQ, Protocolli</a:t>
            </a:r>
            <a:endParaRPr lang="it-IT" altLang="it-IT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DCDBC4-178E-4D21-A673-B1F41D94CA35}" type="slidenum">
              <a:rPr lang="it-IT" altLang="it-IT" smtClean="0"/>
              <a:pPr>
                <a:defRPr/>
              </a:pPr>
              <a:t>19</a:t>
            </a:fld>
            <a:r>
              <a:rPr lang="it-IT" altLang="it-IT" smtClean="0"/>
              <a:t>/36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1963" y="-22225"/>
            <a:ext cx="8399462" cy="1058863"/>
          </a:xfrm>
          <a:noFill/>
        </p:spPr>
        <p:txBody>
          <a:bodyPr/>
          <a:lstStyle/>
          <a:p>
            <a:r>
              <a:rPr lang="it-IT" altLang="it-IT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Campionamento ideale/reale</a:t>
            </a:r>
          </a:p>
        </p:txBody>
      </p:sp>
      <p:sp>
        <p:nvSpPr>
          <p:cNvPr id="258051" name="Text Box 3"/>
          <p:cNvSpPr txBox="1">
            <a:spLocks noChangeArrowheads="1"/>
          </p:cNvSpPr>
          <p:nvPr/>
        </p:nvSpPr>
        <p:spPr bwMode="auto">
          <a:xfrm>
            <a:off x="511175" y="4354513"/>
            <a:ext cx="8310563" cy="201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it-IT" altLang="it-IT" sz="2800">
                <a:latin typeface="Book Antiqua" panose="02040602050305030304" pitchFamily="18" charset="0"/>
              </a:rPr>
              <a:t>Il segnale campionato </a:t>
            </a:r>
            <a:r>
              <a:rPr lang="it-IT" altLang="it-IT" sz="2800" i="1">
                <a:latin typeface="Book Antiqua" panose="02040602050305030304" pitchFamily="18" charset="0"/>
              </a:rPr>
              <a:t>v</a:t>
            </a:r>
            <a:r>
              <a:rPr lang="it-IT" altLang="it-IT" sz="2800">
                <a:latin typeface="Book Antiqua" panose="02040602050305030304" pitchFamily="18" charset="0"/>
              </a:rPr>
              <a:t>(</a:t>
            </a:r>
            <a:r>
              <a:rPr lang="it-IT" altLang="it-IT" sz="2800" i="1">
                <a:latin typeface="Book Antiqua" panose="02040602050305030304" pitchFamily="18" charset="0"/>
              </a:rPr>
              <a:t>t</a:t>
            </a:r>
            <a:r>
              <a:rPr lang="it-IT" altLang="it-IT" sz="2800" i="1" baseline="-25000">
                <a:latin typeface="Book Antiqua" panose="02040602050305030304" pitchFamily="18" charset="0"/>
              </a:rPr>
              <a:t>k</a:t>
            </a:r>
            <a:r>
              <a:rPr lang="it-IT" altLang="it-IT" sz="2800">
                <a:latin typeface="Book Antiqua" panose="02040602050305030304" pitchFamily="18" charset="0"/>
              </a:rPr>
              <a:t>)=</a:t>
            </a:r>
            <a:r>
              <a:rPr lang="it-IT" altLang="it-IT" sz="2800" i="1">
                <a:latin typeface="Book Antiqua" panose="02040602050305030304" pitchFamily="18" charset="0"/>
              </a:rPr>
              <a:t>v</a:t>
            </a:r>
            <a:r>
              <a:rPr lang="it-IT" altLang="it-IT" sz="2800">
                <a:latin typeface="Book Antiqua" panose="02040602050305030304" pitchFamily="18" charset="0"/>
              </a:rPr>
              <a:t>(</a:t>
            </a:r>
            <a:r>
              <a:rPr lang="it-IT" altLang="it-IT" sz="2800" i="1">
                <a:latin typeface="Book Antiqua" panose="02040602050305030304" pitchFamily="18" charset="0"/>
              </a:rPr>
              <a:t>kT</a:t>
            </a:r>
            <a:r>
              <a:rPr lang="it-IT" altLang="it-IT" sz="2800" baseline="-25000">
                <a:latin typeface="Book Antiqua" panose="02040602050305030304" pitchFamily="18" charset="0"/>
              </a:rPr>
              <a:t>c</a:t>
            </a:r>
            <a:r>
              <a:rPr lang="it-IT" altLang="it-IT" sz="2800">
                <a:latin typeface="Book Antiqua" panose="02040602050305030304" pitchFamily="18" charset="0"/>
              </a:rPr>
              <a:t>)=</a:t>
            </a:r>
            <a:r>
              <a:rPr lang="it-IT" altLang="it-IT" sz="2800" i="1">
                <a:latin typeface="Book Antiqua" panose="02040602050305030304" pitchFamily="18" charset="0"/>
              </a:rPr>
              <a:t>x</a:t>
            </a:r>
            <a:r>
              <a:rPr lang="it-IT" altLang="it-IT" sz="2800" baseline="-25000">
                <a:latin typeface="Book Antiqua" panose="02040602050305030304" pitchFamily="18" charset="0"/>
              </a:rPr>
              <a:t>c</a:t>
            </a:r>
            <a:r>
              <a:rPr lang="it-IT" altLang="it-IT" sz="2800">
                <a:latin typeface="Book Antiqua" panose="02040602050305030304" pitchFamily="18" charset="0"/>
              </a:rPr>
              <a:t>(</a:t>
            </a:r>
            <a:r>
              <a:rPr lang="it-IT" altLang="it-IT" sz="2800" i="1">
                <a:latin typeface="Book Antiqua" panose="02040602050305030304" pitchFamily="18" charset="0"/>
              </a:rPr>
              <a:t>t</a:t>
            </a:r>
            <a:r>
              <a:rPr lang="it-IT" altLang="it-IT" sz="2800">
                <a:latin typeface="Book Antiqua" panose="02040602050305030304" pitchFamily="18" charset="0"/>
              </a:rPr>
              <a:t>) </a:t>
            </a:r>
            <a:br>
              <a:rPr lang="it-IT" altLang="it-IT" sz="2800">
                <a:latin typeface="Book Antiqua" panose="02040602050305030304" pitchFamily="18" charset="0"/>
              </a:rPr>
            </a:b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idealmente</a:t>
            </a:r>
            <a:r>
              <a:rPr lang="it-IT" altLang="it-IT" sz="2800">
                <a:latin typeface="Book Antiqua" panose="02040602050305030304" pitchFamily="18" charset="0"/>
              </a:rPr>
              <a:t> si ottiene prelevando i campioni in un </a:t>
            </a:r>
            <a:br>
              <a:rPr lang="it-IT" altLang="it-IT" sz="2800">
                <a:latin typeface="Book Antiqua" panose="02040602050305030304" pitchFamily="18" charset="0"/>
              </a:rPr>
            </a:b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tempo infinitesimo</a:t>
            </a:r>
            <a:r>
              <a:rPr lang="it-IT" altLang="it-IT" sz="2800">
                <a:latin typeface="Book Antiqua" panose="02040602050305030304" pitchFamily="18" charset="0"/>
              </a:rPr>
              <a:t> ma nella 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realtà</a:t>
            </a:r>
            <a:r>
              <a:rPr lang="it-IT" altLang="it-IT" sz="2800">
                <a:latin typeface="Book Antiqua" panose="02040602050305030304" pitchFamily="18" charset="0"/>
              </a:rPr>
              <a:t> occorre un 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tempo finito (</a:t>
            </a: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800" b="1" i="1" baseline="-25000">
                <a:solidFill>
                  <a:srgbClr val="FFFF00"/>
                </a:solidFill>
                <a:latin typeface="Book Antiqua" panose="02040602050305030304" pitchFamily="18" charset="0"/>
              </a:rPr>
              <a:t>window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=</a:t>
            </a:r>
            <a:r>
              <a:rPr lang="it-IT" altLang="it-IT" sz="2800" b="1" i="1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800" b="1" baseline="-25000">
                <a:solidFill>
                  <a:srgbClr val="FFFF00"/>
                </a:solidFill>
                <a:latin typeface="Book Antiqua" panose="02040602050305030304" pitchFamily="18" charset="0"/>
              </a:rPr>
              <a:t>w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0)</a:t>
            </a:r>
            <a:r>
              <a:rPr lang="it-IT" altLang="it-IT" sz="2800">
                <a:latin typeface="Book Antiqua" panose="02040602050305030304" pitchFamily="18" charset="0"/>
                <a:sym typeface="Symbol" panose="05050102010706020507" pitchFamily="18" charset="2"/>
              </a:rPr>
              <a:t> </a:t>
            </a:r>
            <a:r>
              <a:rPr lang="it-IT" altLang="it-IT" sz="2800">
                <a:latin typeface="Book Antiqua" panose="02040602050305030304" pitchFamily="18" charset="0"/>
              </a:rPr>
              <a:t>per prelevare da </a:t>
            </a:r>
            <a:r>
              <a:rPr lang="it-IT" altLang="it-IT" sz="2800" i="1">
                <a:latin typeface="Book Antiqua" panose="02040602050305030304" pitchFamily="18" charset="0"/>
              </a:rPr>
              <a:t>v</a:t>
            </a:r>
            <a:r>
              <a:rPr lang="it-IT" altLang="it-IT" sz="2800">
                <a:latin typeface="Book Antiqua" panose="02040602050305030304" pitchFamily="18" charset="0"/>
              </a:rPr>
              <a:t>(</a:t>
            </a:r>
            <a:r>
              <a:rPr lang="it-IT" altLang="it-IT" sz="2800" i="1">
                <a:latin typeface="Book Antiqua" panose="02040602050305030304" pitchFamily="18" charset="0"/>
              </a:rPr>
              <a:t>t</a:t>
            </a:r>
            <a:r>
              <a:rPr lang="it-IT" altLang="it-IT" sz="2800">
                <a:latin typeface="Book Antiqua" panose="02040602050305030304" pitchFamily="18" charset="0"/>
              </a:rPr>
              <a:t>)</a:t>
            </a:r>
            <a:br>
              <a:rPr lang="it-IT" altLang="it-IT" sz="2800">
                <a:latin typeface="Book Antiqua" panose="02040602050305030304" pitchFamily="18" charset="0"/>
              </a:rPr>
            </a:br>
            <a:r>
              <a:rPr lang="it-IT" altLang="it-IT" sz="2800">
                <a:latin typeface="Book Antiqua" panose="02040602050305030304" pitchFamily="18" charset="0"/>
              </a:rPr>
              <a:t>il segnale campionato </a:t>
            </a:r>
            <a:r>
              <a:rPr lang="it-IT" altLang="it-IT" sz="2800" i="1">
                <a:latin typeface="Book Antiqua" panose="02040602050305030304" pitchFamily="18" charset="0"/>
              </a:rPr>
              <a:t>v</a:t>
            </a:r>
            <a:r>
              <a:rPr lang="it-IT" altLang="it-IT" sz="2800">
                <a:latin typeface="Book Antiqua" panose="02040602050305030304" pitchFamily="18" charset="0"/>
              </a:rPr>
              <a:t>(</a:t>
            </a:r>
            <a:r>
              <a:rPr lang="it-IT" altLang="it-IT" sz="2800" i="1">
                <a:latin typeface="Book Antiqua" panose="02040602050305030304" pitchFamily="18" charset="0"/>
              </a:rPr>
              <a:t>t</a:t>
            </a:r>
            <a:r>
              <a:rPr lang="it-IT" altLang="it-IT" sz="2800" i="1" baseline="-25000">
                <a:latin typeface="Book Antiqua" panose="02040602050305030304" pitchFamily="18" charset="0"/>
              </a:rPr>
              <a:t>k</a:t>
            </a:r>
            <a:r>
              <a:rPr lang="it-IT" altLang="it-IT" sz="2800">
                <a:latin typeface="Book Antiqua" panose="02040602050305030304" pitchFamily="18" charset="0"/>
              </a:rPr>
              <a:t>) e poi per quantizzarlo 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1784350" y="1881188"/>
            <a:ext cx="2132013" cy="1849437"/>
            <a:chOff x="1124" y="2039"/>
            <a:chExt cx="1343" cy="1165"/>
          </a:xfrm>
        </p:grpSpPr>
        <p:sp>
          <p:nvSpPr>
            <p:cNvPr id="7195" name="Rectangle 5"/>
            <p:cNvSpPr>
              <a:spLocks noChangeArrowheads="1"/>
            </p:cNvSpPr>
            <p:nvPr/>
          </p:nvSpPr>
          <p:spPr bwMode="auto">
            <a:xfrm>
              <a:off x="1146" y="2039"/>
              <a:ext cx="1254" cy="765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96" name="Text Box 6"/>
            <p:cNvSpPr txBox="1">
              <a:spLocks noChangeArrowheads="1"/>
            </p:cNvSpPr>
            <p:nvPr/>
          </p:nvSpPr>
          <p:spPr bwMode="auto">
            <a:xfrm>
              <a:off x="1159" y="2184"/>
              <a:ext cx="126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it-IT" altLang="it-IT" sz="2000" b="1">
                  <a:solidFill>
                    <a:srgbClr val="DC0101"/>
                  </a:solidFill>
                  <a:latin typeface="Arial" panose="020B0604020202020204" pitchFamily="34" charset="0"/>
                </a:rPr>
                <a:t>campionatore</a:t>
              </a:r>
            </a:p>
            <a:p>
              <a:pPr algn="ctr" eaLnBrk="1" hangingPunct="1"/>
              <a:r>
                <a:rPr lang="it-IT" altLang="it-IT" sz="2000" b="1">
                  <a:solidFill>
                    <a:srgbClr val="DC0101"/>
                  </a:solidFill>
                  <a:latin typeface="Arial" panose="020B0604020202020204" pitchFamily="34" charset="0"/>
                </a:rPr>
                <a:t>Sample &amp; Hold</a:t>
              </a:r>
            </a:p>
          </p:txBody>
        </p:sp>
        <p:sp>
          <p:nvSpPr>
            <p:cNvPr id="7197" name="Text Box 7"/>
            <p:cNvSpPr txBox="1">
              <a:spLocks noChangeArrowheads="1"/>
            </p:cNvSpPr>
            <p:nvPr/>
          </p:nvSpPr>
          <p:spPr bwMode="auto">
            <a:xfrm>
              <a:off x="1124" y="2838"/>
              <a:ext cx="1343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it-IT" altLang="it-IT" sz="2000" b="1">
                  <a:solidFill>
                    <a:srgbClr val="FFFF00"/>
                  </a:solidFill>
                  <a:latin typeface="Arial" panose="020B0604020202020204" pitchFamily="34" charset="0"/>
                </a:rPr>
                <a:t>discretizzazione nel tempo</a:t>
              </a:r>
            </a:p>
          </p:txBody>
        </p:sp>
      </p:grpSp>
      <p:grpSp>
        <p:nvGrpSpPr>
          <p:cNvPr id="7173" name="Group 8"/>
          <p:cNvGrpSpPr>
            <a:grpSpLocks/>
          </p:cNvGrpSpPr>
          <p:nvPr/>
        </p:nvGrpSpPr>
        <p:grpSpPr bwMode="auto">
          <a:xfrm>
            <a:off x="5076825" y="1881188"/>
            <a:ext cx="2132013" cy="1849437"/>
            <a:chOff x="3198" y="2039"/>
            <a:chExt cx="1343" cy="1165"/>
          </a:xfrm>
        </p:grpSpPr>
        <p:sp>
          <p:nvSpPr>
            <p:cNvPr id="7192" name="Rectangle 9"/>
            <p:cNvSpPr>
              <a:spLocks noChangeArrowheads="1"/>
            </p:cNvSpPr>
            <p:nvPr/>
          </p:nvSpPr>
          <p:spPr bwMode="auto">
            <a:xfrm>
              <a:off x="3245" y="2039"/>
              <a:ext cx="1254" cy="765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93" name="Text Box 10"/>
            <p:cNvSpPr txBox="1">
              <a:spLocks noChangeArrowheads="1"/>
            </p:cNvSpPr>
            <p:nvPr/>
          </p:nvSpPr>
          <p:spPr bwMode="auto">
            <a:xfrm>
              <a:off x="3244" y="2162"/>
              <a:ext cx="126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it-IT" altLang="it-IT" sz="2000" b="1">
                  <a:solidFill>
                    <a:srgbClr val="DC0101"/>
                  </a:solidFill>
                  <a:latin typeface="Arial" panose="020B0604020202020204" pitchFamily="34" charset="0"/>
                </a:rPr>
                <a:t>quantizzatore</a:t>
              </a:r>
            </a:p>
            <a:p>
              <a:pPr algn="ctr" eaLnBrk="1" hangingPunct="1"/>
              <a:r>
                <a:rPr lang="it-IT" altLang="it-IT" sz="2000" b="1">
                  <a:solidFill>
                    <a:srgbClr val="DC0101"/>
                  </a:solidFill>
                  <a:latin typeface="Arial" panose="020B0604020202020204" pitchFamily="34" charset="0"/>
                </a:rPr>
                <a:t>in ampiezza</a:t>
              </a:r>
            </a:p>
          </p:txBody>
        </p:sp>
        <p:sp>
          <p:nvSpPr>
            <p:cNvPr id="7194" name="Text Box 11"/>
            <p:cNvSpPr txBox="1">
              <a:spLocks noChangeArrowheads="1"/>
            </p:cNvSpPr>
            <p:nvPr/>
          </p:nvSpPr>
          <p:spPr bwMode="auto">
            <a:xfrm>
              <a:off x="3198" y="2838"/>
              <a:ext cx="1343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it-IT" altLang="it-IT" sz="2000" b="1">
                  <a:solidFill>
                    <a:srgbClr val="FFFF00"/>
                  </a:solidFill>
                  <a:latin typeface="Arial" panose="020B0604020202020204" pitchFamily="34" charset="0"/>
                </a:rPr>
                <a:t>discretizzazione in ampiezza</a:t>
              </a:r>
            </a:p>
          </p:txBody>
        </p:sp>
      </p:grpSp>
      <p:grpSp>
        <p:nvGrpSpPr>
          <p:cNvPr id="7174" name="Group 12"/>
          <p:cNvGrpSpPr>
            <a:grpSpLocks/>
          </p:cNvGrpSpPr>
          <p:nvPr/>
        </p:nvGrpSpPr>
        <p:grpSpPr bwMode="auto">
          <a:xfrm>
            <a:off x="612775" y="1914525"/>
            <a:ext cx="1095375" cy="581025"/>
            <a:chOff x="386" y="2060"/>
            <a:chExt cx="690" cy="366"/>
          </a:xfrm>
        </p:grpSpPr>
        <p:sp>
          <p:nvSpPr>
            <p:cNvPr id="7190" name="Line 13"/>
            <p:cNvSpPr>
              <a:spLocks noChangeShapeType="1"/>
            </p:cNvSpPr>
            <p:nvPr/>
          </p:nvSpPr>
          <p:spPr bwMode="auto">
            <a:xfrm>
              <a:off x="386" y="2425"/>
              <a:ext cx="690" cy="1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91" name="Text Box 14"/>
            <p:cNvSpPr txBox="1">
              <a:spLocks noChangeArrowheads="1"/>
            </p:cNvSpPr>
            <p:nvPr/>
          </p:nvSpPr>
          <p:spPr bwMode="auto">
            <a:xfrm>
              <a:off x="488" y="2060"/>
              <a:ext cx="4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it-IT" altLang="it-IT" sz="2800" b="1" i="1">
                  <a:solidFill>
                    <a:srgbClr val="FFFF00"/>
                  </a:solidFill>
                  <a:latin typeface="Book Antiqua" panose="02040602050305030304" pitchFamily="18" charset="0"/>
                </a:rPr>
                <a:t>v</a:t>
              </a:r>
              <a:r>
                <a:rPr lang="it-IT" altLang="it-IT" sz="2800" b="1">
                  <a:solidFill>
                    <a:srgbClr val="FFFF00"/>
                  </a:solidFill>
                  <a:latin typeface="Book Antiqua" panose="02040602050305030304" pitchFamily="18" charset="0"/>
                </a:rPr>
                <a:t>(</a:t>
              </a:r>
              <a:r>
                <a:rPr lang="it-IT" altLang="it-IT" sz="2800" b="1" i="1">
                  <a:solidFill>
                    <a:srgbClr val="FFFF00"/>
                  </a:solidFill>
                  <a:latin typeface="Book Antiqua" panose="02040602050305030304" pitchFamily="18" charset="0"/>
                </a:rPr>
                <a:t>t</a:t>
              </a:r>
              <a:r>
                <a:rPr lang="it-IT" altLang="it-IT" sz="2800" b="1">
                  <a:solidFill>
                    <a:srgbClr val="FFFF00"/>
                  </a:solidFill>
                  <a:latin typeface="Book Antiqua" panose="02040602050305030304" pitchFamily="18" charset="0"/>
                </a:rPr>
                <a:t>)</a:t>
              </a:r>
            </a:p>
          </p:txBody>
        </p:sp>
      </p:grpSp>
      <p:grpSp>
        <p:nvGrpSpPr>
          <p:cNvPr id="7175" name="Group 15"/>
          <p:cNvGrpSpPr>
            <a:grpSpLocks/>
          </p:cNvGrpSpPr>
          <p:nvPr/>
        </p:nvGrpSpPr>
        <p:grpSpPr bwMode="auto">
          <a:xfrm>
            <a:off x="7258050" y="1706563"/>
            <a:ext cx="1423988" cy="1135062"/>
            <a:chOff x="4572" y="1929"/>
            <a:chExt cx="897" cy="715"/>
          </a:xfrm>
        </p:grpSpPr>
        <p:sp>
          <p:nvSpPr>
            <p:cNvPr id="7188" name="AutoShape 16"/>
            <p:cNvSpPr>
              <a:spLocks noChangeArrowheads="1"/>
            </p:cNvSpPr>
            <p:nvPr/>
          </p:nvSpPr>
          <p:spPr bwMode="auto">
            <a:xfrm>
              <a:off x="4586" y="2199"/>
              <a:ext cx="883" cy="445"/>
            </a:xfrm>
            <a:prstGeom prst="rightArrow">
              <a:avLst>
                <a:gd name="adj1" fmla="val 50000"/>
                <a:gd name="adj2" fmla="val 49607"/>
              </a:avLst>
            </a:prstGeom>
            <a:noFill/>
            <a:ln w="317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89" name="Text Box 17"/>
            <p:cNvSpPr txBox="1">
              <a:spLocks noChangeArrowheads="1"/>
            </p:cNvSpPr>
            <p:nvPr/>
          </p:nvSpPr>
          <p:spPr bwMode="auto">
            <a:xfrm>
              <a:off x="4572" y="1929"/>
              <a:ext cx="7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it-IT" altLang="it-IT" sz="2800" b="1" i="1">
                  <a:solidFill>
                    <a:srgbClr val="FFFF00"/>
                  </a:solidFill>
                  <a:latin typeface="Book Antiqua" panose="02040602050305030304" pitchFamily="18" charset="0"/>
                </a:rPr>
                <a:t>v</a:t>
              </a:r>
              <a:r>
                <a:rPr lang="it-IT" altLang="it-IT" sz="2800" b="1" baseline="-25000">
                  <a:solidFill>
                    <a:srgbClr val="FFFF00"/>
                  </a:solidFill>
                  <a:latin typeface="Book Antiqua" panose="02040602050305030304" pitchFamily="18" charset="0"/>
                </a:rPr>
                <a:t>D</a:t>
              </a:r>
              <a:r>
                <a:rPr lang="it-IT" altLang="it-IT" sz="2800" b="1">
                  <a:solidFill>
                    <a:srgbClr val="FFFF00"/>
                  </a:solidFill>
                  <a:latin typeface="Book Antiqua" panose="02040602050305030304" pitchFamily="18" charset="0"/>
                </a:rPr>
                <a:t>(</a:t>
              </a:r>
              <a:r>
                <a:rPr lang="it-IT" altLang="it-IT" sz="2800" b="1" i="1">
                  <a:solidFill>
                    <a:srgbClr val="FFFF00"/>
                  </a:solidFill>
                  <a:latin typeface="Book Antiqua" panose="02040602050305030304" pitchFamily="18" charset="0"/>
                </a:rPr>
                <a:t>t</a:t>
              </a:r>
              <a:r>
                <a:rPr lang="it-IT" altLang="it-IT" sz="2800" b="1" i="1" baseline="-25000">
                  <a:solidFill>
                    <a:srgbClr val="FFFF00"/>
                  </a:solidFill>
                  <a:latin typeface="Book Antiqua" panose="02040602050305030304" pitchFamily="18" charset="0"/>
                </a:rPr>
                <a:t>k</a:t>
              </a:r>
              <a:r>
                <a:rPr lang="it-IT" altLang="it-IT" sz="2800" b="1">
                  <a:solidFill>
                    <a:srgbClr val="FFFF00"/>
                  </a:solidFill>
                  <a:latin typeface="Book Antiqua" panose="02040602050305030304" pitchFamily="18" charset="0"/>
                </a:rPr>
                <a:t>)</a:t>
              </a:r>
            </a:p>
          </p:txBody>
        </p:sp>
      </p:grpSp>
      <p:grpSp>
        <p:nvGrpSpPr>
          <p:cNvPr id="7176" name="Group 18"/>
          <p:cNvGrpSpPr>
            <a:grpSpLocks/>
          </p:cNvGrpSpPr>
          <p:nvPr/>
        </p:nvGrpSpPr>
        <p:grpSpPr bwMode="auto">
          <a:xfrm>
            <a:off x="1065213" y="1057275"/>
            <a:ext cx="6875462" cy="2735263"/>
            <a:chOff x="671" y="1520"/>
            <a:chExt cx="4331" cy="1723"/>
          </a:xfrm>
        </p:grpSpPr>
        <p:sp>
          <p:nvSpPr>
            <p:cNvPr id="7186" name="Rectangle 19"/>
            <p:cNvSpPr>
              <a:spLocks noChangeArrowheads="1"/>
            </p:cNvSpPr>
            <p:nvPr/>
          </p:nvSpPr>
          <p:spPr bwMode="auto">
            <a:xfrm>
              <a:off x="671" y="1842"/>
              <a:ext cx="4331" cy="1401"/>
            </a:xfrm>
            <a:prstGeom prst="rect">
              <a:avLst/>
            </a:prstGeom>
            <a:noFill/>
            <a:ln w="19050">
              <a:solidFill>
                <a:srgbClr val="FFFF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87" name="Text Box 20"/>
            <p:cNvSpPr txBox="1">
              <a:spLocks noChangeArrowheads="1"/>
            </p:cNvSpPr>
            <p:nvPr/>
          </p:nvSpPr>
          <p:spPr bwMode="auto">
            <a:xfrm>
              <a:off x="2383" y="1520"/>
              <a:ext cx="91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it-IT" altLang="it-IT" sz="2800" b="1">
                  <a:solidFill>
                    <a:srgbClr val="FFFF00"/>
                  </a:solidFill>
                  <a:latin typeface="Book Antiqua" panose="02040602050305030304" pitchFamily="18" charset="0"/>
                </a:rPr>
                <a:t>A  D  C</a:t>
              </a:r>
              <a:endParaRPr lang="it-IT" altLang="it-IT" sz="2800" b="1">
                <a:latin typeface="Book Antiqua" panose="02040602050305030304" pitchFamily="18" charset="0"/>
              </a:endParaRPr>
            </a:p>
          </p:txBody>
        </p:sp>
      </p:grpSp>
      <p:sp>
        <p:nvSpPr>
          <p:cNvPr id="258069" name="Oval 21"/>
          <p:cNvSpPr>
            <a:spLocks noChangeArrowheads="1"/>
          </p:cNvSpPr>
          <p:nvPr/>
        </p:nvSpPr>
        <p:spPr bwMode="auto">
          <a:xfrm>
            <a:off x="242888" y="1249363"/>
            <a:ext cx="4908550" cy="2906712"/>
          </a:xfrm>
          <a:prstGeom prst="ellipse">
            <a:avLst/>
          </a:prstGeom>
          <a:noFill/>
          <a:ln w="44450">
            <a:solidFill>
              <a:srgbClr val="808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7178" name="Group 22"/>
          <p:cNvGrpSpPr>
            <a:grpSpLocks/>
          </p:cNvGrpSpPr>
          <p:nvPr/>
        </p:nvGrpSpPr>
        <p:grpSpPr bwMode="auto">
          <a:xfrm>
            <a:off x="3895725" y="1890713"/>
            <a:ext cx="1376363" cy="604837"/>
            <a:chOff x="2475" y="2045"/>
            <a:chExt cx="728" cy="381"/>
          </a:xfrm>
        </p:grpSpPr>
        <p:sp>
          <p:nvSpPr>
            <p:cNvPr id="7184" name="Line 23"/>
            <p:cNvSpPr>
              <a:spLocks noChangeShapeType="1"/>
            </p:cNvSpPr>
            <p:nvPr/>
          </p:nvSpPr>
          <p:spPr bwMode="auto">
            <a:xfrm>
              <a:off x="2475" y="2423"/>
              <a:ext cx="728" cy="3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85" name="Text Box 24"/>
            <p:cNvSpPr txBox="1">
              <a:spLocks noChangeArrowheads="1"/>
            </p:cNvSpPr>
            <p:nvPr/>
          </p:nvSpPr>
          <p:spPr bwMode="auto">
            <a:xfrm>
              <a:off x="2535" y="2045"/>
              <a:ext cx="6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it-IT" altLang="it-IT" sz="2800" b="1" i="1">
                  <a:solidFill>
                    <a:srgbClr val="FFFF00"/>
                  </a:solidFill>
                  <a:latin typeface="Book Antiqua" panose="02040602050305030304" pitchFamily="18" charset="0"/>
                </a:rPr>
                <a:t>v</a:t>
              </a:r>
              <a:r>
                <a:rPr lang="it-IT" altLang="it-IT" sz="2800" b="1">
                  <a:solidFill>
                    <a:srgbClr val="FFFF00"/>
                  </a:solidFill>
                  <a:latin typeface="Book Antiqua" panose="02040602050305030304" pitchFamily="18" charset="0"/>
                </a:rPr>
                <a:t>(</a:t>
              </a:r>
              <a:r>
                <a:rPr lang="it-IT" altLang="it-IT" sz="2800" b="1" i="1">
                  <a:solidFill>
                    <a:srgbClr val="FFFF00"/>
                  </a:solidFill>
                  <a:latin typeface="Book Antiqua" panose="02040602050305030304" pitchFamily="18" charset="0"/>
                </a:rPr>
                <a:t>t</a:t>
              </a:r>
              <a:r>
                <a:rPr lang="it-IT" altLang="it-IT" sz="2800" b="1" i="1" baseline="-25000">
                  <a:solidFill>
                    <a:srgbClr val="FFFF00"/>
                  </a:solidFill>
                  <a:latin typeface="Book Antiqua" panose="02040602050305030304" pitchFamily="18" charset="0"/>
                </a:rPr>
                <a:t>k</a:t>
              </a:r>
              <a:r>
                <a:rPr lang="it-IT" altLang="it-IT" sz="2800" b="1">
                  <a:solidFill>
                    <a:srgbClr val="FFFF00"/>
                  </a:solidFill>
                  <a:latin typeface="Book Antiqua" panose="02040602050305030304" pitchFamily="18" charset="0"/>
                </a:rPr>
                <a:t>)</a:t>
              </a:r>
            </a:p>
          </p:txBody>
        </p:sp>
      </p:grpSp>
      <p:grpSp>
        <p:nvGrpSpPr>
          <p:cNvPr id="258073" name="Group 25"/>
          <p:cNvGrpSpPr>
            <a:grpSpLocks/>
          </p:cNvGrpSpPr>
          <p:nvPr/>
        </p:nvGrpSpPr>
        <p:grpSpPr bwMode="auto">
          <a:xfrm>
            <a:off x="5064125" y="914400"/>
            <a:ext cx="2787650" cy="938213"/>
            <a:chOff x="3190" y="576"/>
            <a:chExt cx="1756" cy="591"/>
          </a:xfrm>
        </p:grpSpPr>
        <p:sp>
          <p:nvSpPr>
            <p:cNvPr id="7181" name="Line 26"/>
            <p:cNvSpPr>
              <a:spLocks noChangeShapeType="1"/>
            </p:cNvSpPr>
            <p:nvPr/>
          </p:nvSpPr>
          <p:spPr bwMode="auto">
            <a:xfrm>
              <a:off x="3871" y="791"/>
              <a:ext cx="7" cy="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82" name="Text Box 27"/>
            <p:cNvSpPr txBox="1">
              <a:spLocks noChangeArrowheads="1"/>
            </p:cNvSpPr>
            <p:nvPr/>
          </p:nvSpPr>
          <p:spPr bwMode="auto">
            <a:xfrm>
              <a:off x="3190" y="585"/>
              <a:ext cx="1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it-IT" altLang="it-IT" sz="2000">
                  <a:latin typeface="Book Antiqua" panose="02040602050305030304" pitchFamily="18" charset="0"/>
                </a:rPr>
                <a:t>già visto: </a:t>
              </a:r>
              <a:r>
                <a:rPr lang="it-IT" altLang="it-IT" sz="2000" i="1">
                  <a:latin typeface="Book Antiqua" panose="02040602050305030304" pitchFamily="18" charset="0"/>
                </a:rPr>
                <a:t>u</a:t>
              </a:r>
              <a:r>
                <a:rPr lang="it-IT" altLang="it-IT" sz="2000" baseline="-25000">
                  <a:latin typeface="Book Antiqua" panose="02040602050305030304" pitchFamily="18" charset="0"/>
                </a:rPr>
                <a:t>q</a:t>
              </a:r>
              <a:r>
                <a:rPr lang="it-IT" altLang="it-IT" sz="2000">
                  <a:latin typeface="Book Antiqua" panose="02040602050305030304" pitchFamily="18" charset="0"/>
                </a:rPr>
                <a:t>(</a:t>
              </a:r>
              <a:r>
                <a:rPr lang="it-IT" altLang="it-IT" sz="2000" i="1">
                  <a:latin typeface="Book Antiqua" panose="02040602050305030304" pitchFamily="18" charset="0"/>
                </a:rPr>
                <a:t>V</a:t>
              </a:r>
              <a:r>
                <a:rPr lang="it-IT" altLang="it-IT" sz="2000">
                  <a:latin typeface="Book Antiqua" panose="02040602050305030304" pitchFamily="18" charset="0"/>
                </a:rPr>
                <a:t>)=</a:t>
              </a:r>
              <a:r>
                <a:rPr lang="it-IT" altLang="it-IT" sz="2000">
                  <a:latin typeface="Symbol" panose="05050102010706020507" pitchFamily="18" charset="2"/>
                </a:rPr>
                <a:t>D</a:t>
              </a:r>
              <a:r>
                <a:rPr lang="it-IT" altLang="it-IT" sz="2000" i="1">
                  <a:latin typeface="Book Antiqua" panose="02040602050305030304" pitchFamily="18" charset="0"/>
                </a:rPr>
                <a:t>V</a:t>
              </a:r>
              <a:r>
                <a:rPr lang="it-IT" altLang="it-IT" sz="2000">
                  <a:latin typeface="Book Antiqua" panose="02040602050305030304" pitchFamily="18" charset="0"/>
                </a:rPr>
                <a:t>/</a:t>
              </a:r>
            </a:p>
          </p:txBody>
        </p:sp>
        <p:graphicFrame>
          <p:nvGraphicFramePr>
            <p:cNvPr id="7183" name="Object 28"/>
            <p:cNvGraphicFramePr>
              <a:graphicFrameLocks noChangeAspect="1"/>
            </p:cNvGraphicFramePr>
            <p:nvPr/>
          </p:nvGraphicFramePr>
          <p:xfrm>
            <a:off x="4634" y="576"/>
            <a:ext cx="312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2" name="Equation" r:id="rId4" imgW="295385" imgH="209568" progId="Equation.3">
                    <p:embed/>
                  </p:oleObj>
                </mc:Choice>
                <mc:Fallback>
                  <p:oleObj name="Equation" r:id="rId4" imgW="295385" imgH="209568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4" y="576"/>
                          <a:ext cx="312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Footer Placeholder 1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Campionamento, Schede DAQ, Protocolli</a:t>
            </a:r>
            <a:endParaRPr lang="it-IT" altLang="it-IT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DCDBC4-178E-4D21-A673-B1F41D94CA35}" type="slidenum">
              <a:rPr lang="it-IT" altLang="it-IT" smtClean="0"/>
              <a:pPr>
                <a:defRPr/>
              </a:pPr>
              <a:t>2</a:t>
            </a:fld>
            <a:r>
              <a:rPr lang="it-IT" altLang="it-IT" smtClean="0"/>
              <a:t>/36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5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-33338"/>
            <a:ext cx="8399462" cy="1058863"/>
          </a:xfrm>
          <a:noFill/>
        </p:spPr>
        <p:txBody>
          <a:bodyPr/>
          <a:lstStyle/>
          <a:p>
            <a:r>
              <a:rPr lang="it-IT" altLang="it-IT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Interfaccia seriale RS-232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33350" y="1327150"/>
            <a:ext cx="4416425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it-IT" altLang="it-IT" sz="2400">
                <a:latin typeface="Book Antiqua" panose="02040602050305030304" pitchFamily="18" charset="0"/>
              </a:rPr>
              <a:t>La </a:t>
            </a:r>
            <a:r>
              <a:rPr lang="it-IT" altLang="it-IT" sz="2400" b="1" u="sng">
                <a:latin typeface="Book Antiqua" panose="02040602050305030304" pitchFamily="18" charset="0"/>
              </a:rPr>
              <a:t>comunicazione seriale</a:t>
            </a:r>
            <a:r>
              <a:rPr lang="it-IT" altLang="it-IT" sz="2400">
                <a:latin typeface="Book Antiqua" panose="02040602050305030304" pitchFamily="18" charset="0"/>
              </a:rPr>
              <a:t> avviene attraverso </a:t>
            </a: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tre linee</a:t>
            </a:r>
            <a:r>
              <a:rPr lang="it-IT" altLang="it-IT" sz="2400">
                <a:latin typeface="Book Antiqua" panose="02040602050305030304" pitchFamily="18" charset="0"/>
              </a:rPr>
              <a:t>: 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33350" y="2155756"/>
            <a:ext cx="441642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(2)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RX</a:t>
            </a:r>
            <a:r>
              <a:rPr lang="it-IT" altLang="it-IT" sz="2400" dirty="0">
                <a:latin typeface="Book Antiqua" panose="02040602050305030304" pitchFamily="18" charset="0"/>
              </a:rPr>
              <a:t> ricezione; </a:t>
            </a:r>
          </a:p>
          <a:p>
            <a:pPr algn="just" eaLnBrk="1" hangingPunct="1">
              <a:lnSpc>
                <a:spcPct val="90000"/>
              </a:lnSpc>
            </a:pP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(3)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TX</a:t>
            </a:r>
            <a:r>
              <a:rPr lang="it-IT" altLang="it-IT" sz="2400" dirty="0">
                <a:latin typeface="Book Antiqua" panose="02040602050305030304" pitchFamily="18" charset="0"/>
              </a:rPr>
              <a:t> trasmissione; </a:t>
            </a:r>
          </a:p>
          <a:p>
            <a:pPr algn="just" eaLnBrk="1" hangingPunct="1">
              <a:lnSpc>
                <a:spcPct val="90000"/>
              </a:lnSpc>
            </a:pP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(5)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400" dirty="0">
                <a:latin typeface="Book Antiqua" panose="02040602050305030304" pitchFamily="18" charset="0"/>
              </a:rPr>
              <a:t>linea di massa </a:t>
            </a: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GND</a:t>
            </a:r>
            <a:r>
              <a:rPr lang="it-IT" altLang="it-IT" sz="2400" dirty="0">
                <a:latin typeface="Book Antiqua" panose="0204060205030503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400" dirty="0">
                <a:latin typeface="Book Antiqua" panose="02040602050305030304" pitchFamily="18" charset="0"/>
              </a:rPr>
              <a:t>(i livelli RX e TX sono </a:t>
            </a:r>
            <a:r>
              <a:rPr lang="it-IT" altLang="it-IT" sz="2400" dirty="0" smtClean="0">
                <a:latin typeface="Book Antiqua" panose="02040602050305030304" pitchFamily="18" charset="0"/>
              </a:rPr>
              <a:t/>
            </a:r>
            <a:br>
              <a:rPr lang="it-IT" altLang="it-IT" sz="2400" dirty="0" smtClean="0">
                <a:latin typeface="Book Antiqua" panose="02040602050305030304" pitchFamily="18" charset="0"/>
              </a:rPr>
            </a:br>
            <a:r>
              <a:rPr lang="it-IT" altLang="it-IT" sz="2400" dirty="0" smtClean="0">
                <a:latin typeface="Book Antiqua" panose="02040602050305030304" pitchFamily="18" charset="0"/>
              </a:rPr>
              <a:t>quindi </a:t>
            </a:r>
            <a:r>
              <a:rPr lang="it-IT" altLang="it-IT" sz="2400" dirty="0">
                <a:latin typeface="Book Antiqua" panose="02040602050305030304" pitchFamily="18" charset="0"/>
              </a:rPr>
              <a:t>riferiti al GND</a:t>
            </a:r>
            <a:r>
              <a:rPr lang="it-IT" altLang="it-IT" sz="2400" dirty="0" smtClean="0">
                <a:latin typeface="Book Antiqua" panose="02040602050305030304" pitchFamily="18" charset="0"/>
              </a:rPr>
              <a:t>)</a:t>
            </a:r>
            <a:endParaRPr lang="it-IT" altLang="it-IT" sz="2400" dirty="0">
              <a:latin typeface="Book Antiqua" panose="02040602050305030304" pitchFamily="18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111125" y="4053390"/>
            <a:ext cx="4416425" cy="1975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it-IT" altLang="it-IT" sz="2400" dirty="0">
                <a:latin typeface="Book Antiqua" panose="02040602050305030304" pitchFamily="18" charset="0"/>
              </a:rPr>
              <a:t>Altre linee possono essere disponibili ma in generale non sono </a:t>
            </a:r>
            <a:r>
              <a:rPr lang="it-IT" altLang="it-IT" sz="2400" dirty="0" smtClean="0">
                <a:latin typeface="Book Antiqua" panose="02040602050305030304" pitchFamily="18" charset="0"/>
              </a:rPr>
              <a:t>richieste</a:t>
            </a:r>
            <a:endParaRPr lang="it-IT" altLang="it-IT" sz="2400" dirty="0">
              <a:latin typeface="Book Antiqua" panose="0204060205030503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it-IT" altLang="it-IT" sz="1600" dirty="0">
              <a:latin typeface="Book Antiqua" panose="0204060205030503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it-IT" altLang="it-IT" sz="2400" dirty="0">
                <a:latin typeface="Book Antiqua" panose="02040602050305030304" pitchFamily="18" charset="0"/>
              </a:rPr>
              <a:t>La comunicazione è </a:t>
            </a:r>
            <a:r>
              <a:rPr lang="it-IT" altLang="it-IT" sz="2400" b="1" dirty="0">
                <a:latin typeface="Book Antiqua" panose="02040602050305030304" pitchFamily="18" charset="0"/>
              </a:rPr>
              <a:t>asincrona</a:t>
            </a:r>
            <a:r>
              <a:rPr lang="it-IT" altLang="it-IT" sz="2400" dirty="0">
                <a:latin typeface="Book Antiqua" panose="02040602050305030304" pitchFamily="18" charset="0"/>
              </a:rPr>
              <a:t> </a:t>
            </a:r>
            <a:br>
              <a:rPr lang="it-IT" altLang="it-IT" sz="2400" dirty="0">
                <a:latin typeface="Book Antiqua" panose="02040602050305030304" pitchFamily="18" charset="0"/>
              </a:rPr>
            </a:br>
            <a:r>
              <a:rPr lang="it-IT" altLang="it-IT" sz="2400" dirty="0">
                <a:latin typeface="Book Antiqua" panose="02040602050305030304" pitchFamily="18" charset="0"/>
              </a:rPr>
              <a:t>(non si usa un segnale di </a:t>
            </a:r>
            <a:r>
              <a:rPr lang="it-IT" altLang="it-IT" sz="2400" i="1" dirty="0">
                <a:latin typeface="Book Antiqua" panose="02040602050305030304" pitchFamily="18" charset="0"/>
              </a:rPr>
              <a:t>clock</a:t>
            </a:r>
            <a:r>
              <a:rPr lang="it-IT" altLang="it-IT" sz="2400" dirty="0" smtClean="0">
                <a:latin typeface="Book Antiqua" panose="02040602050305030304" pitchFamily="18" charset="0"/>
              </a:rPr>
              <a:t>)</a:t>
            </a:r>
            <a:endParaRPr lang="it-IT" altLang="it-IT" sz="2400" dirty="0">
              <a:latin typeface="Book Antiqua" panose="02040602050305030304" pitchFamily="18" charset="0"/>
            </a:endParaRPr>
          </a:p>
        </p:txBody>
      </p:sp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2195513"/>
            <a:ext cx="445770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6632575" y="1638300"/>
            <a:ext cx="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6923088" y="1638300"/>
            <a:ext cx="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7515225" y="1638300"/>
            <a:ext cx="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6437313" y="1403350"/>
            <a:ext cx="228600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it-IT" altLang="it-IT" sz="1600" b="1">
                <a:latin typeface="Book Antiqua" panose="02040602050305030304" pitchFamily="18" charset="0"/>
              </a:rPr>
              <a:t>Rx Tx    GND</a:t>
            </a:r>
            <a:endParaRPr lang="it-IT" altLang="it-IT" sz="2400">
              <a:latin typeface="Book Antiqua" panose="02040602050305030304" pitchFamily="18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11124" y="6128468"/>
            <a:ext cx="8910045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it-IT" altLang="it-IT" sz="2400" dirty="0" smtClean="0">
                <a:latin typeface="Book Antiqua" panose="02040602050305030304" pitchFamily="18" charset="0"/>
              </a:rPr>
              <a:t>Sono </a:t>
            </a:r>
            <a:r>
              <a:rPr lang="it-IT" altLang="it-IT" sz="2400" dirty="0">
                <a:latin typeface="Book Antiqua" panose="02040602050305030304" pitchFamily="18" charset="0"/>
              </a:rPr>
              <a:t>collegabili </a:t>
            </a:r>
            <a:r>
              <a:rPr lang="it-IT" altLang="it-IT" sz="2400" dirty="0" smtClean="0">
                <a:latin typeface="Book Antiqua" panose="02040602050305030304" pitchFamily="18" charset="0"/>
              </a:rPr>
              <a:t>tra loro solo 2 dispositivi </a:t>
            </a:r>
            <a:r>
              <a:rPr lang="it-IT" altLang="it-IT" sz="2000" dirty="0" smtClean="0">
                <a:latin typeface="Book Antiqua" panose="02040602050305030304" pitchFamily="18" charset="0"/>
              </a:rPr>
              <a:t>(uno parla e l’altro ascolta)</a:t>
            </a:r>
            <a:endParaRPr lang="it-IT" altLang="it-IT" sz="2000" dirty="0">
              <a:latin typeface="Book Antiqua" panose="02040602050305030304" pitchFamily="18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Campionamento, Schede DAQ, Protocolli</a:t>
            </a:r>
            <a:endParaRPr lang="it-IT" altLang="it-IT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DCDBC4-178E-4D21-A673-B1F41D94CA35}" type="slidenum">
              <a:rPr lang="it-IT" altLang="it-IT" smtClean="0"/>
              <a:pPr>
                <a:defRPr/>
              </a:pPr>
              <a:t>20</a:t>
            </a:fld>
            <a:r>
              <a:rPr lang="it-IT" altLang="it-IT" smtClean="0"/>
              <a:t>/36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-33338"/>
            <a:ext cx="8399462" cy="1058863"/>
          </a:xfrm>
          <a:noFill/>
        </p:spPr>
        <p:txBody>
          <a:bodyPr/>
          <a:lstStyle/>
          <a:p>
            <a:r>
              <a:rPr lang="it-IT" altLang="it-IT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Interfaccia seriale RS-232</a:t>
            </a:r>
          </a:p>
        </p:txBody>
      </p:sp>
      <p:pic>
        <p:nvPicPr>
          <p:cNvPr id="288771" name="Picture 3" descr="RS232_sign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2" t="7843" r="6792" b="5763"/>
          <a:stretch>
            <a:fillRect/>
          </a:stretch>
        </p:blipFill>
        <p:spPr bwMode="auto">
          <a:xfrm>
            <a:off x="1419225" y="1836162"/>
            <a:ext cx="5106988" cy="334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8772" name="Rectangle 4"/>
          <p:cNvSpPr>
            <a:spLocks noChangeArrowheads="1"/>
          </p:cNvSpPr>
          <p:nvPr/>
        </p:nvSpPr>
        <p:spPr bwMode="auto">
          <a:xfrm>
            <a:off x="44450" y="5216434"/>
            <a:ext cx="8997950" cy="1353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85000"/>
              </a:lnSpc>
            </a:pPr>
            <a:r>
              <a:rPr lang="it-IT" altLang="it-IT" sz="2400" dirty="0">
                <a:latin typeface="Book Antiqua" panose="02040602050305030304" pitchFamily="18" charset="0"/>
              </a:rPr>
              <a:t>Parametri fondamentali di questo 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protocollo seriale</a:t>
            </a:r>
            <a:r>
              <a:rPr lang="it-IT" altLang="it-IT" sz="2400" dirty="0">
                <a:latin typeface="Book Antiqua" panose="02040602050305030304" pitchFamily="18" charset="0"/>
              </a:rPr>
              <a:t> sono: </a:t>
            </a:r>
            <a:endParaRPr lang="it-IT" altLang="it-IT" sz="2400" b="1" dirty="0">
              <a:latin typeface="Book Antiqua" panose="02040602050305030304" pitchFamily="18" charset="0"/>
            </a:endParaRPr>
          </a:p>
          <a:p>
            <a:pPr algn="just" eaLnBrk="1" hangingPunct="1">
              <a:lnSpc>
                <a:spcPct val="85000"/>
              </a:lnSpc>
            </a:pP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baud rate (</a:t>
            </a:r>
            <a:r>
              <a:rPr lang="it-IT" altLang="it-IT" sz="2400" b="1" u="sng" dirty="0">
                <a:solidFill>
                  <a:srgbClr val="FFFF00"/>
                </a:solidFill>
                <a:latin typeface="Book Antiqua" panose="02040602050305030304" pitchFamily="18" charset="0"/>
              </a:rPr>
              <a:t>velocità trasmissione ≈9.6 kbit/s</a:t>
            </a: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)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, </a:t>
            </a: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data bits (6, 7, 8, 9)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, e </a:t>
            </a:r>
            <a:r>
              <a:rPr lang="en-US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parity</a:t>
            </a: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 bit (se c’è è 1)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. </a:t>
            </a:r>
            <a:r>
              <a:rPr lang="it-IT" altLang="it-IT" sz="2000" dirty="0">
                <a:latin typeface="Book Antiqua" panose="02040602050305030304" pitchFamily="18" charset="0"/>
              </a:rPr>
              <a:t>Il singolo messaggio trasmesso è un</a:t>
            </a:r>
            <a:r>
              <a:rPr lang="it-IT" altLang="it-IT" sz="2400" dirty="0">
                <a:latin typeface="Book Antiqua" panose="02040602050305030304" pitchFamily="18" charset="0"/>
              </a:rPr>
              <a:t> </a:t>
            </a:r>
            <a:r>
              <a:rPr lang="it-IT" altLang="it-IT" sz="2400" u="sng" dirty="0">
                <a:latin typeface="Book Antiqua" panose="02040602050305030304" pitchFamily="18" charset="0"/>
              </a:rPr>
              <a:t>pacchetto costituito dai bit di start (</a:t>
            </a:r>
            <a:r>
              <a:rPr lang="it-IT" altLang="it-IT" sz="2400" b="1" u="sng" dirty="0">
                <a:latin typeface="Book Antiqua" panose="02040602050305030304" pitchFamily="18" charset="0"/>
              </a:rPr>
              <a:t>1</a:t>
            </a:r>
            <a:r>
              <a:rPr lang="it-IT" altLang="it-IT" sz="2400" u="sng" dirty="0">
                <a:latin typeface="Book Antiqua" panose="02040602050305030304" pitchFamily="18" charset="0"/>
              </a:rPr>
              <a:t>), </a:t>
            </a:r>
            <a:r>
              <a:rPr lang="it-IT" altLang="it-IT" sz="2400" u="sng" dirty="0" smtClean="0">
                <a:latin typeface="Book Antiqua" panose="02040602050305030304" pitchFamily="18" charset="0"/>
              </a:rPr>
              <a:t>bit dati </a:t>
            </a:r>
            <a:r>
              <a:rPr lang="it-IT" altLang="it-IT" sz="2400" u="sng" dirty="0">
                <a:latin typeface="Book Antiqua" panose="02040602050305030304" pitchFamily="18" charset="0"/>
              </a:rPr>
              <a:t>(6,</a:t>
            </a:r>
            <a:r>
              <a:rPr lang="it-IT" altLang="it-IT" sz="2400" b="1" u="sng" dirty="0">
                <a:latin typeface="Book Antiqua" panose="02040602050305030304" pitchFamily="18" charset="0"/>
              </a:rPr>
              <a:t>7</a:t>
            </a:r>
            <a:r>
              <a:rPr lang="it-IT" altLang="it-IT" sz="2400" u="sng" dirty="0">
                <a:latin typeface="Book Antiqua" panose="02040602050305030304" pitchFamily="18" charset="0"/>
              </a:rPr>
              <a:t>,8,9), parità (</a:t>
            </a:r>
            <a:r>
              <a:rPr lang="it-IT" altLang="it-IT" sz="2400" b="1" u="sng" dirty="0">
                <a:latin typeface="Book Antiqua" panose="02040602050305030304" pitchFamily="18" charset="0"/>
              </a:rPr>
              <a:t>1</a:t>
            </a:r>
            <a:r>
              <a:rPr lang="it-IT" altLang="it-IT" sz="2400" u="sng" dirty="0">
                <a:latin typeface="Book Antiqua" panose="02040602050305030304" pitchFamily="18" charset="0"/>
              </a:rPr>
              <a:t>) e stop (</a:t>
            </a:r>
            <a:r>
              <a:rPr lang="it-IT" altLang="it-IT" sz="2400" b="1" u="sng" dirty="0">
                <a:latin typeface="Book Antiqua" panose="02040602050305030304" pitchFamily="18" charset="0"/>
              </a:rPr>
              <a:t>2</a:t>
            </a:r>
            <a:r>
              <a:rPr lang="it-IT" altLang="it-IT" sz="2400" u="sng" dirty="0" smtClean="0">
                <a:latin typeface="Book Antiqua" panose="02040602050305030304" pitchFamily="18" charset="0"/>
              </a:rPr>
              <a:t>)</a:t>
            </a:r>
            <a:endParaRPr lang="it-IT" altLang="it-IT" sz="2400" dirty="0">
              <a:latin typeface="Book Antiqua" panose="02040602050305030304" pitchFamily="18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146050" y="802700"/>
            <a:ext cx="8997950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85000"/>
              </a:lnSpc>
            </a:pPr>
            <a:r>
              <a:rPr lang="it-IT" altLang="it-IT" sz="2400" dirty="0">
                <a:latin typeface="Book Antiqua" panose="02040602050305030304" pitchFamily="18" charset="0"/>
              </a:rPr>
              <a:t>Il livello di tensione corrispondente allo stato 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alto</a:t>
            </a:r>
            <a:r>
              <a:rPr lang="it-IT" altLang="it-IT" sz="2400" dirty="0">
                <a:latin typeface="Book Antiqua" panose="02040602050305030304" pitchFamily="18" charset="0"/>
              </a:rPr>
              <a:t> (1) è compreso 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tra +3 V e +12 V</a:t>
            </a:r>
            <a:r>
              <a:rPr lang="it-IT" altLang="it-IT" sz="2400" dirty="0">
                <a:latin typeface="Book Antiqua" panose="02040602050305030304" pitchFamily="18" charset="0"/>
              </a:rPr>
              <a:t> mentre lo stato logico 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basso</a:t>
            </a:r>
            <a:r>
              <a:rPr lang="it-IT" altLang="it-IT" sz="2400" dirty="0">
                <a:latin typeface="Book Antiqua" panose="02040602050305030304" pitchFamily="18" charset="0"/>
              </a:rPr>
              <a:t> (0) è 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tra -3 V e -12 V </a:t>
            </a:r>
            <a:r>
              <a:rPr lang="it-IT" altLang="it-IT" sz="2400" dirty="0">
                <a:latin typeface="Book Antiqua" panose="02040602050305030304" pitchFamily="18" charset="0"/>
              </a:rPr>
              <a:t>(nel PC o nel dispositivo, invece sul cavo i livelli sono opposti).</a:t>
            </a:r>
          </a:p>
        </p:txBody>
      </p:sp>
      <p:sp>
        <p:nvSpPr>
          <p:cNvPr id="288774" name="Rectangle 6"/>
          <p:cNvSpPr>
            <a:spLocks noChangeArrowheads="1"/>
          </p:cNvSpPr>
          <p:nvPr/>
        </p:nvSpPr>
        <p:spPr bwMode="auto">
          <a:xfrm>
            <a:off x="6778625" y="2825175"/>
            <a:ext cx="1833563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it-IT" sz="2400">
                <a:latin typeface="Arial" panose="020B0604020202020204" pitchFamily="34" charset="0"/>
              </a:rPr>
              <a:t>bit signals in the cable</a:t>
            </a:r>
          </a:p>
        </p:txBody>
      </p:sp>
      <p:sp>
        <p:nvSpPr>
          <p:cNvPr id="288778" name="Rectangle 10"/>
          <p:cNvSpPr>
            <a:spLocks noChangeArrowheads="1"/>
          </p:cNvSpPr>
          <p:nvPr/>
        </p:nvSpPr>
        <p:spPr bwMode="auto">
          <a:xfrm>
            <a:off x="6896100" y="3669725"/>
            <a:ext cx="2387600" cy="133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protocollo </a:t>
            </a:r>
            <a:r>
              <a:rPr lang="it-IT" altLang="it-IT" sz="2400" b="1" u="sng">
                <a:solidFill>
                  <a:srgbClr val="FFFF00"/>
                </a:solidFill>
                <a:latin typeface="Book Antiqua" panose="02040602050305030304" pitchFamily="18" charset="0"/>
              </a:rPr>
              <a:t>seriale</a:t>
            </a: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 con </a:t>
            </a:r>
            <a:r>
              <a:rPr lang="it-IT" altLang="it-IT" sz="2400" b="1" u="sng">
                <a:solidFill>
                  <a:srgbClr val="FFFF00"/>
                </a:solidFill>
                <a:latin typeface="Book Antiqua" panose="02040602050305030304" pitchFamily="18" charset="0"/>
              </a:rPr>
              <a:t>bassa velocità</a:t>
            </a: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 di trasmissione</a:t>
            </a:r>
          </a:p>
        </p:txBody>
      </p:sp>
      <p:sp>
        <p:nvSpPr>
          <p:cNvPr id="288780" name="Rectangle 12"/>
          <p:cNvSpPr>
            <a:spLocks noChangeArrowheads="1"/>
          </p:cNvSpPr>
          <p:nvPr/>
        </p:nvSpPr>
        <p:spPr bwMode="auto">
          <a:xfrm>
            <a:off x="6451600" y="1836162"/>
            <a:ext cx="266700" cy="3340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8779" name="Rectangle 11"/>
          <p:cNvSpPr>
            <a:spLocks noChangeArrowheads="1"/>
          </p:cNvSpPr>
          <p:nvPr/>
        </p:nvSpPr>
        <p:spPr bwMode="auto">
          <a:xfrm>
            <a:off x="5378450" y="1856800"/>
            <a:ext cx="1498600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85000"/>
              </a:lnSpc>
            </a:pPr>
            <a:r>
              <a:rPr lang="en-US" altLang="it-IT" b="1" dirty="0">
                <a:solidFill>
                  <a:srgbClr val="000000"/>
                </a:solidFill>
                <a:latin typeface="Book Antiqua" panose="02040602050305030304" pitchFamily="18" charset="0"/>
              </a:rPr>
              <a:t>     “</a:t>
            </a:r>
            <a:r>
              <a:rPr lang="en-US" altLang="it-IT" b="1" dirty="0" smtClean="0">
                <a:solidFill>
                  <a:srgbClr val="000000"/>
                </a:solidFill>
                <a:latin typeface="Book Antiqua" panose="02040602050305030304" pitchFamily="18" charset="0"/>
              </a:rPr>
              <a:t>7and2</a:t>
            </a:r>
            <a:r>
              <a:rPr lang="en-US" altLang="it-IT" b="1" dirty="0">
                <a:solidFill>
                  <a:srgbClr val="000000"/>
                </a:solidFill>
                <a:latin typeface="Book Antiqua" panose="02040602050305030304" pitchFamily="18" charset="0"/>
              </a:rPr>
              <a:t>”</a:t>
            </a:r>
          </a:p>
          <a:p>
            <a:pPr algn="just" eaLnBrk="1" hangingPunct="1">
              <a:lnSpc>
                <a:spcPct val="85000"/>
              </a:lnSpc>
            </a:pPr>
            <a:r>
              <a:rPr lang="en-US" altLang="it-IT" b="1" dirty="0">
                <a:solidFill>
                  <a:srgbClr val="000000"/>
                </a:solidFill>
                <a:latin typeface="Book Antiqua" panose="02040602050305030304" pitchFamily="18" charset="0"/>
              </a:rPr>
              <a:t>7 data bits</a:t>
            </a:r>
          </a:p>
          <a:p>
            <a:pPr algn="just" eaLnBrk="1" hangingPunct="1">
              <a:lnSpc>
                <a:spcPct val="85000"/>
              </a:lnSpc>
            </a:pPr>
            <a:r>
              <a:rPr lang="en-US" altLang="it-IT" dirty="0">
                <a:solidFill>
                  <a:srgbClr val="000000"/>
                </a:solidFill>
                <a:latin typeface="Book Antiqua" panose="02040602050305030304" pitchFamily="18" charset="0"/>
              </a:rPr>
              <a:t>even parity</a:t>
            </a:r>
          </a:p>
          <a:p>
            <a:pPr algn="just" eaLnBrk="1" hangingPunct="1">
              <a:lnSpc>
                <a:spcPct val="85000"/>
              </a:lnSpc>
            </a:pPr>
            <a:r>
              <a:rPr lang="en-US" altLang="it-IT" dirty="0">
                <a:solidFill>
                  <a:srgbClr val="000000"/>
                </a:solidFill>
                <a:latin typeface="Book Antiqua" panose="02040602050305030304" pitchFamily="18" charset="0"/>
              </a:rPr>
              <a:t>2 stop bits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971800" y="2052062"/>
            <a:ext cx="1581150" cy="3048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549775" y="2052062"/>
            <a:ext cx="187325" cy="304800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Campionamento, Schede DAQ, Protocolli</a:t>
            </a:r>
            <a:endParaRPr lang="it-IT" altLang="it-IT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DCDBC4-178E-4D21-A673-B1F41D94CA35}" type="slidenum">
              <a:rPr lang="it-IT" altLang="it-IT" smtClean="0"/>
              <a:pPr>
                <a:defRPr/>
              </a:pPr>
              <a:t>21</a:t>
            </a:fld>
            <a:r>
              <a:rPr lang="it-IT" altLang="it-IT" smtClean="0"/>
              <a:t>/36</a:t>
            </a:r>
            <a:endParaRPr lang="it-IT" altLang="it-IT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70326" y="6546408"/>
            <a:ext cx="846613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85000"/>
              </a:lnSpc>
            </a:pPr>
            <a:r>
              <a:rPr lang="it-IT" altLang="it-IT" sz="1600" dirty="0" smtClean="0">
                <a:latin typeface="Book Antiqua" panose="02040602050305030304" pitchFamily="18" charset="0"/>
              </a:rPr>
              <a:t>per trasmettere da 6 a 9 bit </a:t>
            </a:r>
            <a:r>
              <a:rPr lang="it-IT" altLang="it-IT" sz="1600" dirty="0">
                <a:latin typeface="Book Antiqua" panose="02040602050305030304" pitchFamily="18" charset="0"/>
              </a:rPr>
              <a:t>di dati </a:t>
            </a:r>
            <a:r>
              <a:rPr lang="it-IT" altLang="it-IT" sz="1600" dirty="0" smtClean="0">
                <a:latin typeface="Book Antiqua" panose="02040602050305030304" pitchFamily="18" charset="0"/>
              </a:rPr>
              <a:t>                                                         occorrono </a:t>
            </a:r>
            <a:r>
              <a:rPr lang="it-IT" altLang="it-IT" sz="1600" dirty="0">
                <a:latin typeface="Book Antiqua" panose="02040602050305030304" pitchFamily="18" charset="0"/>
              </a:rPr>
              <a:t>da 10 a 13 bit </a:t>
            </a:r>
            <a:endParaRPr lang="it-IT" altLang="it-IT" sz="160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1000" fill="hold"/>
                                        <p:tgtEl>
                                          <p:spTgt spid="288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2" grpId="0"/>
      <p:bldP spid="288774" grpId="0"/>
      <p:bldP spid="288778" grpId="0" build="allAtOnce"/>
      <p:bldP spid="288779" grpId="0"/>
      <p:bldP spid="5" grpId="0" animBg="1"/>
      <p:bldP spid="16" grpId="0" animBg="1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-33338"/>
            <a:ext cx="8615362" cy="1058863"/>
          </a:xfrm>
          <a:noFill/>
        </p:spPr>
        <p:txBody>
          <a:bodyPr/>
          <a:lstStyle/>
          <a:p>
            <a:r>
              <a:rPr lang="it-IT" altLang="it-IT" sz="40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Interfaccia IEEE-488 (GPIB o HP-IB)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33363" y="868314"/>
            <a:ext cx="838041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3556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tabLst>
                <a:tab pos="3556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it-IT" altLang="it-IT" sz="2400" dirty="0">
                <a:latin typeface="Book Antiqua" panose="02040602050305030304" pitchFamily="18" charset="0"/>
              </a:rPr>
              <a:t>Le caratteristiche essenziali dell’</a:t>
            </a:r>
            <a:r>
              <a:rPr lang="it-IT" altLang="it-IT" sz="2400" b="1" u="sng" dirty="0">
                <a:latin typeface="Book Antiqua" panose="02040602050305030304" pitchFamily="18" charset="0"/>
              </a:rPr>
              <a:t>interfaccia parallela</a:t>
            </a:r>
            <a:r>
              <a:rPr lang="it-IT" altLang="it-IT" sz="2400" dirty="0">
                <a:latin typeface="Book Antiqua" panose="02040602050305030304" pitchFamily="18" charset="0"/>
              </a:rPr>
              <a:t> GPIB (</a:t>
            </a:r>
            <a:r>
              <a:rPr lang="it-IT" altLang="it-IT" sz="2000" i="1" dirty="0">
                <a:latin typeface="Book Antiqua" panose="02040602050305030304" pitchFamily="18" charset="0"/>
              </a:rPr>
              <a:t>General Purpose Interface Bus</a:t>
            </a:r>
            <a:r>
              <a:rPr lang="it-IT" altLang="it-IT" sz="2400" i="1" dirty="0">
                <a:latin typeface="Book Antiqua" panose="02040602050305030304" pitchFamily="18" charset="0"/>
              </a:rPr>
              <a:t> </a:t>
            </a:r>
            <a:r>
              <a:rPr lang="it-IT" altLang="it-IT" sz="2000" dirty="0">
                <a:latin typeface="Book Antiqua" panose="02040602050305030304" pitchFamily="18" charset="0"/>
              </a:rPr>
              <a:t>o</a:t>
            </a:r>
            <a:r>
              <a:rPr lang="it-IT" altLang="it-IT" sz="2400" dirty="0">
                <a:latin typeface="Book Antiqua" panose="02040602050305030304" pitchFamily="18" charset="0"/>
              </a:rPr>
              <a:t> </a:t>
            </a:r>
            <a:r>
              <a:rPr lang="it-IT" altLang="it-IT" sz="2000" i="1" dirty="0">
                <a:latin typeface="Book Antiqua" panose="02040602050305030304" pitchFamily="18" charset="0"/>
              </a:rPr>
              <a:t>Hewlett-Packard Instrument Bus</a:t>
            </a:r>
            <a:r>
              <a:rPr lang="it-IT" altLang="it-IT" sz="2400" dirty="0">
                <a:latin typeface="Book Antiqua" panose="02040602050305030304" pitchFamily="18" charset="0"/>
              </a:rPr>
              <a:t>) sono :</a:t>
            </a:r>
          </a:p>
          <a:p>
            <a:pPr algn="just" eaLnBrk="1" hangingPunct="1"/>
            <a:r>
              <a:rPr lang="it-IT" altLang="it-IT" sz="2400" dirty="0">
                <a:latin typeface="Book Antiqua" panose="02040602050305030304" pitchFamily="18" charset="0"/>
              </a:rPr>
              <a:t>•	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8 linee dati</a:t>
            </a:r>
            <a:r>
              <a:rPr lang="it-IT" altLang="it-IT" sz="2400" dirty="0">
                <a:latin typeface="Book Antiqua" panose="02040602050305030304" pitchFamily="18" charset="0"/>
              </a:rPr>
              <a:t> (DIO1-DIO8, TTL 0-5 V), 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5 linee di gestione dell’interfaccia e 3 linee di </a:t>
            </a:r>
            <a:r>
              <a:rPr lang="it-IT" altLang="it-IT" sz="2400" i="1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handshake</a:t>
            </a:r>
            <a:endParaRPr lang="it-IT" altLang="it-IT" sz="2400" dirty="0">
              <a:latin typeface="Book Antiqua" panose="02040602050305030304" pitchFamily="18" charset="0"/>
            </a:endParaRPr>
          </a:p>
          <a:p>
            <a:pPr algn="just" eaLnBrk="1" hangingPunct="1"/>
            <a:r>
              <a:rPr lang="it-IT" altLang="it-IT" sz="2400" dirty="0">
                <a:latin typeface="Book Antiqua" panose="02040602050305030304" pitchFamily="18" charset="0"/>
              </a:rPr>
              <a:t>•	il 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codice</a:t>
            </a:r>
            <a:r>
              <a:rPr lang="it-IT" altLang="it-IT" sz="2400" dirty="0">
                <a:latin typeface="Book Antiqua" panose="02040602050305030304" pitchFamily="18" charset="0"/>
              </a:rPr>
              <a:t> di trasferimento dei dati è 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ASCII a 7 bit + 1 bit di parità</a:t>
            </a:r>
            <a:r>
              <a:rPr lang="it-IT" altLang="it-IT" sz="2400" dirty="0">
                <a:latin typeface="Book Antiqua" panose="02040602050305030304" pitchFamily="18" charset="0"/>
              </a:rPr>
              <a:t> (1 dato = </a:t>
            </a:r>
            <a:r>
              <a:rPr lang="it-IT" altLang="it-IT" sz="2400" dirty="0" smtClean="0">
                <a:latin typeface="Book Antiqua" panose="02040602050305030304" pitchFamily="18" charset="0"/>
              </a:rPr>
              <a:t>8 bit = 1 </a:t>
            </a:r>
            <a:r>
              <a:rPr lang="it-IT" altLang="it-IT" sz="2400" dirty="0">
                <a:latin typeface="Book Antiqua" panose="02040602050305030304" pitchFamily="18" charset="0"/>
              </a:rPr>
              <a:t>byte</a:t>
            </a:r>
            <a:r>
              <a:rPr lang="it-IT" altLang="it-IT" sz="2400" dirty="0" smtClean="0">
                <a:latin typeface="Book Antiqua" panose="02040602050305030304" pitchFamily="18" charset="0"/>
              </a:rPr>
              <a:t>)</a:t>
            </a:r>
            <a:endParaRPr lang="it-IT" altLang="it-IT" sz="2400" dirty="0">
              <a:latin typeface="Book Antiqua" panose="02040602050305030304" pitchFamily="18" charset="0"/>
            </a:endParaRPr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233363" y="3092450"/>
            <a:ext cx="445293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556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tabLst>
                <a:tab pos="3556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it-IT" altLang="it-IT" sz="2400" dirty="0">
                <a:latin typeface="Book Antiqua" panose="02040602050305030304" pitchFamily="18" charset="0"/>
              </a:rPr>
              <a:t>•	il numero massimo di 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dispositivi collegabili</a:t>
            </a:r>
            <a:r>
              <a:rPr lang="it-IT" altLang="it-IT" sz="2400" dirty="0">
                <a:latin typeface="Book Antiqua" panose="02040602050305030304" pitchFamily="18" charset="0"/>
              </a:rPr>
              <a:t> è 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15</a:t>
            </a:r>
            <a:r>
              <a:rPr lang="it-IT" altLang="it-IT" sz="2400" dirty="0">
                <a:latin typeface="Book Antiqua" panose="02040602050305030304" pitchFamily="18" charset="0"/>
              </a:rPr>
              <a:t> </a:t>
            </a:r>
            <a:br>
              <a:rPr lang="it-IT" altLang="it-IT" sz="2400" dirty="0">
                <a:latin typeface="Book Antiqua" panose="02040602050305030304" pitchFamily="18" charset="0"/>
              </a:rPr>
            </a:br>
            <a:r>
              <a:rPr lang="it-IT" altLang="it-IT" sz="2400" dirty="0">
                <a:latin typeface="Book Antiqua" panose="02040602050305030304" pitchFamily="18" charset="0"/>
              </a:rPr>
              <a:t>con lunghezza massima di collegamento pari a 20 m</a:t>
            </a:r>
          </a:p>
          <a:p>
            <a:pPr eaLnBrk="1" hangingPunct="1"/>
            <a:r>
              <a:rPr lang="it-IT" altLang="it-IT" sz="2400" dirty="0">
                <a:latin typeface="Book Antiqua" panose="02040602050305030304" pitchFamily="18" charset="0"/>
              </a:rPr>
              <a:t>•</a:t>
            </a:r>
            <a:r>
              <a:rPr lang="it-IT" altLang="it-IT" sz="2400" i="1" dirty="0">
                <a:latin typeface="Book Antiqua" panose="02040602050305030304" pitchFamily="18" charset="0"/>
              </a:rPr>
              <a:t>	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velocità massima</a:t>
            </a:r>
            <a:r>
              <a:rPr lang="it-IT" altLang="it-IT" sz="2400" dirty="0">
                <a:latin typeface="Book Antiqua" panose="02040602050305030304" pitchFamily="18" charset="0"/>
              </a:rPr>
              <a:t> di trasmissione da </a:t>
            </a:r>
            <a:r>
              <a:rPr lang="it-IT" altLang="it-IT" sz="2400" u="sng" dirty="0">
                <a:solidFill>
                  <a:srgbClr val="FFFF00"/>
                </a:solidFill>
                <a:latin typeface="Book Antiqua" panose="02040602050305030304" pitchFamily="18" charset="0"/>
              </a:rPr>
              <a:t>1 a 8 MB/s</a:t>
            </a:r>
            <a:r>
              <a:rPr lang="it-IT" altLang="it-IT" sz="2400" dirty="0">
                <a:latin typeface="Book Antiqua" panose="02040602050305030304" pitchFamily="18" charset="0"/>
              </a:rPr>
              <a:t> </a:t>
            </a:r>
            <a:br>
              <a:rPr lang="it-IT" altLang="it-IT" sz="2400" dirty="0">
                <a:latin typeface="Book Antiqua" panose="02040602050305030304" pitchFamily="18" charset="0"/>
              </a:rPr>
            </a:br>
            <a:r>
              <a:rPr lang="it-IT" altLang="it-IT" sz="2400" dirty="0">
                <a:latin typeface="Book Antiqua" panose="02040602050305030304" pitchFamily="18" charset="0"/>
              </a:rPr>
              <a:t>(tra strumenti </a:t>
            </a:r>
            <a:r>
              <a:rPr lang="it-IT" altLang="it-IT" sz="2400" dirty="0">
                <a:latin typeface="Book Antiqua" panose="02040602050305030304" pitchFamily="18" charset="0"/>
                <a:sym typeface="Symbol" panose="05050102010706020507" pitchFamily="18" charset="2"/>
              </a:rPr>
              <a:t></a:t>
            </a:r>
            <a:r>
              <a:rPr lang="it-IT" altLang="it-IT" sz="2400" dirty="0">
                <a:latin typeface="Book Antiqua" panose="02040602050305030304" pitchFamily="18" charset="0"/>
              </a:rPr>
              <a:t>400 kbyte/s)</a:t>
            </a:r>
          </a:p>
          <a:p>
            <a:pPr eaLnBrk="1" hangingPunct="1"/>
            <a:r>
              <a:rPr lang="it-IT" altLang="it-IT" sz="2400" dirty="0">
                <a:latin typeface="Book Antiqua" panose="02040602050305030304" pitchFamily="18" charset="0"/>
              </a:rPr>
              <a:t>•	ogni strumento collegato </a:t>
            </a:r>
            <a:br>
              <a:rPr lang="it-IT" altLang="it-IT" sz="2400" dirty="0">
                <a:latin typeface="Book Antiqua" panose="02040602050305030304" pitchFamily="18" charset="0"/>
              </a:rPr>
            </a:br>
            <a:r>
              <a:rPr lang="it-IT" altLang="it-IT" sz="2400" dirty="0">
                <a:latin typeface="Book Antiqua" panose="02040602050305030304" pitchFamily="18" charset="0"/>
              </a:rPr>
              <a:t>ha il suo indirizzo GPIB	</a:t>
            </a:r>
          </a:p>
        </p:txBody>
      </p:sp>
      <p:pic>
        <p:nvPicPr>
          <p:cNvPr id="41989" name="Picture 5" descr="conn_gpi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1" t="984" r="4750" b="1968"/>
          <a:stretch>
            <a:fillRect/>
          </a:stretch>
        </p:blipFill>
        <p:spPr bwMode="auto">
          <a:xfrm>
            <a:off x="4402138" y="2819400"/>
            <a:ext cx="4618037" cy="372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Campionamento, Schede DAQ, Protocolli</a:t>
            </a:r>
            <a:endParaRPr lang="it-IT" altLang="it-IT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DCDBC4-178E-4D21-A673-B1F41D94CA35}" type="slidenum">
              <a:rPr lang="it-IT" altLang="it-IT" smtClean="0"/>
              <a:pPr>
                <a:defRPr/>
              </a:pPr>
              <a:t>22</a:t>
            </a:fld>
            <a:r>
              <a:rPr lang="it-IT" altLang="it-IT" smtClean="0"/>
              <a:t>/36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-33338"/>
            <a:ext cx="8399462" cy="1058863"/>
          </a:xfrm>
          <a:noFill/>
        </p:spPr>
        <p:txBody>
          <a:bodyPr/>
          <a:lstStyle/>
          <a:p>
            <a:r>
              <a:rPr lang="it-IT" altLang="it-IT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Interfaccia IEEE-488 (GPIB)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44488" y="811213"/>
            <a:ext cx="8380412" cy="313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355600" algn="l"/>
                <a:tab pos="46672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tabLst>
                <a:tab pos="355600" algn="l"/>
                <a:tab pos="46672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tabLst>
                <a:tab pos="355600" algn="l"/>
                <a:tab pos="46672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tabLst>
                <a:tab pos="355600" algn="l"/>
                <a:tab pos="46672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tabLst>
                <a:tab pos="355600" algn="l"/>
                <a:tab pos="46672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46672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46672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46672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46672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it-IT" altLang="it-IT" sz="2400">
                <a:latin typeface="Book Antiqua" panose="02040602050305030304" pitchFamily="18" charset="0"/>
              </a:rPr>
              <a:t>Ognuno dei dispositivi collegati al bus può assumere uno dei </a:t>
            </a: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tre 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ruoli attivi</a:t>
            </a:r>
            <a:r>
              <a:rPr lang="it-IT" altLang="it-IT" sz="2400">
                <a:latin typeface="Book Antiqua" panose="02040602050305030304" pitchFamily="18" charset="0"/>
              </a:rPr>
              <a:t> (</a:t>
            </a: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modalità</a:t>
            </a:r>
            <a:r>
              <a:rPr lang="it-IT" altLang="it-IT" sz="2400">
                <a:latin typeface="Book Antiqua" panose="02040602050305030304" pitchFamily="18" charset="0"/>
              </a:rPr>
              <a:t>): </a:t>
            </a:r>
          </a:p>
          <a:p>
            <a:pPr algn="just" eaLnBrk="1" hangingPunct="1"/>
            <a:endParaRPr lang="it-IT" altLang="it-IT" sz="2400">
              <a:latin typeface="Book Antiqua" panose="02040602050305030304" pitchFamily="18" charset="0"/>
            </a:endParaRPr>
          </a:p>
          <a:p>
            <a:pPr algn="just" eaLnBrk="1" hangingPunct="1"/>
            <a:r>
              <a:rPr lang="it-IT" altLang="it-IT" sz="2400">
                <a:latin typeface="Book Antiqua" panose="02040602050305030304" pitchFamily="18" charset="0"/>
              </a:rPr>
              <a:t>•	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LISTENER</a:t>
            </a:r>
            <a:r>
              <a:rPr lang="it-IT" altLang="it-IT" sz="2400">
                <a:latin typeface="Book Antiqua" panose="02040602050305030304" pitchFamily="18" charset="0"/>
              </a:rPr>
              <a:t> (ascoltatore) 	</a:t>
            </a:r>
            <a: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   riceve i dati</a:t>
            </a:r>
          </a:p>
          <a:p>
            <a:pPr algn="just" eaLnBrk="1" hangingPunct="1"/>
            <a:r>
              <a:rPr lang="it-IT" altLang="it-IT" sz="2400">
                <a:latin typeface="Book Antiqua" panose="02040602050305030304" pitchFamily="18" charset="0"/>
              </a:rPr>
              <a:t>•	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TALKER </a:t>
            </a:r>
            <a:r>
              <a:rPr lang="it-IT" altLang="it-IT" sz="2400">
                <a:latin typeface="Book Antiqua" panose="02040602050305030304" pitchFamily="18" charset="0"/>
              </a:rPr>
              <a:t>(parlatore)</a:t>
            </a:r>
            <a:r>
              <a:rPr lang="it-IT" altLang="it-IT" sz="2800" i="1">
                <a:latin typeface="Book Antiqua" panose="02040602050305030304" pitchFamily="18" charset="0"/>
              </a:rPr>
              <a:t> 	</a:t>
            </a:r>
            <a: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   trasmette i dati</a:t>
            </a:r>
            <a:endParaRPr lang="it-IT" altLang="it-IT" sz="2400">
              <a:latin typeface="Book Antiqua" panose="02040602050305030304" pitchFamily="18" charset="0"/>
            </a:endParaRPr>
          </a:p>
          <a:p>
            <a:pPr algn="just" eaLnBrk="1" hangingPunct="1"/>
            <a:r>
              <a:rPr lang="it-IT" altLang="it-IT" sz="2800">
                <a:latin typeface="Book Antiqua" panose="02040602050305030304" pitchFamily="18" charset="0"/>
              </a:rPr>
              <a:t>•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	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CONTROLLER </a:t>
            </a:r>
            <a:r>
              <a:rPr lang="it-IT" altLang="it-IT" sz="2400">
                <a:latin typeface="Book Antiqua" panose="02040602050305030304" pitchFamily="18" charset="0"/>
              </a:rPr>
              <a:t>(controllore) 	</a:t>
            </a:r>
            <a:r>
              <a:rPr lang="it-IT" altLang="it-IT" sz="2600">
                <a:latin typeface="Book Antiqua" panose="02040602050305030304" pitchFamily="18" charset="0"/>
                <a:sym typeface="Symbol" panose="05050102010706020507" pitchFamily="18" charset="2"/>
              </a:rPr>
              <a:t>   </a:t>
            </a:r>
            <a:r>
              <a:rPr lang="it-IT" altLang="it-IT" sz="2400">
                <a:latin typeface="Book Antiqua" panose="02040602050305030304" pitchFamily="18" charset="0"/>
                <a:sym typeface="Symbol" panose="05050102010706020507" pitchFamily="18" charset="2"/>
              </a:rPr>
              <a:t>gestisce il bus</a:t>
            </a:r>
            <a:endParaRPr lang="it-IT" altLang="it-IT" sz="2400">
              <a:solidFill>
                <a:srgbClr val="FFFF00"/>
              </a:solidFill>
              <a:latin typeface="Book Antiqua" panose="02040602050305030304" pitchFamily="18" charset="0"/>
            </a:endParaRPr>
          </a:p>
          <a:p>
            <a:pPr algn="just" eaLnBrk="1" hangingPunct="1"/>
            <a:endParaRPr lang="it-IT" altLang="it-IT" sz="2400">
              <a:solidFill>
                <a:srgbClr val="FFFF00"/>
              </a:solidFill>
              <a:latin typeface="Book Antiqua" panose="02040602050305030304" pitchFamily="18" charset="0"/>
            </a:endParaRPr>
          </a:p>
          <a:p>
            <a:pPr algn="just" eaLnBrk="1" hangingPunct="1"/>
            <a:endParaRPr lang="it-IT" altLang="it-IT" sz="2400">
              <a:latin typeface="Book Antiqua" panose="02040602050305030304" pitchFamily="18" charset="0"/>
            </a:endParaRPr>
          </a:p>
        </p:txBody>
      </p:sp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169863" y="3387725"/>
            <a:ext cx="412115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556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tabLst>
                <a:tab pos="3556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it-IT" altLang="it-IT" sz="2400" dirty="0">
                <a:latin typeface="Book Antiqua" panose="02040602050305030304" pitchFamily="18" charset="0"/>
              </a:rPr>
              <a:t>Un dispositivo può anche assumere più di un ruolo. </a:t>
            </a:r>
            <a:br>
              <a:rPr lang="it-IT" altLang="it-IT" sz="2400" dirty="0">
                <a:latin typeface="Book Antiqua" panose="02040602050305030304" pitchFamily="18" charset="0"/>
              </a:rPr>
            </a:br>
            <a:r>
              <a:rPr lang="it-IT" altLang="it-IT" sz="2400" dirty="0">
                <a:latin typeface="Book Antiqua" panose="02040602050305030304" pitchFamily="18" charset="0"/>
              </a:rPr>
              <a:t>La minima configurazione richiede </a:t>
            </a:r>
            <a:r>
              <a:rPr lang="it-IT" altLang="it-IT" sz="2400" b="1" dirty="0">
                <a:latin typeface="Book Antiqua" panose="02040602050305030304" pitchFamily="18" charset="0"/>
              </a:rPr>
              <a:t>un controller</a:t>
            </a:r>
            <a:r>
              <a:rPr lang="it-IT" altLang="it-IT" sz="2400" dirty="0">
                <a:latin typeface="Book Antiqua" panose="02040602050305030304" pitchFamily="18" charset="0"/>
              </a:rPr>
              <a:t> e </a:t>
            </a:r>
            <a:r>
              <a:rPr lang="it-IT" altLang="it-IT" sz="2400" i="1" dirty="0">
                <a:latin typeface="Book Antiqua" panose="02040602050305030304" pitchFamily="18" charset="0"/>
              </a:rPr>
              <a:t>un talker</a:t>
            </a:r>
            <a:r>
              <a:rPr lang="it-IT" altLang="it-IT" sz="2400" dirty="0">
                <a:latin typeface="Book Antiqua" panose="02040602050305030304" pitchFamily="18" charset="0"/>
              </a:rPr>
              <a:t> o </a:t>
            </a:r>
            <a:r>
              <a:rPr lang="it-IT" altLang="it-IT" sz="2400" i="1" dirty="0">
                <a:latin typeface="Book Antiqua" panose="02040602050305030304" pitchFamily="18" charset="0"/>
              </a:rPr>
              <a:t>un listener</a:t>
            </a:r>
            <a:r>
              <a:rPr lang="it-IT" altLang="it-IT" sz="2400" dirty="0">
                <a:latin typeface="Book Antiqua" panose="02040602050305030304" pitchFamily="18" charset="0"/>
              </a:rPr>
              <a:t>. </a:t>
            </a:r>
            <a:endParaRPr lang="it-IT" altLang="it-IT" sz="2400" b="1" dirty="0">
              <a:latin typeface="Book Antiqua" panose="02040602050305030304" pitchFamily="18" charset="0"/>
            </a:endParaRPr>
          </a:p>
          <a:p>
            <a:pPr eaLnBrk="1" hangingPunct="1"/>
            <a:r>
              <a:rPr lang="it-IT" altLang="it-IT" sz="2400" dirty="0">
                <a:latin typeface="Book Antiqua" panose="02040602050305030304" pitchFamily="18" charset="0"/>
              </a:rPr>
              <a:t>Esiste anche un 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quarto ruolo</a:t>
            </a:r>
            <a:r>
              <a:rPr lang="it-IT" altLang="it-IT" sz="2400" dirty="0">
                <a:latin typeface="Book Antiqua" panose="02040602050305030304" pitchFamily="18" charset="0"/>
              </a:rPr>
              <a:t> detto </a:t>
            </a:r>
            <a:r>
              <a:rPr lang="it-IT" altLang="it-IT" sz="2400" i="1" dirty="0">
                <a:solidFill>
                  <a:srgbClr val="FFFF00"/>
                </a:solidFill>
                <a:latin typeface="Book Antiqua" panose="02040602050305030304" pitchFamily="18" charset="0"/>
              </a:rPr>
              <a:t>idler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400" dirty="0">
                <a:latin typeface="Book Antiqua" panose="02040602050305030304" pitchFamily="18" charset="0"/>
              </a:rPr>
              <a:t>(ozioso) </a:t>
            </a:r>
            <a:r>
              <a:rPr lang="it-IT" altLang="it-IT" sz="2400" dirty="0" smtClean="0">
                <a:latin typeface="Book Antiqua" panose="02040602050305030304" pitchFamily="18" charset="0"/>
              </a:rPr>
              <a:t>in </a:t>
            </a:r>
            <a:r>
              <a:rPr lang="it-IT" altLang="it-IT" sz="2400" dirty="0">
                <a:latin typeface="Book Antiqua" panose="02040602050305030304" pitchFamily="18" charset="0"/>
              </a:rPr>
              <a:t>cui il dispositivo è in fase di attesa</a:t>
            </a:r>
          </a:p>
        </p:txBody>
      </p:sp>
      <p:pic>
        <p:nvPicPr>
          <p:cNvPr id="2908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13" y="3443288"/>
            <a:ext cx="4554537" cy="296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0823" name="Rectangle 7"/>
          <p:cNvSpPr>
            <a:spLocks noChangeArrowheads="1"/>
          </p:cNvSpPr>
          <p:nvPr/>
        </p:nvSpPr>
        <p:spPr bwMode="auto">
          <a:xfrm>
            <a:off x="5765800" y="3519488"/>
            <a:ext cx="3105150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it-IT" altLang="it-IT" sz="2400" b="1">
                <a:solidFill>
                  <a:srgbClr val="808080"/>
                </a:solidFill>
                <a:latin typeface="Book Antiqua" panose="02040602050305030304" pitchFamily="18" charset="0"/>
              </a:rPr>
              <a:t>protocollo </a:t>
            </a:r>
            <a:r>
              <a:rPr lang="it-IT" altLang="it-IT" sz="2400" b="1" u="sng">
                <a:solidFill>
                  <a:srgbClr val="808080"/>
                </a:solidFill>
                <a:latin typeface="Book Antiqua" panose="02040602050305030304" pitchFamily="18" charset="0"/>
              </a:rPr>
              <a:t>parallelo</a:t>
            </a:r>
            <a:r>
              <a:rPr lang="it-IT" altLang="it-IT" sz="2400" b="1">
                <a:solidFill>
                  <a:srgbClr val="808080"/>
                </a:solidFill>
                <a:latin typeface="Book Antiqua" panose="02040602050305030304" pitchFamily="18" charset="0"/>
              </a:rPr>
              <a:t> con </a:t>
            </a:r>
            <a:r>
              <a:rPr lang="it-IT" altLang="it-IT" sz="2400" b="1" u="sng">
                <a:solidFill>
                  <a:srgbClr val="808080"/>
                </a:solidFill>
                <a:latin typeface="Book Antiqua" panose="02040602050305030304" pitchFamily="18" charset="0"/>
              </a:rPr>
              <a:t>media velocità</a:t>
            </a:r>
            <a:r>
              <a:rPr lang="it-IT" altLang="it-IT" sz="2400" b="1">
                <a:solidFill>
                  <a:srgbClr val="808080"/>
                </a:solidFill>
                <a:latin typeface="Book Antiqua" panose="02040602050305030304" pitchFamily="18" charset="0"/>
              </a:rPr>
              <a:t> di trasmissione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Campionamento, Schede DAQ, Protocolli</a:t>
            </a:r>
            <a:endParaRPr lang="it-IT" altLang="it-IT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DCDBC4-178E-4D21-A673-B1F41D94CA35}" type="slidenum">
              <a:rPr lang="it-IT" altLang="it-IT" smtClean="0"/>
              <a:pPr>
                <a:defRPr/>
              </a:pPr>
              <a:t>23</a:t>
            </a:fld>
            <a:r>
              <a:rPr lang="it-IT" altLang="it-IT" smtClean="0"/>
              <a:t>/36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000" fill="hold"/>
                                        <p:tgtEl>
                                          <p:spTgt spid="290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0" grpId="0"/>
      <p:bldP spid="290823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-33338"/>
            <a:ext cx="8399462" cy="1058863"/>
          </a:xfrm>
          <a:noFill/>
        </p:spPr>
        <p:txBody>
          <a:bodyPr/>
          <a:lstStyle/>
          <a:p>
            <a:r>
              <a:rPr lang="it-IT" altLang="it-IT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Interfaccia USB</a:t>
            </a: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363" y="1876425"/>
            <a:ext cx="2689225" cy="302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284162" y="895421"/>
            <a:ext cx="8466137" cy="347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355600" algn="l"/>
                <a:tab pos="169862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tabLst>
                <a:tab pos="355600" algn="l"/>
                <a:tab pos="169862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tabLst>
                <a:tab pos="355600" algn="l"/>
                <a:tab pos="169862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tabLst>
                <a:tab pos="355600" algn="l"/>
                <a:tab pos="169862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tabLst>
                <a:tab pos="355600" algn="l"/>
                <a:tab pos="169862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169862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169862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169862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169862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it-IT" altLang="it-IT" sz="2000" dirty="0">
                <a:latin typeface="Book Antiqua" panose="02040602050305030304" pitchFamily="18" charset="0"/>
              </a:rPr>
              <a:t>L'</a:t>
            </a:r>
            <a:r>
              <a:rPr lang="it-IT" altLang="it-IT" sz="2000" b="1" i="1" dirty="0">
                <a:latin typeface="Book Antiqua" panose="02040602050305030304" pitchFamily="18" charset="0"/>
              </a:rPr>
              <a:t>Universal</a:t>
            </a:r>
            <a:r>
              <a:rPr lang="it-IT" altLang="it-IT" sz="2000" b="1" dirty="0">
                <a:latin typeface="Book Antiqua" panose="02040602050305030304" pitchFamily="18" charset="0"/>
              </a:rPr>
              <a:t> </a:t>
            </a:r>
            <a:r>
              <a:rPr lang="it-IT" altLang="it-IT" sz="2000" b="1" i="1" dirty="0">
                <a:latin typeface="Book Antiqua" panose="02040602050305030304" pitchFamily="18" charset="0"/>
              </a:rPr>
              <a:t>Serial</a:t>
            </a:r>
            <a:r>
              <a:rPr lang="it-IT" altLang="it-IT" sz="2000" b="1" dirty="0">
                <a:latin typeface="Book Antiqua" panose="02040602050305030304" pitchFamily="18" charset="0"/>
              </a:rPr>
              <a:t> </a:t>
            </a:r>
            <a:r>
              <a:rPr lang="it-IT" altLang="it-IT" sz="2000" b="1" i="1" dirty="0">
                <a:latin typeface="Book Antiqua" panose="02040602050305030304" pitchFamily="18" charset="0"/>
              </a:rPr>
              <a:t>Bus</a:t>
            </a:r>
            <a:r>
              <a:rPr lang="it-IT" altLang="it-IT" sz="2000" dirty="0">
                <a:latin typeface="Book Antiqua" panose="02040602050305030304" pitchFamily="18" charset="0"/>
              </a:rPr>
              <a:t> (USB) è uno standard di </a:t>
            </a:r>
            <a:r>
              <a:rPr lang="it-IT" altLang="it-IT" sz="2000" b="1" u="sng" dirty="0">
                <a:latin typeface="Book Antiqua" panose="02040602050305030304" pitchFamily="18" charset="0"/>
              </a:rPr>
              <a:t>comunicazione seriale</a:t>
            </a:r>
            <a:r>
              <a:rPr lang="it-IT" altLang="it-IT" sz="2000" dirty="0">
                <a:latin typeface="Book Antiqua" panose="02040602050305030304" pitchFamily="18" charset="0"/>
              </a:rPr>
              <a:t> che consente di collegare </a:t>
            </a:r>
            <a:r>
              <a:rPr lang="it-IT" altLang="it-IT" sz="2000" dirty="0">
                <a:solidFill>
                  <a:srgbClr val="FFFF00"/>
                </a:solidFill>
                <a:latin typeface="Book Antiqua" panose="02040602050305030304" pitchFamily="18" charset="0"/>
              </a:rPr>
              <a:t>diverse periferiche</a:t>
            </a:r>
            <a:r>
              <a:rPr lang="it-IT" altLang="it-IT" sz="2000" dirty="0">
                <a:latin typeface="Book Antiqua" panose="02040602050305030304" pitchFamily="18" charset="0"/>
              </a:rPr>
              <a:t> tra loro o a un computer (</a:t>
            </a:r>
            <a:r>
              <a:rPr lang="it-IT" altLang="it-IT" sz="2000" dirty="0">
                <a:solidFill>
                  <a:srgbClr val="FFFF00"/>
                </a:solidFill>
                <a:latin typeface="Book Antiqua" panose="02040602050305030304" pitchFamily="18" charset="0"/>
              </a:rPr>
              <a:t>fino a 127</a:t>
            </a:r>
            <a:r>
              <a:rPr lang="it-IT" altLang="it-IT" sz="2000" dirty="0">
                <a:latin typeface="Book Antiqua" panose="02040602050305030304" pitchFamily="18" charset="0"/>
              </a:rPr>
              <a:t> compresi gli </a:t>
            </a:r>
            <a:r>
              <a:rPr lang="it-IT" altLang="it-IT" sz="2000" i="1" dirty="0">
                <a:latin typeface="Book Antiqua" panose="02040602050305030304" pitchFamily="18" charset="0"/>
              </a:rPr>
              <a:t>hub</a:t>
            </a:r>
            <a:r>
              <a:rPr lang="it-IT" altLang="it-IT" sz="2000" dirty="0">
                <a:latin typeface="Book Antiqua" panose="02040602050305030304" pitchFamily="18" charset="0"/>
              </a:rPr>
              <a:t> di connessione delle periferiche).</a:t>
            </a:r>
          </a:p>
          <a:p>
            <a:pPr algn="just" eaLnBrk="1" hangingPunct="1"/>
            <a:endParaRPr lang="it-IT" altLang="it-IT" sz="800" dirty="0"/>
          </a:p>
          <a:p>
            <a:pPr algn="just" eaLnBrk="1" hangingPunct="1">
              <a:lnSpc>
                <a:spcPct val="90000"/>
              </a:lnSpc>
            </a:pPr>
            <a:r>
              <a:rPr lang="it-IT" altLang="it-IT" sz="2400" dirty="0">
                <a:latin typeface="Book Antiqua" panose="02040602050305030304" pitchFamily="18" charset="0"/>
              </a:rPr>
              <a:t>Impiega </a:t>
            </a:r>
            <a:r>
              <a:rPr lang="it-IT" altLang="it-IT" sz="2400" u="sng" dirty="0">
                <a:latin typeface="Book Antiqua" panose="02040602050305030304" pitchFamily="18" charset="0"/>
              </a:rPr>
              <a:t>solo 4 fili</a:t>
            </a:r>
            <a:r>
              <a:rPr lang="it-IT" altLang="it-IT" sz="2400" dirty="0">
                <a:latin typeface="Book Antiqua" panose="02040602050305030304" pitchFamily="18" charset="0"/>
              </a:rPr>
              <a:t>:</a:t>
            </a:r>
          </a:p>
          <a:p>
            <a:pPr algn="just" eaLnBrk="1" hangingPunct="1"/>
            <a:r>
              <a:rPr lang="it-IT" altLang="it-IT" sz="2400" dirty="0">
                <a:latin typeface="Book Antiqua" panose="02040602050305030304" pitchFamily="18" charset="0"/>
              </a:rPr>
              <a:t>1	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VBUS</a:t>
            </a:r>
            <a:r>
              <a:rPr lang="it-IT" altLang="it-IT" sz="2400" dirty="0">
                <a:latin typeface="Book Antiqua" panose="02040602050305030304" pitchFamily="18" charset="0"/>
              </a:rPr>
              <a:t> 	</a:t>
            </a:r>
            <a:r>
              <a:rPr lang="it-IT" altLang="it-IT" sz="2400" dirty="0" smtClean="0">
                <a:latin typeface="Book Antiqua" panose="02040602050305030304" pitchFamily="18" charset="0"/>
              </a:rPr>
              <a:t>  </a:t>
            </a:r>
            <a:r>
              <a:rPr lang="it-IT" altLang="it-IT" sz="2400" dirty="0" smtClean="0">
                <a:latin typeface="Book Antiqua" panose="02040602050305030304" pitchFamily="18" charset="0"/>
                <a:sym typeface="Symbol" panose="05050102010706020507" pitchFamily="18" charset="2"/>
              </a:rPr>
              <a:t> </a:t>
            </a:r>
            <a:r>
              <a:rPr lang="it-IT" altLang="it-IT" sz="2400" dirty="0">
                <a:latin typeface="Book Antiqua" panose="02040602050305030304" pitchFamily="18" charset="0"/>
                <a:sym typeface="Symbol" panose="05050102010706020507" pitchFamily="18" charset="2"/>
              </a:rPr>
              <a:t>alimentazione (+5 V)</a:t>
            </a:r>
          </a:p>
          <a:p>
            <a:pPr algn="just" eaLnBrk="1" hangingPunct="1"/>
            <a:r>
              <a:rPr lang="it-IT" altLang="it-IT" sz="2400" dirty="0">
                <a:latin typeface="Book Antiqua" panose="02040602050305030304" pitchFamily="18" charset="0"/>
              </a:rPr>
              <a:t>2	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D</a:t>
            </a:r>
            <a:r>
              <a:rPr lang="it-IT" altLang="it-IT" sz="2800" baseline="30000" dirty="0">
                <a:solidFill>
                  <a:srgbClr val="FFFF00"/>
                </a:solidFill>
                <a:latin typeface="Book Antiqua" panose="02040602050305030304" pitchFamily="18" charset="0"/>
              </a:rPr>
              <a:t>-</a:t>
            </a:r>
            <a:r>
              <a:rPr lang="it-IT" altLang="it-IT" sz="2400" i="1" dirty="0">
                <a:latin typeface="Book Antiqua" panose="02040602050305030304" pitchFamily="18" charset="0"/>
              </a:rPr>
              <a:t> </a:t>
            </a:r>
            <a:r>
              <a:rPr lang="it-IT" altLang="it-IT" sz="2000" dirty="0" smtClean="0">
                <a:latin typeface="Book Antiqua" panose="02040602050305030304" pitchFamily="18" charset="0"/>
              </a:rPr>
              <a:t>(Data -)</a:t>
            </a:r>
            <a:r>
              <a:rPr lang="it-IT" altLang="it-IT" sz="2400" i="1" dirty="0">
                <a:latin typeface="Book Antiqua" panose="02040602050305030304" pitchFamily="18" charset="0"/>
              </a:rPr>
              <a:t>	</a:t>
            </a:r>
            <a:r>
              <a:rPr lang="it-IT" altLang="it-IT" sz="2400" i="1" dirty="0" smtClean="0">
                <a:latin typeface="Book Antiqua" panose="02040602050305030304" pitchFamily="18" charset="0"/>
              </a:rPr>
              <a:t>  </a:t>
            </a:r>
            <a:r>
              <a:rPr lang="it-IT" altLang="it-IT" sz="2400" dirty="0" smtClean="0">
                <a:latin typeface="Book Antiqua" panose="02040602050305030304" pitchFamily="18" charset="0"/>
                <a:sym typeface="Symbol" panose="05050102010706020507" pitchFamily="18" charset="2"/>
              </a:rPr>
              <a:t> </a:t>
            </a:r>
            <a:r>
              <a:rPr lang="it-IT" altLang="it-IT" sz="2400" dirty="0">
                <a:latin typeface="Book Antiqua" panose="02040602050305030304" pitchFamily="18" charset="0"/>
                <a:sym typeface="Symbol" panose="05050102010706020507" pitchFamily="18" charset="2"/>
              </a:rPr>
              <a:t>“ricezione” dati</a:t>
            </a:r>
            <a:endParaRPr lang="it-IT" altLang="it-IT" sz="2400" dirty="0">
              <a:latin typeface="Book Antiqua" panose="02040602050305030304" pitchFamily="18" charset="0"/>
            </a:endParaRPr>
          </a:p>
          <a:p>
            <a:pPr algn="just" eaLnBrk="1" hangingPunct="1"/>
            <a:r>
              <a:rPr lang="it-IT" altLang="it-IT" sz="2400" dirty="0">
                <a:latin typeface="Book Antiqua" panose="02040602050305030304" pitchFamily="18" charset="0"/>
              </a:rPr>
              <a:t>3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	D</a:t>
            </a:r>
            <a:r>
              <a:rPr lang="it-IT" altLang="it-IT" sz="2400" baseline="30000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+</a:t>
            </a:r>
            <a:r>
              <a:rPr lang="it-IT" altLang="it-IT" sz="2000" dirty="0" smtClean="0">
                <a:latin typeface="Book Antiqua" panose="02040602050305030304" pitchFamily="18" charset="0"/>
              </a:rPr>
              <a:t> (Data +)  </a:t>
            </a:r>
            <a:r>
              <a:rPr lang="it-IT" altLang="it-IT" sz="1000" dirty="0" smtClean="0">
                <a:latin typeface="Book Antiqua" panose="02040602050305030304" pitchFamily="18" charset="0"/>
              </a:rPr>
              <a:t> </a:t>
            </a:r>
            <a:r>
              <a:rPr lang="it-IT" altLang="it-IT" sz="2400" dirty="0" smtClean="0">
                <a:latin typeface="Book Antiqua" panose="02040602050305030304" pitchFamily="18" charset="0"/>
                <a:sym typeface="Symbol" panose="05050102010706020507" pitchFamily="18" charset="2"/>
              </a:rPr>
              <a:t> </a:t>
            </a:r>
            <a:r>
              <a:rPr lang="it-IT" altLang="it-IT" sz="2400" dirty="0">
                <a:latin typeface="Book Antiqua" panose="02040602050305030304" pitchFamily="18" charset="0"/>
                <a:sym typeface="Symbol" panose="05050102010706020507" pitchFamily="18" charset="2"/>
              </a:rPr>
              <a:t>“trasmissione” dati</a:t>
            </a:r>
            <a:endParaRPr lang="it-IT" altLang="it-IT" sz="2400" dirty="0">
              <a:solidFill>
                <a:srgbClr val="FFFF00"/>
              </a:solidFill>
              <a:latin typeface="Book Antiqua" panose="02040602050305030304" pitchFamily="18" charset="0"/>
            </a:endParaRPr>
          </a:p>
          <a:p>
            <a:pPr algn="just" eaLnBrk="1" hangingPunct="1"/>
            <a:r>
              <a:rPr lang="it-IT" altLang="it-IT" sz="2400" dirty="0">
                <a:latin typeface="Book Antiqua" panose="02040602050305030304" pitchFamily="18" charset="0"/>
              </a:rPr>
              <a:t>4	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GND	</a:t>
            </a:r>
            <a:r>
              <a:rPr lang="it-IT" altLang="it-IT" sz="2400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  </a:t>
            </a:r>
            <a:r>
              <a:rPr lang="it-IT" altLang="it-IT" sz="2400" dirty="0" smtClean="0">
                <a:latin typeface="Book Antiqua" panose="02040602050305030304" pitchFamily="18" charset="0"/>
                <a:sym typeface="Symbol" panose="05050102010706020507" pitchFamily="18" charset="2"/>
              </a:rPr>
              <a:t> </a:t>
            </a:r>
            <a:r>
              <a:rPr lang="it-IT" altLang="it-IT" sz="2400" dirty="0">
                <a:latin typeface="Book Antiqua" panose="02040602050305030304" pitchFamily="18" charset="0"/>
                <a:sym typeface="Symbol" panose="05050102010706020507" pitchFamily="18" charset="2"/>
              </a:rPr>
              <a:t>riferimento di massa</a:t>
            </a:r>
            <a:endParaRPr lang="it-IT" altLang="it-IT" sz="2400" dirty="0">
              <a:solidFill>
                <a:srgbClr val="FFFF00"/>
              </a:solidFill>
              <a:latin typeface="Book Antiqua" panose="02040602050305030304" pitchFamily="18" charset="0"/>
            </a:endParaRPr>
          </a:p>
          <a:p>
            <a:pPr algn="just" eaLnBrk="1" hangingPunct="1"/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I dati sono </a:t>
            </a: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tensioni differenziali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 con</a:t>
            </a:r>
          </a:p>
          <a:p>
            <a:pPr algn="just" eaLnBrk="1" hangingPunct="1">
              <a:lnSpc>
                <a:spcPct val="80000"/>
              </a:lnSpc>
            </a:pPr>
            <a:r>
              <a:rPr lang="it-IT" altLang="it-IT" sz="2000" dirty="0" smtClean="0">
                <a:latin typeface="Book Antiqua" panose="02040602050305030304" pitchFamily="18" charset="0"/>
                <a:sym typeface="Symbol" panose="05050102010706020507" pitchFamily="18" charset="2"/>
              </a:rPr>
              <a:t></a:t>
            </a:r>
            <a:r>
              <a:rPr lang="it-IT" altLang="it-IT" sz="2000" i="1" dirty="0" smtClean="0">
                <a:latin typeface="Book Antiqua" panose="02040602050305030304" pitchFamily="18" charset="0"/>
                <a:sym typeface="Symbol" panose="05050102010706020507" pitchFamily="18" charset="2"/>
              </a:rPr>
              <a:t>V</a:t>
            </a:r>
            <a:r>
              <a:rPr lang="it-IT" altLang="it-IT" sz="2000" dirty="0" smtClean="0">
                <a:latin typeface="Book Antiqua" panose="02040602050305030304" pitchFamily="18" charset="0"/>
                <a:sym typeface="Symbol" panose="05050102010706020507" pitchFamily="18" charset="2"/>
              </a:rPr>
              <a:t>=(</a:t>
            </a:r>
            <a:r>
              <a:rPr lang="it-IT" altLang="it-IT" sz="2000" i="1" dirty="0" smtClean="0">
                <a:latin typeface="Book Antiqua" panose="02040602050305030304" pitchFamily="18" charset="0"/>
                <a:sym typeface="Symbol" panose="05050102010706020507" pitchFamily="18" charset="2"/>
              </a:rPr>
              <a:t>D</a:t>
            </a:r>
            <a:r>
              <a:rPr lang="it-IT" altLang="it-IT" sz="2000" baseline="30000" dirty="0" smtClean="0">
                <a:latin typeface="Book Antiqua" panose="02040602050305030304" pitchFamily="18" charset="0"/>
                <a:sym typeface="Symbol" panose="05050102010706020507" pitchFamily="18" charset="2"/>
              </a:rPr>
              <a:t>+</a:t>
            </a:r>
            <a:r>
              <a:rPr lang="it-IT" altLang="it-IT" sz="2000" dirty="0" smtClean="0">
                <a:latin typeface="Book Antiqua" panose="02040602050305030304" pitchFamily="18" charset="0"/>
                <a:sym typeface="Symbol" panose="05050102010706020507" pitchFamily="18" charset="2"/>
              </a:rPr>
              <a:t>-</a:t>
            </a:r>
            <a:r>
              <a:rPr lang="it-IT" altLang="it-IT" sz="2000" i="1" dirty="0" smtClean="0">
                <a:latin typeface="Book Antiqua" panose="02040602050305030304" pitchFamily="18" charset="0"/>
                <a:sym typeface="Symbol" panose="05050102010706020507" pitchFamily="18" charset="2"/>
              </a:rPr>
              <a:t>D</a:t>
            </a:r>
            <a:r>
              <a:rPr lang="it-IT" altLang="it-IT" sz="2000" baseline="30000" dirty="0" smtClean="0">
                <a:latin typeface="Book Antiqua" panose="02040602050305030304" pitchFamily="18" charset="0"/>
                <a:sym typeface="Symbol" panose="05050102010706020507" pitchFamily="18" charset="2"/>
              </a:rPr>
              <a:t>-</a:t>
            </a:r>
            <a:r>
              <a:rPr lang="it-IT" altLang="it-IT" sz="2000" dirty="0" smtClean="0">
                <a:latin typeface="Book Antiqua" panose="02040602050305030304" pitchFamily="18" charset="0"/>
                <a:sym typeface="Symbol" panose="05050102010706020507" pitchFamily="18" charset="2"/>
              </a:rPr>
              <a:t>);  ‘’1’’</a:t>
            </a:r>
            <a:r>
              <a:rPr lang="it-IT" altLang="it-IT" sz="2000" i="1" dirty="0" smtClean="0">
                <a:latin typeface="Book Antiqua" panose="02040602050305030304" pitchFamily="18" charset="0"/>
                <a:sym typeface="Symbol" panose="05050102010706020507" pitchFamily="18" charset="2"/>
              </a:rPr>
              <a:t>V</a:t>
            </a:r>
            <a:r>
              <a:rPr lang="it-IT" altLang="it-IT" sz="2000" dirty="0" smtClean="0">
                <a:latin typeface="Book Antiqua" panose="02040602050305030304" pitchFamily="18" charset="0"/>
                <a:sym typeface="Symbol" panose="05050102010706020507" pitchFamily="18" charset="2"/>
              </a:rPr>
              <a:t>&gt;0.2V e ‘’0’’</a:t>
            </a:r>
            <a:r>
              <a:rPr lang="it-IT" altLang="it-IT" sz="2000" i="1" dirty="0" smtClean="0">
                <a:latin typeface="Book Antiqua" panose="02040602050305030304" pitchFamily="18" charset="0"/>
                <a:sym typeface="Symbol" panose="05050102010706020507" pitchFamily="18" charset="2"/>
              </a:rPr>
              <a:t>V</a:t>
            </a:r>
            <a:r>
              <a:rPr lang="it-IT" altLang="it-IT" sz="2000" dirty="0" smtClean="0">
                <a:latin typeface="Book Antiqua" panose="02040602050305030304" pitchFamily="18" charset="0"/>
                <a:sym typeface="Symbol" panose="05050102010706020507" pitchFamily="18" charset="2"/>
              </a:rPr>
              <a:t>&lt;-0.2V</a:t>
            </a:r>
            <a:endParaRPr lang="it-IT" altLang="it-IT" sz="2000" dirty="0">
              <a:latin typeface="Book Antiqua" panose="02040602050305030304" pitchFamily="18" charset="0"/>
              <a:sym typeface="Symbol" panose="05050102010706020507" pitchFamily="18" charset="2"/>
            </a:endParaRPr>
          </a:p>
        </p:txBody>
      </p:sp>
      <p:sp>
        <p:nvSpPr>
          <p:cNvPr id="291845" name="Text Box 5"/>
          <p:cNvSpPr txBox="1">
            <a:spLocks noChangeArrowheads="1"/>
          </p:cNvSpPr>
          <p:nvPr/>
        </p:nvSpPr>
        <p:spPr bwMode="auto">
          <a:xfrm>
            <a:off x="250825" y="4587875"/>
            <a:ext cx="9210675" cy="204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87337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tabLst>
                <a:tab pos="287337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tabLst>
                <a:tab pos="287337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tabLst>
                <a:tab pos="287337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tabLst>
                <a:tab pos="287337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7337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7337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7337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7337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Velocità</a:t>
            </a:r>
            <a:r>
              <a:rPr lang="it-IT" altLang="it-IT" sz="2400" dirty="0">
                <a:latin typeface="Book Antiqua" panose="02040602050305030304" pitchFamily="18" charset="0"/>
              </a:rPr>
              <a:t> di trasferimento dati: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200" dirty="0">
                <a:latin typeface="Book Antiqua" panose="02040602050305030304" pitchFamily="18" charset="0"/>
              </a:rPr>
              <a:t>USB </a:t>
            </a:r>
            <a:r>
              <a:rPr lang="it-IT" altLang="it-IT" sz="2200" dirty="0">
                <a:solidFill>
                  <a:srgbClr val="FFFF00"/>
                </a:solidFill>
                <a:latin typeface="Book Antiqua" panose="02040602050305030304" pitchFamily="18" charset="0"/>
              </a:rPr>
              <a:t>1.0 (</a:t>
            </a:r>
            <a:r>
              <a:rPr lang="it-IT" altLang="it-IT" sz="2200" i="1" dirty="0" err="1">
                <a:solidFill>
                  <a:srgbClr val="FFFF00"/>
                </a:solidFill>
                <a:latin typeface="Book Antiqua" panose="02040602050305030304" pitchFamily="18" charset="0"/>
              </a:rPr>
              <a:t>Low-Speed</a:t>
            </a:r>
            <a:r>
              <a:rPr lang="it-IT" altLang="it-IT" sz="2200" i="1" dirty="0">
                <a:solidFill>
                  <a:srgbClr val="FFFF00"/>
                </a:solidFill>
                <a:latin typeface="Book Antiqua" panose="02040602050305030304" pitchFamily="18" charset="0"/>
              </a:rPr>
              <a:t>)</a:t>
            </a:r>
            <a:r>
              <a:rPr lang="it-IT" altLang="it-IT" sz="2200" i="1" dirty="0">
                <a:latin typeface="Book Antiqua" panose="02040602050305030304" pitchFamily="18" charset="0"/>
              </a:rPr>
              <a:t> </a:t>
            </a:r>
            <a:r>
              <a:rPr lang="it-IT" altLang="it-IT" sz="2200" dirty="0">
                <a:latin typeface="Book Antiqua" panose="02040602050305030304" pitchFamily="18" charset="0"/>
              </a:rPr>
              <a:t>		</a:t>
            </a:r>
            <a:r>
              <a:rPr lang="it-IT" altLang="it-IT" sz="2200" dirty="0">
                <a:latin typeface="Book Antiqua" panose="02040602050305030304" pitchFamily="18" charset="0"/>
                <a:sym typeface="Symbol" panose="05050102010706020507" pitchFamily="18" charset="2"/>
              </a:rPr>
              <a:t></a:t>
            </a:r>
            <a:r>
              <a:rPr lang="it-IT" altLang="it-IT" sz="2200" i="1" dirty="0">
                <a:latin typeface="Book Antiqua" panose="02040602050305030304" pitchFamily="18" charset="0"/>
              </a:rPr>
              <a:t> </a:t>
            </a:r>
            <a:r>
              <a:rPr lang="it-IT" altLang="it-IT" sz="2200" u="sng" dirty="0">
                <a:solidFill>
                  <a:srgbClr val="FFFF00"/>
                </a:solidFill>
                <a:latin typeface="Book Antiqua" panose="02040602050305030304" pitchFamily="18" charset="0"/>
              </a:rPr>
              <a:t>1.5  </a:t>
            </a:r>
            <a:r>
              <a:rPr lang="it-IT" altLang="it-IT" sz="2200" u="sng" dirty="0" err="1">
                <a:solidFill>
                  <a:srgbClr val="FFFF00"/>
                </a:solidFill>
                <a:latin typeface="Book Antiqua" panose="02040602050305030304" pitchFamily="18" charset="0"/>
              </a:rPr>
              <a:t>Mbit</a:t>
            </a:r>
            <a:r>
              <a:rPr lang="it-IT" altLang="it-IT" sz="2200" u="sng" dirty="0">
                <a:solidFill>
                  <a:srgbClr val="FFFF00"/>
                </a:solidFill>
                <a:latin typeface="Book Antiqua" panose="02040602050305030304" pitchFamily="18" charset="0"/>
              </a:rPr>
              <a:t>/s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200" dirty="0">
                <a:latin typeface="Book Antiqua" panose="02040602050305030304" pitchFamily="18" charset="0"/>
              </a:rPr>
              <a:t>USB </a:t>
            </a:r>
            <a:r>
              <a:rPr lang="it-IT" altLang="it-IT" sz="2200" dirty="0">
                <a:solidFill>
                  <a:srgbClr val="FFFF00"/>
                </a:solidFill>
                <a:latin typeface="Book Antiqua" panose="02040602050305030304" pitchFamily="18" charset="0"/>
              </a:rPr>
              <a:t>1.1 (</a:t>
            </a:r>
            <a:r>
              <a:rPr lang="it-IT" altLang="it-IT" sz="2200" i="1" dirty="0">
                <a:solidFill>
                  <a:srgbClr val="FFFF00"/>
                </a:solidFill>
                <a:latin typeface="Book Antiqua" panose="02040602050305030304" pitchFamily="18" charset="0"/>
              </a:rPr>
              <a:t>Full-</a:t>
            </a:r>
            <a:r>
              <a:rPr lang="it-IT" altLang="it-IT" sz="2200" i="1" dirty="0" err="1">
                <a:solidFill>
                  <a:srgbClr val="FFFF00"/>
                </a:solidFill>
                <a:latin typeface="Book Antiqua" panose="02040602050305030304" pitchFamily="18" charset="0"/>
              </a:rPr>
              <a:t>Speed</a:t>
            </a:r>
            <a:r>
              <a:rPr lang="it-IT" altLang="it-IT" sz="2200" i="1" dirty="0">
                <a:solidFill>
                  <a:srgbClr val="FFFF00"/>
                </a:solidFill>
                <a:latin typeface="Book Antiqua" panose="02040602050305030304" pitchFamily="18" charset="0"/>
              </a:rPr>
              <a:t>)</a:t>
            </a:r>
            <a:r>
              <a:rPr lang="it-IT" altLang="it-IT" sz="2200" dirty="0">
                <a:latin typeface="Book Antiqua" panose="02040602050305030304" pitchFamily="18" charset="0"/>
              </a:rPr>
              <a:t> 	  	</a:t>
            </a:r>
            <a:r>
              <a:rPr lang="it-IT" altLang="it-IT" sz="2200" dirty="0">
                <a:latin typeface="Book Antiqua" panose="02040602050305030304" pitchFamily="18" charset="0"/>
                <a:sym typeface="Symbol" panose="05050102010706020507" pitchFamily="18" charset="2"/>
              </a:rPr>
              <a:t></a:t>
            </a:r>
            <a:r>
              <a:rPr lang="it-IT" altLang="it-IT" sz="2200" i="1" dirty="0">
                <a:latin typeface="Book Antiqua" panose="02040602050305030304" pitchFamily="18" charset="0"/>
              </a:rPr>
              <a:t> </a:t>
            </a:r>
            <a:r>
              <a:rPr lang="it-IT" altLang="it-IT" sz="2200" dirty="0">
                <a:solidFill>
                  <a:srgbClr val="FFFF00"/>
                </a:solidFill>
                <a:latin typeface="Book Antiqua" panose="02040602050305030304" pitchFamily="18" charset="0"/>
              </a:rPr>
              <a:t>12   </a:t>
            </a:r>
            <a:r>
              <a:rPr lang="it-IT" altLang="it-IT" sz="2200" dirty="0" err="1">
                <a:solidFill>
                  <a:srgbClr val="FFFF00"/>
                </a:solidFill>
                <a:latin typeface="Book Antiqua" panose="02040602050305030304" pitchFamily="18" charset="0"/>
              </a:rPr>
              <a:t>Mbit</a:t>
            </a:r>
            <a:r>
              <a:rPr lang="it-IT" altLang="it-IT" sz="2200" dirty="0">
                <a:solidFill>
                  <a:srgbClr val="FFFF00"/>
                </a:solidFill>
                <a:latin typeface="Book Antiqua" panose="02040602050305030304" pitchFamily="18" charset="0"/>
              </a:rPr>
              <a:t>/s</a:t>
            </a:r>
            <a:r>
              <a:rPr lang="it-IT" altLang="it-IT" sz="2200" i="1" dirty="0">
                <a:latin typeface="Book Antiqua" panose="02040602050305030304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200" dirty="0">
                <a:latin typeface="Book Antiqua" panose="02040602050305030304" pitchFamily="18" charset="0"/>
              </a:rPr>
              <a:t>USB </a:t>
            </a:r>
            <a:r>
              <a:rPr lang="it-IT" altLang="it-IT" sz="2200" dirty="0">
                <a:solidFill>
                  <a:srgbClr val="FFFF00"/>
                </a:solidFill>
                <a:latin typeface="Book Antiqua" panose="02040602050305030304" pitchFamily="18" charset="0"/>
              </a:rPr>
              <a:t>2.0 (</a:t>
            </a:r>
            <a:r>
              <a:rPr lang="it-IT" altLang="it-IT" sz="2200" i="1" dirty="0">
                <a:solidFill>
                  <a:srgbClr val="FFFF00"/>
                </a:solidFill>
                <a:latin typeface="Book Antiqua" panose="02040602050305030304" pitchFamily="18" charset="0"/>
              </a:rPr>
              <a:t>Hi-</a:t>
            </a:r>
            <a:r>
              <a:rPr lang="it-IT" altLang="it-IT" sz="2200" i="1" dirty="0" err="1">
                <a:solidFill>
                  <a:srgbClr val="FFFF00"/>
                </a:solidFill>
                <a:latin typeface="Book Antiqua" panose="02040602050305030304" pitchFamily="18" charset="0"/>
              </a:rPr>
              <a:t>Speed</a:t>
            </a:r>
            <a:r>
              <a:rPr lang="it-IT" altLang="it-IT" sz="2200" i="1" dirty="0">
                <a:solidFill>
                  <a:srgbClr val="FFFF00"/>
                </a:solidFill>
                <a:latin typeface="Book Antiqua" panose="02040602050305030304" pitchFamily="18" charset="0"/>
              </a:rPr>
              <a:t>)</a:t>
            </a:r>
            <a:r>
              <a:rPr lang="it-IT" altLang="it-IT" sz="2200" i="1" dirty="0">
                <a:latin typeface="Book Antiqua" panose="02040602050305030304" pitchFamily="18" charset="0"/>
              </a:rPr>
              <a:t> 		</a:t>
            </a:r>
            <a:r>
              <a:rPr lang="it-IT" altLang="it-IT" sz="2200" dirty="0">
                <a:latin typeface="Book Antiqua" panose="02040602050305030304" pitchFamily="18" charset="0"/>
                <a:sym typeface="Symbol" panose="05050102010706020507" pitchFamily="18" charset="2"/>
              </a:rPr>
              <a:t></a:t>
            </a:r>
            <a:r>
              <a:rPr lang="it-IT" altLang="it-IT" sz="2200" dirty="0">
                <a:latin typeface="Book Antiqua" panose="02040602050305030304" pitchFamily="18" charset="0"/>
              </a:rPr>
              <a:t> </a:t>
            </a:r>
            <a:r>
              <a:rPr lang="it-IT" altLang="it-IT" sz="2200" dirty="0">
                <a:solidFill>
                  <a:srgbClr val="FFFF00"/>
                </a:solidFill>
                <a:latin typeface="Book Antiqua" panose="02040602050305030304" pitchFamily="18" charset="0"/>
              </a:rPr>
              <a:t>480 </a:t>
            </a:r>
            <a:r>
              <a:rPr lang="it-IT" altLang="it-IT" sz="2200" dirty="0" err="1">
                <a:solidFill>
                  <a:srgbClr val="FFFF00"/>
                </a:solidFill>
                <a:latin typeface="Book Antiqua" panose="02040602050305030304" pitchFamily="18" charset="0"/>
              </a:rPr>
              <a:t>Mbit</a:t>
            </a:r>
            <a:r>
              <a:rPr lang="it-IT" altLang="it-IT" sz="2200" dirty="0">
                <a:solidFill>
                  <a:srgbClr val="FFFF00"/>
                </a:solidFill>
                <a:latin typeface="Book Antiqua" panose="02040602050305030304" pitchFamily="18" charset="0"/>
              </a:rPr>
              <a:t>/s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200" dirty="0">
                <a:latin typeface="Book Antiqua" panose="02040602050305030304" pitchFamily="18" charset="0"/>
              </a:rPr>
              <a:t>USB </a:t>
            </a:r>
            <a:r>
              <a:rPr lang="it-IT" altLang="it-IT" sz="2200" dirty="0">
                <a:solidFill>
                  <a:srgbClr val="FFFF00"/>
                </a:solidFill>
                <a:latin typeface="Book Antiqua" panose="02040602050305030304" pitchFamily="18" charset="0"/>
              </a:rPr>
              <a:t>3.0 (</a:t>
            </a:r>
            <a:r>
              <a:rPr lang="it-IT" altLang="it-IT" sz="2200" i="1" dirty="0">
                <a:solidFill>
                  <a:srgbClr val="FFFF00"/>
                </a:solidFill>
                <a:latin typeface="Book Antiqua" panose="02040602050305030304" pitchFamily="18" charset="0"/>
              </a:rPr>
              <a:t>Super-</a:t>
            </a:r>
            <a:r>
              <a:rPr lang="it-IT" altLang="it-IT" sz="2200" i="1" dirty="0" err="1">
                <a:solidFill>
                  <a:srgbClr val="FFFF00"/>
                </a:solidFill>
                <a:latin typeface="Book Antiqua" panose="02040602050305030304" pitchFamily="18" charset="0"/>
              </a:rPr>
              <a:t>Speed</a:t>
            </a:r>
            <a:r>
              <a:rPr lang="it-IT" altLang="it-IT" sz="2200" dirty="0">
                <a:solidFill>
                  <a:srgbClr val="FFFF00"/>
                </a:solidFill>
                <a:latin typeface="Book Antiqua" panose="02040602050305030304" pitchFamily="18" charset="0"/>
              </a:rPr>
              <a:t>)</a:t>
            </a:r>
            <a:r>
              <a:rPr lang="it-IT" altLang="it-IT" sz="2200" i="1" dirty="0">
                <a:latin typeface="Book Antiqua" panose="02040602050305030304" pitchFamily="18" charset="0"/>
              </a:rPr>
              <a:t>		</a:t>
            </a:r>
            <a:r>
              <a:rPr lang="it-IT" altLang="it-IT" sz="2200" dirty="0">
                <a:latin typeface="Book Antiqua" panose="02040602050305030304" pitchFamily="18" charset="0"/>
                <a:sym typeface="Symbol" panose="05050102010706020507" pitchFamily="18" charset="2"/>
              </a:rPr>
              <a:t></a:t>
            </a:r>
            <a:r>
              <a:rPr lang="it-IT" altLang="it-IT" sz="2200" dirty="0">
                <a:latin typeface="Book Antiqua" panose="02040602050305030304" pitchFamily="18" charset="0"/>
              </a:rPr>
              <a:t> </a:t>
            </a:r>
            <a:r>
              <a:rPr lang="it-IT" altLang="it-IT" sz="2200" dirty="0">
                <a:solidFill>
                  <a:srgbClr val="FFFF00"/>
                </a:solidFill>
                <a:latin typeface="Book Antiqua" panose="02040602050305030304" pitchFamily="18" charset="0"/>
              </a:rPr>
              <a:t>4.8  </a:t>
            </a:r>
            <a:r>
              <a:rPr lang="it-IT" altLang="it-IT" sz="2200" dirty="0" err="1">
                <a:solidFill>
                  <a:srgbClr val="FFFF00"/>
                </a:solidFill>
                <a:latin typeface="Book Antiqua" panose="02040602050305030304" pitchFamily="18" charset="0"/>
              </a:rPr>
              <a:t>Gbit</a:t>
            </a:r>
            <a:r>
              <a:rPr lang="it-IT" altLang="it-IT" sz="2200" dirty="0">
                <a:solidFill>
                  <a:srgbClr val="FFFF00"/>
                </a:solidFill>
                <a:latin typeface="Book Antiqua" panose="02040602050305030304" pitchFamily="18" charset="0"/>
              </a:rPr>
              <a:t>/s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200" dirty="0">
                <a:latin typeface="Book Antiqua" panose="02040602050305030304" pitchFamily="18" charset="0"/>
              </a:rPr>
              <a:t>USB </a:t>
            </a:r>
            <a:r>
              <a:rPr lang="it-IT" altLang="it-IT" sz="2200" dirty="0">
                <a:solidFill>
                  <a:srgbClr val="FFFF00"/>
                </a:solidFill>
                <a:latin typeface="Book Antiqua" panose="02040602050305030304" pitchFamily="18" charset="0"/>
              </a:rPr>
              <a:t>3.1 (</a:t>
            </a:r>
            <a:r>
              <a:rPr lang="it-IT" altLang="it-IT" sz="2200" i="1" dirty="0">
                <a:solidFill>
                  <a:srgbClr val="FFFF00"/>
                </a:solidFill>
                <a:latin typeface="Book Antiqua" panose="02040602050305030304" pitchFamily="18" charset="0"/>
              </a:rPr>
              <a:t>Super-</a:t>
            </a:r>
            <a:r>
              <a:rPr lang="it-IT" altLang="it-IT" sz="2200" i="1" dirty="0" err="1">
                <a:solidFill>
                  <a:srgbClr val="FFFF00"/>
                </a:solidFill>
                <a:latin typeface="Book Antiqua" panose="02040602050305030304" pitchFamily="18" charset="0"/>
              </a:rPr>
              <a:t>Speed</a:t>
            </a:r>
            <a:r>
              <a:rPr lang="it-IT" altLang="it-IT" sz="2200" i="1" dirty="0">
                <a:solidFill>
                  <a:srgbClr val="FFFF00"/>
                </a:solidFill>
                <a:latin typeface="Book Antiqua" panose="02040602050305030304" pitchFamily="18" charset="0"/>
              </a:rPr>
              <a:t>+</a:t>
            </a:r>
            <a:r>
              <a:rPr lang="it-IT" altLang="it-IT" sz="2200" dirty="0">
                <a:solidFill>
                  <a:srgbClr val="FFFF00"/>
                </a:solidFill>
                <a:latin typeface="Book Antiqua" panose="02040602050305030304" pitchFamily="18" charset="0"/>
              </a:rPr>
              <a:t>)</a:t>
            </a:r>
            <a:r>
              <a:rPr lang="it-IT" altLang="it-IT" sz="2200" i="1" dirty="0">
                <a:latin typeface="Book Antiqua" panose="02040602050305030304" pitchFamily="18" charset="0"/>
              </a:rPr>
              <a:t>		</a:t>
            </a:r>
            <a:r>
              <a:rPr lang="it-IT" altLang="it-IT" sz="2200" dirty="0">
                <a:latin typeface="Book Antiqua" panose="02040602050305030304" pitchFamily="18" charset="0"/>
                <a:sym typeface="Symbol" panose="05050102010706020507" pitchFamily="18" charset="2"/>
              </a:rPr>
              <a:t></a:t>
            </a:r>
            <a:r>
              <a:rPr lang="it-IT" altLang="it-IT" sz="2200" dirty="0">
                <a:latin typeface="Book Antiqua" panose="02040602050305030304" pitchFamily="18" charset="0"/>
              </a:rPr>
              <a:t> </a:t>
            </a:r>
            <a:r>
              <a:rPr lang="it-IT" altLang="it-IT" sz="2200" u="sng" dirty="0">
                <a:solidFill>
                  <a:srgbClr val="FFFF00"/>
                </a:solidFill>
                <a:latin typeface="Book Antiqua" panose="02040602050305030304" pitchFamily="18" charset="0"/>
              </a:rPr>
              <a:t>10   </a:t>
            </a:r>
            <a:r>
              <a:rPr lang="it-IT" altLang="it-IT" sz="2200" u="sng" dirty="0" err="1">
                <a:solidFill>
                  <a:srgbClr val="FFFF00"/>
                </a:solidFill>
                <a:latin typeface="Book Antiqua" panose="02040602050305030304" pitchFamily="18" charset="0"/>
              </a:rPr>
              <a:t>Gbit</a:t>
            </a:r>
            <a:r>
              <a:rPr lang="it-IT" altLang="it-IT" sz="2200" u="sng" dirty="0">
                <a:solidFill>
                  <a:srgbClr val="FFFF00"/>
                </a:solidFill>
                <a:latin typeface="Book Antiqua" panose="02040602050305030304" pitchFamily="18" charset="0"/>
              </a:rPr>
              <a:t>/s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400" dirty="0">
                <a:latin typeface="Book Antiqua" panose="02040602050305030304" pitchFamily="18" charset="0"/>
              </a:rPr>
              <a:t>Trasmissione in modalità </a:t>
            </a:r>
            <a:r>
              <a:rPr lang="it-IT" altLang="it-IT" sz="2400" i="1" dirty="0" err="1">
                <a:latin typeface="Book Antiqua" panose="02040602050305030304" pitchFamily="18" charset="0"/>
              </a:rPr>
              <a:t>half</a:t>
            </a:r>
            <a:r>
              <a:rPr lang="it-IT" altLang="it-IT" sz="2400" dirty="0">
                <a:latin typeface="Book Antiqua" panose="02040602050305030304" pitchFamily="18" charset="0"/>
              </a:rPr>
              <a:t> </a:t>
            </a:r>
            <a:r>
              <a:rPr lang="it-IT" altLang="it-IT" sz="2400" i="1" dirty="0">
                <a:latin typeface="Book Antiqua" panose="02040602050305030304" pitchFamily="18" charset="0"/>
              </a:rPr>
              <a:t>duplex</a:t>
            </a:r>
            <a:r>
              <a:rPr lang="it-IT" altLang="it-IT" sz="2400" dirty="0">
                <a:latin typeface="Book Antiqua" panose="02040602050305030304" pitchFamily="18" charset="0"/>
              </a:rPr>
              <a:t> (monodirezionale alternata) </a:t>
            </a: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6710363" y="2413000"/>
            <a:ext cx="16621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355600" algn="l"/>
                <a:tab pos="169862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tabLst>
                <a:tab pos="355600" algn="l"/>
                <a:tab pos="169862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tabLst>
                <a:tab pos="355600" algn="l"/>
                <a:tab pos="169862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tabLst>
                <a:tab pos="355600" algn="l"/>
                <a:tab pos="169862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tabLst>
                <a:tab pos="355600" algn="l"/>
                <a:tab pos="169862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169862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169862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169862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169862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it-IT" altLang="it-IT" sz="2000">
                <a:latin typeface="Book Antiqua" panose="02040602050305030304" pitchFamily="18" charset="0"/>
              </a:rPr>
              <a:t>connettore</a:t>
            </a:r>
          </a:p>
          <a:p>
            <a:pPr algn="ctr" eaLnBrk="1" hangingPunct="1">
              <a:lnSpc>
                <a:spcPct val="90000"/>
              </a:lnSpc>
            </a:pPr>
            <a:r>
              <a:rPr lang="it-IT" altLang="it-IT" sz="2000">
                <a:latin typeface="Book Antiqua" panose="02040602050305030304" pitchFamily="18" charset="0"/>
              </a:rPr>
              <a:t>USB tipo A</a:t>
            </a:r>
            <a:endParaRPr lang="it-IT" altLang="it-IT" sz="2000">
              <a:latin typeface="Book Antiqua" panose="02040602050305030304" pitchFamily="18" charset="0"/>
              <a:sym typeface="Symbol" panose="05050102010706020507" pitchFamily="18" charset="2"/>
            </a:endParaRPr>
          </a:p>
        </p:txBody>
      </p:sp>
      <p:sp>
        <p:nvSpPr>
          <p:cNvPr id="291848" name="Rectangle 8"/>
          <p:cNvSpPr>
            <a:spLocks noChangeArrowheads="1"/>
          </p:cNvSpPr>
          <p:nvPr/>
        </p:nvSpPr>
        <p:spPr bwMode="auto">
          <a:xfrm>
            <a:off x="6578600" y="4989513"/>
            <a:ext cx="2387600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protocollo </a:t>
            </a:r>
            <a:r>
              <a:rPr lang="it-IT" altLang="it-IT" sz="2400" b="1" u="sng">
                <a:solidFill>
                  <a:srgbClr val="FFFF00"/>
                </a:solidFill>
                <a:latin typeface="Book Antiqua" panose="02040602050305030304" pitchFamily="18" charset="0"/>
              </a:rPr>
              <a:t>seriale</a:t>
            </a: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 con </a:t>
            </a:r>
            <a:b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</a:br>
            <a:r>
              <a:rPr lang="it-IT" altLang="it-IT" sz="2400" b="1" u="sng">
                <a:solidFill>
                  <a:srgbClr val="FFFF00"/>
                </a:solidFill>
                <a:latin typeface="Book Antiqua" panose="02040602050305030304" pitchFamily="18" charset="0"/>
              </a:rPr>
              <a:t>alta velocità</a:t>
            </a: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b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</a:br>
            <a:r>
              <a:rPr lang="it-IT" altLang="it-IT" sz="2400" b="1">
                <a:solidFill>
                  <a:srgbClr val="FFFF00"/>
                </a:solidFill>
                <a:latin typeface="Book Antiqua" panose="02040602050305030304" pitchFamily="18" charset="0"/>
              </a:rPr>
              <a:t>di trasmissione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Campionamento, Schede DAQ, Protocolli</a:t>
            </a:r>
            <a:endParaRPr lang="it-IT" altLang="it-IT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DCDBC4-178E-4D21-A673-B1F41D94CA35}" type="slidenum">
              <a:rPr lang="it-IT" altLang="it-IT" smtClean="0"/>
              <a:pPr>
                <a:defRPr/>
              </a:pPr>
              <a:t>24</a:t>
            </a:fld>
            <a:r>
              <a:rPr lang="it-IT" altLang="it-IT" smtClean="0"/>
              <a:t>/36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291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5" grpId="0"/>
      <p:bldP spid="291848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-119063"/>
            <a:ext cx="8399462" cy="1058863"/>
          </a:xfrm>
          <a:noFill/>
        </p:spPr>
        <p:txBody>
          <a:bodyPr/>
          <a:lstStyle/>
          <a:p>
            <a:r>
              <a:rPr lang="it-IT" altLang="it-IT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Interfaccia USB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284162" y="741632"/>
            <a:ext cx="8859838" cy="393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355600" algn="l"/>
                <a:tab pos="260667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tabLst>
                <a:tab pos="355600" algn="l"/>
                <a:tab pos="260667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tabLst>
                <a:tab pos="355600" algn="l"/>
                <a:tab pos="260667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tabLst>
                <a:tab pos="355600" algn="l"/>
                <a:tab pos="260667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tabLst>
                <a:tab pos="355600" algn="l"/>
                <a:tab pos="260667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260667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260667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260667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260667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</a:pPr>
            <a:r>
              <a:rPr lang="it-IT" altLang="it-IT" sz="2400" dirty="0">
                <a:latin typeface="Book Antiqua" panose="02040602050305030304" pitchFamily="18" charset="0"/>
              </a:rPr>
              <a:t>Quando una periferica o un </a:t>
            </a:r>
            <a:r>
              <a:rPr lang="it-IT" altLang="it-IT" sz="2400" i="1" dirty="0">
                <a:latin typeface="Book Antiqua" panose="02040602050305030304" pitchFamily="18" charset="0"/>
              </a:rPr>
              <a:t>hub</a:t>
            </a:r>
            <a:r>
              <a:rPr lang="it-IT" altLang="it-IT" sz="2400" dirty="0">
                <a:latin typeface="Book Antiqua" panose="02040602050305030304" pitchFamily="18" charset="0"/>
              </a:rPr>
              <a:t> viene connesso alla struttura </a:t>
            </a:r>
            <a:r>
              <a:rPr lang="it-IT" altLang="it-IT" sz="2400" dirty="0" smtClean="0">
                <a:latin typeface="Book Antiqua" panose="02040602050305030304" pitchFamily="18" charset="0"/>
              </a:rPr>
              <a:t/>
            </a:r>
            <a:br>
              <a:rPr lang="it-IT" altLang="it-IT" sz="2400" dirty="0" smtClean="0">
                <a:latin typeface="Book Antiqua" panose="02040602050305030304" pitchFamily="18" charset="0"/>
              </a:rPr>
            </a:br>
            <a:r>
              <a:rPr lang="it-IT" altLang="it-IT" sz="2400" dirty="0" smtClean="0">
                <a:latin typeface="Book Antiqua" panose="02040602050305030304" pitchFamily="18" charset="0"/>
              </a:rPr>
              <a:t>ad </a:t>
            </a:r>
            <a:r>
              <a:rPr lang="it-IT" altLang="it-IT" sz="2400" dirty="0">
                <a:latin typeface="Book Antiqua" panose="02040602050305030304" pitchFamily="18" charset="0"/>
              </a:rPr>
              <a:t>albero gli viene 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assegnato un </a:t>
            </a: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indirizzo logico</a:t>
            </a:r>
            <a:r>
              <a:rPr lang="it-IT" altLang="it-IT" sz="2400" dirty="0">
                <a:latin typeface="Book Antiqua" panose="02040602050305030304" pitchFamily="18" charset="0"/>
              </a:rPr>
              <a:t>. Dopo essersi sincronizzato con il </a:t>
            </a:r>
            <a:r>
              <a:rPr lang="it-IT" altLang="it-IT" sz="2400" i="1" dirty="0">
                <a:latin typeface="Book Antiqua" panose="02040602050305030304" pitchFamily="18" charset="0"/>
              </a:rPr>
              <a:t>clock </a:t>
            </a:r>
            <a:r>
              <a:rPr lang="it-IT" altLang="it-IT" sz="2400" dirty="0">
                <a:latin typeface="Book Antiqua" panose="02040602050305030304" pitchFamily="18" charset="0"/>
              </a:rPr>
              <a:t>del ricevitore invia un stringa di bit indicando quale </a:t>
            </a: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tipo</a:t>
            </a:r>
            <a:r>
              <a:rPr lang="it-IT" altLang="it-IT" sz="24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di trasferimento 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dati</a:t>
            </a:r>
            <a:r>
              <a:rPr lang="it-IT" altLang="it-IT" sz="2400" dirty="0">
                <a:latin typeface="Book Antiqua" panose="02040602050305030304" pitchFamily="18" charset="0"/>
              </a:rPr>
              <a:t> </a:t>
            </a:r>
            <a:r>
              <a:rPr lang="it-IT" altLang="it-IT" sz="2400" dirty="0" smtClean="0">
                <a:latin typeface="Book Antiqua" panose="02040602050305030304" pitchFamily="18" charset="0"/>
              </a:rPr>
              <a:t>eseguire</a:t>
            </a:r>
            <a:r>
              <a:rPr lang="it-IT" altLang="it-IT" sz="2400" dirty="0">
                <a:latin typeface="Book Antiqua" panose="02040602050305030304" pitchFamily="18" charset="0"/>
              </a:rPr>
              <a:t>:</a:t>
            </a:r>
          </a:p>
          <a:p>
            <a:pPr algn="just" eaLnBrk="1" hangingPunct="1"/>
            <a:endParaRPr lang="it-IT" altLang="it-IT" sz="500" dirty="0">
              <a:latin typeface="Book Antiqua" panose="02040602050305030304" pitchFamily="18" charset="0"/>
            </a:endParaRPr>
          </a:p>
          <a:p>
            <a:pPr algn="just" eaLnBrk="1" hangingPunct="1"/>
            <a:r>
              <a:rPr lang="it-IT" altLang="it-IT" sz="2400" dirty="0">
                <a:latin typeface="Book Antiqua" panose="02040602050305030304" pitchFamily="18" charset="0"/>
              </a:rPr>
              <a:t>1	</a:t>
            </a:r>
            <a:r>
              <a:rPr lang="it-IT" altLang="it-IT" sz="2400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Control transfer </a:t>
            </a:r>
            <a:r>
              <a:rPr lang="it-IT" altLang="it-IT" sz="2400" dirty="0">
                <a:latin typeface="Book Antiqua" panose="02040602050305030304" pitchFamily="18" charset="0"/>
              </a:rPr>
              <a:t>	</a:t>
            </a:r>
            <a:r>
              <a:rPr lang="it-IT" altLang="it-IT" sz="2400" dirty="0">
                <a:latin typeface="Book Antiqua" panose="02040602050305030304" pitchFamily="18" charset="0"/>
                <a:sym typeface="Symbol" panose="05050102010706020507" pitchFamily="18" charset="2"/>
              </a:rPr>
              <a:t> </a:t>
            </a:r>
            <a:r>
              <a:rPr lang="it-IT" altLang="it-IT" sz="2000" dirty="0" smtClean="0">
                <a:latin typeface="Book Antiqua" panose="02040602050305030304" pitchFamily="18" charset="0"/>
                <a:sym typeface="Symbol" panose="05050102010706020507" pitchFamily="18" charset="2"/>
              </a:rPr>
              <a:t>configurazione/verifica/controllo</a:t>
            </a:r>
            <a:r>
              <a:rPr lang="it-IT" altLang="it-IT" sz="2400" dirty="0" smtClean="0">
                <a:latin typeface="Book Antiqua" panose="02040602050305030304" pitchFamily="18" charset="0"/>
                <a:sym typeface="Symbol" panose="05050102010706020507" pitchFamily="18" charset="2"/>
              </a:rPr>
              <a:t> dello stato</a:t>
            </a:r>
            <a:endParaRPr lang="it-IT" altLang="it-IT" sz="2400" dirty="0">
              <a:latin typeface="Book Antiqua" panose="02040602050305030304" pitchFamily="18" charset="0"/>
              <a:sym typeface="Symbol" panose="05050102010706020507" pitchFamily="18" charset="2"/>
            </a:endParaRPr>
          </a:p>
          <a:p>
            <a:pPr algn="just" eaLnBrk="1" hangingPunct="1"/>
            <a:r>
              <a:rPr lang="it-IT" altLang="it-IT" sz="2400" dirty="0" smtClean="0">
                <a:latin typeface="Book Antiqua" panose="02040602050305030304" pitchFamily="18" charset="0"/>
              </a:rPr>
              <a:t>2	</a:t>
            </a:r>
            <a:r>
              <a:rPr lang="it-IT" altLang="it-IT" sz="2400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Isosinchronous	</a:t>
            </a:r>
            <a:r>
              <a:rPr lang="it-IT" altLang="it-IT" sz="2400" dirty="0" smtClean="0">
                <a:latin typeface="Book Antiqua" panose="02040602050305030304" pitchFamily="18" charset="0"/>
                <a:sym typeface="Symbol" panose="05050102010706020507" pitchFamily="18" charset="2"/>
              </a:rPr>
              <a:t> </a:t>
            </a:r>
            <a:r>
              <a:rPr lang="it-IT" altLang="it-IT" sz="2400" b="1" dirty="0" smtClean="0">
                <a:latin typeface="Book Antiqua" panose="02040602050305030304" pitchFamily="18" charset="0"/>
                <a:sym typeface="Symbol" panose="05050102010706020507" pitchFamily="18" charset="2"/>
              </a:rPr>
              <a:t>trasmissione continua </a:t>
            </a:r>
            <a:r>
              <a:rPr lang="it-IT" altLang="it-IT" sz="2400" dirty="0" smtClean="0">
                <a:latin typeface="Book Antiqua" panose="02040602050305030304" pitchFamily="18" charset="0"/>
                <a:sym typeface="Symbol" panose="05050102010706020507" pitchFamily="18" charset="2"/>
              </a:rPr>
              <a:t>o </a:t>
            </a:r>
            <a:r>
              <a:rPr lang="it-IT" altLang="it-IT" sz="2400" i="1" dirty="0" smtClean="0">
                <a:latin typeface="Book Antiqua" panose="02040602050305030304" pitchFamily="18" charset="0"/>
                <a:sym typeface="Symbol" panose="05050102010706020507" pitchFamily="18" charset="2"/>
              </a:rPr>
              <a:t>streaming</a:t>
            </a:r>
            <a:r>
              <a:rPr lang="it-IT" altLang="it-IT" sz="2400" dirty="0" smtClean="0">
                <a:latin typeface="Book Antiqua" panose="02040602050305030304" pitchFamily="18" charset="0"/>
                <a:sym typeface="Symbol" panose="05050102010706020507" pitchFamily="18" charset="2"/>
              </a:rPr>
              <a:t> 		</a:t>
            </a:r>
            <a:r>
              <a:rPr lang="it-IT" altLang="it-IT" sz="2400" dirty="0" smtClean="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transfer</a:t>
            </a:r>
            <a:r>
              <a:rPr lang="it-IT" altLang="it-IT" sz="2400" dirty="0" smtClean="0">
                <a:latin typeface="Book Antiqua" panose="02040602050305030304" pitchFamily="18" charset="0"/>
                <a:sym typeface="Symbol" panose="05050102010706020507" pitchFamily="18" charset="2"/>
              </a:rPr>
              <a:t>	     (in modo sincrono con un timer)</a:t>
            </a:r>
            <a:endParaRPr lang="it-IT" altLang="it-IT" sz="2400" dirty="0" smtClean="0">
              <a:latin typeface="Book Antiqua" panose="02040602050305030304" pitchFamily="18" charset="0"/>
            </a:endParaRPr>
          </a:p>
          <a:p>
            <a:pPr algn="just" eaLnBrk="1" hangingPunct="1"/>
            <a:r>
              <a:rPr lang="it-IT" altLang="it-IT" sz="2400" dirty="0" smtClean="0">
                <a:latin typeface="Book Antiqua" panose="02040602050305030304" pitchFamily="18" charset="0"/>
              </a:rPr>
              <a:t>3</a:t>
            </a:r>
            <a:r>
              <a:rPr lang="it-IT" altLang="it-IT" sz="2400" dirty="0">
                <a:latin typeface="Book Antiqua" panose="02040602050305030304" pitchFamily="18" charset="0"/>
              </a:rPr>
              <a:t>	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Interrupt </a:t>
            </a:r>
            <a:r>
              <a:rPr lang="it-IT" altLang="it-IT" sz="2400" i="1" dirty="0">
                <a:latin typeface="Book Antiqua" panose="02040602050305030304" pitchFamily="18" charset="0"/>
              </a:rPr>
              <a:t>	</a:t>
            </a:r>
            <a:r>
              <a:rPr lang="it-IT" altLang="it-IT" sz="2400" dirty="0" smtClean="0">
                <a:latin typeface="Book Antiqua" panose="02040602050305030304" pitchFamily="18" charset="0"/>
                <a:sym typeface="Symbol" panose="05050102010706020507" pitchFamily="18" charset="2"/>
              </a:rPr>
              <a:t> </a:t>
            </a:r>
            <a:r>
              <a:rPr lang="it-IT" altLang="it-IT" sz="2400" b="1" dirty="0" smtClean="0">
                <a:latin typeface="Book Antiqua" panose="02040602050305030304" pitchFamily="18" charset="0"/>
                <a:sym typeface="Symbol" panose="05050102010706020507" pitchFamily="18" charset="2"/>
              </a:rPr>
              <a:t>trasmissione prioritaria </a:t>
            </a:r>
            <a:r>
              <a:rPr lang="it-IT" altLang="it-IT" sz="2400" dirty="0" smtClean="0">
                <a:latin typeface="Book Antiqua" panose="02040602050305030304" pitchFamily="18" charset="0"/>
                <a:sym typeface="Symbol" panose="05050102010706020507" pitchFamily="18" charset="2"/>
              </a:rPr>
              <a:t>di pochi dati </a:t>
            </a:r>
            <a:br>
              <a:rPr lang="it-IT" altLang="it-IT" sz="2400" dirty="0" smtClean="0">
                <a:latin typeface="Book Antiqua" panose="02040602050305030304" pitchFamily="18" charset="0"/>
                <a:sym typeface="Symbol" panose="05050102010706020507" pitchFamily="18" charset="2"/>
              </a:rPr>
            </a:br>
            <a:r>
              <a:rPr lang="it-IT" altLang="it-IT" sz="2400" dirty="0" smtClean="0">
                <a:latin typeface="Book Antiqua" panose="02040602050305030304" pitchFamily="18" charset="0"/>
                <a:sym typeface="Symbol" panose="05050102010706020507" pitchFamily="18" charset="2"/>
              </a:rPr>
              <a:t>     </a:t>
            </a:r>
            <a:r>
              <a:rPr lang="it-IT" altLang="it-IT" sz="2400" dirty="0" smtClean="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transfer</a:t>
            </a:r>
            <a:r>
              <a:rPr lang="it-IT" altLang="it-IT" sz="2400" dirty="0" smtClean="0">
                <a:latin typeface="Book Antiqua" panose="02040602050305030304" pitchFamily="18" charset="0"/>
                <a:sym typeface="Symbol" panose="05050102010706020507" pitchFamily="18" charset="2"/>
              </a:rPr>
              <a:t>                     </a:t>
            </a:r>
            <a:r>
              <a:rPr lang="it-IT" altLang="it-IT" sz="1600" dirty="0" smtClean="0">
                <a:latin typeface="Book Antiqua" panose="02040602050305030304" pitchFamily="18" charset="0"/>
                <a:sym typeface="Symbol" panose="05050102010706020507" pitchFamily="18" charset="2"/>
              </a:rPr>
              <a:t> </a:t>
            </a:r>
            <a:r>
              <a:rPr lang="it-IT" altLang="it-IT" sz="2400" dirty="0" smtClean="0">
                <a:latin typeface="Book Antiqua" panose="02040602050305030304" pitchFamily="18" charset="0"/>
                <a:sym typeface="Symbol" panose="05050102010706020507" pitchFamily="18" charset="2"/>
              </a:rPr>
              <a:t>(latenze minime garantite)</a:t>
            </a:r>
            <a:endParaRPr lang="it-IT" altLang="it-IT" sz="2400" dirty="0">
              <a:latin typeface="Book Antiqua" panose="02040602050305030304" pitchFamily="18" charset="0"/>
            </a:endParaRPr>
          </a:p>
          <a:p>
            <a:pPr eaLnBrk="1" hangingPunct="1"/>
            <a:r>
              <a:rPr lang="it-IT" altLang="it-IT" sz="2400" dirty="0">
                <a:latin typeface="Book Antiqua" panose="02040602050305030304" pitchFamily="18" charset="0"/>
              </a:rPr>
              <a:t>3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	</a:t>
            </a:r>
            <a:r>
              <a:rPr lang="it-IT" altLang="it-IT" sz="2400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Bulk transfer</a:t>
            </a:r>
            <a:r>
              <a:rPr lang="it-IT" altLang="it-IT" sz="2400" dirty="0">
                <a:latin typeface="Book Antiqua" panose="02040602050305030304" pitchFamily="18" charset="0"/>
              </a:rPr>
              <a:t>	</a:t>
            </a:r>
            <a:r>
              <a:rPr lang="it-IT" altLang="it-IT" sz="2400" dirty="0" smtClean="0">
                <a:latin typeface="Book Antiqua" panose="02040602050305030304" pitchFamily="18" charset="0"/>
                <a:sym typeface="Symbol" panose="05050102010706020507" pitchFamily="18" charset="2"/>
              </a:rPr>
              <a:t> </a:t>
            </a:r>
            <a:r>
              <a:rPr lang="it-IT" altLang="it-IT" sz="2400" b="1" dirty="0" smtClean="0">
                <a:latin typeface="Book Antiqua" panose="02040602050305030304" pitchFamily="18" charset="0"/>
                <a:sym typeface="Symbol" panose="05050102010706020507" pitchFamily="18" charset="2"/>
              </a:rPr>
              <a:t>trasmissione non-prioritaria </a:t>
            </a:r>
            <a:r>
              <a:rPr lang="it-IT" altLang="it-IT" sz="2400" dirty="0" smtClean="0">
                <a:latin typeface="Book Antiqua" panose="02040602050305030304" pitchFamily="18" charset="0"/>
                <a:sym typeface="Symbol" panose="05050102010706020507" pitchFamily="18" charset="2"/>
              </a:rPr>
              <a:t>di molti dati                      </a:t>
            </a:r>
            <a:br>
              <a:rPr lang="it-IT" altLang="it-IT" sz="2400" dirty="0" smtClean="0">
                <a:latin typeface="Book Antiqua" panose="02040602050305030304" pitchFamily="18" charset="0"/>
                <a:sym typeface="Symbol" panose="05050102010706020507" pitchFamily="18" charset="2"/>
              </a:rPr>
            </a:br>
            <a:r>
              <a:rPr lang="it-IT" altLang="it-IT" sz="2400" dirty="0" smtClean="0">
                <a:latin typeface="Book Antiqua" panose="02040602050305030304" pitchFamily="18" charset="0"/>
                <a:sym typeface="Symbol" panose="05050102010706020507" pitchFamily="18" charset="2"/>
              </a:rPr>
              <a:t>                                       (latenze </a:t>
            </a:r>
            <a:r>
              <a:rPr lang="it-IT" altLang="it-IT" sz="2400" dirty="0">
                <a:latin typeface="Book Antiqua" panose="02040602050305030304" pitchFamily="18" charset="0"/>
                <a:sym typeface="Symbol" panose="05050102010706020507" pitchFamily="18" charset="2"/>
              </a:rPr>
              <a:t>non </a:t>
            </a:r>
            <a:r>
              <a:rPr lang="it-IT" altLang="it-IT" sz="2400" dirty="0" smtClean="0">
                <a:latin typeface="Book Antiqua" panose="02040602050305030304" pitchFamily="18" charset="0"/>
                <a:sym typeface="Symbol" panose="05050102010706020507" pitchFamily="18" charset="2"/>
              </a:rPr>
              <a:t>garantite) </a:t>
            </a:r>
            <a:r>
              <a:rPr lang="it-IT" altLang="it-IT" sz="2400" dirty="0">
                <a:latin typeface="Book Antiqua" panose="02040602050305030304" pitchFamily="18" charset="0"/>
                <a:sym typeface="Symbol" panose="05050102010706020507" pitchFamily="18" charset="2"/>
              </a:rPr>
              <a:t>			</a:t>
            </a:r>
            <a:endParaRPr lang="it-IT" altLang="it-IT" sz="2400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292868" name="Text Box 4"/>
          <p:cNvSpPr txBox="1">
            <a:spLocks noChangeArrowheads="1"/>
          </p:cNvSpPr>
          <p:nvPr/>
        </p:nvSpPr>
        <p:spPr bwMode="auto">
          <a:xfrm>
            <a:off x="257175" y="4705967"/>
            <a:ext cx="8886825" cy="1875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87337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tabLst>
                <a:tab pos="287337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tabLst>
                <a:tab pos="287337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tabLst>
                <a:tab pos="287337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tabLst>
                <a:tab pos="287337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7337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7337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7337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7337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it-IT" altLang="it-IT" sz="2400" dirty="0">
                <a:latin typeface="Book Antiqua" panose="02040602050305030304" pitchFamily="18" charset="0"/>
              </a:rPr>
              <a:t>Un 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singolo cavo USB</a:t>
            </a:r>
            <a:r>
              <a:rPr lang="it-IT" altLang="it-IT" sz="2400" dirty="0">
                <a:latin typeface="Book Antiqua" panose="02040602050305030304" pitchFamily="18" charset="0"/>
              </a:rPr>
              <a:t> può essere 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lungo fino a 5 </a:t>
            </a:r>
            <a:r>
              <a:rPr lang="it-IT" altLang="it-IT" sz="2400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m</a:t>
            </a:r>
            <a:r>
              <a:rPr lang="it-IT" altLang="it-IT" sz="2400" dirty="0" smtClean="0">
                <a:latin typeface="Book Antiqua" panose="02040602050305030304" pitchFamily="18" charset="0"/>
              </a:rPr>
              <a:t> </a:t>
            </a:r>
            <a:r>
              <a:rPr lang="it-IT" altLang="it-IT" sz="2400" dirty="0" smtClean="0">
                <a:latin typeface="Book Antiqua" panose="02040602050305030304" pitchFamily="18" charset="0"/>
              </a:rPr>
              <a:t>ma, </a:t>
            </a:r>
            <a:r>
              <a:rPr lang="it-IT" altLang="it-IT" sz="2400" dirty="0" smtClean="0">
                <a:latin typeface="Book Antiqua" panose="02040602050305030304" pitchFamily="18" charset="0"/>
              </a:rPr>
              <a:t>collegando </a:t>
            </a:r>
            <a:r>
              <a:rPr lang="it-IT" altLang="it-IT" sz="2400" dirty="0">
                <a:latin typeface="Book Antiqua" panose="02040602050305030304" pitchFamily="18" charset="0"/>
              </a:rPr>
              <a:t>degli </a:t>
            </a:r>
            <a:r>
              <a:rPr lang="it-IT" altLang="it-IT" sz="2400" i="1" dirty="0" err="1" smtClean="0">
                <a:latin typeface="Book Antiqua" panose="02040602050305030304" pitchFamily="18" charset="0"/>
              </a:rPr>
              <a:t>hub</a:t>
            </a:r>
            <a:r>
              <a:rPr lang="it-IT" altLang="it-IT" sz="2400" dirty="0" smtClean="0">
                <a:latin typeface="Book Antiqua" panose="02040602050305030304" pitchFamily="18" charset="0"/>
              </a:rPr>
              <a:t> alimentati, </a:t>
            </a:r>
            <a:r>
              <a:rPr lang="it-IT" altLang="it-IT" sz="2400" dirty="0" smtClean="0">
                <a:latin typeface="Book Antiqua" panose="02040602050305030304" pitchFamily="18" charset="0"/>
              </a:rPr>
              <a:t>le 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periferiche</a:t>
            </a:r>
            <a:r>
              <a:rPr lang="it-IT" altLang="it-IT" sz="2400" dirty="0">
                <a:latin typeface="Book Antiqua" panose="02040602050305030304" pitchFamily="18" charset="0"/>
              </a:rPr>
              <a:t> possono </a:t>
            </a:r>
            <a:r>
              <a:rPr lang="it-IT" altLang="it-IT" sz="2400" dirty="0" smtClean="0">
                <a:latin typeface="Book Antiqua" panose="02040602050305030304" pitchFamily="18" charset="0"/>
              </a:rPr>
              <a:t>distare </a:t>
            </a:r>
            <a:r>
              <a:rPr lang="it-IT" altLang="it-IT" sz="2400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fino 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a 30 m dall’utilizzatore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400" dirty="0">
                <a:latin typeface="Book Antiqua" panose="02040602050305030304" pitchFamily="18" charset="0"/>
              </a:rPr>
              <a:t>Sulla connessione di alimentazione (</a:t>
            </a:r>
            <a:r>
              <a:rPr lang="it-IT" altLang="it-IT" sz="2400" dirty="0" smtClean="0">
                <a:latin typeface="Book Antiqua" panose="02040602050305030304" pitchFamily="18" charset="0"/>
              </a:rPr>
              <a:t>VBUS) </a:t>
            </a:r>
            <a:r>
              <a:rPr lang="it-IT" altLang="it-IT" sz="2400" dirty="0">
                <a:latin typeface="Book Antiqua" panose="02040602050305030304" pitchFamily="18" charset="0"/>
              </a:rPr>
              <a:t>un PC può erogare 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fino a 500 mA di corrente a 5 V</a:t>
            </a:r>
            <a:r>
              <a:rPr lang="it-IT" altLang="it-IT" sz="2400" dirty="0">
                <a:latin typeface="Book Antiqua" panose="02040602050305030304" pitchFamily="18" charset="0"/>
              </a:rPr>
              <a:t>. </a:t>
            </a:r>
            <a:r>
              <a:rPr lang="it-IT" altLang="it-IT" sz="2400" dirty="0" smtClean="0">
                <a:latin typeface="Book Antiqua" panose="02040602050305030304" pitchFamily="18" charset="0"/>
              </a:rPr>
              <a:t>Così </a:t>
            </a:r>
            <a:r>
              <a:rPr lang="it-IT" altLang="it-IT" sz="2400" dirty="0">
                <a:latin typeface="Book Antiqua" panose="02040602050305030304" pitchFamily="18" charset="0"/>
              </a:rPr>
              <a:t>è possibile anche 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alimentare periferiche</a:t>
            </a:r>
            <a:r>
              <a:rPr lang="it-IT" altLang="it-IT" sz="2400" dirty="0">
                <a:latin typeface="Book Antiqua" panose="02040602050305030304" pitchFamily="18" charset="0"/>
              </a:rPr>
              <a:t> a “basso consumo” </a:t>
            </a:r>
            <a:r>
              <a:rPr lang="it-IT" altLang="it-IT" sz="2400" dirty="0" smtClean="0">
                <a:latin typeface="Book Antiqua" panose="02040602050305030304" pitchFamily="18" charset="0"/>
              </a:rPr>
              <a:t>(potenza </a:t>
            </a:r>
            <a:r>
              <a:rPr lang="it-IT" altLang="it-IT" sz="2400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&lt;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2.5 W</a:t>
            </a:r>
            <a:r>
              <a:rPr lang="it-IT" altLang="it-IT" sz="2400" dirty="0">
                <a:latin typeface="Book Antiqua" panose="02040602050305030304" pitchFamily="18" charset="0"/>
              </a:rPr>
              <a:t>)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Campionamento, Schede DAQ, Protocolli</a:t>
            </a:r>
            <a:endParaRPr lang="it-IT" altLang="it-IT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DCDBC4-178E-4D21-A673-B1F41D94CA35}" type="slidenum">
              <a:rPr lang="it-IT" altLang="it-IT" smtClean="0"/>
              <a:pPr>
                <a:defRPr/>
              </a:pPr>
              <a:t>25</a:t>
            </a:fld>
            <a:r>
              <a:rPr lang="it-IT" altLang="it-IT" smtClean="0"/>
              <a:t>/36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11150" y="736600"/>
            <a:ext cx="8701088" cy="5888038"/>
          </a:xfrm>
          <a:noFill/>
        </p:spPr>
        <p:txBody>
          <a:bodyPr/>
          <a:lstStyle/>
          <a:p>
            <a:r>
              <a:rPr lang="it-IT" altLang="it-IT" sz="6000" b="1" dirty="0" smtClean="0">
                <a:solidFill>
                  <a:srgbClr val="009600"/>
                </a:solidFill>
                <a:effectLst/>
                <a:latin typeface="Book Antiqua" panose="02040602050305030304" pitchFamily="18" charset="0"/>
              </a:rPr>
              <a:t/>
            </a:r>
            <a:br>
              <a:rPr lang="it-IT" altLang="it-IT" sz="6000" b="1" dirty="0" smtClean="0">
                <a:solidFill>
                  <a:srgbClr val="009600"/>
                </a:solidFill>
                <a:effectLst/>
                <a:latin typeface="Book Antiqua" panose="02040602050305030304" pitchFamily="18" charset="0"/>
              </a:rPr>
            </a:br>
            <a:r>
              <a:rPr lang="it-IT" altLang="it-IT" sz="60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MIGLIORARE</a:t>
            </a:r>
            <a:br>
              <a:rPr lang="it-IT" altLang="it-IT" sz="60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</a:br>
            <a:r>
              <a:rPr lang="it-IT" altLang="it-IT" sz="28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/>
            </a:r>
            <a:br>
              <a:rPr lang="it-IT" altLang="it-IT" sz="28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</a:br>
            <a:r>
              <a:rPr lang="it-IT" altLang="it-IT" sz="60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LA RISOLUZIONE</a:t>
            </a:r>
            <a:br>
              <a:rPr lang="it-IT" altLang="it-IT" sz="60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</a:br>
            <a:r>
              <a:rPr lang="it-IT" altLang="it-IT" sz="28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/>
            </a:r>
            <a:br>
              <a:rPr lang="it-IT" altLang="it-IT" sz="28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</a:br>
            <a:r>
              <a:rPr lang="it-IT" altLang="it-IT" sz="60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NEGLI ADC</a:t>
            </a:r>
            <a:br>
              <a:rPr lang="it-IT" altLang="it-IT" sz="60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</a:br>
            <a:endParaRPr lang="it-IT" altLang="it-IT" sz="6000" b="1" dirty="0" smtClean="0"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Campionamento, Schede DAQ, Protocolli</a:t>
            </a:r>
            <a:endParaRPr lang="it-IT" altLang="it-IT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DCDBC4-178E-4D21-A673-B1F41D94CA35}" type="slidenum">
              <a:rPr lang="it-IT" altLang="it-IT" smtClean="0"/>
              <a:pPr>
                <a:defRPr/>
              </a:pPr>
              <a:t>26</a:t>
            </a:fld>
            <a:r>
              <a:rPr lang="it-IT" altLang="it-IT" smtClean="0"/>
              <a:t>/36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058863"/>
          </a:xfrm>
          <a:noFill/>
        </p:spPr>
        <p:txBody>
          <a:bodyPr/>
          <a:lstStyle/>
          <a:p>
            <a:r>
              <a:rPr lang="it-IT" altLang="it-IT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Sommario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303338" y="2070100"/>
            <a:ext cx="7110412" cy="350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it-IT" altLang="it-IT" sz="3200">
                <a:solidFill>
                  <a:srgbClr val="FFFF00"/>
                </a:solidFill>
                <a:latin typeface="Book Antiqua" panose="02040602050305030304" pitchFamily="18" charset="0"/>
              </a:rPr>
              <a:t>Rumore di quantizzazione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it-IT" altLang="it-IT" sz="320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3200" i="1">
                <a:solidFill>
                  <a:srgbClr val="FFFF00"/>
                </a:solidFill>
                <a:latin typeface="Book Antiqua" panose="02040602050305030304" pitchFamily="18" charset="0"/>
              </a:rPr>
              <a:t>Dithering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it-IT" altLang="it-IT" sz="3200" i="1">
                <a:solidFill>
                  <a:srgbClr val="FFFF00"/>
                </a:solidFill>
                <a:latin typeface="Book Antiqua" panose="02040602050305030304" pitchFamily="18" charset="0"/>
              </a:rPr>
              <a:t> Dithering + Averaging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it-IT" altLang="it-IT" sz="3200" i="1">
                <a:solidFill>
                  <a:srgbClr val="FFFF00"/>
                </a:solidFill>
                <a:latin typeface="Book Antiqua" panose="02040602050305030304" pitchFamily="18" charset="0"/>
              </a:rPr>
              <a:t> Oversampling</a:t>
            </a:r>
            <a:r>
              <a:rPr lang="it-IT" altLang="it-IT" sz="3200">
                <a:solidFill>
                  <a:srgbClr val="FFFF00"/>
                </a:solidFill>
                <a:latin typeface="Book Antiqua" panose="02040602050305030304" pitchFamily="18" charset="0"/>
              </a:rPr>
              <a:t> + </a:t>
            </a:r>
            <a:r>
              <a:rPr lang="it-IT" altLang="it-IT" sz="3200" i="1">
                <a:solidFill>
                  <a:srgbClr val="FFFF00"/>
                </a:solidFill>
                <a:latin typeface="Book Antiqua" panose="02040602050305030304" pitchFamily="18" charset="0"/>
              </a:rPr>
              <a:t>Averaging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it-IT" altLang="it-IT" sz="320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3200" i="1">
                <a:solidFill>
                  <a:srgbClr val="FFFF00"/>
                </a:solidFill>
                <a:latin typeface="Book Antiqua" panose="02040602050305030304" pitchFamily="18" charset="0"/>
              </a:rPr>
              <a:t>Oversampling</a:t>
            </a:r>
            <a:r>
              <a:rPr lang="it-IT" altLang="it-IT" sz="3200">
                <a:solidFill>
                  <a:srgbClr val="FFFF00"/>
                </a:solidFill>
                <a:latin typeface="Book Antiqua" panose="02040602050305030304" pitchFamily="18" charset="0"/>
              </a:rPr>
              <a:t> + </a:t>
            </a:r>
            <a:r>
              <a:rPr lang="it-IT" altLang="it-IT" sz="3200" i="1">
                <a:solidFill>
                  <a:srgbClr val="FFFF00"/>
                </a:solidFill>
                <a:latin typeface="Book Antiqua" panose="02040602050305030304" pitchFamily="18" charset="0"/>
              </a:rPr>
              <a:t>Noise-shaping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Campionamento, Schede DAQ, Protocolli</a:t>
            </a:r>
            <a:endParaRPr lang="it-IT" altLang="it-IT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DCDBC4-178E-4D21-A673-B1F41D94CA35}" type="slidenum">
              <a:rPr lang="it-IT" altLang="it-IT" smtClean="0"/>
              <a:pPr>
                <a:defRPr/>
              </a:pPr>
              <a:t>27</a:t>
            </a:fld>
            <a:r>
              <a:rPr lang="it-IT" altLang="it-IT" smtClean="0"/>
              <a:t>/36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058863"/>
          </a:xfrm>
          <a:noFill/>
        </p:spPr>
        <p:txBody>
          <a:bodyPr/>
          <a:lstStyle/>
          <a:p>
            <a:r>
              <a:rPr lang="it-IT" altLang="it-IT" b="1" dirty="0" smtClean="0">
                <a:solidFill>
                  <a:srgbClr val="808080"/>
                </a:solidFill>
                <a:effectLst/>
                <a:latin typeface="Book Antiqua" panose="02040602050305030304" pitchFamily="18" charset="0"/>
              </a:rPr>
              <a:t>Rumore di quantizzazione (1/2)</a:t>
            </a:r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1285875"/>
            <a:ext cx="4202112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41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4040188"/>
            <a:ext cx="4195762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4951413" y="1808163"/>
            <a:ext cx="3887787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altLang="it-IT" sz="2800" dirty="0">
                <a:latin typeface="Book Antiqua" panose="02040602050305030304" pitchFamily="18" charset="0"/>
              </a:rPr>
              <a:t>Sinusoide a 100 Hz</a:t>
            </a:r>
            <a:br>
              <a:rPr lang="it-IT" altLang="it-IT" sz="2800" dirty="0">
                <a:latin typeface="Book Antiqua" panose="02040602050305030304" pitchFamily="18" charset="0"/>
              </a:rPr>
            </a:br>
            <a:r>
              <a:rPr lang="it-IT" altLang="it-IT" sz="3200" dirty="0">
                <a:solidFill>
                  <a:srgbClr val="FFFF00"/>
                </a:solidFill>
                <a:latin typeface="Book Antiqua" panose="02040602050305030304" pitchFamily="18" charset="0"/>
              </a:rPr>
              <a:t>quantizzata a </a:t>
            </a:r>
            <a:r>
              <a:rPr lang="it-IT" altLang="it-IT" sz="3200" b="1" dirty="0">
                <a:solidFill>
                  <a:srgbClr val="FFFF00"/>
                </a:solidFill>
                <a:latin typeface="Book Antiqua" panose="02040602050305030304" pitchFamily="18" charset="0"/>
              </a:rPr>
              <a:t>24 bit</a:t>
            </a:r>
            <a:r>
              <a:rPr lang="it-IT" altLang="it-IT" sz="3200" dirty="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br>
              <a:rPr lang="it-IT" altLang="it-IT" sz="3200" dirty="0">
                <a:solidFill>
                  <a:srgbClr val="FFFF00"/>
                </a:solidFill>
                <a:latin typeface="Book Antiqua" panose="02040602050305030304" pitchFamily="18" charset="0"/>
              </a:rPr>
            </a:br>
            <a:r>
              <a:rPr lang="it-IT" altLang="it-IT" sz="2800" dirty="0">
                <a:latin typeface="Book Antiqua" panose="02040602050305030304" pitchFamily="18" charset="0"/>
              </a:rPr>
              <a:t>("appare" 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continua</a:t>
            </a:r>
            <a:r>
              <a:rPr lang="it-IT" altLang="it-IT" sz="2800" dirty="0">
                <a:latin typeface="Book Antiqua" panose="02040602050305030304" pitchFamily="18" charset="0"/>
              </a:rPr>
              <a:t>)</a:t>
            </a:r>
          </a:p>
        </p:txBody>
      </p:sp>
      <p:sp>
        <p:nvSpPr>
          <p:cNvPr id="304134" name="Text Box 6"/>
          <p:cNvSpPr txBox="1">
            <a:spLocks noChangeArrowheads="1"/>
          </p:cNvSpPr>
          <p:nvPr/>
        </p:nvSpPr>
        <p:spPr bwMode="auto">
          <a:xfrm>
            <a:off x="5008563" y="4167188"/>
            <a:ext cx="3887787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altLang="it-IT" sz="2800">
                <a:latin typeface="Book Antiqua" panose="02040602050305030304" pitchFamily="18" charset="0"/>
              </a:rPr>
              <a:t>Sinusoide a 100 Hz</a:t>
            </a:r>
            <a:br>
              <a:rPr lang="it-IT" altLang="it-IT" sz="2800">
                <a:latin typeface="Book Antiqua" panose="02040602050305030304" pitchFamily="18" charset="0"/>
              </a:rPr>
            </a:br>
            <a:r>
              <a:rPr lang="it-IT" altLang="it-IT" sz="3200">
                <a:solidFill>
                  <a:srgbClr val="FFFF00"/>
                </a:solidFill>
                <a:latin typeface="Book Antiqua" panose="02040602050305030304" pitchFamily="18" charset="0"/>
              </a:rPr>
              <a:t>quantizzata a </a:t>
            </a:r>
            <a:r>
              <a:rPr lang="it-IT" altLang="it-IT" sz="3200" b="1">
                <a:solidFill>
                  <a:srgbClr val="FFFF00"/>
                </a:solidFill>
                <a:latin typeface="Book Antiqua" panose="02040602050305030304" pitchFamily="18" charset="0"/>
              </a:rPr>
              <a:t>16 bit</a:t>
            </a:r>
            <a:r>
              <a:rPr lang="it-IT" altLang="it-IT" sz="320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br>
              <a:rPr lang="it-IT" altLang="it-IT" sz="3200">
                <a:solidFill>
                  <a:srgbClr val="FFFF00"/>
                </a:solidFill>
                <a:latin typeface="Book Antiqua" panose="02040602050305030304" pitchFamily="18" charset="0"/>
              </a:rPr>
            </a:br>
            <a:r>
              <a:rPr lang="it-IT" altLang="it-IT" sz="2800">
                <a:latin typeface="Book Antiqua" panose="02040602050305030304" pitchFamily="18" charset="0"/>
              </a:rPr>
              <a:t>("appare" 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discreta</a:t>
            </a:r>
            <a:r>
              <a:rPr lang="it-IT" altLang="it-IT" sz="2800">
                <a:latin typeface="Book Antiqua" panose="02040602050305030304" pitchFamily="18" charset="0"/>
              </a:rPr>
              <a:t>)</a:t>
            </a:r>
            <a:endParaRPr lang="it-IT" altLang="it-IT" sz="2800" b="1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304135" name="Oval 7"/>
          <p:cNvSpPr>
            <a:spLocks noChangeArrowheads="1"/>
          </p:cNvSpPr>
          <p:nvPr/>
        </p:nvSpPr>
        <p:spPr bwMode="auto">
          <a:xfrm rot="-2022663">
            <a:off x="2398713" y="4033838"/>
            <a:ext cx="349250" cy="2620962"/>
          </a:xfrm>
          <a:prstGeom prst="ellipse">
            <a:avLst/>
          </a:prstGeom>
          <a:noFill/>
          <a:ln w="19050">
            <a:solidFill>
              <a:srgbClr val="FFFF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4136" name="Text Box 8"/>
          <p:cNvSpPr txBox="1">
            <a:spLocks noChangeArrowheads="1"/>
          </p:cNvSpPr>
          <p:nvPr/>
        </p:nvSpPr>
        <p:spPr bwMode="auto">
          <a:xfrm>
            <a:off x="5089525" y="5715000"/>
            <a:ext cx="3887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altLang="it-IT" sz="2800">
                <a:latin typeface="Book Antiqua" panose="02040602050305030304" pitchFamily="18" charset="0"/>
              </a:rPr>
              <a:t>ci sono dei 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SALTI</a:t>
            </a:r>
          </a:p>
        </p:txBody>
      </p:sp>
      <p:sp>
        <p:nvSpPr>
          <p:cNvPr id="304137" name="Line 9"/>
          <p:cNvSpPr>
            <a:spLocks noChangeShapeType="1"/>
          </p:cNvSpPr>
          <p:nvPr/>
        </p:nvSpPr>
        <p:spPr bwMode="auto">
          <a:xfrm>
            <a:off x="3560763" y="4341813"/>
            <a:ext cx="26987" cy="20097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4138" name="Line 10"/>
          <p:cNvSpPr>
            <a:spLocks noChangeShapeType="1"/>
          </p:cNvSpPr>
          <p:nvPr/>
        </p:nvSpPr>
        <p:spPr bwMode="auto">
          <a:xfrm flipH="1" flipV="1">
            <a:off x="1966913" y="4332288"/>
            <a:ext cx="1598612" cy="9525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4139" name="Text Box 11"/>
          <p:cNvSpPr txBox="1">
            <a:spLocks noChangeArrowheads="1"/>
          </p:cNvSpPr>
          <p:nvPr/>
        </p:nvSpPr>
        <p:spPr bwMode="auto">
          <a:xfrm>
            <a:off x="423863" y="5256213"/>
            <a:ext cx="25336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it-IT" altLang="it-IT" sz="2000" b="1" i="1">
                <a:solidFill>
                  <a:srgbClr val="DC0101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2000" b="1" baseline="-25000">
                <a:solidFill>
                  <a:srgbClr val="DC0101"/>
                </a:solidFill>
                <a:latin typeface="Book Antiqua" panose="02040602050305030304" pitchFamily="18" charset="0"/>
              </a:rPr>
              <a:t>pp</a:t>
            </a:r>
            <a:r>
              <a:rPr lang="it-IT" altLang="it-IT" sz="2000" b="1">
                <a:solidFill>
                  <a:srgbClr val="DC0101"/>
                </a:solidFill>
                <a:latin typeface="Book Antiqua" panose="02040602050305030304" pitchFamily="18" charset="0"/>
              </a:rPr>
              <a:t> è "solo"</a:t>
            </a:r>
            <a:br>
              <a:rPr lang="it-IT" altLang="it-IT" sz="2000" b="1">
                <a:solidFill>
                  <a:srgbClr val="DC0101"/>
                </a:solidFill>
                <a:latin typeface="Book Antiqua" panose="02040602050305030304" pitchFamily="18" charset="0"/>
              </a:rPr>
            </a:br>
            <a:r>
              <a:rPr lang="it-IT" altLang="it-IT" sz="2000" b="1">
                <a:solidFill>
                  <a:srgbClr val="DC0101"/>
                </a:solidFill>
                <a:latin typeface="Book Antiqua" panose="02040602050305030304" pitchFamily="18" charset="0"/>
              </a:rPr>
              <a:t>16 livelli</a:t>
            </a:r>
            <a:br>
              <a:rPr lang="it-IT" altLang="it-IT" sz="2000" b="1">
                <a:solidFill>
                  <a:srgbClr val="DC0101"/>
                </a:solidFill>
                <a:latin typeface="Book Antiqua" panose="02040602050305030304" pitchFamily="18" charset="0"/>
              </a:rPr>
            </a:br>
            <a:r>
              <a:rPr lang="it-IT" altLang="it-IT" sz="2000" b="1">
                <a:solidFill>
                  <a:srgbClr val="DC0101"/>
                </a:solidFill>
                <a:latin typeface="Book Antiqua" panose="02040602050305030304" pitchFamily="18" charset="0"/>
              </a:rPr>
              <a:t>su </a:t>
            </a:r>
            <a:r>
              <a:rPr lang="it-IT" altLang="it-IT" sz="2000" b="1" i="1">
                <a:solidFill>
                  <a:srgbClr val="DC0101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2000" b="1">
                <a:solidFill>
                  <a:srgbClr val="DC0101"/>
                </a:solidFill>
                <a:latin typeface="Book Antiqua" panose="02040602050305030304" pitchFamily="18" charset="0"/>
              </a:rPr>
              <a:t>=2</a:t>
            </a:r>
            <a:r>
              <a:rPr lang="it-IT" altLang="it-IT" sz="2000" b="1" i="1" baseline="30000">
                <a:solidFill>
                  <a:srgbClr val="DC0101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2000" b="1">
                <a:solidFill>
                  <a:srgbClr val="DC0101"/>
                </a:solidFill>
                <a:latin typeface="Book Antiqua" panose="02040602050305030304" pitchFamily="18" charset="0"/>
              </a:rPr>
              <a:t>=65</a:t>
            </a:r>
            <a:r>
              <a:rPr lang="it-IT" altLang="it-IT" sz="1200" b="1">
                <a:solidFill>
                  <a:srgbClr val="DC0101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000" b="1">
                <a:solidFill>
                  <a:srgbClr val="DC0101"/>
                </a:solidFill>
                <a:latin typeface="Book Antiqua" panose="02040602050305030304" pitchFamily="18" charset="0"/>
              </a:rPr>
              <a:t>536</a:t>
            </a:r>
            <a:br>
              <a:rPr lang="it-IT" altLang="it-IT" sz="2000" b="1">
                <a:solidFill>
                  <a:srgbClr val="DC0101"/>
                </a:solidFill>
                <a:latin typeface="Book Antiqua" panose="02040602050305030304" pitchFamily="18" charset="0"/>
              </a:rPr>
            </a:br>
            <a:r>
              <a:rPr lang="it-IT" altLang="it-IT" sz="2000" b="1">
                <a:solidFill>
                  <a:srgbClr val="DC0101"/>
                </a:solidFill>
                <a:latin typeface="Book Antiqua" panose="02040602050305030304" pitchFamily="18" charset="0"/>
              </a:rPr>
              <a:t>(</a:t>
            </a:r>
            <a:r>
              <a:rPr lang="it-IT" altLang="it-IT" sz="2000" b="1" i="1">
                <a:solidFill>
                  <a:srgbClr val="DC0101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2000" b="1" baseline="-25000">
                <a:solidFill>
                  <a:srgbClr val="DC0101"/>
                </a:solidFill>
                <a:latin typeface="Book Antiqua" panose="02040602050305030304" pitchFamily="18" charset="0"/>
              </a:rPr>
              <a:t>pp</a:t>
            </a:r>
            <a:r>
              <a:rPr lang="it-IT" altLang="it-IT" sz="2000" b="1">
                <a:solidFill>
                  <a:srgbClr val="DC0101"/>
                </a:solidFill>
                <a:latin typeface="Book Antiqua" panose="02040602050305030304" pitchFamily="18" charset="0"/>
              </a:rPr>
              <a:t> è 244 ppm di </a:t>
            </a:r>
            <a:r>
              <a:rPr lang="it-IT" altLang="it-IT" sz="2000" b="1" i="1">
                <a:solidFill>
                  <a:srgbClr val="DC0101"/>
                </a:solidFill>
                <a:latin typeface="Book Antiqua" panose="02040602050305030304" pitchFamily="18" charset="0"/>
              </a:rPr>
              <a:t>D</a:t>
            </a:r>
            <a:r>
              <a:rPr lang="it-IT" altLang="it-IT" sz="2000" b="1">
                <a:solidFill>
                  <a:srgbClr val="DC0101"/>
                </a:solidFill>
                <a:latin typeface="Book Antiqua" panose="02040602050305030304" pitchFamily="18" charset="0"/>
              </a:rPr>
              <a:t>)</a:t>
            </a:r>
          </a:p>
        </p:txBody>
      </p:sp>
      <p:sp>
        <p:nvSpPr>
          <p:cNvPr id="304140" name="Text Box 12"/>
          <p:cNvSpPr txBox="1">
            <a:spLocks noChangeArrowheads="1"/>
          </p:cNvSpPr>
          <p:nvPr/>
        </p:nvSpPr>
        <p:spPr bwMode="auto">
          <a:xfrm>
            <a:off x="5667375" y="6138863"/>
            <a:ext cx="2533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altLang="it-IT" sz="2000" b="1" i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</a:t>
            </a:r>
            <a:r>
              <a:rPr lang="it-IT" altLang="it-IT" sz="2000" b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=1/</a:t>
            </a:r>
            <a:r>
              <a:rPr lang="it-IT" altLang="it-IT" sz="2000" b="1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000" b="1" i="1">
                <a:solidFill>
                  <a:srgbClr val="FFFF00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2000" b="1">
                <a:solidFill>
                  <a:srgbClr val="FFFF00"/>
                </a:solidFill>
                <a:latin typeface="Book Antiqua" panose="02040602050305030304" pitchFamily="18" charset="0"/>
              </a:rPr>
              <a:t>=2</a:t>
            </a:r>
            <a:r>
              <a:rPr lang="it-IT" altLang="it-IT" sz="2000" b="1" i="1" baseline="30000">
                <a:solidFill>
                  <a:srgbClr val="FFFF00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2000" b="1">
                <a:solidFill>
                  <a:srgbClr val="FFFF00"/>
                </a:solidFill>
                <a:latin typeface="Book Antiqua" panose="02040602050305030304" pitchFamily="18" charset="0"/>
              </a:rPr>
              <a:t>=15ppm</a:t>
            </a:r>
          </a:p>
        </p:txBody>
      </p:sp>
      <p:sp>
        <p:nvSpPr>
          <p:cNvPr id="304141" name="Text Box 13"/>
          <p:cNvSpPr txBox="1">
            <a:spLocks noChangeArrowheads="1"/>
          </p:cNvSpPr>
          <p:nvPr/>
        </p:nvSpPr>
        <p:spPr bwMode="auto">
          <a:xfrm>
            <a:off x="5575300" y="3211513"/>
            <a:ext cx="2533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altLang="it-IT" sz="2000" b="1" i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</a:t>
            </a:r>
            <a:r>
              <a:rPr lang="it-IT" altLang="it-IT" sz="2000" b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=1/</a:t>
            </a:r>
            <a:r>
              <a:rPr lang="it-IT" altLang="it-IT" sz="2000" b="1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000" b="1" i="1">
                <a:solidFill>
                  <a:srgbClr val="FFFF00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2000" b="1">
                <a:solidFill>
                  <a:srgbClr val="FFFF00"/>
                </a:solidFill>
                <a:latin typeface="Book Antiqua" panose="02040602050305030304" pitchFamily="18" charset="0"/>
              </a:rPr>
              <a:t>=2</a:t>
            </a:r>
            <a:r>
              <a:rPr lang="it-IT" altLang="it-IT" sz="2000" b="1" i="1" baseline="30000">
                <a:solidFill>
                  <a:srgbClr val="FFFF00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2000" b="1">
                <a:solidFill>
                  <a:srgbClr val="FFFF00"/>
                </a:solidFill>
                <a:latin typeface="Book Antiqua" panose="02040602050305030304" pitchFamily="18" charset="0"/>
              </a:rPr>
              <a:t>=60ppb</a:t>
            </a:r>
          </a:p>
        </p:txBody>
      </p:sp>
      <p:sp>
        <p:nvSpPr>
          <p:cNvPr id="304142" name="Text Box 14"/>
          <p:cNvSpPr txBox="1">
            <a:spLocks noChangeArrowheads="1"/>
          </p:cNvSpPr>
          <p:nvPr/>
        </p:nvSpPr>
        <p:spPr bwMode="auto">
          <a:xfrm>
            <a:off x="481013" y="2466975"/>
            <a:ext cx="25336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it-IT" altLang="it-IT" sz="2000" b="1" i="1" dirty="0" err="1">
                <a:solidFill>
                  <a:srgbClr val="DC0101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2000" b="1" baseline="-25000" dirty="0" err="1">
                <a:solidFill>
                  <a:srgbClr val="DC0101"/>
                </a:solidFill>
                <a:latin typeface="Book Antiqua" panose="02040602050305030304" pitchFamily="18" charset="0"/>
              </a:rPr>
              <a:t>pp</a:t>
            </a:r>
            <a:r>
              <a:rPr lang="it-IT" altLang="it-IT" sz="2000" b="1" dirty="0">
                <a:solidFill>
                  <a:srgbClr val="DC0101"/>
                </a:solidFill>
                <a:latin typeface="Book Antiqua" panose="02040602050305030304" pitchFamily="18" charset="0"/>
              </a:rPr>
              <a:t> è </a:t>
            </a:r>
            <a:r>
              <a:rPr lang="it-IT" altLang="it-IT" sz="2000" b="1" dirty="0" smtClean="0">
                <a:solidFill>
                  <a:srgbClr val="DC0101"/>
                </a:solidFill>
                <a:latin typeface="Book Antiqua" panose="02040602050305030304" pitchFamily="18" charset="0"/>
              </a:rPr>
              <a:t>"ben</a:t>
            </a:r>
            <a:r>
              <a:rPr lang="it-IT" altLang="it-IT" sz="2000" b="1" dirty="0">
                <a:solidFill>
                  <a:srgbClr val="DC0101"/>
                </a:solidFill>
                <a:latin typeface="Book Antiqua" panose="02040602050305030304" pitchFamily="18" charset="0"/>
              </a:rPr>
              <a:t>"</a:t>
            </a:r>
            <a:br>
              <a:rPr lang="it-IT" altLang="it-IT" sz="2000" b="1" dirty="0">
                <a:solidFill>
                  <a:srgbClr val="DC0101"/>
                </a:solidFill>
                <a:latin typeface="Book Antiqua" panose="02040602050305030304" pitchFamily="18" charset="0"/>
              </a:rPr>
            </a:br>
            <a:r>
              <a:rPr lang="it-IT" altLang="it-IT" sz="2000" b="1" dirty="0">
                <a:solidFill>
                  <a:srgbClr val="DC0101"/>
                </a:solidFill>
                <a:latin typeface="Book Antiqua" panose="02040602050305030304" pitchFamily="18" charset="0"/>
              </a:rPr>
              <a:t>4096 livelli</a:t>
            </a:r>
            <a:br>
              <a:rPr lang="it-IT" altLang="it-IT" sz="2000" b="1" dirty="0">
                <a:solidFill>
                  <a:srgbClr val="DC0101"/>
                </a:solidFill>
                <a:latin typeface="Book Antiqua" panose="02040602050305030304" pitchFamily="18" charset="0"/>
              </a:rPr>
            </a:br>
            <a:r>
              <a:rPr lang="it-IT" altLang="it-IT" sz="2000" b="1" dirty="0">
                <a:solidFill>
                  <a:srgbClr val="DC0101"/>
                </a:solidFill>
                <a:latin typeface="Book Antiqua" panose="02040602050305030304" pitchFamily="18" charset="0"/>
              </a:rPr>
              <a:t>su </a:t>
            </a:r>
            <a:r>
              <a:rPr lang="it-IT" altLang="it-IT" sz="2000" b="1" i="1" dirty="0">
                <a:solidFill>
                  <a:srgbClr val="DC0101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2000" b="1" dirty="0">
                <a:solidFill>
                  <a:srgbClr val="DC0101"/>
                </a:solidFill>
                <a:latin typeface="Book Antiqua" panose="02040602050305030304" pitchFamily="18" charset="0"/>
              </a:rPr>
              <a:t>=2</a:t>
            </a:r>
            <a:r>
              <a:rPr lang="it-IT" altLang="it-IT" sz="2000" b="1" i="1" baseline="30000" dirty="0">
                <a:solidFill>
                  <a:srgbClr val="DC0101"/>
                </a:solidFill>
                <a:latin typeface="Book Antiqua" panose="02040602050305030304" pitchFamily="18" charset="0"/>
              </a:rPr>
              <a:t>n</a:t>
            </a:r>
            <a:r>
              <a:rPr lang="it-IT" altLang="it-IT" sz="2000" b="1" dirty="0">
                <a:solidFill>
                  <a:srgbClr val="DC0101"/>
                </a:solidFill>
                <a:latin typeface="Book Antiqua" panose="02040602050305030304" pitchFamily="18" charset="0"/>
              </a:rPr>
              <a:t>=16</a:t>
            </a:r>
            <a:r>
              <a:rPr lang="it-IT" altLang="it-IT" sz="1200" dirty="0">
                <a:latin typeface="Arial" panose="020B0604020202020204" pitchFamily="34" charset="0"/>
              </a:rPr>
              <a:t> </a:t>
            </a:r>
            <a:r>
              <a:rPr lang="it-IT" altLang="it-IT" sz="2000" b="1" dirty="0">
                <a:solidFill>
                  <a:srgbClr val="DC0101"/>
                </a:solidFill>
                <a:latin typeface="Book Antiqua" panose="02040602050305030304" pitchFamily="18" charset="0"/>
              </a:rPr>
              <a:t>777</a:t>
            </a:r>
            <a:r>
              <a:rPr lang="it-IT" altLang="it-IT" sz="1200" b="1" dirty="0">
                <a:solidFill>
                  <a:srgbClr val="DC0101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000" b="1" dirty="0">
                <a:solidFill>
                  <a:srgbClr val="DC0101"/>
                </a:solidFill>
                <a:latin typeface="Book Antiqua" panose="02040602050305030304" pitchFamily="18" charset="0"/>
              </a:rPr>
              <a:t>216</a:t>
            </a:r>
            <a:br>
              <a:rPr lang="it-IT" altLang="it-IT" sz="2000" b="1" dirty="0">
                <a:solidFill>
                  <a:srgbClr val="DC0101"/>
                </a:solidFill>
                <a:latin typeface="Book Antiqua" panose="02040602050305030304" pitchFamily="18" charset="0"/>
              </a:rPr>
            </a:br>
            <a:r>
              <a:rPr lang="it-IT" altLang="it-IT" sz="2000" b="1" dirty="0">
                <a:solidFill>
                  <a:srgbClr val="DC0101"/>
                </a:solidFill>
                <a:latin typeface="Book Antiqua" panose="02040602050305030304" pitchFamily="18" charset="0"/>
              </a:rPr>
              <a:t>(</a:t>
            </a:r>
            <a:r>
              <a:rPr lang="it-IT" altLang="it-IT" sz="2000" b="1" i="1" dirty="0" err="1">
                <a:solidFill>
                  <a:srgbClr val="DC0101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2000" b="1" baseline="-25000" dirty="0" err="1">
                <a:solidFill>
                  <a:srgbClr val="DC0101"/>
                </a:solidFill>
                <a:latin typeface="Book Antiqua" panose="02040602050305030304" pitchFamily="18" charset="0"/>
              </a:rPr>
              <a:t>pp</a:t>
            </a:r>
            <a:r>
              <a:rPr lang="it-IT" altLang="it-IT" sz="2000" b="1" dirty="0">
                <a:solidFill>
                  <a:srgbClr val="DC0101"/>
                </a:solidFill>
                <a:latin typeface="Book Antiqua" panose="02040602050305030304" pitchFamily="18" charset="0"/>
              </a:rPr>
              <a:t> è 244 ppm di </a:t>
            </a:r>
            <a:r>
              <a:rPr lang="it-IT" altLang="it-IT" sz="2000" b="1" i="1" dirty="0">
                <a:solidFill>
                  <a:srgbClr val="DC0101"/>
                </a:solidFill>
                <a:latin typeface="Book Antiqua" panose="02040602050305030304" pitchFamily="18" charset="0"/>
              </a:rPr>
              <a:t>D</a:t>
            </a:r>
            <a:r>
              <a:rPr lang="it-IT" altLang="it-IT" sz="2000" b="1" dirty="0">
                <a:solidFill>
                  <a:srgbClr val="DC0101"/>
                </a:solidFill>
                <a:latin typeface="Book Antiqua" panose="02040602050305030304" pitchFamily="18" charset="0"/>
              </a:rPr>
              <a:t>)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Campionamento, Schede DAQ, Protocolli</a:t>
            </a:r>
            <a:endParaRPr lang="it-IT" altLang="it-IT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DCDBC4-178E-4D21-A673-B1F41D94CA35}" type="slidenum">
              <a:rPr lang="it-IT" altLang="it-IT" smtClean="0"/>
              <a:pPr>
                <a:defRPr/>
              </a:pPr>
              <a:t>28</a:t>
            </a:fld>
            <a:r>
              <a:rPr lang="it-IT" altLang="it-IT" smtClean="0"/>
              <a:t>/36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4" grpId="0"/>
      <p:bldP spid="304136" grpId="0"/>
      <p:bldP spid="304137" grpId="0" animBg="1"/>
      <p:bldP spid="304138" grpId="0" animBg="1"/>
      <p:bldP spid="304139" grpId="0"/>
      <p:bldP spid="304140" grpId="0"/>
      <p:bldP spid="304141" grpId="0"/>
      <p:bldP spid="3041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058863"/>
          </a:xfrm>
          <a:noFill/>
        </p:spPr>
        <p:txBody>
          <a:bodyPr/>
          <a:lstStyle/>
          <a:p>
            <a:r>
              <a:rPr lang="it-IT" altLang="it-IT" b="1" smtClean="0">
                <a:solidFill>
                  <a:srgbClr val="808080"/>
                </a:solidFill>
                <a:effectLst/>
                <a:latin typeface="Book Antiqua" panose="02040602050305030304" pitchFamily="18" charset="0"/>
              </a:rPr>
              <a:t>Rumore di quantizzazione (2/2)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4951413" y="1808163"/>
            <a:ext cx="3887787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altLang="it-IT" sz="2800">
                <a:latin typeface="Book Antiqua" panose="02040602050305030304" pitchFamily="18" charset="0"/>
              </a:rPr>
              <a:t>Spettro sinusoide</a:t>
            </a:r>
            <a:br>
              <a:rPr lang="it-IT" altLang="it-IT" sz="2800">
                <a:latin typeface="Book Antiqua" panose="02040602050305030304" pitchFamily="18" charset="0"/>
              </a:rPr>
            </a:br>
            <a:r>
              <a:rPr lang="it-IT" altLang="it-IT" sz="3600">
                <a:solidFill>
                  <a:srgbClr val="FFFF00"/>
                </a:solidFill>
                <a:latin typeface="Book Antiqua" panose="02040602050305030304" pitchFamily="18" charset="0"/>
              </a:rPr>
              <a:t>a </a:t>
            </a:r>
            <a:r>
              <a:rPr lang="it-IT" altLang="it-IT" sz="3600" b="1">
                <a:solidFill>
                  <a:srgbClr val="FFFF00"/>
                </a:solidFill>
                <a:latin typeface="Book Antiqua" panose="02040602050305030304" pitchFamily="18" charset="0"/>
              </a:rPr>
              <a:t>24 bit</a:t>
            </a:r>
            <a:r>
              <a:rPr lang="it-IT" altLang="it-IT" sz="360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br>
              <a:rPr lang="it-IT" altLang="it-IT" sz="3600">
                <a:solidFill>
                  <a:srgbClr val="FFFF00"/>
                </a:solidFill>
                <a:latin typeface="Book Antiqua" panose="02040602050305030304" pitchFamily="18" charset="0"/>
              </a:rPr>
            </a:br>
            <a:endParaRPr lang="it-IT" altLang="it-IT" sz="2800">
              <a:latin typeface="Book Antiqua" panose="02040602050305030304" pitchFamily="18" charset="0"/>
            </a:endParaRPr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"/>
          <a:stretch>
            <a:fillRect/>
          </a:stretch>
        </p:blipFill>
        <p:spPr bwMode="auto">
          <a:xfrm>
            <a:off x="574675" y="1223963"/>
            <a:ext cx="3736975" cy="256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618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" y="3917950"/>
            <a:ext cx="3748088" cy="256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6182" name="Oval 6"/>
          <p:cNvSpPr>
            <a:spLocks noChangeArrowheads="1"/>
          </p:cNvSpPr>
          <p:nvPr/>
        </p:nvSpPr>
        <p:spPr bwMode="auto">
          <a:xfrm>
            <a:off x="1948180" y="4202113"/>
            <a:ext cx="2325688" cy="1273175"/>
          </a:xfrm>
          <a:prstGeom prst="ellipse">
            <a:avLst/>
          </a:prstGeom>
          <a:noFill/>
          <a:ln w="19050">
            <a:solidFill>
              <a:srgbClr val="FFFF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6183" name="Text Box 7"/>
          <p:cNvSpPr txBox="1">
            <a:spLocks noChangeArrowheads="1"/>
          </p:cNvSpPr>
          <p:nvPr/>
        </p:nvSpPr>
        <p:spPr bwMode="auto">
          <a:xfrm>
            <a:off x="5024438" y="4263390"/>
            <a:ext cx="3887787" cy="106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altLang="it-IT" sz="2800" dirty="0">
                <a:latin typeface="Book Antiqua" panose="02040602050305030304" pitchFamily="18" charset="0"/>
              </a:rPr>
              <a:t>Spettro sinusoide</a:t>
            </a:r>
            <a:br>
              <a:rPr lang="it-IT" altLang="it-IT" sz="2800" dirty="0">
                <a:latin typeface="Book Antiqua" panose="02040602050305030304" pitchFamily="18" charset="0"/>
              </a:rPr>
            </a:br>
            <a:r>
              <a:rPr lang="it-IT" altLang="it-IT" sz="3600" dirty="0">
                <a:solidFill>
                  <a:srgbClr val="FFFF00"/>
                </a:solidFill>
                <a:latin typeface="Book Antiqua" panose="02040602050305030304" pitchFamily="18" charset="0"/>
              </a:rPr>
              <a:t>a </a:t>
            </a:r>
            <a:r>
              <a:rPr lang="it-IT" altLang="it-IT" sz="3600" b="1" dirty="0">
                <a:solidFill>
                  <a:srgbClr val="FFFF00"/>
                </a:solidFill>
                <a:latin typeface="Book Antiqua" panose="02040602050305030304" pitchFamily="18" charset="0"/>
              </a:rPr>
              <a:t>16 bit</a:t>
            </a:r>
            <a:endParaRPr lang="it-IT" altLang="it-IT" sz="3600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306184" name="Text Box 8"/>
          <p:cNvSpPr txBox="1">
            <a:spLocks noChangeArrowheads="1"/>
          </p:cNvSpPr>
          <p:nvPr/>
        </p:nvSpPr>
        <p:spPr bwMode="auto">
          <a:xfrm>
            <a:off x="5022850" y="5249228"/>
            <a:ext cx="38877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compare del rumore in alta frequenza</a:t>
            </a:r>
            <a:endParaRPr lang="it-IT" altLang="it-IT" sz="3600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Campionamento, Schede DAQ, Protocolli</a:t>
            </a:r>
            <a:endParaRPr lang="it-IT" altLang="it-IT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DCDBC4-178E-4D21-A673-B1F41D94CA35}" type="slidenum">
              <a:rPr lang="it-IT" altLang="it-IT" smtClean="0"/>
              <a:pPr>
                <a:defRPr/>
              </a:pPr>
              <a:t>29</a:t>
            </a:fld>
            <a:r>
              <a:rPr lang="it-IT" altLang="it-IT" smtClean="0"/>
              <a:t>/36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3" grpId="0"/>
      <p:bldP spid="3061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3038" y="-22225"/>
            <a:ext cx="8970962" cy="1058863"/>
          </a:xfrm>
          <a:noFill/>
        </p:spPr>
        <p:txBody>
          <a:bodyPr/>
          <a:lstStyle/>
          <a:p>
            <a:r>
              <a:rPr lang="it-IT" altLang="it-IT" sz="40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Segnale di ingresso e campionamento</a:t>
            </a:r>
          </a:p>
        </p:txBody>
      </p:sp>
      <p:sp>
        <p:nvSpPr>
          <p:cNvPr id="260099" name="Text Box 3"/>
          <p:cNvSpPr txBox="1">
            <a:spLocks noChangeArrowheads="1"/>
          </p:cNvSpPr>
          <p:nvPr/>
        </p:nvSpPr>
        <p:spPr bwMode="auto">
          <a:xfrm>
            <a:off x="444500" y="3487542"/>
            <a:ext cx="871061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it-IT" altLang="it-IT" sz="2800" dirty="0">
                <a:latin typeface="Book Antiqua" panose="02040602050305030304" pitchFamily="18" charset="0"/>
              </a:rPr>
              <a:t>In un 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campionamento ideale</a:t>
            </a:r>
            <a:r>
              <a:rPr lang="it-IT" altLang="it-IT" sz="2800" dirty="0">
                <a:latin typeface="Book Antiqua" panose="02040602050305030304" pitchFamily="18" charset="0"/>
              </a:rPr>
              <a:t> il segnale è moltiplicato</a:t>
            </a:r>
            <a:br>
              <a:rPr lang="it-IT" altLang="it-IT" sz="2800" dirty="0">
                <a:latin typeface="Book Antiqua" panose="02040602050305030304" pitchFamily="18" charset="0"/>
              </a:rPr>
            </a:br>
            <a:r>
              <a:rPr lang="it-IT" altLang="it-IT" sz="2800" dirty="0">
                <a:latin typeface="Book Antiqua" panose="02040602050305030304" pitchFamily="18" charset="0"/>
              </a:rPr>
              <a:t>per un treno (serie) di 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delta di Dirac </a:t>
            </a:r>
            <a:r>
              <a:rPr lang="it-IT" altLang="it-IT" sz="28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h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(</a:t>
            </a:r>
            <a:r>
              <a:rPr lang="it-IT" altLang="it-IT" sz="28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)=</a:t>
            </a:r>
            <a:r>
              <a:rPr lang="it-IT" altLang="it-IT" sz="2800" b="1" i="1" dirty="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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(</a:t>
            </a:r>
            <a:r>
              <a:rPr lang="it-IT" altLang="it-IT" sz="28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it-IT" altLang="it-IT" sz="2800" dirty="0">
                <a:latin typeface="Book Antiqua" panose="02040602050305030304" pitchFamily="18" charset="0"/>
              </a:rPr>
              <a:t>In un 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campionamento reale</a:t>
            </a:r>
            <a:r>
              <a:rPr lang="it-IT" altLang="it-IT" sz="2800" dirty="0">
                <a:latin typeface="Book Antiqua" panose="02040602050305030304" pitchFamily="18" charset="0"/>
              </a:rPr>
              <a:t> il segnale è moltiplicato</a:t>
            </a:r>
            <a:br>
              <a:rPr lang="it-IT" altLang="it-IT" sz="2800" dirty="0">
                <a:latin typeface="Book Antiqua" panose="02040602050305030304" pitchFamily="18" charset="0"/>
              </a:rPr>
            </a:br>
            <a:r>
              <a:rPr lang="it-IT" altLang="it-IT" sz="2800" dirty="0">
                <a:latin typeface="Book Antiqua" panose="02040602050305030304" pitchFamily="18" charset="0"/>
              </a:rPr>
              <a:t>per un treno (serie) di 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rettangoli </a:t>
            </a:r>
            <a:r>
              <a:rPr lang="it-IT" altLang="it-IT" sz="28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h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(</a:t>
            </a:r>
            <a:r>
              <a:rPr lang="it-IT" altLang="it-IT" sz="28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)=rect(</a:t>
            </a:r>
            <a:r>
              <a:rPr lang="it-IT" altLang="it-IT" sz="28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/</a:t>
            </a:r>
            <a:r>
              <a:rPr lang="it-IT" altLang="it-IT" sz="28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800" b="1" baseline="-25000" dirty="0">
                <a:solidFill>
                  <a:srgbClr val="FFFF00"/>
                </a:solidFill>
                <a:latin typeface="Book Antiqua" panose="02040602050305030304" pitchFamily="18" charset="0"/>
              </a:rPr>
              <a:t>w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) </a:t>
            </a:r>
            <a:b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</a:br>
            <a:r>
              <a:rPr lang="it-IT" altLang="it-IT" sz="2800" dirty="0">
                <a:latin typeface="Book Antiqua" panose="02040602050305030304" pitchFamily="18" charset="0"/>
              </a:rPr>
              <a:t>in cui il singolo rettangolo ha durata finita </a:t>
            </a:r>
            <a:r>
              <a:rPr lang="it-IT" altLang="it-IT" sz="2800" i="1" dirty="0" smtClean="0">
                <a:latin typeface="Book Antiqua" panose="02040602050305030304" pitchFamily="18" charset="0"/>
              </a:rPr>
              <a:t>T</a:t>
            </a:r>
            <a:r>
              <a:rPr lang="it-IT" altLang="it-IT" sz="2800" baseline="-25000" dirty="0" smtClean="0">
                <a:latin typeface="Book Antiqua" panose="02040602050305030304" pitchFamily="18" charset="0"/>
              </a:rPr>
              <a:t>w</a:t>
            </a:r>
            <a:endParaRPr lang="it-IT" altLang="it-IT" sz="2800" b="1" dirty="0">
              <a:latin typeface="Book Antiqua" panose="02040602050305030304" pitchFamily="18" charset="0"/>
            </a:endParaRPr>
          </a:p>
        </p:txBody>
      </p:sp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442913" y="887503"/>
            <a:ext cx="8689975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it-IT" altLang="it-IT" sz="2800" dirty="0">
                <a:latin typeface="Book Antiqua" panose="02040602050305030304" pitchFamily="18" charset="0"/>
              </a:rPr>
              <a:t>Un 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segnale </a:t>
            </a:r>
            <a:r>
              <a:rPr lang="it-IT" altLang="it-IT" sz="2800" dirty="0">
                <a:latin typeface="Book Antiqua" panose="02040602050305030304" pitchFamily="18" charset="0"/>
              </a:rPr>
              <a:t>di tensione </a:t>
            </a:r>
            <a:r>
              <a:rPr lang="it-IT" altLang="it-IT" sz="2800" i="1" dirty="0">
                <a:latin typeface="Book Antiqua" panose="02040602050305030304" pitchFamily="18" charset="0"/>
              </a:rPr>
              <a:t>v</a:t>
            </a:r>
            <a:r>
              <a:rPr lang="it-IT" altLang="it-IT" sz="2800" dirty="0">
                <a:latin typeface="Book Antiqua" panose="02040602050305030304" pitchFamily="18" charset="0"/>
              </a:rPr>
              <a:t>(</a:t>
            </a:r>
            <a:r>
              <a:rPr lang="it-IT" altLang="it-IT" sz="2800" i="1" dirty="0">
                <a:latin typeface="Book Antiqua" panose="02040602050305030304" pitchFamily="18" charset="0"/>
              </a:rPr>
              <a:t>t</a:t>
            </a:r>
            <a:r>
              <a:rPr lang="it-IT" altLang="it-IT" sz="2800" dirty="0">
                <a:latin typeface="Book Antiqua" panose="02040602050305030304" pitchFamily="18" charset="0"/>
              </a:rPr>
              <a:t>)=</a:t>
            </a:r>
            <a:r>
              <a:rPr lang="it-IT" altLang="it-IT" sz="2800" i="1" dirty="0">
                <a:latin typeface="Book Antiqua" panose="02040602050305030304" pitchFamily="18" charset="0"/>
              </a:rPr>
              <a:t>x</a:t>
            </a:r>
            <a:r>
              <a:rPr lang="it-IT" altLang="it-IT" sz="2800" dirty="0">
                <a:latin typeface="Book Antiqua" panose="02040602050305030304" pitchFamily="18" charset="0"/>
              </a:rPr>
              <a:t>(</a:t>
            </a:r>
            <a:r>
              <a:rPr lang="it-IT" altLang="it-IT" sz="2800" i="1" dirty="0">
                <a:latin typeface="Book Antiqua" panose="02040602050305030304" pitchFamily="18" charset="0"/>
              </a:rPr>
              <a:t>t</a:t>
            </a:r>
            <a:r>
              <a:rPr lang="it-IT" altLang="it-IT" sz="2800" dirty="0">
                <a:latin typeface="Book Antiqua" panose="02040602050305030304" pitchFamily="18" charset="0"/>
              </a:rPr>
              <a:t>) è 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reale e continuo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it-IT" altLang="it-IT" sz="2800" dirty="0">
                <a:latin typeface="Book Antiqua" panose="02040602050305030304" pitchFamily="18" charset="0"/>
              </a:rPr>
              <a:t>Ipotizziamo di lavorare con uno 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spettro</a:t>
            </a:r>
            <a:r>
              <a:rPr lang="it-IT" altLang="it-IT" sz="2800" dirty="0">
                <a:latin typeface="Book Antiqua" panose="02040602050305030304" pitchFamily="18" charset="0"/>
              </a:rPr>
              <a:t> del segnale 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"limitato"</a:t>
            </a:r>
            <a:r>
              <a:rPr lang="it-IT" altLang="it-IT" sz="2800" dirty="0">
                <a:latin typeface="Book Antiqua" panose="02040602050305030304" pitchFamily="18" charset="0"/>
              </a:rPr>
              <a:t>: trasformata </a:t>
            </a:r>
            <a:r>
              <a:rPr lang="it-IT" altLang="it-IT" sz="2800" i="1" dirty="0" smtClean="0">
                <a:latin typeface="Book Antiqua" panose="02040602050305030304" pitchFamily="18" charset="0"/>
              </a:rPr>
              <a:t>X</a:t>
            </a:r>
            <a:r>
              <a:rPr lang="it-IT" altLang="it-IT" sz="2800" dirty="0" smtClean="0">
                <a:latin typeface="Book Antiqua" panose="02040602050305030304" pitchFamily="18" charset="0"/>
              </a:rPr>
              <a:t>(</a:t>
            </a:r>
            <a:r>
              <a:rPr lang="it-IT" altLang="it-IT" sz="2800" i="1" dirty="0" smtClean="0">
                <a:latin typeface="Book Antiqua" panose="02040602050305030304" pitchFamily="18" charset="0"/>
              </a:rPr>
              <a:t>f</a:t>
            </a:r>
            <a:r>
              <a:rPr lang="it-IT" altLang="it-IT" sz="1200" i="1" dirty="0" smtClean="0">
                <a:latin typeface="Book Antiqua" panose="02040602050305030304" pitchFamily="18" charset="0"/>
              </a:rPr>
              <a:t> </a:t>
            </a:r>
            <a:r>
              <a:rPr lang="it-IT" altLang="it-IT" sz="2800" dirty="0" smtClean="0">
                <a:latin typeface="Book Antiqua" panose="02040602050305030304" pitchFamily="18" charset="0"/>
              </a:rPr>
              <a:t>) </a:t>
            </a:r>
            <a:r>
              <a:rPr lang="it-IT" altLang="it-IT" sz="2800" dirty="0">
                <a:latin typeface="Book Antiqua" panose="02040602050305030304" pitchFamily="18" charset="0"/>
              </a:rPr>
              <a:t>t.c. </a:t>
            </a:r>
            <a:r>
              <a:rPr lang="it-IT" altLang="it-IT" sz="2800" b="1" i="1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X</a:t>
            </a:r>
            <a:r>
              <a:rPr lang="it-IT" altLang="it-IT" sz="2800" b="1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(</a:t>
            </a:r>
            <a:r>
              <a:rPr lang="it-IT" altLang="it-IT" sz="2800" b="1" i="1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f</a:t>
            </a:r>
            <a:r>
              <a:rPr lang="it-IT" altLang="it-IT" sz="1200" b="1" i="1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800" b="1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)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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0 per 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</a:t>
            </a:r>
            <a:r>
              <a:rPr lang="it-IT" altLang="it-IT" sz="28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f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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&gt;</a:t>
            </a:r>
            <a:r>
              <a:rPr lang="it-IT" altLang="it-IT" sz="28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f</a:t>
            </a:r>
            <a:r>
              <a:rPr lang="it-IT" altLang="it-IT" sz="2800" b="1" baseline="-25000" dirty="0">
                <a:solidFill>
                  <a:srgbClr val="FFFF00"/>
                </a:solidFill>
                <a:latin typeface="Book Antiqua" panose="02040602050305030304" pitchFamily="18" charset="0"/>
              </a:rPr>
              <a:t>max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it-IT" altLang="it-IT" sz="2800" dirty="0">
                <a:latin typeface="Book Antiqua" panose="02040602050305030304" pitchFamily="18" charset="0"/>
              </a:rPr>
              <a:t>(se il segnale non ha banda limitata a </a:t>
            </a:r>
            <a:r>
              <a:rPr lang="it-IT" altLang="it-IT" sz="2800" i="1" dirty="0">
                <a:latin typeface="Book Antiqua" panose="02040602050305030304" pitchFamily="18" charset="0"/>
              </a:rPr>
              <a:t>f</a:t>
            </a:r>
            <a:r>
              <a:rPr lang="it-IT" altLang="it-IT" sz="2800" baseline="-25000" dirty="0">
                <a:latin typeface="Book Antiqua" panose="02040602050305030304" pitchFamily="18" charset="0"/>
              </a:rPr>
              <a:t>max</a:t>
            </a:r>
            <a:r>
              <a:rPr lang="it-IT" altLang="it-IT" sz="2800" dirty="0">
                <a:latin typeface="Book Antiqua" panose="02040602050305030304" pitchFamily="18" charset="0"/>
              </a:rPr>
              <a:t> </a:t>
            </a:r>
            <a:br>
              <a:rPr lang="it-IT" altLang="it-IT" sz="2800" dirty="0">
                <a:latin typeface="Book Antiqua" panose="02040602050305030304" pitchFamily="18" charset="0"/>
              </a:rPr>
            </a:br>
            <a:r>
              <a:rPr lang="it-IT" altLang="it-IT" sz="2800" dirty="0">
                <a:latin typeface="Book Antiqua" panose="02040602050305030304" pitchFamily="18" charset="0"/>
              </a:rPr>
              <a:t>si può usare un filtro passa-basso)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22275" y="5827244"/>
            <a:ext cx="8710613" cy="86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it-IT" altLang="it-IT" sz="2800" dirty="0" smtClean="0">
                <a:latin typeface="Book Antiqua" panose="02040602050305030304" pitchFamily="18" charset="0"/>
              </a:rPr>
              <a:t>Delta </a:t>
            </a:r>
            <a:r>
              <a:rPr lang="it-IT" altLang="it-IT" sz="2800" dirty="0">
                <a:latin typeface="Book Antiqua" panose="02040602050305030304" pitchFamily="18" charset="0"/>
              </a:rPr>
              <a:t>di </a:t>
            </a:r>
            <a:r>
              <a:rPr lang="it-IT" altLang="it-IT" sz="2800" dirty="0" smtClean="0">
                <a:latin typeface="Book Antiqua" panose="02040602050305030304" pitchFamily="18" charset="0"/>
              </a:rPr>
              <a:t>Dirac e rettangoli sono centrati negli </a:t>
            </a:r>
            <a:br>
              <a:rPr lang="it-IT" altLang="it-IT" sz="2800" dirty="0" smtClean="0">
                <a:latin typeface="Book Antiqua" panose="02040602050305030304" pitchFamily="18" charset="0"/>
              </a:rPr>
            </a:br>
            <a:r>
              <a:rPr lang="it-IT" altLang="it-IT" sz="2800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‘’istanti’’ di campionamento (</a:t>
            </a:r>
            <a:r>
              <a:rPr lang="it-IT" altLang="it-IT" sz="2800" i="1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kT</a:t>
            </a:r>
            <a:r>
              <a:rPr lang="it-IT" altLang="it-IT" sz="2800" baseline="-25000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c</a:t>
            </a:r>
            <a:r>
              <a:rPr lang="it-IT" altLang="it-IT" sz="2800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)</a:t>
            </a:r>
            <a:endParaRPr lang="it-IT" altLang="it-IT" sz="2800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Campionamento, Schede DAQ, Protocolli</a:t>
            </a:r>
            <a:endParaRPr lang="it-IT" altLang="it-IT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DCDBC4-178E-4D21-A673-B1F41D94CA35}" type="slidenum">
              <a:rPr lang="it-IT" altLang="it-IT" smtClean="0"/>
              <a:pPr>
                <a:defRPr/>
              </a:pPr>
              <a:t>3</a:t>
            </a:fld>
            <a:r>
              <a:rPr lang="it-IT" altLang="it-IT" smtClean="0"/>
              <a:t>/36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/>
      <p:bldP spid="260100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058863"/>
          </a:xfrm>
          <a:noFill/>
        </p:spPr>
        <p:txBody>
          <a:bodyPr/>
          <a:lstStyle/>
          <a:p>
            <a:r>
              <a:rPr lang="it-IT" altLang="it-IT" b="1" dirty="0" err="1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Dither</a:t>
            </a:r>
            <a:r>
              <a:rPr lang="it-IT" altLang="it-IT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it-IT" altLang="it-IT" b="1" dirty="0" smtClean="0">
                <a:solidFill>
                  <a:schemeClr val="tx1"/>
                </a:solidFill>
                <a:effectLst/>
              </a:rPr>
              <a:t>–</a:t>
            </a:r>
            <a:r>
              <a:rPr lang="it-IT" altLang="it-IT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 l</a:t>
            </a:r>
            <a:r>
              <a:rPr lang="it-IT" altLang="it-IT" b="1" dirty="0" smtClean="0">
                <a:solidFill>
                  <a:schemeClr val="tx1"/>
                </a:solidFill>
                <a:effectLst/>
              </a:rPr>
              <a:t>’</a:t>
            </a:r>
            <a:r>
              <a:rPr lang="it-IT" altLang="it-IT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origine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200343" y="1459310"/>
            <a:ext cx="8783637" cy="299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it-IT" altLang="it-IT" dirty="0">
                <a:latin typeface="Arial" panose="020B0604020202020204" pitchFamily="34" charset="0"/>
              </a:rPr>
              <a:t>...</a:t>
            </a:r>
            <a:r>
              <a:rPr lang="it-IT" altLang="it-IT" dirty="0" err="1">
                <a:latin typeface="Arial" panose="020B0604020202020204" pitchFamily="34" charset="0"/>
              </a:rPr>
              <a:t>one</a:t>
            </a:r>
            <a:r>
              <a:rPr lang="it-IT" altLang="it-IT" dirty="0">
                <a:latin typeface="Arial" panose="020B0604020202020204" pitchFamily="34" charset="0"/>
              </a:rPr>
              <a:t> of the </a:t>
            </a:r>
            <a:r>
              <a:rPr lang="it-IT" altLang="it-IT" dirty="0" err="1">
                <a:latin typeface="Arial" panose="020B0604020202020204" pitchFamily="34" charset="0"/>
              </a:rPr>
              <a:t>earliest</a:t>
            </a:r>
            <a:r>
              <a:rPr lang="it-IT" altLang="it-IT" dirty="0">
                <a:latin typeface="Arial" panose="020B0604020202020204" pitchFamily="34" charset="0"/>
              </a:rPr>
              <a:t> [</a:t>
            </a:r>
            <a:r>
              <a:rPr lang="it-IT" altLang="it-IT" dirty="0" err="1">
                <a:latin typeface="Arial" panose="020B0604020202020204" pitchFamily="34" charset="0"/>
              </a:rPr>
              <a:t>applications</a:t>
            </a:r>
            <a:r>
              <a:rPr lang="it-IT" altLang="it-IT" dirty="0">
                <a:latin typeface="Arial" panose="020B0604020202020204" pitchFamily="34" charset="0"/>
              </a:rPr>
              <a:t>] of </a:t>
            </a:r>
            <a:r>
              <a:rPr lang="it-IT" altLang="it-IT" b="1" dirty="0" err="1">
                <a:solidFill>
                  <a:srgbClr val="FFFF00"/>
                </a:solidFill>
                <a:latin typeface="Arial" panose="020B0604020202020204" pitchFamily="34" charset="0"/>
              </a:rPr>
              <a:t>dither</a:t>
            </a:r>
            <a:r>
              <a:rPr lang="it-IT" altLang="it-IT" dirty="0">
                <a:latin typeface="Arial" panose="020B0604020202020204" pitchFamily="34" charset="0"/>
              </a:rPr>
              <a:t> </a:t>
            </a:r>
            <a:r>
              <a:rPr lang="it-IT" altLang="it-IT" dirty="0" err="1">
                <a:latin typeface="Arial" panose="020B0604020202020204" pitchFamily="34" charset="0"/>
              </a:rPr>
              <a:t>came</a:t>
            </a:r>
            <a:r>
              <a:rPr lang="it-IT" altLang="it-IT" dirty="0">
                <a:latin typeface="Arial" panose="020B0604020202020204" pitchFamily="34" charset="0"/>
              </a:rPr>
              <a:t> in World War II.</a:t>
            </a:r>
            <a:br>
              <a:rPr lang="it-IT" altLang="it-IT" dirty="0">
                <a:latin typeface="Arial" panose="020B0604020202020204" pitchFamily="34" charset="0"/>
              </a:rPr>
            </a:br>
            <a:r>
              <a:rPr lang="it-IT" altLang="it-IT" b="1" dirty="0">
                <a:latin typeface="Arial" panose="020B0604020202020204" pitchFamily="34" charset="0"/>
              </a:rPr>
              <a:t>Airplane </a:t>
            </a:r>
            <a:r>
              <a:rPr lang="it-IT" altLang="it-IT" b="1" dirty="0" err="1">
                <a:latin typeface="Arial" panose="020B0604020202020204" pitchFamily="34" charset="0"/>
              </a:rPr>
              <a:t>bombers</a:t>
            </a:r>
            <a:r>
              <a:rPr lang="it-IT" altLang="it-IT" b="1" dirty="0">
                <a:latin typeface="Arial" panose="020B0604020202020204" pitchFamily="34" charset="0"/>
              </a:rPr>
              <a:t> </a:t>
            </a:r>
            <a:r>
              <a:rPr lang="it-IT" altLang="it-IT" b="1" dirty="0" err="1">
                <a:latin typeface="Arial" panose="020B0604020202020204" pitchFamily="34" charset="0"/>
              </a:rPr>
              <a:t>used</a:t>
            </a:r>
            <a:r>
              <a:rPr lang="it-IT" altLang="it-IT" b="1" dirty="0">
                <a:latin typeface="Arial" panose="020B0604020202020204" pitchFamily="34" charset="0"/>
              </a:rPr>
              <a:t> </a:t>
            </a:r>
            <a:r>
              <a:rPr lang="it-IT" altLang="it-IT" b="1" dirty="0" err="1">
                <a:latin typeface="Arial" panose="020B0604020202020204" pitchFamily="34" charset="0"/>
              </a:rPr>
              <a:t>mechanical</a:t>
            </a:r>
            <a:r>
              <a:rPr lang="it-IT" altLang="it-IT" b="1" dirty="0">
                <a:latin typeface="Arial" panose="020B0604020202020204" pitchFamily="34" charset="0"/>
              </a:rPr>
              <a:t> </a:t>
            </a:r>
            <a:r>
              <a:rPr lang="it-IT" altLang="it-IT" b="1" dirty="0" err="1">
                <a:latin typeface="Arial" panose="020B0604020202020204" pitchFamily="34" charset="0"/>
              </a:rPr>
              <a:t>computers</a:t>
            </a:r>
            <a:r>
              <a:rPr lang="it-IT" altLang="it-IT" b="1" dirty="0">
                <a:latin typeface="Arial" panose="020B0604020202020204" pitchFamily="34" charset="0"/>
              </a:rPr>
              <a:t> to </a:t>
            </a:r>
            <a:r>
              <a:rPr lang="it-IT" altLang="it-IT" b="1" dirty="0" err="1">
                <a:latin typeface="Arial" panose="020B0604020202020204" pitchFamily="34" charset="0"/>
              </a:rPr>
              <a:t>perform</a:t>
            </a:r>
            <a:r>
              <a:rPr lang="it-IT" altLang="it-IT" b="1" dirty="0">
                <a:latin typeface="Arial" panose="020B0604020202020204" pitchFamily="34" charset="0"/>
              </a:rPr>
              <a:t> </a:t>
            </a:r>
            <a:r>
              <a:rPr lang="it-IT" altLang="it-IT" b="1" dirty="0" err="1">
                <a:latin typeface="Arial" panose="020B0604020202020204" pitchFamily="34" charset="0"/>
              </a:rPr>
              <a:t>navigation</a:t>
            </a:r>
            <a:r>
              <a:rPr lang="it-IT" altLang="it-IT" b="1" dirty="0">
                <a:latin typeface="Arial" panose="020B0604020202020204" pitchFamily="34" charset="0"/>
              </a:rPr>
              <a:t> and </a:t>
            </a:r>
            <a:r>
              <a:rPr lang="it-IT" altLang="it-IT" b="1" dirty="0" err="1">
                <a:latin typeface="Arial" panose="020B0604020202020204" pitchFamily="34" charset="0"/>
              </a:rPr>
              <a:t>bomb</a:t>
            </a:r>
            <a:r>
              <a:rPr lang="it-IT" altLang="it-IT" b="1" dirty="0">
                <a:latin typeface="Arial" panose="020B0604020202020204" pitchFamily="34" charset="0"/>
              </a:rPr>
              <a:t> </a:t>
            </a:r>
            <a:r>
              <a:rPr lang="it-IT" altLang="it-IT" b="1" dirty="0" err="1">
                <a:latin typeface="Arial" panose="020B0604020202020204" pitchFamily="34" charset="0"/>
              </a:rPr>
              <a:t>trajectory</a:t>
            </a:r>
            <a:r>
              <a:rPr lang="it-IT" altLang="it-IT" b="1" dirty="0">
                <a:latin typeface="Arial" panose="020B0604020202020204" pitchFamily="34" charset="0"/>
              </a:rPr>
              <a:t> </a:t>
            </a:r>
            <a:r>
              <a:rPr lang="it-IT" altLang="it-IT" b="1" dirty="0" err="1">
                <a:latin typeface="Arial" panose="020B0604020202020204" pitchFamily="34" charset="0"/>
              </a:rPr>
              <a:t>calculations</a:t>
            </a:r>
            <a:r>
              <a:rPr lang="it-IT" altLang="it-IT" dirty="0">
                <a:latin typeface="Arial" panose="020B0604020202020204" pitchFamily="34" charset="0"/>
              </a:rPr>
              <a:t>. </a:t>
            </a:r>
            <a:r>
              <a:rPr lang="it-IT" altLang="it-IT" dirty="0" err="1">
                <a:latin typeface="Arial" panose="020B0604020202020204" pitchFamily="34" charset="0"/>
              </a:rPr>
              <a:t>Curiously</a:t>
            </a:r>
            <a:r>
              <a:rPr lang="it-IT" altLang="it-IT" dirty="0">
                <a:latin typeface="Arial" panose="020B0604020202020204" pitchFamily="34" charset="0"/>
              </a:rPr>
              <a:t>, </a:t>
            </a:r>
            <a:r>
              <a:rPr lang="it-IT" altLang="it-IT" dirty="0" err="1">
                <a:latin typeface="Arial" panose="020B0604020202020204" pitchFamily="34" charset="0"/>
              </a:rPr>
              <a:t>these</a:t>
            </a:r>
            <a:r>
              <a:rPr lang="it-IT" altLang="it-IT" dirty="0">
                <a:latin typeface="Arial" panose="020B0604020202020204" pitchFamily="34" charset="0"/>
              </a:rPr>
              <a:t> </a:t>
            </a:r>
            <a:r>
              <a:rPr lang="it-IT" altLang="it-IT" dirty="0" err="1">
                <a:latin typeface="Arial" panose="020B0604020202020204" pitchFamily="34" charset="0"/>
              </a:rPr>
              <a:t>computers</a:t>
            </a:r>
            <a:r>
              <a:rPr lang="it-IT" altLang="it-IT" dirty="0">
                <a:latin typeface="Arial" panose="020B0604020202020204" pitchFamily="34" charset="0"/>
              </a:rPr>
              <a:t> (boxes </a:t>
            </a:r>
            <a:r>
              <a:rPr lang="it-IT" altLang="it-IT" dirty="0" err="1">
                <a:latin typeface="Arial" panose="020B0604020202020204" pitchFamily="34" charset="0"/>
              </a:rPr>
              <a:t>filled</a:t>
            </a:r>
            <a:r>
              <a:rPr lang="it-IT" altLang="it-IT" dirty="0">
                <a:latin typeface="Arial" panose="020B0604020202020204" pitchFamily="34" charset="0"/>
              </a:rPr>
              <a:t> with </a:t>
            </a:r>
            <a:r>
              <a:rPr lang="it-IT" altLang="it-IT" dirty="0" err="1">
                <a:latin typeface="Arial" panose="020B0604020202020204" pitchFamily="34" charset="0"/>
              </a:rPr>
              <a:t>hundreds</a:t>
            </a:r>
            <a:r>
              <a:rPr lang="it-IT" altLang="it-IT" dirty="0">
                <a:latin typeface="Arial" panose="020B0604020202020204" pitchFamily="34" charset="0"/>
              </a:rPr>
              <a:t> of </a:t>
            </a:r>
            <a:r>
              <a:rPr lang="it-IT" altLang="it-IT" dirty="0" err="1">
                <a:latin typeface="Arial" panose="020B0604020202020204" pitchFamily="34" charset="0"/>
              </a:rPr>
              <a:t>gears</a:t>
            </a:r>
            <a:r>
              <a:rPr lang="it-IT" altLang="it-IT" dirty="0">
                <a:latin typeface="Arial" panose="020B0604020202020204" pitchFamily="34" charset="0"/>
              </a:rPr>
              <a:t> and </a:t>
            </a:r>
            <a:r>
              <a:rPr lang="it-IT" altLang="it-IT" dirty="0" err="1">
                <a:latin typeface="Arial" panose="020B0604020202020204" pitchFamily="34" charset="0"/>
              </a:rPr>
              <a:t>cogs</a:t>
            </a:r>
            <a:r>
              <a:rPr lang="it-IT" altLang="it-IT" dirty="0">
                <a:latin typeface="Arial" panose="020B0604020202020204" pitchFamily="34" charset="0"/>
              </a:rPr>
              <a:t>) </a:t>
            </a:r>
            <a:r>
              <a:rPr lang="it-IT" altLang="it-IT" dirty="0" err="1">
                <a:latin typeface="Arial" panose="020B0604020202020204" pitchFamily="34" charset="0"/>
              </a:rPr>
              <a:t>performed</a:t>
            </a:r>
            <a:r>
              <a:rPr lang="it-IT" altLang="it-IT" dirty="0">
                <a:latin typeface="Arial" panose="020B0604020202020204" pitchFamily="34" charset="0"/>
              </a:rPr>
              <a:t> more </a:t>
            </a:r>
            <a:r>
              <a:rPr lang="it-IT" altLang="it-IT" dirty="0" err="1">
                <a:latin typeface="Arial" panose="020B0604020202020204" pitchFamily="34" charset="0"/>
              </a:rPr>
              <a:t>accurately</a:t>
            </a:r>
            <a:r>
              <a:rPr lang="it-IT" altLang="it-IT" dirty="0">
                <a:latin typeface="Arial" panose="020B0604020202020204" pitchFamily="34" charset="0"/>
              </a:rPr>
              <a:t> </a:t>
            </a:r>
            <a:r>
              <a:rPr lang="it-IT" altLang="it-IT" dirty="0" err="1">
                <a:latin typeface="Arial" panose="020B0604020202020204" pitchFamily="34" charset="0"/>
              </a:rPr>
              <a:t>when</a:t>
            </a:r>
            <a:r>
              <a:rPr lang="it-IT" altLang="it-IT" dirty="0">
                <a:latin typeface="Arial" panose="020B0604020202020204" pitchFamily="34" charset="0"/>
              </a:rPr>
              <a:t> </a:t>
            </a:r>
            <a:r>
              <a:rPr lang="it-IT" altLang="it-IT" dirty="0" err="1">
                <a:latin typeface="Arial" panose="020B0604020202020204" pitchFamily="34" charset="0"/>
              </a:rPr>
              <a:t>flying</a:t>
            </a:r>
            <a:r>
              <a:rPr lang="it-IT" altLang="it-IT" dirty="0">
                <a:latin typeface="Arial" panose="020B0604020202020204" pitchFamily="34" charset="0"/>
              </a:rPr>
              <a:t> on </a:t>
            </a:r>
            <a:r>
              <a:rPr lang="it-IT" altLang="it-IT" dirty="0" err="1">
                <a:latin typeface="Arial" panose="020B0604020202020204" pitchFamily="34" charset="0"/>
              </a:rPr>
              <a:t>board</a:t>
            </a:r>
            <a:r>
              <a:rPr lang="it-IT" altLang="it-IT" dirty="0">
                <a:latin typeface="Arial" panose="020B0604020202020204" pitchFamily="34" charset="0"/>
              </a:rPr>
              <a:t> the </a:t>
            </a:r>
            <a:r>
              <a:rPr lang="it-IT" altLang="it-IT" dirty="0" err="1">
                <a:latin typeface="Arial" panose="020B0604020202020204" pitchFamily="34" charset="0"/>
              </a:rPr>
              <a:t>aircraft</a:t>
            </a:r>
            <a:r>
              <a:rPr lang="it-IT" altLang="it-IT" dirty="0">
                <a:latin typeface="Arial" panose="020B0604020202020204" pitchFamily="34" charset="0"/>
              </a:rPr>
              <a:t>, and </a:t>
            </a:r>
            <a:r>
              <a:rPr lang="it-IT" altLang="it-IT" dirty="0" err="1">
                <a:latin typeface="Arial" panose="020B0604020202020204" pitchFamily="34" charset="0"/>
              </a:rPr>
              <a:t>less</a:t>
            </a:r>
            <a:r>
              <a:rPr lang="it-IT" altLang="it-IT" dirty="0">
                <a:latin typeface="Arial" panose="020B0604020202020204" pitchFamily="34" charset="0"/>
              </a:rPr>
              <a:t> </a:t>
            </a:r>
            <a:r>
              <a:rPr lang="it-IT" altLang="it-IT" dirty="0" err="1">
                <a:latin typeface="Arial" panose="020B0604020202020204" pitchFamily="34" charset="0"/>
              </a:rPr>
              <a:t>well</a:t>
            </a:r>
            <a:r>
              <a:rPr lang="it-IT" altLang="it-IT" dirty="0">
                <a:latin typeface="Arial" panose="020B0604020202020204" pitchFamily="34" charset="0"/>
              </a:rPr>
              <a:t> on </a:t>
            </a:r>
            <a:r>
              <a:rPr lang="it-IT" altLang="it-IT" dirty="0" err="1">
                <a:latin typeface="Arial" panose="020B0604020202020204" pitchFamily="34" charset="0"/>
              </a:rPr>
              <a:t>ground</a:t>
            </a:r>
            <a:r>
              <a:rPr lang="it-IT" altLang="it-IT" dirty="0">
                <a:latin typeface="Arial" panose="020B0604020202020204" pitchFamily="34" charset="0"/>
              </a:rPr>
              <a:t>. </a:t>
            </a:r>
            <a:r>
              <a:rPr lang="it-IT" altLang="it-IT" dirty="0" err="1">
                <a:latin typeface="Arial" panose="020B0604020202020204" pitchFamily="34" charset="0"/>
              </a:rPr>
              <a:t>Engineers</a:t>
            </a:r>
            <a:r>
              <a:rPr lang="it-IT" altLang="it-IT" dirty="0">
                <a:latin typeface="Arial" panose="020B0604020202020204" pitchFamily="34" charset="0"/>
              </a:rPr>
              <a:t> </a:t>
            </a:r>
            <a:r>
              <a:rPr lang="it-IT" altLang="it-IT" dirty="0" err="1">
                <a:latin typeface="Arial" panose="020B0604020202020204" pitchFamily="34" charset="0"/>
              </a:rPr>
              <a:t>realized</a:t>
            </a:r>
            <a:r>
              <a:rPr lang="it-IT" altLang="it-IT" dirty="0">
                <a:latin typeface="Arial" panose="020B0604020202020204" pitchFamily="34" charset="0"/>
              </a:rPr>
              <a:t> </a:t>
            </a:r>
            <a:r>
              <a:rPr lang="it-IT" altLang="it-IT" dirty="0" err="1">
                <a:latin typeface="Arial" panose="020B0604020202020204" pitchFamily="34" charset="0"/>
              </a:rPr>
              <a:t>that</a:t>
            </a:r>
            <a:r>
              <a:rPr lang="it-IT" altLang="it-IT" dirty="0">
                <a:latin typeface="Arial" panose="020B0604020202020204" pitchFamily="34" charset="0"/>
              </a:rPr>
              <a:t> the </a:t>
            </a:r>
            <a:r>
              <a:rPr lang="it-IT" altLang="it-IT" b="1" u="sng" dirty="0" err="1">
                <a:latin typeface="Arial" panose="020B0604020202020204" pitchFamily="34" charset="0"/>
              </a:rPr>
              <a:t>vibration</a:t>
            </a:r>
            <a:r>
              <a:rPr lang="it-IT" altLang="it-IT" b="1" u="sng" dirty="0">
                <a:latin typeface="Arial" panose="020B0604020202020204" pitchFamily="34" charset="0"/>
              </a:rPr>
              <a:t> from the </a:t>
            </a:r>
            <a:r>
              <a:rPr lang="it-IT" altLang="it-IT" b="1" u="sng" dirty="0" err="1">
                <a:latin typeface="Arial" panose="020B0604020202020204" pitchFamily="34" charset="0"/>
              </a:rPr>
              <a:t>aircraft</a:t>
            </a:r>
            <a:r>
              <a:rPr lang="it-IT" altLang="it-IT" b="1" u="sng" dirty="0">
                <a:latin typeface="Arial" panose="020B0604020202020204" pitchFamily="34" charset="0"/>
              </a:rPr>
              <a:t> </a:t>
            </a:r>
            <a:r>
              <a:rPr lang="it-IT" altLang="it-IT" b="1" u="sng" dirty="0" err="1">
                <a:latin typeface="Arial" panose="020B0604020202020204" pitchFamily="34" charset="0"/>
              </a:rPr>
              <a:t>reduced</a:t>
            </a:r>
            <a:r>
              <a:rPr lang="it-IT" altLang="it-IT" b="1" u="sng" dirty="0">
                <a:latin typeface="Arial" panose="020B0604020202020204" pitchFamily="34" charset="0"/>
              </a:rPr>
              <a:t> the </a:t>
            </a:r>
            <a:r>
              <a:rPr lang="it-IT" altLang="it-IT" b="1" u="sng" dirty="0" err="1">
                <a:latin typeface="Arial" panose="020B0604020202020204" pitchFamily="34" charset="0"/>
              </a:rPr>
              <a:t>error</a:t>
            </a:r>
            <a:r>
              <a:rPr lang="it-IT" altLang="it-IT" b="1" u="sng" dirty="0">
                <a:latin typeface="Arial" panose="020B0604020202020204" pitchFamily="34" charset="0"/>
              </a:rPr>
              <a:t> from </a:t>
            </a:r>
            <a:r>
              <a:rPr lang="it-IT" altLang="it-IT" b="1" u="sng" dirty="0" err="1">
                <a:latin typeface="Arial" panose="020B0604020202020204" pitchFamily="34" charset="0"/>
              </a:rPr>
              <a:t>sticky</a:t>
            </a:r>
            <a:r>
              <a:rPr lang="it-IT" altLang="it-IT" b="1" u="sng" dirty="0">
                <a:latin typeface="Arial" panose="020B0604020202020204" pitchFamily="34" charset="0"/>
              </a:rPr>
              <a:t> </a:t>
            </a:r>
            <a:r>
              <a:rPr lang="it-IT" altLang="it-IT" b="1" u="sng" dirty="0" err="1">
                <a:latin typeface="Arial" panose="020B0604020202020204" pitchFamily="34" charset="0"/>
              </a:rPr>
              <a:t>moving</a:t>
            </a:r>
            <a:r>
              <a:rPr lang="it-IT" altLang="it-IT" b="1" u="sng" dirty="0">
                <a:latin typeface="Arial" panose="020B0604020202020204" pitchFamily="34" charset="0"/>
              </a:rPr>
              <a:t> </a:t>
            </a:r>
            <a:r>
              <a:rPr lang="it-IT" altLang="it-IT" b="1" u="sng" dirty="0" err="1">
                <a:latin typeface="Arial" panose="020B0604020202020204" pitchFamily="34" charset="0"/>
              </a:rPr>
              <a:t>parts</a:t>
            </a:r>
            <a:r>
              <a:rPr lang="it-IT" altLang="it-IT" dirty="0">
                <a:latin typeface="Arial" panose="020B0604020202020204" pitchFamily="34" charset="0"/>
              </a:rPr>
              <a:t>. </a:t>
            </a:r>
            <a:r>
              <a:rPr lang="it-IT" altLang="it-IT" dirty="0" err="1">
                <a:latin typeface="Arial" panose="020B0604020202020204" pitchFamily="34" charset="0"/>
              </a:rPr>
              <a:t>Instead</a:t>
            </a:r>
            <a:r>
              <a:rPr lang="it-IT" altLang="it-IT" dirty="0">
                <a:latin typeface="Arial" panose="020B0604020202020204" pitchFamily="34" charset="0"/>
              </a:rPr>
              <a:t> of </a:t>
            </a:r>
            <a:r>
              <a:rPr lang="it-IT" altLang="it-IT" dirty="0" err="1">
                <a:latin typeface="Arial" panose="020B0604020202020204" pitchFamily="34" charset="0"/>
              </a:rPr>
              <a:t>moving</a:t>
            </a:r>
            <a:r>
              <a:rPr lang="it-IT" altLang="it-IT" dirty="0">
                <a:latin typeface="Arial" panose="020B0604020202020204" pitchFamily="34" charset="0"/>
              </a:rPr>
              <a:t> in short </a:t>
            </a:r>
            <a:r>
              <a:rPr lang="it-IT" altLang="it-IT" dirty="0" err="1">
                <a:latin typeface="Arial" panose="020B0604020202020204" pitchFamily="34" charset="0"/>
              </a:rPr>
              <a:t>jerks</a:t>
            </a:r>
            <a:r>
              <a:rPr lang="it-IT" altLang="it-IT" dirty="0">
                <a:latin typeface="Arial" panose="020B0604020202020204" pitchFamily="34" charset="0"/>
              </a:rPr>
              <a:t>, </a:t>
            </a:r>
            <a:r>
              <a:rPr lang="it-IT" altLang="it-IT" dirty="0" err="1">
                <a:latin typeface="Arial" panose="020B0604020202020204" pitchFamily="34" charset="0"/>
              </a:rPr>
              <a:t>they</a:t>
            </a:r>
            <a:r>
              <a:rPr lang="it-IT" altLang="it-IT" dirty="0">
                <a:latin typeface="Arial" panose="020B0604020202020204" pitchFamily="34" charset="0"/>
              </a:rPr>
              <a:t> </a:t>
            </a:r>
            <a:r>
              <a:rPr lang="it-IT" altLang="it-IT" dirty="0" err="1">
                <a:latin typeface="Arial" panose="020B0604020202020204" pitchFamily="34" charset="0"/>
              </a:rPr>
              <a:t>moved</a:t>
            </a:r>
            <a:r>
              <a:rPr lang="it-IT" altLang="it-IT" dirty="0">
                <a:latin typeface="Arial" panose="020B0604020202020204" pitchFamily="34" charset="0"/>
              </a:rPr>
              <a:t> more </a:t>
            </a:r>
            <a:r>
              <a:rPr lang="it-IT" altLang="it-IT" dirty="0" err="1">
                <a:latin typeface="Arial" panose="020B0604020202020204" pitchFamily="34" charset="0"/>
              </a:rPr>
              <a:t>continuously</a:t>
            </a:r>
            <a:r>
              <a:rPr lang="it-IT" altLang="it-IT" dirty="0">
                <a:latin typeface="Arial" panose="020B0604020202020204" pitchFamily="34" charset="0"/>
              </a:rPr>
              <a:t>. Small </a:t>
            </a:r>
            <a:r>
              <a:rPr lang="it-IT" altLang="it-IT" dirty="0" err="1">
                <a:latin typeface="Arial" panose="020B0604020202020204" pitchFamily="34" charset="0"/>
              </a:rPr>
              <a:t>vibrating</a:t>
            </a:r>
            <a:r>
              <a:rPr lang="it-IT" altLang="it-IT" dirty="0">
                <a:latin typeface="Arial" panose="020B0604020202020204" pitchFamily="34" charset="0"/>
              </a:rPr>
              <a:t> </a:t>
            </a:r>
            <a:r>
              <a:rPr lang="it-IT" altLang="it-IT" dirty="0" err="1">
                <a:latin typeface="Arial" panose="020B0604020202020204" pitchFamily="34" charset="0"/>
              </a:rPr>
              <a:t>motors</a:t>
            </a:r>
            <a:r>
              <a:rPr lang="it-IT" altLang="it-IT" dirty="0">
                <a:latin typeface="Arial" panose="020B0604020202020204" pitchFamily="34" charset="0"/>
              </a:rPr>
              <a:t> </a:t>
            </a:r>
            <a:r>
              <a:rPr lang="it-IT" altLang="it-IT" dirty="0" err="1">
                <a:latin typeface="Arial" panose="020B0604020202020204" pitchFamily="34" charset="0"/>
              </a:rPr>
              <a:t>were</a:t>
            </a:r>
            <a:r>
              <a:rPr lang="it-IT" altLang="it-IT" dirty="0">
                <a:latin typeface="Arial" panose="020B0604020202020204" pitchFamily="34" charset="0"/>
              </a:rPr>
              <a:t> </a:t>
            </a:r>
            <a:r>
              <a:rPr lang="it-IT" altLang="it-IT" dirty="0" err="1">
                <a:latin typeface="Arial" panose="020B0604020202020204" pitchFamily="34" charset="0"/>
              </a:rPr>
              <a:t>built</a:t>
            </a:r>
            <a:r>
              <a:rPr lang="it-IT" altLang="it-IT" dirty="0">
                <a:latin typeface="Arial" panose="020B0604020202020204" pitchFamily="34" charset="0"/>
              </a:rPr>
              <a:t> </a:t>
            </a:r>
            <a:r>
              <a:rPr lang="it-IT" altLang="it-IT" dirty="0" err="1">
                <a:latin typeface="Arial" panose="020B0604020202020204" pitchFamily="34" charset="0"/>
              </a:rPr>
              <a:t>into</a:t>
            </a:r>
            <a:r>
              <a:rPr lang="it-IT" altLang="it-IT" dirty="0">
                <a:latin typeface="Arial" panose="020B0604020202020204" pitchFamily="34" charset="0"/>
              </a:rPr>
              <a:t> the </a:t>
            </a:r>
            <a:r>
              <a:rPr lang="it-IT" altLang="it-IT" dirty="0" err="1">
                <a:latin typeface="Arial" panose="020B0604020202020204" pitchFamily="34" charset="0"/>
              </a:rPr>
              <a:t>computers</a:t>
            </a:r>
            <a:r>
              <a:rPr lang="it-IT" altLang="it-IT" dirty="0">
                <a:latin typeface="Arial" panose="020B0604020202020204" pitchFamily="34" charset="0"/>
              </a:rPr>
              <a:t>, and </a:t>
            </a:r>
            <a:r>
              <a:rPr lang="it-IT" altLang="it-IT" dirty="0" err="1">
                <a:latin typeface="Arial" panose="020B0604020202020204" pitchFamily="34" charset="0"/>
              </a:rPr>
              <a:t>their</a:t>
            </a:r>
            <a:r>
              <a:rPr lang="it-IT" altLang="it-IT" dirty="0">
                <a:latin typeface="Arial" panose="020B0604020202020204" pitchFamily="34" charset="0"/>
              </a:rPr>
              <a:t> </a:t>
            </a:r>
            <a:r>
              <a:rPr lang="it-IT" altLang="it-IT" dirty="0" err="1">
                <a:latin typeface="Arial" panose="020B0604020202020204" pitchFamily="34" charset="0"/>
              </a:rPr>
              <a:t>vibration</a:t>
            </a:r>
            <a:r>
              <a:rPr lang="it-IT" altLang="it-IT" dirty="0">
                <a:latin typeface="Arial" panose="020B0604020202020204" pitchFamily="34" charset="0"/>
              </a:rPr>
              <a:t> </a:t>
            </a:r>
            <a:r>
              <a:rPr lang="it-IT" altLang="it-IT" dirty="0" err="1">
                <a:latin typeface="Arial" panose="020B0604020202020204" pitchFamily="34" charset="0"/>
              </a:rPr>
              <a:t>was</a:t>
            </a:r>
            <a:r>
              <a:rPr lang="it-IT" altLang="it-IT" dirty="0">
                <a:latin typeface="Arial" panose="020B0604020202020204" pitchFamily="34" charset="0"/>
              </a:rPr>
              <a:t> </a:t>
            </a:r>
            <a:r>
              <a:rPr lang="it-IT" altLang="it-IT" dirty="0" err="1">
                <a:latin typeface="Arial" panose="020B0604020202020204" pitchFamily="34" charset="0"/>
              </a:rPr>
              <a:t>called</a:t>
            </a:r>
            <a:r>
              <a:rPr lang="it-IT" altLang="it-IT" dirty="0">
                <a:latin typeface="Arial" panose="020B0604020202020204" pitchFamily="34" charset="0"/>
              </a:rPr>
              <a:t> '</a:t>
            </a:r>
            <a:r>
              <a:rPr lang="it-IT" altLang="it-IT" dirty="0" err="1">
                <a:latin typeface="Arial" panose="020B0604020202020204" pitchFamily="34" charset="0"/>
              </a:rPr>
              <a:t>dither</a:t>
            </a:r>
            <a:r>
              <a:rPr lang="it-IT" altLang="it-IT" dirty="0">
                <a:latin typeface="Arial" panose="020B0604020202020204" pitchFamily="34" charset="0"/>
              </a:rPr>
              <a:t>' from the Middle English </a:t>
            </a:r>
            <a:r>
              <a:rPr lang="it-IT" altLang="it-IT" dirty="0" err="1">
                <a:latin typeface="Arial" panose="020B0604020202020204" pitchFamily="34" charset="0"/>
              </a:rPr>
              <a:t>verb</a:t>
            </a:r>
            <a:r>
              <a:rPr lang="it-IT" altLang="it-IT" dirty="0">
                <a:latin typeface="Arial" panose="020B0604020202020204" pitchFamily="34" charset="0"/>
              </a:rPr>
              <a:t> '</a:t>
            </a:r>
            <a:r>
              <a:rPr lang="it-IT" altLang="it-IT" dirty="0" err="1">
                <a:latin typeface="Arial" panose="020B0604020202020204" pitchFamily="34" charset="0"/>
              </a:rPr>
              <a:t>didderen</a:t>
            </a:r>
            <a:r>
              <a:rPr lang="it-IT" altLang="it-IT" dirty="0">
                <a:latin typeface="Arial" panose="020B0604020202020204" pitchFamily="34" charset="0"/>
              </a:rPr>
              <a:t>,' </a:t>
            </a:r>
            <a:r>
              <a:rPr lang="it-IT" altLang="it-IT" dirty="0" err="1">
                <a:latin typeface="Arial" panose="020B0604020202020204" pitchFamily="34" charset="0"/>
              </a:rPr>
              <a:t>meaning</a:t>
            </a:r>
            <a:r>
              <a:rPr lang="it-IT" altLang="it-IT" dirty="0">
                <a:latin typeface="Arial" panose="020B0604020202020204" pitchFamily="34" charset="0"/>
              </a:rPr>
              <a:t> 'to </a:t>
            </a:r>
            <a:r>
              <a:rPr lang="it-IT" altLang="it-IT" dirty="0" err="1">
                <a:latin typeface="Arial" panose="020B0604020202020204" pitchFamily="34" charset="0"/>
              </a:rPr>
              <a:t>tremble</a:t>
            </a:r>
            <a:r>
              <a:rPr lang="it-IT" altLang="it-IT" dirty="0">
                <a:latin typeface="Arial" panose="020B0604020202020204" pitchFamily="34" charset="0"/>
              </a:rPr>
              <a:t>.' … </a:t>
            </a:r>
            <a:r>
              <a:rPr lang="it-IT" altLang="it-IT" b="1" u="sng" dirty="0">
                <a:latin typeface="Arial" panose="020B0604020202020204" pitchFamily="34" charset="0"/>
              </a:rPr>
              <a:t>In minute </a:t>
            </a:r>
            <a:r>
              <a:rPr lang="it-IT" altLang="it-IT" b="1" u="sng" dirty="0" err="1">
                <a:latin typeface="Arial" panose="020B0604020202020204" pitchFamily="34" charset="0"/>
              </a:rPr>
              <a:t>quantities</a:t>
            </a:r>
            <a:r>
              <a:rPr lang="it-IT" altLang="it-IT" b="1" u="sng" dirty="0">
                <a:latin typeface="Arial" panose="020B0604020202020204" pitchFamily="34" charset="0"/>
              </a:rPr>
              <a:t>, </a:t>
            </a:r>
            <a:r>
              <a:rPr lang="it-IT" altLang="it-IT" b="1" u="sng" dirty="0" err="1">
                <a:latin typeface="Arial" panose="020B0604020202020204" pitchFamily="34" charset="0"/>
              </a:rPr>
              <a:t>dither</a:t>
            </a:r>
            <a:r>
              <a:rPr lang="it-IT" altLang="it-IT" b="1" u="sng" dirty="0">
                <a:latin typeface="Arial" panose="020B0604020202020204" pitchFamily="34" charset="0"/>
              </a:rPr>
              <a:t> </a:t>
            </a:r>
            <a:r>
              <a:rPr lang="it-IT" altLang="it-IT" b="1" u="sng" dirty="0" err="1">
                <a:latin typeface="Arial" panose="020B0604020202020204" pitchFamily="34" charset="0"/>
              </a:rPr>
              <a:t>successfully</a:t>
            </a:r>
            <a:r>
              <a:rPr lang="it-IT" altLang="it-IT" b="1" u="sng" dirty="0">
                <a:latin typeface="Arial" panose="020B0604020202020204" pitchFamily="34" charset="0"/>
              </a:rPr>
              <a:t> </a:t>
            </a:r>
            <a:r>
              <a:rPr lang="it-IT" altLang="it-IT" b="1" u="sng" dirty="0" err="1">
                <a:latin typeface="Arial" panose="020B0604020202020204" pitchFamily="34" charset="0"/>
              </a:rPr>
              <a:t>makes</a:t>
            </a:r>
            <a:r>
              <a:rPr lang="it-IT" altLang="it-IT" b="1" u="sng" dirty="0">
                <a:latin typeface="Arial" panose="020B0604020202020204" pitchFamily="34" charset="0"/>
              </a:rPr>
              <a:t> a </a:t>
            </a:r>
            <a:r>
              <a:rPr lang="it-IT" altLang="it-IT" b="1" u="sng" dirty="0" err="1">
                <a:latin typeface="Arial" panose="020B0604020202020204" pitchFamily="34" charset="0"/>
              </a:rPr>
              <a:t>digitization</a:t>
            </a:r>
            <a:r>
              <a:rPr lang="it-IT" altLang="it-IT" b="1" u="sng" dirty="0">
                <a:latin typeface="Arial" panose="020B0604020202020204" pitchFamily="34" charset="0"/>
              </a:rPr>
              <a:t> </a:t>
            </a:r>
            <a:r>
              <a:rPr lang="it-IT" altLang="it-IT" b="1" u="sng" dirty="0" err="1">
                <a:latin typeface="Arial" panose="020B0604020202020204" pitchFamily="34" charset="0"/>
              </a:rPr>
              <a:t>system</a:t>
            </a:r>
            <a:r>
              <a:rPr lang="it-IT" altLang="it-IT" b="1" u="sng" dirty="0">
                <a:latin typeface="Arial" panose="020B0604020202020204" pitchFamily="34" charset="0"/>
              </a:rPr>
              <a:t> a </a:t>
            </a:r>
            <a:r>
              <a:rPr lang="it-IT" altLang="it-IT" b="1" u="sng" dirty="0" err="1">
                <a:latin typeface="Arial" panose="020B0604020202020204" pitchFamily="34" charset="0"/>
              </a:rPr>
              <a:t>little</a:t>
            </a:r>
            <a:r>
              <a:rPr lang="it-IT" altLang="it-IT" b="1" u="sng" dirty="0">
                <a:latin typeface="Arial" panose="020B0604020202020204" pitchFamily="34" charset="0"/>
              </a:rPr>
              <a:t> more </a:t>
            </a:r>
            <a:r>
              <a:rPr lang="it-IT" altLang="it-IT" b="1" u="sng" dirty="0" err="1">
                <a:latin typeface="Arial" panose="020B0604020202020204" pitchFamily="34" charset="0"/>
              </a:rPr>
              <a:t>analog</a:t>
            </a:r>
            <a:r>
              <a:rPr lang="it-IT" altLang="it-IT" b="1" u="sng" dirty="0">
                <a:latin typeface="Arial" panose="020B0604020202020204" pitchFamily="34" charset="0"/>
              </a:rPr>
              <a:t> in the </a:t>
            </a:r>
            <a:r>
              <a:rPr lang="it-IT" altLang="it-IT" b="1" u="sng" dirty="0" err="1">
                <a:latin typeface="Arial" panose="020B0604020202020204" pitchFamily="34" charset="0"/>
              </a:rPr>
              <a:t>good</a:t>
            </a:r>
            <a:r>
              <a:rPr lang="it-IT" altLang="it-IT" b="1" u="sng" dirty="0">
                <a:latin typeface="Arial" panose="020B0604020202020204" pitchFamily="34" charset="0"/>
              </a:rPr>
              <a:t> </a:t>
            </a:r>
            <a:r>
              <a:rPr lang="it-IT" altLang="it-IT" b="1" u="sng" dirty="0" err="1">
                <a:latin typeface="Arial" panose="020B0604020202020204" pitchFamily="34" charset="0"/>
              </a:rPr>
              <a:t>sense</a:t>
            </a:r>
            <a:r>
              <a:rPr lang="it-IT" altLang="it-IT" b="1" u="sng" dirty="0">
                <a:latin typeface="Arial" panose="020B0604020202020204" pitchFamily="34" charset="0"/>
              </a:rPr>
              <a:t> of the word</a:t>
            </a:r>
            <a:r>
              <a:rPr lang="it-IT" altLang="it-IT" dirty="0">
                <a:latin typeface="Arial" panose="020B0604020202020204" pitchFamily="34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it-IT" altLang="it-IT" sz="200" dirty="0" smtClean="0">
              <a:latin typeface="Arial" panose="020B0604020202020204" pitchFamily="34" charset="0"/>
            </a:endParaRPr>
          </a:p>
          <a:p>
            <a:pPr algn="r" eaLnBrk="1" hangingPunct="1">
              <a:lnSpc>
                <a:spcPct val="90000"/>
              </a:lnSpc>
              <a:spcBef>
                <a:spcPct val="50000"/>
              </a:spcBef>
            </a:pPr>
            <a:r>
              <a:rPr lang="it-IT" altLang="it-IT" dirty="0" err="1" smtClean="0">
                <a:latin typeface="Arial" panose="020B0604020202020204" pitchFamily="34" charset="0"/>
                <a:hlinkClick r:id="rId3" tooltip="Ken Pohlmann"/>
              </a:rPr>
              <a:t>Ken</a:t>
            </a:r>
            <a:r>
              <a:rPr lang="it-IT" altLang="it-IT" dirty="0" smtClean="0">
                <a:latin typeface="Arial" panose="020B0604020202020204" pitchFamily="34" charset="0"/>
                <a:hlinkClick r:id="rId3" tooltip="Ken Pohlmann"/>
              </a:rPr>
              <a:t> </a:t>
            </a:r>
            <a:r>
              <a:rPr lang="it-IT" altLang="it-IT" dirty="0" err="1">
                <a:latin typeface="Arial" panose="020B0604020202020204" pitchFamily="34" charset="0"/>
                <a:hlinkClick r:id="rId3" tooltip="Ken Pohlmann"/>
              </a:rPr>
              <a:t>Pohlmann</a:t>
            </a:r>
            <a:r>
              <a:rPr lang="it-IT" altLang="it-IT" dirty="0">
                <a:latin typeface="Arial" panose="020B0604020202020204" pitchFamily="34" charset="0"/>
              </a:rPr>
              <a:t>, </a:t>
            </a:r>
            <a:r>
              <a:rPr lang="it-IT" altLang="it-IT" i="1" dirty="0" err="1">
                <a:latin typeface="Arial" panose="020B0604020202020204" pitchFamily="34" charset="0"/>
              </a:rPr>
              <a:t>Principles</a:t>
            </a:r>
            <a:r>
              <a:rPr lang="it-IT" altLang="it-IT" i="1" dirty="0">
                <a:latin typeface="Arial" panose="020B0604020202020204" pitchFamily="34" charset="0"/>
              </a:rPr>
              <a:t> of Digital Audio</a:t>
            </a:r>
            <a:r>
              <a:rPr lang="it-IT" altLang="it-IT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08228" name="Text Box 4"/>
          <p:cNvSpPr txBox="1">
            <a:spLocks noChangeArrowheads="1"/>
          </p:cNvSpPr>
          <p:nvPr/>
        </p:nvSpPr>
        <p:spPr bwMode="auto">
          <a:xfrm>
            <a:off x="230505" y="4812370"/>
            <a:ext cx="85836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it-IT" altLang="it-IT" sz="2400" dirty="0">
                <a:latin typeface="Book Antiqua" panose="02040602050305030304" pitchFamily="18" charset="0"/>
              </a:rPr>
              <a:t>Nella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quantizzazione di un segnale</a:t>
            </a:r>
            <a:r>
              <a:rPr lang="it-IT" altLang="it-IT" sz="2400" dirty="0">
                <a:latin typeface="Book Antiqua" panose="02040602050305030304" pitchFamily="18" charset="0"/>
              </a:rPr>
              <a:t> di tensione si produce inevitabilmente un errore, tuttavia è importante riuscire a 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operare con sistemi nei quali l’</a:t>
            </a: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errore di quantizzazione non </a:t>
            </a:r>
            <a:b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</a:b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si ripete sempre uguale</a:t>
            </a:r>
            <a:r>
              <a:rPr lang="it-IT" altLang="it-IT" sz="2400" b="1" dirty="0">
                <a:latin typeface="Book Antiqua" panose="02040602050305030304" pitchFamily="18" charset="0"/>
              </a:rPr>
              <a:t> </a:t>
            </a:r>
            <a:r>
              <a:rPr lang="it-IT" altLang="it-IT" sz="2400" dirty="0">
                <a:latin typeface="Book Antiqua" panose="02040602050305030304" pitchFamily="18" charset="0"/>
              </a:rPr>
              <a:t>(deterministicamente) quando in ingresso c’è lo stesso valore analogico da convertire in digitale</a:t>
            </a:r>
            <a:endParaRPr lang="it-IT" altLang="it-IT" sz="2400" b="1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Campionamento, Schede DAQ, Protocolli</a:t>
            </a:r>
            <a:endParaRPr lang="it-IT" altLang="it-IT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DCDBC4-178E-4D21-A673-B1F41D94CA35}" type="slidenum">
              <a:rPr lang="it-IT" altLang="it-IT" smtClean="0"/>
              <a:pPr>
                <a:defRPr/>
              </a:pPr>
              <a:t>30</a:t>
            </a:fld>
            <a:r>
              <a:rPr lang="it-IT" altLang="it-IT" smtClean="0"/>
              <a:t>/36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058863"/>
          </a:xfrm>
          <a:noFill/>
        </p:spPr>
        <p:txBody>
          <a:bodyPr/>
          <a:lstStyle/>
          <a:p>
            <a:r>
              <a:rPr lang="it-IT" altLang="it-IT" b="1" dirty="0" err="1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Dither</a:t>
            </a:r>
            <a:r>
              <a:rPr lang="it-IT" altLang="it-IT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 - il concetto di base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276225" y="1212873"/>
            <a:ext cx="8783638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it-IT" altLang="it-IT" sz="2800" dirty="0">
                <a:latin typeface="Book Antiqua" panose="02040602050305030304" pitchFamily="18" charset="0"/>
              </a:rPr>
              <a:t>L'idea di base delle tecniche di </a:t>
            </a:r>
            <a:r>
              <a:rPr lang="it-IT" altLang="it-IT" sz="2800" i="1" dirty="0">
                <a:latin typeface="Book Antiqua" panose="02040602050305030304" pitchFamily="18" charset="0"/>
              </a:rPr>
              <a:t>dithering</a:t>
            </a:r>
            <a:r>
              <a:rPr lang="it-IT" altLang="it-IT" sz="2800" dirty="0">
                <a:latin typeface="Book Antiqua" panose="02040602050305030304" pitchFamily="18" charset="0"/>
              </a:rPr>
              <a:t> è di 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aggiungere un rumore</a:t>
            </a:r>
            <a:r>
              <a:rPr lang="it-IT" altLang="it-IT" sz="2800" dirty="0">
                <a:latin typeface="Book Antiqua" panose="02040602050305030304" pitchFamily="18" charset="0"/>
              </a:rPr>
              <a:t> (variazioni casuali d'ampiezza) per 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evitare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 la suddivisione deterministica</a:t>
            </a:r>
            <a:r>
              <a:rPr lang="it-IT" altLang="it-IT" sz="2800" dirty="0">
                <a:latin typeface="Book Antiqua" panose="02040602050305030304" pitchFamily="18" charset="0"/>
              </a:rPr>
              <a:t> del segnale 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in 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passi di quantizzazione</a:t>
            </a:r>
            <a:r>
              <a:rPr lang="it-IT" altLang="it-IT" sz="2800" dirty="0">
                <a:latin typeface="Book Antiqua" panose="02040602050305030304" pitchFamily="18" charset="0"/>
              </a:rPr>
              <a:t> dell'ADC </a:t>
            </a:r>
          </a:p>
        </p:txBody>
      </p:sp>
      <p:sp>
        <p:nvSpPr>
          <p:cNvPr id="310276" name="Rectangle 4"/>
          <p:cNvSpPr>
            <a:spLocks noChangeArrowheads="1"/>
          </p:cNvSpPr>
          <p:nvPr/>
        </p:nvSpPr>
        <p:spPr bwMode="auto">
          <a:xfrm>
            <a:off x="1222375" y="3657600"/>
            <a:ext cx="2163763" cy="612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10277" name="Rectangle 5"/>
          <p:cNvSpPr>
            <a:spLocks noChangeArrowheads="1"/>
          </p:cNvSpPr>
          <p:nvPr/>
        </p:nvSpPr>
        <p:spPr bwMode="auto">
          <a:xfrm>
            <a:off x="3376613" y="3657600"/>
            <a:ext cx="2163762" cy="612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10278" name="Rectangle 6"/>
          <p:cNvSpPr>
            <a:spLocks noChangeArrowheads="1"/>
          </p:cNvSpPr>
          <p:nvPr/>
        </p:nvSpPr>
        <p:spPr bwMode="auto">
          <a:xfrm>
            <a:off x="5540375" y="3657600"/>
            <a:ext cx="2163763" cy="612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it-IT" altLang="it-IT">
                <a:latin typeface="Arial" panose="020B0604020202020204" pitchFamily="34" charset="0"/>
              </a:rPr>
              <a:t>       </a:t>
            </a:r>
          </a:p>
        </p:txBody>
      </p:sp>
      <p:sp>
        <p:nvSpPr>
          <p:cNvPr id="310279" name="Line 7"/>
          <p:cNvSpPr>
            <a:spLocks noChangeShapeType="1"/>
          </p:cNvSpPr>
          <p:nvPr/>
        </p:nvSpPr>
        <p:spPr bwMode="auto">
          <a:xfrm>
            <a:off x="3903663" y="3262313"/>
            <a:ext cx="0" cy="2384425"/>
          </a:xfrm>
          <a:prstGeom prst="line">
            <a:avLst/>
          </a:prstGeom>
          <a:noFill/>
          <a:ln w="31750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0280" name="Text Box 8"/>
          <p:cNvSpPr txBox="1">
            <a:spLocks noChangeArrowheads="1"/>
          </p:cNvSpPr>
          <p:nvPr/>
        </p:nvSpPr>
        <p:spPr bwMode="auto">
          <a:xfrm>
            <a:off x="1978025" y="3749675"/>
            <a:ext cx="72215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it-IT" altLang="it-IT" sz="2800" b="1" i="1" dirty="0">
                <a:latin typeface="Book Antiqua" panose="02040602050305030304" pitchFamily="18" charset="0"/>
              </a:rPr>
              <a:t>k</a:t>
            </a:r>
            <a:r>
              <a:rPr lang="it-IT" altLang="it-IT" sz="2800" b="1" dirty="0">
                <a:latin typeface="Book Antiqua" panose="02040602050305030304" pitchFamily="18" charset="0"/>
              </a:rPr>
              <a:t>-1                    </a:t>
            </a:r>
            <a:r>
              <a:rPr lang="it-IT" altLang="it-IT" sz="1400" b="1" dirty="0">
                <a:latin typeface="Book Antiqua" panose="02040602050305030304" pitchFamily="18" charset="0"/>
              </a:rPr>
              <a:t> </a:t>
            </a:r>
            <a:r>
              <a:rPr lang="it-IT" altLang="it-IT" sz="2800" b="1" i="1" dirty="0">
                <a:latin typeface="Book Antiqua" panose="02040602050305030304" pitchFamily="18" charset="0"/>
              </a:rPr>
              <a:t>k</a:t>
            </a:r>
            <a:r>
              <a:rPr lang="it-IT" altLang="it-IT" sz="2800" b="1" dirty="0">
                <a:latin typeface="Book Antiqua" panose="02040602050305030304" pitchFamily="18" charset="0"/>
              </a:rPr>
              <a:t>                   </a:t>
            </a:r>
            <a:r>
              <a:rPr lang="it-IT" altLang="it-IT" sz="1200" b="1" dirty="0">
                <a:latin typeface="Book Antiqua" panose="02040602050305030304" pitchFamily="18" charset="0"/>
              </a:rPr>
              <a:t> </a:t>
            </a:r>
            <a:r>
              <a:rPr lang="it-IT" altLang="it-IT" sz="2800" b="1" i="1" dirty="0">
                <a:latin typeface="Book Antiqua" panose="02040602050305030304" pitchFamily="18" charset="0"/>
              </a:rPr>
              <a:t>k</a:t>
            </a:r>
            <a:r>
              <a:rPr lang="it-IT" altLang="it-IT" sz="2800" b="1" dirty="0">
                <a:latin typeface="Book Antiqua" panose="02040602050305030304" pitchFamily="18" charset="0"/>
              </a:rPr>
              <a:t>+1           </a:t>
            </a:r>
            <a:r>
              <a:rPr lang="it-IT" altLang="it-IT" sz="1600" b="1" dirty="0">
                <a:latin typeface="Book Antiqua" panose="02040602050305030304" pitchFamily="18" charset="0"/>
              </a:rPr>
              <a:t> </a:t>
            </a:r>
            <a:r>
              <a:rPr lang="en-US" altLang="it-IT" sz="2800" b="1" i="1" dirty="0">
                <a:latin typeface="Book Antiqua" panose="02040602050305030304" pitchFamily="18" charset="0"/>
              </a:rPr>
              <a:t>levels</a:t>
            </a:r>
            <a:endParaRPr lang="en-US" altLang="it-IT" sz="2800" b="1" i="1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310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140097"/>
              </p:ext>
            </p:extLst>
          </p:nvPr>
        </p:nvGraphicFramePr>
        <p:xfrm>
          <a:off x="3776354" y="2797175"/>
          <a:ext cx="4000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0" name="Equation" r:id="rId4" imgW="152280" imgH="203040" progId="Equation.DSMT4">
                  <p:embed/>
                </p:oleObj>
              </mc:Choice>
              <mc:Fallback>
                <p:oleObj name="Equation" r:id="rId4" imgW="15228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354" y="2797175"/>
                        <a:ext cx="40005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82" name="Line 10"/>
          <p:cNvSpPr>
            <a:spLocks noChangeShapeType="1"/>
          </p:cNvSpPr>
          <p:nvPr/>
        </p:nvSpPr>
        <p:spPr bwMode="auto">
          <a:xfrm flipV="1">
            <a:off x="1581150" y="3495675"/>
            <a:ext cx="4781550" cy="1588"/>
          </a:xfrm>
          <a:prstGeom prst="line">
            <a:avLst/>
          </a:prstGeom>
          <a:noFill/>
          <a:ln w="25400">
            <a:solidFill>
              <a:srgbClr val="99CC00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0283" name="Text Box 11"/>
          <p:cNvSpPr txBox="1">
            <a:spLocks noChangeArrowheads="1"/>
          </p:cNvSpPr>
          <p:nvPr/>
        </p:nvSpPr>
        <p:spPr bwMode="auto">
          <a:xfrm>
            <a:off x="2833688" y="3121025"/>
            <a:ext cx="2835275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it-IT" sz="2400" b="1" i="1" dirty="0">
                <a:solidFill>
                  <a:schemeClr val="hlink"/>
                </a:solidFill>
                <a:latin typeface="Book Antiqua" panose="02040602050305030304" pitchFamily="18" charset="0"/>
              </a:rPr>
              <a:t>dither   amplitude</a:t>
            </a:r>
          </a:p>
        </p:txBody>
      </p:sp>
      <p:sp>
        <p:nvSpPr>
          <p:cNvPr id="310284" name="Freeform 12"/>
          <p:cNvSpPr>
            <a:spLocks/>
          </p:cNvSpPr>
          <p:nvPr/>
        </p:nvSpPr>
        <p:spPr bwMode="auto">
          <a:xfrm>
            <a:off x="1338263" y="4338638"/>
            <a:ext cx="5300662" cy="1260475"/>
          </a:xfrm>
          <a:custGeom>
            <a:avLst/>
            <a:gdLst>
              <a:gd name="T0" fmla="*/ 2606675 w 3339"/>
              <a:gd name="T1" fmla="*/ 0 h 794"/>
              <a:gd name="T2" fmla="*/ 4943475 w 3339"/>
              <a:gd name="T3" fmla="*/ 92075 h 794"/>
              <a:gd name="T4" fmla="*/ 465137 w 3339"/>
              <a:gd name="T5" fmla="*/ 68263 h 794"/>
              <a:gd name="T6" fmla="*/ 4352925 w 3339"/>
              <a:gd name="T7" fmla="*/ 207963 h 794"/>
              <a:gd name="T8" fmla="*/ 1147762 w 3339"/>
              <a:gd name="T9" fmla="*/ 254000 h 794"/>
              <a:gd name="T10" fmla="*/ 4897437 w 3339"/>
              <a:gd name="T11" fmla="*/ 369888 h 794"/>
              <a:gd name="T12" fmla="*/ 395287 w 3339"/>
              <a:gd name="T13" fmla="*/ 427038 h 794"/>
              <a:gd name="T14" fmla="*/ 2524125 w 3339"/>
              <a:gd name="T15" fmla="*/ 520700 h 794"/>
              <a:gd name="T16" fmla="*/ 4689475 w 3339"/>
              <a:gd name="T17" fmla="*/ 531813 h 794"/>
              <a:gd name="T18" fmla="*/ 4110037 w 3339"/>
              <a:gd name="T19" fmla="*/ 601663 h 794"/>
              <a:gd name="T20" fmla="*/ 1401762 w 3339"/>
              <a:gd name="T21" fmla="*/ 601663 h 794"/>
              <a:gd name="T22" fmla="*/ 742950 w 3339"/>
              <a:gd name="T23" fmla="*/ 612775 h 794"/>
              <a:gd name="T24" fmla="*/ 892175 w 3339"/>
              <a:gd name="T25" fmla="*/ 658813 h 794"/>
              <a:gd name="T26" fmla="*/ 4457700 w 3339"/>
              <a:gd name="T27" fmla="*/ 739775 h 794"/>
              <a:gd name="T28" fmla="*/ 430212 w 3339"/>
              <a:gd name="T29" fmla="*/ 785813 h 794"/>
              <a:gd name="T30" fmla="*/ 2281237 w 3339"/>
              <a:gd name="T31" fmla="*/ 844550 h 794"/>
              <a:gd name="T32" fmla="*/ 4562475 w 3339"/>
              <a:gd name="T33" fmla="*/ 833438 h 794"/>
              <a:gd name="T34" fmla="*/ 730250 w 3339"/>
              <a:gd name="T35" fmla="*/ 914400 h 794"/>
              <a:gd name="T36" fmla="*/ 835025 w 3339"/>
              <a:gd name="T37" fmla="*/ 1006475 h 794"/>
              <a:gd name="T38" fmla="*/ 4713287 w 3339"/>
              <a:gd name="T39" fmla="*/ 949325 h 794"/>
              <a:gd name="T40" fmla="*/ 533400 w 3339"/>
              <a:gd name="T41" fmla="*/ 1146175 h 794"/>
              <a:gd name="T42" fmla="*/ 4503737 w 3339"/>
              <a:gd name="T43" fmla="*/ 1098550 h 794"/>
              <a:gd name="T44" fmla="*/ 511175 w 3339"/>
              <a:gd name="T45" fmla="*/ 1260475 h 79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339" h="794">
                <a:moveTo>
                  <a:pt x="1642" y="0"/>
                </a:moveTo>
                <a:cubicBezTo>
                  <a:pt x="2490" y="25"/>
                  <a:pt x="3339" y="51"/>
                  <a:pt x="3114" y="58"/>
                </a:cubicBezTo>
                <a:cubicBezTo>
                  <a:pt x="2889" y="65"/>
                  <a:pt x="355" y="31"/>
                  <a:pt x="293" y="43"/>
                </a:cubicBezTo>
                <a:cubicBezTo>
                  <a:pt x="231" y="55"/>
                  <a:pt x="2670" y="112"/>
                  <a:pt x="2742" y="131"/>
                </a:cubicBezTo>
                <a:cubicBezTo>
                  <a:pt x="2814" y="150"/>
                  <a:pt x="666" y="143"/>
                  <a:pt x="723" y="160"/>
                </a:cubicBezTo>
                <a:cubicBezTo>
                  <a:pt x="780" y="177"/>
                  <a:pt x="3164" y="215"/>
                  <a:pt x="3085" y="233"/>
                </a:cubicBezTo>
                <a:cubicBezTo>
                  <a:pt x="3006" y="251"/>
                  <a:pt x="498" y="253"/>
                  <a:pt x="249" y="269"/>
                </a:cubicBezTo>
                <a:cubicBezTo>
                  <a:pt x="0" y="285"/>
                  <a:pt x="1139" y="317"/>
                  <a:pt x="1590" y="328"/>
                </a:cubicBezTo>
                <a:cubicBezTo>
                  <a:pt x="2041" y="339"/>
                  <a:pt x="2788" y="327"/>
                  <a:pt x="2954" y="335"/>
                </a:cubicBezTo>
                <a:cubicBezTo>
                  <a:pt x="3120" y="343"/>
                  <a:pt x="2934" y="372"/>
                  <a:pt x="2589" y="379"/>
                </a:cubicBezTo>
                <a:cubicBezTo>
                  <a:pt x="2244" y="386"/>
                  <a:pt x="1236" y="378"/>
                  <a:pt x="883" y="379"/>
                </a:cubicBezTo>
                <a:cubicBezTo>
                  <a:pt x="530" y="380"/>
                  <a:pt x="521" y="380"/>
                  <a:pt x="468" y="386"/>
                </a:cubicBezTo>
                <a:cubicBezTo>
                  <a:pt x="415" y="392"/>
                  <a:pt x="172" y="402"/>
                  <a:pt x="562" y="415"/>
                </a:cubicBezTo>
                <a:cubicBezTo>
                  <a:pt x="952" y="428"/>
                  <a:pt x="2856" y="453"/>
                  <a:pt x="2808" y="466"/>
                </a:cubicBezTo>
                <a:cubicBezTo>
                  <a:pt x="2760" y="479"/>
                  <a:pt x="499" y="484"/>
                  <a:pt x="271" y="495"/>
                </a:cubicBezTo>
                <a:cubicBezTo>
                  <a:pt x="43" y="506"/>
                  <a:pt x="1003" y="527"/>
                  <a:pt x="1437" y="532"/>
                </a:cubicBezTo>
                <a:cubicBezTo>
                  <a:pt x="1871" y="537"/>
                  <a:pt x="3037" y="518"/>
                  <a:pt x="2874" y="525"/>
                </a:cubicBezTo>
                <a:cubicBezTo>
                  <a:pt x="2711" y="532"/>
                  <a:pt x="851" y="558"/>
                  <a:pt x="460" y="576"/>
                </a:cubicBezTo>
                <a:cubicBezTo>
                  <a:pt x="69" y="594"/>
                  <a:pt x="108" y="630"/>
                  <a:pt x="526" y="634"/>
                </a:cubicBezTo>
                <a:cubicBezTo>
                  <a:pt x="944" y="638"/>
                  <a:pt x="3001" y="583"/>
                  <a:pt x="2969" y="598"/>
                </a:cubicBezTo>
                <a:cubicBezTo>
                  <a:pt x="2937" y="613"/>
                  <a:pt x="358" y="706"/>
                  <a:pt x="336" y="722"/>
                </a:cubicBezTo>
                <a:cubicBezTo>
                  <a:pt x="314" y="738"/>
                  <a:pt x="2839" y="680"/>
                  <a:pt x="2837" y="692"/>
                </a:cubicBezTo>
                <a:cubicBezTo>
                  <a:pt x="2835" y="704"/>
                  <a:pt x="740" y="777"/>
                  <a:pt x="322" y="794"/>
                </a:cubicBezTo>
              </a:path>
            </a:pathLst>
          </a:custGeom>
          <a:noFill/>
          <a:ln w="19050">
            <a:solidFill>
              <a:srgbClr val="99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0285" name="Text Box 13"/>
          <p:cNvSpPr txBox="1">
            <a:spLocks noChangeArrowheads="1"/>
          </p:cNvSpPr>
          <p:nvPr/>
        </p:nvSpPr>
        <p:spPr bwMode="auto">
          <a:xfrm>
            <a:off x="631825" y="5672138"/>
            <a:ext cx="7835900" cy="98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it-IT" altLang="it-IT" sz="24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 ottenuto come media</a:t>
            </a:r>
            <a:r>
              <a:rPr lang="it-IT" altLang="it-IT" sz="2400" dirty="0">
                <a:latin typeface="Book Antiqua" panose="02040602050305030304" pitchFamily="18" charset="0"/>
              </a:rPr>
              <a:t> di più letture che interessano tutti e 3  i livelli (</a:t>
            </a:r>
            <a:r>
              <a:rPr lang="it-IT" altLang="it-IT" sz="2400" i="1" dirty="0">
                <a:latin typeface="Book Antiqua" panose="02040602050305030304" pitchFamily="18" charset="0"/>
              </a:rPr>
              <a:t>k</a:t>
            </a:r>
            <a:r>
              <a:rPr lang="it-IT" altLang="it-IT" sz="2400" dirty="0">
                <a:latin typeface="Book Antiqua" panose="02040602050305030304" pitchFamily="18" charset="0"/>
              </a:rPr>
              <a:t>-1, </a:t>
            </a:r>
            <a:r>
              <a:rPr lang="it-IT" altLang="it-IT" sz="2400" i="1" dirty="0">
                <a:latin typeface="Book Antiqua" panose="02040602050305030304" pitchFamily="18" charset="0"/>
              </a:rPr>
              <a:t>k</a:t>
            </a:r>
            <a:r>
              <a:rPr lang="it-IT" altLang="it-IT" sz="2400" dirty="0">
                <a:latin typeface="Book Antiqua" panose="02040602050305030304" pitchFamily="18" charset="0"/>
              </a:rPr>
              <a:t>, </a:t>
            </a:r>
            <a:r>
              <a:rPr lang="it-IT" altLang="it-IT" sz="2400" i="1" dirty="0">
                <a:latin typeface="Book Antiqua" panose="02040602050305030304" pitchFamily="18" charset="0"/>
              </a:rPr>
              <a:t>k</a:t>
            </a:r>
            <a:r>
              <a:rPr lang="it-IT" altLang="it-IT" sz="2400" dirty="0">
                <a:latin typeface="Book Antiqua" panose="02040602050305030304" pitchFamily="18" charset="0"/>
              </a:rPr>
              <a:t>+1) 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ha una risoluzione migliore</a:t>
            </a:r>
            <a:r>
              <a:rPr lang="it-IT" altLang="it-IT" sz="2400" dirty="0">
                <a:latin typeface="Book Antiqua" panose="02040602050305030304" pitchFamily="18" charset="0"/>
              </a:rPr>
              <a:t> di quella corrispondente al singolo livello</a:t>
            </a:r>
            <a:endParaRPr lang="it-IT" altLang="it-IT" sz="2400" b="1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310286" name="Line 14"/>
          <p:cNvSpPr>
            <a:spLocks noChangeShapeType="1"/>
          </p:cNvSpPr>
          <p:nvPr/>
        </p:nvSpPr>
        <p:spPr bwMode="auto">
          <a:xfrm flipV="1">
            <a:off x="5549900" y="3198813"/>
            <a:ext cx="2141538" cy="14287"/>
          </a:xfrm>
          <a:prstGeom prst="line">
            <a:avLst/>
          </a:prstGeom>
          <a:noFill/>
          <a:ln w="25400">
            <a:solidFill>
              <a:schemeClr val="tx1">
                <a:lumMod val="50000"/>
              </a:schemeClr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0287" name="Text Box 15"/>
          <p:cNvSpPr txBox="1">
            <a:spLocks noChangeArrowheads="1"/>
          </p:cNvSpPr>
          <p:nvPr/>
        </p:nvSpPr>
        <p:spPr bwMode="auto">
          <a:xfrm>
            <a:off x="5595938" y="2844800"/>
            <a:ext cx="22796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it-IT" sz="2400" b="1" i="1" dirty="0" smtClean="0">
                <a:solidFill>
                  <a:schemeClr val="tx1">
                    <a:lumMod val="50000"/>
                  </a:schemeClr>
                </a:solidFill>
                <a:latin typeface="Book Antiqua" panose="02040602050305030304" pitchFamily="18" charset="0"/>
              </a:rPr>
              <a:t>resolution </a:t>
            </a:r>
            <a:r>
              <a:rPr lang="en-US" altLang="it-IT" sz="2400" b="1" dirty="0">
                <a:solidFill>
                  <a:schemeClr val="tx1">
                    <a:lumMod val="50000"/>
                  </a:schemeClr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</a:t>
            </a:r>
            <a:r>
              <a:rPr lang="en-US" altLang="it-IT" sz="2400" b="1" i="1" dirty="0">
                <a:solidFill>
                  <a:schemeClr val="tx1">
                    <a:lumMod val="50000"/>
                  </a:schemeClr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V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Campionamento, Schede DAQ, Protocolli</a:t>
            </a:r>
            <a:endParaRPr lang="it-IT" altLang="it-IT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DCDBC4-178E-4D21-A673-B1F41D94CA35}" type="slidenum">
              <a:rPr lang="it-IT" altLang="it-IT" smtClean="0"/>
              <a:pPr>
                <a:defRPr/>
              </a:pPr>
              <a:t>31</a:t>
            </a:fld>
            <a:r>
              <a:rPr lang="it-IT" altLang="it-IT" smtClean="0"/>
              <a:t>/36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8" grpId="0" animBg="1"/>
      <p:bldP spid="310279" grpId="0" animBg="1"/>
      <p:bldP spid="310280" grpId="0"/>
      <p:bldP spid="310282" grpId="0" animBg="1"/>
      <p:bldP spid="310283" grpId="0"/>
      <p:bldP spid="310284" grpId="0" animBg="1"/>
      <p:bldP spid="310285" grpId="0"/>
      <p:bldP spid="310286" grpId="0" animBg="1"/>
      <p:bldP spid="310286" grpId="1" animBg="1"/>
      <p:bldP spid="310287" grpId="0"/>
      <p:bldP spid="310287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1963" y="0"/>
            <a:ext cx="8053387" cy="1058863"/>
          </a:xfrm>
          <a:noFill/>
        </p:spPr>
        <p:txBody>
          <a:bodyPr/>
          <a:lstStyle/>
          <a:p>
            <a:r>
              <a:rPr lang="it-IT" altLang="it-IT" b="1" smtClean="0">
                <a:solidFill>
                  <a:srgbClr val="808080"/>
                </a:solidFill>
                <a:effectLst/>
                <a:latin typeface="Book Antiqua" panose="02040602050305030304" pitchFamily="18" charset="0"/>
              </a:rPr>
              <a:t>Dither - tecniche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60362" y="861751"/>
            <a:ext cx="8783638" cy="33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it-IT" altLang="it-IT" sz="2800" dirty="0">
                <a:latin typeface="Book Antiqua" panose="02040602050305030304" pitchFamily="18" charset="0"/>
              </a:rPr>
              <a:t>Il </a:t>
            </a:r>
            <a:r>
              <a:rPr lang="it-IT" altLang="it-IT" sz="2800" i="1" dirty="0">
                <a:latin typeface="Book Antiqua" panose="02040602050305030304" pitchFamily="18" charset="0"/>
              </a:rPr>
              <a:t>dithering</a:t>
            </a:r>
            <a:r>
              <a:rPr lang="it-IT" altLang="it-IT" sz="2800" dirty="0">
                <a:latin typeface="Book Antiqua" panose="02040602050305030304" pitchFamily="18" charset="0"/>
              </a:rPr>
              <a:t> può essere ottenuto con l'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aggiunta di rumore analogico sulla tensione d'ingresso</a:t>
            </a:r>
            <a:r>
              <a:rPr lang="it-IT" altLang="it-IT" sz="2800" dirty="0">
                <a:latin typeface="Book Antiqua" panose="02040602050305030304" pitchFamily="18" charset="0"/>
              </a:rPr>
              <a:t> </a:t>
            </a:r>
            <a:r>
              <a:rPr lang="it-IT" altLang="it-IT" sz="2800" dirty="0" smtClean="0">
                <a:latin typeface="Book Antiqua" panose="02040602050305030304" pitchFamily="18" charset="0"/>
              </a:rPr>
              <a:t>all'ADC.</a:t>
            </a:r>
            <a:r>
              <a:rPr lang="it-IT" altLang="it-IT" sz="2800" dirty="0">
                <a:latin typeface="Book Antiqua" panose="02040602050305030304" pitchFamily="18" charset="0"/>
              </a:rPr>
              <a:t/>
            </a:r>
            <a:br>
              <a:rPr lang="it-IT" altLang="it-IT" sz="2800" dirty="0">
                <a:latin typeface="Book Antiqua" panose="02040602050305030304" pitchFamily="18" charset="0"/>
              </a:rPr>
            </a:br>
            <a:r>
              <a:rPr lang="it-IT" altLang="it-IT" sz="2400" dirty="0" smtClean="0">
                <a:latin typeface="Book Antiqua" panose="02040602050305030304" pitchFamily="18" charset="0"/>
              </a:rPr>
              <a:t>In </a:t>
            </a:r>
            <a:r>
              <a:rPr lang="it-IT" altLang="it-IT" sz="2400" dirty="0">
                <a:latin typeface="Book Antiqua" panose="02040602050305030304" pitchFamily="18" charset="0"/>
              </a:rPr>
              <a:t>questo caso la fluttuazione introdotta </a:t>
            </a:r>
            <a:r>
              <a:rPr lang="it-IT" altLang="it-IT" sz="2400" dirty="0" smtClean="0">
                <a:latin typeface="Book Antiqua" panose="02040602050305030304" pitchFamily="18" charset="0"/>
              </a:rPr>
              <a:t>in ingresso analogicamente può </a:t>
            </a:r>
            <a:r>
              <a:rPr lang="it-IT" altLang="it-IT" sz="2400" dirty="0">
                <a:latin typeface="Book Antiqua" panose="02040602050305030304" pitchFamily="18" charset="0"/>
              </a:rPr>
              <a:t>anche essere sottratta </a:t>
            </a:r>
            <a:r>
              <a:rPr lang="it-IT" altLang="it-IT" sz="2400" dirty="0" smtClean="0">
                <a:latin typeface="Book Antiqua" panose="02040602050305030304" pitchFamily="18" charset="0"/>
              </a:rPr>
              <a:t>in uscita </a:t>
            </a:r>
            <a:r>
              <a:rPr lang="it-IT" altLang="it-IT" sz="2400" dirty="0" smtClean="0">
                <a:latin typeface="Book Antiqua" panose="02040602050305030304" pitchFamily="18" charset="0"/>
              </a:rPr>
              <a:t>numericamente. </a:t>
            </a:r>
            <a:br>
              <a:rPr lang="it-IT" altLang="it-IT" sz="2400" dirty="0" smtClean="0">
                <a:latin typeface="Book Antiqua" panose="02040602050305030304" pitchFamily="18" charset="0"/>
              </a:rPr>
            </a:br>
            <a:r>
              <a:rPr lang="it-IT" altLang="it-IT" sz="2400" dirty="0" smtClean="0">
                <a:latin typeface="Book Antiqua" panose="02040602050305030304" pitchFamily="18" charset="0"/>
              </a:rPr>
              <a:t>In ogni caso </a:t>
            </a:r>
            <a:r>
              <a:rPr lang="it-IT" altLang="it-IT" sz="2400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l’operazione di media, che diminuisce il rumore, diminuisce anche la velocità di acquisizione</a:t>
            </a:r>
            <a:r>
              <a:rPr lang="it-IT" altLang="it-IT" sz="2400" dirty="0" smtClean="0">
                <a:latin typeface="Book Antiqua" panose="02040602050305030304" pitchFamily="18" charset="0"/>
              </a:rPr>
              <a:t>.</a:t>
            </a:r>
            <a:endParaRPr lang="it-IT" altLang="it-IT" sz="2400" dirty="0" smtClean="0">
              <a:latin typeface="Book Antiqua" panose="0204060205030503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it-IT" altLang="it-IT" sz="2400" dirty="0" smtClean="0">
                <a:latin typeface="Book Antiqua" panose="02040602050305030304" pitchFamily="18" charset="0"/>
              </a:rPr>
              <a:t>Oppure si può operare </a:t>
            </a:r>
            <a:r>
              <a:rPr lang="it-IT" altLang="it-IT" sz="2400" dirty="0" smtClean="0">
                <a:latin typeface="Book Antiqua" panose="02040602050305030304" pitchFamily="18" charset="0"/>
              </a:rPr>
              <a:t>digitalmente mediante </a:t>
            </a:r>
            <a:r>
              <a:rPr lang="it-IT" altLang="it-IT" sz="2400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somma 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di numeri pseudocasuali sui valori numerici acquisiti</a:t>
            </a:r>
          </a:p>
        </p:txBody>
      </p:sp>
      <p:pic>
        <p:nvPicPr>
          <p:cNvPr id="3123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4262093"/>
            <a:ext cx="4816475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2325" name="Rectangle 5"/>
          <p:cNvSpPr>
            <a:spLocks noChangeArrowheads="1"/>
          </p:cNvSpPr>
          <p:nvPr/>
        </p:nvSpPr>
        <p:spPr bwMode="auto">
          <a:xfrm>
            <a:off x="5303838" y="4260506"/>
            <a:ext cx="3648075" cy="20732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12326" name="Rectangle 6"/>
          <p:cNvSpPr>
            <a:spLocks noChangeArrowheads="1"/>
          </p:cNvSpPr>
          <p:nvPr/>
        </p:nvSpPr>
        <p:spPr bwMode="auto">
          <a:xfrm>
            <a:off x="6245225" y="4377981"/>
            <a:ext cx="936625" cy="692150"/>
          </a:xfrm>
          <a:prstGeom prst="rect">
            <a:avLst/>
          </a:prstGeom>
          <a:solidFill>
            <a:schemeClr val="tx1"/>
          </a:solidFill>
          <a:ln w="25400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12327" name="Text Box 7"/>
          <p:cNvSpPr txBox="1">
            <a:spLocks noChangeArrowheads="1"/>
          </p:cNvSpPr>
          <p:nvPr/>
        </p:nvSpPr>
        <p:spPr bwMode="auto">
          <a:xfrm>
            <a:off x="6351588" y="4531968"/>
            <a:ext cx="817562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it-IT" altLang="it-IT" sz="1900">
                <a:solidFill>
                  <a:srgbClr val="292929"/>
                </a:solidFill>
                <a:latin typeface="Arial" panose="020B0604020202020204" pitchFamily="34" charset="0"/>
              </a:rPr>
              <a:t>ADC</a:t>
            </a:r>
          </a:p>
        </p:txBody>
      </p:sp>
      <p:sp>
        <p:nvSpPr>
          <p:cNvPr id="312328" name="Line 8"/>
          <p:cNvSpPr>
            <a:spLocks noChangeShapeType="1"/>
          </p:cNvSpPr>
          <p:nvPr/>
        </p:nvSpPr>
        <p:spPr bwMode="auto">
          <a:xfrm>
            <a:off x="5540375" y="4751043"/>
            <a:ext cx="701675" cy="0"/>
          </a:xfrm>
          <a:prstGeom prst="line">
            <a:avLst/>
          </a:prstGeom>
          <a:noFill/>
          <a:ln w="25400">
            <a:solidFill>
              <a:srgbClr val="333333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2329" name="Text Box 9"/>
          <p:cNvSpPr txBox="1">
            <a:spLocks noChangeArrowheads="1"/>
          </p:cNvSpPr>
          <p:nvPr/>
        </p:nvSpPr>
        <p:spPr bwMode="auto">
          <a:xfrm>
            <a:off x="5464175" y="4339881"/>
            <a:ext cx="83978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it-IT" altLang="it-IT" sz="1900">
                <a:solidFill>
                  <a:srgbClr val="292929"/>
                </a:solidFill>
                <a:latin typeface="Arial" panose="020B0604020202020204" pitchFamily="34" charset="0"/>
              </a:rPr>
              <a:t>Input</a:t>
            </a:r>
          </a:p>
        </p:txBody>
      </p:sp>
      <p:sp>
        <p:nvSpPr>
          <p:cNvPr id="312330" name="Text Box 10"/>
          <p:cNvSpPr txBox="1">
            <a:spLocks noChangeArrowheads="1"/>
          </p:cNvSpPr>
          <p:nvPr/>
        </p:nvSpPr>
        <p:spPr bwMode="auto">
          <a:xfrm>
            <a:off x="6351588" y="4531968"/>
            <a:ext cx="817562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it-IT" altLang="it-IT" sz="1900">
                <a:solidFill>
                  <a:srgbClr val="292929"/>
                </a:solidFill>
                <a:latin typeface="Arial" panose="020B0604020202020204" pitchFamily="34" charset="0"/>
              </a:rPr>
              <a:t>ADC</a:t>
            </a:r>
          </a:p>
        </p:txBody>
      </p:sp>
      <p:sp>
        <p:nvSpPr>
          <p:cNvPr id="312331" name="Text Box 11"/>
          <p:cNvSpPr txBox="1">
            <a:spLocks noChangeArrowheads="1"/>
          </p:cNvSpPr>
          <p:nvPr/>
        </p:nvSpPr>
        <p:spPr bwMode="auto">
          <a:xfrm>
            <a:off x="5464175" y="4339881"/>
            <a:ext cx="83978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it-IT" altLang="it-IT" sz="1900">
                <a:solidFill>
                  <a:srgbClr val="292929"/>
                </a:solidFill>
                <a:latin typeface="Arial" panose="020B0604020202020204" pitchFamily="34" charset="0"/>
              </a:rPr>
              <a:t>Input</a:t>
            </a:r>
          </a:p>
        </p:txBody>
      </p:sp>
      <p:sp>
        <p:nvSpPr>
          <p:cNvPr id="312332" name="Line 12"/>
          <p:cNvSpPr>
            <a:spLocks noChangeShapeType="1"/>
          </p:cNvSpPr>
          <p:nvPr/>
        </p:nvSpPr>
        <p:spPr bwMode="auto">
          <a:xfrm flipV="1">
            <a:off x="7197725" y="4730406"/>
            <a:ext cx="404813" cy="0"/>
          </a:xfrm>
          <a:prstGeom prst="line">
            <a:avLst/>
          </a:prstGeom>
          <a:noFill/>
          <a:ln w="25400">
            <a:solidFill>
              <a:srgbClr val="333333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2333" name="Text Box 13"/>
          <p:cNvSpPr txBox="1">
            <a:spLocks noChangeArrowheads="1"/>
          </p:cNvSpPr>
          <p:nvPr/>
        </p:nvSpPr>
        <p:spPr bwMode="auto">
          <a:xfrm>
            <a:off x="8018463" y="4319243"/>
            <a:ext cx="1181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it-IT" altLang="it-IT" sz="1900">
                <a:solidFill>
                  <a:srgbClr val="292929"/>
                </a:solidFill>
                <a:latin typeface="Arial" panose="020B0604020202020204" pitchFamily="34" charset="0"/>
              </a:rPr>
              <a:t>Output</a:t>
            </a:r>
          </a:p>
        </p:txBody>
      </p:sp>
      <p:sp>
        <p:nvSpPr>
          <p:cNvPr id="312334" name="Oval 14"/>
          <p:cNvSpPr>
            <a:spLocks noChangeArrowheads="1"/>
          </p:cNvSpPr>
          <p:nvPr/>
        </p:nvSpPr>
        <p:spPr bwMode="auto">
          <a:xfrm>
            <a:off x="7602538" y="4474818"/>
            <a:ext cx="500062" cy="498475"/>
          </a:xfrm>
          <a:prstGeom prst="ellipse">
            <a:avLst/>
          </a:prstGeom>
          <a:noFill/>
          <a:ln w="25400">
            <a:solidFill>
              <a:srgbClr val="29292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12335" name="Line 15"/>
          <p:cNvSpPr>
            <a:spLocks noChangeShapeType="1"/>
          </p:cNvSpPr>
          <p:nvPr/>
        </p:nvSpPr>
        <p:spPr bwMode="auto">
          <a:xfrm>
            <a:off x="8113713" y="4719293"/>
            <a:ext cx="701675" cy="0"/>
          </a:xfrm>
          <a:prstGeom prst="line">
            <a:avLst/>
          </a:prstGeom>
          <a:noFill/>
          <a:ln w="25400">
            <a:solidFill>
              <a:srgbClr val="333333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2336" name="Text Box 16"/>
          <p:cNvSpPr txBox="1">
            <a:spLocks noChangeArrowheads="1"/>
          </p:cNvSpPr>
          <p:nvPr/>
        </p:nvSpPr>
        <p:spPr bwMode="auto">
          <a:xfrm>
            <a:off x="7588250" y="4300193"/>
            <a:ext cx="817563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it-IT" altLang="it-IT" sz="4800">
                <a:solidFill>
                  <a:srgbClr val="292929"/>
                </a:solidFill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312337" name="Rectangle 17"/>
          <p:cNvSpPr>
            <a:spLocks noChangeArrowheads="1"/>
          </p:cNvSpPr>
          <p:nvPr/>
        </p:nvSpPr>
        <p:spPr bwMode="auto">
          <a:xfrm>
            <a:off x="6245225" y="5355881"/>
            <a:ext cx="936625" cy="692150"/>
          </a:xfrm>
          <a:prstGeom prst="rect">
            <a:avLst/>
          </a:prstGeom>
          <a:solidFill>
            <a:schemeClr val="tx1"/>
          </a:solidFill>
          <a:ln w="25400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12338" name="Text Box 18"/>
          <p:cNvSpPr txBox="1">
            <a:spLocks noChangeArrowheads="1"/>
          </p:cNvSpPr>
          <p:nvPr/>
        </p:nvSpPr>
        <p:spPr bwMode="auto">
          <a:xfrm>
            <a:off x="6351588" y="5509868"/>
            <a:ext cx="817562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it-IT" altLang="it-IT" sz="1900">
                <a:solidFill>
                  <a:srgbClr val="292929"/>
                </a:solidFill>
                <a:latin typeface="Arial" panose="020B0604020202020204" pitchFamily="34" charset="0"/>
              </a:rPr>
              <a:t>PRN</a:t>
            </a:r>
          </a:p>
        </p:txBody>
      </p:sp>
      <p:sp>
        <p:nvSpPr>
          <p:cNvPr id="312339" name="Line 19"/>
          <p:cNvSpPr>
            <a:spLocks noChangeShapeType="1"/>
          </p:cNvSpPr>
          <p:nvPr/>
        </p:nvSpPr>
        <p:spPr bwMode="auto">
          <a:xfrm flipV="1">
            <a:off x="7197725" y="5678143"/>
            <a:ext cx="660400" cy="9525"/>
          </a:xfrm>
          <a:prstGeom prst="line">
            <a:avLst/>
          </a:prstGeom>
          <a:noFill/>
          <a:ln w="25400">
            <a:solidFill>
              <a:srgbClr val="333333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2340" name="Line 20"/>
          <p:cNvSpPr>
            <a:spLocks noChangeShapeType="1"/>
          </p:cNvSpPr>
          <p:nvPr/>
        </p:nvSpPr>
        <p:spPr bwMode="auto">
          <a:xfrm flipV="1">
            <a:off x="7848600" y="4974881"/>
            <a:ext cx="1588" cy="712787"/>
          </a:xfrm>
          <a:prstGeom prst="line">
            <a:avLst/>
          </a:prstGeom>
          <a:noFill/>
          <a:ln w="25400">
            <a:solidFill>
              <a:srgbClr val="333333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2341" name="Rectangle 21"/>
          <p:cNvSpPr>
            <a:spLocks noChangeArrowheads="1"/>
          </p:cNvSpPr>
          <p:nvPr/>
        </p:nvSpPr>
        <p:spPr bwMode="auto">
          <a:xfrm>
            <a:off x="1636713" y="5005043"/>
            <a:ext cx="468312" cy="266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312342" name="Group 22"/>
          <p:cNvGrpSpPr>
            <a:grpSpLocks/>
          </p:cNvGrpSpPr>
          <p:nvPr/>
        </p:nvGrpSpPr>
        <p:grpSpPr bwMode="auto">
          <a:xfrm>
            <a:off x="3222625" y="4928843"/>
            <a:ext cx="1089025" cy="758825"/>
            <a:chOff x="2037" y="2986"/>
            <a:chExt cx="686" cy="478"/>
          </a:xfrm>
        </p:grpSpPr>
        <p:sp>
          <p:nvSpPr>
            <p:cNvPr id="58393" name="Text Box 23"/>
            <p:cNvSpPr txBox="1">
              <a:spLocks noChangeArrowheads="1"/>
            </p:cNvSpPr>
            <p:nvPr/>
          </p:nvSpPr>
          <p:spPr bwMode="auto">
            <a:xfrm>
              <a:off x="2208" y="2986"/>
              <a:ext cx="5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it-IT" altLang="it-IT" sz="2000" b="1">
                  <a:solidFill>
                    <a:srgbClr val="DC010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―</a:t>
              </a:r>
            </a:p>
          </p:txBody>
        </p:sp>
        <p:sp>
          <p:nvSpPr>
            <p:cNvPr id="58394" name="Line 24"/>
            <p:cNvSpPr>
              <a:spLocks noChangeShapeType="1"/>
            </p:cNvSpPr>
            <p:nvPr/>
          </p:nvSpPr>
          <p:spPr bwMode="auto">
            <a:xfrm flipV="1">
              <a:off x="2526" y="3013"/>
              <a:ext cx="1" cy="44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395" name="Line 25"/>
            <p:cNvSpPr>
              <a:spLocks noChangeShapeType="1"/>
            </p:cNvSpPr>
            <p:nvPr/>
          </p:nvSpPr>
          <p:spPr bwMode="auto">
            <a:xfrm flipV="1">
              <a:off x="2037" y="3458"/>
              <a:ext cx="496" cy="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12346" name="Text Box 26"/>
          <p:cNvSpPr txBox="1">
            <a:spLocks noChangeArrowheads="1"/>
          </p:cNvSpPr>
          <p:nvPr/>
        </p:nvSpPr>
        <p:spPr bwMode="auto">
          <a:xfrm>
            <a:off x="1046163" y="6013106"/>
            <a:ext cx="7954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it-IT" altLang="it-IT" sz="2000" b="1" dirty="0">
                <a:solidFill>
                  <a:srgbClr val="292929"/>
                </a:solidFill>
                <a:latin typeface="Book Antiqua" panose="02040602050305030304" pitchFamily="18" charset="0"/>
              </a:rPr>
              <a:t>“rumore aggiunto e tolto”                         “rumore solo aggiunto”</a:t>
            </a:r>
          </a:p>
        </p:txBody>
      </p:sp>
      <p:sp>
        <p:nvSpPr>
          <p:cNvPr id="312347" name="Text Box 27"/>
          <p:cNvSpPr txBox="1">
            <a:spLocks noChangeArrowheads="1"/>
          </p:cNvSpPr>
          <p:nvPr/>
        </p:nvSpPr>
        <p:spPr bwMode="auto">
          <a:xfrm>
            <a:off x="5998845" y="6327431"/>
            <a:ext cx="253841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</a:pPr>
            <a:r>
              <a:rPr lang="it-IT" altLang="it-IT" sz="2000" b="1" dirty="0">
                <a:latin typeface="Book Antiqua" panose="02040602050305030304" pitchFamily="18" charset="0"/>
              </a:rPr>
              <a:t>occorre poi mediare</a:t>
            </a:r>
          </a:p>
          <a:p>
            <a:pPr algn="ctr" eaLnBrk="1" hangingPunct="1">
              <a:lnSpc>
                <a:spcPct val="75000"/>
              </a:lnSpc>
            </a:pPr>
            <a:r>
              <a:rPr lang="it-IT" altLang="it-IT" sz="2000" b="1" dirty="0">
                <a:latin typeface="Book Antiqua" panose="02040602050305030304" pitchFamily="18" charset="0"/>
              </a:rPr>
              <a:t>i numeri acquisiti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Campionamento, Schede DAQ, Protocolli</a:t>
            </a:r>
            <a:endParaRPr lang="it-IT" altLang="it-IT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DCDBC4-178E-4D21-A673-B1F41D94CA35}" type="slidenum">
              <a:rPr lang="it-IT" altLang="it-IT" smtClean="0"/>
              <a:pPr>
                <a:defRPr/>
              </a:pPr>
              <a:t>32</a:t>
            </a:fld>
            <a:r>
              <a:rPr lang="it-IT" altLang="it-IT" smtClean="0"/>
              <a:t>/36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7" grpId="0"/>
      <p:bldP spid="312328" grpId="0" animBg="1"/>
      <p:bldP spid="312329" grpId="0"/>
      <p:bldP spid="312330" grpId="0"/>
      <p:bldP spid="312331" grpId="0"/>
      <p:bldP spid="312332" grpId="0" animBg="1"/>
      <p:bldP spid="312333" grpId="0"/>
      <p:bldP spid="312335" grpId="0" animBg="1"/>
      <p:bldP spid="312336" grpId="0"/>
      <p:bldP spid="312338" grpId="0"/>
      <p:bldP spid="312339" grpId="0" animBg="1"/>
      <p:bldP spid="312340" grpId="0" animBg="1"/>
      <p:bldP spid="312346" grpId="0"/>
      <p:bldP spid="31234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9238" y="0"/>
            <a:ext cx="8707437" cy="1058863"/>
          </a:xfrm>
          <a:noFill/>
        </p:spPr>
        <p:txBody>
          <a:bodyPr/>
          <a:lstStyle/>
          <a:p>
            <a:r>
              <a:rPr lang="it-IT" altLang="it-IT" b="1" smtClean="0">
                <a:solidFill>
                  <a:srgbClr val="808080"/>
                </a:solidFill>
                <a:effectLst/>
                <a:latin typeface="Book Antiqua" panose="02040602050305030304" pitchFamily="18" charset="0"/>
              </a:rPr>
              <a:t>Dither </a:t>
            </a:r>
            <a:r>
              <a:rPr lang="it-IT" altLang="it-IT" b="1" smtClean="0">
                <a:solidFill>
                  <a:srgbClr val="808080"/>
                </a:solidFill>
                <a:effectLst/>
              </a:rPr>
              <a:t>–</a:t>
            </a:r>
            <a:r>
              <a:rPr lang="it-IT" altLang="it-IT" b="1" smtClean="0">
                <a:solidFill>
                  <a:srgbClr val="808080"/>
                </a:solidFill>
                <a:effectLst/>
                <a:latin typeface="Book Antiqua" panose="02040602050305030304" pitchFamily="18" charset="0"/>
              </a:rPr>
              <a:t> tipo di rumore aggiunto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360363" y="1465263"/>
            <a:ext cx="8591550" cy="227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it-IT" altLang="it-IT" sz="2800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TriPDF</a:t>
            </a:r>
            <a:r>
              <a:rPr lang="it-IT" altLang="it-IT" sz="2800" dirty="0" smtClean="0">
                <a:latin typeface="Book Antiqua" panose="02040602050305030304" pitchFamily="18" charset="0"/>
              </a:rPr>
              <a:t> </a:t>
            </a:r>
            <a:r>
              <a:rPr lang="it-IT" altLang="it-IT" sz="2800" i="1" dirty="0">
                <a:latin typeface="Book Antiqua" panose="02040602050305030304" pitchFamily="18" charset="0"/>
              </a:rPr>
              <a:t>Triangular Probability Density Function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it-IT" altLang="it-IT" sz="2800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RectPDF</a:t>
            </a:r>
            <a:r>
              <a:rPr lang="it-IT" altLang="it-IT" sz="2800" dirty="0" smtClean="0">
                <a:latin typeface="Book Antiqua" panose="02040602050305030304" pitchFamily="18" charset="0"/>
              </a:rPr>
              <a:t> </a:t>
            </a:r>
            <a:r>
              <a:rPr lang="it-IT" altLang="it-IT" sz="2800" i="1" dirty="0">
                <a:latin typeface="Book Antiqua" panose="02040602050305030304" pitchFamily="18" charset="0"/>
              </a:rPr>
              <a:t>Rectangular Probability Density Function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it-IT" altLang="it-IT" sz="2800" i="1" dirty="0">
                <a:solidFill>
                  <a:srgbClr val="FFFF00"/>
                </a:solidFill>
                <a:latin typeface="Book Antiqua" panose="02040602050305030304" pitchFamily="18" charset="0"/>
              </a:rPr>
              <a:t>Gaussian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 PDF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it-IT" altLang="it-IT" sz="2800" i="1" dirty="0">
                <a:latin typeface="Book Antiqua" panose="02040602050305030304" pitchFamily="18" charset="0"/>
              </a:rPr>
              <a:t>Colored Dither</a:t>
            </a:r>
            <a:endParaRPr lang="it-IT" altLang="it-IT" sz="2800" i="1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314372" name="Text Box 4"/>
          <p:cNvSpPr txBox="1">
            <a:spLocks noChangeArrowheads="1"/>
          </p:cNvSpPr>
          <p:nvPr/>
        </p:nvSpPr>
        <p:spPr bwMode="auto">
          <a:xfrm>
            <a:off x="382588" y="4002088"/>
            <a:ext cx="8591550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it-IT" altLang="it-IT" sz="2800" dirty="0">
                <a:latin typeface="Book Antiqua" panose="02040602050305030304" pitchFamily="18" charset="0"/>
              </a:rPr>
              <a:t>Ad es. l’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ampiezza</a:t>
            </a:r>
            <a:r>
              <a:rPr lang="it-IT" altLang="it-IT" sz="2800" dirty="0">
                <a:latin typeface="Book Antiqua" panose="02040602050305030304" pitchFamily="18" charset="0"/>
              </a:rPr>
              <a:t> ottimale per un </a:t>
            </a:r>
            <a:r>
              <a:rPr lang="it-IT" altLang="it-IT" sz="2800" i="1" dirty="0">
                <a:latin typeface="Book Antiqua" panose="02040602050305030304" pitchFamily="18" charset="0"/>
              </a:rPr>
              <a:t>dither</a:t>
            </a:r>
            <a:r>
              <a:rPr lang="it-IT" altLang="it-IT" sz="2800" dirty="0">
                <a:latin typeface="Book Antiqua" panose="02040602050305030304" pitchFamily="18" charset="0"/>
              </a:rPr>
              <a:t> </a:t>
            </a:r>
            <a:r>
              <a:rPr lang="it-IT" altLang="it-IT" sz="2800" dirty="0" smtClean="0">
                <a:latin typeface="Book Antiqua" panose="02040602050305030304" pitchFamily="18" charset="0"/>
              </a:rPr>
              <a:t>RectPDF </a:t>
            </a:r>
            <a:r>
              <a:rPr lang="it-IT" altLang="it-IT" sz="2800" dirty="0">
                <a:latin typeface="Book Antiqua" panose="02040602050305030304" pitchFamily="18" charset="0"/>
              </a:rPr>
              <a:t>è uguale a 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2 passi di quantizzazione</a:t>
            </a:r>
            <a:endParaRPr lang="it-IT" altLang="it-IT" sz="2800" i="1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314373" name="Text Box 5"/>
          <p:cNvSpPr txBox="1">
            <a:spLocks noChangeArrowheads="1"/>
          </p:cNvSpPr>
          <p:nvPr/>
        </p:nvSpPr>
        <p:spPr bwMode="auto">
          <a:xfrm>
            <a:off x="423863" y="5160963"/>
            <a:ext cx="859155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it-IT" altLang="it-IT" sz="2800">
                <a:latin typeface="Book Antiqua" panose="02040602050305030304" pitchFamily="18" charset="0"/>
              </a:rPr>
              <a:t>Per convertitori con elevato numero di bit, un </a:t>
            </a:r>
            <a:r>
              <a:rPr lang="it-IT" altLang="it-IT" sz="2800" i="1">
                <a:solidFill>
                  <a:srgbClr val="FFFF00"/>
                </a:solidFill>
                <a:latin typeface="Book Antiqua" panose="02040602050305030304" pitchFamily="18" charset="0"/>
              </a:rPr>
              <a:t>dither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 naturale (rumore analogico)</a:t>
            </a:r>
            <a:r>
              <a:rPr lang="it-IT" altLang="it-IT" sz="2800">
                <a:latin typeface="Book Antiqua" panose="02040602050305030304" pitchFamily="18" charset="0"/>
              </a:rPr>
              <a:t> è sempre presente sul segnale d’ingresso all’ADC</a:t>
            </a:r>
            <a:endParaRPr lang="it-IT" altLang="it-IT" sz="2800" i="1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Campionamento, Schede DAQ, Protocolli</a:t>
            </a:r>
            <a:endParaRPr lang="it-IT" altLang="it-IT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DCDBC4-178E-4D21-A673-B1F41D94CA35}" type="slidenum">
              <a:rPr lang="it-IT" altLang="it-IT" smtClean="0"/>
              <a:pPr>
                <a:defRPr/>
              </a:pPr>
              <a:t>33</a:t>
            </a:fld>
            <a:r>
              <a:rPr lang="it-IT" altLang="it-IT" smtClean="0"/>
              <a:t>/36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2" grpId="0"/>
      <p:bldP spid="31437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1963" y="0"/>
            <a:ext cx="8053387" cy="1058863"/>
          </a:xfrm>
          <a:noFill/>
        </p:spPr>
        <p:txBody>
          <a:bodyPr/>
          <a:lstStyle/>
          <a:p>
            <a:r>
              <a:rPr lang="it-IT" altLang="it-IT" b="1" smtClean="0">
                <a:solidFill>
                  <a:srgbClr val="808080"/>
                </a:solidFill>
                <a:effectLst/>
                <a:latin typeface="Book Antiqua" panose="02040602050305030304" pitchFamily="18" charset="0"/>
              </a:rPr>
              <a:t>Dither </a:t>
            </a:r>
            <a:r>
              <a:rPr lang="it-IT" altLang="it-IT" b="1" smtClean="0">
                <a:solidFill>
                  <a:srgbClr val="808080"/>
                </a:solidFill>
                <a:effectLst/>
              </a:rPr>
              <a:t>–</a:t>
            </a:r>
            <a:r>
              <a:rPr lang="it-IT" altLang="it-IT" b="1" smtClean="0">
                <a:solidFill>
                  <a:srgbClr val="808080"/>
                </a:solidFill>
                <a:effectLst/>
                <a:latin typeface="Book Antiqua" panose="02040602050305030304" pitchFamily="18" charset="0"/>
              </a:rPr>
              <a:t> risultati (16 bit)</a:t>
            </a:r>
          </a:p>
        </p:txBody>
      </p:sp>
      <p:sp>
        <p:nvSpPr>
          <p:cNvPr id="316419" name="Text Box 3"/>
          <p:cNvSpPr txBox="1">
            <a:spLocks noChangeArrowheads="1"/>
          </p:cNvSpPr>
          <p:nvPr/>
        </p:nvSpPr>
        <p:spPr bwMode="auto">
          <a:xfrm>
            <a:off x="414338" y="3275013"/>
            <a:ext cx="6353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Scompaiono i picchi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...</a:t>
            </a:r>
          </a:p>
        </p:txBody>
      </p:sp>
      <p:pic>
        <p:nvPicPr>
          <p:cNvPr id="3164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790950"/>
            <a:ext cx="4062412" cy="233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64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75" y="3759200"/>
            <a:ext cx="4014788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925513"/>
            <a:ext cx="4078287" cy="237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47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901700"/>
            <a:ext cx="4014788" cy="274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6424" name="Text Box 8"/>
          <p:cNvSpPr txBox="1">
            <a:spLocks noChangeArrowheads="1"/>
          </p:cNvSpPr>
          <p:nvPr/>
        </p:nvSpPr>
        <p:spPr bwMode="auto">
          <a:xfrm>
            <a:off x="320675" y="6110288"/>
            <a:ext cx="6734175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ma 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sale il fondo di rumore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/>
            </a:r>
            <a:b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</a:b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       </a:t>
            </a:r>
            <a:r>
              <a:rPr lang="it-IT" altLang="it-IT" sz="2400">
                <a:solidFill>
                  <a:srgbClr val="FFFF00"/>
                </a:solidFill>
                <a:latin typeface="Book Antiqua" panose="02040602050305030304" pitchFamily="18" charset="0"/>
              </a:rPr>
              <a:t>(rumore bianco!)</a:t>
            </a:r>
          </a:p>
        </p:txBody>
      </p:sp>
      <p:sp>
        <p:nvSpPr>
          <p:cNvPr id="316425" name="Text Box 9"/>
          <p:cNvSpPr txBox="1">
            <a:spLocks noChangeArrowheads="1"/>
          </p:cNvSpPr>
          <p:nvPr/>
        </p:nvSpPr>
        <p:spPr bwMode="auto">
          <a:xfrm>
            <a:off x="2020888" y="3949700"/>
            <a:ext cx="2533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it-IT" altLang="it-IT" sz="2000" b="1">
                <a:solidFill>
                  <a:srgbClr val="DC0101"/>
                </a:solidFill>
                <a:latin typeface="Book Antiqua" panose="02040602050305030304" pitchFamily="18" charset="0"/>
              </a:rPr>
              <a:t>segnale</a:t>
            </a:r>
            <a:r>
              <a:rPr lang="it-IT" altLang="it-IT" sz="2000" b="1" i="1">
                <a:solidFill>
                  <a:srgbClr val="DC0101"/>
                </a:solidFill>
                <a:latin typeface="Book Antiqua" panose="02040602050305030304" pitchFamily="18" charset="0"/>
              </a:rPr>
              <a:t> + dither</a:t>
            </a:r>
            <a:r>
              <a:rPr lang="it-IT" altLang="it-IT" sz="2000" b="1">
                <a:solidFill>
                  <a:srgbClr val="DC0101"/>
                </a:solidFill>
                <a:latin typeface="Book Antiqua" panose="02040602050305030304" pitchFamily="18" charset="0"/>
              </a:rPr>
              <a:t> quantizzato</a:t>
            </a: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1946275" y="1033463"/>
            <a:ext cx="2533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it-IT" altLang="it-IT" sz="2000" b="1">
                <a:solidFill>
                  <a:srgbClr val="DC0101"/>
                </a:solidFill>
                <a:latin typeface="Book Antiqua" panose="02040602050305030304" pitchFamily="18" charset="0"/>
              </a:rPr>
              <a:t>segnale</a:t>
            </a:r>
            <a:r>
              <a:rPr lang="it-IT" altLang="it-IT" sz="2000" b="1" i="1">
                <a:solidFill>
                  <a:srgbClr val="DC0101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000" b="1">
                <a:solidFill>
                  <a:srgbClr val="DC0101"/>
                </a:solidFill>
                <a:latin typeface="Book Antiqua" panose="02040602050305030304" pitchFamily="18" charset="0"/>
              </a:rPr>
              <a:t>quantizzato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Campionamento, Schede DAQ, Protocolli</a:t>
            </a:r>
            <a:endParaRPr lang="it-IT" altLang="it-IT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DCDBC4-178E-4D21-A673-B1F41D94CA35}" type="slidenum">
              <a:rPr lang="it-IT" altLang="it-IT" smtClean="0"/>
              <a:pPr>
                <a:defRPr/>
              </a:pPr>
              <a:t>34</a:t>
            </a:fld>
            <a:r>
              <a:rPr lang="it-IT" altLang="it-IT" smtClean="0"/>
              <a:t>/36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/>
      <p:bldP spid="316424" grpId="0"/>
      <p:bldP spid="3164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1963" y="0"/>
            <a:ext cx="8053387" cy="1058863"/>
          </a:xfrm>
          <a:noFill/>
        </p:spPr>
        <p:txBody>
          <a:bodyPr/>
          <a:lstStyle/>
          <a:p>
            <a:r>
              <a:rPr lang="it-IT" altLang="it-IT" b="1" smtClean="0">
                <a:solidFill>
                  <a:srgbClr val="808080"/>
                </a:solidFill>
                <a:effectLst/>
                <a:latin typeface="Book Antiqua" panose="02040602050305030304" pitchFamily="18" charset="0"/>
              </a:rPr>
              <a:t>Dither </a:t>
            </a:r>
            <a:r>
              <a:rPr lang="it-IT" altLang="it-IT" b="1" smtClean="0">
                <a:solidFill>
                  <a:srgbClr val="808080"/>
                </a:solidFill>
                <a:effectLst/>
              </a:rPr>
              <a:t>–</a:t>
            </a:r>
            <a:r>
              <a:rPr lang="it-IT" altLang="it-IT" b="1" smtClean="0">
                <a:solidFill>
                  <a:srgbClr val="808080"/>
                </a:solidFill>
                <a:effectLst/>
                <a:latin typeface="Book Antiqua" panose="02040602050305030304" pitchFamily="18" charset="0"/>
              </a:rPr>
              <a:t> risultati (16 bit)</a:t>
            </a:r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4046538"/>
            <a:ext cx="4062412" cy="233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75" y="3825875"/>
            <a:ext cx="4014788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5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1125538"/>
            <a:ext cx="4078287" cy="237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51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990600"/>
            <a:ext cx="4014788" cy="274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51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381125"/>
            <a:ext cx="6010275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Campionamento, Schede DAQ, Protocolli</a:t>
            </a:r>
            <a:endParaRPr lang="it-IT" altLang="it-IT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DCDBC4-178E-4D21-A673-B1F41D94CA35}" type="slidenum">
              <a:rPr lang="it-IT" altLang="it-IT" smtClean="0"/>
              <a:pPr>
                <a:defRPr/>
              </a:pPr>
              <a:t>35</a:t>
            </a:fld>
            <a:r>
              <a:rPr lang="it-IT" altLang="it-IT" smtClean="0"/>
              <a:t>/36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Oval 2"/>
          <p:cNvSpPr>
            <a:spLocks noChangeArrowheads="1"/>
          </p:cNvSpPr>
          <p:nvPr/>
        </p:nvSpPr>
        <p:spPr bwMode="auto">
          <a:xfrm>
            <a:off x="7867650" y="6294438"/>
            <a:ext cx="436563" cy="371475"/>
          </a:xfrm>
          <a:prstGeom prst="ellipse">
            <a:avLst/>
          </a:prstGeom>
          <a:solidFill>
            <a:srgbClr val="FF0000">
              <a:alpha val="79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20515" name="Oval 3"/>
          <p:cNvSpPr>
            <a:spLocks noChangeArrowheads="1"/>
          </p:cNvSpPr>
          <p:nvPr/>
        </p:nvSpPr>
        <p:spPr bwMode="auto">
          <a:xfrm>
            <a:off x="8505825" y="6292850"/>
            <a:ext cx="436563" cy="371475"/>
          </a:xfrm>
          <a:prstGeom prst="ellipse">
            <a:avLst/>
          </a:prstGeom>
          <a:solidFill>
            <a:srgbClr val="808000">
              <a:alpha val="79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26699" y="0"/>
            <a:ext cx="8053387" cy="1058863"/>
          </a:xfrm>
          <a:noFill/>
        </p:spPr>
        <p:txBody>
          <a:bodyPr/>
          <a:lstStyle/>
          <a:p>
            <a:r>
              <a:rPr lang="it-IT" altLang="it-IT" sz="4000" b="1" dirty="0" err="1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Dither</a:t>
            </a:r>
            <a:r>
              <a:rPr lang="it-IT" altLang="it-IT" sz="40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 e misura da valor </a:t>
            </a:r>
            <a:r>
              <a:rPr lang="it-IT" altLang="it-IT" sz="40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mediato</a:t>
            </a:r>
            <a:endParaRPr lang="it-IT" altLang="it-IT" sz="4000" b="1" dirty="0" smtClean="0"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315913" y="1403350"/>
            <a:ext cx="580707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it-IT" altLang="it-IT" sz="2800" dirty="0" smtClean="0">
                <a:latin typeface="Book Antiqua" panose="02040602050305030304" pitchFamily="18" charset="0"/>
              </a:rPr>
              <a:t>Esempio/esercizio: </a:t>
            </a:r>
            <a:r>
              <a:rPr lang="it-IT" altLang="it-IT" sz="2800" dirty="0">
                <a:latin typeface="Book Antiqua" panose="02040602050305030304" pitchFamily="18" charset="0"/>
              </a:rPr>
              <a:t>misura di </a:t>
            </a:r>
            <a:r>
              <a:rPr lang="it-IT" altLang="it-IT" sz="2800" i="1" dirty="0">
                <a:latin typeface="Book Antiqua" panose="02040602050305030304" pitchFamily="18" charset="0"/>
              </a:rPr>
              <a:t>V</a:t>
            </a:r>
            <a:r>
              <a:rPr lang="it-IT" altLang="it-IT" sz="2800" dirty="0">
                <a:latin typeface="Book Antiqua" panose="02040602050305030304" pitchFamily="18" charset="0"/>
              </a:rPr>
              <a:t>=7.77 V con un 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convertitore </a:t>
            </a:r>
            <a:b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</a:b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A/D che quantizza </a:t>
            </a:r>
            <a:r>
              <a:rPr lang="it-IT" altLang="it-IT" sz="2000" dirty="0">
                <a:latin typeface="Book Antiqua" panose="02040602050305030304" pitchFamily="18" charset="0"/>
              </a:rPr>
              <a:t>(grossolanamente) 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con risoluzione </a:t>
            </a:r>
            <a:r>
              <a:rPr lang="it-IT" altLang="it-IT" sz="2800" dirty="0">
                <a:solidFill>
                  <a:srgbClr val="FFFF00"/>
                </a:solidFill>
                <a:latin typeface="Symbol" panose="05050102010706020507" pitchFamily="18" charset="2"/>
              </a:rPr>
              <a:t>D</a:t>
            </a:r>
            <a:r>
              <a:rPr lang="it-IT" altLang="it-IT" sz="2800" i="1" dirty="0">
                <a:solidFill>
                  <a:srgbClr val="FFFF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=1 V</a:t>
            </a:r>
          </a:p>
        </p:txBody>
      </p:sp>
      <p:pic>
        <p:nvPicPr>
          <p:cNvPr id="3205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00" y="933450"/>
            <a:ext cx="3346450" cy="560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0519" name="Text Box 7"/>
          <p:cNvSpPr txBox="1">
            <a:spLocks noChangeArrowheads="1"/>
          </p:cNvSpPr>
          <p:nvPr/>
        </p:nvSpPr>
        <p:spPr bwMode="auto">
          <a:xfrm>
            <a:off x="328613" y="3373438"/>
            <a:ext cx="5508625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it-IT" altLang="it-IT" sz="2800" dirty="0">
                <a:latin typeface="Book Antiqua" panose="02040602050305030304" pitchFamily="18" charset="0"/>
              </a:rPr>
              <a:t>Dalla media di 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30 dati</a:t>
            </a:r>
            <a:r>
              <a:rPr lang="it-IT" altLang="it-IT" sz="2800" dirty="0">
                <a:latin typeface="Book Antiqua" panose="02040602050305030304" pitchFamily="18" charset="0"/>
              </a:rPr>
              <a:t> con </a:t>
            </a:r>
            <a:r>
              <a:rPr lang="it-IT" altLang="it-IT" sz="2800" i="1" dirty="0">
                <a:latin typeface="Book Antiqua" panose="02040602050305030304" pitchFamily="18" charset="0"/>
              </a:rPr>
              <a:t>dither</a:t>
            </a:r>
            <a:r>
              <a:rPr lang="it-IT" altLang="it-IT" sz="2800" dirty="0">
                <a:latin typeface="Book Antiqua" panose="02040602050305030304" pitchFamily="18" charset="0"/>
              </a:rPr>
              <a:t> aggiunto (</a:t>
            </a:r>
            <a:r>
              <a:rPr lang="it-IT" altLang="it-IT" sz="2800" dirty="0" smtClean="0">
                <a:latin typeface="Book Antiqua" panose="02040602050305030304" pitchFamily="18" charset="0"/>
              </a:rPr>
              <a:t>RectPDF </a:t>
            </a:r>
            <a:r>
              <a:rPr lang="it-IT" altLang="it-IT" sz="2800" dirty="0">
                <a:latin typeface="Book Antiqua" panose="02040602050305030304" pitchFamily="18" charset="0"/>
                <a:sym typeface="Symbol" panose="05050102010706020507" pitchFamily="18" charset="2"/>
              </a:rPr>
              <a:t></a:t>
            </a:r>
            <a:r>
              <a:rPr lang="it-IT" altLang="it-IT" sz="2800" dirty="0">
                <a:latin typeface="Book Antiqua" panose="02040602050305030304" pitchFamily="18" charset="0"/>
              </a:rPr>
              <a:t>1 V), si ottiene un 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valor medio </a:t>
            </a:r>
            <a:r>
              <a:rPr lang="it-IT" altLang="it-IT" sz="2800" i="1" dirty="0">
                <a:solidFill>
                  <a:srgbClr val="FFFF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=7.7 V</a:t>
            </a:r>
          </a:p>
        </p:txBody>
      </p:sp>
      <p:sp>
        <p:nvSpPr>
          <p:cNvPr id="320520" name="Text Box 8"/>
          <p:cNvSpPr txBox="1">
            <a:spLocks noChangeArrowheads="1"/>
          </p:cNvSpPr>
          <p:nvPr/>
        </p:nvSpPr>
        <p:spPr bwMode="auto">
          <a:xfrm>
            <a:off x="374650" y="4878388"/>
            <a:ext cx="5508625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it-IT" altLang="it-IT" sz="2800" dirty="0">
                <a:latin typeface="Book Antiqua" panose="02040602050305030304" pitchFamily="18" charset="0"/>
              </a:rPr>
              <a:t>Passando a 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100 dati</a:t>
            </a:r>
            <a:r>
              <a:rPr lang="it-IT" altLang="it-IT" sz="2800" dirty="0">
                <a:latin typeface="Book Antiqua" panose="02040602050305030304" pitchFamily="18" charset="0"/>
              </a:rPr>
              <a:t> con </a:t>
            </a:r>
            <a:r>
              <a:rPr lang="it-IT" altLang="it-IT" sz="2800" i="1" dirty="0">
                <a:latin typeface="Book Antiqua" panose="02040602050305030304" pitchFamily="18" charset="0"/>
              </a:rPr>
              <a:t>dither</a:t>
            </a:r>
            <a:r>
              <a:rPr lang="it-IT" altLang="it-IT" sz="2800" dirty="0">
                <a:latin typeface="Book Antiqua" panose="02040602050305030304" pitchFamily="18" charset="0"/>
              </a:rPr>
              <a:t> aggiunto (</a:t>
            </a:r>
            <a:r>
              <a:rPr lang="it-IT" altLang="it-IT" sz="2800" dirty="0" smtClean="0">
                <a:latin typeface="Book Antiqua" panose="02040602050305030304" pitchFamily="18" charset="0"/>
              </a:rPr>
              <a:t>RectPDF </a:t>
            </a:r>
            <a:r>
              <a:rPr lang="it-IT" altLang="it-IT" sz="2800" dirty="0">
                <a:latin typeface="Book Antiqua" panose="02040602050305030304" pitchFamily="18" charset="0"/>
                <a:sym typeface="Symbol" panose="05050102010706020507" pitchFamily="18" charset="2"/>
              </a:rPr>
              <a:t></a:t>
            </a:r>
            <a:r>
              <a:rPr lang="it-IT" altLang="it-IT" sz="2800" dirty="0">
                <a:latin typeface="Book Antiqua" panose="02040602050305030304" pitchFamily="18" charset="0"/>
              </a:rPr>
              <a:t>1 V) si ottiene infine una 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media</a:t>
            </a:r>
            <a:r>
              <a:rPr lang="it-IT" altLang="it-IT" sz="28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=7.77 V</a:t>
            </a:r>
          </a:p>
        </p:txBody>
      </p:sp>
      <p:sp>
        <p:nvSpPr>
          <p:cNvPr id="320521" name="Text Box 9"/>
          <p:cNvSpPr txBox="1">
            <a:spLocks noChangeArrowheads="1"/>
          </p:cNvSpPr>
          <p:nvPr/>
        </p:nvSpPr>
        <p:spPr bwMode="auto">
          <a:xfrm>
            <a:off x="7018338" y="6000750"/>
            <a:ext cx="241935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it-IT" altLang="it-IT" sz="1600">
                <a:latin typeface="Book Antiqua" panose="02040602050305030304" pitchFamily="18" charset="0"/>
              </a:rPr>
              <a:t> </a:t>
            </a:r>
            <a:r>
              <a:rPr lang="it-IT" altLang="it-IT" sz="1600">
                <a:solidFill>
                  <a:srgbClr val="FFFF00"/>
                </a:solidFill>
                <a:latin typeface="Book Antiqua" panose="02040602050305030304" pitchFamily="18" charset="0"/>
              </a:rPr>
              <a:t>7.7</a:t>
            </a:r>
            <a:r>
              <a:rPr lang="it-IT" altLang="it-IT" sz="1600">
                <a:latin typeface="Book Antiqua" panose="02040602050305030304" pitchFamily="18" charset="0"/>
              </a:rPr>
              <a:t>43                   </a:t>
            </a:r>
            <a:r>
              <a:rPr lang="it-IT" altLang="it-IT" sz="1600">
                <a:solidFill>
                  <a:srgbClr val="FFFF00"/>
                </a:solidFill>
                <a:latin typeface="Book Antiqua" panose="02040602050305030304" pitchFamily="18" charset="0"/>
              </a:rPr>
              <a:t>7.7</a:t>
            </a:r>
            <a:r>
              <a:rPr lang="it-IT" altLang="it-IT" sz="1600">
                <a:latin typeface="Book Antiqua" panose="02040602050305030304" pitchFamily="18" charset="0"/>
              </a:rPr>
              <a:t>33</a:t>
            </a:r>
            <a:endParaRPr lang="it-IT" altLang="it-IT" sz="1600" b="1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Campionamento, Schede DAQ, Protocolli</a:t>
            </a:r>
            <a:endParaRPr lang="it-IT" altLang="it-IT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DCDBC4-178E-4D21-A673-B1F41D94CA35}" type="slidenum">
              <a:rPr lang="it-IT" altLang="it-IT" smtClean="0"/>
              <a:pPr>
                <a:defRPr/>
              </a:pPr>
              <a:t>36</a:t>
            </a:fld>
            <a:r>
              <a:rPr lang="it-IT" altLang="it-IT" smtClean="0"/>
              <a:t>/36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9" grpId="0"/>
      <p:bldP spid="320520" grpId="0"/>
      <p:bldP spid="3205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-33338"/>
            <a:ext cx="8399462" cy="1058863"/>
          </a:xfrm>
          <a:noFill/>
        </p:spPr>
        <p:txBody>
          <a:bodyPr/>
          <a:lstStyle/>
          <a:p>
            <a:r>
              <a:rPr lang="it-IT" altLang="it-IT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Campionamento ideale</a:t>
            </a:r>
          </a:p>
        </p:txBody>
      </p:sp>
      <p:graphicFrame>
        <p:nvGraphicFramePr>
          <p:cNvPr id="262147" name="Object 3"/>
          <p:cNvGraphicFramePr>
            <a:graphicFrameLocks noChangeAspect="1"/>
          </p:cNvGraphicFramePr>
          <p:nvPr/>
        </p:nvGraphicFramePr>
        <p:xfrm>
          <a:off x="674688" y="2320925"/>
          <a:ext cx="3443287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4" imgW="1466870" imgH="419135" progId="Equation.3">
                  <p:embed/>
                </p:oleObj>
              </mc:Choice>
              <mc:Fallback>
                <p:oleObj name="Equation" r:id="rId4" imgW="1466870" imgH="41913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2320925"/>
                        <a:ext cx="3443287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48" name="Text Box 4"/>
          <p:cNvSpPr txBox="1">
            <a:spLocks noChangeArrowheads="1"/>
          </p:cNvSpPr>
          <p:nvPr/>
        </p:nvSpPr>
        <p:spPr bwMode="auto">
          <a:xfrm>
            <a:off x="754063" y="1651000"/>
            <a:ext cx="3576637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it-IT" altLang="it-IT" sz="2800">
                <a:latin typeface="Book Antiqua" panose="02040602050305030304" pitchFamily="18" charset="0"/>
              </a:rPr>
              <a:t>segnale campionato</a:t>
            </a:r>
            <a:br>
              <a:rPr lang="it-IT" altLang="it-IT" sz="2800">
                <a:latin typeface="Book Antiqua" panose="02040602050305030304" pitchFamily="18" charset="0"/>
              </a:rPr>
            </a:br>
            <a:r>
              <a:rPr lang="it-IT" altLang="it-IT" sz="2800">
                <a:latin typeface="Book Antiqua" panose="02040602050305030304" pitchFamily="18" charset="0"/>
              </a:rPr>
              <a:t>(dominio temporale)</a:t>
            </a:r>
          </a:p>
        </p:txBody>
      </p:sp>
      <p:graphicFrame>
        <p:nvGraphicFramePr>
          <p:cNvPr id="262149" name="Object 5"/>
          <p:cNvGraphicFramePr>
            <a:graphicFrameLocks noChangeAspect="1"/>
          </p:cNvGraphicFramePr>
          <p:nvPr/>
        </p:nvGraphicFramePr>
        <p:xfrm>
          <a:off x="690563" y="4252913"/>
          <a:ext cx="3579812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6" imgW="1619110" imgH="419135" progId="Equation.3">
                  <p:embed/>
                </p:oleObj>
              </mc:Choice>
              <mc:Fallback>
                <p:oleObj name="Equation" r:id="rId6" imgW="1619110" imgH="41913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4252913"/>
                        <a:ext cx="3579812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50" name="Text Box 6"/>
          <p:cNvSpPr txBox="1">
            <a:spLocks noChangeArrowheads="1"/>
          </p:cNvSpPr>
          <p:nvPr/>
        </p:nvSpPr>
        <p:spPr bwMode="auto">
          <a:xfrm>
            <a:off x="776288" y="3546475"/>
            <a:ext cx="3576637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it-IT" altLang="it-IT" sz="2800">
                <a:latin typeface="Book Antiqua" panose="02040602050305030304" pitchFamily="18" charset="0"/>
              </a:rPr>
              <a:t>segnale campionato</a:t>
            </a:r>
            <a:br>
              <a:rPr lang="it-IT" altLang="it-IT" sz="2800">
                <a:latin typeface="Book Antiqua" panose="02040602050305030304" pitchFamily="18" charset="0"/>
              </a:rPr>
            </a:br>
            <a:r>
              <a:rPr lang="it-IT" altLang="it-IT" sz="2800">
                <a:latin typeface="Book Antiqua" panose="02040602050305030304" pitchFamily="18" charset="0"/>
              </a:rPr>
              <a:t>(dominio spettrale)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504825" y="969963"/>
            <a:ext cx="8299450" cy="482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it-IT" altLang="it-IT" sz="2800" i="1">
                <a:latin typeface="Book Antiqua" panose="02040602050305030304" pitchFamily="18" charset="0"/>
              </a:rPr>
              <a:t>T</a:t>
            </a:r>
            <a:r>
              <a:rPr lang="it-IT" altLang="it-IT" sz="2800" baseline="-25000">
                <a:latin typeface="Book Antiqua" panose="02040602050305030304" pitchFamily="18" charset="0"/>
              </a:rPr>
              <a:t>c</a:t>
            </a:r>
            <a:r>
              <a:rPr lang="it-IT" altLang="it-IT" sz="2800">
                <a:latin typeface="Book Antiqua" panose="02040602050305030304" pitchFamily="18" charset="0"/>
              </a:rPr>
              <a:t> e </a:t>
            </a:r>
            <a:r>
              <a:rPr lang="it-IT" altLang="it-IT" sz="2800" i="1">
                <a:latin typeface="Book Antiqua" panose="02040602050305030304" pitchFamily="18" charset="0"/>
              </a:rPr>
              <a:t>f</a:t>
            </a:r>
            <a:r>
              <a:rPr lang="it-IT" altLang="it-IT" sz="2800" baseline="-25000">
                <a:latin typeface="Book Antiqua" panose="02040602050305030304" pitchFamily="18" charset="0"/>
              </a:rPr>
              <a:t>c</a:t>
            </a:r>
            <a:r>
              <a:rPr lang="it-IT" altLang="it-IT" sz="2800">
                <a:latin typeface="Book Antiqua" panose="02040602050305030304" pitchFamily="18" charset="0"/>
              </a:rPr>
              <a:t> sono periodo e frequenza di campionamento</a:t>
            </a:r>
          </a:p>
        </p:txBody>
      </p:sp>
      <p:pic>
        <p:nvPicPr>
          <p:cNvPr id="262152" name="Picture 8" descr="Fig_5_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35"/>
          <a:stretch>
            <a:fillRect/>
          </a:stretch>
        </p:blipFill>
        <p:spPr bwMode="auto">
          <a:xfrm>
            <a:off x="4622800" y="1604963"/>
            <a:ext cx="3948113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2153" name="Text Box 9"/>
          <p:cNvSpPr txBox="1">
            <a:spLocks noChangeArrowheads="1"/>
          </p:cNvSpPr>
          <p:nvPr/>
        </p:nvSpPr>
        <p:spPr bwMode="auto">
          <a:xfrm>
            <a:off x="644525" y="5303838"/>
            <a:ext cx="829945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Lo spettro del segnale campionato è periodico</a:t>
            </a:r>
            <a:r>
              <a:rPr lang="it-IT" altLang="it-IT" sz="2800" dirty="0">
                <a:latin typeface="Book Antiqua" panose="02040602050305030304" pitchFamily="18" charset="0"/>
              </a:rPr>
              <a:t> </a:t>
            </a:r>
            <a:br>
              <a:rPr lang="it-IT" altLang="it-IT" sz="2800" dirty="0">
                <a:latin typeface="Book Antiqua" panose="02040602050305030304" pitchFamily="18" charset="0"/>
              </a:rPr>
            </a:br>
            <a:r>
              <a:rPr lang="it-IT" altLang="it-IT" sz="2800" dirty="0">
                <a:latin typeface="Book Antiqua" panose="02040602050305030304" pitchFamily="18" charset="0"/>
              </a:rPr>
              <a:t>e contiene infinite </a:t>
            </a:r>
            <a:r>
              <a:rPr lang="it-IT" altLang="it-IT" sz="2800" b="1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repliche (‘’alias’’)</a:t>
            </a:r>
            <a:r>
              <a:rPr lang="it-IT" altLang="it-IT" sz="2800" dirty="0" smtClean="0">
                <a:latin typeface="Book Antiqua" panose="02040602050305030304" pitchFamily="18" charset="0"/>
              </a:rPr>
              <a:t> </a:t>
            </a:r>
            <a:r>
              <a:rPr lang="it-IT" altLang="it-IT" sz="2800" dirty="0">
                <a:latin typeface="Book Antiqua" panose="02040602050305030304" pitchFamily="18" charset="0"/>
              </a:rPr>
              <a:t>dello spettro del segnale, distanziate 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con un passo </a:t>
            </a:r>
            <a:r>
              <a:rPr lang="it-IT" altLang="it-IT" sz="28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f</a:t>
            </a:r>
            <a:r>
              <a:rPr lang="it-IT" altLang="it-IT" sz="2800" b="1" baseline="-25000" dirty="0">
                <a:solidFill>
                  <a:srgbClr val="FFFF00"/>
                </a:solidFill>
                <a:latin typeface="Book Antiqua" panose="02040602050305030304" pitchFamily="18" charset="0"/>
              </a:rPr>
              <a:t>c</a:t>
            </a:r>
          </a:p>
        </p:txBody>
      </p:sp>
      <p:pic>
        <p:nvPicPr>
          <p:cNvPr id="26215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288" y="3506788"/>
            <a:ext cx="4332287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Campionamento, Schede DAQ, Protocolli</a:t>
            </a:r>
            <a:endParaRPr lang="it-IT" altLang="it-IT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DCDBC4-178E-4D21-A673-B1F41D94CA35}" type="slidenum">
              <a:rPr lang="it-IT" altLang="it-IT" smtClean="0"/>
              <a:pPr>
                <a:defRPr/>
              </a:pPr>
              <a:t>4</a:t>
            </a:fld>
            <a:r>
              <a:rPr lang="it-IT" altLang="it-IT" smtClean="0"/>
              <a:t>/36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8" grpId="0"/>
      <p:bldP spid="262150" grpId="0"/>
      <p:bldP spid="2621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-33338"/>
            <a:ext cx="8399462" cy="1058863"/>
          </a:xfrm>
          <a:noFill/>
        </p:spPr>
        <p:txBody>
          <a:bodyPr/>
          <a:lstStyle/>
          <a:p>
            <a:r>
              <a:rPr lang="it-IT" altLang="it-IT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Teorema di Shannon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152409" y="4068763"/>
            <a:ext cx="1668643" cy="990600"/>
            <a:chOff x="5207001" y="4068763"/>
            <a:chExt cx="1668643" cy="990600"/>
          </a:xfrm>
        </p:grpSpPr>
        <p:sp>
          <p:nvSpPr>
            <p:cNvPr id="13357" name="Rectangle 22"/>
            <p:cNvSpPr>
              <a:spLocks noChangeArrowheads="1"/>
            </p:cNvSpPr>
            <p:nvPr/>
          </p:nvSpPr>
          <p:spPr bwMode="auto">
            <a:xfrm>
              <a:off x="5207001" y="4525963"/>
              <a:ext cx="1371600" cy="533400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prstDash val="lg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13358" name="Text Box 23"/>
            <p:cNvSpPr txBox="1">
              <a:spLocks noChangeArrowheads="1"/>
            </p:cNvSpPr>
            <p:nvPr/>
          </p:nvSpPr>
          <p:spPr bwMode="auto">
            <a:xfrm>
              <a:off x="6069013" y="4068763"/>
              <a:ext cx="80663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it-IT" altLang="it-IT" sz="12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PB ideale</a:t>
              </a:r>
            </a:p>
          </p:txBody>
        </p:sp>
        <p:sp>
          <p:nvSpPr>
            <p:cNvPr id="13359" name="Line 24"/>
            <p:cNvSpPr>
              <a:spLocks noChangeShapeType="1"/>
            </p:cNvSpPr>
            <p:nvPr/>
          </p:nvSpPr>
          <p:spPr bwMode="auto">
            <a:xfrm flipH="1">
              <a:off x="6373813" y="4297363"/>
              <a:ext cx="76200" cy="22860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solidFill>
                  <a:srgbClr val="FFFF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78213" y="3230563"/>
            <a:ext cx="4876800" cy="2179637"/>
            <a:chOff x="3478213" y="3230563"/>
            <a:chExt cx="4876800" cy="2179637"/>
          </a:xfrm>
        </p:grpSpPr>
        <p:sp>
          <p:nvSpPr>
            <p:cNvPr id="13339" name="Line 4"/>
            <p:cNvSpPr>
              <a:spLocks noChangeShapeType="1"/>
            </p:cNvSpPr>
            <p:nvPr/>
          </p:nvSpPr>
          <p:spPr bwMode="auto">
            <a:xfrm flipV="1">
              <a:off x="5840413" y="3230563"/>
              <a:ext cx="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40" name="Line 5"/>
            <p:cNvSpPr>
              <a:spLocks noChangeShapeType="1"/>
            </p:cNvSpPr>
            <p:nvPr/>
          </p:nvSpPr>
          <p:spPr bwMode="auto">
            <a:xfrm rot="5400000" flipV="1">
              <a:off x="5992813" y="2697163"/>
              <a:ext cx="0" cy="472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41" name="Text Box 6"/>
            <p:cNvSpPr txBox="1">
              <a:spLocks noChangeArrowheads="1"/>
            </p:cNvSpPr>
            <p:nvPr/>
          </p:nvSpPr>
          <p:spPr bwMode="auto">
            <a:xfrm>
              <a:off x="5916613" y="3382963"/>
              <a:ext cx="5270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it-IT" altLang="it-IT" sz="1200">
                  <a:latin typeface="Times New Roman" panose="02020603050405020304" pitchFamily="18" charset="0"/>
                </a:rPr>
                <a:t>|</a:t>
              </a:r>
              <a:r>
                <a:rPr lang="it-IT" altLang="it-IT" sz="1200" i="1">
                  <a:latin typeface="Times New Roman" panose="02020603050405020304" pitchFamily="18" charset="0"/>
                </a:rPr>
                <a:t>X</a:t>
              </a:r>
              <a:r>
                <a:rPr lang="it-IT" altLang="it-IT" sz="1200" baseline="-25000">
                  <a:latin typeface="Times New Roman" panose="02020603050405020304" pitchFamily="18" charset="0"/>
                </a:rPr>
                <a:t>c</a:t>
              </a:r>
              <a:r>
                <a:rPr lang="it-IT" altLang="it-IT" sz="1200">
                  <a:latin typeface="Times New Roman" panose="02020603050405020304" pitchFamily="18" charset="0"/>
                </a:rPr>
                <a:t>(</a:t>
              </a:r>
              <a:r>
                <a:rPr lang="it-IT" altLang="it-IT" sz="1200" i="1">
                  <a:latin typeface="Times New Roman" panose="02020603050405020304" pitchFamily="18" charset="0"/>
                </a:rPr>
                <a:t>f</a:t>
              </a:r>
              <a:r>
                <a:rPr lang="it-IT" altLang="it-IT" sz="1200">
                  <a:latin typeface="Times New Roman" panose="02020603050405020304" pitchFamily="18" charset="0"/>
                </a:rPr>
                <a:t>)|</a:t>
              </a:r>
            </a:p>
          </p:txBody>
        </p:sp>
        <p:sp>
          <p:nvSpPr>
            <p:cNvPr id="13342" name="Text Box 7"/>
            <p:cNvSpPr txBox="1">
              <a:spLocks noChangeArrowheads="1"/>
            </p:cNvSpPr>
            <p:nvPr/>
          </p:nvSpPr>
          <p:spPr bwMode="auto">
            <a:xfrm>
              <a:off x="8126413" y="4754563"/>
              <a:ext cx="227013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it-IT" altLang="it-IT" sz="1200" i="1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3343" name="AutoShape 8"/>
            <p:cNvSpPr>
              <a:spLocks noChangeArrowheads="1"/>
            </p:cNvSpPr>
            <p:nvPr/>
          </p:nvSpPr>
          <p:spPr bwMode="auto">
            <a:xfrm flipV="1">
              <a:off x="3859213" y="4525963"/>
              <a:ext cx="1219200" cy="533400"/>
            </a:xfrm>
            <a:custGeom>
              <a:avLst/>
              <a:gdLst>
                <a:gd name="T0" fmla="*/ 672 w 21600"/>
                <a:gd name="T1" fmla="*/ 168 h 21600"/>
                <a:gd name="T2" fmla="*/ 384 w 21600"/>
                <a:gd name="T3" fmla="*/ 336 h 21600"/>
                <a:gd name="T4" fmla="*/ 96 w 21600"/>
                <a:gd name="T5" fmla="*/ 168 h 21600"/>
                <a:gd name="T6" fmla="*/ 384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44" name="AutoShape 9"/>
            <p:cNvSpPr>
              <a:spLocks noChangeArrowheads="1"/>
            </p:cNvSpPr>
            <p:nvPr/>
          </p:nvSpPr>
          <p:spPr bwMode="auto">
            <a:xfrm flipV="1">
              <a:off x="6602413" y="4525963"/>
              <a:ext cx="1219200" cy="533400"/>
            </a:xfrm>
            <a:custGeom>
              <a:avLst/>
              <a:gdLst>
                <a:gd name="T0" fmla="*/ 672 w 21600"/>
                <a:gd name="T1" fmla="*/ 168 h 21600"/>
                <a:gd name="T2" fmla="*/ 384 w 21600"/>
                <a:gd name="T3" fmla="*/ 336 h 21600"/>
                <a:gd name="T4" fmla="*/ 96 w 21600"/>
                <a:gd name="T5" fmla="*/ 168 h 21600"/>
                <a:gd name="T6" fmla="*/ 384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45" name="AutoShape 10"/>
            <p:cNvSpPr>
              <a:spLocks noChangeArrowheads="1"/>
            </p:cNvSpPr>
            <p:nvPr/>
          </p:nvSpPr>
          <p:spPr bwMode="auto">
            <a:xfrm flipV="1">
              <a:off x="5230813" y="4525963"/>
              <a:ext cx="1219200" cy="533400"/>
            </a:xfrm>
            <a:custGeom>
              <a:avLst/>
              <a:gdLst>
                <a:gd name="T0" fmla="*/ 672 w 21600"/>
                <a:gd name="T1" fmla="*/ 168 h 21600"/>
                <a:gd name="T2" fmla="*/ 384 w 21600"/>
                <a:gd name="T3" fmla="*/ 336 h 21600"/>
                <a:gd name="T4" fmla="*/ 96 w 21600"/>
                <a:gd name="T5" fmla="*/ 168 h 21600"/>
                <a:gd name="T6" fmla="*/ 384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46" name="Text Box 11"/>
            <p:cNvSpPr txBox="1">
              <a:spLocks noChangeArrowheads="1"/>
            </p:cNvSpPr>
            <p:nvPr/>
          </p:nvSpPr>
          <p:spPr bwMode="auto">
            <a:xfrm>
              <a:off x="4316413" y="5135563"/>
              <a:ext cx="3556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it-IT" altLang="it-IT" sz="1200">
                  <a:latin typeface="Symbol" panose="05050102010706020507" pitchFamily="18" charset="2"/>
                </a:rPr>
                <a:t>-</a:t>
              </a:r>
              <a:r>
                <a:rPr lang="it-IT" altLang="it-IT" sz="1200" i="1">
                  <a:latin typeface="Times New Roman" panose="02020603050405020304" pitchFamily="18" charset="0"/>
                </a:rPr>
                <a:t>f</a:t>
              </a:r>
              <a:r>
                <a:rPr lang="it-IT" altLang="it-IT" sz="1200" baseline="-25000">
                  <a:latin typeface="Times New Roman" panose="02020603050405020304" pitchFamily="18" charset="0"/>
                </a:rPr>
                <a:t>c</a:t>
              </a:r>
              <a:endParaRPr lang="it-IT" altLang="it-IT" sz="1200">
                <a:latin typeface="Times New Roman" panose="02020603050405020304" pitchFamily="18" charset="0"/>
              </a:endParaRPr>
            </a:p>
          </p:txBody>
        </p:sp>
        <p:sp>
          <p:nvSpPr>
            <p:cNvPr id="13347" name="Text Box 12"/>
            <p:cNvSpPr txBox="1">
              <a:spLocks noChangeArrowheads="1"/>
            </p:cNvSpPr>
            <p:nvPr/>
          </p:nvSpPr>
          <p:spPr bwMode="auto">
            <a:xfrm>
              <a:off x="5840413" y="5135563"/>
              <a:ext cx="2603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it-IT" altLang="it-IT" sz="12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348" name="Text Box 13"/>
            <p:cNvSpPr txBox="1">
              <a:spLocks noChangeArrowheads="1"/>
            </p:cNvSpPr>
            <p:nvPr/>
          </p:nvSpPr>
          <p:spPr bwMode="auto">
            <a:xfrm>
              <a:off x="7135813" y="5135563"/>
              <a:ext cx="271463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it-IT" altLang="it-IT" sz="1200" i="1">
                  <a:latin typeface="Times New Roman" panose="02020603050405020304" pitchFamily="18" charset="0"/>
                </a:rPr>
                <a:t>f</a:t>
              </a:r>
              <a:r>
                <a:rPr lang="it-IT" altLang="it-IT" sz="1200" baseline="-25000">
                  <a:latin typeface="Times New Roman" panose="02020603050405020304" pitchFamily="18" charset="0"/>
                </a:rPr>
                <a:t>c</a:t>
              </a:r>
              <a:endParaRPr lang="it-IT" altLang="it-IT" sz="1200">
                <a:latin typeface="Times New Roman" panose="02020603050405020304" pitchFamily="18" charset="0"/>
              </a:endParaRPr>
            </a:p>
          </p:txBody>
        </p:sp>
        <p:sp>
          <p:nvSpPr>
            <p:cNvPr id="13349" name="Line 14"/>
            <p:cNvSpPr>
              <a:spLocks noChangeShapeType="1"/>
            </p:cNvSpPr>
            <p:nvPr/>
          </p:nvSpPr>
          <p:spPr bwMode="auto">
            <a:xfrm>
              <a:off x="4468813" y="49831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50" name="Line 15"/>
            <p:cNvSpPr>
              <a:spLocks noChangeShapeType="1"/>
            </p:cNvSpPr>
            <p:nvPr/>
          </p:nvSpPr>
          <p:spPr bwMode="auto">
            <a:xfrm>
              <a:off x="7212013" y="49831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51" name="Line 16"/>
            <p:cNvSpPr>
              <a:spLocks noChangeShapeType="1"/>
            </p:cNvSpPr>
            <p:nvPr/>
          </p:nvSpPr>
          <p:spPr bwMode="auto">
            <a:xfrm flipV="1">
              <a:off x="7974013" y="4525963"/>
              <a:ext cx="228600" cy="5334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52" name="Line 17"/>
            <p:cNvSpPr>
              <a:spLocks noChangeShapeType="1"/>
            </p:cNvSpPr>
            <p:nvPr/>
          </p:nvSpPr>
          <p:spPr bwMode="auto">
            <a:xfrm flipH="1" flipV="1">
              <a:off x="3478213" y="4525963"/>
              <a:ext cx="228600" cy="5334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53" name="Line 18"/>
            <p:cNvSpPr>
              <a:spLocks noChangeShapeType="1"/>
            </p:cNvSpPr>
            <p:nvPr/>
          </p:nvSpPr>
          <p:spPr bwMode="auto">
            <a:xfrm>
              <a:off x="6526213" y="49831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54" name="Line 19"/>
            <p:cNvSpPr>
              <a:spLocks noChangeShapeType="1"/>
            </p:cNvSpPr>
            <p:nvPr/>
          </p:nvSpPr>
          <p:spPr bwMode="auto">
            <a:xfrm>
              <a:off x="5154613" y="49831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55" name="Text Box 20"/>
            <p:cNvSpPr txBox="1">
              <a:spLocks noChangeArrowheads="1"/>
            </p:cNvSpPr>
            <p:nvPr/>
          </p:nvSpPr>
          <p:spPr bwMode="auto">
            <a:xfrm>
              <a:off x="6373813" y="5135563"/>
              <a:ext cx="40163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it-IT" altLang="it-IT" sz="1200" i="1">
                  <a:latin typeface="Times New Roman" panose="02020603050405020304" pitchFamily="18" charset="0"/>
                </a:rPr>
                <a:t>f</a:t>
              </a:r>
              <a:r>
                <a:rPr lang="it-IT" altLang="it-IT" sz="1200" baseline="-25000">
                  <a:latin typeface="Times New Roman" panose="02020603050405020304" pitchFamily="18" charset="0"/>
                </a:rPr>
                <a:t>Nyq</a:t>
              </a:r>
              <a:endParaRPr lang="it-IT" altLang="it-IT" sz="1200">
                <a:latin typeface="Times New Roman" panose="02020603050405020304" pitchFamily="18" charset="0"/>
              </a:endParaRPr>
            </a:p>
          </p:txBody>
        </p:sp>
        <p:sp>
          <p:nvSpPr>
            <p:cNvPr id="13356" name="Text Box 21"/>
            <p:cNvSpPr txBox="1">
              <a:spLocks noChangeArrowheads="1"/>
            </p:cNvSpPr>
            <p:nvPr/>
          </p:nvSpPr>
          <p:spPr bwMode="auto">
            <a:xfrm>
              <a:off x="5002213" y="5130800"/>
              <a:ext cx="485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it-IT" altLang="it-IT" sz="1200">
                  <a:latin typeface="Symbol" panose="05050102010706020507" pitchFamily="18" charset="2"/>
                </a:rPr>
                <a:t>-</a:t>
              </a:r>
              <a:r>
                <a:rPr lang="it-IT" altLang="it-IT" sz="1200" i="1">
                  <a:latin typeface="Times New Roman" panose="02020603050405020304" pitchFamily="18" charset="0"/>
                </a:rPr>
                <a:t>f</a:t>
              </a:r>
              <a:r>
                <a:rPr lang="it-IT" altLang="it-IT" sz="1200" baseline="-25000">
                  <a:latin typeface="Times New Roman" panose="02020603050405020304" pitchFamily="18" charset="0"/>
                </a:rPr>
                <a:t>Nyq</a:t>
              </a:r>
              <a:endParaRPr lang="it-IT" altLang="it-IT" sz="1200">
                <a:latin typeface="Times New Roman" panose="02020603050405020304" pitchFamily="18" charset="0"/>
              </a:endParaRPr>
            </a:p>
          </p:txBody>
        </p:sp>
        <p:sp>
          <p:nvSpPr>
            <p:cNvPr id="13360" name="Text Box 25"/>
            <p:cNvSpPr txBox="1">
              <a:spLocks noChangeArrowheads="1"/>
            </p:cNvSpPr>
            <p:nvPr/>
          </p:nvSpPr>
          <p:spPr bwMode="auto">
            <a:xfrm>
              <a:off x="6999288" y="4144963"/>
              <a:ext cx="5175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it-IT" altLang="it-IT" sz="1600" dirty="0">
                  <a:latin typeface="Times New Roman" panose="02020603050405020304" pitchFamily="18" charset="0"/>
                </a:rPr>
                <a:t>1/</a:t>
              </a:r>
              <a:r>
                <a:rPr lang="it-IT" altLang="it-IT" sz="1600" i="1" dirty="0">
                  <a:latin typeface="Times New Roman" panose="02020603050405020304" pitchFamily="18" charset="0"/>
                </a:rPr>
                <a:t>T</a:t>
              </a:r>
              <a:r>
                <a:rPr lang="it-IT" altLang="it-IT" sz="1600" baseline="-25000" dirty="0">
                  <a:latin typeface="Times New Roman" panose="02020603050405020304" pitchFamily="18" charset="0"/>
                </a:rPr>
                <a:t>c</a:t>
              </a:r>
              <a:endParaRPr lang="it-IT" altLang="it-IT" sz="16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64218" name="Group 26"/>
          <p:cNvGrpSpPr>
            <a:grpSpLocks/>
          </p:cNvGrpSpPr>
          <p:nvPr/>
        </p:nvGrpSpPr>
        <p:grpSpPr bwMode="auto">
          <a:xfrm>
            <a:off x="685800" y="3230563"/>
            <a:ext cx="2716213" cy="2103437"/>
            <a:chOff x="432" y="1296"/>
            <a:chExt cx="1711" cy="1325"/>
          </a:xfrm>
        </p:grpSpPr>
        <p:sp>
          <p:nvSpPr>
            <p:cNvPr id="13331" name="Line 27"/>
            <p:cNvSpPr>
              <a:spLocks noChangeShapeType="1"/>
            </p:cNvSpPr>
            <p:nvPr/>
          </p:nvSpPr>
          <p:spPr bwMode="auto">
            <a:xfrm flipV="1">
              <a:off x="1327" y="129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32" name="Line 28"/>
            <p:cNvSpPr>
              <a:spLocks noChangeShapeType="1"/>
            </p:cNvSpPr>
            <p:nvPr/>
          </p:nvSpPr>
          <p:spPr bwMode="auto">
            <a:xfrm rot="5400000" flipV="1">
              <a:off x="1288" y="1592"/>
              <a:ext cx="0" cy="17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33" name="Text Box 29"/>
            <p:cNvSpPr txBox="1">
              <a:spLocks noChangeArrowheads="1"/>
            </p:cNvSpPr>
            <p:nvPr/>
          </p:nvSpPr>
          <p:spPr bwMode="auto">
            <a:xfrm>
              <a:off x="1375" y="1392"/>
              <a:ext cx="30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it-IT" altLang="it-IT" sz="1200">
                  <a:latin typeface="Times New Roman" panose="02020603050405020304" pitchFamily="18" charset="0"/>
                </a:rPr>
                <a:t>|</a:t>
              </a:r>
              <a:r>
                <a:rPr lang="it-IT" altLang="it-IT" sz="1200" i="1">
                  <a:latin typeface="Times New Roman" panose="02020603050405020304" pitchFamily="18" charset="0"/>
                </a:rPr>
                <a:t>X</a:t>
              </a:r>
              <a:r>
                <a:rPr lang="it-IT" altLang="it-IT" sz="1200">
                  <a:latin typeface="Times New Roman" panose="02020603050405020304" pitchFamily="18" charset="0"/>
                </a:rPr>
                <a:t>(</a:t>
              </a:r>
              <a:r>
                <a:rPr lang="it-IT" altLang="it-IT" sz="1200" i="1">
                  <a:latin typeface="Times New Roman" panose="02020603050405020304" pitchFamily="18" charset="0"/>
                </a:rPr>
                <a:t>f</a:t>
              </a:r>
              <a:r>
                <a:rPr lang="it-IT" altLang="it-IT" sz="1200">
                  <a:latin typeface="Times New Roman" panose="02020603050405020304" pitchFamily="18" charset="0"/>
                </a:rPr>
                <a:t>)|</a:t>
              </a:r>
            </a:p>
          </p:txBody>
        </p:sp>
        <p:sp>
          <p:nvSpPr>
            <p:cNvPr id="13334" name="AutoShape 30"/>
            <p:cNvSpPr>
              <a:spLocks noChangeArrowheads="1"/>
            </p:cNvSpPr>
            <p:nvPr/>
          </p:nvSpPr>
          <p:spPr bwMode="auto">
            <a:xfrm flipV="1">
              <a:off x="943" y="2112"/>
              <a:ext cx="768" cy="336"/>
            </a:xfrm>
            <a:custGeom>
              <a:avLst/>
              <a:gdLst>
                <a:gd name="T0" fmla="*/ 672 w 21600"/>
                <a:gd name="T1" fmla="*/ 168 h 21600"/>
                <a:gd name="T2" fmla="*/ 384 w 21600"/>
                <a:gd name="T3" fmla="*/ 336 h 21600"/>
                <a:gd name="T4" fmla="*/ 96 w 21600"/>
                <a:gd name="T5" fmla="*/ 168 h 21600"/>
                <a:gd name="T6" fmla="*/ 384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35" name="Text Box 31"/>
            <p:cNvSpPr txBox="1">
              <a:spLocks noChangeArrowheads="1"/>
            </p:cNvSpPr>
            <p:nvPr/>
          </p:nvSpPr>
          <p:spPr bwMode="auto">
            <a:xfrm>
              <a:off x="1999" y="2256"/>
              <a:ext cx="14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it-IT" altLang="it-IT" sz="1200" i="1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3336" name="Text Box 32"/>
            <p:cNvSpPr txBox="1">
              <a:spLocks noChangeArrowheads="1"/>
            </p:cNvSpPr>
            <p:nvPr/>
          </p:nvSpPr>
          <p:spPr bwMode="auto">
            <a:xfrm>
              <a:off x="1615" y="2448"/>
              <a:ext cx="25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it-IT" altLang="it-IT" sz="1200" i="1">
                  <a:latin typeface="Times New Roman" panose="02020603050405020304" pitchFamily="18" charset="0"/>
                </a:rPr>
                <a:t>f</a:t>
              </a:r>
              <a:r>
                <a:rPr lang="it-IT" altLang="it-IT" sz="1200" baseline="-25000">
                  <a:latin typeface="Times New Roman" panose="02020603050405020304" pitchFamily="18" charset="0"/>
                </a:rPr>
                <a:t>max</a:t>
              </a:r>
              <a:endParaRPr lang="it-IT" altLang="it-IT" sz="1200">
                <a:latin typeface="Times New Roman" panose="02020603050405020304" pitchFamily="18" charset="0"/>
              </a:endParaRPr>
            </a:p>
          </p:txBody>
        </p:sp>
        <p:sp>
          <p:nvSpPr>
            <p:cNvPr id="13337" name="Text Box 33"/>
            <p:cNvSpPr txBox="1">
              <a:spLocks noChangeArrowheads="1"/>
            </p:cNvSpPr>
            <p:nvPr/>
          </p:nvSpPr>
          <p:spPr bwMode="auto">
            <a:xfrm>
              <a:off x="847" y="2445"/>
              <a:ext cx="30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it-IT" altLang="it-IT" sz="1200">
                  <a:latin typeface="Symbol" panose="05050102010706020507" pitchFamily="18" charset="2"/>
                </a:rPr>
                <a:t>-</a:t>
              </a:r>
              <a:r>
                <a:rPr lang="it-IT" altLang="it-IT" sz="1200" i="1">
                  <a:latin typeface="Times New Roman" panose="02020603050405020304" pitchFamily="18" charset="0"/>
                </a:rPr>
                <a:t>f</a:t>
              </a:r>
              <a:r>
                <a:rPr lang="it-IT" altLang="it-IT" sz="1200" baseline="-25000">
                  <a:latin typeface="Times New Roman" panose="02020603050405020304" pitchFamily="18" charset="0"/>
                </a:rPr>
                <a:t>max</a:t>
              </a:r>
              <a:endParaRPr lang="it-IT" altLang="it-IT" sz="1200">
                <a:latin typeface="Times New Roman" panose="02020603050405020304" pitchFamily="18" charset="0"/>
              </a:endParaRPr>
            </a:p>
          </p:txBody>
        </p:sp>
        <p:sp>
          <p:nvSpPr>
            <p:cNvPr id="13338" name="Text Box 34"/>
            <p:cNvSpPr txBox="1">
              <a:spLocks noChangeArrowheads="1"/>
            </p:cNvSpPr>
            <p:nvPr/>
          </p:nvSpPr>
          <p:spPr bwMode="auto">
            <a:xfrm>
              <a:off x="1296" y="1872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it-IT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64227" name="Group 35"/>
          <p:cNvGrpSpPr>
            <a:grpSpLocks/>
          </p:cNvGrpSpPr>
          <p:nvPr/>
        </p:nvGrpSpPr>
        <p:grpSpPr bwMode="auto">
          <a:xfrm>
            <a:off x="3041650" y="3078163"/>
            <a:ext cx="1530350" cy="685800"/>
            <a:chOff x="1916" y="1344"/>
            <a:chExt cx="964" cy="432"/>
          </a:xfrm>
        </p:grpSpPr>
        <p:sp>
          <p:nvSpPr>
            <p:cNvPr id="13329" name="AutoShape 36"/>
            <p:cNvSpPr>
              <a:spLocks noChangeArrowheads="1"/>
            </p:cNvSpPr>
            <p:nvPr/>
          </p:nvSpPr>
          <p:spPr bwMode="auto">
            <a:xfrm>
              <a:off x="2112" y="1536"/>
              <a:ext cx="576" cy="240"/>
            </a:xfrm>
            <a:prstGeom prst="notchedRightArrow">
              <a:avLst>
                <a:gd name="adj1" fmla="val 50000"/>
                <a:gd name="adj2" fmla="val 6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30" name="Rectangle 37"/>
            <p:cNvSpPr>
              <a:spLocks noChangeArrowheads="1"/>
            </p:cNvSpPr>
            <p:nvPr/>
          </p:nvSpPr>
          <p:spPr bwMode="auto">
            <a:xfrm>
              <a:off x="1916" y="1344"/>
              <a:ext cx="9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it-IT" altLang="it-IT" sz="1600">
                  <a:latin typeface="Times New Roman" panose="02020603050405020304" pitchFamily="18" charset="0"/>
                </a:rPr>
                <a:t>Campionamento</a:t>
              </a:r>
              <a:endParaRPr lang="en-US" altLang="it-IT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64230" name="Group 38"/>
          <p:cNvGrpSpPr>
            <a:grpSpLocks/>
          </p:cNvGrpSpPr>
          <p:nvPr/>
        </p:nvGrpSpPr>
        <p:grpSpPr bwMode="auto">
          <a:xfrm>
            <a:off x="4724400" y="5135563"/>
            <a:ext cx="2362200" cy="803275"/>
            <a:chOff x="2976" y="2304"/>
            <a:chExt cx="1488" cy="506"/>
          </a:xfrm>
        </p:grpSpPr>
        <p:sp>
          <p:nvSpPr>
            <p:cNvPr id="13326" name="Text Box 39"/>
            <p:cNvSpPr txBox="1">
              <a:spLocks noChangeArrowheads="1"/>
            </p:cNvSpPr>
            <p:nvPr/>
          </p:nvSpPr>
          <p:spPr bwMode="auto">
            <a:xfrm>
              <a:off x="3264" y="2592"/>
              <a:ext cx="994" cy="218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it-IT" altLang="it-IT" sz="1600">
                  <a:latin typeface="Times New Roman" panose="02020603050405020304" pitchFamily="18" charset="0"/>
                </a:rPr>
                <a:t>Repliche (</a:t>
              </a:r>
              <a:r>
                <a:rPr lang="it-IT" altLang="it-IT" sz="1600" i="1">
                  <a:latin typeface="Times New Roman" panose="02020603050405020304" pitchFamily="18" charset="0"/>
                </a:rPr>
                <a:t>m</a:t>
              </a:r>
              <a:r>
                <a:rPr lang="it-IT" altLang="it-IT" sz="1600">
                  <a:latin typeface="Times New Roman" panose="02020603050405020304" pitchFamily="18" charset="0"/>
                </a:rPr>
                <a:t>=</a:t>
              </a:r>
              <a:r>
                <a:rPr lang="it-IT" altLang="it-IT" sz="1600">
                  <a:latin typeface="Times New Roman" panose="02020603050405020304" pitchFamily="18" charset="0"/>
                  <a:sym typeface="Symbol" panose="05050102010706020507" pitchFamily="18" charset="2"/>
                </a:rPr>
                <a:t></a:t>
              </a:r>
              <a:r>
                <a:rPr lang="it-IT" altLang="it-IT" sz="1600">
                  <a:latin typeface="Times New Roman" panose="02020603050405020304" pitchFamily="18" charset="0"/>
                </a:rPr>
                <a:t>1)</a:t>
              </a:r>
              <a:endParaRPr lang="en-US" altLang="it-IT" sz="1600">
                <a:latin typeface="Times New Roman" panose="02020603050405020304" pitchFamily="18" charset="0"/>
              </a:endParaRPr>
            </a:p>
          </p:txBody>
        </p:sp>
        <p:sp>
          <p:nvSpPr>
            <p:cNvPr id="13327" name="Line 40"/>
            <p:cNvSpPr>
              <a:spLocks noChangeShapeType="1"/>
            </p:cNvSpPr>
            <p:nvPr/>
          </p:nvSpPr>
          <p:spPr bwMode="auto">
            <a:xfrm flipH="1" flipV="1">
              <a:off x="2976" y="2352"/>
              <a:ext cx="672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28" name="Line 41"/>
            <p:cNvSpPr>
              <a:spLocks noChangeShapeType="1"/>
            </p:cNvSpPr>
            <p:nvPr/>
          </p:nvSpPr>
          <p:spPr bwMode="auto">
            <a:xfrm flipV="1">
              <a:off x="3936" y="2304"/>
              <a:ext cx="528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64234" name="Group 42"/>
          <p:cNvGrpSpPr>
            <a:grpSpLocks/>
          </p:cNvGrpSpPr>
          <p:nvPr/>
        </p:nvGrpSpPr>
        <p:grpSpPr bwMode="auto">
          <a:xfrm>
            <a:off x="3657600" y="2773363"/>
            <a:ext cx="4495800" cy="1828800"/>
            <a:chOff x="2304" y="816"/>
            <a:chExt cx="2832" cy="1152"/>
          </a:xfrm>
        </p:grpSpPr>
        <p:sp>
          <p:nvSpPr>
            <p:cNvPr id="13323" name="Text Box 43"/>
            <p:cNvSpPr txBox="1">
              <a:spLocks noChangeArrowheads="1"/>
            </p:cNvSpPr>
            <p:nvPr/>
          </p:nvSpPr>
          <p:spPr bwMode="auto">
            <a:xfrm>
              <a:off x="3216" y="816"/>
              <a:ext cx="994" cy="218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it-IT" altLang="it-IT" sz="1600">
                  <a:latin typeface="Times New Roman" panose="02020603050405020304" pitchFamily="18" charset="0"/>
                </a:rPr>
                <a:t>Repliche (</a:t>
              </a:r>
              <a:r>
                <a:rPr lang="it-IT" altLang="it-IT" sz="1600" i="1">
                  <a:latin typeface="Times New Roman" panose="02020603050405020304" pitchFamily="18" charset="0"/>
                </a:rPr>
                <a:t>m</a:t>
              </a:r>
              <a:r>
                <a:rPr lang="it-IT" altLang="it-IT" sz="1600">
                  <a:latin typeface="Times New Roman" panose="02020603050405020304" pitchFamily="18" charset="0"/>
                </a:rPr>
                <a:t>=</a:t>
              </a:r>
              <a:r>
                <a:rPr lang="it-IT" altLang="it-IT" sz="1600">
                  <a:latin typeface="Times New Roman" panose="02020603050405020304" pitchFamily="18" charset="0"/>
                  <a:sym typeface="Symbol" panose="05050102010706020507" pitchFamily="18" charset="2"/>
                </a:rPr>
                <a:t></a:t>
              </a:r>
              <a:r>
                <a:rPr lang="it-IT" altLang="it-IT" sz="1600">
                  <a:latin typeface="Times New Roman" panose="02020603050405020304" pitchFamily="18" charset="0"/>
                </a:rPr>
                <a:t>2)</a:t>
              </a:r>
              <a:endParaRPr lang="en-US" altLang="it-IT" sz="1600">
                <a:latin typeface="Times New Roman" panose="02020603050405020304" pitchFamily="18" charset="0"/>
              </a:endParaRPr>
            </a:p>
          </p:txBody>
        </p:sp>
        <p:sp>
          <p:nvSpPr>
            <p:cNvPr id="13324" name="Line 44"/>
            <p:cNvSpPr>
              <a:spLocks noChangeShapeType="1"/>
            </p:cNvSpPr>
            <p:nvPr/>
          </p:nvSpPr>
          <p:spPr bwMode="auto">
            <a:xfrm flipH="1">
              <a:off x="2304" y="1056"/>
              <a:ext cx="1056" cy="91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25" name="Line 45"/>
            <p:cNvSpPr>
              <a:spLocks noChangeShapeType="1"/>
            </p:cNvSpPr>
            <p:nvPr/>
          </p:nvSpPr>
          <p:spPr bwMode="auto">
            <a:xfrm>
              <a:off x="4128" y="1056"/>
              <a:ext cx="1008" cy="86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3320" name="Text Box 46"/>
          <p:cNvSpPr txBox="1">
            <a:spLocks noChangeArrowheads="1"/>
          </p:cNvSpPr>
          <p:nvPr/>
        </p:nvSpPr>
        <p:spPr bwMode="auto">
          <a:xfrm>
            <a:off x="339725" y="966788"/>
            <a:ext cx="8631238" cy="1590675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/>
            <a:r>
              <a:rPr lang="it-IT" altLang="it-IT" sz="2400" dirty="0">
                <a:latin typeface="Book Antiqua" panose="02040602050305030304" pitchFamily="18" charset="0"/>
              </a:rPr>
              <a:t>Un filtro </a:t>
            </a: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passa-basso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 (PB) </a:t>
            </a: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ideale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400" dirty="0">
                <a:latin typeface="Book Antiqua" panose="02040602050305030304" pitchFamily="18" charset="0"/>
              </a:rPr>
              <a:t>con frequenza di taglio pari alla </a:t>
            </a: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frequenza di Nyquist </a:t>
            </a:r>
            <a:r>
              <a:rPr lang="it-IT" altLang="it-IT" sz="24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f</a:t>
            </a:r>
            <a:r>
              <a:rPr lang="it-IT" altLang="it-IT" sz="2400" b="1" baseline="-25000" dirty="0">
                <a:solidFill>
                  <a:srgbClr val="FFFF00"/>
                </a:solidFill>
                <a:latin typeface="Book Antiqua" panose="02040602050305030304" pitchFamily="18" charset="0"/>
              </a:rPr>
              <a:t>Nyq</a:t>
            </a:r>
            <a:r>
              <a:rPr lang="it-IT" altLang="it-IT" sz="2400" b="1" i="1" baseline="-25000" dirty="0">
                <a:solidFill>
                  <a:srgbClr val="FFFF00"/>
                </a:solidFill>
                <a:latin typeface="Book Antiqua" panose="02040602050305030304" pitchFamily="18" charset="0"/>
              </a:rPr>
              <a:t>  </a:t>
            </a: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= </a:t>
            </a:r>
            <a:r>
              <a:rPr lang="it-IT" altLang="it-IT" sz="24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f</a:t>
            </a:r>
            <a:r>
              <a:rPr lang="it-IT" altLang="it-IT" sz="2400" b="1" baseline="-25000" dirty="0">
                <a:solidFill>
                  <a:srgbClr val="FFFF00"/>
                </a:solidFill>
                <a:latin typeface="Book Antiqua" panose="02040602050305030304" pitchFamily="18" charset="0"/>
              </a:rPr>
              <a:t>c</a:t>
            </a:r>
            <a:r>
              <a:rPr lang="it-IT" altLang="it-IT" sz="2400" b="1" i="1" baseline="-25000" dirty="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/</a:t>
            </a:r>
            <a:r>
              <a:rPr lang="it-IT" altLang="it-IT" b="1" dirty="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2</a:t>
            </a:r>
            <a:r>
              <a:rPr lang="it-IT" altLang="it-IT" sz="2400" dirty="0">
                <a:latin typeface="Book Antiqua" panose="02040602050305030304" pitchFamily="18" charset="0"/>
              </a:rPr>
              <a:t> permette di </a:t>
            </a: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</a:rPr>
              <a:t>ricostruire</a:t>
            </a:r>
            <a:r>
              <a:rPr lang="it-IT" altLang="it-IT" sz="2400" dirty="0">
                <a:latin typeface="Book Antiqua" panose="02040602050305030304" pitchFamily="18" charset="0"/>
              </a:rPr>
              <a:t> il segnale originale, dal segnale campionato, se la </a:t>
            </a:r>
            <a:r>
              <a:rPr lang="it-IT" altLang="it-IT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massima frequenza </a:t>
            </a:r>
            <a:r>
              <a:rPr lang="it-IT" altLang="it-IT" sz="2400" i="1" dirty="0">
                <a:solidFill>
                  <a:srgbClr val="FFFF00"/>
                </a:solidFill>
                <a:latin typeface="Book Antiqua" panose="02040602050305030304" pitchFamily="18" charset="0"/>
              </a:rPr>
              <a:t>f</a:t>
            </a:r>
            <a:r>
              <a:rPr lang="it-IT" altLang="it-IT" sz="2400" baseline="-25000" dirty="0">
                <a:solidFill>
                  <a:srgbClr val="FFFF00"/>
                </a:solidFill>
                <a:latin typeface="Book Antiqua" panose="02040602050305030304" pitchFamily="18" charset="0"/>
              </a:rPr>
              <a:t>max</a:t>
            </a:r>
            <a:r>
              <a:rPr lang="it-IT" altLang="it-IT" sz="2400" dirty="0">
                <a:latin typeface="Book Antiqua" panose="02040602050305030304" pitchFamily="18" charset="0"/>
              </a:rPr>
              <a:t> del segnale d’ingresso è tale che</a:t>
            </a:r>
            <a:r>
              <a:rPr lang="it-IT" altLang="it-IT" sz="2400" i="1" dirty="0">
                <a:latin typeface="Book Antiqua" panose="02040602050305030304" pitchFamily="18" charset="0"/>
              </a:rPr>
              <a:t> </a:t>
            </a:r>
            <a:r>
              <a:rPr lang="it-IT" altLang="it-IT" sz="24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f</a:t>
            </a:r>
            <a:r>
              <a:rPr lang="it-IT" altLang="it-IT" sz="2400" b="1" baseline="-25000" dirty="0">
                <a:solidFill>
                  <a:srgbClr val="FFFF00"/>
                </a:solidFill>
                <a:latin typeface="Book Antiqua" panose="02040602050305030304" pitchFamily="18" charset="0"/>
              </a:rPr>
              <a:t>max</a:t>
            </a:r>
            <a:r>
              <a:rPr lang="it-IT" altLang="it-IT" sz="2400" b="1" i="1" baseline="-25000" dirty="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400" b="1" dirty="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 </a:t>
            </a:r>
            <a:r>
              <a:rPr lang="it-IT" altLang="it-IT" sz="2400" b="1" i="1" dirty="0" smtClean="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f</a:t>
            </a:r>
            <a:r>
              <a:rPr lang="it-IT" altLang="it-IT" sz="2400" b="1" baseline="-25000" dirty="0" smtClean="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Nyq</a:t>
            </a:r>
            <a:endParaRPr lang="it-IT" altLang="it-IT" sz="2400" b="1" dirty="0">
              <a:solidFill>
                <a:srgbClr val="FFFF00"/>
              </a:solidFill>
              <a:latin typeface="Book Antiqua" panose="02040602050305030304" pitchFamily="18" charset="0"/>
              <a:sym typeface="Symbol" panose="05050102010706020507" pitchFamily="18" charset="2"/>
            </a:endParaRPr>
          </a:p>
        </p:txBody>
      </p:sp>
      <p:sp>
        <p:nvSpPr>
          <p:cNvPr id="264239" name="Text Box 47"/>
          <p:cNvSpPr txBox="1">
            <a:spLocks noChangeArrowheads="1"/>
          </p:cNvSpPr>
          <p:nvPr/>
        </p:nvSpPr>
        <p:spPr bwMode="auto">
          <a:xfrm>
            <a:off x="446088" y="6051550"/>
            <a:ext cx="8631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/>
            <a:r>
              <a:rPr lang="it-IT" altLang="it-IT" sz="2400">
                <a:latin typeface="Times New Roman" panose="02020603050405020304" pitchFamily="18" charset="0"/>
              </a:rPr>
              <a:t>Se</a:t>
            </a:r>
            <a:r>
              <a:rPr lang="it-IT" altLang="it-IT" sz="2400" i="1">
                <a:latin typeface="Times New Roman" panose="02020603050405020304" pitchFamily="18" charset="0"/>
              </a:rPr>
              <a:t> </a:t>
            </a:r>
            <a:r>
              <a:rPr lang="it-IT" altLang="it-IT" sz="2400" i="1">
                <a:solidFill>
                  <a:srgbClr val="FFFF00"/>
                </a:solidFill>
                <a:latin typeface="Times New Roman" panose="02020603050405020304" pitchFamily="18" charset="0"/>
              </a:rPr>
              <a:t>f</a:t>
            </a:r>
            <a:r>
              <a:rPr lang="it-IT" altLang="it-IT" sz="2400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max</a:t>
            </a:r>
            <a:r>
              <a:rPr lang="it-IT" altLang="it-IT" sz="2400" i="1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lang="it-IT" altLang="it-IT" sz="240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 </a:t>
            </a:r>
            <a:r>
              <a:rPr lang="it-IT" altLang="it-IT" sz="2400" i="1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it-IT" altLang="it-IT" sz="2400" baseline="-2500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Nyq</a:t>
            </a:r>
            <a:r>
              <a:rPr lang="it-IT" altLang="it-IT" sz="240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it-IT" altLang="it-IT" sz="2400">
                <a:latin typeface="Times New Roman" panose="02020603050405020304" pitchFamily="18" charset="0"/>
                <a:sym typeface="Symbol" panose="05050102010706020507" pitchFamily="18" charset="2"/>
              </a:rPr>
              <a:t>si avrà</a:t>
            </a:r>
            <a:r>
              <a:rPr lang="it-IT" altLang="it-IT" sz="240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it-IT" altLang="it-IT" sz="2400" b="1" i="1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aliasing</a:t>
            </a:r>
            <a:r>
              <a:rPr lang="it-IT" altLang="it-IT" sz="2400" i="1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it-IT" altLang="it-IT" sz="240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(equivocazione) </a:t>
            </a:r>
            <a:r>
              <a:rPr lang="it-IT" altLang="it-IT" sz="2400">
                <a:latin typeface="Times New Roman" panose="02020603050405020304" pitchFamily="18" charset="0"/>
                <a:sym typeface="Symbol" panose="05050102010706020507" pitchFamily="18" charset="2"/>
              </a:rPr>
              <a:t>sul segnale ricostruito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Campionamento, Schede DAQ, Protocolli</a:t>
            </a:r>
            <a:endParaRPr lang="it-IT" altLang="it-IT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DCDBC4-178E-4D21-A673-B1F41D94CA35}" type="slidenum">
              <a:rPr lang="it-IT" altLang="it-IT" smtClean="0"/>
              <a:pPr>
                <a:defRPr/>
              </a:pPr>
              <a:t>5</a:t>
            </a:fld>
            <a:r>
              <a:rPr lang="it-IT" altLang="it-IT" smtClean="0"/>
              <a:t>/36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4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4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-66675"/>
            <a:ext cx="8399462" cy="1058863"/>
          </a:xfrm>
          <a:noFill/>
        </p:spPr>
        <p:txBody>
          <a:bodyPr/>
          <a:lstStyle/>
          <a:p>
            <a:r>
              <a:rPr lang="it-IT" altLang="it-IT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Campionamento reale</a:t>
            </a: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784687"/>
              </p:ext>
            </p:extLst>
          </p:nvPr>
        </p:nvGraphicFramePr>
        <p:xfrm>
          <a:off x="419100" y="1802910"/>
          <a:ext cx="451167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name="Equation" r:id="rId4" imgW="1924070" imgH="419135" progId="Equation.3">
                  <p:embed/>
                </p:oleObj>
              </mc:Choice>
              <mc:Fallback>
                <p:oleObj name="Equation" r:id="rId4" imgW="1924070" imgH="41913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1802910"/>
                        <a:ext cx="4511675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149609"/>
              </p:ext>
            </p:extLst>
          </p:nvPr>
        </p:nvGraphicFramePr>
        <p:xfrm>
          <a:off x="36513" y="5705693"/>
          <a:ext cx="90836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" name="Equation" r:id="rId6" imgW="4114800" imgH="438274" progId="Equation.3">
                  <p:embed/>
                </p:oleObj>
              </mc:Choice>
              <mc:Fallback>
                <p:oleObj name="Equation" r:id="rId6" imgW="4114800" imgH="43827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3" y="5705693"/>
                        <a:ext cx="908367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45" name="Text Box 5"/>
          <p:cNvSpPr txBox="1">
            <a:spLocks noChangeArrowheads="1"/>
          </p:cNvSpPr>
          <p:nvPr/>
        </p:nvSpPr>
        <p:spPr bwMode="auto">
          <a:xfrm>
            <a:off x="187325" y="4092684"/>
            <a:ext cx="3576638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it-IT" altLang="it-IT" sz="2800">
                <a:latin typeface="Book Antiqua" panose="02040602050305030304" pitchFamily="18" charset="0"/>
              </a:rPr>
              <a:t>segnale campionato</a:t>
            </a:r>
            <a:br>
              <a:rPr lang="it-IT" altLang="it-IT" sz="2800">
                <a:latin typeface="Book Antiqua" panose="02040602050305030304" pitchFamily="18" charset="0"/>
              </a:rPr>
            </a:br>
            <a:r>
              <a:rPr lang="it-IT" altLang="it-IT" sz="2800">
                <a:latin typeface="Book Antiqua" panose="02040602050305030304" pitchFamily="18" charset="0"/>
              </a:rPr>
              <a:t>(dominio spettrale)</a:t>
            </a:r>
          </a:p>
        </p:txBody>
      </p:sp>
      <p:pic>
        <p:nvPicPr>
          <p:cNvPr id="15366" name="Picture 6" descr="Fig_5_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0" y="920260"/>
            <a:ext cx="3787775" cy="202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6249988" y="1113935"/>
            <a:ext cx="104775" cy="114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V="1">
            <a:off x="6202363" y="1142510"/>
            <a:ext cx="28575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66249" name="Picture 9" descr="Fig_5_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88" y="3087797"/>
            <a:ext cx="2770187" cy="269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7261225" y="1212360"/>
            <a:ext cx="139700" cy="1206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7156450" y="1085360"/>
            <a:ext cx="4175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altLang="it-IT" sz="1200" b="1" i="1">
                <a:solidFill>
                  <a:srgbClr val="0A00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1200" b="1" baseline="-25000">
                <a:solidFill>
                  <a:srgbClr val="0A0000"/>
                </a:solidFill>
                <a:latin typeface="Book Antiqua" panose="02040602050305030304" pitchFamily="18" charset="0"/>
              </a:rPr>
              <a:t>w</a:t>
            </a:r>
          </a:p>
        </p:txBody>
      </p:sp>
      <p:sp>
        <p:nvSpPr>
          <p:cNvPr id="266252" name="Rectangle 12"/>
          <p:cNvSpPr>
            <a:spLocks noChangeArrowheads="1"/>
          </p:cNvSpPr>
          <p:nvPr/>
        </p:nvSpPr>
        <p:spPr bwMode="auto">
          <a:xfrm>
            <a:off x="4538663" y="3205272"/>
            <a:ext cx="336550" cy="1428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4468813" y="3124309"/>
            <a:ext cx="8461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altLang="it-IT" sz="1200" b="1" i="1">
                <a:solidFill>
                  <a:srgbClr val="0A0000"/>
                </a:solidFill>
                <a:latin typeface="Book Antiqua" panose="02040602050305030304" pitchFamily="18" charset="0"/>
              </a:rPr>
              <a:t>X</a:t>
            </a:r>
            <a:r>
              <a:rPr lang="it-IT" altLang="it-IT" sz="1200" b="1">
                <a:solidFill>
                  <a:srgbClr val="0A0000"/>
                </a:solidFill>
                <a:latin typeface="Book Antiqua" panose="02040602050305030304" pitchFamily="18" charset="0"/>
              </a:rPr>
              <a:t>(</a:t>
            </a:r>
            <a:r>
              <a:rPr lang="it-IT" altLang="it-IT" sz="1200" b="1" i="1">
                <a:solidFill>
                  <a:srgbClr val="0A0000"/>
                </a:solidFill>
                <a:latin typeface="Book Antiqua" panose="02040602050305030304" pitchFamily="18" charset="0"/>
              </a:rPr>
              <a:t>f</a:t>
            </a:r>
            <a:r>
              <a:rPr lang="it-IT" altLang="it-IT" sz="1200" b="1">
                <a:solidFill>
                  <a:srgbClr val="0A0000"/>
                </a:solidFill>
                <a:latin typeface="Book Antiqua" panose="02040602050305030304" pitchFamily="18" charset="0"/>
              </a:rPr>
              <a:t>)</a:t>
            </a:r>
            <a:endParaRPr lang="it-IT" altLang="it-IT" sz="1200" b="1" baseline="-25000">
              <a:solidFill>
                <a:srgbClr val="0A0000"/>
              </a:solidFill>
              <a:latin typeface="Book Antiqua" panose="02040602050305030304" pitchFamily="18" charset="0"/>
            </a:endParaRPr>
          </a:p>
        </p:txBody>
      </p:sp>
      <p:sp>
        <p:nvSpPr>
          <p:cNvPr id="266254" name="Rectangle 14"/>
          <p:cNvSpPr>
            <a:spLocks noChangeArrowheads="1"/>
          </p:cNvSpPr>
          <p:nvPr/>
        </p:nvSpPr>
        <p:spPr bwMode="auto">
          <a:xfrm>
            <a:off x="4398963" y="4524484"/>
            <a:ext cx="476250" cy="1539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6255" name="Text Box 15"/>
          <p:cNvSpPr txBox="1">
            <a:spLocks noChangeArrowheads="1"/>
          </p:cNvSpPr>
          <p:nvPr/>
        </p:nvSpPr>
        <p:spPr bwMode="auto">
          <a:xfrm>
            <a:off x="4483100" y="4432409"/>
            <a:ext cx="846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altLang="it-IT" sz="1200" b="1" i="1">
                <a:solidFill>
                  <a:srgbClr val="0A0000"/>
                </a:solidFill>
                <a:latin typeface="Book Antiqua" panose="02040602050305030304" pitchFamily="18" charset="0"/>
              </a:rPr>
              <a:t>X</a:t>
            </a:r>
            <a:r>
              <a:rPr lang="it-IT" altLang="it-IT" sz="1200" b="1" baseline="-25000">
                <a:solidFill>
                  <a:srgbClr val="0A0000"/>
                </a:solidFill>
                <a:latin typeface="Book Antiqua" panose="02040602050305030304" pitchFamily="18" charset="0"/>
              </a:rPr>
              <a:t>c</a:t>
            </a:r>
            <a:r>
              <a:rPr lang="it-IT" altLang="it-IT" sz="1200" b="1">
                <a:solidFill>
                  <a:srgbClr val="0A0000"/>
                </a:solidFill>
                <a:latin typeface="Book Antiqua" panose="02040602050305030304" pitchFamily="18" charset="0"/>
              </a:rPr>
              <a:t>(</a:t>
            </a:r>
            <a:r>
              <a:rPr lang="it-IT" altLang="it-IT" sz="1200" b="1" i="1">
                <a:solidFill>
                  <a:srgbClr val="0A0000"/>
                </a:solidFill>
                <a:latin typeface="Book Antiqua" panose="02040602050305030304" pitchFamily="18" charset="0"/>
              </a:rPr>
              <a:t>f</a:t>
            </a:r>
            <a:r>
              <a:rPr lang="it-IT" altLang="it-IT" sz="1200" b="1">
                <a:solidFill>
                  <a:srgbClr val="0A0000"/>
                </a:solidFill>
                <a:latin typeface="Book Antiqua" panose="02040602050305030304" pitchFamily="18" charset="0"/>
              </a:rPr>
              <a:t>)</a:t>
            </a:r>
            <a:endParaRPr lang="it-IT" altLang="it-IT" sz="1200" b="1" baseline="-25000">
              <a:solidFill>
                <a:srgbClr val="0A0000"/>
              </a:solidFill>
              <a:latin typeface="Book Antiqua" panose="02040602050305030304" pitchFamily="18" charset="0"/>
            </a:endParaRPr>
          </a:p>
        </p:txBody>
      </p:sp>
      <p:sp>
        <p:nvSpPr>
          <p:cNvPr id="266256" name="Text Box 16"/>
          <p:cNvSpPr txBox="1">
            <a:spLocks noChangeArrowheads="1"/>
          </p:cNvSpPr>
          <p:nvPr/>
        </p:nvSpPr>
        <p:spPr bwMode="auto">
          <a:xfrm>
            <a:off x="6384925" y="3952984"/>
            <a:ext cx="2859088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distorsioni</a:t>
            </a:r>
            <a:r>
              <a:rPr lang="it-IT" altLang="it-IT" sz="2800" dirty="0">
                <a:latin typeface="Book Antiqua" panose="02040602050305030304" pitchFamily="18" charset="0"/>
              </a:rPr>
              <a:t> </a:t>
            </a:r>
            <a:r>
              <a:rPr lang="it-IT" altLang="it-IT" sz="2400" dirty="0">
                <a:latin typeface="Book Antiqua" panose="02040602050305030304" pitchFamily="18" charset="0"/>
              </a:rPr>
              <a:t>su ampiezza e fase del segnale ricostruito</a:t>
            </a:r>
          </a:p>
        </p:txBody>
      </p:sp>
      <p:grpSp>
        <p:nvGrpSpPr>
          <p:cNvPr id="266257" name="Group 17"/>
          <p:cNvGrpSpPr>
            <a:grpSpLocks/>
          </p:cNvGrpSpPr>
          <p:nvPr/>
        </p:nvGrpSpPr>
        <p:grpSpPr bwMode="auto">
          <a:xfrm>
            <a:off x="1260475" y="4719748"/>
            <a:ext cx="6719889" cy="957262"/>
            <a:chOff x="794" y="3032"/>
            <a:chExt cx="4233" cy="603"/>
          </a:xfrm>
        </p:grpSpPr>
        <p:sp>
          <p:nvSpPr>
            <p:cNvPr id="15386" name="Text Box 18"/>
            <p:cNvSpPr txBox="1">
              <a:spLocks noChangeArrowheads="1"/>
            </p:cNvSpPr>
            <p:nvPr/>
          </p:nvSpPr>
          <p:spPr bwMode="auto">
            <a:xfrm>
              <a:off x="794" y="3173"/>
              <a:ext cx="1509" cy="37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it-IT" altLang="it-IT" dirty="0">
                  <a:solidFill>
                    <a:srgbClr val="DC0101"/>
                  </a:solidFill>
                  <a:latin typeface="Book Antiqua" panose="02040602050305030304" pitchFamily="18" charset="0"/>
                </a:rPr>
                <a:t>per </a:t>
              </a:r>
              <a:r>
                <a:rPr lang="it-IT" altLang="it-IT" i="1" dirty="0" err="1" smtClean="0">
                  <a:solidFill>
                    <a:srgbClr val="DC0101"/>
                  </a:solidFill>
                  <a:latin typeface="Book Antiqua" panose="02040602050305030304" pitchFamily="18" charset="0"/>
                </a:rPr>
                <a:t>fT</a:t>
              </a:r>
              <a:r>
                <a:rPr lang="it-IT" altLang="it-IT" baseline="-25000" dirty="0" err="1" smtClean="0">
                  <a:solidFill>
                    <a:srgbClr val="DC0101"/>
                  </a:solidFill>
                  <a:latin typeface="Book Antiqua" panose="02040602050305030304" pitchFamily="18" charset="0"/>
                </a:rPr>
                <a:t>c</a:t>
              </a:r>
              <a:r>
                <a:rPr lang="it-IT" altLang="it-IT" dirty="0" smtClean="0">
                  <a:solidFill>
                    <a:srgbClr val="DC0101"/>
                  </a:solidFill>
                  <a:latin typeface="Book Antiqua" panose="02040602050305030304" pitchFamily="18" charset="0"/>
                </a:rPr>
                <a:t>&lt;&lt;</a:t>
              </a:r>
              <a:r>
                <a:rPr lang="it-IT" altLang="it-IT" dirty="0">
                  <a:solidFill>
                    <a:srgbClr val="DC0101"/>
                  </a:solidFill>
                  <a:latin typeface="Book Antiqua" panose="02040602050305030304" pitchFamily="18" charset="0"/>
                </a:rPr>
                <a:t>1 </a:t>
              </a:r>
              <a:br>
                <a:rPr lang="it-IT" altLang="it-IT" dirty="0">
                  <a:solidFill>
                    <a:srgbClr val="DC0101"/>
                  </a:solidFill>
                  <a:latin typeface="Book Antiqua" panose="02040602050305030304" pitchFamily="18" charset="0"/>
                </a:rPr>
              </a:br>
              <a:r>
                <a:rPr lang="it-IT" altLang="it-IT" dirty="0">
                  <a:solidFill>
                    <a:srgbClr val="DC0101"/>
                  </a:solidFill>
                  <a:latin typeface="Book Antiqua" panose="02040602050305030304" pitchFamily="18" charset="0"/>
                </a:rPr>
                <a:t>l'errore è trascurabile</a:t>
              </a:r>
            </a:p>
          </p:txBody>
        </p:sp>
        <p:grpSp>
          <p:nvGrpSpPr>
            <p:cNvPr id="15387" name="Group 19"/>
            <p:cNvGrpSpPr>
              <a:grpSpLocks/>
            </p:cNvGrpSpPr>
            <p:nvPr/>
          </p:nvGrpSpPr>
          <p:grpSpPr bwMode="auto">
            <a:xfrm>
              <a:off x="1640" y="3032"/>
              <a:ext cx="1422" cy="243"/>
              <a:chOff x="1640" y="3032"/>
              <a:chExt cx="1422" cy="243"/>
            </a:xfrm>
          </p:grpSpPr>
          <p:sp>
            <p:nvSpPr>
              <p:cNvPr id="15389" name="Line 20"/>
              <p:cNvSpPr>
                <a:spLocks noChangeShapeType="1"/>
              </p:cNvSpPr>
              <p:nvPr/>
            </p:nvSpPr>
            <p:spPr bwMode="auto">
              <a:xfrm>
                <a:off x="2414" y="3040"/>
                <a:ext cx="64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390" name="Line 21"/>
              <p:cNvSpPr>
                <a:spLocks noChangeShapeType="1"/>
              </p:cNvSpPr>
              <p:nvPr/>
            </p:nvSpPr>
            <p:spPr bwMode="auto">
              <a:xfrm>
                <a:off x="2413" y="3032"/>
                <a:ext cx="0" cy="24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391" name="Line 22"/>
              <p:cNvSpPr>
                <a:spLocks noChangeShapeType="1"/>
              </p:cNvSpPr>
              <p:nvPr/>
            </p:nvSpPr>
            <p:spPr bwMode="auto">
              <a:xfrm rot="16200000" flipV="1">
                <a:off x="2028" y="2883"/>
                <a:ext cx="4" cy="779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5388" name="Text Box 23"/>
            <p:cNvSpPr txBox="1">
              <a:spLocks noChangeArrowheads="1"/>
            </p:cNvSpPr>
            <p:nvPr/>
          </p:nvSpPr>
          <p:spPr bwMode="auto">
            <a:xfrm>
              <a:off x="3994" y="3265"/>
              <a:ext cx="1033" cy="37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it-IT" altLang="it-IT" dirty="0">
                  <a:solidFill>
                    <a:srgbClr val="DC0101"/>
                  </a:solidFill>
                  <a:latin typeface="Book Antiqua" panose="02040602050305030304" pitchFamily="18" charset="0"/>
                  <a:sym typeface="Symbol" panose="05050102010706020507" pitchFamily="18" charset="2"/>
                </a:rPr>
                <a:t> </a:t>
              </a:r>
              <a:r>
                <a:rPr lang="it-IT" altLang="it-IT" i="1" dirty="0" err="1" smtClean="0">
                  <a:solidFill>
                    <a:srgbClr val="DC0101"/>
                  </a:solidFill>
                  <a:latin typeface="Book Antiqua" panose="02040602050305030304" pitchFamily="18" charset="0"/>
                </a:rPr>
                <a:t>T</a:t>
              </a:r>
              <a:r>
                <a:rPr lang="it-IT" altLang="it-IT" baseline="-25000" dirty="0" err="1" smtClean="0">
                  <a:solidFill>
                    <a:srgbClr val="DC0101"/>
                  </a:solidFill>
                  <a:latin typeface="Book Antiqua" panose="02040602050305030304" pitchFamily="18" charset="0"/>
                </a:rPr>
                <a:t>c</a:t>
              </a:r>
              <a:r>
                <a:rPr lang="it-IT" altLang="it-IT" dirty="0" smtClean="0">
                  <a:solidFill>
                    <a:srgbClr val="DC0101"/>
                  </a:solidFill>
                  <a:latin typeface="Book Antiqua" panose="02040602050305030304" pitchFamily="18" charset="0"/>
                </a:rPr>
                <a:t>&lt;&lt;</a:t>
              </a:r>
              <a:r>
                <a:rPr lang="it-IT" altLang="it-IT" dirty="0">
                  <a:solidFill>
                    <a:srgbClr val="DC0101"/>
                  </a:solidFill>
                  <a:latin typeface="Book Antiqua" panose="02040602050305030304" pitchFamily="18" charset="0"/>
                </a:rPr>
                <a:t>1/</a:t>
              </a:r>
              <a:r>
                <a:rPr lang="it-IT" altLang="it-IT" i="1" dirty="0" err="1">
                  <a:solidFill>
                    <a:srgbClr val="DC0101"/>
                  </a:solidFill>
                  <a:latin typeface="Book Antiqua" panose="02040602050305030304" pitchFamily="18" charset="0"/>
                </a:rPr>
                <a:t>f</a:t>
              </a:r>
              <a:r>
                <a:rPr lang="it-IT" altLang="it-IT" baseline="-25000" dirty="0" err="1">
                  <a:solidFill>
                    <a:srgbClr val="DC0101"/>
                  </a:solidFill>
                  <a:latin typeface="Book Antiqua" panose="02040602050305030304" pitchFamily="18" charset="0"/>
                </a:rPr>
                <a:t>max</a:t>
              </a:r>
              <a:r>
                <a:rPr lang="it-IT" altLang="it-IT" dirty="0">
                  <a:solidFill>
                    <a:srgbClr val="DC0101"/>
                  </a:solidFill>
                  <a:latin typeface="Book Antiqua" panose="02040602050305030304" pitchFamily="18" charset="0"/>
                </a:rPr>
                <a:t> </a:t>
              </a:r>
              <a:br>
                <a:rPr lang="it-IT" altLang="it-IT" dirty="0">
                  <a:solidFill>
                    <a:srgbClr val="DC0101"/>
                  </a:solidFill>
                  <a:latin typeface="Book Antiqua" panose="02040602050305030304" pitchFamily="18" charset="0"/>
                </a:rPr>
              </a:br>
              <a:r>
                <a:rPr lang="it-IT" altLang="it-IT" dirty="0">
                  <a:solidFill>
                    <a:srgbClr val="DC0101"/>
                  </a:solidFill>
                  <a:latin typeface="Book Antiqua" panose="02040602050305030304" pitchFamily="18" charset="0"/>
                  <a:sym typeface="Symbol" panose="05050102010706020507" pitchFamily="18" charset="2"/>
                </a:rPr>
                <a:t> </a:t>
              </a:r>
              <a:r>
                <a:rPr lang="it-IT" altLang="it-IT" i="1" dirty="0" err="1">
                  <a:solidFill>
                    <a:srgbClr val="DC0101"/>
                  </a:solidFill>
                  <a:latin typeface="Book Antiqua" panose="02040602050305030304" pitchFamily="18" charset="0"/>
                </a:rPr>
                <a:t>f</a:t>
              </a:r>
              <a:r>
                <a:rPr lang="it-IT" altLang="it-IT" baseline="-25000" dirty="0" err="1">
                  <a:solidFill>
                    <a:srgbClr val="DC0101"/>
                  </a:solidFill>
                  <a:latin typeface="Book Antiqua" panose="02040602050305030304" pitchFamily="18" charset="0"/>
                </a:rPr>
                <a:t>max</a:t>
              </a:r>
              <a:r>
                <a:rPr lang="it-IT" altLang="it-IT" dirty="0">
                  <a:solidFill>
                    <a:srgbClr val="DC0101"/>
                  </a:solidFill>
                  <a:latin typeface="Book Antiqua" panose="02040602050305030304" pitchFamily="18" charset="0"/>
                </a:rPr>
                <a:t>&lt;&lt;</a:t>
              </a:r>
              <a:r>
                <a:rPr lang="it-IT" altLang="it-IT" dirty="0" smtClean="0">
                  <a:solidFill>
                    <a:srgbClr val="DC0101"/>
                  </a:solidFill>
                  <a:latin typeface="Book Antiqua" panose="02040602050305030304" pitchFamily="18" charset="0"/>
                </a:rPr>
                <a:t>1/</a:t>
              </a:r>
              <a:r>
                <a:rPr lang="it-IT" altLang="it-IT" i="1" dirty="0" err="1" smtClean="0">
                  <a:solidFill>
                    <a:srgbClr val="DC0101"/>
                  </a:solidFill>
                  <a:latin typeface="Book Antiqua" panose="02040602050305030304" pitchFamily="18" charset="0"/>
                </a:rPr>
                <a:t>T</a:t>
              </a:r>
              <a:r>
                <a:rPr lang="it-IT" altLang="it-IT" baseline="-25000" dirty="0" err="1" smtClean="0">
                  <a:solidFill>
                    <a:srgbClr val="DC0101"/>
                  </a:solidFill>
                  <a:latin typeface="Book Antiqua" panose="02040602050305030304" pitchFamily="18" charset="0"/>
                </a:rPr>
                <a:t>c</a:t>
              </a:r>
              <a:r>
                <a:rPr lang="it-IT" altLang="it-IT" dirty="0" smtClean="0">
                  <a:solidFill>
                    <a:srgbClr val="DC0101"/>
                  </a:solidFill>
                  <a:latin typeface="Book Antiqua" panose="02040602050305030304" pitchFamily="18" charset="0"/>
                </a:rPr>
                <a:t> </a:t>
              </a:r>
              <a:endParaRPr lang="it-IT" altLang="it-IT" dirty="0">
                <a:solidFill>
                  <a:srgbClr val="DC0101"/>
                </a:solidFill>
                <a:latin typeface="Book Antiqua" panose="02040602050305030304" pitchFamily="18" charset="0"/>
              </a:endParaRPr>
            </a:p>
          </p:txBody>
        </p:sp>
      </p:grpSp>
      <p:graphicFrame>
        <p:nvGraphicFramePr>
          <p:cNvPr id="1537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272295"/>
              </p:ext>
            </p:extLst>
          </p:nvPr>
        </p:nvGraphicFramePr>
        <p:xfrm>
          <a:off x="4514850" y="3227497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" name="Equation" r:id="rId10" imgW="114151" imgH="215619" progId="Equation.3">
                  <p:embed/>
                </p:oleObj>
              </mc:Choice>
              <mc:Fallback>
                <p:oleObj name="Equation" r:id="rId10" imgW="114151" imgH="21561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227497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79" name="Group 25"/>
          <p:cNvGrpSpPr>
            <a:grpSpLocks/>
          </p:cNvGrpSpPr>
          <p:nvPr/>
        </p:nvGrpSpPr>
        <p:grpSpPr bwMode="auto">
          <a:xfrm>
            <a:off x="354013" y="1991822"/>
            <a:ext cx="6937375" cy="1573213"/>
            <a:chOff x="223" y="1329"/>
            <a:chExt cx="4370" cy="991"/>
          </a:xfrm>
        </p:grpSpPr>
        <p:sp>
          <p:nvSpPr>
            <p:cNvPr id="15383" name="Text Box 26"/>
            <p:cNvSpPr txBox="1">
              <a:spLocks noChangeArrowheads="1"/>
            </p:cNvSpPr>
            <p:nvPr/>
          </p:nvSpPr>
          <p:spPr bwMode="auto">
            <a:xfrm>
              <a:off x="223" y="1794"/>
              <a:ext cx="3114" cy="5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it-IT" altLang="it-IT" b="1" dirty="0">
                  <a:solidFill>
                    <a:srgbClr val="FFFF00"/>
                  </a:solidFill>
                  <a:latin typeface="Book Antiqua" panose="02040602050305030304" pitchFamily="18" charset="0"/>
                </a:rPr>
                <a:t>si campiona con una funzione a rettangolo anziché con una </a:t>
              </a:r>
              <a:r>
                <a:rPr lang="it-IT" altLang="it-IT" b="1" i="1" dirty="0">
                  <a:solidFill>
                    <a:srgbClr val="FFFF00"/>
                  </a:solidFill>
                  <a:latin typeface="Symbol" panose="05050102010706020507" pitchFamily="18" charset="2"/>
                </a:rPr>
                <a:t>d</a:t>
              </a:r>
              <a:r>
                <a:rPr lang="it-IT" altLang="it-IT" b="1" dirty="0">
                  <a:solidFill>
                    <a:srgbClr val="FFFF00"/>
                  </a:solidFill>
                  <a:latin typeface="Book Antiqua" panose="02040602050305030304" pitchFamily="18" charset="0"/>
                </a:rPr>
                <a:t> di Dirac</a:t>
              </a:r>
              <a:r>
                <a:rPr lang="it-IT" altLang="it-IT" b="1" dirty="0">
                  <a:solidFill>
                    <a:srgbClr val="808080"/>
                  </a:solidFill>
                  <a:latin typeface="Book Antiqua" panose="02040602050305030304" pitchFamily="18" charset="0"/>
                </a:rPr>
                <a:t/>
              </a:r>
              <a:br>
                <a:rPr lang="it-IT" altLang="it-IT" b="1" dirty="0">
                  <a:solidFill>
                    <a:srgbClr val="808080"/>
                  </a:solidFill>
                  <a:latin typeface="Book Antiqua" panose="02040602050305030304" pitchFamily="18" charset="0"/>
                </a:rPr>
              </a:br>
              <a:endParaRPr lang="it-IT" altLang="it-IT" b="1" dirty="0">
                <a:solidFill>
                  <a:srgbClr val="80808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384" name="Line 27"/>
            <p:cNvSpPr>
              <a:spLocks noChangeShapeType="1"/>
            </p:cNvSpPr>
            <p:nvPr/>
          </p:nvSpPr>
          <p:spPr bwMode="auto">
            <a:xfrm flipH="1" flipV="1">
              <a:off x="1797" y="1636"/>
              <a:ext cx="599" cy="215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85" name="Line 28"/>
            <p:cNvSpPr>
              <a:spLocks noChangeShapeType="1"/>
            </p:cNvSpPr>
            <p:nvPr/>
          </p:nvSpPr>
          <p:spPr bwMode="auto">
            <a:xfrm flipV="1">
              <a:off x="2396" y="1329"/>
              <a:ext cx="2197" cy="523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5381" name="Line 30"/>
          <p:cNvSpPr>
            <a:spLocks noChangeShapeType="1"/>
          </p:cNvSpPr>
          <p:nvPr/>
        </p:nvSpPr>
        <p:spPr bwMode="auto">
          <a:xfrm flipV="1">
            <a:off x="5626100" y="1234585"/>
            <a:ext cx="1568450" cy="1905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82" name="Text Box 31"/>
          <p:cNvSpPr txBox="1">
            <a:spLocks noChangeArrowheads="1"/>
          </p:cNvSpPr>
          <p:nvPr/>
        </p:nvSpPr>
        <p:spPr bwMode="auto">
          <a:xfrm>
            <a:off x="5284788" y="1317135"/>
            <a:ext cx="1022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000" b="1" i="1" dirty="0" err="1">
                <a:solidFill>
                  <a:srgbClr val="808080"/>
                </a:solidFill>
                <a:latin typeface="Book Antiqua" panose="02040602050305030304" pitchFamily="18" charset="0"/>
              </a:rPr>
              <a:t>T</a:t>
            </a:r>
            <a:r>
              <a:rPr lang="en-US" altLang="it-IT" sz="2000" b="1" i="1" baseline="-25000" dirty="0" err="1">
                <a:solidFill>
                  <a:srgbClr val="808080"/>
                </a:solidFill>
                <a:latin typeface="Book Antiqua" panose="02040602050305030304" pitchFamily="18" charset="0"/>
              </a:rPr>
              <a:t>window</a:t>
            </a:r>
            <a:endParaRPr lang="en-US" altLang="it-IT" sz="2000" b="1" i="1" baseline="-25000" dirty="0">
              <a:solidFill>
                <a:srgbClr val="808080"/>
              </a:solidFill>
              <a:latin typeface="Book Antiqua" panose="02040602050305030304" pitchFamily="18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Campionamento, Schede DAQ, Protocolli</a:t>
            </a:r>
            <a:endParaRPr lang="it-IT" altLang="it-IT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DCDBC4-178E-4D21-A673-B1F41D94CA35}" type="slidenum">
              <a:rPr lang="it-IT" altLang="it-IT" smtClean="0"/>
              <a:pPr>
                <a:defRPr/>
              </a:pPr>
              <a:t>6</a:t>
            </a:fld>
            <a:r>
              <a:rPr lang="it-IT" altLang="it-IT" smtClean="0"/>
              <a:t>/36</a:t>
            </a:r>
            <a:endParaRPr lang="it-IT" altLang="it-IT" dirty="0"/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448990" y="886192"/>
            <a:ext cx="4121095" cy="923330"/>
          </a:xfrm>
          <a:prstGeom prst="rect">
            <a:avLst/>
          </a:prstGeom>
          <a:noFill/>
          <a:ln w="38100">
            <a:solidFill>
              <a:srgbClr val="FFFF00"/>
            </a:solidFill>
            <a:prstDash val="dash"/>
            <a:round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it-IT" altLang="it-IT" sz="2000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con </a:t>
            </a:r>
            <a:r>
              <a:rPr lang="it-IT" altLang="it-IT" sz="2000" b="1" i="1" dirty="0" err="1" smtClean="0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000" b="1" baseline="-25000" dirty="0" err="1" smtClean="0">
                <a:solidFill>
                  <a:srgbClr val="FFFF00"/>
                </a:solidFill>
                <a:latin typeface="Book Antiqua" panose="02040602050305030304" pitchFamily="18" charset="0"/>
              </a:rPr>
              <a:t>w</a:t>
            </a:r>
            <a:r>
              <a:rPr lang="it-IT" altLang="it-IT" sz="2000" b="1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&lt;</a:t>
            </a:r>
            <a:r>
              <a:rPr lang="it-IT" altLang="it-IT" sz="2000" b="1" i="1" dirty="0" err="1" smtClean="0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000" b="1" baseline="-25000" dirty="0" err="1" smtClean="0">
                <a:solidFill>
                  <a:srgbClr val="FFFF00"/>
                </a:solidFill>
                <a:latin typeface="Book Antiqua" panose="02040602050305030304" pitchFamily="18" charset="0"/>
              </a:rPr>
              <a:t>c</a:t>
            </a:r>
            <a:r>
              <a:rPr lang="it-IT" altLang="it-IT" sz="2000" b="1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&lt;&lt;1/</a:t>
            </a:r>
            <a:r>
              <a:rPr lang="it-IT" altLang="it-IT" sz="2000" b="1" i="1" dirty="0" err="1" smtClean="0">
                <a:solidFill>
                  <a:srgbClr val="FFFF00"/>
                </a:solidFill>
                <a:latin typeface="Book Antiqua" panose="02040602050305030304" pitchFamily="18" charset="0"/>
              </a:rPr>
              <a:t>f</a:t>
            </a:r>
            <a:r>
              <a:rPr lang="it-IT" altLang="it-IT" sz="2000" b="1" baseline="-25000" dirty="0" err="1" smtClean="0">
                <a:solidFill>
                  <a:srgbClr val="FFFF00"/>
                </a:solidFill>
                <a:latin typeface="Book Antiqua" panose="02040602050305030304" pitchFamily="18" charset="0"/>
              </a:rPr>
              <a:t>max</a:t>
            </a:r>
            <a:r>
              <a:rPr lang="it-IT" altLang="it-IT" sz="2000" b="1" baseline="-25000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it-IT" altLang="it-IT" sz="2000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‘’va tutto bene’’: </a:t>
            </a:r>
            <a:r>
              <a:rPr lang="it-IT" altLang="it-IT" sz="2000" dirty="0" err="1">
                <a:solidFill>
                  <a:schemeClr val="tx1">
                    <a:lumMod val="50000"/>
                  </a:schemeClr>
                </a:solidFill>
                <a:latin typeface="Book Antiqua" panose="02040602050305030304" pitchFamily="18" charset="0"/>
              </a:rPr>
              <a:t>sinc</a:t>
            </a:r>
            <a:r>
              <a:rPr lang="it-IT" altLang="it-IT" sz="2000" dirty="0">
                <a:solidFill>
                  <a:schemeClr val="tx1">
                    <a:lumMod val="50000"/>
                  </a:schemeClr>
                </a:solidFill>
                <a:latin typeface="Book Antiqua" panose="02040602050305030304" pitchFamily="18" charset="0"/>
              </a:rPr>
              <a:t>(</a:t>
            </a:r>
            <a:r>
              <a:rPr lang="it-IT" altLang="it-IT" sz="2000" dirty="0">
                <a:solidFill>
                  <a:schemeClr val="tx1">
                    <a:lumMod val="50000"/>
                  </a:schemeClr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</a:t>
            </a:r>
            <a:r>
              <a:rPr lang="it-IT" altLang="it-IT" sz="2000" i="1" dirty="0" err="1">
                <a:solidFill>
                  <a:schemeClr val="tx1">
                    <a:lumMod val="50000"/>
                  </a:schemeClr>
                </a:solidFill>
                <a:latin typeface="Book Antiqua" panose="02040602050305030304" pitchFamily="18" charset="0"/>
              </a:rPr>
              <a:t>fT</a:t>
            </a:r>
            <a:r>
              <a:rPr lang="it-IT" altLang="it-IT" sz="2000" baseline="-25000" dirty="0" err="1">
                <a:solidFill>
                  <a:schemeClr val="tx1">
                    <a:lumMod val="50000"/>
                  </a:schemeClr>
                </a:solidFill>
                <a:latin typeface="Book Antiqua" panose="02040602050305030304" pitchFamily="18" charset="0"/>
              </a:rPr>
              <a:t>c</a:t>
            </a:r>
            <a:r>
              <a:rPr lang="it-IT" altLang="it-IT" sz="2000" dirty="0">
                <a:solidFill>
                  <a:schemeClr val="tx1">
                    <a:lumMod val="50000"/>
                  </a:schemeClr>
                </a:solidFill>
                <a:latin typeface="Book Antiqua" panose="02040602050305030304" pitchFamily="18" charset="0"/>
              </a:rPr>
              <a:t>)</a:t>
            </a:r>
            <a:r>
              <a:rPr lang="it-IT" altLang="it-IT" sz="2000" dirty="0">
                <a:solidFill>
                  <a:schemeClr val="tx1">
                    <a:lumMod val="50000"/>
                  </a:schemeClr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1   </a:t>
            </a:r>
            <a:r>
              <a:rPr lang="it-IT" altLang="it-IT" sz="1200" dirty="0">
                <a:solidFill>
                  <a:schemeClr val="tx1">
                    <a:lumMod val="50000"/>
                  </a:schemeClr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 </a:t>
            </a:r>
            <a:r>
              <a:rPr lang="it-IT" altLang="it-IT" sz="2000" dirty="0">
                <a:solidFill>
                  <a:schemeClr val="tx1">
                    <a:lumMod val="50000"/>
                  </a:schemeClr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e  </a:t>
            </a:r>
            <a:r>
              <a:rPr lang="it-IT" altLang="it-IT" sz="2000" dirty="0" err="1">
                <a:solidFill>
                  <a:schemeClr val="tx1">
                    <a:lumMod val="50000"/>
                  </a:schemeClr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exp</a:t>
            </a:r>
            <a:r>
              <a:rPr lang="it-IT" altLang="it-IT" sz="2000" dirty="0">
                <a:solidFill>
                  <a:schemeClr val="tx1">
                    <a:lumMod val="50000"/>
                  </a:schemeClr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(-</a:t>
            </a:r>
            <a:r>
              <a:rPr lang="it-IT" altLang="it-IT" sz="2000" i="1" dirty="0" err="1">
                <a:solidFill>
                  <a:schemeClr val="tx1">
                    <a:lumMod val="50000"/>
                  </a:schemeClr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j</a:t>
            </a:r>
            <a:r>
              <a:rPr lang="it-IT" altLang="it-IT" sz="2000" dirty="0" err="1">
                <a:solidFill>
                  <a:schemeClr val="tx1">
                    <a:lumMod val="50000"/>
                  </a:schemeClr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</a:t>
            </a:r>
            <a:r>
              <a:rPr lang="it-IT" altLang="it-IT" sz="2000" i="1" dirty="0" err="1">
                <a:solidFill>
                  <a:schemeClr val="tx1">
                    <a:lumMod val="50000"/>
                  </a:schemeClr>
                </a:solidFill>
                <a:latin typeface="Book Antiqua" panose="02040602050305030304" pitchFamily="18" charset="0"/>
              </a:rPr>
              <a:t>fT</a:t>
            </a:r>
            <a:r>
              <a:rPr lang="it-IT" altLang="it-IT" sz="2000" baseline="-25000" dirty="0" err="1">
                <a:solidFill>
                  <a:schemeClr val="tx1">
                    <a:lumMod val="50000"/>
                  </a:schemeClr>
                </a:solidFill>
                <a:latin typeface="Book Antiqua" panose="02040602050305030304" pitchFamily="18" charset="0"/>
              </a:rPr>
              <a:t>c</a:t>
            </a:r>
            <a:r>
              <a:rPr lang="it-IT" altLang="it-IT" sz="2000" dirty="0">
                <a:solidFill>
                  <a:schemeClr val="tx1">
                    <a:lumMod val="50000"/>
                  </a:schemeClr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)1 </a:t>
            </a:r>
            <a:r>
              <a:rPr lang="it-IT" altLang="it-IT" sz="2000" dirty="0" err="1" smtClean="0">
                <a:solidFill>
                  <a:schemeClr val="tx1">
                    <a:lumMod val="50000"/>
                  </a:schemeClr>
                </a:solidFill>
                <a:latin typeface="Book Antiqua" panose="02040602050305030304" pitchFamily="18" charset="0"/>
              </a:rPr>
              <a:t>sinc</a:t>
            </a:r>
            <a:r>
              <a:rPr lang="it-IT" altLang="it-IT" sz="2000" dirty="0" smtClean="0">
                <a:solidFill>
                  <a:schemeClr val="tx1">
                    <a:lumMod val="50000"/>
                  </a:schemeClr>
                </a:solidFill>
                <a:latin typeface="Book Antiqua" panose="02040602050305030304" pitchFamily="18" charset="0"/>
              </a:rPr>
              <a:t>(</a:t>
            </a:r>
            <a:r>
              <a:rPr lang="it-IT" altLang="it-IT" sz="2000" dirty="0" smtClean="0">
                <a:solidFill>
                  <a:schemeClr val="tx1">
                    <a:lumMod val="50000"/>
                  </a:schemeClr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</a:t>
            </a:r>
            <a:r>
              <a:rPr lang="it-IT" altLang="it-IT" sz="2000" i="1" dirty="0" err="1" smtClean="0">
                <a:solidFill>
                  <a:schemeClr val="tx1">
                    <a:lumMod val="50000"/>
                  </a:schemeClr>
                </a:solidFill>
                <a:latin typeface="Book Antiqua" panose="02040602050305030304" pitchFamily="18" charset="0"/>
              </a:rPr>
              <a:t>fT</a:t>
            </a:r>
            <a:r>
              <a:rPr lang="it-IT" altLang="it-IT" sz="2000" baseline="-25000" dirty="0" err="1" smtClean="0">
                <a:solidFill>
                  <a:schemeClr val="tx1">
                    <a:lumMod val="50000"/>
                  </a:schemeClr>
                </a:solidFill>
                <a:latin typeface="Book Antiqua" panose="02040602050305030304" pitchFamily="18" charset="0"/>
              </a:rPr>
              <a:t>W</a:t>
            </a:r>
            <a:r>
              <a:rPr lang="it-IT" altLang="it-IT" sz="2000" dirty="0" smtClean="0">
                <a:solidFill>
                  <a:schemeClr val="tx1">
                    <a:lumMod val="50000"/>
                  </a:schemeClr>
                </a:solidFill>
                <a:latin typeface="Book Antiqua" panose="02040602050305030304" pitchFamily="18" charset="0"/>
              </a:rPr>
              <a:t>)</a:t>
            </a:r>
            <a:r>
              <a:rPr lang="it-IT" altLang="it-IT" sz="2000" dirty="0" smtClean="0">
                <a:solidFill>
                  <a:schemeClr val="tx1">
                    <a:lumMod val="50000"/>
                  </a:schemeClr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</a:t>
            </a:r>
            <a:r>
              <a:rPr lang="it-IT" altLang="it-IT" sz="2000" dirty="0" smtClean="0">
                <a:solidFill>
                  <a:schemeClr val="tx1">
                    <a:lumMod val="50000"/>
                  </a:schemeClr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1  e  </a:t>
            </a:r>
            <a:r>
              <a:rPr lang="it-IT" altLang="it-IT" sz="2000" dirty="0" err="1" smtClean="0">
                <a:solidFill>
                  <a:schemeClr val="tx1">
                    <a:lumMod val="50000"/>
                  </a:schemeClr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exp</a:t>
            </a:r>
            <a:r>
              <a:rPr lang="it-IT" altLang="it-IT" sz="2000" dirty="0" smtClean="0">
                <a:solidFill>
                  <a:schemeClr val="tx1">
                    <a:lumMod val="50000"/>
                  </a:schemeClr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(-</a:t>
            </a:r>
            <a:r>
              <a:rPr lang="it-IT" altLang="it-IT" sz="2000" i="1" dirty="0" err="1" smtClean="0">
                <a:solidFill>
                  <a:schemeClr val="tx1">
                    <a:lumMod val="50000"/>
                  </a:schemeClr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j</a:t>
            </a:r>
            <a:r>
              <a:rPr lang="it-IT" altLang="it-IT" sz="2000" dirty="0" err="1" smtClean="0">
                <a:solidFill>
                  <a:schemeClr val="tx1">
                    <a:lumMod val="50000"/>
                  </a:schemeClr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</a:t>
            </a:r>
            <a:r>
              <a:rPr lang="it-IT" altLang="it-IT" sz="2000" i="1" dirty="0" err="1">
                <a:solidFill>
                  <a:schemeClr val="tx1">
                    <a:lumMod val="50000"/>
                  </a:schemeClr>
                </a:solidFill>
                <a:latin typeface="Book Antiqua" panose="02040602050305030304" pitchFamily="18" charset="0"/>
              </a:rPr>
              <a:t>fT</a:t>
            </a:r>
            <a:r>
              <a:rPr lang="it-IT" altLang="it-IT" sz="2000" baseline="-25000" dirty="0" err="1">
                <a:solidFill>
                  <a:schemeClr val="tx1">
                    <a:lumMod val="50000"/>
                  </a:schemeClr>
                </a:solidFill>
                <a:latin typeface="Book Antiqua" panose="02040602050305030304" pitchFamily="18" charset="0"/>
              </a:rPr>
              <a:t>W</a:t>
            </a:r>
            <a:r>
              <a:rPr lang="it-IT" altLang="it-IT" sz="2000" dirty="0" smtClean="0">
                <a:solidFill>
                  <a:schemeClr val="tx1">
                    <a:lumMod val="50000"/>
                  </a:schemeClr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)1</a:t>
            </a:r>
            <a:endParaRPr lang="it-IT" altLang="it-IT" sz="2000" dirty="0">
              <a:solidFill>
                <a:schemeClr val="tx1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5" grpId="0"/>
      <p:bldP spid="266253" grpId="0"/>
      <p:bldP spid="266255" grpId="0"/>
      <p:bldP spid="266256" grpId="0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338" y="-22225"/>
            <a:ext cx="8983662" cy="1058863"/>
          </a:xfrm>
          <a:noFill/>
        </p:spPr>
        <p:txBody>
          <a:bodyPr/>
          <a:lstStyle/>
          <a:p>
            <a:r>
              <a:rPr lang="it-IT" altLang="it-IT" sz="40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Soluzione Pb. campionamento reale</a:t>
            </a:r>
          </a:p>
        </p:txBody>
      </p:sp>
      <p:sp>
        <p:nvSpPr>
          <p:cNvPr id="268291" name="Text Box 3"/>
          <p:cNvSpPr txBox="1">
            <a:spLocks noChangeArrowheads="1"/>
          </p:cNvSpPr>
          <p:nvPr/>
        </p:nvSpPr>
        <p:spPr bwMode="auto">
          <a:xfrm>
            <a:off x="444500" y="4022725"/>
            <a:ext cx="8710613" cy="2557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it-IT" altLang="it-IT" sz="2800" dirty="0" smtClean="0">
                <a:latin typeface="Book Antiqua" panose="02040602050305030304" pitchFamily="18" charset="0"/>
              </a:rPr>
              <a:t>Per </a:t>
            </a:r>
            <a:r>
              <a:rPr lang="it-IT" altLang="it-IT" sz="2800" dirty="0">
                <a:latin typeface="Book Antiqua" panose="02040602050305030304" pitchFamily="18" charset="0"/>
              </a:rPr>
              <a:t>ridurre gli effetti provocati dall'</a:t>
            </a:r>
            <a:r>
              <a:rPr lang="it-IT" altLang="it-IT" sz="2800" i="1" dirty="0">
                <a:latin typeface="Book Antiqua" panose="02040602050305030304" pitchFamily="18" charset="0"/>
              </a:rPr>
              <a:t>aliasing</a:t>
            </a:r>
            <a:r>
              <a:rPr lang="it-IT" altLang="it-IT" sz="2800" dirty="0">
                <a:latin typeface="Book Antiqua" panose="02040602050305030304" pitchFamily="18" charset="0"/>
              </a:rPr>
              <a:t> e dalla durata finita del campionamento 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si adottano </a:t>
            </a:r>
            <a:r>
              <a:rPr lang="it-IT" altLang="it-IT" sz="2800" b="1" u="sng" dirty="0">
                <a:solidFill>
                  <a:srgbClr val="FFFF00"/>
                </a:solidFill>
                <a:latin typeface="Book Antiqua" panose="02040602050305030304" pitchFamily="18" charset="0"/>
              </a:rPr>
              <a:t>frequenze di campionamento ben superiori </a:t>
            </a:r>
            <a:r>
              <a:rPr lang="it-IT" altLang="it-IT" sz="2800" b="1" u="sng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/>
            </a:r>
            <a:br>
              <a:rPr lang="it-IT" altLang="it-IT" sz="2800" b="1" u="sng" dirty="0" smtClean="0">
                <a:solidFill>
                  <a:srgbClr val="FFFF00"/>
                </a:solidFill>
                <a:latin typeface="Book Antiqua" panose="02040602050305030304" pitchFamily="18" charset="0"/>
              </a:rPr>
            </a:br>
            <a:r>
              <a:rPr lang="it-IT" altLang="it-IT" sz="2800" b="1" u="sng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al </a:t>
            </a:r>
            <a:r>
              <a:rPr lang="it-IT" altLang="it-IT" sz="2800" b="1" u="sng" dirty="0">
                <a:solidFill>
                  <a:srgbClr val="FFFF00"/>
                </a:solidFill>
                <a:latin typeface="Book Antiqua" panose="02040602050305030304" pitchFamily="18" charset="0"/>
              </a:rPr>
              <a:t>limite imposto dal teorema di Shannon</a:t>
            </a:r>
            <a:r>
              <a:rPr lang="it-IT" altLang="it-IT" sz="2800" u="sng" dirty="0">
                <a:latin typeface="Book Antiqua" panose="02040602050305030304" pitchFamily="18" charset="0"/>
              </a:rPr>
              <a:t> </a:t>
            </a:r>
            <a:r>
              <a:rPr lang="it-IT" altLang="it-IT" sz="2800" dirty="0">
                <a:latin typeface="Book Antiqua" panose="02040602050305030304" pitchFamily="18" charset="0"/>
              </a:rPr>
              <a:t/>
            </a:r>
            <a:br>
              <a:rPr lang="it-IT" altLang="it-IT" sz="2800" dirty="0">
                <a:latin typeface="Book Antiqua" panose="02040602050305030304" pitchFamily="18" charset="0"/>
              </a:rPr>
            </a:br>
            <a:r>
              <a:rPr lang="it-IT" altLang="it-IT" sz="2800" dirty="0">
                <a:latin typeface="Book Antiqua" panose="02040602050305030304" pitchFamily="18" charset="0"/>
              </a:rPr>
              <a:t>( </a:t>
            </a:r>
            <a:r>
              <a:rPr lang="it-IT" altLang="it-IT" sz="2000" dirty="0">
                <a:latin typeface="Book Antiqua" panose="02040602050305030304" pitchFamily="18" charset="0"/>
              </a:rPr>
              <a:t>ad esempio</a:t>
            </a:r>
            <a:r>
              <a:rPr lang="it-IT" altLang="it-IT" sz="2800" dirty="0">
                <a:latin typeface="Book Antiqua" panose="02040602050305030304" pitchFamily="18" charset="0"/>
              </a:rPr>
              <a:t> </a:t>
            </a:r>
            <a:r>
              <a:rPr lang="it-IT" altLang="it-IT" sz="2800" i="1" dirty="0" err="1">
                <a:latin typeface="Book Antiqua" panose="02040602050305030304" pitchFamily="18" charset="0"/>
              </a:rPr>
              <a:t>f</a:t>
            </a:r>
            <a:r>
              <a:rPr lang="it-IT" altLang="it-IT" sz="2800" baseline="-25000" dirty="0" err="1">
                <a:latin typeface="Book Antiqua" panose="02040602050305030304" pitchFamily="18" charset="0"/>
              </a:rPr>
              <a:t>c</a:t>
            </a:r>
            <a:r>
              <a:rPr lang="it-IT" altLang="it-IT" sz="2800" dirty="0">
                <a:latin typeface="Book Antiqua" panose="02040602050305030304" pitchFamily="18" charset="0"/>
              </a:rPr>
              <a:t>=10</a:t>
            </a:r>
            <a:r>
              <a:rPr lang="it-IT" altLang="it-IT" sz="2800" i="1" dirty="0">
                <a:latin typeface="Book Antiqua" panose="02040602050305030304" pitchFamily="18" charset="0"/>
              </a:rPr>
              <a:t>f</a:t>
            </a:r>
            <a:r>
              <a:rPr lang="it-IT" altLang="it-IT" sz="2800" baseline="-25000" dirty="0">
                <a:latin typeface="Book Antiqua" panose="02040602050305030304" pitchFamily="18" charset="0"/>
              </a:rPr>
              <a:t>c,min</a:t>
            </a:r>
            <a:r>
              <a:rPr lang="it-IT" altLang="it-IT" sz="2800" dirty="0">
                <a:latin typeface="Book Antiqua" panose="02040602050305030304" pitchFamily="18" charset="0"/>
              </a:rPr>
              <a:t>=20</a:t>
            </a:r>
            <a:r>
              <a:rPr lang="it-IT" altLang="it-IT" sz="2800" i="1" dirty="0">
                <a:latin typeface="Book Antiqua" panose="02040602050305030304" pitchFamily="18" charset="0"/>
              </a:rPr>
              <a:t>f</a:t>
            </a:r>
            <a:r>
              <a:rPr lang="it-IT" altLang="it-IT" sz="2800" baseline="-25000" dirty="0">
                <a:latin typeface="Book Antiqua" panose="02040602050305030304" pitchFamily="18" charset="0"/>
              </a:rPr>
              <a:t>max</a:t>
            </a:r>
            <a:r>
              <a:rPr lang="it-IT" altLang="it-IT" sz="2800" dirty="0">
                <a:latin typeface="Book Antiqua" panose="02040602050305030304" pitchFamily="18" charset="0"/>
              </a:rPr>
              <a:t>=20</a:t>
            </a:r>
            <a:r>
              <a:rPr lang="it-IT" altLang="it-IT" sz="2800" i="1" dirty="0">
                <a:latin typeface="Book Antiqua" panose="02040602050305030304" pitchFamily="18" charset="0"/>
              </a:rPr>
              <a:t>f</a:t>
            </a:r>
            <a:r>
              <a:rPr lang="it-IT" altLang="it-IT" sz="2800" baseline="-25000" dirty="0">
                <a:latin typeface="Book Antiqua" panose="02040602050305030304" pitchFamily="18" charset="0"/>
              </a:rPr>
              <a:t>s,max</a:t>
            </a:r>
            <a:r>
              <a:rPr lang="it-IT" altLang="it-IT" sz="2800" dirty="0">
                <a:latin typeface="Book Antiqua" panose="02040602050305030304" pitchFamily="18" charset="0"/>
              </a:rPr>
              <a:t> </a:t>
            </a:r>
            <a:r>
              <a:rPr lang="it-IT" altLang="it-IT" sz="1600" b="1" u="sng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SOVRACAMPIONAMENTO</a:t>
            </a:r>
            <a:r>
              <a:rPr lang="it-IT" altLang="it-IT" sz="2800" dirty="0" smtClean="0">
                <a:latin typeface="Book Antiqua" panose="02040602050305030304" pitchFamily="18" charset="0"/>
              </a:rPr>
              <a:t>)</a:t>
            </a:r>
            <a:r>
              <a:rPr lang="it-IT" altLang="it-IT" sz="2800" dirty="0">
                <a:latin typeface="Book Antiqua" panose="02040602050305030304" pitchFamily="18" charset="0"/>
              </a:rPr>
              <a:t/>
            </a:r>
            <a:br>
              <a:rPr lang="it-IT" altLang="it-IT" sz="2800" dirty="0">
                <a:latin typeface="Book Antiqua" panose="02040602050305030304" pitchFamily="18" charset="0"/>
              </a:rPr>
            </a:br>
            <a:r>
              <a:rPr lang="it-IT" altLang="it-IT" sz="1000" dirty="0">
                <a:latin typeface="Book Antiqua" panose="02040602050305030304" pitchFamily="18" charset="0"/>
              </a:rPr>
              <a:t/>
            </a:r>
            <a:br>
              <a:rPr lang="it-IT" altLang="it-IT" sz="1000" dirty="0">
                <a:latin typeface="Book Antiqua" panose="02040602050305030304" pitchFamily="18" charset="0"/>
              </a:rPr>
            </a:br>
            <a:r>
              <a:rPr lang="it-IT" altLang="it-IT" sz="2800" dirty="0">
                <a:latin typeface="Book Antiqua" panose="02040602050305030304" pitchFamily="18" charset="0"/>
              </a:rPr>
              <a:t>Naturalmente </a:t>
            </a:r>
            <a:r>
              <a:rPr lang="it-IT" altLang="it-IT" sz="2800" i="1" dirty="0">
                <a:latin typeface="Book Antiqua" panose="02040602050305030304" pitchFamily="18" charset="0"/>
              </a:rPr>
              <a:t>T</a:t>
            </a:r>
            <a:r>
              <a:rPr lang="it-IT" altLang="it-IT" sz="2800" baseline="-25000" dirty="0">
                <a:latin typeface="Book Antiqua" panose="02040602050305030304" pitchFamily="18" charset="0"/>
              </a:rPr>
              <a:t>w</a:t>
            </a:r>
            <a:r>
              <a:rPr lang="it-IT" altLang="it-IT" sz="2800" dirty="0">
                <a:latin typeface="Book Antiqua" panose="02040602050305030304" pitchFamily="18" charset="0"/>
              </a:rPr>
              <a:t>&lt;</a:t>
            </a:r>
            <a:r>
              <a:rPr lang="it-IT" altLang="it-IT" sz="2800" i="1" dirty="0">
                <a:latin typeface="Book Antiqua" panose="02040602050305030304" pitchFamily="18" charset="0"/>
              </a:rPr>
              <a:t>T</a:t>
            </a:r>
            <a:r>
              <a:rPr lang="it-IT" altLang="it-IT" sz="2800" baseline="-25000" dirty="0">
                <a:latin typeface="Book Antiqua" panose="02040602050305030304" pitchFamily="18" charset="0"/>
              </a:rPr>
              <a:t>c</a:t>
            </a:r>
            <a:r>
              <a:rPr lang="it-IT" altLang="it-IT" sz="2800" dirty="0">
                <a:latin typeface="Book Antiqua" panose="02040602050305030304" pitchFamily="18" charset="0"/>
              </a:rPr>
              <a:t> e magari </a:t>
            </a:r>
            <a:r>
              <a:rPr lang="it-IT" altLang="it-IT" sz="2800" i="1" dirty="0">
                <a:latin typeface="Book Antiqua" panose="02040602050305030304" pitchFamily="18" charset="0"/>
              </a:rPr>
              <a:t>T</a:t>
            </a:r>
            <a:r>
              <a:rPr lang="it-IT" altLang="it-IT" sz="2800" baseline="-25000" dirty="0">
                <a:latin typeface="Book Antiqua" panose="02040602050305030304" pitchFamily="18" charset="0"/>
              </a:rPr>
              <a:t>w</a:t>
            </a:r>
            <a:r>
              <a:rPr lang="it-IT" altLang="it-IT" sz="2800" dirty="0">
                <a:latin typeface="Book Antiqua" panose="02040602050305030304" pitchFamily="18" charset="0"/>
              </a:rPr>
              <a:t>&lt;&lt;</a:t>
            </a:r>
            <a:r>
              <a:rPr lang="it-IT" altLang="it-IT" sz="2800" i="1" dirty="0">
                <a:latin typeface="Book Antiqua" panose="02040602050305030304" pitchFamily="18" charset="0"/>
              </a:rPr>
              <a:t>T</a:t>
            </a:r>
            <a:r>
              <a:rPr lang="it-IT" altLang="it-IT" sz="2800" baseline="-25000" dirty="0">
                <a:latin typeface="Book Antiqua" panose="02040602050305030304" pitchFamily="18" charset="0"/>
              </a:rPr>
              <a:t>c</a:t>
            </a:r>
            <a:r>
              <a:rPr lang="it-IT" altLang="it-IT" sz="2800" dirty="0">
                <a:latin typeface="Book Antiqua" panose="02040602050305030304" pitchFamily="18" charset="0"/>
              </a:rPr>
              <a:t>  </a:t>
            </a:r>
            <a:r>
              <a:rPr lang="it-IT" altLang="it-IT" sz="2800" dirty="0">
                <a:latin typeface="Book Antiqua" panose="02040602050305030304" pitchFamily="18" charset="0"/>
                <a:sym typeface="Symbol" panose="05050102010706020507" pitchFamily="18" charset="2"/>
              </a:rPr>
              <a:t>  </a:t>
            </a:r>
            <a:r>
              <a:rPr lang="it-IT" altLang="it-IT" sz="28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T</a:t>
            </a:r>
            <a:r>
              <a:rPr lang="it-IT" altLang="it-IT" sz="2800" b="1" baseline="-25000" dirty="0">
                <a:solidFill>
                  <a:srgbClr val="FFFF00"/>
                </a:solidFill>
                <a:latin typeface="Book Antiqua" panose="02040602050305030304" pitchFamily="18" charset="0"/>
              </a:rPr>
              <a:t>w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&lt;&lt;1/</a:t>
            </a:r>
            <a:r>
              <a:rPr lang="it-IT" altLang="it-IT" sz="2800" b="1" i="1" dirty="0">
                <a:solidFill>
                  <a:srgbClr val="FFFF00"/>
                </a:solidFill>
                <a:latin typeface="Book Antiqua" panose="02040602050305030304" pitchFamily="18" charset="0"/>
              </a:rPr>
              <a:t>f</a:t>
            </a:r>
            <a:r>
              <a:rPr lang="it-IT" altLang="it-IT" sz="2800" b="1" baseline="-25000" dirty="0">
                <a:solidFill>
                  <a:srgbClr val="FFFF00"/>
                </a:solidFill>
                <a:latin typeface="Book Antiqua" panose="02040602050305030304" pitchFamily="18" charset="0"/>
              </a:rPr>
              <a:t>max</a:t>
            </a:r>
            <a:r>
              <a:rPr lang="it-IT" altLang="it-IT" sz="2800" dirty="0">
                <a:latin typeface="Book Antiqua" panose="02040602050305030304" pitchFamily="18" charset="0"/>
              </a:rPr>
              <a:t>   </a:t>
            </a:r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442913" y="1160463"/>
            <a:ext cx="8689975" cy="261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it-IT" altLang="it-IT" sz="2800" dirty="0">
                <a:latin typeface="Book Antiqua" panose="02040602050305030304" pitchFamily="18" charset="0"/>
              </a:rPr>
              <a:t>Per sistemi 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DAQ con 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requisiti di accuratezza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 elevati</a:t>
            </a:r>
            <a:r>
              <a:rPr lang="it-IT" altLang="it-IT" sz="2800" dirty="0">
                <a:latin typeface="Book Antiqua" panose="02040602050305030304" pitchFamily="18" charset="0"/>
              </a:rPr>
              <a:t> le 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distorsioni</a:t>
            </a:r>
            <a:r>
              <a:rPr lang="it-IT" altLang="it-IT" sz="2800" dirty="0">
                <a:latin typeface="Book Antiqua" panose="02040602050305030304" pitchFamily="18" charset="0"/>
              </a:rPr>
              <a:t> introdotte dal campionamento reale devono essere 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calcolate e valutate rispetto al rumore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it-IT" altLang="it-IT" sz="2800" dirty="0">
                <a:latin typeface="Book Antiqua" panose="02040602050305030304" pitchFamily="18" charset="0"/>
              </a:rPr>
              <a:t>Non saranno accettabili distorsioni che producono errori sul segnale confrontabili con il 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limite di rumore imposto dal numero di bit equivalenti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Campionamento, Schede DAQ, Protocolli</a:t>
            </a:r>
            <a:endParaRPr lang="it-IT" altLang="it-IT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DCDBC4-178E-4D21-A673-B1F41D94CA35}" type="slidenum">
              <a:rPr lang="it-IT" altLang="it-IT" smtClean="0"/>
              <a:pPr>
                <a:defRPr/>
              </a:pPr>
              <a:t>7</a:t>
            </a:fld>
            <a:r>
              <a:rPr lang="it-IT" altLang="it-IT" smtClean="0"/>
              <a:t>/36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/>
      <p:bldP spid="26829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4175" y="-77788"/>
            <a:ext cx="8399463" cy="1058863"/>
          </a:xfrm>
          <a:noFill/>
        </p:spPr>
        <p:txBody>
          <a:bodyPr/>
          <a:lstStyle/>
          <a:p>
            <a:r>
              <a:rPr lang="it-IT" altLang="it-IT" sz="40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Campionatore Sample&amp;Hold (S/H)</a:t>
            </a:r>
          </a:p>
        </p:txBody>
      </p:sp>
      <p:pic>
        <p:nvPicPr>
          <p:cNvPr id="270339" name="Picture 3" descr="Fig_5_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286125"/>
            <a:ext cx="4135438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0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563" y="3282950"/>
            <a:ext cx="4162425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0341" name="Rectangle 5"/>
          <p:cNvSpPr>
            <a:spLocks noChangeArrowheads="1"/>
          </p:cNvSpPr>
          <p:nvPr/>
        </p:nvSpPr>
        <p:spPr bwMode="auto">
          <a:xfrm>
            <a:off x="273393" y="5235109"/>
            <a:ext cx="80570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it-IT" altLang="it-IT" sz="2800" b="1" i="1" dirty="0">
                <a:latin typeface="Book Antiqua" panose="02040602050305030304" pitchFamily="18" charset="0"/>
              </a:rPr>
              <a:t>T</a:t>
            </a:r>
            <a:r>
              <a:rPr lang="it-IT" altLang="it-IT" sz="2800" b="1" baseline="-25000" dirty="0">
                <a:latin typeface="Book Antiqua" panose="02040602050305030304" pitchFamily="18" charset="0"/>
              </a:rPr>
              <a:t>w</a:t>
            </a:r>
            <a:r>
              <a:rPr lang="it-IT" altLang="it-IT" sz="2800" b="1" dirty="0">
                <a:latin typeface="Book Antiqua" panose="02040602050305030304" pitchFamily="18" charset="0"/>
                <a:sym typeface="Symbol" panose="05050102010706020507" pitchFamily="18" charset="2"/>
              </a:rPr>
              <a:t></a:t>
            </a:r>
            <a:r>
              <a:rPr lang="it-IT" altLang="it-IT" sz="2800" b="1" i="1" dirty="0">
                <a:latin typeface="Book Antiqua" panose="02040602050305030304" pitchFamily="18" charset="0"/>
                <a:sym typeface="Symbol" panose="05050102010706020507" pitchFamily="18" charset="2"/>
              </a:rPr>
              <a:t></a:t>
            </a:r>
            <a:r>
              <a:rPr lang="it-IT" altLang="it-IT" sz="2800" dirty="0">
                <a:latin typeface="Book Antiqua" panose="02040602050305030304" pitchFamily="18" charset="0"/>
              </a:rPr>
              <a:t> </a:t>
            </a:r>
            <a:r>
              <a:rPr lang="it-IT" altLang="it-IT" sz="2800" dirty="0" smtClean="0">
                <a:latin typeface="Book Antiqua" panose="02040602050305030304" pitchFamily="18" charset="0"/>
              </a:rPr>
              <a:t>=</a:t>
            </a:r>
            <a:r>
              <a:rPr lang="it-IT" altLang="it-IT" sz="2800" i="1" dirty="0" smtClean="0">
                <a:latin typeface="Book Antiqua" panose="02040602050305030304" pitchFamily="18" charset="0"/>
              </a:rPr>
              <a:t>R</a:t>
            </a:r>
            <a:r>
              <a:rPr lang="it-IT" altLang="it-IT" sz="2800" baseline="-25000" dirty="0" smtClean="0">
                <a:latin typeface="Book Antiqua" panose="02040602050305030304" pitchFamily="18" charset="0"/>
              </a:rPr>
              <a:t>s</a:t>
            </a:r>
            <a:r>
              <a:rPr lang="it-IT" altLang="it-IT" sz="2800" i="1" dirty="0" smtClean="0">
                <a:latin typeface="Book Antiqua" panose="02040602050305030304" pitchFamily="18" charset="0"/>
              </a:rPr>
              <a:t>C</a:t>
            </a:r>
            <a:r>
              <a:rPr lang="it-IT" altLang="it-IT" sz="2800" dirty="0" smtClean="0">
                <a:latin typeface="Book Antiqua" panose="02040602050305030304" pitchFamily="18" charset="0"/>
              </a:rPr>
              <a:t> dipende </a:t>
            </a:r>
            <a:r>
              <a:rPr lang="it-IT" altLang="it-IT" sz="2800" dirty="0">
                <a:latin typeface="Book Antiqua" panose="02040602050305030304" pitchFamily="18" charset="0"/>
              </a:rPr>
              <a:t>da </a:t>
            </a:r>
            <a:r>
              <a:rPr lang="it-IT" altLang="it-IT" sz="2800" b="1" i="1" dirty="0" smtClean="0">
                <a:latin typeface="Book Antiqua" panose="02040602050305030304" pitchFamily="18" charset="0"/>
              </a:rPr>
              <a:t>R</a:t>
            </a:r>
            <a:r>
              <a:rPr lang="it-IT" altLang="it-IT" sz="2800" b="1" baseline="-25000" dirty="0" smtClean="0">
                <a:latin typeface="Book Antiqua" panose="02040602050305030304" pitchFamily="18" charset="0"/>
              </a:rPr>
              <a:t>s,S          </a:t>
            </a:r>
            <a:r>
              <a:rPr lang="it-IT" altLang="it-IT" sz="2800" b="1" dirty="0" smtClean="0">
                <a:latin typeface="Book Antiqua" panose="02040602050305030304" pitchFamily="18" charset="0"/>
              </a:rPr>
              <a:t>  </a:t>
            </a:r>
            <a:r>
              <a:rPr lang="it-IT" altLang="it-IT" sz="2800" b="1" baseline="-25000" dirty="0" smtClean="0">
                <a:latin typeface="Book Antiqua" panose="02040602050305030304" pitchFamily="18" charset="0"/>
              </a:rPr>
              <a:t> </a:t>
            </a:r>
            <a:r>
              <a:rPr lang="it-IT" altLang="it-IT" sz="2800" b="1" dirty="0" smtClean="0">
                <a:latin typeface="Book Antiqua" panose="02040602050305030304" pitchFamily="18" charset="0"/>
              </a:rPr>
              <a:t>  </a:t>
            </a:r>
            <a:r>
              <a:rPr lang="it-IT" altLang="it-IT" sz="2800" b="1" i="1" dirty="0">
                <a:latin typeface="Book Antiqua" panose="02040602050305030304" pitchFamily="18" charset="0"/>
              </a:rPr>
              <a:t>T</a:t>
            </a:r>
            <a:r>
              <a:rPr lang="it-IT" altLang="it-IT" sz="2800" b="1" baseline="-25000" dirty="0">
                <a:latin typeface="Book Antiqua" panose="02040602050305030304" pitchFamily="18" charset="0"/>
              </a:rPr>
              <a:t>w</a:t>
            </a:r>
            <a:r>
              <a:rPr lang="it-IT" altLang="it-IT" sz="2800" b="1" dirty="0">
                <a:latin typeface="Book Antiqua" panose="02040602050305030304" pitchFamily="18" charset="0"/>
                <a:sym typeface="Symbol" panose="05050102010706020507" pitchFamily="18" charset="2"/>
              </a:rPr>
              <a:t></a:t>
            </a:r>
            <a:r>
              <a:rPr lang="it-IT" altLang="it-IT" sz="2800" b="1" i="1" dirty="0">
                <a:latin typeface="Book Antiqua" panose="02040602050305030304" pitchFamily="18" charset="0"/>
                <a:sym typeface="Symbol" panose="05050102010706020507" pitchFamily="18" charset="2"/>
              </a:rPr>
              <a:t></a:t>
            </a:r>
            <a:r>
              <a:rPr lang="it-IT" altLang="it-IT" sz="2800" dirty="0">
                <a:latin typeface="Book Antiqua" panose="02040602050305030304" pitchFamily="18" charset="0"/>
              </a:rPr>
              <a:t> </a:t>
            </a:r>
            <a:r>
              <a:rPr lang="it-IT" altLang="it-IT" sz="2800" dirty="0" smtClean="0">
                <a:latin typeface="Book Antiqua" panose="02040602050305030304" pitchFamily="18" charset="0"/>
              </a:rPr>
              <a:t>=</a:t>
            </a:r>
            <a:r>
              <a:rPr lang="it-IT" altLang="it-IT" sz="2800" b="1" i="1" dirty="0" smtClean="0">
                <a:latin typeface="Book Antiqua" panose="02040602050305030304" pitchFamily="18" charset="0"/>
              </a:rPr>
              <a:t>R</a:t>
            </a:r>
            <a:r>
              <a:rPr lang="it-IT" altLang="it-IT" sz="2800" b="1" baseline="-25000" dirty="0" smtClean="0">
                <a:latin typeface="Book Antiqua" panose="02040602050305030304" pitchFamily="18" charset="0"/>
              </a:rPr>
              <a:t>2</a:t>
            </a:r>
            <a:r>
              <a:rPr lang="it-IT" altLang="it-IT" sz="2800" b="1" i="1" dirty="0" smtClean="0">
                <a:latin typeface="Book Antiqua" panose="02040602050305030304" pitchFamily="18" charset="0"/>
              </a:rPr>
              <a:t>C</a:t>
            </a:r>
            <a:r>
              <a:rPr lang="it-IT" altLang="it-IT" sz="2800" b="1" dirty="0" smtClean="0">
                <a:latin typeface="Book Antiqua" panose="02040602050305030304" pitchFamily="18" charset="0"/>
              </a:rPr>
              <a:t>=cost</a:t>
            </a:r>
            <a:r>
              <a:rPr lang="it-IT" altLang="it-IT" sz="2800" b="1" dirty="0">
                <a:latin typeface="Book Antiqua" panose="02040602050305030304" pitchFamily="18" charset="0"/>
              </a:rPr>
              <a:t>.</a:t>
            </a:r>
            <a:endParaRPr lang="it-IT" altLang="it-IT" sz="2800" b="1" i="1" dirty="0">
              <a:latin typeface="Book Antiqua" panose="02040602050305030304" pitchFamily="18" charset="0"/>
            </a:endParaRPr>
          </a:p>
        </p:txBody>
      </p:sp>
      <p:sp>
        <p:nvSpPr>
          <p:cNvPr id="270342" name="Text Box 6"/>
          <p:cNvSpPr txBox="1">
            <a:spLocks noChangeArrowheads="1"/>
          </p:cNvSpPr>
          <p:nvPr/>
        </p:nvSpPr>
        <p:spPr bwMode="auto">
          <a:xfrm>
            <a:off x="228269" y="5816269"/>
            <a:ext cx="8956675" cy="87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Pb.</a:t>
            </a:r>
            <a:r>
              <a:rPr lang="it-IT" altLang="it-IT" sz="2800" b="1" dirty="0">
                <a:latin typeface="Book Antiqua" panose="02040602050305030304" pitchFamily="18" charset="0"/>
              </a:rPr>
              <a:t> </a:t>
            </a:r>
            <a:r>
              <a:rPr lang="it-IT" altLang="it-IT" sz="2800" dirty="0">
                <a:latin typeface="Book Antiqua" panose="02040602050305030304" pitchFamily="18" charset="0"/>
              </a:rPr>
              <a:t>non-idealità </a:t>
            </a:r>
            <a:r>
              <a:rPr lang="it-IT" altLang="it-IT" sz="2800" dirty="0" smtClean="0">
                <a:latin typeface="Book Antiqua" panose="02040602050305030304" pitchFamily="18" charset="0"/>
              </a:rPr>
              <a:t>da </a:t>
            </a:r>
            <a:r>
              <a:rPr lang="it-IT" altLang="it-IT" sz="2800" b="1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correnti 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di </a:t>
            </a:r>
            <a:r>
              <a:rPr lang="it-IT" altLang="it-IT" sz="2800" b="1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perdita </a:t>
            </a:r>
            <a:r>
              <a:rPr lang="it-IT" altLang="it-IT" sz="2800" b="1" dirty="0" smtClean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it-IT" altLang="it-IT" sz="2800" b="1" i="1" dirty="0" smtClean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C</a:t>
            </a:r>
            <a:r>
              <a:rPr lang="it-IT" altLang="it-IT" sz="2800" b="1" dirty="0" smtClean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 ‘’alto</a:t>
            </a:r>
            <a:r>
              <a:rPr lang="it-IT" altLang="it-IT" sz="2800" b="1" dirty="0" smtClean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’’</a:t>
            </a:r>
            <a:r>
              <a:rPr lang="it-IT" altLang="it-IT" sz="2800" dirty="0" smtClean="0">
                <a:latin typeface="Book Antiqua" panose="02040602050305030304" pitchFamily="18" charset="0"/>
              </a:rPr>
              <a:t>: </a:t>
            </a:r>
            <a:r>
              <a:rPr lang="it-IT" altLang="it-IT" sz="2800" dirty="0" smtClean="0">
                <a:latin typeface="Book Antiqua" panose="02040602050305030304" pitchFamily="18" charset="0"/>
              </a:rPr>
              <a:t/>
            </a:r>
            <a:br>
              <a:rPr lang="it-IT" altLang="it-IT" sz="2800" dirty="0" smtClean="0">
                <a:latin typeface="Book Antiqua" panose="02040602050305030304" pitchFamily="18" charset="0"/>
              </a:rPr>
            </a:br>
            <a:r>
              <a:rPr lang="it-IT" altLang="it-IT" sz="2800" i="1" dirty="0" err="1" smtClean="0">
                <a:latin typeface="Book Antiqua" panose="02040602050305030304" pitchFamily="18" charset="0"/>
              </a:rPr>
              <a:t>I</a:t>
            </a:r>
            <a:r>
              <a:rPr lang="it-IT" altLang="it-IT" sz="2800" baseline="-25000" dirty="0" err="1" smtClean="0">
                <a:latin typeface="Book Antiqua" panose="02040602050305030304" pitchFamily="18" charset="0"/>
              </a:rPr>
              <a:t>loss</a:t>
            </a:r>
            <a:r>
              <a:rPr lang="it-IT" altLang="it-IT" sz="2800" dirty="0" smtClean="0">
                <a:latin typeface="Book Antiqua" panose="02040602050305030304" pitchFamily="18" charset="0"/>
              </a:rPr>
              <a:t> in </a:t>
            </a:r>
            <a:r>
              <a:rPr lang="it-IT" altLang="it-IT" sz="2800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interruttore</a:t>
            </a:r>
            <a:r>
              <a:rPr lang="it-IT" altLang="it-IT" sz="2800" i="1" dirty="0" smtClean="0">
                <a:latin typeface="Book Antiqua" panose="02040602050305030304" pitchFamily="18" charset="0"/>
              </a:rPr>
              <a:t> </a:t>
            </a:r>
            <a:r>
              <a:rPr lang="it-IT" altLang="it-IT" sz="2800" dirty="0">
                <a:latin typeface="Book Antiqua" panose="02040602050305030304" pitchFamily="18" charset="0"/>
              </a:rPr>
              <a:t>S</a:t>
            </a:r>
            <a:r>
              <a:rPr lang="it-IT" altLang="it-IT" sz="2800" i="1" dirty="0">
                <a:latin typeface="Book Antiqua" panose="02040602050305030304" pitchFamily="18" charset="0"/>
              </a:rPr>
              <a:t> </a:t>
            </a:r>
            <a:r>
              <a:rPr lang="it-IT" altLang="it-IT" sz="2800" dirty="0">
                <a:latin typeface="Book Antiqua" panose="02040602050305030304" pitchFamily="18" charset="0"/>
              </a:rPr>
              <a:t>o </a:t>
            </a:r>
            <a:r>
              <a:rPr lang="it-IT" altLang="it-IT" sz="2800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condensatore</a:t>
            </a:r>
            <a:r>
              <a:rPr lang="it-IT" altLang="it-IT" sz="2800" i="1" dirty="0" smtClean="0">
                <a:latin typeface="Book Antiqua" panose="02040602050305030304" pitchFamily="18" charset="0"/>
              </a:rPr>
              <a:t> </a:t>
            </a:r>
            <a:r>
              <a:rPr lang="it-IT" altLang="it-IT" sz="2800" i="1" dirty="0">
                <a:latin typeface="Book Antiqua" panose="02040602050305030304" pitchFamily="18" charset="0"/>
              </a:rPr>
              <a:t>C</a:t>
            </a:r>
            <a:r>
              <a:rPr lang="it-IT" altLang="it-IT" sz="2800" dirty="0">
                <a:latin typeface="Book Antiqua" panose="02040602050305030304" pitchFamily="18" charset="0"/>
              </a:rPr>
              <a:t> </a:t>
            </a:r>
            <a:r>
              <a:rPr lang="it-IT" altLang="it-IT" dirty="0" smtClean="0">
                <a:latin typeface="Book Antiqua" panose="02040602050305030304" pitchFamily="18" charset="0"/>
              </a:rPr>
              <a:t> </a:t>
            </a:r>
            <a:r>
              <a:rPr lang="it-IT" altLang="it-IT" sz="2800" dirty="0" smtClean="0">
                <a:latin typeface="Book Antiqua" panose="02040602050305030304" pitchFamily="18" charset="0"/>
              </a:rPr>
              <a:t>(o </a:t>
            </a:r>
            <a:r>
              <a:rPr lang="it-IT" altLang="it-IT" sz="2800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operazionale</a:t>
            </a:r>
            <a:r>
              <a:rPr lang="it-IT" altLang="it-IT" sz="2800" dirty="0">
                <a:latin typeface="Book Antiqua" panose="02040602050305030304" pitchFamily="18" charset="0"/>
              </a:rPr>
              <a:t>)</a:t>
            </a:r>
            <a:endParaRPr lang="it-IT" altLang="it-IT" sz="2800" baseline="-25000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270343" name="Text Box 7"/>
          <p:cNvSpPr txBox="1">
            <a:spLocks noChangeArrowheads="1"/>
          </p:cNvSpPr>
          <p:nvPr/>
        </p:nvSpPr>
        <p:spPr bwMode="auto">
          <a:xfrm>
            <a:off x="122238" y="1931439"/>
            <a:ext cx="91440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it-IT" altLang="it-IT" sz="2800" dirty="0">
                <a:latin typeface="Book Antiqua" panose="02040602050305030304" pitchFamily="18" charset="0"/>
              </a:rPr>
              <a:t>A interruttore chiuso, la tensione campionata viene "memorizzata" su un </a:t>
            </a:r>
            <a:r>
              <a:rPr lang="it-IT" altLang="it-IT" sz="2800" b="1" dirty="0">
                <a:solidFill>
                  <a:srgbClr val="FFFF00"/>
                </a:solidFill>
                <a:latin typeface="Book Antiqua" panose="02040602050305030304" pitchFamily="18" charset="0"/>
              </a:rPr>
              <a:t>condensatore</a:t>
            </a:r>
            <a:r>
              <a:rPr lang="it-IT" altLang="it-IT" sz="2800" dirty="0">
                <a:latin typeface="Book Antiqua" panose="02040602050305030304" pitchFamily="18" charset="0"/>
              </a:rPr>
              <a:t> (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memoria analogica</a:t>
            </a:r>
            <a:r>
              <a:rPr lang="it-IT" altLang="it-IT" sz="2800" dirty="0">
                <a:latin typeface="Book Antiqua" panose="02040602050305030304" pitchFamily="18" charset="0"/>
              </a:rPr>
              <a:t>) che poi la </a:t>
            </a:r>
            <a:r>
              <a:rPr lang="it-IT" altLang="it-IT" sz="2800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‘’mantiene’’ 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</a:rPr>
              <a:t>quando l'interruttore resta aperto</a:t>
            </a:r>
            <a:endParaRPr lang="it-IT" altLang="it-IT" sz="2800" baseline="-25000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grpSp>
        <p:nvGrpSpPr>
          <p:cNvPr id="19464" name="Group 8"/>
          <p:cNvGrpSpPr>
            <a:grpSpLocks/>
          </p:cNvGrpSpPr>
          <p:nvPr/>
        </p:nvGrpSpPr>
        <p:grpSpPr bwMode="auto">
          <a:xfrm>
            <a:off x="2678465" y="860390"/>
            <a:ext cx="2926241" cy="1029156"/>
            <a:chOff x="3572" y="3470"/>
            <a:chExt cx="1791" cy="528"/>
          </a:xfrm>
        </p:grpSpPr>
        <p:pic>
          <p:nvPicPr>
            <p:cNvPr id="19466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2" y="3470"/>
              <a:ext cx="1722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467" name="Text Box 10"/>
            <p:cNvSpPr txBox="1">
              <a:spLocks noChangeArrowheads="1"/>
            </p:cNvSpPr>
            <p:nvPr/>
          </p:nvSpPr>
          <p:spPr bwMode="auto">
            <a:xfrm>
              <a:off x="3645" y="3565"/>
              <a:ext cx="6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it-IT" sz="1600">
                  <a:solidFill>
                    <a:srgbClr val="0A0000"/>
                  </a:solidFill>
                </a:rPr>
                <a:t>Sample</a:t>
              </a:r>
            </a:p>
          </p:txBody>
        </p:sp>
        <p:sp>
          <p:nvSpPr>
            <p:cNvPr id="19468" name="Text Box 11"/>
            <p:cNvSpPr txBox="1">
              <a:spLocks noChangeArrowheads="1"/>
            </p:cNvSpPr>
            <p:nvPr/>
          </p:nvSpPr>
          <p:spPr bwMode="auto">
            <a:xfrm>
              <a:off x="4685" y="3667"/>
              <a:ext cx="6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it-IT" sz="1600">
                  <a:solidFill>
                    <a:srgbClr val="0A0000"/>
                  </a:solidFill>
                </a:rPr>
                <a:t>Hold</a:t>
              </a:r>
            </a:p>
          </p:txBody>
        </p:sp>
      </p:grp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Campionamento, Schede DAQ, Protocolli</a:t>
            </a:r>
            <a:endParaRPr lang="it-IT" altLang="it-IT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DCDBC4-178E-4D21-A673-B1F41D94CA35}" type="slidenum">
              <a:rPr lang="it-IT" altLang="it-IT" smtClean="0"/>
              <a:pPr>
                <a:defRPr/>
              </a:pPr>
              <a:t>8</a:t>
            </a:fld>
            <a:r>
              <a:rPr lang="it-IT" altLang="it-IT" smtClean="0"/>
              <a:t>/36</a:t>
            </a:r>
            <a:endParaRPr lang="it-IT" altLang="it-IT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729300" y="897914"/>
            <a:ext cx="274145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it-IT" altLang="it-IT" sz="2800" dirty="0" smtClean="0">
                <a:latin typeface="Book Antiqua" panose="02040602050305030304" pitchFamily="18" charset="0"/>
              </a:rPr>
              <a:t>Pb. ‘’scarica’’</a:t>
            </a:r>
            <a:br>
              <a:rPr lang="it-IT" altLang="it-IT" sz="2800" dirty="0" smtClean="0">
                <a:latin typeface="Book Antiqua" panose="02040602050305030304" pitchFamily="18" charset="0"/>
              </a:rPr>
            </a:br>
            <a:r>
              <a:rPr lang="it-IT" altLang="it-IT" sz="2800" dirty="0" smtClean="0">
                <a:latin typeface="Book Antiqua" panose="02040602050305030304" pitchFamily="18" charset="0"/>
              </a:rPr>
              <a:t>Pb. </a:t>
            </a:r>
            <a:r>
              <a:rPr lang="it-IT" altLang="it-IT" sz="2800" i="1" dirty="0" smtClean="0">
                <a:latin typeface="Symbol" panose="05050102010706020507" pitchFamily="18" charset="2"/>
              </a:rPr>
              <a:t>t</a:t>
            </a:r>
            <a:r>
              <a:rPr lang="it-IT" altLang="it-IT" sz="2800" dirty="0" smtClean="0">
                <a:latin typeface="Book Antiqua" panose="02040602050305030304" pitchFamily="18" charset="0"/>
              </a:rPr>
              <a:t>  carica </a:t>
            </a:r>
            <a:r>
              <a:rPr lang="it-IT" altLang="it-IT" sz="2800" dirty="0" err="1" smtClean="0">
                <a:latin typeface="Book Antiqua" panose="02040602050305030304" pitchFamily="18" charset="0"/>
              </a:rPr>
              <a:t>var</a:t>
            </a:r>
            <a:r>
              <a:rPr lang="it-IT" altLang="it-IT" sz="2800" dirty="0" smtClean="0">
                <a:latin typeface="Book Antiqua" panose="02040602050305030304" pitchFamily="18" charset="0"/>
              </a:rPr>
              <a:t>.</a:t>
            </a:r>
            <a:endParaRPr lang="it-IT" altLang="it-IT" sz="2800" b="1" i="1" dirty="0">
              <a:latin typeface="Book Antiqua" panose="02040602050305030304" pitchFamily="18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49636" y="3227487"/>
            <a:ext cx="21419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it-IT" altLang="it-IT" sz="2000" dirty="0" smtClean="0">
                <a:solidFill>
                  <a:schemeClr val="accent4">
                    <a:lumMod val="10000"/>
                  </a:schemeClr>
                </a:solidFill>
                <a:latin typeface="Book Antiqua" panose="02040602050305030304" pitchFamily="18" charset="0"/>
              </a:rPr>
              <a:t>NO Pb. ‘’scarica’’</a:t>
            </a:r>
            <a:br>
              <a:rPr lang="it-IT" altLang="it-IT" sz="2000" dirty="0" smtClean="0">
                <a:solidFill>
                  <a:schemeClr val="accent4">
                    <a:lumMod val="10000"/>
                  </a:schemeClr>
                </a:solidFill>
                <a:latin typeface="Book Antiqua" panose="02040602050305030304" pitchFamily="18" charset="0"/>
              </a:rPr>
            </a:br>
            <a:r>
              <a:rPr lang="it-IT" altLang="it-IT" sz="2000" dirty="0" smtClean="0">
                <a:solidFill>
                  <a:schemeClr val="accent4">
                    <a:lumMod val="10000"/>
                  </a:schemeClr>
                </a:solidFill>
                <a:latin typeface="Book Antiqua" panose="02040602050305030304" pitchFamily="18" charset="0"/>
              </a:rPr>
              <a:t>Pb. </a:t>
            </a:r>
            <a:r>
              <a:rPr lang="it-IT" altLang="it-IT" sz="2000" i="1" dirty="0" smtClean="0">
                <a:solidFill>
                  <a:schemeClr val="accent4">
                    <a:lumMod val="10000"/>
                  </a:schemeClr>
                </a:solidFill>
                <a:latin typeface="Symbol" panose="05050102010706020507" pitchFamily="18" charset="2"/>
              </a:rPr>
              <a:t>t</a:t>
            </a:r>
            <a:r>
              <a:rPr lang="it-IT" altLang="it-IT" sz="2000" dirty="0" smtClean="0">
                <a:solidFill>
                  <a:schemeClr val="accent4">
                    <a:lumMod val="10000"/>
                  </a:schemeClr>
                </a:solidFill>
                <a:latin typeface="Book Antiqua" panose="02040602050305030304" pitchFamily="18" charset="0"/>
              </a:rPr>
              <a:t>  carica </a:t>
            </a:r>
            <a:r>
              <a:rPr lang="it-IT" altLang="it-IT" sz="2000" dirty="0" err="1" smtClean="0">
                <a:solidFill>
                  <a:schemeClr val="accent4">
                    <a:lumMod val="10000"/>
                  </a:schemeClr>
                </a:solidFill>
                <a:latin typeface="Book Antiqua" panose="02040602050305030304" pitchFamily="18" charset="0"/>
              </a:rPr>
              <a:t>var</a:t>
            </a:r>
            <a:r>
              <a:rPr lang="it-IT" altLang="it-IT" sz="2000" dirty="0" smtClean="0">
                <a:solidFill>
                  <a:schemeClr val="accent4">
                    <a:lumMod val="10000"/>
                  </a:schemeClr>
                </a:solidFill>
                <a:latin typeface="Book Antiqua" panose="02040602050305030304" pitchFamily="18" charset="0"/>
              </a:rPr>
              <a:t>.</a:t>
            </a:r>
            <a:endParaRPr lang="it-IT" altLang="it-IT" sz="2000" b="1" i="1" dirty="0">
              <a:solidFill>
                <a:schemeClr val="accent4">
                  <a:lumMod val="1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687445" y="3236453"/>
            <a:ext cx="24929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it-IT" altLang="it-IT" sz="2000" dirty="0" smtClean="0">
                <a:solidFill>
                  <a:schemeClr val="accent4">
                    <a:lumMod val="10000"/>
                  </a:schemeClr>
                </a:solidFill>
                <a:latin typeface="Book Antiqua" panose="02040602050305030304" pitchFamily="18" charset="0"/>
              </a:rPr>
              <a:t>NO Pb. ‘’scarica’’</a:t>
            </a:r>
            <a:br>
              <a:rPr lang="it-IT" altLang="it-IT" sz="2000" dirty="0" smtClean="0">
                <a:solidFill>
                  <a:schemeClr val="accent4">
                    <a:lumMod val="10000"/>
                  </a:schemeClr>
                </a:solidFill>
                <a:latin typeface="Book Antiqua" panose="02040602050305030304" pitchFamily="18" charset="0"/>
              </a:rPr>
            </a:br>
            <a:r>
              <a:rPr lang="it-IT" altLang="it-IT" sz="2000" dirty="0" smtClean="0">
                <a:solidFill>
                  <a:schemeClr val="accent4">
                    <a:lumMod val="10000"/>
                  </a:schemeClr>
                </a:solidFill>
                <a:latin typeface="Book Antiqua" panose="02040602050305030304" pitchFamily="18" charset="0"/>
              </a:rPr>
              <a:t>NO Pb. </a:t>
            </a:r>
            <a:r>
              <a:rPr lang="it-IT" altLang="it-IT" sz="2000" i="1" dirty="0" smtClean="0">
                <a:solidFill>
                  <a:schemeClr val="accent4">
                    <a:lumMod val="10000"/>
                  </a:schemeClr>
                </a:solidFill>
                <a:latin typeface="Symbol" panose="05050102010706020507" pitchFamily="18" charset="2"/>
              </a:rPr>
              <a:t>t</a:t>
            </a:r>
            <a:r>
              <a:rPr lang="it-IT" altLang="it-IT" sz="2000" dirty="0" smtClean="0">
                <a:solidFill>
                  <a:schemeClr val="accent4">
                    <a:lumMod val="10000"/>
                  </a:schemeClr>
                </a:solidFill>
                <a:latin typeface="Book Antiqua" panose="02040602050305030304" pitchFamily="18" charset="0"/>
              </a:rPr>
              <a:t>  carica </a:t>
            </a:r>
            <a:r>
              <a:rPr lang="it-IT" altLang="it-IT" sz="2000" dirty="0" err="1" smtClean="0">
                <a:solidFill>
                  <a:schemeClr val="accent4">
                    <a:lumMod val="10000"/>
                  </a:schemeClr>
                </a:solidFill>
                <a:latin typeface="Book Antiqua" panose="02040602050305030304" pitchFamily="18" charset="0"/>
              </a:rPr>
              <a:t>var</a:t>
            </a:r>
            <a:r>
              <a:rPr lang="it-IT" altLang="it-IT" sz="2000" dirty="0" smtClean="0">
                <a:solidFill>
                  <a:schemeClr val="accent4">
                    <a:lumMod val="10000"/>
                  </a:schemeClr>
                </a:solidFill>
                <a:latin typeface="Book Antiqua" panose="02040602050305030304" pitchFamily="18" charset="0"/>
              </a:rPr>
              <a:t>.</a:t>
            </a:r>
            <a:endParaRPr lang="it-IT" altLang="it-IT" sz="2000" b="1" i="1" dirty="0">
              <a:solidFill>
                <a:schemeClr val="accent4">
                  <a:lumMod val="10000"/>
                </a:schemeClr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1" grpId="0"/>
      <p:bldP spid="270342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11150" y="358775"/>
            <a:ext cx="8701088" cy="5888038"/>
          </a:xfrm>
          <a:noFill/>
        </p:spPr>
        <p:txBody>
          <a:bodyPr/>
          <a:lstStyle/>
          <a:p>
            <a:r>
              <a:rPr lang="it-IT" altLang="it-IT" sz="28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/>
            </a:r>
            <a:br>
              <a:rPr lang="it-IT" altLang="it-IT" sz="28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</a:br>
            <a:r>
              <a:rPr lang="it-IT" altLang="it-IT" sz="60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SCHEDE DI</a:t>
            </a:r>
            <a:br>
              <a:rPr lang="it-IT" altLang="it-IT" sz="60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</a:br>
            <a:r>
              <a:rPr lang="it-IT" altLang="it-IT" sz="18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/>
            </a:r>
            <a:br>
              <a:rPr lang="it-IT" altLang="it-IT" sz="18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</a:br>
            <a:r>
              <a:rPr lang="it-IT" altLang="it-IT" sz="60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ACQUISIZIONE DATI</a:t>
            </a:r>
            <a:br>
              <a:rPr lang="it-IT" altLang="it-IT" sz="60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</a:br>
            <a:r>
              <a:rPr lang="it-IT" altLang="it-IT" sz="40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/>
            </a:r>
            <a:br>
              <a:rPr lang="it-IT" altLang="it-IT" sz="40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</a:br>
            <a:r>
              <a:rPr lang="it-IT" altLang="it-IT" sz="6000" b="1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(DAQ) Data AQuisition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Campionamento, Schede DAQ, Protocolli</a:t>
            </a:r>
            <a:endParaRPr lang="it-IT" altLang="it-IT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DCDBC4-178E-4D21-A673-B1F41D94CA35}" type="slidenum">
              <a:rPr lang="it-IT" altLang="it-IT" smtClean="0"/>
              <a:pPr>
                <a:defRPr/>
              </a:pPr>
              <a:t>9</a:t>
            </a:fld>
            <a:r>
              <a:rPr lang="it-IT" altLang="it-IT" smtClean="0"/>
              <a:t>/36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LUCIDI COL C.S.">
  <a:themeElements>
    <a:clrScheme name="LUCIDI COL C.S.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LUCIDI COL C.S.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LUCIDI COL C.S.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CIDI COL C.S.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CIDI COL C.S.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CIDI COL C.S.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CIDI COL C.S.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CIDI COL C.S.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CIDI COL C.S.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CIDI COL C.S.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6457</TotalTime>
  <Words>2083</Words>
  <Application>Microsoft Office PowerPoint</Application>
  <PresentationFormat>Presentazione su schermo (4:3)</PresentationFormat>
  <Paragraphs>350</Paragraphs>
  <Slides>36</Slides>
  <Notes>27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36</vt:i4>
      </vt:variant>
    </vt:vector>
  </HeadingPairs>
  <TitlesOfParts>
    <vt:vector size="45" baseType="lpstr">
      <vt:lpstr>Arial</vt:lpstr>
      <vt:lpstr>Book Antiqua</vt:lpstr>
      <vt:lpstr>Symbol</vt:lpstr>
      <vt:lpstr>Tahoma</vt:lpstr>
      <vt:lpstr>Times New Roman</vt:lpstr>
      <vt:lpstr>Wingdings</vt:lpstr>
      <vt:lpstr>2_LUCIDI COL C.S.</vt:lpstr>
      <vt:lpstr>Equation</vt:lpstr>
      <vt:lpstr>MathType 6.0 Equation</vt:lpstr>
      <vt:lpstr>CAMPIONAMENTO  SCHEDE DAQ  PROTOCOLLI</vt:lpstr>
      <vt:lpstr>Campionamento ideale/reale</vt:lpstr>
      <vt:lpstr>Segnale di ingresso e campionamento</vt:lpstr>
      <vt:lpstr>Campionamento ideale</vt:lpstr>
      <vt:lpstr>Teorema di Shannon</vt:lpstr>
      <vt:lpstr>Campionamento reale</vt:lpstr>
      <vt:lpstr>Soluzione Pb. campionamento reale</vt:lpstr>
      <vt:lpstr>Campionatore Sample&amp;Hold (S/H)</vt:lpstr>
      <vt:lpstr> SCHEDE DI  ACQUISIZIONE DATI  (DAQ) Data AQuisition</vt:lpstr>
      <vt:lpstr>Scheda di acquisizione dati (DAQ)</vt:lpstr>
      <vt:lpstr>Ingressi single-ended o differenziali</vt:lpstr>
      <vt:lpstr>Scheda di acquisizione dati di NI</vt:lpstr>
      <vt:lpstr>Frequenza di campionamento</vt:lpstr>
      <vt:lpstr>Caratteristiche della Scheda  e del convertitore A/D</vt:lpstr>
      <vt:lpstr>Dinamica ADC</vt:lpstr>
      <vt:lpstr>Risoluzione ADC e scheda DAQ</vt:lpstr>
      <vt:lpstr>Acquisizione dati dal mondo fisico</vt:lpstr>
      <vt:lpstr>Sistema di acquisizione dati</vt:lpstr>
      <vt:lpstr>  PROTOCOLLI  DI COMUNICAZIONE </vt:lpstr>
      <vt:lpstr>Interfaccia seriale RS-232</vt:lpstr>
      <vt:lpstr>Interfaccia seriale RS-232</vt:lpstr>
      <vt:lpstr>Interfaccia IEEE-488 (GPIB o HP-IB)</vt:lpstr>
      <vt:lpstr>Interfaccia IEEE-488 (GPIB)</vt:lpstr>
      <vt:lpstr>Interfaccia USB</vt:lpstr>
      <vt:lpstr>Interfaccia USB</vt:lpstr>
      <vt:lpstr> MIGLIORARE  LA RISOLUZIONE  NEGLI ADC </vt:lpstr>
      <vt:lpstr>Sommario</vt:lpstr>
      <vt:lpstr>Rumore di quantizzazione (1/2)</vt:lpstr>
      <vt:lpstr>Rumore di quantizzazione (2/2)</vt:lpstr>
      <vt:lpstr>Dither – l’origine</vt:lpstr>
      <vt:lpstr>Dither - il concetto di base</vt:lpstr>
      <vt:lpstr>Dither - tecniche</vt:lpstr>
      <vt:lpstr>Dither – tipo di rumore aggiunto</vt:lpstr>
      <vt:lpstr>Dither – risultati (16 bit)</vt:lpstr>
      <vt:lpstr>Dither – risultati (16 bit)</vt:lpstr>
      <vt:lpstr>Dither e misura da valor mediato</vt:lpstr>
    </vt:vector>
  </TitlesOfParts>
  <Company>Politecnico di Milano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METROLOGIA  E  SISTEMA INTERNAZIONALE</dc:title>
  <dc:subject>Lucidi x lezioni Misure</dc:subject>
  <dc:creator>Cesare Svelto</dc:creator>
  <cp:lastModifiedBy>Hewlett-Packard Company</cp:lastModifiedBy>
  <cp:revision>195</cp:revision>
  <dcterms:created xsi:type="dcterms:W3CDTF">2006-10-20T17:23:54Z</dcterms:created>
  <dcterms:modified xsi:type="dcterms:W3CDTF">2018-11-25T22:10:50Z</dcterms:modified>
</cp:coreProperties>
</file>