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8"/>
  </p:notesMasterIdLst>
  <p:handoutMasterIdLst>
    <p:handoutMasterId r:id="rId99"/>
  </p:handoutMasterIdLst>
  <p:sldIdLst>
    <p:sldId id="316" r:id="rId2"/>
    <p:sldId id="481" r:id="rId3"/>
    <p:sldId id="453" r:id="rId4"/>
    <p:sldId id="452" r:id="rId5"/>
    <p:sldId id="317" r:id="rId6"/>
    <p:sldId id="468" r:id="rId7"/>
    <p:sldId id="470" r:id="rId8"/>
    <p:sldId id="469" r:id="rId9"/>
    <p:sldId id="471" r:id="rId10"/>
    <p:sldId id="318" r:id="rId11"/>
    <p:sldId id="472" r:id="rId12"/>
    <p:sldId id="473" r:id="rId13"/>
    <p:sldId id="474" r:id="rId14"/>
    <p:sldId id="475" r:id="rId15"/>
    <p:sldId id="476" r:id="rId16"/>
    <p:sldId id="327" r:id="rId17"/>
    <p:sldId id="328" r:id="rId18"/>
    <p:sldId id="329" r:id="rId19"/>
    <p:sldId id="479" r:id="rId20"/>
    <p:sldId id="331" r:id="rId21"/>
    <p:sldId id="332" r:id="rId22"/>
    <p:sldId id="333" r:id="rId23"/>
    <p:sldId id="334" r:id="rId24"/>
    <p:sldId id="455" r:id="rId25"/>
    <p:sldId id="456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4" r:id="rId35"/>
    <p:sldId id="480" r:id="rId36"/>
    <p:sldId id="345" r:id="rId37"/>
    <p:sldId id="484" r:id="rId38"/>
    <p:sldId id="485" r:id="rId39"/>
    <p:sldId id="347" r:id="rId40"/>
    <p:sldId id="348" r:id="rId41"/>
    <p:sldId id="349" r:id="rId42"/>
    <p:sldId id="350" r:id="rId43"/>
    <p:sldId id="351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3" r:id="rId61"/>
    <p:sldId id="482" r:id="rId62"/>
    <p:sldId id="414" r:id="rId63"/>
    <p:sldId id="486" r:id="rId64"/>
    <p:sldId id="415" r:id="rId65"/>
    <p:sldId id="416" r:id="rId66"/>
    <p:sldId id="417" r:id="rId67"/>
    <p:sldId id="418" r:id="rId68"/>
    <p:sldId id="419" r:id="rId69"/>
    <p:sldId id="420" r:id="rId70"/>
    <p:sldId id="458" r:id="rId71"/>
    <p:sldId id="457" r:id="rId72"/>
    <p:sldId id="424" r:id="rId73"/>
    <p:sldId id="426" r:id="rId74"/>
    <p:sldId id="427" r:id="rId75"/>
    <p:sldId id="462" r:id="rId76"/>
    <p:sldId id="463" r:id="rId77"/>
    <p:sldId id="461" r:id="rId78"/>
    <p:sldId id="459" r:id="rId79"/>
    <p:sldId id="460" r:id="rId80"/>
    <p:sldId id="477" r:id="rId81"/>
    <p:sldId id="478" r:id="rId82"/>
    <p:sldId id="430" r:id="rId83"/>
    <p:sldId id="431" r:id="rId84"/>
    <p:sldId id="432" r:id="rId85"/>
    <p:sldId id="433" r:id="rId86"/>
    <p:sldId id="434" r:id="rId87"/>
    <p:sldId id="435" r:id="rId88"/>
    <p:sldId id="436" r:id="rId89"/>
    <p:sldId id="483" r:id="rId90"/>
    <p:sldId id="451" r:id="rId91"/>
    <p:sldId id="437" r:id="rId92"/>
    <p:sldId id="438" r:id="rId93"/>
    <p:sldId id="439" r:id="rId94"/>
    <p:sldId id="466" r:id="rId95"/>
    <p:sldId id="465" r:id="rId96"/>
    <p:sldId id="467" r:id="rId97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sare Svelto" initials="CS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  <a:srgbClr val="B2B2B2"/>
    <a:srgbClr val="808080"/>
    <a:srgbClr val="5F5F5F"/>
    <a:srgbClr val="FFFF00"/>
    <a:srgbClr val="FF00FF"/>
    <a:srgbClr val="33CC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 autoAdjust="0"/>
    <p:restoredTop sz="96712" autoAdjust="0"/>
  </p:normalViewPr>
  <p:slideViewPr>
    <p:cSldViewPr snapToGrid="0">
      <p:cViewPr varScale="1">
        <p:scale>
          <a:sx n="66" d="100"/>
          <a:sy n="66" d="100"/>
        </p:scale>
        <p:origin x="9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72"/>
    </p:cViewPr>
  </p:sorterViewPr>
  <p:notesViewPr>
    <p:cSldViewPr snapToGrid="0">
      <p:cViewPr varScale="1">
        <p:scale>
          <a:sx n="82" d="100"/>
          <a:sy n="82" d="100"/>
        </p:scale>
        <p:origin x="3894" y="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11-07T11:55:42.084" idx="16">
    <p:pos x="10" y="10"/>
    <p:text>qui riprende LEZ di MT del 07/11/2005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11-09T01:01:02.787" idx="19">
    <p:pos x="10" y="10"/>
    <p:text>qui inizia la lezione di MT del 09/11/2005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4" Type="http://schemas.openxmlformats.org/officeDocument/2006/relationships/image" Target="../media/image10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emf"/><Relationship Id="rId1" Type="http://schemas.openxmlformats.org/officeDocument/2006/relationships/image" Target="../media/image121.wmf"/><Relationship Id="rId4" Type="http://schemas.openxmlformats.org/officeDocument/2006/relationships/image" Target="../media/image12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emf"/><Relationship Id="rId1" Type="http://schemas.openxmlformats.org/officeDocument/2006/relationships/image" Target="../media/image14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5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4" Type="http://schemas.openxmlformats.org/officeDocument/2006/relationships/image" Target="../media/image158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4" Type="http://schemas.openxmlformats.org/officeDocument/2006/relationships/image" Target="../media/image168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4" Type="http://schemas.openxmlformats.org/officeDocument/2006/relationships/image" Target="../media/image17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4" Type="http://schemas.openxmlformats.org/officeDocument/2006/relationships/image" Target="../media/image182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3131E34-CA0C-4B7E-9D37-3CDF4E226E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0F83895-E1FE-4BDF-9FD9-DC3B18D9B8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CC0921C-C603-4FAC-98DF-50EA2F25AF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33DF5AB-1A5B-47D5-A06D-C034B4F1DB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B1C742-8ABB-4569-A167-9F9A3D0A56A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75104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82920C9-3038-4EE0-AC84-920732FBF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2001981-2B09-4B22-814B-4F5F048916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A6A280C8-A18A-4BAE-A3B3-F3A55668B2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EAD2BA6F-89C5-4A19-9B65-B86E3B1FF9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7C554FA-7965-43CD-9238-76AE147E0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CC3E4B-7D36-46D4-8A4B-30B279DBD30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350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98D142-2598-4EBE-9CBF-283F7DCA3B56}" type="slidenum">
              <a:rPr lang="it-IT" altLang="it-IT" sz="1300" smtClean="0"/>
              <a:pPr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57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170364-CB74-4CF8-AD68-00FC8DA88B8F}" type="slidenum">
              <a:rPr lang="it-IT" altLang="it-IT" sz="1300" smtClean="0"/>
              <a:pPr>
                <a:spcBef>
                  <a:spcPct val="0"/>
                </a:spcBef>
              </a:pPr>
              <a:t>10</a:t>
            </a:fld>
            <a:endParaRPr lang="it-IT" altLang="it-IT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7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47BC13-8F53-4065-BA3D-D4696470D9F6}" type="slidenum">
              <a:rPr lang="it-IT" altLang="it-IT" sz="1300" smtClean="0"/>
              <a:pPr>
                <a:spcBef>
                  <a:spcPct val="0"/>
                </a:spcBef>
              </a:pPr>
              <a:t>11</a:t>
            </a:fld>
            <a:endParaRPr lang="it-IT" altLang="it-IT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6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FC16DC-3E2A-409B-BE85-5A7635340E6B}" type="slidenum">
              <a:rPr lang="it-IT" altLang="it-IT" sz="1300" smtClean="0"/>
              <a:pPr>
                <a:spcBef>
                  <a:spcPct val="0"/>
                </a:spcBef>
              </a:pPr>
              <a:t>12</a:t>
            </a:fld>
            <a:endParaRPr lang="it-IT" altLang="it-IT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1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4FDC39-D989-4F71-81D2-BF0E373E6BD4}" type="slidenum">
              <a:rPr lang="it-IT" altLang="it-IT" sz="1300" smtClean="0"/>
              <a:pPr>
                <a:spcBef>
                  <a:spcPct val="0"/>
                </a:spcBef>
              </a:pPr>
              <a:t>13</a:t>
            </a:fld>
            <a:endParaRPr lang="it-IT" altLang="it-IT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A61F12-B580-4C27-9455-767330A03942}" type="slidenum">
              <a:rPr lang="it-IT" altLang="it-IT" sz="1300" smtClean="0"/>
              <a:pPr>
                <a:spcBef>
                  <a:spcPct val="0"/>
                </a:spcBef>
              </a:pPr>
              <a:t>14</a:t>
            </a:fld>
            <a:endParaRPr lang="it-IT" altLang="it-IT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70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7C131D-5770-4335-820B-4F0F59A1D327}" type="slidenum">
              <a:rPr lang="it-IT" altLang="it-IT" sz="1300" smtClean="0"/>
              <a:pPr>
                <a:spcBef>
                  <a:spcPct val="0"/>
                </a:spcBef>
              </a:pPr>
              <a:t>15</a:t>
            </a:fld>
            <a:endParaRPr lang="it-IT" altLang="it-IT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68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C8BB8E-374D-4928-BAD5-4ED948D64894}" type="slidenum">
              <a:rPr lang="it-IT" altLang="it-IT" sz="1300" smtClean="0"/>
              <a:pPr>
                <a:spcBef>
                  <a:spcPct val="0"/>
                </a:spcBef>
              </a:pPr>
              <a:t>16</a:t>
            </a:fld>
            <a:endParaRPr lang="it-IT" altLang="it-IT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9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AEB577-B7F4-4CA8-9AA3-D3338A0BE6D6}" type="slidenum">
              <a:rPr lang="it-IT" altLang="it-IT" sz="1300" smtClean="0"/>
              <a:pPr>
                <a:spcBef>
                  <a:spcPct val="0"/>
                </a:spcBef>
              </a:pPr>
              <a:t>17</a:t>
            </a:fld>
            <a:endParaRPr lang="it-IT" altLang="it-IT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62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C72B49-B6B4-4803-9669-6BA2158AD47F}" type="slidenum">
              <a:rPr lang="it-IT" altLang="it-IT" sz="1300" smtClean="0"/>
              <a:pPr>
                <a:spcBef>
                  <a:spcPct val="0"/>
                </a:spcBef>
              </a:pPr>
              <a:t>18</a:t>
            </a:fld>
            <a:endParaRPr lang="it-IT" altLang="it-IT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79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E44949-6746-47E3-BEA6-5BC4550BBA21}" type="slidenum">
              <a:rPr lang="it-IT" altLang="it-IT" sz="1300" smtClean="0"/>
              <a:pPr>
                <a:spcBef>
                  <a:spcPct val="0"/>
                </a:spcBef>
              </a:pPr>
              <a:t>19</a:t>
            </a:fld>
            <a:endParaRPr lang="it-IT" altLang="it-IT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23B1AD-FE1D-439F-A34A-0DE1B2DADFC6}" type="slidenum">
              <a:rPr lang="it-IT" altLang="it-IT" sz="1300" smtClean="0"/>
              <a:pPr>
                <a:spcBef>
                  <a:spcPct val="0"/>
                </a:spcBef>
              </a:pPr>
              <a:t>2</a:t>
            </a:fld>
            <a:endParaRPr lang="it-IT" altLang="it-IT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98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F9B076-D57D-4E3A-89C8-24C50157171F}" type="slidenum">
              <a:rPr lang="it-IT" altLang="it-IT" sz="1300" smtClean="0"/>
              <a:pPr>
                <a:spcBef>
                  <a:spcPct val="0"/>
                </a:spcBef>
              </a:pPr>
              <a:t>20</a:t>
            </a:fld>
            <a:endParaRPr lang="it-IT" altLang="it-IT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79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99A4F8-35E4-44EE-ADAE-F2BA72BFCB7F}" type="slidenum">
              <a:rPr lang="it-IT" altLang="it-IT" sz="1300" smtClean="0"/>
              <a:pPr>
                <a:spcBef>
                  <a:spcPct val="0"/>
                </a:spcBef>
              </a:pPr>
              <a:t>21</a:t>
            </a:fld>
            <a:endParaRPr lang="it-IT" altLang="it-IT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56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FBB156-4AF9-42A6-BB65-4339E4034C4E}" type="slidenum">
              <a:rPr lang="it-IT" altLang="it-IT" sz="1300" smtClean="0"/>
              <a:pPr>
                <a:spcBef>
                  <a:spcPct val="0"/>
                </a:spcBef>
              </a:pPr>
              <a:t>22</a:t>
            </a:fld>
            <a:endParaRPr lang="it-IT" altLang="it-IT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40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E9818-A6E2-4A95-AE49-2A018BF8921A}" type="slidenum">
              <a:rPr lang="it-IT" altLang="it-IT" sz="1300" smtClean="0"/>
              <a:pPr>
                <a:spcBef>
                  <a:spcPct val="0"/>
                </a:spcBef>
              </a:pPr>
              <a:t>23</a:t>
            </a:fld>
            <a:endParaRPr lang="it-IT" altLang="it-IT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06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A5A46D-745D-4F65-9D46-F60AC90796DB}" type="slidenum">
              <a:rPr lang="it-IT" altLang="it-IT" sz="1300" smtClean="0"/>
              <a:pPr>
                <a:spcBef>
                  <a:spcPct val="0"/>
                </a:spcBef>
              </a:pPr>
              <a:t>24</a:t>
            </a:fld>
            <a:endParaRPr lang="it-IT" altLang="it-IT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3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6CE40-0AAC-493B-95A3-6DEA01AA015B}" type="slidenum">
              <a:rPr lang="it-IT" altLang="it-IT" sz="1300" smtClean="0"/>
              <a:pPr>
                <a:spcBef>
                  <a:spcPct val="0"/>
                </a:spcBef>
              </a:pPr>
              <a:t>25</a:t>
            </a:fld>
            <a:endParaRPr lang="it-IT" altLang="it-IT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5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446481-9BD5-4FFF-85D4-8299940CAE84}" type="slidenum">
              <a:rPr lang="it-IT" altLang="it-IT" sz="1300" smtClean="0"/>
              <a:pPr>
                <a:spcBef>
                  <a:spcPct val="0"/>
                </a:spcBef>
              </a:pPr>
              <a:t>26</a:t>
            </a:fld>
            <a:endParaRPr lang="it-IT" altLang="it-IT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2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C060F-899D-42EF-9EDD-B2C8E184DA5A}" type="slidenum">
              <a:rPr lang="it-IT" altLang="it-IT" sz="1300" smtClean="0"/>
              <a:pPr>
                <a:spcBef>
                  <a:spcPct val="0"/>
                </a:spcBef>
              </a:pPr>
              <a:t>27</a:t>
            </a:fld>
            <a:endParaRPr lang="it-IT" altLang="it-IT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87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EACB4-6838-4256-A30A-02FB137260B5}" type="slidenum">
              <a:rPr lang="it-IT" altLang="it-IT" sz="1300" smtClean="0"/>
              <a:pPr>
                <a:spcBef>
                  <a:spcPct val="0"/>
                </a:spcBef>
              </a:pPr>
              <a:t>28</a:t>
            </a:fld>
            <a:endParaRPr lang="it-IT" altLang="it-IT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76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BE55F-B432-438C-9C83-3397324124B1}" type="slidenum">
              <a:rPr lang="it-IT" altLang="it-IT" sz="1300" smtClean="0"/>
              <a:pPr>
                <a:spcBef>
                  <a:spcPct val="0"/>
                </a:spcBef>
              </a:pPr>
              <a:t>29</a:t>
            </a:fld>
            <a:endParaRPr lang="it-IT" altLang="it-IT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1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75A2DE-6803-4953-8EE0-9453DB76BA87}" type="slidenum">
              <a:rPr lang="it-IT" altLang="it-IT" sz="1300" smtClean="0"/>
              <a:pPr>
                <a:spcBef>
                  <a:spcPct val="0"/>
                </a:spcBef>
              </a:pPr>
              <a:t>3</a:t>
            </a:fld>
            <a:endParaRPr lang="it-IT" altLang="it-IT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41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2B1770-47CD-43FA-B516-C7C882FB7013}" type="slidenum">
              <a:rPr lang="it-IT" altLang="it-IT" sz="1300" smtClean="0"/>
              <a:pPr>
                <a:spcBef>
                  <a:spcPct val="0"/>
                </a:spcBef>
              </a:pPr>
              <a:t>30</a:t>
            </a:fld>
            <a:endParaRPr lang="it-IT" altLang="it-IT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82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534F1C-1FCC-4C98-A2CE-CDCF9F887A4A}" type="slidenum">
              <a:rPr lang="it-IT" altLang="it-IT" sz="1300" smtClean="0"/>
              <a:pPr>
                <a:spcBef>
                  <a:spcPct val="0"/>
                </a:spcBef>
              </a:pPr>
              <a:t>31</a:t>
            </a:fld>
            <a:endParaRPr lang="it-IT" altLang="it-IT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6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34F910-291A-4BF1-8A57-0D578CCC87A7}" type="slidenum">
              <a:rPr lang="it-IT" altLang="it-IT" sz="1300" smtClean="0"/>
              <a:pPr>
                <a:spcBef>
                  <a:spcPct val="0"/>
                </a:spcBef>
              </a:pPr>
              <a:t>32</a:t>
            </a:fld>
            <a:endParaRPr lang="it-IT" altLang="it-IT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8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AEAF4C-0A15-480E-B887-3A95FB364946}" type="slidenum">
              <a:rPr lang="it-IT" altLang="it-IT" sz="1300" smtClean="0"/>
              <a:pPr>
                <a:spcBef>
                  <a:spcPct val="0"/>
                </a:spcBef>
              </a:pPr>
              <a:t>33</a:t>
            </a:fld>
            <a:endParaRPr lang="it-IT" altLang="it-IT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14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AC273-8733-4F2F-A526-386A80F721F1}" type="slidenum">
              <a:rPr lang="it-IT" altLang="it-IT" sz="1300" smtClean="0"/>
              <a:pPr>
                <a:spcBef>
                  <a:spcPct val="0"/>
                </a:spcBef>
              </a:pPr>
              <a:t>34</a:t>
            </a:fld>
            <a:endParaRPr lang="it-IT" altLang="it-IT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00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CBD330-2D7D-46FE-BF06-1F5733701355}" type="slidenum">
              <a:rPr lang="it-IT" altLang="it-IT" sz="1300" smtClean="0"/>
              <a:pPr>
                <a:spcBef>
                  <a:spcPct val="0"/>
                </a:spcBef>
              </a:pPr>
              <a:t>35</a:t>
            </a:fld>
            <a:endParaRPr lang="it-IT" altLang="it-IT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2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228518-7D91-4BD7-A700-275E91E15A56}" type="slidenum">
              <a:rPr lang="it-IT" altLang="it-IT" sz="1300" smtClean="0"/>
              <a:pPr>
                <a:spcBef>
                  <a:spcPct val="0"/>
                </a:spcBef>
              </a:pPr>
              <a:t>36</a:t>
            </a:fld>
            <a:endParaRPr lang="it-IT" altLang="it-IT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5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A5A40C-A731-4C03-905B-87BEF0830CBA}" type="slidenum">
              <a:rPr lang="it-IT" altLang="it-IT" sz="1300" smtClean="0"/>
              <a:pPr>
                <a:spcBef>
                  <a:spcPct val="0"/>
                </a:spcBef>
              </a:pPr>
              <a:t>37</a:t>
            </a:fld>
            <a:endParaRPr lang="it-IT" altLang="it-IT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14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B478F-6C93-4BD3-8505-1590CCED5BB5}" type="slidenum">
              <a:rPr lang="it-IT" altLang="it-IT" sz="1300" smtClean="0"/>
              <a:pPr>
                <a:spcBef>
                  <a:spcPct val="0"/>
                </a:spcBef>
              </a:pPr>
              <a:t>38</a:t>
            </a:fld>
            <a:endParaRPr lang="it-IT" altLang="it-IT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99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84B028-1E0B-4796-B635-8520709E57BB}" type="slidenum">
              <a:rPr lang="it-IT" altLang="it-IT" sz="1300" smtClean="0"/>
              <a:pPr>
                <a:spcBef>
                  <a:spcPct val="0"/>
                </a:spcBef>
              </a:pPr>
              <a:t>39</a:t>
            </a:fld>
            <a:endParaRPr lang="it-IT" altLang="it-IT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04D0C1-3B15-4A71-A1E7-E653E2E4818F}" type="slidenum">
              <a:rPr lang="it-IT" altLang="it-IT" sz="1300" smtClean="0"/>
              <a:pPr>
                <a:spcBef>
                  <a:spcPct val="0"/>
                </a:spcBef>
              </a:pPr>
              <a:t>4</a:t>
            </a:fld>
            <a:endParaRPr lang="it-IT" altLang="it-IT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849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BAF517-1A0E-4207-9B84-1480818183B5}" type="slidenum">
              <a:rPr lang="it-IT" altLang="it-IT" sz="1300" smtClean="0"/>
              <a:pPr>
                <a:spcBef>
                  <a:spcPct val="0"/>
                </a:spcBef>
              </a:pPr>
              <a:t>40</a:t>
            </a:fld>
            <a:endParaRPr lang="it-IT" altLang="it-IT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09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3B008B-C2BF-4BD7-A5CB-942A364F1D1E}" type="slidenum">
              <a:rPr lang="it-IT" altLang="it-IT" sz="1300" smtClean="0"/>
              <a:pPr>
                <a:spcBef>
                  <a:spcPct val="0"/>
                </a:spcBef>
              </a:pPr>
              <a:t>41</a:t>
            </a:fld>
            <a:endParaRPr lang="it-IT" altLang="it-IT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780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25D115-49AA-4F11-999D-FAA68402A3DD}" type="slidenum">
              <a:rPr lang="it-IT" altLang="it-IT" sz="1300" smtClean="0"/>
              <a:pPr>
                <a:spcBef>
                  <a:spcPct val="0"/>
                </a:spcBef>
              </a:pPr>
              <a:t>42</a:t>
            </a:fld>
            <a:endParaRPr lang="it-IT" altLang="it-IT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80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F66FE0-C245-47C1-9472-85CE8DF78387}" type="slidenum">
              <a:rPr lang="it-IT" altLang="it-IT" sz="1300" smtClean="0"/>
              <a:pPr>
                <a:spcBef>
                  <a:spcPct val="0"/>
                </a:spcBef>
              </a:pPr>
              <a:t>43</a:t>
            </a:fld>
            <a:endParaRPr lang="it-IT" altLang="it-IT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77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606545-A3AB-4C99-B974-2D42EED65374}" type="slidenum">
              <a:rPr lang="it-IT" altLang="it-IT" sz="1300" smtClean="0"/>
              <a:pPr>
                <a:spcBef>
                  <a:spcPct val="0"/>
                </a:spcBef>
              </a:pPr>
              <a:t>44</a:t>
            </a:fld>
            <a:endParaRPr lang="it-IT" altLang="it-IT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69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0D83E3-1796-4519-BB26-EB09718CA564}" type="slidenum">
              <a:rPr lang="it-IT" altLang="it-IT" sz="1300" smtClean="0"/>
              <a:pPr>
                <a:spcBef>
                  <a:spcPct val="0"/>
                </a:spcBef>
              </a:pPr>
              <a:t>45</a:t>
            </a:fld>
            <a:endParaRPr lang="it-IT" altLang="it-IT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20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7D23A6-705A-4DAA-830C-18B14828534D}" type="slidenum">
              <a:rPr lang="it-IT" altLang="it-IT" sz="1300" smtClean="0"/>
              <a:pPr>
                <a:spcBef>
                  <a:spcPct val="0"/>
                </a:spcBef>
              </a:pPr>
              <a:t>46</a:t>
            </a:fld>
            <a:endParaRPr lang="it-IT" altLang="it-IT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2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843134-C23F-47BF-B47A-FF3AC2FE6CBC}" type="slidenum">
              <a:rPr lang="it-IT" altLang="it-IT" sz="1300" smtClean="0"/>
              <a:pPr>
                <a:spcBef>
                  <a:spcPct val="0"/>
                </a:spcBef>
              </a:pPr>
              <a:t>47</a:t>
            </a:fld>
            <a:endParaRPr lang="it-IT" altLang="it-IT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649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6CF7DD-9651-4B64-937E-C4D59557059B}" type="slidenum">
              <a:rPr lang="it-IT" altLang="it-IT" sz="1300" smtClean="0"/>
              <a:pPr>
                <a:spcBef>
                  <a:spcPct val="0"/>
                </a:spcBef>
              </a:pPr>
              <a:t>48</a:t>
            </a:fld>
            <a:endParaRPr lang="it-IT" altLang="it-IT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13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2207D-2499-465E-AB7A-FA6F3D5B2D14}" type="slidenum">
              <a:rPr lang="it-IT" altLang="it-IT" sz="1300" smtClean="0"/>
              <a:pPr>
                <a:spcBef>
                  <a:spcPct val="0"/>
                </a:spcBef>
              </a:pPr>
              <a:t>49</a:t>
            </a:fld>
            <a:endParaRPr lang="it-IT" altLang="it-IT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1C456B-888A-474B-86D9-ADAAD8C79019}" type="slidenum">
              <a:rPr lang="it-IT" altLang="it-IT" sz="1300" smtClean="0"/>
              <a:pPr>
                <a:spcBef>
                  <a:spcPct val="0"/>
                </a:spcBef>
              </a:pPr>
              <a:t>5</a:t>
            </a:fld>
            <a:endParaRPr lang="it-IT" altLang="it-IT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74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5317F9-7B76-49AA-A83F-0CDE70511AC6}" type="slidenum">
              <a:rPr lang="it-IT" altLang="it-IT" sz="1300" smtClean="0"/>
              <a:pPr>
                <a:spcBef>
                  <a:spcPct val="0"/>
                </a:spcBef>
              </a:pPr>
              <a:t>50</a:t>
            </a:fld>
            <a:endParaRPr lang="it-IT" altLang="it-IT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CB85FF-F1E3-44A9-A13B-785AE4861FB1}" type="slidenum">
              <a:rPr lang="it-IT" altLang="it-IT" sz="1300" smtClean="0"/>
              <a:pPr>
                <a:spcBef>
                  <a:spcPct val="0"/>
                </a:spcBef>
              </a:pPr>
              <a:t>51</a:t>
            </a:fld>
            <a:endParaRPr lang="it-IT" altLang="it-IT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877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73DD83-B059-4EBC-97B3-FFB7B7F5D77F}" type="slidenum">
              <a:rPr lang="it-IT" altLang="it-IT" sz="1300" smtClean="0"/>
              <a:pPr>
                <a:spcBef>
                  <a:spcPct val="0"/>
                </a:spcBef>
              </a:pPr>
              <a:t>52</a:t>
            </a:fld>
            <a:endParaRPr lang="it-IT" altLang="it-IT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38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7B578D-7165-4CF1-BD81-EF63DE6D77E1}" type="slidenum">
              <a:rPr lang="it-IT" altLang="it-IT" sz="1300" smtClean="0"/>
              <a:pPr>
                <a:spcBef>
                  <a:spcPct val="0"/>
                </a:spcBef>
              </a:pPr>
              <a:t>53</a:t>
            </a:fld>
            <a:endParaRPr lang="it-IT" altLang="it-IT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17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FC1548-F042-4AFB-9010-04737D954979}" type="slidenum">
              <a:rPr lang="it-IT" altLang="it-IT" sz="1300" smtClean="0"/>
              <a:pPr>
                <a:spcBef>
                  <a:spcPct val="0"/>
                </a:spcBef>
              </a:pPr>
              <a:t>54</a:t>
            </a:fld>
            <a:endParaRPr lang="it-IT" altLang="it-IT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3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080FFB-DD1B-47D0-8BD2-A06CC9D96A25}" type="slidenum">
              <a:rPr lang="it-IT" altLang="it-IT" sz="1300" smtClean="0"/>
              <a:pPr>
                <a:spcBef>
                  <a:spcPct val="0"/>
                </a:spcBef>
              </a:pPr>
              <a:t>55</a:t>
            </a:fld>
            <a:endParaRPr lang="it-IT" altLang="it-IT" sz="13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041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873E14-55C3-4E9E-A88E-6E21FF6CD59C}" type="slidenum">
              <a:rPr lang="it-IT" altLang="it-IT" sz="1300" smtClean="0"/>
              <a:pPr>
                <a:spcBef>
                  <a:spcPct val="0"/>
                </a:spcBef>
              </a:pPr>
              <a:t>56</a:t>
            </a:fld>
            <a:endParaRPr lang="it-IT" altLang="it-IT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419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171EBE-B49D-4913-B33C-23A09EEEE9B9}" type="slidenum">
              <a:rPr lang="it-IT" altLang="it-IT" sz="1300" smtClean="0"/>
              <a:pPr>
                <a:spcBef>
                  <a:spcPct val="0"/>
                </a:spcBef>
              </a:pPr>
              <a:t>57</a:t>
            </a:fld>
            <a:endParaRPr lang="it-IT" altLang="it-IT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853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317F4F-AEF9-4F88-8C56-123CBE368F67}" type="slidenum">
              <a:rPr lang="it-IT" altLang="it-IT" sz="1300" smtClean="0"/>
              <a:pPr>
                <a:spcBef>
                  <a:spcPct val="0"/>
                </a:spcBef>
              </a:pPr>
              <a:t>58</a:t>
            </a:fld>
            <a:endParaRPr lang="it-IT" altLang="it-IT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332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C2450C-6236-40EA-AC12-641ECF351EE1}" type="slidenum">
              <a:rPr lang="it-IT" altLang="it-IT" sz="1300" smtClean="0"/>
              <a:pPr>
                <a:spcBef>
                  <a:spcPct val="0"/>
                </a:spcBef>
              </a:pPr>
              <a:t>59</a:t>
            </a:fld>
            <a:endParaRPr lang="it-IT" altLang="it-IT" sz="13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9929D2-B58C-430D-B1E6-2C5B22697EC3}" type="slidenum">
              <a:rPr lang="it-IT" altLang="it-IT" sz="1300" smtClean="0"/>
              <a:pPr>
                <a:spcBef>
                  <a:spcPct val="0"/>
                </a:spcBef>
              </a:pPr>
              <a:t>6</a:t>
            </a:fld>
            <a:endParaRPr lang="it-IT" altLang="it-IT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667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AA3A7-7D20-494E-AC99-CDB69EBFBCD5}" type="slidenum">
              <a:rPr lang="it-IT" altLang="it-IT" sz="1300" smtClean="0"/>
              <a:pPr>
                <a:spcBef>
                  <a:spcPct val="0"/>
                </a:spcBef>
              </a:pPr>
              <a:t>60</a:t>
            </a:fld>
            <a:endParaRPr lang="it-IT" altLang="it-IT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1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A25FCD-1066-4D90-926C-09A3C88848EF}" type="slidenum">
              <a:rPr lang="it-IT" altLang="it-IT" sz="1300" smtClean="0"/>
              <a:pPr>
                <a:spcBef>
                  <a:spcPct val="0"/>
                </a:spcBef>
              </a:pPr>
              <a:t>61</a:t>
            </a:fld>
            <a:endParaRPr lang="it-IT" altLang="it-IT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533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A7F11-8056-4FCF-9B62-F733BCB95FB0}" type="slidenum">
              <a:rPr lang="it-IT" altLang="it-IT" sz="1300" smtClean="0"/>
              <a:pPr>
                <a:spcBef>
                  <a:spcPct val="0"/>
                </a:spcBef>
              </a:pPr>
              <a:t>62</a:t>
            </a:fld>
            <a:endParaRPr lang="it-IT" altLang="it-IT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63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AA3A7-7D20-494E-AC99-CDB69EBFBCD5}" type="slidenum">
              <a:rPr lang="it-IT" altLang="it-IT" sz="1300" smtClean="0"/>
              <a:pPr>
                <a:spcBef>
                  <a:spcPct val="0"/>
                </a:spcBef>
              </a:pPr>
              <a:t>63</a:t>
            </a:fld>
            <a:endParaRPr lang="it-IT" altLang="it-IT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703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1DBB47-2078-4905-BB4A-7AB6B11EF669}" type="slidenum">
              <a:rPr lang="it-IT" altLang="it-IT" sz="1300" smtClean="0"/>
              <a:pPr>
                <a:spcBef>
                  <a:spcPct val="0"/>
                </a:spcBef>
              </a:pPr>
              <a:t>64</a:t>
            </a:fld>
            <a:endParaRPr lang="it-IT" altLang="it-IT" sz="13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6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529D19-9D27-41A3-9176-F976F4DE9BF2}" type="slidenum">
              <a:rPr lang="it-IT" altLang="it-IT" sz="1300" smtClean="0"/>
              <a:pPr>
                <a:spcBef>
                  <a:spcPct val="0"/>
                </a:spcBef>
              </a:pPr>
              <a:t>65</a:t>
            </a:fld>
            <a:endParaRPr lang="it-IT" altLang="it-IT" sz="13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857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EB913-B2BB-4FB8-A078-F184090F3593}" type="slidenum">
              <a:rPr lang="it-IT" altLang="it-IT" sz="1300" smtClean="0"/>
              <a:pPr>
                <a:spcBef>
                  <a:spcPct val="0"/>
                </a:spcBef>
              </a:pPr>
              <a:t>66</a:t>
            </a:fld>
            <a:endParaRPr lang="it-IT" altLang="it-IT" sz="13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4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7B97DB-36B1-47E8-81C5-BB4FFCE81B7C}" type="slidenum">
              <a:rPr lang="it-IT" altLang="it-IT" sz="1300" smtClean="0"/>
              <a:pPr>
                <a:spcBef>
                  <a:spcPct val="0"/>
                </a:spcBef>
              </a:pPr>
              <a:t>67</a:t>
            </a:fld>
            <a:endParaRPr lang="it-IT" altLang="it-IT" sz="13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3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3E1949-6F66-4FF5-BE94-C1827D74965C}" type="slidenum">
              <a:rPr lang="it-IT" altLang="it-IT" sz="1300" smtClean="0"/>
              <a:pPr>
                <a:spcBef>
                  <a:spcPct val="0"/>
                </a:spcBef>
              </a:pPr>
              <a:t>68</a:t>
            </a:fld>
            <a:endParaRPr lang="it-IT" altLang="it-IT" sz="13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79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21903F-1BBB-4D30-97CB-26E7E0C56D6F}" type="slidenum">
              <a:rPr lang="it-IT" altLang="it-IT" sz="1300" smtClean="0"/>
              <a:pPr>
                <a:spcBef>
                  <a:spcPct val="0"/>
                </a:spcBef>
              </a:pPr>
              <a:t>69</a:t>
            </a:fld>
            <a:endParaRPr lang="it-IT" altLang="it-IT" sz="13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20C01B-F995-4FC1-8329-D9653D8790DC}" type="slidenum">
              <a:rPr lang="it-IT" altLang="it-IT" sz="1300" smtClean="0"/>
              <a:pPr>
                <a:spcBef>
                  <a:spcPct val="0"/>
                </a:spcBef>
              </a:pPr>
              <a:t>7</a:t>
            </a:fld>
            <a:endParaRPr lang="it-IT" altLang="it-IT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599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2268FB-1C8D-496F-B394-D19D18D87F3A}" type="slidenum">
              <a:rPr lang="it-IT" altLang="it-IT" sz="1300" smtClean="0"/>
              <a:pPr>
                <a:spcBef>
                  <a:spcPct val="0"/>
                </a:spcBef>
              </a:pPr>
              <a:t>70</a:t>
            </a:fld>
            <a:endParaRPr lang="it-IT" altLang="it-IT" sz="13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971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C06CE7-DE78-471B-8FF5-F3A61AA5881B}" type="slidenum">
              <a:rPr lang="it-IT" altLang="it-IT" sz="1300" smtClean="0"/>
              <a:pPr>
                <a:spcBef>
                  <a:spcPct val="0"/>
                </a:spcBef>
              </a:pPr>
              <a:t>71</a:t>
            </a:fld>
            <a:endParaRPr lang="it-IT" altLang="it-IT" sz="13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266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66413B-A830-4E28-8809-B4AE42CF923B}" type="slidenum">
              <a:rPr lang="it-IT" altLang="it-IT" sz="1300" smtClean="0"/>
              <a:pPr>
                <a:spcBef>
                  <a:spcPct val="0"/>
                </a:spcBef>
              </a:pPr>
              <a:t>72</a:t>
            </a:fld>
            <a:endParaRPr lang="it-IT" altLang="it-IT" sz="13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251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F4FE31-62B1-4D4B-B1FC-25A6E999C13D}" type="slidenum">
              <a:rPr lang="it-IT" altLang="it-IT" sz="1300" smtClean="0"/>
              <a:pPr>
                <a:spcBef>
                  <a:spcPct val="0"/>
                </a:spcBef>
              </a:pPr>
              <a:t>73</a:t>
            </a:fld>
            <a:endParaRPr lang="it-IT" altLang="it-IT" sz="13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746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2D9032-D9ED-48BD-9A0A-C280BB75C461}" type="slidenum">
              <a:rPr lang="it-IT" altLang="it-IT" sz="1300" smtClean="0"/>
              <a:pPr>
                <a:spcBef>
                  <a:spcPct val="0"/>
                </a:spcBef>
              </a:pPr>
              <a:t>74</a:t>
            </a:fld>
            <a:endParaRPr lang="it-IT" altLang="it-IT" sz="13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917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25128C-F0CA-41D6-B6A9-F8C2EE456708}" type="slidenum">
              <a:rPr lang="it-IT" altLang="it-IT" sz="1300" smtClean="0"/>
              <a:pPr>
                <a:spcBef>
                  <a:spcPct val="0"/>
                </a:spcBef>
              </a:pPr>
              <a:t>75</a:t>
            </a:fld>
            <a:endParaRPr lang="it-IT" altLang="it-IT" sz="13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415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0F0234-23F4-4943-82B2-A91CCDD8AA65}" type="slidenum">
              <a:rPr lang="it-IT" altLang="it-IT" sz="1300" smtClean="0"/>
              <a:pPr>
                <a:spcBef>
                  <a:spcPct val="0"/>
                </a:spcBef>
              </a:pPr>
              <a:t>76</a:t>
            </a:fld>
            <a:endParaRPr lang="it-IT" altLang="it-IT" sz="13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976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6DC7D-AEDB-4BD9-B2C6-D2392219301A}" type="slidenum">
              <a:rPr lang="it-IT" altLang="it-IT" sz="1300" smtClean="0"/>
              <a:pPr>
                <a:spcBef>
                  <a:spcPct val="0"/>
                </a:spcBef>
              </a:pPr>
              <a:t>77</a:t>
            </a:fld>
            <a:endParaRPr lang="it-IT" altLang="it-IT" sz="13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514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31087-3831-4396-A85E-4B0619ABBADE}" type="slidenum">
              <a:rPr lang="it-IT" altLang="it-IT" sz="1300" smtClean="0"/>
              <a:pPr>
                <a:spcBef>
                  <a:spcPct val="0"/>
                </a:spcBef>
              </a:pPr>
              <a:t>78</a:t>
            </a:fld>
            <a:endParaRPr lang="it-IT" altLang="it-IT" sz="13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997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231F97-C8D9-41C9-9FC3-6DB1DFF24FAA}" type="slidenum">
              <a:rPr lang="it-IT" altLang="it-IT" sz="1300" smtClean="0"/>
              <a:pPr>
                <a:spcBef>
                  <a:spcPct val="0"/>
                </a:spcBef>
              </a:pPr>
              <a:t>79</a:t>
            </a:fld>
            <a:endParaRPr lang="it-IT" altLang="it-IT" sz="13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2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799FB4-9944-44AA-8F12-D6935A1093E9}" type="slidenum">
              <a:rPr lang="it-IT" altLang="it-IT" sz="1300" smtClean="0"/>
              <a:pPr>
                <a:spcBef>
                  <a:spcPct val="0"/>
                </a:spcBef>
              </a:pPr>
              <a:t>8</a:t>
            </a:fld>
            <a:endParaRPr lang="it-IT" altLang="it-IT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727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83CF51-FC79-46EE-A3E6-19AEB325E0DA}" type="slidenum">
              <a:rPr lang="it-IT" altLang="it-IT" sz="1300" smtClean="0"/>
              <a:pPr>
                <a:spcBef>
                  <a:spcPct val="0"/>
                </a:spcBef>
              </a:pPr>
              <a:t>80</a:t>
            </a:fld>
            <a:endParaRPr lang="it-IT" altLang="it-IT" sz="13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227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5A30C1-1BD6-47B1-BE41-162BBB40CD01}" type="slidenum">
              <a:rPr lang="it-IT" altLang="it-IT" sz="1300" smtClean="0"/>
              <a:pPr>
                <a:spcBef>
                  <a:spcPct val="0"/>
                </a:spcBef>
              </a:pPr>
              <a:t>81</a:t>
            </a:fld>
            <a:endParaRPr lang="it-IT" altLang="it-IT" sz="13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570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9C7C9-D172-4309-924C-CCA7F6EE24BE}" type="slidenum">
              <a:rPr lang="it-IT" altLang="it-IT" sz="1300" smtClean="0"/>
              <a:pPr>
                <a:spcBef>
                  <a:spcPct val="0"/>
                </a:spcBef>
              </a:pPr>
              <a:t>82</a:t>
            </a:fld>
            <a:endParaRPr lang="it-IT" altLang="it-IT" sz="13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683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A4736-0E98-4CED-A8E6-093DEEA84793}" type="slidenum">
              <a:rPr lang="it-IT" altLang="it-IT" sz="1300" smtClean="0"/>
              <a:pPr>
                <a:spcBef>
                  <a:spcPct val="0"/>
                </a:spcBef>
              </a:pPr>
              <a:t>83</a:t>
            </a:fld>
            <a:endParaRPr lang="it-IT" altLang="it-IT" sz="13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524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4497B7-007A-4864-89C9-50766B71B785}" type="slidenum">
              <a:rPr lang="it-IT" altLang="it-IT" sz="1300" smtClean="0"/>
              <a:pPr>
                <a:spcBef>
                  <a:spcPct val="0"/>
                </a:spcBef>
              </a:pPr>
              <a:t>84</a:t>
            </a:fld>
            <a:endParaRPr lang="it-IT" altLang="it-IT" sz="13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929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A0C0B-9E5C-4835-84AB-7B2716BAB871}" type="slidenum">
              <a:rPr lang="it-IT" altLang="it-IT" sz="1300" smtClean="0"/>
              <a:pPr>
                <a:spcBef>
                  <a:spcPct val="0"/>
                </a:spcBef>
              </a:pPr>
              <a:t>85</a:t>
            </a:fld>
            <a:endParaRPr lang="it-IT" altLang="it-IT" sz="13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30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BEEA1C-90A0-44A8-8347-B0B34704C8CC}" type="slidenum">
              <a:rPr lang="it-IT" altLang="it-IT" sz="1300" smtClean="0"/>
              <a:pPr>
                <a:spcBef>
                  <a:spcPct val="0"/>
                </a:spcBef>
              </a:pPr>
              <a:t>86</a:t>
            </a:fld>
            <a:endParaRPr lang="it-IT" altLang="it-IT" sz="13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148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0E9351-8F9F-4913-9C31-4E4A50FE2CF5}" type="slidenum">
              <a:rPr lang="it-IT" altLang="it-IT" sz="1300" smtClean="0"/>
              <a:pPr>
                <a:spcBef>
                  <a:spcPct val="0"/>
                </a:spcBef>
              </a:pPr>
              <a:t>87</a:t>
            </a:fld>
            <a:endParaRPr lang="it-IT" altLang="it-IT" sz="13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163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DFEC75-EFF7-48C7-BFC0-906100AE4217}" type="slidenum">
              <a:rPr lang="it-IT" altLang="it-IT" sz="1300" smtClean="0"/>
              <a:pPr>
                <a:spcBef>
                  <a:spcPct val="0"/>
                </a:spcBef>
              </a:pPr>
              <a:t>88</a:t>
            </a:fld>
            <a:endParaRPr lang="it-IT" altLang="it-IT" sz="13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23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4FEBF-3597-4767-BC47-5F170849D427}" type="slidenum">
              <a:rPr lang="it-IT" altLang="it-IT" sz="1300" smtClean="0"/>
              <a:pPr>
                <a:spcBef>
                  <a:spcPct val="0"/>
                </a:spcBef>
              </a:pPr>
              <a:t>89</a:t>
            </a:fld>
            <a:endParaRPr lang="it-IT" altLang="it-IT" sz="13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4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162A66-3711-49EE-9372-BAE46B4820A7}" type="slidenum">
              <a:rPr lang="it-IT" altLang="it-IT" sz="1300" smtClean="0"/>
              <a:pPr>
                <a:spcBef>
                  <a:spcPct val="0"/>
                </a:spcBef>
              </a:pPr>
              <a:t>9</a:t>
            </a:fld>
            <a:endParaRPr lang="it-IT" altLang="it-IT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1108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2573E3-063F-4136-AD3E-4FFEB1A43AC6}" type="slidenum">
              <a:rPr lang="it-IT" altLang="it-IT" sz="1300" smtClean="0"/>
              <a:pPr>
                <a:spcBef>
                  <a:spcPct val="0"/>
                </a:spcBef>
              </a:pPr>
              <a:t>90</a:t>
            </a:fld>
            <a:endParaRPr lang="it-IT" altLang="it-IT" sz="13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153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A05ED6-F1BE-425D-9F4F-12EE42E262CC}" type="slidenum">
              <a:rPr lang="it-IT" altLang="it-IT" sz="1300" smtClean="0"/>
              <a:pPr>
                <a:spcBef>
                  <a:spcPct val="0"/>
                </a:spcBef>
              </a:pPr>
              <a:t>91</a:t>
            </a:fld>
            <a:endParaRPr lang="it-IT" altLang="it-IT" sz="13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115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029B11-2F11-4C4D-9DB4-79E079E912C5}" type="slidenum">
              <a:rPr lang="it-IT" altLang="it-IT" sz="1300" smtClean="0"/>
              <a:pPr>
                <a:spcBef>
                  <a:spcPct val="0"/>
                </a:spcBef>
              </a:pPr>
              <a:t>92</a:t>
            </a:fld>
            <a:endParaRPr lang="it-IT" altLang="it-IT" sz="13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491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D1B705-E7EC-48CD-B5C3-707004696598}" type="slidenum">
              <a:rPr lang="it-IT" altLang="it-IT" sz="1300" smtClean="0"/>
              <a:pPr>
                <a:spcBef>
                  <a:spcPct val="0"/>
                </a:spcBef>
              </a:pPr>
              <a:t>93</a:t>
            </a:fld>
            <a:endParaRPr lang="it-IT" altLang="it-IT" sz="13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08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3539" name="Segnaposto not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35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49FF05-D744-4489-93A0-49C4257BD119}" type="slidenum">
              <a:rPr lang="it-IT" altLang="it-IT" smtClean="0">
                <a:latin typeface="Arial" panose="020B0604020202020204" pitchFamily="34" charset="0"/>
              </a:rPr>
              <a:pPr/>
              <a:t>94</a:t>
            </a:fld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268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5587" name="Segnaposto not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55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C4656E-32A5-4E5D-8C05-FC5AB048AC83}" type="slidenum">
              <a:rPr lang="it-IT" altLang="it-IT" smtClean="0">
                <a:latin typeface="Arial" panose="020B0604020202020204" pitchFamily="34" charset="0"/>
              </a:rPr>
              <a:pPr/>
              <a:t>95</a:t>
            </a:fld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536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7635" name="Segnaposto not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76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BC8952-6D1F-469D-86C7-084069EA5DD7}" type="slidenum">
              <a:rPr lang="it-IT" altLang="it-IT" smtClean="0">
                <a:latin typeface="Arial" panose="020B0604020202020204" pitchFamily="34" charset="0"/>
              </a:rPr>
              <a:pPr/>
              <a:t>96</a:t>
            </a:fld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5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352662-6BE3-44B5-AE73-2F48023A8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A7441-AC32-4F0D-A209-44E47F3F6CFF}" type="slidenum">
              <a:rPr lang="it-IT" altLang="it-IT"/>
              <a:pPr>
                <a:defRPr/>
              </a:pPr>
              <a:t>‹#›</a:t>
            </a:fld>
            <a:r>
              <a:rPr lang="it-IT" altLang="it-IT" dirty="0"/>
              <a:t>/95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6FEAF8-515F-41D8-ADA1-E24453946B47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27542-BB0D-4E05-A199-D9BA62765C8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Voltmetri Digitali e Convertitori D/A e A/D</a:t>
            </a:r>
          </a:p>
        </p:txBody>
      </p:sp>
    </p:spTree>
    <p:extLst>
      <p:ext uri="{BB962C8B-B14F-4D97-AF65-F5344CB8AC3E}">
        <p14:creationId xmlns:p14="http://schemas.microsoft.com/office/powerpoint/2010/main" val="25723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B4CC47-36BB-46B8-8CFA-8FBA25E01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9C372F1-DA4E-498D-9F3A-D0E9D43E5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8352662-6BE3-44B5-AE73-2F48023A89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5325" y="6664325"/>
            <a:ext cx="82867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2FFA955-0B2A-4566-9EF5-6D5EF272CEAD}" type="slidenum">
              <a:rPr lang="it-IT" altLang="it-IT"/>
              <a:pPr>
                <a:defRPr/>
              </a:pPr>
              <a:t>‹#›</a:t>
            </a:fld>
            <a:r>
              <a:rPr lang="it-IT" altLang="it-IT" dirty="0"/>
              <a:t>/95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56FEAF8-515F-41D8-ADA1-E24453946B4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875" y="6664325"/>
            <a:ext cx="1171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527542-BB0D-4E05-A199-D9BA62765C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6825" y="6653213"/>
            <a:ext cx="70627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/>
              <a:t>Voltmetri Digitali e Convertitori D/A e A/D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emf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6.emf"/><Relationship Id="rId17" Type="http://schemas.openxmlformats.org/officeDocument/2006/relationships/image" Target="../media/image41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jpe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35.emf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jitsu.com/cn/en/Images/56G_ADC_FactSheet-en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60.emf"/><Relationship Id="rId12" Type="http://schemas.openxmlformats.org/officeDocument/2006/relationships/hyperlink" Target="http://www.intersil.com/content/intersil/en/tools/software-drivers/noise-estimating-calculators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73.emf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4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76.emf"/><Relationship Id="rId10" Type="http://schemas.openxmlformats.org/officeDocument/2006/relationships/comments" Target="../comments/comment2.xml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80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83.emf"/><Relationship Id="rId4" Type="http://schemas.openxmlformats.org/officeDocument/2006/relationships/image" Target="../media/image85.jpeg"/><Relationship Id="rId9" Type="http://schemas.openxmlformats.org/officeDocument/2006/relationships/oleObject" Target="../embeddings/oleObject5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90.emf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8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95.emf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6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97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9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0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05.emf"/><Relationship Id="rId5" Type="http://schemas.openxmlformats.org/officeDocument/2006/relationships/image" Target="../media/image102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104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10.emf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107.e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10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1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11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13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8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20.emf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18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24.e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2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2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25.e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27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0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3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36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37.emf"/><Relationship Id="rId4" Type="http://schemas.openxmlformats.org/officeDocument/2006/relationships/oleObject" Target="../embeddings/oleObject106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0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14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41.emf"/><Relationship Id="rId4" Type="http://schemas.openxmlformats.org/officeDocument/2006/relationships/oleObject" Target="../embeddings/oleObject110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1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45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4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notesSlide" Target="../notesSlides/notesSlide81.xml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5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54.jpe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83.xml"/><Relationship Id="rId7" Type="http://schemas.openxmlformats.org/officeDocument/2006/relationships/image" Target="../media/image15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58.emf"/><Relationship Id="rId5" Type="http://schemas.openxmlformats.org/officeDocument/2006/relationships/image" Target="../media/image155.e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57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63.emf"/><Relationship Id="rId3" Type="http://schemas.openxmlformats.org/officeDocument/2006/relationships/notesSlide" Target="../notesSlides/notesSlide84.xml"/><Relationship Id="rId7" Type="http://schemas.openxmlformats.org/officeDocument/2006/relationships/image" Target="../media/image160.e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5" Type="http://schemas.openxmlformats.org/officeDocument/2006/relationships/image" Target="../media/image164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28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85.xml"/><Relationship Id="rId7" Type="http://schemas.openxmlformats.org/officeDocument/2006/relationships/image" Target="../media/image16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68.emf"/><Relationship Id="rId5" Type="http://schemas.openxmlformats.org/officeDocument/2006/relationships/image" Target="../media/image165.e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67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73.emf"/><Relationship Id="rId18" Type="http://schemas.openxmlformats.org/officeDocument/2006/relationships/oleObject" Target="../embeddings/oleObject140.bin"/><Relationship Id="rId3" Type="http://schemas.openxmlformats.org/officeDocument/2006/relationships/notesSlide" Target="../notesSlides/notesSlide86.xml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75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72.emf"/><Relationship Id="rId5" Type="http://schemas.openxmlformats.org/officeDocument/2006/relationships/image" Target="../media/image169.emf"/><Relationship Id="rId15" Type="http://schemas.openxmlformats.org/officeDocument/2006/relationships/image" Target="../media/image174.e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76.e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38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7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78.jpe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88.xml"/><Relationship Id="rId7" Type="http://schemas.openxmlformats.org/officeDocument/2006/relationships/image" Target="../media/image18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82.emf"/><Relationship Id="rId5" Type="http://schemas.openxmlformats.org/officeDocument/2006/relationships/image" Target="../media/image179.e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81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87.wmf"/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5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notesSlide" Target="../notesSlides/notesSlide92.xml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9" Type="http://schemas.openxmlformats.org/officeDocument/2006/relationships/image" Target="../media/image19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99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7D102F86-2251-4E15-AA3E-4D890D02611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3338" y="-31750"/>
            <a:ext cx="90122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br>
              <a:rPr lang="it-IT" altLang="it-IT" sz="5400" b="1" kern="0" dirty="0">
                <a:solidFill>
                  <a:srgbClr val="CC0000"/>
                </a:solidFill>
                <a:latin typeface="Book Antiqua" panose="02040602050305030304" pitchFamily="18" charset="0"/>
              </a:rPr>
            </a:br>
            <a: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  <a:t>VOLTMETRI DIGITALI </a:t>
            </a:r>
            <a:b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it-IT" altLang="it-IT" sz="900" b="1" kern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  <a:t>E</a:t>
            </a:r>
            <a:b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it-IT" altLang="it-IT" sz="900" b="1" kern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CONVERTITORI</a:t>
            </a:r>
            <a:b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5400" b="1" kern="0" dirty="0">
                <a:solidFill>
                  <a:schemeClr val="tx1"/>
                </a:solidFill>
                <a:latin typeface="Book Antiqua" panose="02040602050305030304" pitchFamily="18" charset="0"/>
              </a:rPr>
              <a:t>(D/A e A/D)</a:t>
            </a:r>
          </a:p>
        </p:txBody>
      </p:sp>
      <p:pic>
        <p:nvPicPr>
          <p:cNvPr id="4099" name="Picture 3" descr="Logo Poli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5216525"/>
            <a:ext cx="847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C5399139-73A8-4732-9D37-4EBE8D5EA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6029325"/>
            <a:ext cx="520382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algn="ctr">
              <a:lnSpc>
                <a:spcPct val="75000"/>
              </a:lnSpc>
              <a:defRPr/>
            </a:pPr>
            <a:br>
              <a:rPr lang="it-IT" altLang="it-IT" sz="2400" b="1" dirty="0">
                <a:latin typeface="Book Antiqua" pitchFamily="18" charset="0"/>
              </a:rPr>
            </a:br>
            <a:r>
              <a:rPr lang="it-IT" altLang="it-IT" sz="2400" dirty="0">
                <a:latin typeface="Book Antiqua" pitchFamily="18" charset="0"/>
              </a:rPr>
              <a:t>prof. Cesare Svelto</a:t>
            </a:r>
            <a:endParaRPr lang="en-US" altLang="it-IT" sz="2400" dirty="0">
              <a:latin typeface="Book Antiqua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6C949A-D76C-4CBC-B652-5340EC11ABE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1164346" y="6653213"/>
            <a:ext cx="7062788" cy="204787"/>
          </a:xfrm>
        </p:spPr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9B4B1-05C4-40A7-8BD8-280304B8A8E4}" type="slidenum">
              <a:rPr lang="it-IT" altLang="it-IT"/>
              <a:pPr>
                <a:defRPr/>
              </a:pPr>
              <a:t>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AF470C91-87C6-4F4F-A33D-BA1C4ACA6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384175" y="-77788"/>
            <a:ext cx="839946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Quantizzazione in ampiezza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black">
          <a:xfrm>
            <a:off x="22225" y="842963"/>
            <a:ext cx="9144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La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quantizzazione in ampiezza</a:t>
            </a:r>
            <a:r>
              <a:rPr lang="it-IT" altLang="it-IT" sz="2800" dirty="0">
                <a:latin typeface="Book Antiqua" panose="02040602050305030304" pitchFamily="18" charset="0"/>
              </a:rPr>
              <a:t> avviene suddividendo la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dinamica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di misura</a:t>
            </a:r>
            <a:r>
              <a:rPr lang="it-IT" altLang="it-IT" sz="2800" dirty="0">
                <a:latin typeface="Book Antiqua" panose="02040602050305030304" pitchFamily="18" charset="0"/>
              </a:rPr>
              <a:t> (intervallo di valori di tensione analogica misurabili in ingresso) in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sottointervalli (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livelli) </a:t>
            </a:r>
            <a:r>
              <a:rPr lang="it-IT" altLang="it-IT" sz="2800" dirty="0">
                <a:latin typeface="Book Antiqua" panose="02040602050305030304" pitchFamily="18" charset="0"/>
              </a:rPr>
              <a:t> di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larghezza costante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(risoluzione)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black">
          <a:xfrm>
            <a:off x="77788" y="5449460"/>
            <a:ext cx="8774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600" dirty="0">
                <a:latin typeface="Book Antiqua" panose="02040602050305030304" pitchFamily="18" charset="0"/>
              </a:rPr>
              <a:t>A tutte le tensioni analogiche che cadono 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</a:rPr>
              <a:t>nell’intervallo </a:t>
            </a:r>
            <a:b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600" i="1" dirty="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</a:rPr>
              <a:t>-esimo</a:t>
            </a:r>
            <a:r>
              <a:rPr lang="it-IT" altLang="it-IT" sz="2600" dirty="0">
                <a:latin typeface="Book Antiqua" panose="02040602050305030304" pitchFamily="18" charset="0"/>
              </a:rPr>
              <a:t> si associa 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un unico valore numerico</a:t>
            </a:r>
            <a:r>
              <a:rPr lang="it-IT" altLang="it-IT" sz="2600" dirty="0">
                <a:latin typeface="Book Antiqua" panose="02040602050305030304" pitchFamily="18" charset="0"/>
              </a:rPr>
              <a:t>: l’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intero</a:t>
            </a:r>
            <a:r>
              <a:rPr lang="it-IT" altLang="it-IT" sz="2600" i="1" dirty="0">
                <a:solidFill>
                  <a:srgbClr val="FFFF00"/>
                </a:solidFill>
                <a:latin typeface="Book Antiqua" panose="02040602050305030304" pitchFamily="18" charset="0"/>
              </a:rPr>
              <a:t> i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</a:rPr>
              <a:t>-1</a:t>
            </a:r>
            <a:r>
              <a:rPr lang="it-IT" altLang="it-IT" sz="2600" i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(da 0 a </a:t>
            </a:r>
            <a:r>
              <a:rPr lang="it-IT" altLang="it-IT" sz="2000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-1 o altri valori numerici) che identifica l’intervallo in questione</a:t>
            </a:r>
            <a:endParaRPr lang="it-IT" altLang="it-IT" sz="26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508933" name="Group 5"/>
          <p:cNvGrpSpPr>
            <a:grpSpLocks/>
          </p:cNvGrpSpPr>
          <p:nvPr/>
        </p:nvGrpSpPr>
        <p:grpSpPr bwMode="auto">
          <a:xfrm>
            <a:off x="506413" y="2735263"/>
            <a:ext cx="7975600" cy="457200"/>
            <a:chOff x="319" y="2077"/>
            <a:chExt cx="5024" cy="288"/>
          </a:xfrm>
        </p:grpSpPr>
        <p:sp>
          <p:nvSpPr>
            <p:cNvPr id="22560" name="Line 6"/>
            <p:cNvSpPr>
              <a:spLocks noChangeShapeType="1"/>
            </p:cNvSpPr>
            <p:nvPr/>
          </p:nvSpPr>
          <p:spPr bwMode="black">
            <a:xfrm>
              <a:off x="319" y="2363"/>
              <a:ext cx="50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61" name="Text Box 7"/>
            <p:cNvSpPr txBox="1">
              <a:spLocks noChangeArrowheads="1"/>
            </p:cNvSpPr>
            <p:nvPr/>
          </p:nvSpPr>
          <p:spPr bwMode="black">
            <a:xfrm>
              <a:off x="2523" y="207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D</a:t>
              </a:r>
              <a:endPara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508936" name="Line 8"/>
          <p:cNvSpPr>
            <a:spLocks noChangeShapeType="1"/>
          </p:cNvSpPr>
          <p:nvPr/>
        </p:nvSpPr>
        <p:spPr bwMode="black">
          <a:xfrm flipV="1">
            <a:off x="555625" y="3802063"/>
            <a:ext cx="7929563" cy="0"/>
          </a:xfrm>
          <a:prstGeom prst="line">
            <a:avLst/>
          </a:prstGeom>
          <a:noFill/>
          <a:ln w="31750">
            <a:solidFill>
              <a:srgbClr val="009600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black">
          <a:xfrm>
            <a:off x="555625" y="3640138"/>
            <a:ext cx="0" cy="3127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08938" name="Group 10"/>
          <p:cNvGrpSpPr>
            <a:grpSpLocks/>
          </p:cNvGrpSpPr>
          <p:nvPr/>
        </p:nvGrpSpPr>
        <p:grpSpPr bwMode="auto">
          <a:xfrm>
            <a:off x="388938" y="3640138"/>
            <a:ext cx="8821737" cy="776287"/>
            <a:chOff x="245" y="2248"/>
            <a:chExt cx="5557" cy="489"/>
          </a:xfrm>
        </p:grpSpPr>
        <p:sp>
          <p:nvSpPr>
            <p:cNvPr id="22548" name="Text Box 11"/>
            <p:cNvSpPr txBox="1">
              <a:spLocks noChangeArrowheads="1"/>
            </p:cNvSpPr>
            <p:nvPr/>
          </p:nvSpPr>
          <p:spPr bwMode="black">
            <a:xfrm>
              <a:off x="245" y="2449"/>
              <a:ext cx="5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        1       2       3     …      </a:t>
              </a:r>
              <a:r>
                <a:rPr lang="it-IT" altLang="it-IT" sz="2400" b="1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      …                             </a:t>
              </a:r>
              <a:r>
                <a:rPr lang="it-IT" altLang="it-IT" sz="2400" b="1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-2  </a:t>
              </a:r>
              <a:r>
                <a:rPr lang="it-IT" altLang="it-IT" sz="10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 u="sng">
                  <a:solidFill>
                    <a:schemeClr val="accent2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 u="sng">
                  <a:solidFill>
                    <a:schemeClr val="accent2"/>
                  </a:solidFill>
                  <a:latin typeface="Book Antiqua" panose="02040602050305030304" pitchFamily="18" charset="0"/>
                </a:rPr>
                <a:t>-1 soglie</a:t>
              </a:r>
            </a:p>
          </p:txBody>
        </p:sp>
        <p:sp>
          <p:nvSpPr>
            <p:cNvPr id="22549" name="Line 12"/>
            <p:cNvSpPr>
              <a:spLocks noChangeShapeType="1"/>
            </p:cNvSpPr>
            <p:nvPr/>
          </p:nvSpPr>
          <p:spPr bwMode="black">
            <a:xfrm>
              <a:off x="751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0" name="Line 13"/>
            <p:cNvSpPr>
              <a:spLocks noChangeShapeType="1"/>
            </p:cNvSpPr>
            <p:nvPr/>
          </p:nvSpPr>
          <p:spPr bwMode="black">
            <a:xfrm>
              <a:off x="1174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1" name="Line 14"/>
            <p:cNvSpPr>
              <a:spLocks noChangeShapeType="1"/>
            </p:cNvSpPr>
            <p:nvPr/>
          </p:nvSpPr>
          <p:spPr bwMode="black">
            <a:xfrm>
              <a:off x="1998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2" name="Line 15"/>
            <p:cNvSpPr>
              <a:spLocks noChangeShapeType="1"/>
            </p:cNvSpPr>
            <p:nvPr/>
          </p:nvSpPr>
          <p:spPr bwMode="black">
            <a:xfrm>
              <a:off x="1597" y="2248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3" name="Line 16"/>
            <p:cNvSpPr>
              <a:spLocks noChangeShapeType="1"/>
            </p:cNvSpPr>
            <p:nvPr/>
          </p:nvSpPr>
          <p:spPr bwMode="black">
            <a:xfrm>
              <a:off x="2421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4" name="Line 17"/>
            <p:cNvSpPr>
              <a:spLocks noChangeShapeType="1"/>
            </p:cNvSpPr>
            <p:nvPr/>
          </p:nvSpPr>
          <p:spPr bwMode="black">
            <a:xfrm>
              <a:off x="3230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5" name="Line 18"/>
            <p:cNvSpPr>
              <a:spLocks noChangeShapeType="1"/>
            </p:cNvSpPr>
            <p:nvPr/>
          </p:nvSpPr>
          <p:spPr bwMode="black">
            <a:xfrm>
              <a:off x="2829" y="2255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6" name="Line 19"/>
            <p:cNvSpPr>
              <a:spLocks noChangeShapeType="1"/>
            </p:cNvSpPr>
            <p:nvPr/>
          </p:nvSpPr>
          <p:spPr bwMode="black">
            <a:xfrm>
              <a:off x="3653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7" name="Line 20"/>
            <p:cNvSpPr>
              <a:spLocks noChangeShapeType="1"/>
            </p:cNvSpPr>
            <p:nvPr/>
          </p:nvSpPr>
          <p:spPr bwMode="black">
            <a:xfrm>
              <a:off x="4477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8" name="Line 21"/>
            <p:cNvSpPr>
              <a:spLocks noChangeShapeType="1"/>
            </p:cNvSpPr>
            <p:nvPr/>
          </p:nvSpPr>
          <p:spPr bwMode="black">
            <a:xfrm>
              <a:off x="4076" y="2255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59" name="Line 22"/>
            <p:cNvSpPr>
              <a:spLocks noChangeShapeType="1"/>
            </p:cNvSpPr>
            <p:nvPr/>
          </p:nvSpPr>
          <p:spPr bwMode="black">
            <a:xfrm>
              <a:off x="4900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6395" name="Line 23"/>
          <p:cNvSpPr>
            <a:spLocks noChangeShapeType="1"/>
          </p:cNvSpPr>
          <p:nvPr/>
        </p:nvSpPr>
        <p:spPr bwMode="black">
          <a:xfrm>
            <a:off x="8483600" y="3640138"/>
            <a:ext cx="0" cy="3127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08952" name="Group 24"/>
          <p:cNvGrpSpPr>
            <a:grpSpLocks/>
          </p:cNvGrpSpPr>
          <p:nvPr/>
        </p:nvGrpSpPr>
        <p:grpSpPr bwMode="auto">
          <a:xfrm>
            <a:off x="519113" y="2541588"/>
            <a:ext cx="9001125" cy="1192212"/>
            <a:chOff x="327" y="1955"/>
            <a:chExt cx="5670" cy="751"/>
          </a:xfrm>
        </p:grpSpPr>
        <p:grpSp>
          <p:nvGrpSpPr>
            <p:cNvPr id="22544" name="Group 25"/>
            <p:cNvGrpSpPr>
              <a:grpSpLocks/>
            </p:cNvGrpSpPr>
            <p:nvPr/>
          </p:nvGrpSpPr>
          <p:grpSpPr bwMode="auto">
            <a:xfrm>
              <a:off x="327" y="1955"/>
              <a:ext cx="1018" cy="293"/>
              <a:chOff x="327" y="1955"/>
              <a:chExt cx="1018" cy="293"/>
            </a:xfrm>
          </p:grpSpPr>
          <p:sp>
            <p:nvSpPr>
              <p:cNvPr id="22546" name="Line 26"/>
              <p:cNvSpPr>
                <a:spLocks noChangeShapeType="1"/>
              </p:cNvSpPr>
              <p:nvPr/>
            </p:nvSpPr>
            <p:spPr bwMode="black">
              <a:xfrm>
                <a:off x="327" y="2248"/>
                <a:ext cx="431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 type="arrow" w="lg" len="lg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47" name="Text Box 27"/>
              <p:cNvSpPr txBox="1">
                <a:spLocks noChangeArrowheads="1"/>
              </p:cNvSpPr>
              <p:nvPr/>
            </p:nvSpPr>
            <p:spPr bwMode="black">
              <a:xfrm>
                <a:off x="371" y="1955"/>
                <a:ext cx="9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400" b="1">
                    <a:solidFill>
                      <a:srgbClr val="FFFF00"/>
                    </a:solidFill>
                    <a:latin typeface="Book Antiqua" panose="02040602050305030304" pitchFamily="18" charset="0"/>
                    <a:sym typeface="Symbol" panose="05050102010706020507" pitchFamily="18" charset="2"/>
                  </a:rPr>
                  <a:t></a:t>
                </a:r>
                <a:r>
                  <a:rPr lang="it-IT" altLang="it-IT" sz="2400" b="1" i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V=D/N</a:t>
                </a:r>
                <a:endPara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22545" name="Text Box 28"/>
            <p:cNvSpPr txBox="1">
              <a:spLocks noChangeArrowheads="1"/>
            </p:cNvSpPr>
            <p:nvPr/>
          </p:nvSpPr>
          <p:spPr bwMode="black">
            <a:xfrm>
              <a:off x="440" y="2418"/>
              <a:ext cx="5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1       2       3      4      …      </a:t>
              </a: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    </a:t>
              </a:r>
              <a:r>
                <a:rPr lang="it-IT" altLang="it-IT" sz="10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…                    </a:t>
              </a:r>
              <a:r>
                <a:rPr lang="it-IT" altLang="it-IT" sz="1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-2  </a:t>
              </a:r>
              <a:r>
                <a:rPr lang="it-IT" altLang="it-IT" sz="1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-1   </a:t>
              </a:r>
              <a:r>
                <a:rPr lang="it-IT" altLang="it-IT" sz="2400" b="1" i="1" u="sng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 u="sng">
                  <a:solidFill>
                    <a:srgbClr val="FFFF00"/>
                  </a:solidFill>
                  <a:latin typeface="Book Antiqua" panose="02040602050305030304" pitchFamily="18" charset="0"/>
                </a:rPr>
                <a:t> livelli</a:t>
              </a:r>
            </a:p>
          </p:txBody>
        </p:sp>
      </p:grpSp>
      <p:grpSp>
        <p:nvGrpSpPr>
          <p:cNvPr id="508957" name="Group 29"/>
          <p:cNvGrpSpPr>
            <a:grpSpLocks/>
          </p:cNvGrpSpPr>
          <p:nvPr/>
        </p:nvGrpSpPr>
        <p:grpSpPr bwMode="auto">
          <a:xfrm>
            <a:off x="44450" y="4419600"/>
            <a:ext cx="8821738" cy="517525"/>
            <a:chOff x="28" y="2739"/>
            <a:chExt cx="5557" cy="326"/>
          </a:xfrm>
        </p:grpSpPr>
        <p:sp>
          <p:nvSpPr>
            <p:cNvPr id="22542" name="Text Box 30"/>
            <p:cNvSpPr txBox="1">
              <a:spLocks noChangeArrowheads="1"/>
            </p:cNvSpPr>
            <p:nvPr/>
          </p:nvSpPr>
          <p:spPr bwMode="black">
            <a:xfrm>
              <a:off x="28" y="2762"/>
              <a:ext cx="5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 dirty="0">
                  <a:latin typeface="Book Antiqua" panose="02040602050305030304" pitchFamily="18" charset="0"/>
                </a:rPr>
                <a:t>        0       1       2      3      …    </a:t>
              </a:r>
              <a:r>
                <a:rPr lang="it-IT" altLang="it-IT" sz="1200" b="1" dirty="0"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 dirty="0">
                  <a:latin typeface="Book Antiqua" panose="02040602050305030304" pitchFamily="18" charset="0"/>
                </a:rPr>
                <a:t>i</a:t>
              </a:r>
              <a:r>
                <a:rPr lang="it-IT" altLang="it-IT" sz="2400" b="1" dirty="0">
                  <a:latin typeface="Book Antiqua" panose="02040602050305030304" pitchFamily="18" charset="0"/>
                </a:rPr>
                <a:t>-1    …                     </a:t>
              </a:r>
              <a:r>
                <a:rPr lang="it-IT" altLang="it-IT" sz="2400" b="1" i="1" dirty="0">
                  <a:latin typeface="Book Antiqua" panose="02040602050305030304" pitchFamily="18" charset="0"/>
                </a:rPr>
                <a:t>N</a:t>
              </a:r>
              <a:r>
                <a:rPr lang="it-IT" altLang="it-IT" sz="2400" b="1" dirty="0">
                  <a:latin typeface="Book Antiqua" panose="02040602050305030304" pitchFamily="18" charset="0"/>
                </a:rPr>
                <a:t>-3  </a:t>
              </a:r>
              <a:r>
                <a:rPr lang="it-IT" altLang="it-IT" sz="1000" b="1" dirty="0"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 dirty="0">
                  <a:latin typeface="Book Antiqua" panose="02040602050305030304" pitchFamily="18" charset="0"/>
                </a:rPr>
                <a:t>N</a:t>
              </a:r>
              <a:r>
                <a:rPr lang="it-IT" altLang="it-IT" sz="2400" b="1" dirty="0">
                  <a:latin typeface="Book Antiqua" panose="02040602050305030304" pitchFamily="18" charset="0"/>
                </a:rPr>
                <a:t>-2  </a:t>
              </a:r>
              <a:r>
                <a:rPr lang="it-IT" altLang="it-IT" sz="2400" b="1" i="1" dirty="0">
                  <a:latin typeface="Book Antiqua" panose="02040602050305030304" pitchFamily="18" charset="0"/>
                </a:rPr>
                <a:t>N</a:t>
              </a:r>
              <a:r>
                <a:rPr lang="it-IT" altLang="it-IT" sz="2400" b="1" dirty="0">
                  <a:latin typeface="Book Antiqua" panose="02040602050305030304" pitchFamily="18" charset="0"/>
                </a:rPr>
                <a:t>-1</a:t>
              </a:r>
            </a:p>
          </p:txBody>
        </p:sp>
        <p:sp>
          <p:nvSpPr>
            <p:cNvPr id="22543" name="Text Box 31"/>
            <p:cNvSpPr txBox="1">
              <a:spLocks noChangeArrowheads="1"/>
            </p:cNvSpPr>
            <p:nvPr/>
          </p:nvSpPr>
          <p:spPr bwMode="black">
            <a:xfrm>
              <a:off x="3078" y="2739"/>
              <a:ext cx="11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latin typeface="Arial" panose="020B0604020202020204" pitchFamily="34" charset="0"/>
                </a:rPr>
                <a:t>valore 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latin typeface="Arial" panose="020B0604020202020204" pitchFamily="34" charset="0"/>
                </a:rPr>
                <a:t>numerico</a:t>
              </a:r>
            </a:p>
          </p:txBody>
        </p:sp>
      </p:grpSp>
      <p:sp>
        <p:nvSpPr>
          <p:cNvPr id="34" name="Rectangle 5">
            <a:extLst>
              <a:ext uri="{FF2B5EF4-FFF2-40B4-BE49-F238E27FC236}">
                <a16:creationId xmlns:a16="http://schemas.microsoft.com/office/drawing/2014/main" id="{597B4BFD-6058-4459-B5CD-A54DCC46595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5CA88-6759-402B-B99B-2165A4B82C65}" type="slidenum">
              <a:rPr lang="it-IT" altLang="it-IT"/>
              <a:pPr>
                <a:defRPr/>
              </a:pPr>
              <a:t>10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black">
          <a:xfrm>
            <a:off x="519113" y="4949826"/>
            <a:ext cx="8096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i="1" dirty="0">
                <a:latin typeface="Book Antiqua" panose="02040602050305030304" pitchFamily="18" charset="0"/>
              </a:rPr>
              <a:t>attenzione a non confondere soglie/intervalli/livelli/passo di quantizzazione…</a:t>
            </a:r>
            <a:endParaRPr lang="it-IT" altLang="it-IT" sz="2000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9DCB5E-A607-4D3B-8B00-01D4636E8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Errori nei convertitori: quantizzazione 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black">
          <a:xfrm>
            <a:off x="2998788" y="5800264"/>
            <a:ext cx="599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t-IT" sz="2800">
              <a:latin typeface="Book Antiqua" panose="02040602050305030304" pitchFamily="18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1965325" y="975186"/>
            <a:ext cx="4905375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Line 6"/>
          <p:cNvSpPr>
            <a:spLocks noChangeShapeType="1"/>
          </p:cNvSpPr>
          <p:nvPr/>
        </p:nvSpPr>
        <p:spPr bwMode="black">
          <a:xfrm>
            <a:off x="4110038" y="4085099"/>
            <a:ext cx="3841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black">
          <a:xfrm>
            <a:off x="3757613" y="3742199"/>
            <a:ext cx="134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 dirty="0">
                <a:solidFill>
                  <a:srgbClr val="0000FF"/>
                </a:solidFill>
                <a:latin typeface="Symbol" panose="05050102010706020507" pitchFamily="18" charset="2"/>
              </a:rPr>
              <a:t>D</a:t>
            </a:r>
            <a:r>
              <a:rPr lang="it-IT" altLang="it-IT" sz="16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dirty="0">
                <a:solidFill>
                  <a:srgbClr val="0000FF"/>
                </a:solidFill>
                <a:latin typeface="Book Antiqua" panose="02040602050305030304" pitchFamily="18" charset="0"/>
              </a:rPr>
              <a:t>=(1/8)</a:t>
            </a:r>
            <a:r>
              <a:rPr lang="it-IT" altLang="it-IT" sz="16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FS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black">
          <a:xfrm flipV="1">
            <a:off x="2754313" y="1164099"/>
            <a:ext cx="3106737" cy="3097212"/>
          </a:xfrm>
          <a:prstGeom prst="line">
            <a:avLst/>
          </a:prstGeom>
          <a:noFill/>
          <a:ln w="1905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941638" y="1175211"/>
            <a:ext cx="3667125" cy="3097213"/>
            <a:chOff x="1853" y="756"/>
            <a:chExt cx="2310" cy="1951"/>
          </a:xfrm>
        </p:grpSpPr>
        <p:sp>
          <p:nvSpPr>
            <p:cNvPr id="24593" name="Line 10"/>
            <p:cNvSpPr>
              <a:spLocks noChangeShapeType="1"/>
            </p:cNvSpPr>
            <p:nvPr/>
          </p:nvSpPr>
          <p:spPr bwMode="black">
            <a:xfrm flipV="1">
              <a:off x="1853" y="756"/>
              <a:ext cx="1957" cy="195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black">
            <a:xfrm>
              <a:off x="2795" y="1935"/>
              <a:ext cx="1368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Caratteristica a passi uniformi e senza “traslazione di ½ bit” </a:t>
              </a:r>
              <a:endParaRPr lang="it-IT" altLang="it-IT" sz="1800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5" name="Text Box 11"/>
            <p:cNvSpPr txBox="1">
              <a:spLocks noChangeArrowheads="1"/>
            </p:cNvSpPr>
            <p:nvPr/>
          </p:nvSpPr>
          <p:spPr bwMode="black">
            <a:xfrm>
              <a:off x="3146" y="1429"/>
              <a:ext cx="100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quantizzazione</a:t>
              </a:r>
              <a:br>
                <a:rPr lang="it-IT" altLang="it-IT" sz="1800">
                  <a:solidFill>
                    <a:srgbClr val="FF0000"/>
                  </a:solidFill>
                  <a:latin typeface="Times New Roman" panose="02020603050405020304" pitchFamily="18" charset="0"/>
                </a:rPr>
              </a:br>
              <a:r>
                <a:rPr lang="it-IT" altLang="it-IT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semplice</a:t>
              </a:r>
              <a:endParaRPr lang="it-IT" altLang="it-IT" sz="18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1"/>
          <a:stretch>
            <a:fillRect/>
          </a:stretch>
        </p:blipFill>
        <p:spPr bwMode="auto">
          <a:xfrm>
            <a:off x="1974850" y="5233527"/>
            <a:ext cx="4905375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black">
          <a:xfrm>
            <a:off x="5000625" y="3619961"/>
            <a:ext cx="1816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Times New Roman" panose="02020603050405020304" pitchFamily="18" charset="0"/>
              </a:rPr>
              <a:t>quantizzazione per </a:t>
            </a:r>
            <a:r>
              <a:rPr lang="it-IT" altLang="it-IT" sz="1800" b="1">
                <a:solidFill>
                  <a:srgbClr val="FF0000"/>
                </a:solidFill>
                <a:latin typeface="Times New Roman" panose="02020603050405020304" pitchFamily="18" charset="0"/>
              </a:rPr>
              <a:t>troncamento</a:t>
            </a:r>
            <a:endParaRPr lang="it-IT" altLang="it-IT" sz="18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black">
          <a:xfrm>
            <a:off x="3267075" y="1416511"/>
            <a:ext cx="2035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>
                <a:solidFill>
                  <a:schemeClr val="hlink"/>
                </a:solidFill>
                <a:latin typeface="Times New Roman" panose="02020603050405020304" pitchFamily="18" charset="0"/>
              </a:rPr>
              <a:t>quantizzazione per </a:t>
            </a:r>
            <a:r>
              <a:rPr lang="it-IT" altLang="it-IT" sz="1800" b="1">
                <a:solidFill>
                  <a:schemeClr val="hlink"/>
                </a:solidFill>
                <a:latin typeface="Times New Roman" panose="02020603050405020304" pitchFamily="18" charset="0"/>
              </a:rPr>
              <a:t>arrotondamento</a:t>
            </a:r>
            <a:endParaRPr lang="it-IT" altLang="it-IT" sz="18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552825" y="1822911"/>
            <a:ext cx="12192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black">
          <a:xfrm>
            <a:off x="3409950" y="1873711"/>
            <a:ext cx="1587500" cy="26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CAR. IDEALE</a:t>
            </a:r>
            <a:endParaRPr lang="it-IT" altLang="it-IT" sz="1600" b="1" baseline="-25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black">
          <a:xfrm>
            <a:off x="3136900" y="6228889"/>
            <a:ext cx="34226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CON QUANTIZZAZIONE IDEALE</a:t>
            </a:r>
            <a:endParaRPr lang="it-IT" altLang="it-IT" sz="1600" b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9F2CFA8E-C326-4BB7-BABE-BEB55236793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F557F-32B4-411E-BE76-9EEFF5E4ED7D}" type="slidenum">
              <a:rPr lang="it-IT" altLang="it-IT"/>
              <a:pPr>
                <a:defRPr/>
              </a:pPr>
              <a:t>11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3" name="Rettangolo 2"/>
          <p:cNvSpPr/>
          <p:nvPr/>
        </p:nvSpPr>
        <p:spPr bwMode="auto">
          <a:xfrm>
            <a:off x="5522913" y="5234089"/>
            <a:ext cx="2673436" cy="32699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black">
          <a:xfrm>
            <a:off x="2854063" y="5190664"/>
            <a:ext cx="5899237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ERRORE = V</a:t>
            </a:r>
            <a:r>
              <a:rPr lang="it-IT" altLang="it-IT" sz="16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MISURATO</a:t>
            </a:r>
            <a:r>
              <a:rPr lang="it-IT" altLang="it-IT" sz="1600" b="1" dirty="0">
                <a:solidFill>
                  <a:srgbClr val="0000FF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16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VERO </a:t>
            </a:r>
            <a:r>
              <a:rPr lang="it-IT" altLang="it-IT" sz="1600" b="1" dirty="0">
                <a:solidFill>
                  <a:srgbClr val="0000FF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16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QUANTIZZATO</a:t>
            </a:r>
            <a:r>
              <a:rPr lang="it-IT" altLang="it-IT" sz="1600" b="1" dirty="0">
                <a:solidFill>
                  <a:srgbClr val="0000FF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16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ANALOGICO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  <p:bldP spid="20" grpId="0"/>
      <p:bldP spid="3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082675"/>
            <a:ext cx="8383588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DBEAA51-6838-49E8-82B3-FE1F0265C2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Errori nei conv. A/D e D/A: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offset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black">
          <a:xfrm>
            <a:off x="1863725" y="6081713"/>
            <a:ext cx="6488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latin typeface="Book Antiqua" panose="02040602050305030304" pitchFamily="18" charset="0"/>
              </a:rPr>
              <a:t> ADC                                           DAC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black">
          <a:xfrm flipV="1">
            <a:off x="2420938" y="2062163"/>
            <a:ext cx="2466975" cy="2457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white">
          <a:xfrm>
            <a:off x="3505200" y="4867275"/>
            <a:ext cx="514350" cy="261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black">
          <a:xfrm>
            <a:off x="3457575" y="4800600"/>
            <a:ext cx="7143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black">
          <a:xfrm>
            <a:off x="3284538" y="4991100"/>
            <a:ext cx="11303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1500" i="1">
                <a:solidFill>
                  <a:srgbClr val="333333"/>
                </a:solidFill>
                <a:latin typeface="Times New Roman" panose="02020603050405020304" pitchFamily="18" charset="0"/>
              </a:rPr>
              <a:t>V</a:t>
            </a: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</a:rPr>
              <a:t> units)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9BCEDE9-C024-4207-921B-44B0AF5CB05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6634" name="Rettangolo 1"/>
          <p:cNvSpPr>
            <a:spLocks noChangeArrowheads="1"/>
          </p:cNvSpPr>
          <p:nvPr/>
        </p:nvSpPr>
        <p:spPr bwMode="auto">
          <a:xfrm>
            <a:off x="6831013" y="3384550"/>
            <a:ext cx="193675" cy="1117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cxnSp>
        <p:nvCxnSpPr>
          <p:cNvPr id="26635" name="Connettore 2 6"/>
          <p:cNvCxnSpPr>
            <a:cxnSpLocks noChangeShapeType="1"/>
          </p:cNvCxnSpPr>
          <p:nvPr/>
        </p:nvCxnSpPr>
        <p:spPr bwMode="auto">
          <a:xfrm flipV="1">
            <a:off x="6630988" y="3402013"/>
            <a:ext cx="9525" cy="11176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6" name="Line 7"/>
          <p:cNvSpPr>
            <a:spLocks noChangeShapeType="1"/>
          </p:cNvSpPr>
          <p:nvPr/>
        </p:nvSpPr>
        <p:spPr bwMode="black">
          <a:xfrm flipV="1">
            <a:off x="1282700" y="1409700"/>
            <a:ext cx="3132138" cy="3136900"/>
          </a:xfrm>
          <a:prstGeom prst="line">
            <a:avLst/>
          </a:prstGeom>
          <a:noFill/>
          <a:ln w="19050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7" name="Line 7"/>
          <p:cNvSpPr>
            <a:spLocks noChangeShapeType="1"/>
          </p:cNvSpPr>
          <p:nvPr/>
        </p:nvSpPr>
        <p:spPr bwMode="black">
          <a:xfrm flipV="1">
            <a:off x="5548313" y="1374775"/>
            <a:ext cx="3132137" cy="3136900"/>
          </a:xfrm>
          <a:prstGeom prst="line">
            <a:avLst/>
          </a:prstGeom>
          <a:noFill/>
          <a:ln w="19050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8" name="Ovale 19"/>
          <p:cNvSpPr>
            <a:spLocks noChangeArrowheads="1"/>
          </p:cNvSpPr>
          <p:nvPr/>
        </p:nvSpPr>
        <p:spPr bwMode="auto">
          <a:xfrm>
            <a:off x="2386013" y="4486275"/>
            <a:ext cx="77787" cy="68263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39" name="Ovale 22"/>
          <p:cNvSpPr>
            <a:spLocks noChangeArrowheads="1"/>
          </p:cNvSpPr>
          <p:nvPr/>
        </p:nvSpPr>
        <p:spPr bwMode="auto">
          <a:xfrm>
            <a:off x="5443538" y="3306763"/>
            <a:ext cx="196850" cy="1793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40" name="Ovale 23"/>
          <p:cNvSpPr>
            <a:spLocks noChangeArrowheads="1"/>
          </p:cNvSpPr>
          <p:nvPr/>
        </p:nvSpPr>
        <p:spPr bwMode="auto">
          <a:xfrm>
            <a:off x="2333625" y="4425950"/>
            <a:ext cx="187325" cy="1730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AE256-7E5E-41C4-9C1A-0899002B1942}" type="slidenum">
              <a:rPr lang="it-IT" altLang="it-IT"/>
              <a:pPr>
                <a:defRPr/>
              </a:pPr>
              <a:t>12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402068-A7BD-4354-BC20-5F1EDD8C9C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Errori nei convertitori: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gain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6825"/>
            <a:ext cx="8393113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 Box 6"/>
          <p:cNvSpPr txBox="1">
            <a:spLocks noChangeArrowheads="1"/>
          </p:cNvSpPr>
          <p:nvPr/>
        </p:nvSpPr>
        <p:spPr bwMode="black">
          <a:xfrm>
            <a:off x="1874838" y="5829300"/>
            <a:ext cx="6488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latin typeface="Book Antiqua" panose="02040602050305030304" pitchFamily="18" charset="0"/>
              </a:rPr>
              <a:t> ADC                                           DAC</a:t>
            </a:r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black">
          <a:xfrm flipV="1">
            <a:off x="2320925" y="2073275"/>
            <a:ext cx="2303463" cy="29098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white">
          <a:xfrm>
            <a:off x="3416300" y="5311775"/>
            <a:ext cx="514350" cy="261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black">
          <a:xfrm>
            <a:off x="3368675" y="5245100"/>
            <a:ext cx="7143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black">
          <a:xfrm>
            <a:off x="3206750" y="5413375"/>
            <a:ext cx="11303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1500" i="1">
                <a:solidFill>
                  <a:srgbClr val="333333"/>
                </a:solidFill>
                <a:latin typeface="Times New Roman" panose="02020603050405020304" pitchFamily="18" charset="0"/>
              </a:rPr>
              <a:t>V</a:t>
            </a:r>
            <a:r>
              <a:rPr lang="it-IT" altLang="it-IT" sz="1500">
                <a:solidFill>
                  <a:srgbClr val="333333"/>
                </a:solidFill>
                <a:latin typeface="Times New Roman" panose="02020603050405020304" pitchFamily="18" charset="0"/>
              </a:rPr>
              <a:t> units)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1C265E2-4FCA-4D57-A3A7-F0975A2F668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8682" name="Rettangolo 1"/>
          <p:cNvSpPr>
            <a:spLocks noChangeArrowheads="1"/>
          </p:cNvSpPr>
          <p:nvPr/>
        </p:nvSpPr>
        <p:spPr bwMode="auto">
          <a:xfrm>
            <a:off x="3905250" y="3513138"/>
            <a:ext cx="719138" cy="682625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83" name="Rettangolo 13"/>
          <p:cNvSpPr>
            <a:spLocks noChangeArrowheads="1"/>
          </p:cNvSpPr>
          <p:nvPr/>
        </p:nvSpPr>
        <p:spPr bwMode="auto">
          <a:xfrm>
            <a:off x="5724525" y="1470025"/>
            <a:ext cx="720725" cy="684213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84" name="Line 7"/>
          <p:cNvSpPr>
            <a:spLocks noChangeShapeType="1"/>
          </p:cNvSpPr>
          <p:nvPr/>
        </p:nvSpPr>
        <p:spPr bwMode="black">
          <a:xfrm flipV="1">
            <a:off x="5443538" y="1470025"/>
            <a:ext cx="2743200" cy="22304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4C0B23-44E3-4CF1-B697-4D85687F293A}" type="slidenum">
              <a:rPr lang="it-IT" altLang="it-IT"/>
              <a:pPr>
                <a:defRPr/>
              </a:pPr>
              <a:t>13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F3169D0-5DD2-4BFE-B5B0-D887C9440B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Errori nei convertitori: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DNL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black">
          <a:xfrm>
            <a:off x="1797050" y="6140450"/>
            <a:ext cx="6488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latin typeface="Book Antiqua" panose="02040602050305030304" pitchFamily="18" charset="0"/>
              </a:rPr>
              <a:t> ADC                                   DAC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black">
          <a:xfrm>
            <a:off x="55563" y="1008063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Differential Non-Linearity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(non-linearità differenziale)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1300"/>
            <a:ext cx="8410575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F34CA292-B8FD-4439-ACEC-6F4BF7F4593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C1D8D-42B7-4E30-893C-50FFA6B1C2C7}" type="slidenum">
              <a:rPr lang="it-IT" altLang="it-IT"/>
              <a:pPr>
                <a:defRPr/>
              </a:pPr>
              <a:t>14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EDB5F1-C7C0-4B40-8A81-E443CAA19D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Errori nei convertitori: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INL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black">
          <a:xfrm>
            <a:off x="1874838" y="5973763"/>
            <a:ext cx="6488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latin typeface="Book Antiqua" panose="02040602050305030304" pitchFamily="18" charset="0"/>
              </a:rPr>
              <a:t> ADC                                         DAC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747838"/>
            <a:ext cx="8551863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Text Box 7"/>
          <p:cNvSpPr txBox="1">
            <a:spLocks noChangeArrowheads="1"/>
          </p:cNvSpPr>
          <p:nvPr/>
        </p:nvSpPr>
        <p:spPr bwMode="black">
          <a:xfrm>
            <a:off x="463550" y="1008063"/>
            <a:ext cx="8212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Integral Non-Linearity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(non-linearità integrale)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30D54D-E1C0-4DB5-87DC-B97886F304F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CF4F0-ECFF-468A-A5D6-8A3588BCFA16}" type="slidenum">
              <a:rPr lang="it-IT" altLang="it-IT"/>
              <a:pPr>
                <a:defRPr/>
              </a:pPr>
              <a:t>15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6B3626A6-44F9-4FC5-90AF-52AB1FF33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Convertitore D/A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black">
          <a:xfrm>
            <a:off x="3686175" y="2555875"/>
            <a:ext cx="2106613" cy="113347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black">
          <a:xfrm>
            <a:off x="3697288" y="2695575"/>
            <a:ext cx="21209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convertitore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D/A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006475" y="2635250"/>
            <a:ext cx="1528763" cy="1581150"/>
            <a:chOff x="361" y="904"/>
            <a:chExt cx="963" cy="996"/>
          </a:xfrm>
        </p:grpSpPr>
        <p:grpSp>
          <p:nvGrpSpPr>
            <p:cNvPr id="34838" name="Group 6"/>
            <p:cNvGrpSpPr>
              <a:grpSpLocks/>
            </p:cNvGrpSpPr>
            <p:nvPr/>
          </p:nvGrpSpPr>
          <p:grpSpPr bwMode="auto">
            <a:xfrm>
              <a:off x="502" y="904"/>
              <a:ext cx="599" cy="510"/>
              <a:chOff x="502" y="904"/>
              <a:chExt cx="599" cy="510"/>
            </a:xfrm>
          </p:grpSpPr>
          <p:sp>
            <p:nvSpPr>
              <p:cNvPr id="34840" name="Line 7"/>
              <p:cNvSpPr>
                <a:spLocks noChangeShapeType="1"/>
              </p:cNvSpPr>
              <p:nvPr/>
            </p:nvSpPr>
            <p:spPr bwMode="black">
              <a:xfrm>
                <a:off x="502" y="90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41" name="Line 8"/>
              <p:cNvSpPr>
                <a:spLocks noChangeShapeType="1"/>
              </p:cNvSpPr>
              <p:nvPr/>
            </p:nvSpPr>
            <p:spPr bwMode="black">
              <a:xfrm>
                <a:off x="509" y="970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42" name="Line 9"/>
              <p:cNvSpPr>
                <a:spLocks noChangeShapeType="1"/>
              </p:cNvSpPr>
              <p:nvPr/>
            </p:nvSpPr>
            <p:spPr bwMode="black">
              <a:xfrm>
                <a:off x="509" y="1035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43" name="Line 10"/>
              <p:cNvSpPr>
                <a:spLocks noChangeShapeType="1"/>
              </p:cNvSpPr>
              <p:nvPr/>
            </p:nvSpPr>
            <p:spPr bwMode="black">
              <a:xfrm>
                <a:off x="511" y="1181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44" name="Line 11"/>
              <p:cNvSpPr>
                <a:spLocks noChangeShapeType="1"/>
              </p:cNvSpPr>
              <p:nvPr/>
            </p:nvSpPr>
            <p:spPr bwMode="black">
              <a:xfrm>
                <a:off x="518" y="126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45" name="Line 12"/>
              <p:cNvSpPr>
                <a:spLocks noChangeShapeType="1"/>
              </p:cNvSpPr>
              <p:nvPr/>
            </p:nvSpPr>
            <p:spPr bwMode="black">
              <a:xfrm>
                <a:off x="512" y="134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846" name="Line 13"/>
              <p:cNvSpPr>
                <a:spLocks noChangeShapeType="1"/>
              </p:cNvSpPr>
              <p:nvPr/>
            </p:nvSpPr>
            <p:spPr bwMode="black">
              <a:xfrm>
                <a:off x="512" y="141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839" name="Text Box 14"/>
            <p:cNvSpPr txBox="1">
              <a:spLocks noChangeArrowheads="1"/>
            </p:cNvSpPr>
            <p:nvPr/>
          </p:nvSpPr>
          <p:spPr bwMode="black">
            <a:xfrm>
              <a:off x="361" y="1428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linee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digitali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34822" name="Group 15"/>
          <p:cNvGrpSpPr>
            <a:grpSpLocks/>
          </p:cNvGrpSpPr>
          <p:nvPr/>
        </p:nvGrpSpPr>
        <p:grpSpPr bwMode="auto">
          <a:xfrm>
            <a:off x="6561138" y="3109913"/>
            <a:ext cx="1528762" cy="749300"/>
            <a:chOff x="3860" y="1203"/>
            <a:chExt cx="963" cy="472"/>
          </a:xfrm>
        </p:grpSpPr>
        <p:sp>
          <p:nvSpPr>
            <p:cNvPr id="34836" name="Line 16"/>
            <p:cNvSpPr>
              <a:spLocks noChangeShapeType="1"/>
            </p:cNvSpPr>
            <p:nvPr/>
          </p:nvSpPr>
          <p:spPr bwMode="black">
            <a:xfrm>
              <a:off x="4023" y="1210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black">
            <a:xfrm>
              <a:off x="3860" y="1203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linea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analogica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34823" name="Group 18"/>
          <p:cNvGrpSpPr>
            <a:grpSpLocks/>
          </p:cNvGrpSpPr>
          <p:nvPr/>
        </p:nvGrpSpPr>
        <p:grpSpPr bwMode="auto">
          <a:xfrm>
            <a:off x="5600700" y="2378075"/>
            <a:ext cx="1528763" cy="742950"/>
            <a:chOff x="3255" y="742"/>
            <a:chExt cx="963" cy="468"/>
          </a:xfrm>
        </p:grpSpPr>
        <p:sp>
          <p:nvSpPr>
            <p:cNvPr id="34834" name="Line 19"/>
            <p:cNvSpPr>
              <a:spLocks noChangeShapeType="1"/>
            </p:cNvSpPr>
            <p:nvPr/>
          </p:nvSpPr>
          <p:spPr bwMode="black">
            <a:xfrm>
              <a:off x="3456" y="1210"/>
              <a:ext cx="4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835" name="Text Box 20"/>
            <p:cNvSpPr txBox="1">
              <a:spLocks noChangeArrowheads="1"/>
            </p:cNvSpPr>
            <p:nvPr/>
          </p:nvSpPr>
          <p:spPr bwMode="black">
            <a:xfrm>
              <a:off x="3255" y="742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OUT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34824" name="Group 21"/>
          <p:cNvGrpSpPr>
            <a:grpSpLocks/>
          </p:cNvGrpSpPr>
          <p:nvPr/>
        </p:nvGrpSpPr>
        <p:grpSpPr bwMode="auto">
          <a:xfrm>
            <a:off x="2155825" y="2287588"/>
            <a:ext cx="1528763" cy="1331912"/>
            <a:chOff x="1085" y="685"/>
            <a:chExt cx="963" cy="839"/>
          </a:xfrm>
        </p:grpSpPr>
        <p:sp>
          <p:nvSpPr>
            <p:cNvPr id="34832" name="AutoShape 22"/>
            <p:cNvSpPr>
              <a:spLocks noChangeArrowheads="1"/>
            </p:cNvSpPr>
            <p:nvPr/>
          </p:nvSpPr>
          <p:spPr bwMode="black">
            <a:xfrm>
              <a:off x="1247" y="868"/>
              <a:ext cx="715" cy="656"/>
            </a:xfrm>
            <a:prstGeom prst="rightArrow">
              <a:avLst>
                <a:gd name="adj1" fmla="val 50000"/>
                <a:gd name="adj2" fmla="val 27248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34833" name="Text Box 23"/>
            <p:cNvSpPr txBox="1">
              <a:spLocks noChangeArrowheads="1"/>
            </p:cNvSpPr>
            <p:nvPr/>
          </p:nvSpPr>
          <p:spPr bwMode="black">
            <a:xfrm>
              <a:off x="1085" y="685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IN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34825" name="Group 24"/>
          <p:cNvGrpSpPr>
            <a:grpSpLocks/>
          </p:cNvGrpSpPr>
          <p:nvPr/>
        </p:nvGrpSpPr>
        <p:grpSpPr bwMode="auto">
          <a:xfrm>
            <a:off x="1143000" y="2081213"/>
            <a:ext cx="7496175" cy="3033712"/>
            <a:chOff x="720" y="534"/>
            <a:chExt cx="4722" cy="1911"/>
          </a:xfrm>
        </p:grpSpPr>
        <p:sp>
          <p:nvSpPr>
            <p:cNvPr id="34828" name="Text Box 25"/>
            <p:cNvSpPr txBox="1">
              <a:spLocks noChangeArrowheads="1"/>
            </p:cNvSpPr>
            <p:nvPr/>
          </p:nvSpPr>
          <p:spPr bwMode="black">
            <a:xfrm>
              <a:off x="795" y="534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bit</a:t>
              </a:r>
            </a:p>
          </p:txBody>
        </p:sp>
        <p:sp>
          <p:nvSpPr>
            <p:cNvPr id="34829" name="Text Box 26"/>
            <p:cNvSpPr txBox="1">
              <a:spLocks noChangeArrowheads="1"/>
            </p:cNvSpPr>
            <p:nvPr/>
          </p:nvSpPr>
          <p:spPr bwMode="black">
            <a:xfrm>
              <a:off x="720" y="1875"/>
              <a:ext cx="75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 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=2</a:t>
              </a:r>
              <a:r>
                <a:rPr lang="it-IT" altLang="it-IT" sz="2800" b="1" i="1" baseline="30000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livelli</a:t>
              </a:r>
            </a:p>
          </p:txBody>
        </p:sp>
        <p:sp>
          <p:nvSpPr>
            <p:cNvPr id="34830" name="Text Box 27"/>
            <p:cNvSpPr txBox="1">
              <a:spLocks noChangeArrowheads="1"/>
            </p:cNvSpPr>
            <p:nvPr/>
          </p:nvSpPr>
          <p:spPr bwMode="black">
            <a:xfrm>
              <a:off x="4302" y="811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1 filo</a:t>
              </a:r>
            </a:p>
          </p:txBody>
        </p:sp>
        <p:sp>
          <p:nvSpPr>
            <p:cNvPr id="34831" name="Text Box 28"/>
            <p:cNvSpPr txBox="1">
              <a:spLocks noChangeArrowheads="1"/>
            </p:cNvSpPr>
            <p:nvPr/>
          </p:nvSpPr>
          <p:spPr bwMode="black">
            <a:xfrm>
              <a:off x="4005" y="1668"/>
              <a:ext cx="1437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la tensione </a:t>
              </a:r>
              <a:r>
                <a:rPr lang="it-IT" altLang="it-IT" sz="24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400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out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 è quantizzata</a:t>
              </a:r>
              <a:endPara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1" name="Rectangle 5">
            <a:extLst>
              <a:ext uri="{FF2B5EF4-FFF2-40B4-BE49-F238E27FC236}">
                <a16:creationId xmlns:a16="http://schemas.microsoft.com/office/drawing/2014/main" id="{17BD1AE0-E0B0-4475-B3EC-E5A415EDF1B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43ED7-4865-4AEF-B98E-B0F5854D55CF}" type="slidenum">
              <a:rPr lang="it-IT" altLang="it-IT"/>
              <a:pPr>
                <a:defRPr/>
              </a:pPr>
              <a:t>16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F887D337-FA38-47BC-98BF-A7BDD389E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Convertitore D/A a rete di R (1/4)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black">
          <a:xfrm>
            <a:off x="261938" y="879475"/>
            <a:ext cx="86248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Da un’unica tensione di riferimento costante (</a:t>
            </a:r>
            <a:r>
              <a:rPr lang="it-IT" altLang="it-IT" sz="2800" i="1" dirty="0"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ref</a:t>
            </a:r>
            <a:r>
              <a:rPr lang="it-IT" altLang="it-IT" sz="2800" dirty="0">
                <a:latin typeface="Book Antiqua" panose="02040602050305030304" pitchFamily="18" charset="0"/>
              </a:rPr>
              <a:t>) si prelevano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correnti pesate </a:t>
            </a:r>
            <a:r>
              <a:rPr lang="it-IT" altLang="it-IT" sz="2800" dirty="0">
                <a:latin typeface="Book Antiqua" panose="02040602050305030304" pitchFamily="18" charset="0"/>
              </a:rPr>
              <a:t>attraverso 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interruttori (</a:t>
            </a:r>
            <a:r>
              <a:rPr lang="it-IT" altLang="it-IT" sz="2800" i="1" dirty="0">
                <a:latin typeface="Book Antiqua" panose="02040602050305030304" pitchFamily="18" charset="0"/>
              </a:rPr>
              <a:t>switch</a:t>
            </a:r>
            <a:r>
              <a:rPr lang="it-IT" altLang="it-IT" sz="2800" dirty="0">
                <a:latin typeface="Book Antiqua" panose="02040602050305030304" pitchFamily="18" charset="0"/>
              </a:rPr>
              <a:t>) S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0</a:t>
            </a:r>
            <a:r>
              <a:rPr lang="it-IT" altLang="it-IT" sz="2800" dirty="0">
                <a:latin typeface="Book Antiqua" panose="02040602050305030304" pitchFamily="18" charset="0"/>
              </a:rPr>
              <a:t>, S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1</a:t>
            </a:r>
            <a:r>
              <a:rPr lang="it-IT" altLang="it-IT" sz="2800" dirty="0">
                <a:latin typeface="Book Antiqua" panose="02040602050305030304" pitchFamily="18" charset="0"/>
              </a:rPr>
              <a:t>, … S</a:t>
            </a:r>
            <a:r>
              <a:rPr lang="it-IT" altLang="it-IT" sz="2800" i="1" baseline="-25000" dirty="0"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-1                                   </a:t>
            </a:r>
            <a:r>
              <a:rPr lang="it-IT" altLang="it-IT" sz="2800" dirty="0">
                <a:latin typeface="Book Antiqua" panose="02040602050305030304" pitchFamily="18" charset="0"/>
              </a:rPr>
              <a:t>     </a:t>
            </a:r>
            <a:r>
              <a:rPr lang="it-IT" altLang="it-IT" sz="2800" i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 = num. di bit</a:t>
            </a:r>
            <a:endParaRPr lang="it-IT" altLang="it-IT" sz="2800" i="1" u="sng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526344" name="Group 8"/>
          <p:cNvGrpSpPr>
            <a:grpSpLocks/>
          </p:cNvGrpSpPr>
          <p:nvPr/>
        </p:nvGrpSpPr>
        <p:grpSpPr bwMode="auto">
          <a:xfrm>
            <a:off x="361950" y="2165350"/>
            <a:ext cx="8782050" cy="4448175"/>
            <a:chOff x="228" y="1364"/>
            <a:chExt cx="5532" cy="2802"/>
          </a:xfrm>
        </p:grpSpPr>
        <p:pic>
          <p:nvPicPr>
            <p:cNvPr id="36871" name="Picture 6" descr="con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" y="1364"/>
              <a:ext cx="5041" cy="2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228" y="3839"/>
              <a:ext cx="55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Su ciascuno 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switch</a:t>
              </a:r>
              <a:r>
                <a:rPr lang="it-IT" altLang="it-IT" sz="24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S</a:t>
              </a:r>
              <a:r>
                <a:rPr lang="it-IT" altLang="it-IT" sz="2800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400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</a:rPr>
                <a:t>è posta una 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resistenza 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=2</a:t>
              </a:r>
              <a:r>
                <a:rPr lang="it-IT" altLang="it-IT" sz="2800" baseline="30000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i="1" baseline="30000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800" baseline="30000">
                  <a:solidFill>
                    <a:srgbClr val="FFFF00"/>
                  </a:solidFill>
                  <a:latin typeface="Book Antiqua" panose="02040602050305030304" pitchFamily="18" charset="0"/>
                </a:rPr>
                <a:t>-1)-</a:t>
              </a:r>
              <a:r>
                <a:rPr lang="it-IT" altLang="it-IT" sz="2800" i="1" baseline="30000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R</a:t>
              </a:r>
            </a:p>
          </p:txBody>
        </p: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59D7B5A2-BABB-4716-8BB8-7504A2D04CD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7C668-DAC5-4E41-B8DF-A0C2541AE407}" type="slidenum">
              <a:rPr lang="it-IT" altLang="it-IT"/>
              <a:pPr>
                <a:defRPr/>
              </a:pPr>
              <a:t>17</a:t>
            </a:fld>
            <a:r>
              <a:rPr lang="it-IT" altLang="it-IT"/>
              <a:t>/95</a:t>
            </a:r>
            <a:endParaRPr lang="it-IT" altLang="it-I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5F7EF5-29A2-4688-96C2-F94ACB46FC5D}"/>
              </a:ext>
            </a:extLst>
          </p:cNvPr>
          <p:cNvGrpSpPr/>
          <p:nvPr/>
        </p:nvGrpSpPr>
        <p:grpSpPr>
          <a:xfrm>
            <a:off x="2211658" y="3390277"/>
            <a:ext cx="4425414" cy="597937"/>
            <a:chOff x="2211658" y="3390277"/>
            <a:chExt cx="4425414" cy="59793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75CAEB3-FE4B-422C-A61B-EA0EE00CB0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11658" y="3898900"/>
              <a:ext cx="599275" cy="4166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CA9B2D-E945-4538-BC1E-CC479C19B3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41958" y="3839300"/>
              <a:ext cx="514609" cy="2083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F5C105-3F6D-460E-918E-1AA6BA239D1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52041" y="3698709"/>
              <a:ext cx="595842" cy="2172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DFDA2E-2836-42A2-8B21-B9EBEE3A6C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98219" y="3720433"/>
              <a:ext cx="510381" cy="2172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50A1DC03-BCA7-4A8D-929E-D9FEB1680D43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634709" y="3616317"/>
              <a:ext cx="469582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b</a:t>
              </a:r>
              <a:r>
                <a:rPr lang="it-IT" altLang="it-IT" sz="2000" b="1" baseline="-250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0</a:t>
              </a:r>
              <a:endParaRPr lang="it-IT" altLang="it-IT" sz="2000" b="1" i="1" u="sng" baseline="-25000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D2AAFB2B-1E10-4792-AB75-1A739177C596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678486" y="3568192"/>
              <a:ext cx="469582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b</a:t>
              </a:r>
              <a:r>
                <a:rPr lang="it-IT" altLang="it-IT" sz="2000" b="1" baseline="-250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it-IT" altLang="it-IT" sz="2000" b="1" i="1" u="sng" baseline="-25000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754EB0F5-CF39-4B2E-AEB5-BFA8AEB7774F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4838255" y="3390277"/>
              <a:ext cx="599275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b</a:t>
              </a:r>
              <a:r>
                <a:rPr lang="it-IT" altLang="it-IT" sz="2000" b="1" i="1" baseline="-250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000" b="1" baseline="-250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-2</a:t>
              </a:r>
              <a:endParaRPr lang="it-IT" altLang="it-IT" sz="2000" b="1" i="1" u="sng" baseline="-25000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2757C43E-F011-44D5-B5DF-E73680FC0D69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6167490" y="3404983"/>
              <a:ext cx="469582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b</a:t>
              </a:r>
              <a:r>
                <a:rPr lang="it-IT" altLang="it-IT" sz="2000" b="1" i="1" baseline="-25000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n</a:t>
              </a:r>
              <a:endParaRPr lang="it-IT" altLang="it-IT" sz="2000" b="1" i="1" u="sng" baseline="-25000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6FCDB9C5-167A-47F2-B833-BC85E5B9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Convertitore D/A a rete di R (2/4)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254000" y="1179513"/>
            <a:ext cx="8261350" cy="1581150"/>
            <a:chOff x="160" y="1464"/>
            <a:chExt cx="5204" cy="996"/>
          </a:xfrm>
        </p:grpSpPr>
        <p:sp>
          <p:nvSpPr>
            <p:cNvPr id="38921" name="Text Box 5"/>
            <p:cNvSpPr txBox="1">
              <a:spLocks noChangeArrowheads="1"/>
            </p:cNvSpPr>
            <p:nvPr/>
          </p:nvSpPr>
          <p:spPr bwMode="black">
            <a:xfrm>
              <a:off x="160" y="1464"/>
              <a:ext cx="5179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Gli 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switch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s</a:t>
              </a:r>
              <a:r>
                <a:rPr lang="it-IT" altLang="it-IT" sz="2800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400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</a:rPr>
                <a:t>sono 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comandati dalle cifre binarie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b</a:t>
              </a:r>
              <a:r>
                <a:rPr lang="it-IT" altLang="it-IT" sz="2800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</a:rPr>
                <a:t>del numero da convertire in tensione, con pesi t.c.</a:t>
              </a:r>
            </a:p>
          </p:txBody>
        </p:sp>
        <p:grpSp>
          <p:nvGrpSpPr>
            <p:cNvPr id="38922" name="Group 6"/>
            <p:cNvGrpSpPr>
              <a:grpSpLocks/>
            </p:cNvGrpSpPr>
            <p:nvPr/>
          </p:nvGrpSpPr>
          <p:grpSpPr bwMode="auto">
            <a:xfrm>
              <a:off x="463" y="1871"/>
              <a:ext cx="4901" cy="589"/>
              <a:chOff x="680" y="3579"/>
              <a:chExt cx="4901" cy="589"/>
            </a:xfrm>
          </p:grpSpPr>
          <p:sp>
            <p:nvSpPr>
              <p:cNvPr id="38923" name="Text Box 7"/>
              <p:cNvSpPr txBox="1">
                <a:spLocks noChangeArrowheads="1"/>
              </p:cNvSpPr>
              <p:nvPr/>
            </p:nvSpPr>
            <p:spPr bwMode="black">
              <a:xfrm>
                <a:off x="680" y="3579"/>
                <a:ext cx="490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800" b="1" i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b</a:t>
                </a:r>
                <a:r>
                  <a:rPr lang="it-IT" altLang="it-IT" sz="2800" b="1" baseline="-2500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0</a:t>
                </a:r>
                <a:r>
                  <a:rPr lang="it-IT" altLang="it-IT" sz="28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   </a:t>
                </a:r>
                <a:r>
                  <a:rPr lang="it-IT" altLang="it-IT" sz="16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it-IT" altLang="it-IT" sz="28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=</a:t>
                </a:r>
                <a:r>
                  <a:rPr lang="it-IT" altLang="it-IT" sz="24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  </a:t>
                </a:r>
                <a:r>
                  <a:rPr lang="it-IT" altLang="it-IT" sz="28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LSB</a:t>
                </a:r>
                <a:r>
                  <a:rPr lang="it-IT" altLang="it-IT" sz="2400">
                    <a:latin typeface="Book Antiqua" panose="02040602050305030304" pitchFamily="18" charset="0"/>
                  </a:rPr>
                  <a:t>                 </a:t>
                </a:r>
                <a:r>
                  <a:rPr lang="it-IT" altLang="it-IT" sz="2800">
                    <a:latin typeface="Book Antiqua" panose="02040602050305030304" pitchFamily="18" charset="0"/>
                  </a:rPr>
                  <a:t>Least Significant Bit</a:t>
                </a:r>
                <a:r>
                  <a:rPr lang="it-IT" altLang="it-IT" sz="2000">
                    <a:latin typeface="Book Antiqua" panose="02040602050305030304" pitchFamily="18" charset="0"/>
                  </a:rPr>
                  <a:t> (</a:t>
                </a:r>
                <a:r>
                  <a:rPr lang="it-IT" altLang="it-IT" sz="2000" i="1">
                    <a:latin typeface="Book Antiqua" panose="02040602050305030304" pitchFamily="18" charset="0"/>
                  </a:rPr>
                  <a:t>i</a:t>
                </a:r>
                <a:r>
                  <a:rPr lang="it-IT" altLang="it-IT" sz="2000" baseline="-25000">
                    <a:latin typeface="Book Antiqua" panose="02040602050305030304" pitchFamily="18" charset="0"/>
                  </a:rPr>
                  <a:t>MIN</a:t>
                </a:r>
                <a:r>
                  <a:rPr lang="it-IT" altLang="it-IT" sz="2000">
                    <a:latin typeface="Book Antiqua" panose="02040602050305030304" pitchFamily="18" charset="0"/>
                  </a:rPr>
                  <a:t> e </a:t>
                </a:r>
                <a:r>
                  <a:rPr lang="it-IT" altLang="it-IT" sz="2000" i="1">
                    <a:latin typeface="Book Antiqua" panose="02040602050305030304" pitchFamily="18" charset="0"/>
                  </a:rPr>
                  <a:t>R</a:t>
                </a:r>
                <a:r>
                  <a:rPr lang="it-IT" altLang="it-IT" sz="2000" baseline="-25000">
                    <a:latin typeface="Book Antiqua" panose="02040602050305030304" pitchFamily="18" charset="0"/>
                  </a:rPr>
                  <a:t>MAX</a:t>
                </a:r>
                <a:r>
                  <a:rPr lang="it-IT" altLang="it-IT" sz="2000">
                    <a:latin typeface="Book Antiqua" panose="02040602050305030304" pitchFamily="18" charset="0"/>
                  </a:rPr>
                  <a:t>)</a:t>
                </a:r>
              </a:p>
            </p:txBody>
          </p:sp>
          <p:sp>
            <p:nvSpPr>
              <p:cNvPr id="38924" name="Text Box 8"/>
              <p:cNvSpPr txBox="1">
                <a:spLocks noChangeArrowheads="1"/>
              </p:cNvSpPr>
              <p:nvPr/>
            </p:nvSpPr>
            <p:spPr bwMode="black">
              <a:xfrm>
                <a:off x="686" y="3838"/>
                <a:ext cx="489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800" b="1" i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b</a:t>
                </a:r>
                <a:r>
                  <a:rPr lang="it-IT" altLang="it-IT" sz="2800" b="1" i="1" baseline="-2500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n</a:t>
                </a:r>
                <a:r>
                  <a:rPr lang="it-IT" altLang="it-IT" sz="2800" b="1" baseline="-2500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-1</a:t>
                </a:r>
                <a:r>
                  <a:rPr lang="it-IT" altLang="it-IT" sz="28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 =</a:t>
                </a:r>
                <a:r>
                  <a:rPr lang="it-IT" altLang="it-IT" sz="24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  </a:t>
                </a:r>
                <a:r>
                  <a:rPr lang="it-IT" altLang="it-IT" sz="2800" b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MSB</a:t>
                </a:r>
                <a:r>
                  <a:rPr lang="it-IT" altLang="it-IT" sz="2400">
                    <a:latin typeface="Book Antiqua" panose="02040602050305030304" pitchFamily="18" charset="0"/>
                  </a:rPr>
                  <a:t>               </a:t>
                </a:r>
                <a:r>
                  <a:rPr lang="it-IT" altLang="it-IT" sz="2800">
                    <a:latin typeface="Book Antiqua" panose="02040602050305030304" pitchFamily="18" charset="0"/>
                  </a:rPr>
                  <a:t>Most Significant Bit </a:t>
                </a:r>
                <a:r>
                  <a:rPr lang="it-IT" altLang="it-IT" sz="2000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(</a:t>
                </a:r>
                <a:r>
                  <a:rPr lang="it-IT" altLang="it-IT" sz="2000" i="1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i</a:t>
                </a:r>
                <a:r>
                  <a:rPr lang="it-IT" altLang="it-IT" sz="2000" baseline="-25000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MAX</a:t>
                </a:r>
                <a:r>
                  <a:rPr lang="it-IT" altLang="it-IT" sz="2000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 e </a:t>
                </a:r>
                <a:r>
                  <a:rPr lang="it-IT" altLang="it-IT" sz="2000" i="1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R</a:t>
                </a:r>
                <a:r>
                  <a:rPr lang="it-IT" altLang="it-IT" sz="2000" baseline="-25000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MIN</a:t>
                </a:r>
                <a:r>
                  <a:rPr lang="it-IT" altLang="it-IT" sz="2000">
                    <a:solidFill>
                      <a:srgbClr val="FFFFFF"/>
                    </a:solidFill>
                    <a:latin typeface="Book Antiqua" panose="02040602050305030304" pitchFamily="18" charset="0"/>
                  </a:rPr>
                  <a:t>)</a:t>
                </a:r>
                <a:endParaRPr lang="it-IT" altLang="it-IT" sz="2800">
                  <a:latin typeface="Book Antiqua" panose="02040602050305030304" pitchFamily="18" charset="0"/>
                </a:endParaRPr>
              </a:p>
            </p:txBody>
          </p:sp>
        </p:grpSp>
      </p:grpSp>
      <p:pic>
        <p:nvPicPr>
          <p:cNvPr id="38916" name="Picture 9" descr="conv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2238" y="3008313"/>
            <a:ext cx="5167312" cy="264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8394" name="Text Box 10"/>
          <p:cNvSpPr txBox="1">
            <a:spLocks noChangeArrowheads="1"/>
          </p:cNvSpPr>
          <p:nvPr/>
        </p:nvSpPr>
        <p:spPr bwMode="black">
          <a:xfrm>
            <a:off x="285750" y="3098800"/>
            <a:ext cx="3694113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L’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operazionale </a:t>
            </a:r>
            <a:r>
              <a:rPr lang="it-IT" altLang="it-IT" sz="2400">
                <a:latin typeface="Book Antiqua" panose="02040602050305030304" pitchFamily="18" charset="0"/>
              </a:rPr>
              <a:t>serve da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sommatore delle correnti pesate</a:t>
            </a:r>
            <a:r>
              <a:rPr lang="it-IT" altLang="it-IT" sz="2400">
                <a:latin typeface="Book Antiqua" panose="02040602050305030304" pitchFamily="18" charset="0"/>
              </a:rPr>
              <a:t> che passano attraverso gli </a:t>
            </a:r>
            <a:r>
              <a:rPr lang="it-IT" altLang="it-IT" sz="2400" i="1">
                <a:latin typeface="Book Antiqua" panose="02040602050305030304" pitchFamily="18" charset="0"/>
              </a:rPr>
              <a:t>switch</a:t>
            </a:r>
            <a:r>
              <a:rPr lang="it-IT" altLang="it-IT" sz="2400">
                <a:latin typeface="Book Antiqua" panose="02040602050305030304" pitchFamily="18" charset="0"/>
              </a:rPr>
              <a:t> e converte la corrente risultante </a:t>
            </a:r>
            <a:r>
              <a:rPr lang="it-IT" altLang="it-IT" sz="2400" i="1">
                <a:latin typeface="Book Antiqua" panose="02040602050305030304" pitchFamily="18" charset="0"/>
              </a:rPr>
              <a:t>i</a:t>
            </a:r>
            <a:r>
              <a:rPr lang="it-IT" altLang="it-IT" sz="2400" baseline="-25000">
                <a:latin typeface="Book Antiqua" panose="02040602050305030304" pitchFamily="18" charset="0"/>
              </a:rPr>
              <a:t>o</a:t>
            </a:r>
            <a:r>
              <a:rPr lang="it-IT" altLang="it-IT" sz="2400">
                <a:latin typeface="Book Antiqua" panose="02040602050305030304" pitchFamily="18" charset="0"/>
              </a:rPr>
              <a:t>, attraverso la resistenza di </a:t>
            </a:r>
            <a:r>
              <a:rPr lang="it-IT" altLang="it-IT" sz="2400" i="1">
                <a:latin typeface="Book Antiqua" panose="02040602050305030304" pitchFamily="18" charset="0"/>
              </a:rPr>
              <a:t>feedback</a:t>
            </a:r>
            <a:r>
              <a:rPr lang="it-IT" altLang="it-IT" sz="2400">
                <a:latin typeface="Book Antiqua" panose="02040602050305030304" pitchFamily="18" charset="0"/>
              </a:rPr>
              <a:t> </a:t>
            </a:r>
            <a:r>
              <a:rPr lang="it-IT" altLang="it-IT" sz="2400" i="1">
                <a:latin typeface="Book Antiqua" panose="02040602050305030304" pitchFamily="18" charset="0"/>
              </a:rPr>
              <a:t>R</a:t>
            </a:r>
            <a:r>
              <a:rPr lang="it-IT" altLang="it-IT" sz="2400" baseline="-25000">
                <a:latin typeface="Book Antiqua" panose="02040602050305030304" pitchFamily="18" charset="0"/>
              </a:rPr>
              <a:t>f</a:t>
            </a:r>
            <a:r>
              <a:rPr lang="it-IT" altLang="it-IT" sz="2400">
                <a:latin typeface="Book Antiqua" panose="02040602050305030304" pitchFamily="18" charset="0"/>
              </a:rPr>
              <a:t>, in un’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uscita di tensione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o</a:t>
            </a:r>
            <a:endParaRPr lang="it-IT" altLang="it-IT" sz="2400" i="1" baseline="-25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7422" name="Object 12"/>
          <p:cNvGraphicFramePr>
            <a:graphicFrameLocks noChangeAspect="1"/>
          </p:cNvGraphicFramePr>
          <p:nvPr/>
        </p:nvGraphicFramePr>
        <p:xfrm>
          <a:off x="3035300" y="5756275"/>
          <a:ext cx="2387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35300" y="5756275"/>
                        <a:ext cx="23876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C2C5A047-B19B-4C62-8348-05363297FD8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9B20F-A1F5-4005-AB7C-DF656A0EDD52}" type="slidenum">
              <a:rPr lang="it-IT" altLang="it-IT"/>
              <a:pPr>
                <a:defRPr/>
              </a:pPr>
              <a:t>18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30D32CC4-8E34-464E-8DA1-55F2648E0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Convertitore D/A a rete di R (3/4)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390525" y="1458913"/>
            <a:ext cx="8731250" cy="2020887"/>
            <a:chOff x="246" y="919"/>
            <a:chExt cx="5500" cy="1273"/>
          </a:xfrm>
        </p:grpSpPr>
        <p:sp>
          <p:nvSpPr>
            <p:cNvPr id="40976" name="Text Box 7"/>
            <p:cNvSpPr txBox="1">
              <a:spLocks noChangeArrowheads="1"/>
            </p:cNvSpPr>
            <p:nvPr/>
          </p:nvSpPr>
          <p:spPr bwMode="black">
            <a:xfrm>
              <a:off x="252" y="919"/>
              <a:ext cx="2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Le 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correnti pesate</a:t>
              </a:r>
              <a:r>
                <a:rPr lang="it-IT" altLang="it-IT" sz="2800">
                  <a:latin typeface="Book Antiqua" panose="02040602050305030304" pitchFamily="18" charset="0"/>
                </a:rPr>
                <a:t> sono</a:t>
              </a:r>
              <a:endParaRPr lang="it-IT" altLang="it-IT" sz="2400">
                <a:latin typeface="Book Antiqua" panose="02040602050305030304" pitchFamily="18" charset="0"/>
              </a:endParaRPr>
            </a:p>
          </p:txBody>
        </p:sp>
        <p:graphicFrame>
          <p:nvGraphicFramePr>
            <p:cNvPr id="40977" name="Object 8"/>
            <p:cNvGraphicFramePr>
              <a:graphicFrameLocks noChangeAspect="1"/>
            </p:cNvGraphicFramePr>
            <p:nvPr/>
          </p:nvGraphicFramePr>
          <p:xfrm>
            <a:off x="319" y="1251"/>
            <a:ext cx="3173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9" name="Equation" r:id="rId4" imgW="1430280" imgH="256680" progId="Equation.3">
                    <p:embed/>
                  </p:oleObj>
                </mc:Choice>
                <mc:Fallback>
                  <p:oleObj name="Equation" r:id="rId4" imgW="1430280" imgH="256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19" y="1251"/>
                          <a:ext cx="3173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8" name="Text Box 9"/>
            <p:cNvSpPr txBox="1">
              <a:spLocks noChangeArrowheads="1"/>
            </p:cNvSpPr>
            <p:nvPr/>
          </p:nvSpPr>
          <p:spPr bwMode="black">
            <a:xfrm>
              <a:off x="246" y="1865"/>
              <a:ext cx="5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con</a:t>
              </a:r>
              <a:r>
                <a:rPr lang="it-IT" altLang="it-IT" sz="2400">
                  <a:latin typeface="Book Antiqua" panose="02040602050305030304" pitchFamily="18" charset="0"/>
                </a:rPr>
                <a:t>  </a:t>
              </a:r>
              <a:r>
                <a:rPr lang="it-IT" altLang="it-IT" sz="2800" i="1">
                  <a:latin typeface="Book Antiqua" panose="02040602050305030304" pitchFamily="18" charset="0"/>
                </a:rPr>
                <a:t>i</a:t>
              </a:r>
              <a:r>
                <a:rPr lang="it-IT" altLang="it-IT" sz="2800">
                  <a:latin typeface="Book Antiqua" panose="02040602050305030304" pitchFamily="18" charset="0"/>
                </a:rPr>
                <a:t> = 0, 1, … , </a:t>
              </a:r>
              <a:r>
                <a:rPr lang="it-IT" altLang="it-IT" sz="2800" i="1">
                  <a:latin typeface="Book Antiqua" panose="02040602050305030304" pitchFamily="18" charset="0"/>
                </a:rPr>
                <a:t>n</a:t>
              </a:r>
              <a:r>
                <a:rPr lang="it-IT" altLang="it-IT" sz="2800">
                  <a:latin typeface="Book Antiqua" panose="02040602050305030304" pitchFamily="18" charset="0"/>
                </a:rPr>
                <a:t>-1 (come i bit della parola numerica)</a:t>
              </a:r>
            </a:p>
          </p:txBody>
        </p:sp>
      </p:grpSp>
      <p:graphicFrame>
        <p:nvGraphicFramePr>
          <p:cNvPr id="20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875" y="4872038"/>
          <a:ext cx="79375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6" imgW="1902600" imgH="243000" progId="Equation.3">
                  <p:embed/>
                </p:oleObj>
              </mc:Choice>
              <mc:Fallback>
                <p:oleObj name="Equation" r:id="rId6" imgW="1902600" imgH="2430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6875" y="4872038"/>
                        <a:ext cx="79375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black">
          <a:xfrm>
            <a:off x="290513" y="3943350"/>
            <a:ext cx="8731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La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corrente complessivamente passante</a:t>
            </a:r>
            <a:r>
              <a:rPr lang="it-IT" altLang="it-IT" sz="2800">
                <a:latin typeface="Book Antiqua" panose="02040602050305030304" pitchFamily="18" charset="0"/>
              </a:rPr>
              <a:t> dagli </a:t>
            </a:r>
            <a:r>
              <a:rPr lang="it-IT" altLang="it-IT" sz="2800" i="1">
                <a:latin typeface="Book Antiqua" panose="02040602050305030304" pitchFamily="18" charset="0"/>
              </a:rPr>
              <a:t>switch</a:t>
            </a:r>
            <a:r>
              <a:rPr lang="it-IT" altLang="it-IT" sz="2800">
                <a:latin typeface="Book Antiqua" panose="02040602050305030304" pitchFamily="18" charset="0"/>
              </a:rPr>
              <a:t> chiusi (S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i</a:t>
            </a:r>
            <a:r>
              <a:rPr lang="it-IT" altLang="it-IT" sz="2800">
                <a:latin typeface="Book Antiqua" panose="02040602050305030304" pitchFamily="18" charset="0"/>
              </a:rPr>
              <a:t> è chiuso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</a:t>
            </a:r>
            <a:r>
              <a:rPr lang="it-IT" altLang="it-IT" sz="2800">
                <a:latin typeface="Book Antiqua" panose="02040602050305030304" pitchFamily="18" charset="0"/>
              </a:rPr>
              <a:t> posizione dx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</a:t>
            </a:r>
            <a:r>
              <a:rPr lang="it-IT" altLang="it-IT" sz="2800">
                <a:latin typeface="Book Antiqua" panose="02040602050305030304" pitchFamily="18" charset="0"/>
              </a:rPr>
              <a:t> quando </a:t>
            </a:r>
            <a:r>
              <a:rPr lang="it-IT" altLang="it-IT" sz="2800" i="1">
                <a:latin typeface="Book Antiqua" panose="02040602050305030304" pitchFamily="18" charset="0"/>
              </a:rPr>
              <a:t>b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i</a:t>
            </a:r>
            <a:r>
              <a:rPr lang="it-IT" altLang="it-IT" sz="2800">
                <a:latin typeface="Book Antiqua" panose="02040602050305030304" pitchFamily="18" charset="0"/>
              </a:rPr>
              <a:t>=1) è</a:t>
            </a:r>
          </a:p>
        </p:txBody>
      </p:sp>
      <p:grpSp>
        <p:nvGrpSpPr>
          <p:cNvPr id="40966" name="Group 13"/>
          <p:cNvGrpSpPr>
            <a:grpSpLocks/>
          </p:cNvGrpSpPr>
          <p:nvPr/>
        </p:nvGrpSpPr>
        <p:grpSpPr bwMode="auto">
          <a:xfrm>
            <a:off x="4362450" y="784225"/>
            <a:ext cx="4781550" cy="1963738"/>
            <a:chOff x="2748" y="494"/>
            <a:chExt cx="3012" cy="1237"/>
          </a:xfrm>
        </p:grpSpPr>
        <p:grpSp>
          <p:nvGrpSpPr>
            <p:cNvPr id="40972" name="Group 14"/>
            <p:cNvGrpSpPr>
              <a:grpSpLocks/>
            </p:cNvGrpSpPr>
            <p:nvPr/>
          </p:nvGrpSpPr>
          <p:grpSpPr bwMode="auto">
            <a:xfrm>
              <a:off x="2778" y="494"/>
              <a:ext cx="2982" cy="1237"/>
              <a:chOff x="2778" y="487"/>
              <a:chExt cx="2982" cy="1237"/>
            </a:xfrm>
          </p:grpSpPr>
          <p:pic>
            <p:nvPicPr>
              <p:cNvPr id="40974" name="Picture 15" descr="conv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6" y="599"/>
                <a:ext cx="2194" cy="1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40975" name="Text Box 16"/>
              <p:cNvSpPr txBox="1">
                <a:spLocks noChangeArrowheads="1"/>
              </p:cNvSpPr>
              <p:nvPr/>
            </p:nvSpPr>
            <p:spPr bwMode="auto">
              <a:xfrm>
                <a:off x="2778" y="487"/>
                <a:ext cx="82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4000" i="1">
                    <a:latin typeface="Book Antiqua" panose="02040602050305030304" pitchFamily="18" charset="0"/>
                  </a:rPr>
                  <a:t>n</a:t>
                </a:r>
                <a:r>
                  <a:rPr lang="it-IT" altLang="it-IT" sz="4000">
                    <a:latin typeface="Book Antiqua" panose="02040602050305030304" pitchFamily="18" charset="0"/>
                  </a:rPr>
                  <a:t> bit</a:t>
                </a:r>
              </a:p>
            </p:txBody>
          </p:sp>
        </p:grpSp>
        <p:sp>
          <p:nvSpPr>
            <p:cNvPr id="40973" name="Oval 17"/>
            <p:cNvSpPr>
              <a:spLocks noChangeArrowheads="1"/>
            </p:cNvSpPr>
            <p:nvPr/>
          </p:nvSpPr>
          <p:spPr bwMode="auto">
            <a:xfrm>
              <a:off x="2748" y="510"/>
              <a:ext cx="809" cy="45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grpSp>
        <p:nvGrpSpPr>
          <p:cNvPr id="40967" name="Group 20"/>
          <p:cNvGrpSpPr>
            <a:grpSpLocks/>
          </p:cNvGrpSpPr>
          <p:nvPr/>
        </p:nvGrpSpPr>
        <p:grpSpPr bwMode="auto">
          <a:xfrm>
            <a:off x="5776913" y="1182688"/>
            <a:ext cx="557212" cy="355600"/>
            <a:chOff x="3639" y="745"/>
            <a:chExt cx="351" cy="224"/>
          </a:xfrm>
        </p:grpSpPr>
        <p:sp>
          <p:nvSpPr>
            <p:cNvPr id="40970" name="Line 18"/>
            <p:cNvSpPr>
              <a:spLocks noChangeShapeType="1"/>
            </p:cNvSpPr>
            <p:nvPr/>
          </p:nvSpPr>
          <p:spPr bwMode="auto">
            <a:xfrm flipH="1">
              <a:off x="3919" y="807"/>
              <a:ext cx="2" cy="1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971" name="Text Box 19"/>
            <p:cNvSpPr txBox="1">
              <a:spLocks noChangeArrowheads="1"/>
            </p:cNvSpPr>
            <p:nvPr/>
          </p:nvSpPr>
          <p:spPr bwMode="auto">
            <a:xfrm>
              <a:off x="3639" y="745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600" b="1" i="1">
                  <a:solidFill>
                    <a:srgbClr val="DC0101"/>
                  </a:solidFill>
                  <a:latin typeface="Times New Roman" panose="02020603050405020304" pitchFamily="18" charset="0"/>
                </a:rPr>
                <a:t>I</a:t>
              </a:r>
              <a:r>
                <a:rPr lang="it-IT" altLang="it-IT" sz="1600" b="1" baseline="-25000">
                  <a:solidFill>
                    <a:srgbClr val="DC0101"/>
                  </a:solidFill>
                  <a:latin typeface="Times New Roman" panose="02020603050405020304" pitchFamily="18" charset="0"/>
                </a:rPr>
                <a:t>min</a:t>
              </a:r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id="{988A1418-C119-4837-8911-91184743674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F85B-B023-4B40-9671-94E8B27967E0}" type="slidenum">
              <a:rPr lang="it-IT" altLang="it-IT"/>
              <a:pPr>
                <a:defRPr/>
              </a:pPr>
              <a:t>19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8ECFD681-0143-4BDA-A861-E6EC383CD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Cosa sono gli ADC e DAC?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black">
          <a:xfrm>
            <a:off x="131763" y="1041400"/>
            <a:ext cx="91440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Analog to Digital Converter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(ADC o convertitore A/D)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è un dispositivo elettronico che  consente di trasformare una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tensione analogica in un valore numerico </a:t>
            </a:r>
            <a:r>
              <a:rPr lang="it-IT" altLang="it-IT" sz="2800" dirty="0">
                <a:latin typeface="Book Antiqua" panose="02040602050305030304" pitchFamily="18" charset="0"/>
              </a:rPr>
              <a:t>ad essa proporzionale: numero digitale in formato binario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Permette il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passaggio dal mondo/segnale analogico al mondo/segnale digitale</a:t>
            </a:r>
            <a:r>
              <a:rPr lang="it-IT" altLang="it-IT" sz="2800" dirty="0">
                <a:latin typeface="Book Antiqua" panose="02040602050305030304" pitchFamily="18" charset="0"/>
              </a:rPr>
              <a:t>. Se la grandezza analogica da convertire in formato numerico non è una tensione, allora prima la si trasduce in un segnale di tensione</a:t>
            </a:r>
            <a:endParaRPr lang="it-IT" altLang="it-IT" sz="28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black">
          <a:xfrm>
            <a:off x="157163" y="4710113"/>
            <a:ext cx="9144000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Digital to Analog Converter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(DAC o convertitore D/A)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trasforma un valore numerico d’ingresso in un’uscita analogica (tensione) ad esso proporzionale</a:t>
            </a:r>
            <a:endParaRPr lang="it-IT" altLang="it-IT" sz="28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651F44-C1B9-454A-9970-BF45B272F0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black">
          <a:xfrm>
            <a:off x="165100" y="6129338"/>
            <a:ext cx="8886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Mondo fis.</a:t>
            </a:r>
            <a:r>
              <a:rPr lang="it-IT" altLang="it-IT" sz="2800" dirty="0">
                <a:latin typeface="Book Antiqua" panose="02040602050305030304" pitchFamily="18" charset="0"/>
              </a:rPr>
              <a:t>/segn.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A</a:t>
            </a:r>
            <a:r>
              <a:rPr lang="it-IT" altLang="it-IT" sz="2800" dirty="0">
                <a:latin typeface="Book Antiqua" panose="02040602050305030304" pitchFamily="18" charset="0"/>
              </a:rPr>
              <a:t>nalogico 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</a:t>
            </a: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  segn.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</a:t>
            </a:r>
            <a:r>
              <a:rPr lang="it-IT" altLang="it-IT" sz="2800" b="1" dirty="0">
                <a:latin typeface="Book Antiqua" panose="02040602050305030304" pitchFamily="18" charset="0"/>
                <a:sym typeface="Wingdings" panose="05000000000000000000" pitchFamily="2" charset="2"/>
              </a:rPr>
              <a:t>igitale</a:t>
            </a: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/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PC</a:t>
            </a:r>
            <a:endParaRPr lang="it-IT" altLang="it-IT" sz="28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D4B07-6561-487D-BFF7-8C6331C49428}" type="slidenum">
              <a:rPr lang="it-IT" altLang="it-IT"/>
              <a:pPr>
                <a:defRPr/>
              </a:pPr>
              <a:t>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/>
          <p:cNvCxnSpPr/>
          <p:nvPr/>
        </p:nvCxnSpPr>
        <p:spPr bwMode="auto">
          <a:xfrm flipH="1">
            <a:off x="2227811" y="1147156"/>
            <a:ext cx="4203152" cy="457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537B923F-4EA3-485E-A118-5F5DBDE5E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Convertitore D/A a rete di R (4/4)</a:t>
            </a:r>
          </a:p>
        </p:txBody>
      </p:sp>
      <p:pic>
        <p:nvPicPr>
          <p:cNvPr id="532485" name="Picture 5" descr="conv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4288" y="3641725"/>
            <a:ext cx="4049712" cy="284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32488" name="Group 8"/>
          <p:cNvGrpSpPr>
            <a:grpSpLocks/>
          </p:cNvGrpSpPr>
          <p:nvPr/>
        </p:nvGrpSpPr>
        <p:grpSpPr bwMode="auto">
          <a:xfrm>
            <a:off x="285750" y="3509963"/>
            <a:ext cx="4689475" cy="3090862"/>
            <a:chOff x="180" y="2211"/>
            <a:chExt cx="2954" cy="1947"/>
          </a:xfrm>
        </p:grpSpPr>
        <p:graphicFrame>
          <p:nvGraphicFramePr>
            <p:cNvPr id="43022" name="Object 9"/>
            <p:cNvGraphicFramePr>
              <a:graphicFrameLocks noChangeAspect="1"/>
            </p:cNvGraphicFramePr>
            <p:nvPr/>
          </p:nvGraphicFramePr>
          <p:xfrm>
            <a:off x="1195" y="3584"/>
            <a:ext cx="1885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4" name="Equation" r:id="rId5" imgW="1086120" imgH="303840" progId="Equation.3">
                    <p:embed/>
                  </p:oleObj>
                </mc:Choice>
                <mc:Fallback>
                  <p:oleObj name="Equation" r:id="rId5" imgW="1086120" imgH="3038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195" y="3584"/>
                          <a:ext cx="1885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3" name="Text Box 10"/>
            <p:cNvSpPr txBox="1">
              <a:spLocks noChangeArrowheads="1"/>
            </p:cNvSpPr>
            <p:nvPr/>
          </p:nvSpPr>
          <p:spPr bwMode="black">
            <a:xfrm>
              <a:off x="180" y="2211"/>
              <a:ext cx="2954" cy="1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L’accuratezza del DAC dipende da </a:t>
              </a:r>
              <a:r>
                <a:rPr lang="it-IT" altLang="it-IT" sz="24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ref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, dalle </a:t>
              </a:r>
              <a:r>
                <a:rPr lang="it-IT" altLang="it-IT" sz="24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1000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, e dalla qualità degli </a:t>
              </a:r>
              <a:r>
                <a:rPr lang="it-IT" altLang="it-IT" sz="24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switch</a:t>
              </a:r>
              <a:endParaRPr lang="it-IT" altLang="it-IT" sz="2400">
                <a:solidFill>
                  <a:srgbClr val="FFFF00"/>
                </a:solidFill>
                <a:latin typeface="Book Antiqua" panose="0204060205030503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I valori di tensione analogica </a:t>
              </a:r>
              <a:r>
                <a:rPr lang="it-IT" altLang="it-IT" sz="2400" i="1">
                  <a:latin typeface="Book Antiqua" panose="02040602050305030304" pitchFamily="18" charset="0"/>
                </a:rPr>
                <a:t>v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o</a:t>
              </a:r>
              <a:r>
                <a:rPr lang="it-IT" altLang="it-IT" sz="2800">
                  <a:latin typeface="Book Antiqua" panose="02040602050305030304" pitchFamily="18" charset="0"/>
                </a:rPr>
                <a:t> </a:t>
              </a:r>
              <a:r>
                <a:rPr lang="it-IT" altLang="it-IT" sz="2400">
                  <a:latin typeface="Book Antiqua" panose="02040602050305030304" pitchFamily="18" charset="0"/>
                </a:rPr>
                <a:t>in uscita, </a:t>
              </a:r>
              <a:r>
                <a:rPr lang="it-IT" altLang="it-IT" sz="2400" u="sng">
                  <a:latin typeface="Book Antiqua" panose="02040602050305030304" pitchFamily="18" charset="0"/>
                </a:rPr>
                <a:t>discreti</a:t>
              </a:r>
              <a:r>
                <a:rPr lang="it-IT" altLang="it-IT" sz="2400">
                  <a:latin typeface="Book Antiqua" panose="02040602050305030304" pitchFamily="18" charset="0"/>
                </a:rPr>
                <a:t> e generati da valori digitali a </a:t>
              </a:r>
              <a:r>
                <a:rPr lang="it-IT" altLang="it-IT" sz="2400" i="1">
                  <a:latin typeface="Book Antiqua" panose="02040602050305030304" pitchFamily="18" charset="0"/>
                </a:rPr>
                <a:t>n</a:t>
              </a:r>
              <a:r>
                <a:rPr lang="it-IT" altLang="it-IT" sz="2400">
                  <a:latin typeface="Book Antiqua" panose="02040602050305030304" pitchFamily="18" charset="0"/>
                </a:rPr>
                <a:t> bit, avranno</a:t>
              </a: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incertezza</a:t>
              </a:r>
            </a:p>
          </p:txBody>
        </p:sp>
      </p:grpSp>
      <p:grpSp>
        <p:nvGrpSpPr>
          <p:cNvPr id="43013" name="Group 11"/>
          <p:cNvGrpSpPr>
            <a:grpSpLocks/>
          </p:cNvGrpSpPr>
          <p:nvPr/>
        </p:nvGrpSpPr>
        <p:grpSpPr bwMode="auto">
          <a:xfrm>
            <a:off x="231775" y="850900"/>
            <a:ext cx="8751888" cy="2501900"/>
            <a:chOff x="146" y="536"/>
            <a:chExt cx="5513" cy="1576"/>
          </a:xfrm>
        </p:grpSpPr>
        <p:graphicFrame>
          <p:nvGraphicFramePr>
            <p:cNvPr id="43019" name="Object 12"/>
            <p:cNvGraphicFramePr>
              <a:graphicFrameLocks noChangeAspect="1"/>
            </p:cNvGraphicFramePr>
            <p:nvPr/>
          </p:nvGraphicFramePr>
          <p:xfrm>
            <a:off x="382" y="794"/>
            <a:ext cx="3669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5" name="Equation" r:id="rId7" imgW="2654300" imgH="685800" progId="Equation.DSMT4">
                    <p:embed/>
                  </p:oleObj>
                </mc:Choice>
                <mc:Fallback>
                  <p:oleObj name="Equation" r:id="rId7" imgW="2654300" imgH="685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2" y="794"/>
                          <a:ext cx="3669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0" name="Text Box 13"/>
            <p:cNvSpPr txBox="1">
              <a:spLocks noChangeArrowheads="1"/>
            </p:cNvSpPr>
            <p:nvPr/>
          </p:nvSpPr>
          <p:spPr bwMode="black">
            <a:xfrm>
              <a:off x="146" y="536"/>
              <a:ext cx="5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dirty="0">
                  <a:latin typeface="Book Antiqua" panose="02040602050305030304" pitchFamily="18" charset="0"/>
                </a:rPr>
                <a:t>La tensione generata in uscita è</a:t>
              </a:r>
            </a:p>
          </p:txBody>
        </p:sp>
        <p:sp>
          <p:nvSpPr>
            <p:cNvPr id="43021" name="Text Box 14"/>
            <p:cNvSpPr txBox="1">
              <a:spLocks noChangeArrowheads="1"/>
            </p:cNvSpPr>
            <p:nvPr/>
          </p:nvSpPr>
          <p:spPr bwMode="black">
            <a:xfrm>
              <a:off x="159" y="1785"/>
              <a:ext cx="5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con </a:t>
              </a:r>
              <a:r>
                <a:rPr lang="it-IT" altLang="it-IT" sz="2800" i="1">
                  <a:latin typeface="Book Antiqua" panose="02040602050305030304" pitchFamily="18" charset="0"/>
                </a:rPr>
                <a:t>k</a:t>
              </a:r>
              <a:r>
                <a:rPr lang="it-IT" altLang="it-IT" sz="2800">
                  <a:latin typeface="Book Antiqua" panose="02040602050305030304" pitchFamily="18" charset="0"/>
                </a:rPr>
                <a:t> numero intero, compreso tra 0 e 2</a:t>
              </a:r>
              <a:r>
                <a:rPr lang="it-IT" altLang="it-IT" sz="2800" i="1" baseline="30000">
                  <a:latin typeface="Book Antiqua" panose="02040602050305030304" pitchFamily="18" charset="0"/>
                </a:rPr>
                <a:t>n</a:t>
              </a:r>
              <a:r>
                <a:rPr lang="it-IT" altLang="it-IT" sz="2800">
                  <a:latin typeface="Book Antiqua" panose="02040602050305030304" pitchFamily="18" charset="0"/>
                </a:rPr>
                <a:t>-1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black">
            <a:xfrm>
              <a:off x="4051" y="584"/>
              <a:ext cx="1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i="1" dirty="0">
                  <a:latin typeface="Book Antiqua" panose="02040602050305030304" pitchFamily="18" charset="0"/>
                </a:rPr>
                <a:t>scegliendo </a:t>
              </a:r>
              <a:r>
                <a:rPr lang="it-IT" altLang="it-IT" sz="2000" i="1" dirty="0" err="1">
                  <a:latin typeface="Book Antiqua" panose="02040602050305030304" pitchFamily="18" charset="0"/>
                </a:rPr>
                <a:t>R</a:t>
              </a:r>
              <a:r>
                <a:rPr lang="it-IT" altLang="it-IT" sz="2000" baseline="-25000" dirty="0" err="1">
                  <a:latin typeface="Book Antiqua" panose="02040602050305030304" pitchFamily="18" charset="0"/>
                </a:rPr>
                <a:t>f</a:t>
              </a:r>
              <a:r>
                <a:rPr lang="it-IT" altLang="it-IT" sz="2000" i="1" dirty="0">
                  <a:latin typeface="Book Antiqua" panose="02040602050305030304" pitchFamily="18" charset="0"/>
                </a:rPr>
                <a:t>=R/2</a:t>
              </a:r>
            </a:p>
          </p:txBody>
        </p:sp>
      </p:grpSp>
      <p:sp>
        <p:nvSpPr>
          <p:cNvPr id="532498" name="Text Box 18"/>
          <p:cNvSpPr txBox="1">
            <a:spLocks noChangeArrowheads="1"/>
          </p:cNvSpPr>
          <p:nvPr/>
        </p:nvSpPr>
        <p:spPr bwMode="black">
          <a:xfrm>
            <a:off x="6034088" y="3748088"/>
            <a:ext cx="3016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000" b="1" i="1" dirty="0">
                <a:solidFill>
                  <a:srgbClr val="DC0101"/>
                </a:solidFill>
                <a:latin typeface="Book Antiqua" panose="02040602050305030304" pitchFamily="18" charset="0"/>
              </a:rPr>
              <a:t>V = </a:t>
            </a:r>
            <a:r>
              <a:rPr lang="it-IT" altLang="it-IT" sz="2000" b="1" i="1" dirty="0" err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baseline="-25000" dirty="0" err="1">
                <a:solidFill>
                  <a:srgbClr val="DC0101"/>
                </a:solidFill>
                <a:latin typeface="Book Antiqua" panose="02040602050305030304" pitchFamily="18" charset="0"/>
              </a:rPr>
              <a:t>o,max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 / 2</a:t>
            </a:r>
            <a:r>
              <a:rPr lang="it-IT" altLang="it-IT" sz="2000" b="1" i="1" baseline="30000" dirty="0">
                <a:solidFill>
                  <a:srgbClr val="DC0101"/>
                </a:solidFill>
                <a:latin typeface="Book Antiqua" panose="02040602050305030304" pitchFamily="18" charset="0"/>
              </a:rPr>
              <a:t>n 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= -</a:t>
            </a:r>
            <a:r>
              <a:rPr lang="it-IT" altLang="it-IT" sz="2000" b="1" i="1" dirty="0" err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baseline="-25000" dirty="0" err="1">
                <a:solidFill>
                  <a:srgbClr val="DC0101"/>
                </a:solidFill>
                <a:latin typeface="Book Antiqua" panose="02040602050305030304" pitchFamily="18" charset="0"/>
              </a:rPr>
              <a:t>ref</a:t>
            </a:r>
            <a:r>
              <a:rPr lang="it-IT" altLang="it-IT" sz="2000" b="1" baseline="-25000" dirty="0">
                <a:solidFill>
                  <a:srgbClr val="DC0101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/ 2</a:t>
            </a:r>
            <a:r>
              <a:rPr lang="it-IT" altLang="it-IT" sz="2000" b="1" i="1" baseline="30000" dirty="0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532499" name="Rectangle 19"/>
          <p:cNvSpPr>
            <a:spLocks noChangeArrowheads="1"/>
          </p:cNvSpPr>
          <p:nvPr/>
        </p:nvSpPr>
        <p:spPr bwMode="auto">
          <a:xfrm>
            <a:off x="8570913" y="5118100"/>
            <a:ext cx="554037" cy="4206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aphicFrame>
        <p:nvGraphicFramePr>
          <p:cNvPr id="19473" name="Object 12"/>
          <p:cNvGraphicFramePr>
            <a:graphicFrameLocks noChangeAspect="1"/>
          </p:cNvGraphicFramePr>
          <p:nvPr/>
        </p:nvGraphicFramePr>
        <p:xfrm>
          <a:off x="7085013" y="1604963"/>
          <a:ext cx="18986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9" imgW="512640" imgH="249840" progId="Equation.3">
                  <p:embed/>
                </p:oleObj>
              </mc:Choice>
              <mc:Fallback>
                <p:oleObj name="Equation" r:id="rId9" imgW="512640" imgH="249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85013" y="1604963"/>
                        <a:ext cx="18986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>
            <a:extLst>
              <a:ext uri="{FF2B5EF4-FFF2-40B4-BE49-F238E27FC236}">
                <a16:creationId xmlns:a16="http://schemas.microsoft.com/office/drawing/2014/main" id="{B50B5EB3-FF4F-44C0-80E8-45AB7AA9868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EF5DFA-0FC5-473E-A606-9CE7CB3A5DC2}" type="slidenum">
              <a:rPr lang="it-IT" altLang="it-IT"/>
              <a:pPr>
                <a:defRPr/>
              </a:pPr>
              <a:t>20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8" grpId="0"/>
      <p:bldP spid="5324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8325B24A-56AE-426C-9327-840615957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399462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Voltmetri digitali (DVM) e DMM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black">
          <a:xfrm>
            <a:off x="571500" y="5906917"/>
            <a:ext cx="6488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DVM e DMM  </a:t>
            </a: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 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DISPLAY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DIGITALE</a:t>
            </a:r>
            <a:endParaRPr lang="it-IT" altLang="it-IT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black">
          <a:xfrm>
            <a:off x="561975" y="1219200"/>
            <a:ext cx="858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TIPI D'IMPIEGO: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misure</a:t>
            </a:r>
            <a:r>
              <a:rPr lang="it-IT" altLang="it-IT" sz="2800">
                <a:latin typeface="Book Antiqua" panose="02040602050305030304" pitchFamily="18" charset="0"/>
              </a:rPr>
              <a:t> (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…, </a:t>
            </a:r>
            <a:r>
              <a:rPr lang="it-IT" altLang="it-IT" sz="2800" i="1">
                <a:latin typeface="Book Antiqua" panose="02040602050305030304" pitchFamily="18" charset="0"/>
              </a:rPr>
              <a:t>I</a:t>
            </a:r>
            <a:r>
              <a:rPr lang="it-IT" altLang="it-IT" sz="2800">
                <a:latin typeface="Book Antiqua" panose="02040602050305030304" pitchFamily="18" charset="0"/>
              </a:rPr>
              <a:t>,</a:t>
            </a:r>
            <a:r>
              <a:rPr lang="it-IT" altLang="it-IT" sz="2800" i="1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,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>
                <a:latin typeface="Book Antiqua" panose="02040602050305030304" pitchFamily="18" charset="0"/>
              </a:rPr>
              <a:t>,</a:t>
            </a:r>
            <a:r>
              <a:rPr lang="it-IT" altLang="it-IT" sz="2800" i="1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,...) e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acq. dati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black">
          <a:xfrm>
            <a:off x="552450" y="1998663"/>
            <a:ext cx="8591550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CARATTERISTICHE: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numero di campi di misura (portata,</a:t>
            </a:r>
            <a:r>
              <a:rPr lang="it-IT" altLang="it-IT" sz="2800" i="1" dirty="0">
                <a:latin typeface="Book Antiqua" panose="02040602050305030304" pitchFamily="18" charset="0"/>
              </a:rPr>
              <a:t>range</a:t>
            </a:r>
            <a:r>
              <a:rPr lang="it-IT" altLang="it-IT" sz="2800" dirty="0">
                <a:latin typeface="Book Antiqua" panose="02040602050305030304" pitchFamily="18" charset="0"/>
              </a:rPr>
              <a:t>-dinamica),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numero di cifre decimali (</a:t>
            </a:r>
            <a:r>
              <a:rPr lang="it-IT" altLang="it-IT" sz="2800" i="1" dirty="0">
                <a:latin typeface="Book Antiqua" panose="02040602050305030304" pitchFamily="18" charset="0"/>
              </a:rPr>
              <a:t>m</a:t>
            </a:r>
            <a:r>
              <a:rPr lang="it-IT" altLang="it-IT" sz="2800" dirty="0">
                <a:latin typeface="Book Antiqua" panose="02040602050305030304" pitchFamily="18" charset="0"/>
              </a:rPr>
              <a:t>), numero di bit (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),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numero di livelli 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b="1" u="sng" dirty="0">
                <a:solidFill>
                  <a:srgbClr val="0096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RISOLUZIONE</a:t>
            </a:r>
            <a:r>
              <a:rPr lang="it-IT" altLang="it-IT" sz="2800" u="sng" dirty="0">
                <a:latin typeface="Book Antiqua" panose="02040602050305030304" pitchFamily="18" charset="0"/>
              </a:rPr>
              <a:t>, </a:t>
            </a:r>
            <a:r>
              <a:rPr lang="it-IT" altLang="it-IT" sz="2800" u="sng" dirty="0">
                <a:latin typeface="Book Antiqua" panose="02040602050305030304" pitchFamily="18" charset="0"/>
                <a:sym typeface="Wingdings" panose="05000000000000000000" pitchFamily="2" charset="2"/>
              </a:rPr>
              <a:t>ACCURATEZZA</a:t>
            </a: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, </a:t>
            </a:r>
            <a:endParaRPr lang="it-IT" altLang="it-IT" sz="2800" b="1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VELOCITA’ DI LETTURA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reiezione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(insensibilità)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al rumore</a:t>
            </a:r>
            <a:r>
              <a:rPr lang="it-IT" altLang="it-IT" sz="2800" b="1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di modo differenziale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black">
          <a:xfrm>
            <a:off x="1006475" y="3948693"/>
            <a:ext cx="2813050" cy="647700"/>
          </a:xfrm>
          <a:prstGeom prst="ellipse">
            <a:avLst/>
          </a:prstGeom>
          <a:noFill/>
          <a:ln w="25400">
            <a:solidFill>
              <a:srgbClr val="009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black">
          <a:xfrm>
            <a:off x="485775" y="4526541"/>
            <a:ext cx="4595813" cy="6477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45064" name="Text Box 4"/>
          <p:cNvSpPr txBox="1">
            <a:spLocks noChangeArrowheads="1"/>
          </p:cNvSpPr>
          <p:nvPr/>
        </p:nvSpPr>
        <p:spPr bwMode="black">
          <a:xfrm>
            <a:off x="5299075" y="1574800"/>
            <a:ext cx="1863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solidFill>
                  <a:srgbClr val="FFFF00"/>
                </a:solidFill>
                <a:latin typeface="Book Antiqua" panose="02040602050305030304" pitchFamily="18" charset="0"/>
              </a:rPr>
              <a:t>MULTIMETRO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black">
          <a:xfrm>
            <a:off x="6896100" y="5805317"/>
            <a:ext cx="2093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memorizzazione</a:t>
            </a:r>
            <a:b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</a:br>
            <a: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del dato/misura</a:t>
            </a:r>
            <a:endParaRPr lang="it-IT" altLang="it-IT" sz="2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1462159-931A-484D-9D3A-DD4EDDC6DB0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081B43-30D3-4A90-95F8-CE2CCC3B3B59}" type="slidenum">
              <a:rPr lang="it-IT" altLang="it-IT"/>
              <a:pPr>
                <a:defRPr/>
              </a:pPr>
              <a:t>21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/>
      <p:bldP spid="534533" grpId="0"/>
      <p:bldP spid="534534" grpId="0" animBg="1"/>
      <p:bldP spid="53453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0C55A35A-BAD1-40F5-BF3B-B80CBAC55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-55563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Tipi di voltmetri e Risoluzione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black">
          <a:xfrm>
            <a:off x="492125" y="985838"/>
            <a:ext cx="73771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Voltmetri  - 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DIFFERENZIALI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                   - 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INTEGRATORI</a:t>
            </a:r>
            <a:r>
              <a:rPr lang="it-IT" altLang="it-IT" sz="2400">
                <a:latin typeface="Book Antiqua" panose="02040602050305030304" pitchFamily="18" charset="0"/>
              </a:rPr>
              <a:t>         ‘’mediano’’ </a:t>
            </a:r>
            <a:r>
              <a:rPr lang="it-IT" altLang="it-IT" sz="2400" i="1">
                <a:latin typeface="Book Antiqua" panose="02040602050305030304" pitchFamily="18" charset="0"/>
              </a:rPr>
              <a:t>V</a:t>
            </a:r>
            <a:r>
              <a:rPr lang="it-IT" altLang="it-IT" sz="2400" i="1" baseline="-25000">
                <a:latin typeface="Book Antiqua" panose="02040602050305030304" pitchFamily="18" charset="0"/>
              </a:rPr>
              <a:t>x</a:t>
            </a:r>
          </a:p>
        </p:txBody>
      </p:sp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5099050" y="990600"/>
          <a:ext cx="163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4" imgW="559800" imgH="128160" progId="Equation.3">
                  <p:embed/>
                </p:oleObj>
              </mc:Choice>
              <mc:Fallback>
                <p:oleObj name="Equation" r:id="rId4" imgW="559800" imgH="128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99050" y="990600"/>
                        <a:ext cx="163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2" name="Text Box 6"/>
          <p:cNvSpPr txBox="1">
            <a:spLocks noChangeArrowheads="1"/>
          </p:cNvSpPr>
          <p:nvPr/>
        </p:nvSpPr>
        <p:spPr bwMode="black">
          <a:xfrm>
            <a:off x="558800" y="2162175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OP-AMP</a:t>
            </a:r>
            <a:r>
              <a:rPr lang="it-IT" altLang="it-IT" sz="2400">
                <a:latin typeface="Book Antiqua" panose="02040602050305030304" pitchFamily="18" charset="0"/>
              </a:rPr>
              <a:t> come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COMPARATORE</a:t>
            </a:r>
            <a:r>
              <a:rPr lang="it-IT" altLang="it-IT" sz="2400">
                <a:latin typeface="Book Antiqua" panose="02040602050305030304" pitchFamily="18" charset="0"/>
              </a:rPr>
              <a:t> o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INTEGRATORE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black">
          <a:xfrm>
            <a:off x="552450" y="2863850"/>
            <a:ext cx="6699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RISOLUZIONE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dimensionale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    </a:t>
            </a:r>
            <a:r>
              <a:rPr lang="el-GR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Δ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 (V)</a:t>
            </a:r>
            <a:endParaRPr lang="el-GR" altLang="it-IT" sz="2400" b="1" i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                              - adimensionale    </a:t>
            </a:r>
            <a:r>
              <a:rPr lang="el-GR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δ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    </a:t>
            </a:r>
            <a:r>
              <a:rPr lang="it-IT" altLang="it-IT" sz="16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(1)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967727"/>
              </p:ext>
            </p:extLst>
          </p:nvPr>
        </p:nvGraphicFramePr>
        <p:xfrm>
          <a:off x="312737" y="3900488"/>
          <a:ext cx="298589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6" imgW="890640" imgH="276840" progId="Equation.3">
                  <p:embed/>
                </p:oleObj>
              </mc:Choice>
              <mc:Fallback>
                <p:oleObj name="Equation" r:id="rId6" imgW="890640" imgH="276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2737" y="3900488"/>
                        <a:ext cx="298589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6597" name="Group 21"/>
          <p:cNvGrpSpPr>
            <a:grpSpLocks/>
          </p:cNvGrpSpPr>
          <p:nvPr/>
        </p:nvGrpSpPr>
        <p:grpSpPr bwMode="auto">
          <a:xfrm>
            <a:off x="4033838" y="3830638"/>
            <a:ext cx="5059362" cy="1233487"/>
            <a:chOff x="2559" y="2413"/>
            <a:chExt cx="3187" cy="777"/>
          </a:xfrm>
        </p:grpSpPr>
        <p:graphicFrame>
          <p:nvGraphicFramePr>
            <p:cNvPr id="47123" name="Object 12"/>
            <p:cNvGraphicFramePr>
              <a:graphicFrameLocks noChangeAspect="1"/>
            </p:cNvGraphicFramePr>
            <p:nvPr/>
          </p:nvGraphicFramePr>
          <p:xfrm>
            <a:off x="2559" y="2413"/>
            <a:ext cx="1490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7" name="Equation" r:id="rId8" imgW="600480" imgH="297000" progId="Equation.3">
                    <p:embed/>
                  </p:oleObj>
                </mc:Choice>
                <mc:Fallback>
                  <p:oleObj name="Equation" r:id="rId8" imgW="600480" imgH="29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559" y="2413"/>
                          <a:ext cx="1490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4" name="Text Box 13"/>
            <p:cNvSpPr txBox="1">
              <a:spLocks noChangeArrowheads="1"/>
            </p:cNvSpPr>
            <p:nvPr/>
          </p:nvSpPr>
          <p:spPr bwMode="black">
            <a:xfrm>
              <a:off x="4172" y="2439"/>
              <a:ext cx="1574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“parti per …”</a:t>
              </a:r>
            </a:p>
            <a:p>
              <a:pPr eaLnBrk="1" hangingPunct="1">
                <a:lnSpc>
                  <a:spcPct val="70000"/>
                </a:lnSpc>
                <a:buClrTx/>
                <a:buSzTx/>
                <a:buFontTx/>
                <a:buNone/>
              </a:pPr>
              <a:r>
                <a:rPr lang="it-IT" altLang="it-IT" sz="2400" i="1">
                  <a:latin typeface="Book Antiqua" panose="02040602050305030304" pitchFamily="18" charset="0"/>
                </a:rPr>
                <a:t>e</a:t>
              </a:r>
              <a:r>
                <a:rPr lang="it-IT" altLang="it-IT" sz="2400">
                  <a:latin typeface="Book Antiqua" panose="02040602050305030304" pitchFamily="18" charset="0"/>
                </a:rPr>
                <a:t>.</a:t>
              </a:r>
              <a:r>
                <a:rPr lang="it-IT" altLang="it-IT" sz="2400" i="1">
                  <a:latin typeface="Book Antiqua" panose="02040602050305030304" pitchFamily="18" charset="0"/>
                </a:rPr>
                <a:t>g</a:t>
              </a:r>
              <a:r>
                <a:rPr lang="it-IT" altLang="it-IT" sz="2400">
                  <a:latin typeface="Book Antiqua" panose="02040602050305030304" pitchFamily="18" charset="0"/>
                </a:rPr>
                <a:t>. 1 x 10</a:t>
              </a:r>
              <a:r>
                <a:rPr lang="it-IT" altLang="it-IT" sz="2800" baseline="30000">
                  <a:latin typeface="Book Antiqua" panose="02040602050305030304" pitchFamily="18" charset="0"/>
                </a:rPr>
                <a:t>-4</a:t>
              </a:r>
              <a:endParaRPr lang="it-IT" altLang="it-IT" sz="2400">
                <a:latin typeface="Book Antiqua" panose="02040602050305030304" pitchFamily="18" charset="0"/>
              </a:endParaRPr>
            </a:p>
            <a:p>
              <a:pPr eaLnBrk="1" hangingPunct="1">
                <a:lnSpc>
                  <a:spcPct val="70000"/>
                </a:lnSpc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con </a:t>
              </a:r>
              <a:r>
                <a:rPr lang="it-IT" altLang="it-IT" sz="2400" i="1">
                  <a:latin typeface="Book Antiqua" panose="02040602050305030304" pitchFamily="18" charset="0"/>
                </a:rPr>
                <a:t>N</a:t>
              </a:r>
              <a:r>
                <a:rPr lang="it-IT" altLang="it-IT" sz="2400">
                  <a:latin typeface="Book Antiqua" panose="02040602050305030304" pitchFamily="18" charset="0"/>
                </a:rPr>
                <a:t>=10000</a:t>
              </a:r>
              <a:endParaRPr lang="it-IT" altLang="it-IT" sz="28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536590" name="Group 14"/>
          <p:cNvGrpSpPr>
            <a:grpSpLocks/>
          </p:cNvGrpSpPr>
          <p:nvPr/>
        </p:nvGrpSpPr>
        <p:grpSpPr bwMode="auto">
          <a:xfrm>
            <a:off x="4689475" y="5229225"/>
            <a:ext cx="2720975" cy="1282700"/>
            <a:chOff x="2994" y="3287"/>
            <a:chExt cx="1714" cy="808"/>
          </a:xfrm>
        </p:grpSpPr>
        <p:graphicFrame>
          <p:nvGraphicFramePr>
            <p:cNvPr id="47121" name="Object 15"/>
            <p:cNvGraphicFramePr>
              <a:graphicFrameLocks noChangeAspect="1"/>
            </p:cNvGraphicFramePr>
            <p:nvPr/>
          </p:nvGraphicFramePr>
          <p:xfrm>
            <a:off x="3003" y="3287"/>
            <a:ext cx="170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8" name="Equation" r:id="rId10" imgW="870480" imgH="135000" progId="Equation.3">
                    <p:embed/>
                  </p:oleObj>
                </mc:Choice>
                <mc:Fallback>
                  <p:oleObj name="Equation" r:id="rId10" imgW="870480" imgH="135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003" y="3287"/>
                          <a:ext cx="170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Text Box 16"/>
            <p:cNvSpPr txBox="1">
              <a:spLocks noChangeArrowheads="1"/>
            </p:cNvSpPr>
            <p:nvPr/>
          </p:nvSpPr>
          <p:spPr bwMode="black">
            <a:xfrm>
              <a:off x="2994" y="3577"/>
              <a:ext cx="15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“cifre” </a:t>
              </a:r>
              <a:r>
                <a:rPr lang="it-IT" altLang="it-IT" sz="2400" i="1">
                  <a:latin typeface="Book Antiqua" panose="02040602050305030304" pitchFamily="18" charset="0"/>
                </a:rPr>
                <a:t>e</a:t>
              </a:r>
              <a:r>
                <a:rPr lang="it-IT" altLang="it-IT" sz="2400">
                  <a:latin typeface="Book Antiqua" panose="02040602050305030304" pitchFamily="18" charset="0"/>
                </a:rPr>
                <a:t>.</a:t>
              </a:r>
              <a:r>
                <a:rPr lang="it-IT" altLang="it-IT" sz="2400" i="1">
                  <a:latin typeface="Book Antiqua" panose="02040602050305030304" pitchFamily="18" charset="0"/>
                </a:rPr>
                <a:t>g</a:t>
              </a:r>
              <a:r>
                <a:rPr lang="it-IT" altLang="it-IT" sz="2400">
                  <a:latin typeface="Book Antiqua" panose="02040602050305030304" pitchFamily="18" charset="0"/>
                </a:rPr>
                <a:t>. 5 cifre</a:t>
              </a:r>
            </a:p>
            <a:p>
              <a:pPr eaLnBrk="1" hangingPunct="1">
                <a:lnSpc>
                  <a:spcPct val="80000"/>
                </a:lnSpc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val.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 </a:t>
              </a:r>
              <a:r>
                <a:rPr lang="it-IT" altLang="it-IT" sz="2400">
                  <a:latin typeface="Book Antiqua" panose="02040602050305030304" pitchFamily="18" charset="0"/>
                </a:rPr>
                <a:t>da 0 a 99999</a:t>
              </a:r>
              <a:endParaRPr lang="it-IT" altLang="it-IT" sz="2800">
                <a:latin typeface="Book Antiqua" panose="02040602050305030304" pitchFamily="18" charset="0"/>
              </a:endParaRPr>
            </a:p>
          </p:txBody>
        </p:sp>
      </p:grpSp>
      <p:sp>
        <p:nvSpPr>
          <p:cNvPr id="47114" name="Text Box 17"/>
          <p:cNvSpPr txBox="1">
            <a:spLocks noChangeArrowheads="1"/>
          </p:cNvSpPr>
          <p:nvPr/>
        </p:nvSpPr>
        <p:spPr bwMode="black">
          <a:xfrm>
            <a:off x="658813" y="5499100"/>
            <a:ext cx="705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t-IT" sz="2800">
              <a:latin typeface="Book Antiqua" panose="02040602050305030304" pitchFamily="18" charset="0"/>
            </a:endParaRP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black">
          <a:xfrm>
            <a:off x="331788" y="5151438"/>
            <a:ext cx="394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cifre decimali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=10</a:t>
            </a:r>
            <a:r>
              <a:rPr lang="it-IT" altLang="it-IT" sz="2800" i="1" baseline="300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m</a:t>
            </a:r>
            <a:endParaRPr lang="it-IT" altLang="it-IT" sz="2400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black">
          <a:xfrm>
            <a:off x="352425" y="5654675"/>
            <a:ext cx="249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bit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=2</a:t>
            </a:r>
            <a:r>
              <a:rPr lang="it-IT" altLang="it-IT" sz="2800" i="1" baseline="300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endParaRPr lang="it-IT" altLang="it-IT" sz="2400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black">
          <a:xfrm>
            <a:off x="322263" y="6146800"/>
            <a:ext cx="422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latin typeface="Book Antiqua" panose="02040602050305030304" pitchFamily="18" charset="0"/>
              </a:rPr>
              <a:t>m</a:t>
            </a:r>
            <a:r>
              <a:rPr lang="it-IT" altLang="it-IT" sz="2400">
                <a:latin typeface="Book Antiqua" panose="02040602050305030304" pitchFamily="18" charset="0"/>
              </a:rPr>
              <a:t> = log</a:t>
            </a:r>
            <a:r>
              <a:rPr lang="it-IT" altLang="it-IT" sz="2400" baseline="-25000">
                <a:latin typeface="Book Antiqua" panose="02040602050305030304" pitchFamily="18" charset="0"/>
              </a:rPr>
              <a:t>10</a:t>
            </a:r>
            <a:r>
              <a:rPr lang="it-IT" altLang="it-IT" sz="2400">
                <a:latin typeface="Book Antiqua" panose="02040602050305030304" pitchFamily="18" charset="0"/>
              </a:rPr>
              <a:t>(2</a:t>
            </a:r>
            <a:r>
              <a:rPr lang="it-IT" altLang="it-IT" sz="2400" i="1" baseline="30000">
                <a:latin typeface="Book Antiqua" panose="02040602050305030304" pitchFamily="18" charset="0"/>
              </a:rPr>
              <a:t>n</a:t>
            </a:r>
            <a:r>
              <a:rPr lang="it-IT" altLang="it-IT" sz="2400">
                <a:latin typeface="Book Antiqua" panose="02040602050305030304" pitchFamily="18" charset="0"/>
              </a:rPr>
              <a:t>)=</a:t>
            </a:r>
            <a:r>
              <a:rPr lang="it-IT" altLang="it-IT" sz="2400" i="1">
                <a:latin typeface="Book Antiqua" panose="02040602050305030304" pitchFamily="18" charset="0"/>
              </a:rPr>
              <a:t>n</a:t>
            </a:r>
            <a:r>
              <a:rPr lang="it-IT" altLang="it-IT" sz="2400">
                <a:latin typeface="Book Antiqua" panose="02040602050305030304" pitchFamily="18" charset="0"/>
              </a:rPr>
              <a:t>log</a:t>
            </a:r>
            <a:r>
              <a:rPr lang="it-IT" altLang="it-IT" sz="2400" baseline="-25000">
                <a:latin typeface="Book Antiqua" panose="02040602050305030304" pitchFamily="18" charset="0"/>
              </a:rPr>
              <a:t>10</a:t>
            </a:r>
            <a:r>
              <a:rPr lang="it-IT" altLang="it-IT" sz="2400">
                <a:latin typeface="Book Antiqua" panose="02040602050305030304" pitchFamily="18" charset="0"/>
              </a:rPr>
              <a:t>(2)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</a:t>
            </a:r>
            <a:r>
              <a:rPr lang="it-IT" altLang="it-IT" sz="2400">
                <a:latin typeface="Book Antiqua" panose="02040602050305030304" pitchFamily="18" charset="0"/>
              </a:rPr>
              <a:t>0.3</a:t>
            </a:r>
            <a:r>
              <a:rPr lang="it-IT" altLang="it-IT" sz="1000">
                <a:latin typeface="Book Antiqua" panose="02040602050305030304" pitchFamily="18" charset="0"/>
              </a:rPr>
              <a:t> </a:t>
            </a:r>
            <a:r>
              <a:rPr lang="it-IT" altLang="it-IT" sz="2400" i="1"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536598" name="Text Box 22"/>
          <p:cNvSpPr txBox="1">
            <a:spLocks noChangeArrowheads="1"/>
          </p:cNvSpPr>
          <p:nvPr/>
        </p:nvSpPr>
        <p:spPr bwMode="black">
          <a:xfrm>
            <a:off x="7316788" y="5876925"/>
            <a:ext cx="1827212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La ½ cifra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decimale…</a:t>
            </a:r>
            <a:endParaRPr lang="it-IT" altLang="it-IT" sz="2400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BD9B8A8-7452-4374-9C23-302F6D8E80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12F99-44FB-43D8-872D-16338D263608}" type="slidenum">
              <a:rPr lang="it-IT" altLang="it-IT"/>
              <a:pPr>
                <a:defRPr/>
              </a:pPr>
              <a:t>22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2" grpId="0"/>
      <p:bldP spid="536583" grpId="0"/>
      <p:bldP spid="536594" grpId="0"/>
      <p:bldP spid="536595" grpId="0"/>
      <p:bldP spid="536596" grpId="0"/>
      <p:bldP spid="5365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952689C5-7A42-45B8-B771-B7C933556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Prestazioni dei voltmetri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black">
          <a:xfrm>
            <a:off x="773113" y="1292225"/>
            <a:ext cx="683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t-IT" sz="2800">
              <a:latin typeface="Book Antiqua" panose="02040602050305030304" pitchFamily="18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black">
          <a:xfrm>
            <a:off x="508000" y="1266825"/>
            <a:ext cx="7913688" cy="52863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VELOCITA’  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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    ACCURATEZZA   </a:t>
            </a:r>
            <a:r>
              <a:rPr lang="en-US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~  costante</a:t>
            </a:r>
          </a:p>
        </p:txBody>
      </p:sp>
      <p:grpSp>
        <p:nvGrpSpPr>
          <p:cNvPr id="538629" name="Group 5"/>
          <p:cNvGrpSpPr>
            <a:grpSpLocks/>
          </p:cNvGrpSpPr>
          <p:nvPr/>
        </p:nvGrpSpPr>
        <p:grpSpPr bwMode="auto">
          <a:xfrm>
            <a:off x="649288" y="2476500"/>
            <a:ext cx="8342312" cy="3844925"/>
            <a:chOff x="388" y="1210"/>
            <a:chExt cx="5255" cy="2422"/>
          </a:xfrm>
        </p:grpSpPr>
        <p:sp>
          <p:nvSpPr>
            <p:cNvPr id="49162" name="Text Box 6"/>
            <p:cNvSpPr txBox="1">
              <a:spLocks noChangeArrowheads="1"/>
            </p:cNvSpPr>
            <p:nvPr/>
          </p:nvSpPr>
          <p:spPr bwMode="black">
            <a:xfrm>
              <a:off x="413" y="1210"/>
              <a:ext cx="4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</a:rPr>
                <a:t>[letture/s]             [1/incertezza]      (voltmetro)</a:t>
              </a:r>
              <a:endParaRPr lang="en-US" altLang="it-IT" sz="2800">
                <a:latin typeface="Book Antiqua" panose="02040602050305030304" pitchFamily="18" charset="0"/>
              </a:endParaRPr>
            </a:p>
          </p:txBody>
        </p:sp>
        <p:sp>
          <p:nvSpPr>
            <p:cNvPr id="49163" name="Text Box 7"/>
            <p:cNvSpPr txBox="1">
              <a:spLocks noChangeArrowheads="1"/>
            </p:cNvSpPr>
            <p:nvPr/>
          </p:nvSpPr>
          <p:spPr bwMode="black">
            <a:xfrm>
              <a:off x="432" y="1684"/>
              <a:ext cx="3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it-IT" sz="2800">
                <a:latin typeface="Book Antiqua" panose="02040602050305030304" pitchFamily="18" charset="0"/>
              </a:endParaRPr>
            </a:p>
          </p:txBody>
        </p:sp>
        <p:sp>
          <p:nvSpPr>
            <p:cNvPr id="49164" name="Text Box 8"/>
            <p:cNvSpPr txBox="1">
              <a:spLocks noChangeArrowheads="1"/>
            </p:cNvSpPr>
            <p:nvPr/>
          </p:nvSpPr>
          <p:spPr bwMode="black">
            <a:xfrm>
              <a:off x="388" y="1663"/>
              <a:ext cx="5255" cy="1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       alta            -              bassa             (flash a 8 bit)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it-IT" altLang="it-IT" sz="2800">
                <a:latin typeface="Book Antiqua" panose="0204060205030503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    media           -             media      (approx. successive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                                                              a 10 – 16 bit)</a:t>
              </a:r>
            </a:p>
            <a:p>
              <a:pPr eaLnBrk="1" hangingPunct="1">
                <a:lnSpc>
                  <a:spcPct val="90000"/>
                </a:lnSpc>
                <a:spcBef>
                  <a:spcPct val="10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     bassa           -               alta               (integratori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                                                                 a 16 -26 bit)</a:t>
              </a:r>
            </a:p>
          </p:txBody>
        </p:sp>
      </p:grpSp>
      <p:sp>
        <p:nvSpPr>
          <p:cNvPr id="49158" name="Text Box 7"/>
          <p:cNvSpPr txBox="1">
            <a:spLocks noChangeArrowheads="1"/>
          </p:cNvSpPr>
          <p:nvPr/>
        </p:nvSpPr>
        <p:spPr bwMode="black">
          <a:xfrm>
            <a:off x="69850" y="3460750"/>
            <a:ext cx="599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t-IT" sz="2800">
              <a:latin typeface="Book Antiqua" panose="02040602050305030304" pitchFamily="18" charset="0"/>
            </a:endParaRPr>
          </a:p>
        </p:txBody>
      </p:sp>
      <p:sp>
        <p:nvSpPr>
          <p:cNvPr id="22543" name="Text Box 8"/>
          <p:cNvSpPr txBox="1">
            <a:spLocks noChangeArrowheads="1"/>
          </p:cNvSpPr>
          <p:nvPr/>
        </p:nvSpPr>
        <p:spPr bwMode="black">
          <a:xfrm>
            <a:off x="442913" y="3556000"/>
            <a:ext cx="834231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       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GSa/s            - 		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1/10</a:t>
            </a:r>
            <a:r>
              <a:rPr lang="it-IT" altLang="it-IT" sz="2400" baseline="30000" dirty="0">
                <a:solidFill>
                  <a:srgbClr val="969696"/>
                </a:solidFill>
                <a:latin typeface="Book Antiqua" panose="02040602050305030304" pitchFamily="18" charset="0"/>
              </a:rPr>
              <a:t>-3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                     </a:t>
            </a:r>
            <a:r>
              <a:rPr lang="it-IT" altLang="it-IT" sz="2400" i="1" dirty="0">
                <a:solidFill>
                  <a:srgbClr val="969696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=256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2400" dirty="0">
              <a:solidFill>
                <a:srgbClr val="969696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rgbClr val="969696"/>
                </a:solidFill>
                <a:latin typeface="Book Antiqua" panose="02040602050305030304" pitchFamily="18" charset="0"/>
              </a:rPr>
              <a:t>      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MSa/s           </a:t>
            </a:r>
            <a:r>
              <a:rPr lang="it-IT" altLang="it-IT" sz="2800" dirty="0">
                <a:solidFill>
                  <a:srgbClr val="969696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- 		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1/10</a:t>
            </a:r>
            <a:r>
              <a:rPr lang="it-IT" altLang="it-IT" sz="2400" baseline="30000" dirty="0">
                <a:solidFill>
                  <a:srgbClr val="969696"/>
                </a:solidFill>
                <a:latin typeface="Book Antiqua" panose="02040602050305030304" pitchFamily="18" charset="0"/>
              </a:rPr>
              <a:t>-5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                      </a:t>
            </a:r>
            <a:b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</a:br>
            <a:br>
              <a:rPr lang="it-IT" altLang="it-IT" sz="600" dirty="0">
                <a:solidFill>
                  <a:srgbClr val="969696"/>
                </a:solidFill>
                <a:latin typeface="Book Antiqua" panose="02040602050305030304" pitchFamily="18" charset="0"/>
              </a:rPr>
            </a:b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                                                                                  </a:t>
            </a:r>
            <a:r>
              <a:rPr lang="it-IT" altLang="it-IT" sz="2400" i="1" dirty="0">
                <a:solidFill>
                  <a:srgbClr val="969696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10</a:t>
            </a:r>
            <a:r>
              <a:rPr lang="it-IT" altLang="it-IT" sz="1000" dirty="0">
                <a:solidFill>
                  <a:srgbClr val="969696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000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rgbClr val="969696"/>
                </a:solidFill>
                <a:latin typeface="Book Antiqua" panose="02040602050305030304" pitchFamily="18" charset="0"/>
              </a:rPr>
              <a:t>        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Sa/s              -		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1/10</a:t>
            </a:r>
            <a:r>
              <a:rPr lang="it-IT" altLang="it-IT" sz="2400" baseline="30000" dirty="0">
                <a:solidFill>
                  <a:srgbClr val="969696"/>
                </a:solidFill>
                <a:latin typeface="Book Antiqua" panose="02040602050305030304" pitchFamily="18" charset="0"/>
              </a:rPr>
              <a:t>-7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                 </a:t>
            </a:r>
            <a:b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</a:b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                                                                                </a:t>
            </a:r>
            <a:r>
              <a:rPr lang="it-IT" altLang="it-IT" sz="2400" i="1" dirty="0">
                <a:solidFill>
                  <a:srgbClr val="969696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1</a:t>
            </a:r>
            <a:r>
              <a:rPr lang="it-IT" altLang="it-IT" sz="1000" dirty="0"/>
              <a:t>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000</a:t>
            </a:r>
            <a:r>
              <a:rPr lang="it-IT" altLang="it-IT" sz="1000" dirty="0">
                <a:solidFill>
                  <a:srgbClr val="969696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solidFill>
                  <a:srgbClr val="969696"/>
                </a:solidFill>
                <a:latin typeface="Book Antiqua" panose="02040602050305030304" pitchFamily="18" charset="0"/>
              </a:rPr>
              <a:t>000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D4B965B-F398-45CB-A59A-DDD3132A650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1591E-51FA-45AD-B4B1-20A1404159B3}" type="slidenum">
              <a:rPr lang="it-IT" altLang="it-IT"/>
              <a:pPr>
                <a:defRPr/>
              </a:pPr>
              <a:t>23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ttangolo 1"/>
          <p:cNvSpPr>
            <a:spLocks noChangeArrowheads="1"/>
          </p:cNvSpPr>
          <p:nvPr/>
        </p:nvSpPr>
        <p:spPr bwMode="auto">
          <a:xfrm>
            <a:off x="7378700" y="1187450"/>
            <a:ext cx="1631950" cy="17637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/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152ADB2C-8FDD-40D7-A7C6-2FA182C30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2948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(OP-AMP e) circuito Comparatore</a:t>
            </a:r>
          </a:p>
        </p:txBody>
      </p:sp>
      <p:grpSp>
        <p:nvGrpSpPr>
          <p:cNvPr id="51204" name="Group 13"/>
          <p:cNvGrpSpPr>
            <a:grpSpLocks/>
          </p:cNvGrpSpPr>
          <p:nvPr/>
        </p:nvGrpSpPr>
        <p:grpSpPr bwMode="auto">
          <a:xfrm>
            <a:off x="3132138" y="1187450"/>
            <a:ext cx="4322762" cy="1771650"/>
            <a:chOff x="2320119" y="1301105"/>
            <a:chExt cx="4321981" cy="1771897"/>
          </a:xfrm>
        </p:grpSpPr>
        <p:pic>
          <p:nvPicPr>
            <p:cNvPr id="512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497" y="1301105"/>
              <a:ext cx="3496163" cy="177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5" name="Text Box 3"/>
            <p:cNvSpPr txBox="1">
              <a:spLocks noChangeArrowheads="1"/>
            </p:cNvSpPr>
            <p:nvPr/>
          </p:nvSpPr>
          <p:spPr bwMode="black">
            <a:xfrm>
              <a:off x="2523698" y="1301105"/>
              <a:ext cx="8540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+</a:t>
              </a:r>
              <a:endParaRPr lang="it-IT" altLang="it-IT" sz="28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1216" name="Text Box 3"/>
            <p:cNvSpPr txBox="1">
              <a:spLocks noChangeArrowheads="1"/>
            </p:cNvSpPr>
            <p:nvPr/>
          </p:nvSpPr>
          <p:spPr bwMode="black">
            <a:xfrm>
              <a:off x="2523697" y="2325748"/>
              <a:ext cx="8540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-</a:t>
              </a:r>
              <a:endParaRPr lang="it-IT" altLang="it-IT" sz="28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1217" name="Rectangle 3"/>
            <p:cNvSpPr>
              <a:spLocks noChangeArrowheads="1"/>
            </p:cNvSpPr>
            <p:nvPr/>
          </p:nvSpPr>
          <p:spPr bwMode="auto">
            <a:xfrm>
              <a:off x="2320119" y="1301105"/>
              <a:ext cx="326378" cy="17718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51218" name="Rectangle 11"/>
            <p:cNvSpPr>
              <a:spLocks noChangeArrowheads="1"/>
            </p:cNvSpPr>
            <p:nvPr/>
          </p:nvSpPr>
          <p:spPr bwMode="auto">
            <a:xfrm>
              <a:off x="6119548" y="1301105"/>
              <a:ext cx="446351" cy="17718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51219" name="Text Box 3"/>
            <p:cNvSpPr txBox="1">
              <a:spLocks noChangeArrowheads="1"/>
            </p:cNvSpPr>
            <p:nvPr/>
          </p:nvSpPr>
          <p:spPr bwMode="black">
            <a:xfrm>
              <a:off x="5646713" y="1838673"/>
              <a:ext cx="9953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OUT</a:t>
              </a:r>
              <a:endParaRPr lang="it-IT" altLang="it-IT" sz="28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black">
          <a:xfrm>
            <a:off x="508000" y="3070225"/>
            <a:ext cx="8913813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baseline="-25000">
                <a:latin typeface="Book Antiqua" panose="02040602050305030304" pitchFamily="18" charset="0"/>
              </a:rPr>
              <a:t>+</a:t>
            </a:r>
            <a:r>
              <a:rPr lang="it-IT" altLang="it-IT" sz="2800">
                <a:latin typeface="Book Antiqua" panose="02040602050305030304" pitchFamily="18" charset="0"/>
              </a:rPr>
              <a:t> &gt;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-</a:t>
            </a:r>
            <a:r>
              <a:rPr lang="it-IT" altLang="it-IT" sz="2800">
                <a:latin typeface="Book Antiqua" panose="02040602050305030304" pitchFamily="18" charset="0"/>
              </a:rPr>
              <a:t>  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  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OUT</a:t>
            </a:r>
            <a:r>
              <a:rPr lang="it-IT" altLang="it-IT" sz="2800">
                <a:latin typeface="Book Antiqua" panose="02040602050305030304" pitchFamily="18" charset="0"/>
              </a:rPr>
              <a:t> = V</a:t>
            </a:r>
            <a:r>
              <a:rPr lang="it-IT" altLang="it-IT" sz="2800" baseline="-25000">
                <a:latin typeface="Book Antiqua" panose="02040602050305030304" pitchFamily="18" charset="0"/>
              </a:rPr>
              <a:t>HIGH</a:t>
            </a:r>
            <a:r>
              <a:rPr lang="it-IT" altLang="it-IT" sz="2800">
                <a:latin typeface="Book Antiqua" panose="02040602050305030304" pitchFamily="18" charset="0"/>
              </a:rPr>
              <a:t> = ‘’1’’   (liv. uscita ‘’alto’’)</a:t>
            </a:r>
          </a:p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+</a:t>
            </a:r>
            <a:r>
              <a:rPr lang="it-IT" altLang="it-IT" sz="2800">
                <a:latin typeface="Book Antiqua" panose="02040602050305030304" pitchFamily="18" charset="0"/>
              </a:rPr>
              <a:t> &lt;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-</a:t>
            </a:r>
            <a:r>
              <a:rPr lang="it-IT" altLang="it-IT" sz="2800">
                <a:latin typeface="Book Antiqua" panose="02040602050305030304" pitchFamily="18" charset="0"/>
              </a:rPr>
              <a:t>  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  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OUT</a:t>
            </a:r>
            <a:r>
              <a:rPr lang="it-IT" altLang="it-IT" sz="2800">
                <a:latin typeface="Book Antiqua" panose="02040602050305030304" pitchFamily="18" charset="0"/>
              </a:rPr>
              <a:t> = V</a:t>
            </a:r>
            <a:r>
              <a:rPr lang="it-IT" altLang="it-IT" sz="2800" baseline="-25000">
                <a:latin typeface="Book Antiqua" panose="02040602050305030304" pitchFamily="18" charset="0"/>
              </a:rPr>
              <a:t>LOW  </a:t>
            </a:r>
            <a:r>
              <a:rPr lang="it-IT" altLang="it-IT" sz="2800">
                <a:latin typeface="Book Antiqua" panose="02040602050305030304" pitchFamily="18" charset="0"/>
              </a:rPr>
              <a:t> = ‘’0’’   (liv. uscita ‘’basso’’)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black">
          <a:xfrm>
            <a:off x="220663" y="4357688"/>
            <a:ext cx="89233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il circuito comparatore </a:t>
            </a:r>
            <a:r>
              <a:rPr lang="it-IT" altLang="it-IT" sz="2400" b="1" dirty="0">
                <a:latin typeface="Book Antiqua" panose="02040602050305030304" pitchFamily="18" charset="0"/>
                <a:sym typeface="Symbol" panose="05050102010706020507" pitchFamily="18" charset="2"/>
              </a:rPr>
              <a:t>collega il mondo analogico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 (uno/due ingressi analogici) </a:t>
            </a:r>
            <a:r>
              <a:rPr lang="it-IT" altLang="it-IT" sz="2400" b="1" dirty="0">
                <a:latin typeface="Book Antiqua" panose="02040602050305030304" pitchFamily="18" charset="0"/>
                <a:sym typeface="Symbol" panose="05050102010706020507" pitchFamily="18" charset="2"/>
              </a:rPr>
              <a:t>con quello digitale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(una uscita binaria: 0/1)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612900" y="5105400"/>
            <a:ext cx="6069013" cy="1514475"/>
            <a:chOff x="1612927" y="5105546"/>
            <a:chExt cx="6068272" cy="1514686"/>
          </a:xfrm>
        </p:grpSpPr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927" y="5105546"/>
              <a:ext cx="6068272" cy="151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3" name="Rectangle 15"/>
            <p:cNvSpPr>
              <a:spLocks noChangeArrowheads="1"/>
            </p:cNvSpPr>
            <p:nvPr/>
          </p:nvSpPr>
          <p:spPr bwMode="auto">
            <a:xfrm>
              <a:off x="2238404" y="5704962"/>
              <a:ext cx="244904" cy="2881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</p:grpSp>
      <p:sp>
        <p:nvSpPr>
          <p:cNvPr id="51208" name="Text Box 6"/>
          <p:cNvSpPr txBox="1">
            <a:spLocks noChangeArrowheads="1"/>
          </p:cNvSpPr>
          <p:nvPr/>
        </p:nvSpPr>
        <p:spPr bwMode="black">
          <a:xfrm>
            <a:off x="560388" y="982663"/>
            <a:ext cx="210502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Comparatore di tensione: circuito a </a:t>
            </a:r>
            <a:b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3 terminali: </a:t>
            </a:r>
            <a:b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2 ingressi e </a:t>
            </a:r>
            <a:b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1 uscita</a:t>
            </a:r>
            <a:endParaRPr lang="it-IT" altLang="it-IT" sz="2400">
              <a:latin typeface="Book Antiqua" panose="02040602050305030304" pitchFamily="18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D810E856-5EA8-47FC-AA8B-6D98F184295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black">
          <a:xfrm>
            <a:off x="5956300" y="2376488"/>
            <a:ext cx="31924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FF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0000"/>
                </a:solidFill>
                <a:latin typeface="Book Antiqua" panose="02040602050305030304" pitchFamily="18" charset="0"/>
              </a:rPr>
              <a:t>OUT</a:t>
            </a:r>
            <a: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800" b="1" i="1">
                <a:solidFill>
                  <a:srgbClr val="FF0000"/>
                </a:solidFill>
                <a:latin typeface="Book Antiqua" panose="02040602050305030304" pitchFamily="18" charset="0"/>
              </a:rPr>
              <a:t>A</a:t>
            </a:r>
            <a: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(</a:t>
            </a:r>
            <a:r>
              <a:rPr lang="it-IT" altLang="it-IT" sz="2800" b="1" i="1">
                <a:solidFill>
                  <a:srgbClr val="FF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00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</a:rPr>
              <a:t> - </a:t>
            </a:r>
            <a:r>
              <a:rPr lang="it-IT" altLang="it-IT" sz="2800" b="1" i="1">
                <a:solidFill>
                  <a:srgbClr val="FF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0000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</a:rPr>
              <a:t> )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7D3F4-4E92-4946-99F9-22438A5E2AC9}" type="slidenum">
              <a:rPr lang="it-IT" altLang="it-IT"/>
              <a:pPr>
                <a:defRPr/>
              </a:pPr>
              <a:t>24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A1131494-8EAF-41D8-81ED-5828368A2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(OP-AMP e) circuito Integratore</a:t>
            </a:r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black">
          <a:xfrm>
            <a:off x="539750" y="1058863"/>
            <a:ext cx="2105025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latin typeface="Book Antiqua" panose="02040602050305030304" pitchFamily="18" charset="0"/>
                <a:sym typeface="Symbol" panose="05050102010706020507" pitchFamily="18" charset="2"/>
              </a:rPr>
              <a:t>Integratore</a:t>
            </a:r>
            <a:br>
              <a:rPr lang="it-IT" altLang="it-IT" sz="2400" b="1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 b="1">
                <a:latin typeface="Book Antiqua" panose="02040602050305030304" pitchFamily="18" charset="0"/>
                <a:sym typeface="Symbol" panose="05050102010706020507" pitchFamily="18" charset="2"/>
              </a:rPr>
              <a:t>di tensione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: circuito a </a:t>
            </a:r>
            <a:b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2 terminali </a:t>
            </a:r>
            <a:b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la cui uscita è proporzionale all’integrale dell’ingresso</a:t>
            </a:r>
            <a:b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000">
                <a:latin typeface="Book Antiqua" panose="02040602050305030304" pitchFamily="18" charset="0"/>
                <a:sym typeface="Symbol" panose="05050102010706020507" pitchFamily="18" charset="2"/>
              </a:rPr>
              <a:t>(entrambi riferiti a massa)</a:t>
            </a:r>
            <a:endParaRPr lang="it-IT" altLang="it-IT" sz="2000">
              <a:latin typeface="Book Antiqua" panose="0204060205030503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196850" y="5518150"/>
            <a:ext cx="87503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Ad es., </a:t>
            </a:r>
            <a:r>
              <a:rPr lang="it-IT" altLang="it-IT" sz="2400" b="1">
                <a:latin typeface="Book Antiqua" panose="02040602050305030304" pitchFamily="18" charset="0"/>
                <a:sym typeface="Symbol" panose="05050102010706020507" pitchFamily="18" charset="2"/>
              </a:rPr>
              <a:t>una tensione continua viene trasformata in una rampa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di tensione, una tensione cosinusoidale in una sinusoidale,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etc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..</a:t>
            </a:r>
            <a:endParaRPr lang="it-IT" altLang="it-IT" sz="2400">
              <a:latin typeface="Book Antiqua" panose="02040602050305030304" pitchFamily="18" charset="0"/>
            </a:endParaRPr>
          </a:p>
        </p:txBody>
      </p:sp>
      <p:grpSp>
        <p:nvGrpSpPr>
          <p:cNvPr id="53253" name="Group 19"/>
          <p:cNvGrpSpPr>
            <a:grpSpLocks/>
          </p:cNvGrpSpPr>
          <p:nvPr/>
        </p:nvGrpSpPr>
        <p:grpSpPr bwMode="auto">
          <a:xfrm>
            <a:off x="3400425" y="1574800"/>
            <a:ext cx="4348163" cy="2197100"/>
            <a:chOff x="3400562" y="1574800"/>
            <a:chExt cx="4348334" cy="2197100"/>
          </a:xfrm>
        </p:grpSpPr>
        <p:sp>
          <p:nvSpPr>
            <p:cNvPr id="53257" name="Rectangle 1"/>
            <p:cNvSpPr>
              <a:spLocks noChangeArrowheads="1"/>
            </p:cNvSpPr>
            <p:nvPr/>
          </p:nvSpPr>
          <p:spPr bwMode="auto">
            <a:xfrm>
              <a:off x="3400562" y="1574800"/>
              <a:ext cx="4333737" cy="2197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graphicFrame>
          <p:nvGraphicFramePr>
            <p:cNvPr id="53258" name="Object 5"/>
            <p:cNvGraphicFramePr>
              <a:graphicFrameLocks noChangeAspect="1"/>
            </p:cNvGraphicFramePr>
            <p:nvPr/>
          </p:nvGraphicFramePr>
          <p:xfrm>
            <a:off x="4983189" y="2256902"/>
            <a:ext cx="566737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4" name="Equation" r:id="rId4" imgW="203112" imgH="279279" progId="Equation.DSMT4">
                    <p:embed/>
                  </p:oleObj>
                </mc:Choice>
                <mc:Fallback>
                  <p:oleObj name="Equation" r:id="rId4" imgW="203112" imgH="27927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83189" y="2256902"/>
                          <a:ext cx="566737" cy="836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9" name="Isosceles Triangle 2"/>
            <p:cNvSpPr>
              <a:spLocks noChangeArrowheads="1"/>
            </p:cNvSpPr>
            <p:nvPr/>
          </p:nvSpPr>
          <p:spPr bwMode="auto">
            <a:xfrm rot="5400000">
              <a:off x="4436639" y="1929003"/>
              <a:ext cx="1986972" cy="1517812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53260" name="Text Box 3"/>
            <p:cNvSpPr txBox="1">
              <a:spLocks noChangeArrowheads="1"/>
            </p:cNvSpPr>
            <p:nvPr/>
          </p:nvSpPr>
          <p:spPr bwMode="black">
            <a:xfrm>
              <a:off x="6753509" y="2361092"/>
              <a:ext cx="9953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OUT</a:t>
              </a:r>
              <a:endParaRPr lang="it-IT" altLang="it-IT" sz="28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53261" name="Straight Connector 7"/>
            <p:cNvCxnSpPr>
              <a:cxnSpLocks noChangeShapeType="1"/>
            </p:cNvCxnSpPr>
            <p:nvPr/>
          </p:nvCxnSpPr>
          <p:spPr bwMode="auto">
            <a:xfrm flipH="1" flipV="1">
              <a:off x="6186652" y="2685256"/>
              <a:ext cx="567367" cy="185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2" name="Straight Connector 14"/>
            <p:cNvCxnSpPr>
              <a:cxnSpLocks noChangeShapeType="1"/>
            </p:cNvCxnSpPr>
            <p:nvPr/>
          </p:nvCxnSpPr>
          <p:spPr bwMode="auto">
            <a:xfrm flipH="1" flipV="1">
              <a:off x="4100936" y="2673350"/>
              <a:ext cx="567367" cy="185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63" name="Text Box 3"/>
            <p:cNvSpPr txBox="1">
              <a:spLocks noChangeArrowheads="1"/>
            </p:cNvSpPr>
            <p:nvPr/>
          </p:nvSpPr>
          <p:spPr bwMode="black">
            <a:xfrm>
              <a:off x="3413263" y="2340630"/>
              <a:ext cx="9953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IN</a:t>
              </a:r>
              <a:endParaRPr lang="it-IT" altLang="it-IT" sz="28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359025" y="4202113"/>
          <a:ext cx="37639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6" imgW="1079500" imgH="279400" progId="Equation.DSMT4">
                  <p:embed/>
                </p:oleObj>
              </mc:Choice>
              <mc:Fallback>
                <p:oleObj name="Equation" r:id="rId6" imgW="10795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59025" y="4202113"/>
                        <a:ext cx="37639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42A91357-86C1-4570-900F-3C9274F4DD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73216-401D-4B5C-9E59-742F7268C409}" type="slidenum">
              <a:rPr lang="it-IT" altLang="it-IT"/>
              <a:pPr>
                <a:defRPr/>
              </a:pPr>
              <a:t>25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692C4FBE-DA1D-492C-9A5E-CE4FDDF5A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Voltmetri differenziali (1/2)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black">
          <a:xfrm>
            <a:off x="412750" y="1360488"/>
            <a:ext cx="8089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Effettuano 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misura</a:t>
            </a:r>
            <a:r>
              <a:rPr lang="it-IT" altLang="it-IT" sz="2800">
                <a:latin typeface="Book Antiqua" panose="02040602050305030304" pitchFamily="18" charset="0"/>
              </a:rPr>
              <a:t> di una tensione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incognita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i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mediante il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confronto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“diretto”</a:t>
            </a:r>
            <a:r>
              <a:rPr lang="it-IT" altLang="it-IT" sz="2800">
                <a:latin typeface="Book Antiqua" panose="02040602050305030304" pitchFamily="18" charset="0"/>
              </a:rPr>
              <a:t> con una tensione di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riferimento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i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disponibile internamente allo strumento</a:t>
            </a:r>
            <a:endParaRPr lang="it-IT" altLang="it-IT" sz="2800" i="1">
              <a:latin typeface="Book Antiqua" panose="02040602050305030304" pitchFamily="18" charset="0"/>
            </a:endParaRP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black">
          <a:xfrm>
            <a:off x="439738" y="3387725"/>
            <a:ext cx="81327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i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è una tensione di riferimento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variabile</a:t>
            </a:r>
            <a:r>
              <a:rPr lang="it-IT" altLang="it-IT" sz="2800">
                <a:latin typeface="Book Antiqua" panose="02040602050305030304" pitchFamily="18" charset="0"/>
              </a:rPr>
              <a:t> e per generarla si ricorre a un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riferimento interno</a:t>
            </a:r>
            <a:r>
              <a:rPr lang="it-IT" altLang="it-IT" sz="2800">
                <a:latin typeface="Book Antiqua" panose="02040602050305030304" pitchFamily="18" charset="0"/>
              </a:rPr>
              <a:t> fisso:  una tensione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di elevata accuratezza e stabilità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black">
          <a:xfrm>
            <a:off x="428625" y="5089525"/>
            <a:ext cx="8132763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L’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accuratezza di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800" dirty="0">
                <a:latin typeface="Book Antiqua" panose="02040602050305030304" pitchFamily="18" charset="0"/>
              </a:rPr>
              <a:t> e quindi di </a:t>
            </a:r>
            <a:r>
              <a:rPr lang="it-IT" altLang="it-IT" sz="2800" b="1" i="1" dirty="0" err="1"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 dirty="0" err="1">
                <a:latin typeface="Book Antiqua" panose="02040602050305030304" pitchFamily="18" charset="0"/>
              </a:rPr>
              <a:t>r</a:t>
            </a:r>
            <a:r>
              <a:rPr lang="it-IT" altLang="it-IT" sz="2800" i="1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si ripercuote sull’accuratezza dei singoli confronti e infine su quella della misura  </a:t>
            </a:r>
            <a:r>
              <a:rPr lang="it-IT" altLang="it-IT" sz="2400" dirty="0">
                <a:latin typeface="Book Antiqua" panose="02040602050305030304" pitchFamily="18" charset="0"/>
              </a:rPr>
              <a:t>("</a:t>
            </a:r>
            <a:r>
              <a:rPr lang="it-IT" altLang="it-IT" sz="2400" i="1" dirty="0">
                <a:latin typeface="Book Antiqua" panose="02040602050305030304" pitchFamily="18" charset="0"/>
              </a:rPr>
              <a:t>best</a:t>
            </a:r>
            <a:r>
              <a:rPr lang="it-IT" altLang="it-IT" sz="2400" dirty="0">
                <a:latin typeface="Book Antiqua" panose="02040602050305030304" pitchFamily="18" charset="0"/>
              </a:rPr>
              <a:t>" </a:t>
            </a:r>
            <a:r>
              <a:rPr lang="it-IT" altLang="it-IT" sz="2400" i="1" dirty="0">
                <a:latin typeface="Book Antiqua" panose="02040602050305030304" pitchFamily="18" charset="0"/>
              </a:rPr>
              <a:t>V</a:t>
            </a:r>
            <a:r>
              <a:rPr lang="it-IT" altLang="it-IT" sz="2400" baseline="-25000" dirty="0">
                <a:latin typeface="Book Antiqua" panose="02040602050305030304" pitchFamily="18" charset="0"/>
              </a:rPr>
              <a:t>0</a:t>
            </a:r>
            <a:r>
              <a:rPr lang="it-IT" altLang="it-IT" sz="2400" dirty="0">
                <a:latin typeface="Book Antiqua" panose="02040602050305030304" pitchFamily="18" charset="0"/>
              </a:rPr>
              <a:t> è una pila Josephson)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599783-54BF-4559-9A6F-2DD988F5D51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2F83A-CAB2-41F9-8A72-AA9A21B71AFA}" type="slidenum">
              <a:rPr lang="it-IT" altLang="it-IT"/>
              <a:pPr>
                <a:defRPr/>
              </a:pPr>
              <a:t>26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/>
      <p:bldP spid="5406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657FFE26-691E-4561-8B09-AAA2F3381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Voltmetri differenziali (2/2)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black">
          <a:xfrm>
            <a:off x="3998913" y="1125538"/>
            <a:ext cx="439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Schema di principio di un voltmetro differenziale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black">
          <a:xfrm>
            <a:off x="3930650" y="2322513"/>
            <a:ext cx="49149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La ‘’transizione’’ avviene per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2000" i="1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quando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-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= 0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886325" y="2928938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4" imgW="1261800" imgH="317160" progId="Equation.3">
                  <p:embed/>
                </p:oleObj>
              </mc:Choice>
              <mc:Fallback>
                <p:oleObj name="Equation" r:id="rId4" imgW="12618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86325" y="2928938"/>
                        <a:ext cx="182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6"/>
          <p:cNvSpPr txBox="1">
            <a:spLocks noChangeArrowheads="1"/>
          </p:cNvSpPr>
          <p:nvPr/>
        </p:nvSpPr>
        <p:spPr bwMode="black">
          <a:xfrm>
            <a:off x="519113" y="4246563"/>
            <a:ext cx="77104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aseline="-2500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viene variata su tutta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>
                <a:latin typeface="Book Antiqua" panose="02040602050305030304" pitchFamily="18" charset="0"/>
              </a:rPr>
              <a:t>, da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x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, </a:t>
            </a:r>
            <a:r>
              <a:rPr lang="it-IT" altLang="it-IT" sz="2800" baseline="-25000">
                <a:latin typeface="Book Antiqua" panose="02040602050305030304" pitchFamily="18" charset="0"/>
              </a:rPr>
              <a:t>MIN</a:t>
            </a:r>
            <a:r>
              <a:rPr lang="it-IT" altLang="it-IT" sz="2800">
                <a:latin typeface="Book Antiqua" panose="02040602050305030304" pitchFamily="18" charset="0"/>
              </a:rPr>
              <a:t> a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x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, </a:t>
            </a:r>
            <a:r>
              <a:rPr lang="it-IT" altLang="it-IT" sz="2800" baseline="-25000">
                <a:latin typeface="Book Antiqua" panose="02040602050305030304" pitchFamily="18" charset="0"/>
              </a:rPr>
              <a:t>MAX</a:t>
            </a:r>
            <a:r>
              <a:rPr lang="it-IT" altLang="it-IT" sz="12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, e si registra quel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particolare valore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aseline="-2500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* </a:t>
            </a:r>
            <a:r>
              <a:rPr lang="it-IT" altLang="it-IT" sz="2800">
                <a:latin typeface="Book Antiqua" panose="02040602050305030304" pitchFamily="18" charset="0"/>
              </a:rPr>
              <a:t>per cui l’uscita del comparatore commuta di livello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aseline="-2500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* </a:t>
            </a:r>
            <a:r>
              <a:rPr lang="it-IT" altLang="it-IT" sz="2800">
                <a:latin typeface="Book Antiqua" panose="02040602050305030304" pitchFamily="18" charset="0"/>
              </a:rPr>
              <a:t>viene quindi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inviato al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display</a:t>
            </a:r>
            <a:r>
              <a:rPr lang="it-IT" altLang="it-IT" sz="2800">
                <a:latin typeface="Book Antiqua" panose="02040602050305030304" pitchFamily="18" charset="0"/>
              </a:rPr>
              <a:t> del voltmetro</a:t>
            </a:r>
            <a:endParaRPr lang="it-IT" altLang="it-IT" sz="2800" i="1">
              <a:latin typeface="Book Antiqua" panose="02040602050305030304" pitchFamily="18" charset="0"/>
            </a:endParaRPr>
          </a:p>
        </p:txBody>
      </p:sp>
      <p:pic>
        <p:nvPicPr>
          <p:cNvPr id="57351" name="Picture 7" descr="conv5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50" y="984250"/>
            <a:ext cx="3409950" cy="2562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4C3F5261-8C8A-4D8B-8C3B-D728312AEB2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D6E04-7699-4363-BB0C-30037847D6BD}" type="slidenum">
              <a:rPr lang="it-IT" altLang="it-IT"/>
              <a:pPr>
                <a:defRPr/>
              </a:pPr>
              <a:t>27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76089503-3FAE-4B59-8C20-8E6CB7D23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Voltmetro potenziometrico (1/2)</a:t>
            </a:r>
          </a:p>
        </p:txBody>
      </p:sp>
      <p:pic>
        <p:nvPicPr>
          <p:cNvPr id="59395" name="Picture 3" descr="potenz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6463" y="1365250"/>
            <a:ext cx="7219950" cy="323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black">
          <a:xfrm>
            <a:off x="1822450" y="4627563"/>
            <a:ext cx="5221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b="1" dirty="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kV</a:t>
            </a:r>
            <a:r>
              <a:rPr lang="it-IT" altLang="it-IT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     </a:t>
            </a:r>
            <a:r>
              <a:rPr lang="it-IT" altLang="it-IT" b="1" dirty="0">
                <a:solidFill>
                  <a:srgbClr val="FFFF00"/>
                </a:solidFill>
                <a:latin typeface="Book Antiqua" panose="02040602050305030304" pitchFamily="18" charset="0"/>
              </a:rPr>
              <a:t>e</a:t>
            </a:r>
            <a:r>
              <a:rPr lang="it-IT" altLang="it-IT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   </a:t>
            </a:r>
            <a:r>
              <a:rPr lang="it-IT" altLang="it-IT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= k</a:t>
            </a:r>
            <a:r>
              <a:rPr lang="it-IT" altLang="it-IT" sz="2800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*</a:t>
            </a:r>
            <a:r>
              <a:rPr lang="en-US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·</a:t>
            </a:r>
            <a:r>
              <a:rPr lang="it-IT" altLang="it-IT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b="1" i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black">
          <a:xfrm>
            <a:off x="341313" y="5262563"/>
            <a:ext cx="83439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La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risoluzione</a:t>
            </a:r>
            <a:r>
              <a:rPr lang="it-IT" altLang="it-IT" sz="2800">
                <a:latin typeface="Book Antiqua" panose="02040602050305030304" pitchFamily="18" charset="0"/>
              </a:rPr>
              <a:t> di misura dipende dalla risoluzione del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divisore</a:t>
            </a:r>
            <a:r>
              <a:rPr lang="it-IT" altLang="it-IT" sz="2800">
                <a:latin typeface="Book Antiqua" panose="02040602050305030304" pitchFamily="18" charset="0"/>
              </a:rPr>
              <a:t> potenziometrico (e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passo del motore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black">
          <a:xfrm>
            <a:off x="342900" y="611028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Accuratezza</a:t>
            </a:r>
            <a:r>
              <a:rPr lang="it-IT" altLang="it-IT" sz="2800">
                <a:latin typeface="Book Antiqua" panose="02040602050305030304" pitchFamily="18" charset="0"/>
              </a:rPr>
              <a:t>: pot., comp., motore, indicatore, ...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black">
          <a:xfrm>
            <a:off x="1285875" y="909638"/>
            <a:ext cx="6791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"Sistema elettromeccanico servo-assistito"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9732799-4E1D-4CA8-A505-22626BD7C19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2E0834-59A7-4ED8-9D08-5C7DB76D7AE1}" type="slidenum">
              <a:rPr lang="it-IT" altLang="it-IT"/>
              <a:pPr>
                <a:defRPr/>
              </a:pPr>
              <a:t>28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1697759" y="3951383"/>
            <a:ext cx="9623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 dirty="0">
                <a:solidFill>
                  <a:srgbClr val="000000"/>
                </a:solidFill>
                <a:latin typeface="Book Antiqua" panose="02040602050305030304" pitchFamily="18" charset="0"/>
              </a:rPr>
              <a:t>BATT.</a:t>
            </a:r>
            <a:endParaRPr lang="it-IT" altLang="it-IT" sz="1400" b="1" baseline="-25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black">
          <a:xfrm>
            <a:off x="1047782" y="3773642"/>
            <a:ext cx="962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  <a:latin typeface="Book Antiqua" panose="02040602050305030304" pitchFamily="18" charset="0"/>
              </a:rPr>
              <a:t>+</a:t>
            </a:r>
            <a:endParaRPr lang="it-IT" altLang="it-IT" sz="2000" b="1" baseline="-25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black">
          <a:xfrm>
            <a:off x="1047782" y="3919989"/>
            <a:ext cx="962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</a:t>
            </a:r>
            <a:endParaRPr lang="it-IT" altLang="it-IT" sz="2000" b="1" baseline="-25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/>
      <p:bldP spid="5447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D8133716-F1FA-42C6-BF0D-ECE3A6FF2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Voltmetro potenziometrico (2/2)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black">
          <a:xfrm>
            <a:off x="685800" y="915988"/>
            <a:ext cx="8202613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La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sensibilità</a:t>
            </a:r>
            <a:r>
              <a:rPr lang="it-IT" altLang="it-IT" sz="2800" dirty="0">
                <a:latin typeface="Book Antiqua" panose="02040602050305030304" pitchFamily="18" charset="0"/>
              </a:rPr>
              <a:t> di misura viene aumentata</a:t>
            </a:r>
          </a:p>
          <a:p>
            <a:pPr algn="just" eaLnBrk="1" hangingPunct="1">
              <a:lnSpc>
                <a:spcPct val="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grazie all’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amplificazione in ingresso</a:t>
            </a:r>
            <a:r>
              <a:rPr lang="it-IT" altLang="it-IT" sz="2800" dirty="0">
                <a:latin typeface="Book Antiqua" panose="02040602050305030304" pitchFamily="18" charset="0"/>
              </a:rPr>
              <a:t> (AMP)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consentendo di rivelare segnali 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V</a:t>
            </a:r>
            <a:r>
              <a:rPr lang="it-IT" altLang="it-IT" baseline="-25000" dirty="0" err="1">
                <a:latin typeface="Book Antiqua" panose="02040602050305030304" pitchFamily="18" charset="0"/>
              </a:rPr>
              <a:t>x</a:t>
            </a:r>
            <a:r>
              <a:rPr lang="it-IT" altLang="it-IT" sz="2800" dirty="0">
                <a:latin typeface="Book Antiqua" panose="02040602050305030304" pitchFamily="18" charset="0"/>
              </a:rPr>
              <a:t> deboli, e piccole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variazioni </a:t>
            </a:r>
            <a:r>
              <a:rPr lang="it-IT" altLang="it-IT" sz="2800" dirty="0" err="1">
                <a:latin typeface="Symbol" panose="05050102010706020507" pitchFamily="18" charset="2"/>
              </a:rPr>
              <a:t>D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 err="1">
                <a:latin typeface="Book Antiqua" panose="02040602050305030304" pitchFamily="18" charset="0"/>
              </a:rPr>
              <a:t>x</a:t>
            </a:r>
            <a:r>
              <a:rPr lang="it-IT" altLang="it-IT" sz="600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, con una minore </a:t>
            </a:r>
            <a:r>
              <a:rPr lang="it-IT" altLang="it-IT" sz="2800" dirty="0">
                <a:solidFill>
                  <a:srgbClr val="B2B2B2"/>
                </a:solidFill>
                <a:latin typeface="Book Antiqua" panose="02040602050305030304" pitchFamily="18" charset="0"/>
              </a:rPr>
              <a:t>dipendenza </a:t>
            </a:r>
            <a:br>
              <a:rPr lang="it-IT" altLang="it-IT" sz="2800" dirty="0">
                <a:solidFill>
                  <a:srgbClr val="B2B2B2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solidFill>
                  <a:srgbClr val="B2B2B2"/>
                </a:solidFill>
                <a:latin typeface="Book Antiqua" panose="02040602050305030304" pitchFamily="18" charset="0"/>
              </a:rPr>
              <a:t>dal rumore del comparatore (COMP)</a:t>
            </a: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black">
          <a:xfrm>
            <a:off x="1128713" y="3105150"/>
            <a:ext cx="74549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Caratteristiche generali: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 Risoluzione  bassa (</a:t>
            </a:r>
            <a:r>
              <a:rPr lang="it-IT" altLang="it-IT" sz="2400">
                <a:latin typeface="Book Antiqua" panose="02040602050305030304" pitchFamily="18" charset="0"/>
                <a:sym typeface="Wingdings" panose="05000000000000000000" pitchFamily="2" charset="2"/>
              </a:rPr>
              <a:t>2/3 cifre o 100/1000 liv.</a:t>
            </a: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 Velocità  bassa (</a:t>
            </a:r>
            <a:r>
              <a:rPr lang="it-IT" altLang="it-IT" sz="2400">
                <a:latin typeface="Book Antiqua" panose="02040602050305030304" pitchFamily="18" charset="0"/>
                <a:sym typeface="Wingdings" panose="05000000000000000000" pitchFamily="2" charset="2"/>
              </a:rPr>
              <a:t>poche letture/s</a:t>
            </a: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 Costo  contenuto (</a:t>
            </a:r>
            <a:r>
              <a:rPr lang="en-US" altLang="it-IT" sz="2400">
                <a:latin typeface="Book Antiqua" panose="02040602050305030304" pitchFamily="18" charset="0"/>
                <a:sym typeface="Wingdings" panose="05000000000000000000" pitchFamily="2" charset="2"/>
              </a:rPr>
              <a:t>~20 kLit.</a:t>
            </a:r>
            <a:r>
              <a:rPr lang="en-US" altLang="it-IT" sz="2400">
                <a:sym typeface="Symbol" panose="05050102010706020507" pitchFamily="18" charset="2"/>
              </a:rPr>
              <a:t> 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 </a:t>
            </a:r>
            <a:r>
              <a:rPr lang="en-US" altLang="it-IT" sz="2400">
                <a:latin typeface="Book Antiqua" panose="02040602050305030304" pitchFamily="18" charset="0"/>
                <a:sym typeface="Wingdings" panose="05000000000000000000" pitchFamily="2" charset="2"/>
              </a:rPr>
              <a:t>10 €</a:t>
            </a:r>
            <a:r>
              <a:rPr lang="en-US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 Validità didattica!</a:t>
            </a:r>
            <a:endParaRPr lang="en-US" altLang="it-IT" sz="2800"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black">
          <a:xfrm>
            <a:off x="546100" y="5808663"/>
            <a:ext cx="85979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Voltmetro elettromeccanico</a:t>
            </a:r>
            <a:r>
              <a:rPr lang="it-IT" altLang="it-IT" sz="2800">
                <a:latin typeface="Book Antiqua" panose="02040602050305030304" pitchFamily="18" charset="0"/>
              </a:rPr>
              <a:t> ("lento e inaccurato")</a:t>
            </a:r>
          </a:p>
          <a:p>
            <a:pPr algn="just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800">
                <a:latin typeface="Book Antiqua" panose="02040602050305030304" pitchFamily="18" charset="0"/>
              </a:rPr>
              <a:t> oggi risulta praticamente in disuso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AE9020-2A6B-4698-9172-A10BB77CCC4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A68F4-BFD1-43C5-B174-AF623B4CEB52}" type="slidenum">
              <a:rPr lang="it-IT" altLang="it-IT"/>
              <a:pPr>
                <a:defRPr/>
              </a:pPr>
              <a:t>29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/>
      <p:bldP spid="546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B95B1628-0FC4-43A7-85BB-554E60257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136525" y="0"/>
            <a:ext cx="8897938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A cosa servono gli ADC e DAC?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black">
          <a:xfrm>
            <a:off x="131763" y="1041400"/>
            <a:ext cx="91440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Gli ADC consentono di fare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misure di grandezze fisiche </a:t>
            </a:r>
            <a:r>
              <a:rPr lang="it-IT" altLang="it-IT" sz="2800">
                <a:latin typeface="Book Antiqua" panose="02040602050305030304" pitchFamily="18" charset="0"/>
              </a:rPr>
              <a:t>fornendo il valore misurato in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formato numerico</a:t>
            </a:r>
            <a:r>
              <a:rPr lang="it-IT" altLang="it-IT" sz="2800">
                <a:latin typeface="Book Antiqua" panose="02040602050305030304" pitchFamily="18" charset="0"/>
              </a:rPr>
              <a:t> che è ‘’comodo’’ </a:t>
            </a:r>
            <a:r>
              <a:rPr lang="it-IT" altLang="it-IT" sz="2400">
                <a:latin typeface="Book Antiqua" panose="02040602050305030304" pitchFamily="18" charset="0"/>
              </a:rPr>
              <a:t>(da memorizzare, elaborare, trasferire a distanza, archiviare, </a:t>
            </a:r>
            <a:r>
              <a:rPr lang="it-IT" altLang="it-IT" sz="2400" i="1">
                <a:latin typeface="Book Antiqua" panose="02040602050305030304" pitchFamily="18" charset="0"/>
              </a:rPr>
              <a:t>etc</a:t>
            </a:r>
            <a:r>
              <a:rPr lang="it-IT" altLang="it-IT" sz="2400">
                <a:latin typeface="Book Antiqua" panose="02040602050305030304" pitchFamily="18" charset="0"/>
              </a:rPr>
              <a:t>.)</a:t>
            </a:r>
            <a:r>
              <a:rPr lang="it-IT" altLang="it-IT" sz="2800">
                <a:latin typeface="Book Antiqua" panose="02040602050305030304" pitchFamily="18" charset="0"/>
              </a:rPr>
              <a:t> grazie alle tecniche dell’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Informatica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black">
          <a:xfrm>
            <a:off x="157163" y="4852988"/>
            <a:ext cx="914400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DAC</a:t>
            </a:r>
            <a:r>
              <a:rPr lang="it-IT" altLang="it-IT" sz="2800">
                <a:latin typeface="Book Antiqua" panose="02040602050305030304" pitchFamily="18" charset="0"/>
              </a:rPr>
              <a:t> sono impiegati nell’industria e nei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sistemi di controllo</a:t>
            </a:r>
            <a:r>
              <a:rPr lang="it-IT" altLang="it-IT" sz="2800">
                <a:latin typeface="Book Antiqua" panose="02040602050305030304" pitchFamily="18" charset="0"/>
              </a:rPr>
              <a:t> per produrre grandezze fisiche comandate direttamente da valori digitali (ottenuti con calcoli o previsioni di tipo teorico-numerico)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F8DAC4-D46A-4505-BD47-8CE7B0F39BE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black">
          <a:xfrm>
            <a:off x="141288" y="2898775"/>
            <a:ext cx="91440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moderni ADC </a:t>
            </a:r>
            <a:r>
              <a:rPr lang="it-IT" altLang="it-IT" sz="2800">
                <a:latin typeface="Book Antiqua" panose="02040602050305030304" pitchFamily="18" charset="0"/>
              </a:rPr>
              <a:t>fanno misure di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elevata risoluzione </a:t>
            </a:r>
            <a:b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e accuratezza</a:t>
            </a:r>
            <a:r>
              <a:rPr lang="it-IT" altLang="it-IT" sz="2800">
                <a:latin typeface="Book Antiqua" panose="02040602050305030304" pitchFamily="18" charset="0"/>
              </a:rPr>
              <a:t> (tanti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bit</a:t>
            </a:r>
            <a:r>
              <a:rPr lang="it-IT" altLang="it-IT" sz="2800">
                <a:latin typeface="Book Antiqua" panose="02040602050305030304" pitchFamily="18" charset="0"/>
              </a:rPr>
              <a:t> e livelli) o anche permettono l’osservazione di segnali e fenomeni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molto rapidi </a:t>
            </a:r>
            <a:r>
              <a:rPr lang="it-IT" altLang="it-IT" sz="2800">
                <a:latin typeface="Book Antiqua" panose="02040602050305030304" pitchFamily="18" charset="0"/>
              </a:rPr>
              <a:t>(elevata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velocità</a:t>
            </a:r>
            <a:r>
              <a:rPr lang="it-IT" altLang="it-IT" sz="2800">
                <a:latin typeface="Book Antiqua" panose="02040602050305030304" pitchFamily="18" charset="0"/>
              </a:rPr>
              <a:t> e quindi banda passante)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46DE-AB8C-46DF-80E8-A784FB3D9E99}" type="slidenum">
              <a:rPr lang="it-IT" altLang="it-IT"/>
              <a:pPr>
                <a:defRPr/>
              </a:pPr>
              <a:t>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C197D617-90EE-461B-B661-807813D10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242888" y="44450"/>
            <a:ext cx="8272462" cy="1512888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Digitale</a:t>
            </a:r>
            <a:b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o Convertitore A/D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1077913" y="3354388"/>
            <a:ext cx="7413625" cy="1878012"/>
            <a:chOff x="777" y="3009"/>
            <a:chExt cx="4670" cy="1183"/>
          </a:xfrm>
        </p:grpSpPr>
        <p:grpSp>
          <p:nvGrpSpPr>
            <p:cNvPr id="63504" name="Group 4"/>
            <p:cNvGrpSpPr>
              <a:grpSpLocks/>
            </p:cNvGrpSpPr>
            <p:nvPr/>
          </p:nvGrpSpPr>
          <p:grpSpPr bwMode="auto">
            <a:xfrm>
              <a:off x="4625" y="3009"/>
              <a:ext cx="599" cy="510"/>
              <a:chOff x="502" y="904"/>
              <a:chExt cx="599" cy="510"/>
            </a:xfrm>
          </p:grpSpPr>
          <p:sp>
            <p:nvSpPr>
              <p:cNvPr id="63508" name="Line 5"/>
              <p:cNvSpPr>
                <a:spLocks noChangeShapeType="1"/>
              </p:cNvSpPr>
              <p:nvPr/>
            </p:nvSpPr>
            <p:spPr bwMode="black">
              <a:xfrm>
                <a:off x="502" y="90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09" name="Line 6"/>
              <p:cNvSpPr>
                <a:spLocks noChangeShapeType="1"/>
              </p:cNvSpPr>
              <p:nvPr/>
            </p:nvSpPr>
            <p:spPr bwMode="black">
              <a:xfrm>
                <a:off x="509" y="970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10" name="Line 7"/>
              <p:cNvSpPr>
                <a:spLocks noChangeShapeType="1"/>
              </p:cNvSpPr>
              <p:nvPr/>
            </p:nvSpPr>
            <p:spPr bwMode="black">
              <a:xfrm>
                <a:off x="509" y="1035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11" name="Line 8"/>
              <p:cNvSpPr>
                <a:spLocks noChangeShapeType="1"/>
              </p:cNvSpPr>
              <p:nvPr/>
            </p:nvSpPr>
            <p:spPr bwMode="black">
              <a:xfrm>
                <a:off x="511" y="1181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12" name="Line 9"/>
              <p:cNvSpPr>
                <a:spLocks noChangeShapeType="1"/>
              </p:cNvSpPr>
              <p:nvPr/>
            </p:nvSpPr>
            <p:spPr bwMode="black">
              <a:xfrm>
                <a:off x="518" y="126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13" name="Line 10"/>
              <p:cNvSpPr>
                <a:spLocks noChangeShapeType="1"/>
              </p:cNvSpPr>
              <p:nvPr/>
            </p:nvSpPr>
            <p:spPr bwMode="black">
              <a:xfrm>
                <a:off x="512" y="134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3514" name="Line 11"/>
              <p:cNvSpPr>
                <a:spLocks noChangeShapeType="1"/>
              </p:cNvSpPr>
              <p:nvPr/>
            </p:nvSpPr>
            <p:spPr bwMode="black">
              <a:xfrm>
                <a:off x="512" y="141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63505" name="Text Box 12"/>
            <p:cNvSpPr txBox="1">
              <a:spLocks noChangeArrowheads="1"/>
            </p:cNvSpPr>
            <p:nvPr/>
          </p:nvSpPr>
          <p:spPr bwMode="black">
            <a:xfrm>
              <a:off x="4484" y="3582"/>
              <a:ext cx="96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valore numerico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d'uscita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  <p:sp>
          <p:nvSpPr>
            <p:cNvPr id="63506" name="Line 13"/>
            <p:cNvSpPr>
              <a:spLocks noChangeShapeType="1"/>
            </p:cNvSpPr>
            <p:nvPr/>
          </p:nvSpPr>
          <p:spPr bwMode="black">
            <a:xfrm>
              <a:off x="999" y="3246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507" name="Text Box 14"/>
            <p:cNvSpPr txBox="1">
              <a:spLocks noChangeArrowheads="1"/>
            </p:cNvSpPr>
            <p:nvPr/>
          </p:nvSpPr>
          <p:spPr bwMode="black">
            <a:xfrm>
              <a:off x="777" y="3288"/>
              <a:ext cx="102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tensione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analogica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d'ingresso</a:t>
              </a:r>
            </a:p>
          </p:txBody>
        </p:sp>
      </p:grpSp>
      <p:grpSp>
        <p:nvGrpSpPr>
          <p:cNvPr id="63492" name="Group 15"/>
          <p:cNvGrpSpPr>
            <a:grpSpLocks/>
          </p:cNvGrpSpPr>
          <p:nvPr/>
        </p:nvGrpSpPr>
        <p:grpSpPr bwMode="auto">
          <a:xfrm>
            <a:off x="2279650" y="2857500"/>
            <a:ext cx="4762500" cy="1446213"/>
            <a:chOff x="1534" y="2696"/>
            <a:chExt cx="3000" cy="911"/>
          </a:xfrm>
        </p:grpSpPr>
        <p:sp>
          <p:nvSpPr>
            <p:cNvPr id="63498" name="Rectangle 16"/>
            <p:cNvSpPr>
              <a:spLocks noChangeArrowheads="1"/>
            </p:cNvSpPr>
            <p:nvPr/>
          </p:nvSpPr>
          <p:spPr bwMode="black">
            <a:xfrm>
              <a:off x="2330" y="2893"/>
              <a:ext cx="1327" cy="71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3499" name="Text Box 17"/>
            <p:cNvSpPr txBox="1">
              <a:spLocks noChangeArrowheads="1"/>
            </p:cNvSpPr>
            <p:nvPr/>
          </p:nvSpPr>
          <p:spPr bwMode="black">
            <a:xfrm>
              <a:off x="2337" y="2981"/>
              <a:ext cx="1336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convertitore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A/D</a:t>
              </a:r>
            </a:p>
          </p:txBody>
        </p:sp>
        <p:sp>
          <p:nvSpPr>
            <p:cNvPr id="63500" name="Line 18"/>
            <p:cNvSpPr>
              <a:spLocks noChangeShapeType="1"/>
            </p:cNvSpPr>
            <p:nvPr/>
          </p:nvSpPr>
          <p:spPr bwMode="black">
            <a:xfrm>
              <a:off x="1763" y="3249"/>
              <a:ext cx="4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501" name="Text Box 19"/>
            <p:cNvSpPr txBox="1">
              <a:spLocks noChangeArrowheads="1"/>
            </p:cNvSpPr>
            <p:nvPr/>
          </p:nvSpPr>
          <p:spPr bwMode="black">
            <a:xfrm>
              <a:off x="1534" y="2697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IN </a:t>
              </a:r>
              <a:endParaRPr lang="it-IT" altLang="it-IT" sz="2400" b="1" i="1">
                <a:solidFill>
                  <a:srgbClr val="CC78EE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3502" name="AutoShape 20"/>
            <p:cNvSpPr>
              <a:spLocks noChangeArrowheads="1"/>
            </p:cNvSpPr>
            <p:nvPr/>
          </p:nvSpPr>
          <p:spPr bwMode="black">
            <a:xfrm>
              <a:off x="3747" y="2907"/>
              <a:ext cx="715" cy="656"/>
            </a:xfrm>
            <a:prstGeom prst="rightArrow">
              <a:avLst>
                <a:gd name="adj1" fmla="val 50000"/>
                <a:gd name="adj2" fmla="val 27248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3503" name="Text Box 21"/>
            <p:cNvSpPr txBox="1">
              <a:spLocks noChangeArrowheads="1"/>
            </p:cNvSpPr>
            <p:nvPr/>
          </p:nvSpPr>
          <p:spPr bwMode="black">
            <a:xfrm>
              <a:off x="3571" y="2696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OUT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63493" name="Group 22"/>
          <p:cNvGrpSpPr>
            <a:grpSpLocks/>
          </p:cNvGrpSpPr>
          <p:nvPr/>
        </p:nvGrpSpPr>
        <p:grpSpPr bwMode="auto">
          <a:xfrm>
            <a:off x="1084263" y="2535238"/>
            <a:ext cx="7292975" cy="1119187"/>
            <a:chOff x="781" y="2479"/>
            <a:chExt cx="4594" cy="705"/>
          </a:xfrm>
        </p:grpSpPr>
        <p:sp>
          <p:nvSpPr>
            <p:cNvPr id="63496" name="Text Box 23"/>
            <p:cNvSpPr txBox="1">
              <a:spLocks noChangeArrowheads="1"/>
            </p:cNvSpPr>
            <p:nvPr/>
          </p:nvSpPr>
          <p:spPr bwMode="black">
            <a:xfrm>
              <a:off x="781" y="2712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range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o dinamica </a:t>
              </a:r>
              <a:endPara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3497" name="Text Box 24"/>
            <p:cNvSpPr txBox="1">
              <a:spLocks noChangeArrowheads="1"/>
            </p:cNvSpPr>
            <p:nvPr/>
          </p:nvSpPr>
          <p:spPr bwMode="black">
            <a:xfrm>
              <a:off x="4456" y="2479"/>
              <a:ext cx="91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bit o </a:t>
              </a:r>
              <a:b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</a:b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livelli</a:t>
              </a:r>
              <a:endPara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27" name="Rectangle 5">
            <a:extLst>
              <a:ext uri="{FF2B5EF4-FFF2-40B4-BE49-F238E27FC236}">
                <a16:creationId xmlns:a16="http://schemas.microsoft.com/office/drawing/2014/main" id="{ADD88246-E59B-4502-9D6C-0ABB0005FA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1EDF2-3AE9-4DB2-9682-999F331A99E2}" type="slidenum">
              <a:rPr lang="it-IT" altLang="it-IT"/>
              <a:pPr>
                <a:defRPr/>
              </a:pPr>
              <a:t>30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0"/>
          <p:cNvSpPr txBox="1">
            <a:spLocks noChangeArrowheads="1"/>
          </p:cNvSpPr>
          <p:nvPr/>
        </p:nvSpPr>
        <p:spPr bwMode="black">
          <a:xfrm>
            <a:off x="8051800" y="1887538"/>
            <a:ext cx="1293813" cy="5810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Book Antiqua" panose="02040602050305030304" pitchFamily="18" charset="0"/>
              </a:rPr>
              <a:t>capacità</a:t>
            </a:r>
            <a:br>
              <a:rPr lang="it-IT" altLang="it-IT" sz="200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it-IT" altLang="it-IT" sz="2000" b="1" i="1">
                <a:solidFill>
                  <a:srgbClr val="0000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 baseline="-25000">
                <a:solidFill>
                  <a:srgbClr val="000000"/>
                </a:solidFill>
                <a:latin typeface="Book Antiqua" panose="02040602050305030304" pitchFamily="18" charset="0"/>
              </a:rPr>
              <a:t>c,max</a:t>
            </a:r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2DA47548-CEE8-4CC5-A285-9FFF3E1E2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-4445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rampa analogica (1/6)</a:t>
            </a:r>
          </a:p>
        </p:txBody>
      </p:sp>
      <p:pic>
        <p:nvPicPr>
          <p:cNvPr id="65540" name="Picture 3" descr="rampa_analogic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188" y="903288"/>
            <a:ext cx="7069137" cy="460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41" name="Text Box 4"/>
          <p:cNvSpPr txBox="1">
            <a:spLocks noChangeArrowheads="1"/>
          </p:cNvSpPr>
          <p:nvPr/>
        </p:nvSpPr>
        <p:spPr bwMode="black">
          <a:xfrm>
            <a:off x="795338" y="5589588"/>
            <a:ext cx="76771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E’ una versione a stato solido (molto più veloce </a:t>
            </a:r>
            <a:br>
              <a:rPr lang="it-IT" altLang="it-IT" sz="2400">
                <a:latin typeface="Book Antiqua" panose="02040602050305030304" pitchFamily="18" charset="0"/>
              </a:rPr>
            </a:br>
            <a:r>
              <a:rPr lang="it-IT" altLang="it-IT" sz="2400">
                <a:latin typeface="Book Antiqua" panose="02040602050305030304" pitchFamily="18" charset="0"/>
              </a:rPr>
              <a:t>e affidabile) del voltmetro potenziometrico.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La risoluzione è di 4 o 5 cifre (10</a:t>
            </a:r>
            <a:r>
              <a:rPr lang="it-IT" altLang="it-IT" sz="1400">
                <a:latin typeface="Book Antiqua" panose="02040602050305030304" pitchFamily="18" charset="0"/>
              </a:rPr>
              <a:t> </a:t>
            </a:r>
            <a:r>
              <a:rPr lang="it-IT" altLang="it-IT" sz="2400">
                <a:latin typeface="Book Antiqua" panose="02040602050305030304" pitchFamily="18" charset="0"/>
              </a:rPr>
              <a:t>000 o 100</a:t>
            </a:r>
            <a:r>
              <a:rPr lang="it-IT" altLang="it-IT" sz="1400">
                <a:latin typeface="Book Antiqua" panose="02040602050305030304" pitchFamily="18" charset="0"/>
              </a:rPr>
              <a:t> </a:t>
            </a:r>
            <a:r>
              <a:rPr lang="it-IT" altLang="it-IT" sz="2400">
                <a:latin typeface="Book Antiqua" panose="02040602050305030304" pitchFamily="18" charset="0"/>
              </a:rPr>
              <a:t>000 conteggi)</a:t>
            </a:r>
            <a:br>
              <a:rPr lang="it-IT" altLang="it-IT" sz="2400">
                <a:latin typeface="Book Antiqua" panose="02040602050305030304" pitchFamily="18" charset="0"/>
              </a:rPr>
            </a:br>
            <a:endParaRPr lang="it-IT" altLang="it-IT" sz="2400">
              <a:latin typeface="Book Antiqua" panose="02040602050305030304" pitchFamily="18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black">
          <a:xfrm>
            <a:off x="2060575" y="1368425"/>
            <a:ext cx="1208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  <a:t>COMP. DI</a:t>
            </a:r>
            <a:b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</a:br>
            <a: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  <a:t>LIVELLO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black">
          <a:xfrm>
            <a:off x="6807200" y="1455738"/>
            <a:ext cx="13239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  <a:t>CONTATORE</a:t>
            </a:r>
            <a:b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</a:br>
            <a: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  <a:t>DIGITALE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black">
          <a:xfrm>
            <a:off x="-266700" y="303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5545" name="Line 15"/>
          <p:cNvSpPr>
            <a:spLocks noChangeShapeType="1"/>
          </p:cNvSpPr>
          <p:nvPr/>
        </p:nvSpPr>
        <p:spPr bwMode="auto">
          <a:xfrm>
            <a:off x="2120900" y="2755900"/>
            <a:ext cx="6810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6" name="Line 16"/>
          <p:cNvSpPr>
            <a:spLocks noChangeShapeType="1"/>
          </p:cNvSpPr>
          <p:nvPr/>
        </p:nvSpPr>
        <p:spPr bwMode="auto">
          <a:xfrm rot="5400000" flipH="1">
            <a:off x="2610644" y="2921794"/>
            <a:ext cx="377825" cy="79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7" name="Rectangle 17"/>
          <p:cNvSpPr>
            <a:spLocks noChangeArrowheads="1"/>
          </p:cNvSpPr>
          <p:nvPr/>
        </p:nvSpPr>
        <p:spPr bwMode="auto">
          <a:xfrm>
            <a:off x="2628900" y="3019425"/>
            <a:ext cx="149225" cy="187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5548" name="Oval 18"/>
          <p:cNvSpPr>
            <a:spLocks noChangeArrowheads="1"/>
          </p:cNvSpPr>
          <p:nvPr/>
        </p:nvSpPr>
        <p:spPr bwMode="auto">
          <a:xfrm>
            <a:off x="2066925" y="2698750"/>
            <a:ext cx="111125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5549" name="Text Box 19"/>
          <p:cNvSpPr txBox="1">
            <a:spLocks noChangeArrowheads="1"/>
          </p:cNvSpPr>
          <p:nvPr/>
        </p:nvSpPr>
        <p:spPr bwMode="black">
          <a:xfrm>
            <a:off x="3330575" y="3514725"/>
            <a:ext cx="7985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DC0101"/>
                </a:solidFill>
                <a:latin typeface="Arial" panose="020B0604020202020204" pitchFamily="34" charset="0"/>
              </a:rPr>
              <a:t>COMP. ZERO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366BB9E-C6D1-40F2-8542-21C61EF3208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BC519-B429-42FD-AB60-5A71AEBA4333}" type="slidenum">
              <a:rPr lang="it-IT" altLang="it-IT"/>
              <a:pPr>
                <a:defRPr/>
              </a:pPr>
              <a:t>31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EC6B437C-936D-4FF3-93EA-61405FF21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rampa analogica (2/6)</a:t>
            </a:r>
          </a:p>
        </p:txBody>
      </p:sp>
      <p:pic>
        <p:nvPicPr>
          <p:cNvPr id="67587" name="Picture 3" descr="rampa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098550"/>
            <a:ext cx="8464550" cy="5270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8" name="Line 4"/>
          <p:cNvSpPr>
            <a:spLocks noChangeShapeType="1"/>
          </p:cNvSpPr>
          <p:nvPr/>
        </p:nvSpPr>
        <p:spPr bwMode="black">
          <a:xfrm flipH="1" flipV="1">
            <a:off x="7593013" y="3008313"/>
            <a:ext cx="274637" cy="1366837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black">
          <a:xfrm>
            <a:off x="7129463" y="4371975"/>
            <a:ext cx="1493837" cy="531813"/>
          </a:xfrm>
          <a:prstGeom prst="rect">
            <a:avLst/>
          </a:prstGeom>
          <a:noFill/>
          <a:ln w="12700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92D050"/>
                </a:solidFill>
                <a:latin typeface="Book Antiqua" panose="02040602050305030304" pitchFamily="18" charset="0"/>
              </a:rPr>
              <a:t>costante</a:t>
            </a:r>
          </a:p>
        </p:txBody>
      </p:sp>
      <p:graphicFrame>
        <p:nvGraphicFramePr>
          <p:cNvPr id="552966" name="Object 6"/>
          <p:cNvGraphicFramePr>
            <a:graphicFrameLocks noChangeAspect="1"/>
          </p:cNvGraphicFramePr>
          <p:nvPr/>
        </p:nvGraphicFramePr>
        <p:xfrm>
          <a:off x="3987800" y="5132388"/>
          <a:ext cx="48228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5" imgW="1079640" imgH="263160" progId="Equation.3">
                  <p:embed/>
                </p:oleObj>
              </mc:Choice>
              <mc:Fallback>
                <p:oleObj name="Equation" r:id="rId5" imgW="1079640" imgH="26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87800" y="5132388"/>
                        <a:ext cx="482282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Line 7"/>
          <p:cNvSpPr>
            <a:spLocks noChangeShapeType="1"/>
          </p:cNvSpPr>
          <p:nvPr/>
        </p:nvSpPr>
        <p:spPr bwMode="black">
          <a:xfrm>
            <a:off x="1785938" y="4905375"/>
            <a:ext cx="367188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black">
          <a:xfrm>
            <a:off x="3679825" y="4835525"/>
            <a:ext cx="149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0000FF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solidFill>
                  <a:srgbClr val="0000FF"/>
                </a:solidFill>
                <a:latin typeface="Book Antiqua" panose="02040602050305030304" pitchFamily="18" charset="0"/>
              </a:rPr>
              <a:t>rampa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598063A-E958-47C5-A35D-E73CC0837F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0F279-C184-439B-ABBD-80B1B43839A0}" type="slidenum">
              <a:rPr lang="it-IT" altLang="it-IT"/>
              <a:pPr>
                <a:defRPr/>
              </a:pPr>
              <a:t>32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2E01CFD3-70BA-4514-9275-77672587D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rampa analogica (3/6)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black">
          <a:xfrm>
            <a:off x="501650" y="4319588"/>
            <a:ext cx="793908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Il segno di 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V</a:t>
            </a:r>
            <a:r>
              <a:rPr lang="it-IT" altLang="it-IT" baseline="-25000" dirty="0" err="1">
                <a:latin typeface="Book Antiqua" panose="02040602050305030304" pitchFamily="18" charset="0"/>
              </a:rPr>
              <a:t>x</a:t>
            </a:r>
            <a:r>
              <a:rPr lang="it-IT" altLang="it-IT" sz="2800" dirty="0">
                <a:latin typeface="Book Antiqua" panose="02040602050305030304" pitchFamily="18" charset="0"/>
              </a:rPr>
              <a:t> si deduce da quale comparatore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( di livello</a:t>
            </a:r>
            <a:r>
              <a:rPr lang="it-IT" altLang="it-IT" sz="2400" dirty="0">
                <a:latin typeface="Book Antiqua" panose="02040602050305030304" pitchFamily="18" charset="0"/>
                <a:sym typeface="Wingdings" panose="05000000000000000000" pitchFamily="2" charset="2"/>
              </a:rPr>
              <a:t>’’-’’ </a:t>
            </a:r>
            <a:r>
              <a:rPr lang="it-IT" altLang="it-IT" sz="2400" dirty="0">
                <a:latin typeface="Book Antiqua" panose="02040602050305030304" pitchFamily="18" charset="0"/>
              </a:rPr>
              <a:t> o  di zero</a:t>
            </a:r>
            <a:r>
              <a:rPr lang="it-IT" altLang="it-IT" sz="2400" dirty="0">
                <a:latin typeface="Book Antiqua" panose="02040602050305030304" pitchFamily="18" charset="0"/>
                <a:sym typeface="Wingdings" panose="05000000000000000000" pitchFamily="2" charset="2"/>
              </a:rPr>
              <a:t>’’+’’ </a:t>
            </a:r>
            <a:r>
              <a:rPr lang="it-IT" altLang="it-IT" sz="2400" dirty="0">
                <a:latin typeface="Book Antiqua" panose="02040602050305030304" pitchFamily="18" charset="0"/>
              </a:rPr>
              <a:t>)</a:t>
            </a:r>
            <a:r>
              <a:rPr lang="it-IT" altLang="it-IT" sz="2800" dirty="0">
                <a:latin typeface="Book Antiqua" panose="02040602050305030304" pitchFamily="18" charset="0"/>
              </a:rPr>
              <a:t> scatta prima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ACCURATEZZA</a:t>
            </a:r>
            <a:r>
              <a:rPr lang="it-IT" altLang="it-IT" sz="2800" dirty="0">
                <a:latin typeface="Book Antiqua" panose="02040602050305030304" pitchFamily="18" charset="0"/>
              </a:rPr>
              <a:t>: dipende dalla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linearità della rampa</a:t>
            </a:r>
            <a:r>
              <a:rPr lang="it-IT" altLang="it-IT" sz="2800" dirty="0">
                <a:latin typeface="Book Antiqua" panose="02040602050305030304" pitchFamily="18" charset="0"/>
              </a:rPr>
              <a:t>, dalla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stabilità del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clock</a:t>
            </a:r>
            <a:r>
              <a:rPr lang="it-IT" altLang="it-IT" sz="2800" dirty="0">
                <a:latin typeface="Book Antiqua" panose="02040602050305030304" pitchFamily="18" charset="0"/>
              </a:rPr>
              <a:t> (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 err="1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) e dal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rumore e derive dei comparatori</a:t>
            </a:r>
          </a:p>
        </p:txBody>
      </p:sp>
      <p:graphicFrame>
        <p:nvGraphicFramePr>
          <p:cNvPr id="555013" name="Object 5"/>
          <p:cNvGraphicFramePr>
            <a:graphicFrameLocks noChangeAspect="1"/>
          </p:cNvGraphicFramePr>
          <p:nvPr/>
        </p:nvGraphicFramePr>
        <p:xfrm>
          <a:off x="1706563" y="2811463"/>
          <a:ext cx="57642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4" imgW="1457280" imgH="290160" progId="Equation.3">
                  <p:embed/>
                </p:oleObj>
              </mc:Choice>
              <mc:Fallback>
                <p:oleObj name="Equation" r:id="rId4" imgW="1457280" imgH="290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06563" y="2811463"/>
                        <a:ext cx="576421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6"/>
          <p:cNvSpPr txBox="1">
            <a:spLocks noChangeArrowheads="1"/>
          </p:cNvSpPr>
          <p:nvPr/>
        </p:nvSpPr>
        <p:spPr bwMode="black">
          <a:xfrm>
            <a:off x="454025" y="955675"/>
            <a:ext cx="841375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Opera secondo una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conversione tensione/tempo</a:t>
            </a:r>
            <a:r>
              <a:rPr lang="it-IT" altLang="it-IT" sz="2800">
                <a:latin typeface="Book Antiqua" panose="02040602050305030304" pitchFamily="18" charset="0"/>
              </a:rPr>
              <a:t> per cui la tensione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aseline="-25000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viene misurata contando un numero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di periodi di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clock</a:t>
            </a:r>
            <a:r>
              <a:rPr lang="it-IT" altLang="it-IT" sz="2800">
                <a:latin typeface="Book Antiqua" panose="02040602050305030304" pitchFamily="18" charset="0"/>
              </a:rPr>
              <a:t>,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 ,in un intervallo di tempo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G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(che è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proporzionale</a:t>
            </a:r>
            <a:r>
              <a:rPr lang="it-IT" altLang="it-IT" sz="2800">
                <a:latin typeface="Book Antiqua" panose="02040602050305030304" pitchFamily="18" charset="0"/>
              </a:rPr>
              <a:t> al modulo di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black">
          <a:xfrm>
            <a:off x="1412875" y="2686050"/>
            <a:ext cx="6411913" cy="1470025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5535613" y="2767013"/>
            <a:ext cx="669925" cy="671512"/>
          </a:xfrm>
          <a:prstGeom prst="ellipse">
            <a:avLst/>
          </a:prstGeom>
          <a:noFill/>
          <a:ln w="635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1633538" y="2951163"/>
            <a:ext cx="766762" cy="842962"/>
          </a:xfrm>
          <a:prstGeom prst="ellipse">
            <a:avLst/>
          </a:prstGeom>
          <a:noFill/>
          <a:ln w="635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7175D7E-16AF-405B-B084-9B3EDF51524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53C064-C815-4657-91FC-30A995FB88F4}" type="slidenum">
              <a:rPr lang="it-IT" altLang="it-IT"/>
              <a:pPr>
                <a:defRPr/>
              </a:pPr>
              <a:t>33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/>
      <p:bldP spid="555015" grpId="0" animBg="1"/>
      <p:bldP spid="555016" grpId="0" animBg="1"/>
      <p:bldP spid="5550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">
            <a:extLst>
              <a:ext uri="{FF2B5EF4-FFF2-40B4-BE49-F238E27FC236}">
                <a16:creationId xmlns:a16="http://schemas.microsoft.com/office/drawing/2014/main" id="{A187F200-F074-462A-BE71-E0045DB4430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black">
          <a:xfrm>
            <a:off x="0" y="33338"/>
            <a:ext cx="8940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rampa analogica (4/6)</a:t>
            </a: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62036"/>
              </p:ext>
            </p:extLst>
          </p:nvPr>
        </p:nvGraphicFramePr>
        <p:xfrm>
          <a:off x="5097463" y="4297363"/>
          <a:ext cx="40719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Equation" r:id="rId4" imgW="1612900" imgH="254000" progId="Equation.DSMT4">
                  <p:embed/>
                </p:oleObj>
              </mc:Choice>
              <mc:Fallback>
                <p:oleObj name="Equation" r:id="rId4" imgW="16129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97463" y="4297363"/>
                        <a:ext cx="40719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4" name="Group 5"/>
          <p:cNvGrpSpPr>
            <a:grpSpLocks/>
          </p:cNvGrpSpPr>
          <p:nvPr/>
        </p:nvGrpSpPr>
        <p:grpSpPr bwMode="auto">
          <a:xfrm>
            <a:off x="6521450" y="939800"/>
            <a:ext cx="2622550" cy="3373438"/>
            <a:chOff x="4122" y="867"/>
            <a:chExt cx="1652" cy="2125"/>
          </a:xfrm>
        </p:grpSpPr>
        <p:pic>
          <p:nvPicPr>
            <p:cNvPr id="71706" name="Picture 6" descr="rampa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" y="1694"/>
              <a:ext cx="1446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07" name="Text Box 7"/>
            <p:cNvSpPr txBox="1">
              <a:spLocks noChangeArrowheads="1"/>
            </p:cNvSpPr>
            <p:nvPr/>
          </p:nvSpPr>
          <p:spPr bwMode="auto">
            <a:xfrm>
              <a:off x="4122" y="867"/>
              <a:ext cx="1456" cy="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dirty="0">
                  <a:latin typeface="Book Antiqua" panose="02040602050305030304" pitchFamily="18" charset="0"/>
                </a:rPr>
                <a:t>Misura</a:t>
              </a:r>
              <a:br>
                <a:rPr lang="it-IT" altLang="it-IT" sz="2800" dirty="0">
                  <a:latin typeface="Book Antiqua" panose="02040602050305030304" pitchFamily="18" charset="0"/>
                </a:rPr>
              </a:br>
              <a:r>
                <a:rPr lang="it-IT" altLang="it-IT" sz="2800" dirty="0">
                  <a:latin typeface="Book Antiqua" panose="02040602050305030304" pitchFamily="18" charset="0"/>
                </a:rPr>
                <a:t>per 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dirty="0">
                  <a:latin typeface="Book Antiqua" panose="02040602050305030304" pitchFamily="18" charset="0"/>
                </a:rPr>
                <a:t>conteggio</a:t>
              </a:r>
            </a:p>
          </p:txBody>
        </p:sp>
        <p:graphicFrame>
          <p:nvGraphicFramePr>
            <p:cNvPr id="71708" name="Object 8"/>
            <p:cNvGraphicFramePr>
              <a:graphicFrameLocks noChangeAspect="1"/>
            </p:cNvGraphicFramePr>
            <p:nvPr/>
          </p:nvGraphicFramePr>
          <p:xfrm>
            <a:off x="4125" y="2527"/>
            <a:ext cx="1649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4" name="Equation" r:id="rId7" imgW="506160" imgH="121680" progId="Equation.3">
                    <p:embed/>
                  </p:oleObj>
                </mc:Choice>
                <mc:Fallback>
                  <p:oleObj name="Equation" r:id="rId7" imgW="506160" imgH="121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2527"/>
                          <a:ext cx="1649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5" name="Text Box 10"/>
          <p:cNvSpPr txBox="1">
            <a:spLocks noChangeArrowheads="1"/>
          </p:cNvSpPr>
          <p:nvPr/>
        </p:nvSpPr>
        <p:spPr bwMode="black">
          <a:xfrm>
            <a:off x="144463" y="1022350"/>
            <a:ext cx="75041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Errore  di quantizz. = [0,1]</a:t>
            </a:r>
            <a:r>
              <a:rPr lang="en-US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conteggio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Incertezza  = </a:t>
            </a:r>
            <a:r>
              <a:rPr lang="en-US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1 conteggio / </a:t>
            </a:r>
          </a:p>
        </p:txBody>
      </p:sp>
      <p:graphicFrame>
        <p:nvGraphicFramePr>
          <p:cNvPr id="71686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92613" y="1531938"/>
          <a:ext cx="8985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9" imgW="189000" imgH="121680" progId="Equation.3">
                  <p:embed/>
                </p:oleObj>
              </mc:Choice>
              <mc:Fallback>
                <p:oleObj name="Equation" r:id="rId9" imgW="189000" imgH="12168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392613" y="1531938"/>
                        <a:ext cx="8985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12"/>
          <p:cNvSpPr txBox="1">
            <a:spLocks noChangeArrowheads="1"/>
          </p:cNvSpPr>
          <p:nvPr/>
        </p:nvSpPr>
        <p:spPr bwMode="black">
          <a:xfrm>
            <a:off x="242888" y="2076450"/>
            <a:ext cx="5819775" cy="120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dirty="0">
                <a:latin typeface="Book Antiqua" panose="02040602050305030304" pitchFamily="18" charset="0"/>
              </a:rPr>
              <a:t>Molte volte –nelle tecniche per conteggio- l’errore può essere solo positivo (</a:t>
            </a:r>
            <a:r>
              <a:rPr lang="it-IT" altLang="it-IT" sz="2000" dirty="0" err="1">
                <a:latin typeface="Book Antiqua" panose="02040602050305030304" pitchFamily="18" charset="0"/>
              </a:rPr>
              <a:t>approx</a:t>
            </a:r>
            <a:r>
              <a:rPr lang="it-IT" altLang="it-IT" sz="2000" dirty="0">
                <a:latin typeface="Book Antiqua" panose="02040602050305030304" pitchFamily="18" charset="0"/>
              </a:rPr>
              <a:t>. per eccesso), o solo negativo (</a:t>
            </a:r>
            <a:r>
              <a:rPr lang="it-IT" altLang="it-IT" sz="2000" dirty="0" err="1">
                <a:latin typeface="Book Antiqua" panose="02040602050305030304" pitchFamily="18" charset="0"/>
              </a:rPr>
              <a:t>approx</a:t>
            </a:r>
            <a:r>
              <a:rPr lang="it-IT" altLang="it-IT" sz="2000" dirty="0">
                <a:latin typeface="Book Antiqua" panose="02040602050305030304" pitchFamily="18" charset="0"/>
              </a:rPr>
              <a:t>. per difetto), risultando ad es. limitato nell’intervallo [0, </a:t>
            </a:r>
            <a:r>
              <a:rPr lang="it-IT" altLang="it-IT" sz="20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000" baseline="-25000" dirty="0" err="1">
                <a:latin typeface="Book Antiqua" panose="02040602050305030304" pitchFamily="18" charset="0"/>
              </a:rPr>
              <a:t>c</a:t>
            </a:r>
            <a:r>
              <a:rPr lang="it-IT" altLang="it-IT" sz="2000" dirty="0">
                <a:latin typeface="Book Antiqua" panose="02040602050305030304" pitchFamily="18" charset="0"/>
              </a:rPr>
              <a:t>]</a:t>
            </a:r>
            <a:endParaRPr lang="it-IT" altLang="it-IT" sz="2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black">
          <a:xfrm>
            <a:off x="5080000" y="5048250"/>
            <a:ext cx="38068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3600" b="1" i="1" dirty="0">
                <a:latin typeface="Book Antiqua" panose="02040602050305030304" pitchFamily="18" charset="0"/>
              </a:rPr>
              <a:t>T</a:t>
            </a:r>
            <a:r>
              <a:rPr lang="it-IT" altLang="it-IT" sz="3600" b="1" baseline="-25000" dirty="0">
                <a:latin typeface="Book Antiqua" panose="02040602050305030304" pitchFamily="18" charset="0"/>
              </a:rPr>
              <a:t>G </a:t>
            </a:r>
            <a:r>
              <a:rPr lang="it-IT" altLang="it-IT" sz="3600" b="1" dirty="0">
                <a:latin typeface="Book Antiqua" panose="02040602050305030304" pitchFamily="18" charset="0"/>
              </a:rPr>
              <a:t>= </a:t>
            </a:r>
            <a:r>
              <a:rPr lang="it-IT" altLang="it-IT" sz="3600" b="1" i="1" dirty="0" err="1">
                <a:latin typeface="Book Antiqua" panose="02040602050305030304" pitchFamily="18" charset="0"/>
              </a:rPr>
              <a:t>NT</a:t>
            </a:r>
            <a:r>
              <a:rPr lang="it-IT" altLang="it-IT" sz="3600" b="1" baseline="-25000" dirty="0" err="1">
                <a:latin typeface="Book Antiqua" panose="02040602050305030304" pitchFamily="18" charset="0"/>
              </a:rPr>
              <a:t>c</a:t>
            </a:r>
            <a:r>
              <a:rPr lang="it-IT" altLang="it-IT" sz="3600" b="1" baseline="-25000" dirty="0">
                <a:latin typeface="Book Antiqua" panose="02040602050305030304" pitchFamily="18" charset="0"/>
              </a:rPr>
              <a:t> </a:t>
            </a:r>
            <a:r>
              <a:rPr lang="it-IT" altLang="it-IT" sz="3600" b="1" dirty="0">
                <a:solidFill>
                  <a:srgbClr val="DC0101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3600" b="1" i="1" dirty="0">
                <a:solidFill>
                  <a:srgbClr val="DC0101"/>
                </a:solidFill>
                <a:latin typeface="Book Antiqua" panose="02040602050305030304" pitchFamily="18" charset="0"/>
              </a:rPr>
              <a:t>e</a:t>
            </a:r>
            <a:r>
              <a:rPr lang="it-IT" altLang="it-IT" sz="3600" b="1" baseline="-25000" dirty="0">
                <a:solidFill>
                  <a:srgbClr val="DC0101"/>
                </a:solidFill>
                <a:latin typeface="Book Antiqua" panose="02040602050305030304" pitchFamily="18" charset="0"/>
              </a:rPr>
              <a:t>1 </a:t>
            </a:r>
            <a:r>
              <a:rPr lang="it-IT" altLang="it-IT" sz="3600" b="1" dirty="0">
                <a:solidFill>
                  <a:srgbClr val="92D05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3600" b="1" i="1" dirty="0">
                <a:solidFill>
                  <a:srgbClr val="92D050"/>
                </a:solidFill>
                <a:latin typeface="Book Antiqua" panose="02040602050305030304" pitchFamily="18" charset="0"/>
              </a:rPr>
              <a:t>e</a:t>
            </a:r>
            <a:r>
              <a:rPr lang="it-IT" altLang="it-IT" sz="3600" b="1" baseline="-25000" dirty="0">
                <a:solidFill>
                  <a:srgbClr val="92D050"/>
                </a:solidFill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black">
          <a:xfrm>
            <a:off x="5080000" y="5667375"/>
            <a:ext cx="38068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 </a:t>
            </a:r>
            <a:r>
              <a:rPr lang="it-IT" altLang="it-IT" sz="2400" baseline="30000"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(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G</a:t>
            </a:r>
            <a:r>
              <a:rPr lang="it-IT" altLang="it-IT" sz="2400">
                <a:latin typeface="Book Antiqua" panose="02040602050305030304" pitchFamily="18" charset="0"/>
              </a:rPr>
              <a:t>) =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 </a:t>
            </a:r>
            <a:r>
              <a:rPr lang="it-IT" altLang="it-IT" sz="2400" baseline="30000"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e</a:t>
            </a:r>
            <a:r>
              <a:rPr lang="it-IT" altLang="it-IT" sz="2400" baseline="-25000">
                <a:latin typeface="Book Antiqua" panose="02040602050305030304" pitchFamily="18" charset="0"/>
              </a:rPr>
              <a:t>1</a:t>
            </a:r>
            <a:r>
              <a:rPr lang="it-IT" altLang="it-IT" sz="2400">
                <a:latin typeface="Book Antiqua" panose="02040602050305030304" pitchFamily="18" charset="0"/>
              </a:rPr>
              <a:t>) +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 </a:t>
            </a:r>
            <a:r>
              <a:rPr lang="it-IT" altLang="it-IT" sz="2400" baseline="30000"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e</a:t>
            </a:r>
            <a:r>
              <a:rPr lang="it-IT" altLang="it-IT" sz="2400" baseline="-25000">
                <a:latin typeface="Book Antiqua" panose="02040602050305030304" pitchFamily="18" charset="0"/>
              </a:rPr>
              <a:t>2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black">
          <a:xfrm>
            <a:off x="5080000" y="6140450"/>
            <a:ext cx="41878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 dirty="0"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(</a:t>
            </a:r>
            <a:r>
              <a:rPr lang="it-IT" altLang="it-IT" sz="2400" i="1" dirty="0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>
                <a:latin typeface="Book Antiqua" panose="02040602050305030304" pitchFamily="18" charset="0"/>
              </a:rPr>
              <a:t>G</a:t>
            </a:r>
            <a:r>
              <a:rPr lang="it-IT" altLang="it-IT" sz="2400" dirty="0">
                <a:latin typeface="Book Antiqua" panose="02040602050305030304" pitchFamily="18" charset="0"/>
              </a:rPr>
              <a:t>)=</a:t>
            </a:r>
            <a:r>
              <a:rPr lang="it-IT" altLang="it-IT" sz="2400" i="1" dirty="0">
                <a:latin typeface="Book Antiqua" panose="02040602050305030304" pitchFamily="18" charset="0"/>
                <a:sym typeface="Symbol" panose="05050102010706020507" pitchFamily="18" charset="2"/>
              </a:rPr>
              <a:t>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(</a:t>
            </a:r>
            <a:r>
              <a:rPr lang="it-IT" altLang="it-IT" sz="2400" i="1" dirty="0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>
                <a:latin typeface="Book Antiqua" panose="02040602050305030304" pitchFamily="18" charset="0"/>
              </a:rPr>
              <a:t>G</a:t>
            </a:r>
            <a:r>
              <a:rPr lang="it-IT" altLang="it-IT" sz="2400" dirty="0">
                <a:latin typeface="Book Antiqua" panose="02040602050305030304" pitchFamily="18" charset="0"/>
              </a:rPr>
              <a:t>)=      (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c</a:t>
            </a:r>
            <a:r>
              <a:rPr lang="it-IT" altLang="it-IT" sz="2400" dirty="0">
                <a:latin typeface="Book Antiqua" panose="02040602050305030304" pitchFamily="18" charset="0"/>
              </a:rPr>
              <a:t>/       )</a:t>
            </a:r>
            <a:endParaRPr lang="it-IT" altLang="it-IT" sz="2400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2" name="Object 27"/>
          <p:cNvGraphicFramePr>
            <a:graphicFrameLocks noChangeAspect="1"/>
          </p:cNvGraphicFramePr>
          <p:nvPr/>
        </p:nvGraphicFramePr>
        <p:xfrm>
          <a:off x="8345488" y="6134100"/>
          <a:ext cx="6318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11" imgW="189000" imgH="121680" progId="Equation.3">
                  <p:embed/>
                </p:oleObj>
              </mc:Choice>
              <mc:Fallback>
                <p:oleObj name="Equation" r:id="rId11" imgW="189000" imgH="121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45488" y="6134100"/>
                        <a:ext cx="6318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8"/>
          <p:cNvGraphicFramePr>
            <a:graphicFrameLocks noChangeAspect="1"/>
          </p:cNvGraphicFramePr>
          <p:nvPr/>
        </p:nvGraphicFramePr>
        <p:xfrm>
          <a:off x="7443788" y="6080125"/>
          <a:ext cx="481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Equation" r:id="rId13" imgW="135000" imgH="121680" progId="Equation.3">
                  <p:embed/>
                </p:oleObj>
              </mc:Choice>
              <mc:Fallback>
                <p:oleObj name="Equation" r:id="rId13" imgW="135000" imgH="121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43788" y="6080125"/>
                        <a:ext cx="481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2"/>
          <p:cNvSpPr txBox="1">
            <a:spLocks noChangeArrowheads="1"/>
          </p:cNvSpPr>
          <p:nvPr/>
        </p:nvSpPr>
        <p:spPr bwMode="black">
          <a:xfrm>
            <a:off x="214313" y="3322638"/>
            <a:ext cx="61102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dirty="0">
                <a:latin typeface="Book Antiqua" panose="02040602050305030304" pitchFamily="18" charset="0"/>
              </a:rPr>
              <a:t>Altre volte, come qui, l’errore di quantizzazione si ha sia su </a:t>
            </a:r>
            <a:r>
              <a:rPr lang="it-IT" altLang="it-IT" sz="2000" i="1" dirty="0">
                <a:latin typeface="Book Antiqua" panose="02040602050305030304" pitchFamily="18" charset="0"/>
              </a:rPr>
              <a:t>T</a:t>
            </a:r>
            <a:r>
              <a:rPr lang="it-IT" altLang="it-IT" sz="2000" baseline="-25000" dirty="0">
                <a:latin typeface="Book Antiqua" panose="02040602050305030304" pitchFamily="18" charset="0"/>
              </a:rPr>
              <a:t>START</a:t>
            </a:r>
            <a:r>
              <a:rPr lang="it-IT" altLang="it-IT" sz="2000" dirty="0">
                <a:latin typeface="Book Antiqua" panose="02040602050305030304" pitchFamily="18" charset="0"/>
              </a:rPr>
              <a:t> che su </a:t>
            </a:r>
            <a:r>
              <a:rPr lang="it-IT" altLang="it-IT" sz="2000" i="1" dirty="0">
                <a:latin typeface="Book Antiqua" panose="02040602050305030304" pitchFamily="18" charset="0"/>
              </a:rPr>
              <a:t>T</a:t>
            </a:r>
            <a:r>
              <a:rPr lang="it-IT" altLang="it-IT" sz="2000" baseline="-25000" dirty="0">
                <a:latin typeface="Book Antiqua" panose="02040602050305030304" pitchFamily="18" charset="0"/>
              </a:rPr>
              <a:t>STOP</a:t>
            </a:r>
            <a:r>
              <a:rPr lang="it-IT" altLang="it-IT" sz="2000" dirty="0">
                <a:latin typeface="Book Antiqua" panose="02040602050305030304" pitchFamily="18" charset="0"/>
              </a:rPr>
              <a:t> (INC cresce di       )</a:t>
            </a:r>
            <a:endParaRPr lang="it-IT" altLang="it-IT" sz="2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FEC8870D-1F79-4DA7-948B-F387EA1054F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97083"/>
              </p:ext>
            </p:extLst>
          </p:nvPr>
        </p:nvGraphicFramePr>
        <p:xfrm>
          <a:off x="5120869" y="3563938"/>
          <a:ext cx="422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8" name="Equation" r:id="rId15" imgW="241091" imgH="215713" progId="Equation.DSMT4">
                  <p:embed/>
                </p:oleObj>
              </mc:Choice>
              <mc:Fallback>
                <p:oleObj name="Equation" r:id="rId15" imgW="241091" imgH="215713" progId="Equation.DSMT4">
                  <p:embed/>
                  <p:pic>
                    <p:nvPicPr>
                      <p:cNvPr id="0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869" y="3563938"/>
                        <a:ext cx="422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327F3-20C2-4711-A79E-F1B5BC1A1F2A}" type="slidenum">
              <a:rPr lang="it-IT" altLang="it-IT"/>
              <a:pPr>
                <a:defRPr/>
              </a:pPr>
              <a:t>34</a:t>
            </a:fld>
            <a:r>
              <a:rPr lang="it-IT" altLang="it-IT"/>
              <a:t>/95</a:t>
            </a:r>
            <a:endParaRPr lang="it-IT" alt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96838" y="3963988"/>
            <a:ext cx="4914900" cy="2679700"/>
            <a:chOff x="96838" y="3963988"/>
            <a:chExt cx="4914900" cy="2679700"/>
          </a:xfrm>
        </p:grpSpPr>
        <p:pic>
          <p:nvPicPr>
            <p:cNvPr id="71698" name="Picture 3" descr="rampa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8" y="3963988"/>
              <a:ext cx="4914900" cy="267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699" name="Line 17"/>
            <p:cNvSpPr>
              <a:spLocks noChangeShapeType="1"/>
            </p:cNvSpPr>
            <p:nvPr/>
          </p:nvSpPr>
          <p:spPr bwMode="auto">
            <a:xfrm>
              <a:off x="1001324" y="5931652"/>
              <a:ext cx="2667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700" name="Line 18"/>
            <p:cNvSpPr>
              <a:spLocks noChangeShapeType="1"/>
            </p:cNvSpPr>
            <p:nvPr/>
          </p:nvSpPr>
          <p:spPr bwMode="auto">
            <a:xfrm>
              <a:off x="3385445" y="5864247"/>
              <a:ext cx="266700" cy="0"/>
            </a:xfrm>
            <a:prstGeom prst="line">
              <a:avLst/>
            </a:prstGeom>
            <a:noFill/>
            <a:ln w="12700">
              <a:solidFill>
                <a:srgbClr val="92D05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702" name="Line 20"/>
            <p:cNvSpPr>
              <a:spLocks noChangeShapeType="1"/>
            </p:cNvSpPr>
            <p:nvPr/>
          </p:nvSpPr>
          <p:spPr bwMode="auto">
            <a:xfrm flipV="1">
              <a:off x="1171576" y="4576763"/>
              <a:ext cx="0" cy="307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 flipV="1">
              <a:off x="3792538" y="4484688"/>
              <a:ext cx="60325" cy="358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704" name="Text Box 22"/>
            <p:cNvSpPr txBox="1">
              <a:spLocks noChangeArrowheads="1"/>
            </p:cNvSpPr>
            <p:nvPr/>
          </p:nvSpPr>
          <p:spPr bwMode="black">
            <a:xfrm>
              <a:off x="3372511" y="5782167"/>
              <a:ext cx="39528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 i="1" dirty="0">
                  <a:solidFill>
                    <a:srgbClr val="92D050"/>
                  </a:solidFill>
                  <a:latin typeface="Book Antiqua" panose="02040602050305030304" pitchFamily="18" charset="0"/>
                </a:rPr>
                <a:t>e</a:t>
              </a:r>
              <a:r>
                <a:rPr lang="it-IT" altLang="it-IT" sz="1800" b="1" baseline="-25000" dirty="0">
                  <a:solidFill>
                    <a:srgbClr val="92D050"/>
                  </a:solidFill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71705" name="Text Box 23"/>
            <p:cNvSpPr txBox="1">
              <a:spLocks noChangeArrowheads="1"/>
            </p:cNvSpPr>
            <p:nvPr/>
          </p:nvSpPr>
          <p:spPr bwMode="black">
            <a:xfrm>
              <a:off x="979773" y="5849468"/>
              <a:ext cx="415925" cy="344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 i="1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e</a:t>
              </a:r>
              <a:r>
                <a:rPr lang="it-IT" altLang="it-IT" sz="1800" b="1" baseline="-25000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cxnSp>
          <p:nvCxnSpPr>
            <p:cNvPr id="5" name="Connettore 2 4"/>
            <p:cNvCxnSpPr/>
            <p:nvPr/>
          </p:nvCxnSpPr>
          <p:spPr bwMode="auto">
            <a:xfrm flipV="1">
              <a:off x="998733" y="5316539"/>
              <a:ext cx="2448000" cy="665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826750"/>
                </p:ext>
              </p:extLst>
            </p:nvPr>
          </p:nvGraphicFramePr>
          <p:xfrm>
            <a:off x="2023881" y="5773854"/>
            <a:ext cx="822688" cy="468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9" name="Equation" r:id="rId18" imgW="469800" imgH="228600" progId="Equation.DSMT4">
                    <p:embed/>
                  </p:oleObj>
                </mc:Choice>
                <mc:Fallback>
                  <p:oleObj name="Equation" r:id="rId18" imgW="469800" imgH="228600" progId="Equation.DSMT4">
                    <p:embed/>
                    <p:pic>
                      <p:nvPicPr>
                        <p:cNvPr id="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023881" y="5773854"/>
                          <a:ext cx="822688" cy="468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FD41A09C-2A9A-492B-9D99-23DC29EB8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rampa analogica (5/6)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black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427038" y="854075"/>
            <a:ext cx="7778750" cy="1466850"/>
            <a:chOff x="311" y="2565"/>
            <a:chExt cx="4900" cy="924"/>
          </a:xfrm>
        </p:grpSpPr>
        <p:sp>
          <p:nvSpPr>
            <p:cNvPr id="73748" name="Text Box 5"/>
            <p:cNvSpPr txBox="1">
              <a:spLocks noChangeArrowheads="1"/>
            </p:cNvSpPr>
            <p:nvPr/>
          </p:nvSpPr>
          <p:spPr bwMode="black">
            <a:xfrm>
              <a:off x="311" y="2565"/>
              <a:ext cx="490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La rampa analogica varia linearmente da –</a:t>
              </a:r>
              <a:r>
                <a:rPr lang="it-IT" altLang="it-IT" sz="2800" i="1">
                  <a:latin typeface="Book Antiqua" panose="02040602050305030304" pitchFamily="18" charset="0"/>
                </a:rPr>
                <a:t>V</a:t>
              </a:r>
              <a:r>
                <a:rPr lang="it-IT" altLang="it-IT" baseline="-25000">
                  <a:latin typeface="Book Antiqua" panose="02040602050305030304" pitchFamily="18" charset="0"/>
                </a:rPr>
                <a:t>M</a:t>
              </a:r>
              <a:r>
                <a:rPr lang="it-IT" altLang="it-IT" sz="2800" i="1">
                  <a:latin typeface="Book Antiqua" panose="02040602050305030304" pitchFamily="18" charset="0"/>
                </a:rPr>
                <a:t>  </a:t>
              </a:r>
              <a:r>
                <a:rPr lang="it-IT" altLang="it-IT" sz="2800">
                  <a:latin typeface="Book Antiqua" panose="02040602050305030304" pitchFamily="18" charset="0"/>
                </a:rPr>
                <a:t>a +</a:t>
              </a:r>
              <a:r>
                <a:rPr lang="it-IT" altLang="it-IT" sz="2800" i="1">
                  <a:latin typeface="Book Antiqua" panose="02040602050305030304" pitchFamily="18" charset="0"/>
                </a:rPr>
                <a:t>V</a:t>
              </a:r>
              <a:r>
                <a:rPr lang="it-IT" altLang="it-IT" baseline="-25000">
                  <a:latin typeface="Book Antiqua" panose="02040602050305030304" pitchFamily="18" charset="0"/>
                </a:rPr>
                <a:t>M</a:t>
              </a:r>
              <a:r>
                <a:rPr lang="it-IT" altLang="it-IT" sz="2800">
                  <a:latin typeface="Book Antiqua" panose="02040602050305030304" pitchFamily="18" charset="0"/>
                </a:rPr>
                <a:t> con periodo</a:t>
              </a:r>
            </a:p>
          </p:txBody>
        </p:sp>
        <p:graphicFrame>
          <p:nvGraphicFramePr>
            <p:cNvPr id="73749" name="Object 6"/>
            <p:cNvGraphicFramePr>
              <a:graphicFrameLocks noChangeAspect="1"/>
            </p:cNvGraphicFramePr>
            <p:nvPr/>
          </p:nvGraphicFramePr>
          <p:xfrm>
            <a:off x="2125" y="2811"/>
            <a:ext cx="1375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0" name="Equation" r:id="rId4" imgW="620640" imgH="290160" progId="Equation.3">
                    <p:embed/>
                  </p:oleObj>
                </mc:Choice>
                <mc:Fallback>
                  <p:oleObj name="Equation" r:id="rId4" imgW="620640" imgH="290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125" y="2811"/>
                          <a:ext cx="1375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111" name="Text Box 7"/>
          <p:cNvSpPr txBox="1">
            <a:spLocks noChangeArrowheads="1"/>
          </p:cNvSpPr>
          <p:nvPr/>
        </p:nvSpPr>
        <p:spPr bwMode="black">
          <a:xfrm>
            <a:off x="461963" y="2317750"/>
            <a:ext cx="7778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Il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tempo di misura è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mis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rampa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(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ms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br>
              <a:rPr lang="it-IT" altLang="it-IT" sz="2400">
                <a:latin typeface="Book Antiqua" panose="02040602050305030304" pitchFamily="18" charset="0"/>
              </a:rPr>
            </a:br>
            <a:r>
              <a:rPr lang="it-IT" altLang="it-IT" sz="2400">
                <a:latin typeface="Book Antiqua" panose="02040602050305030304" pitchFamily="18" charset="0"/>
              </a:rPr>
              <a:t>(velocità o frequenza di lettura pari a 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 baseline="-25000">
                <a:latin typeface="Book Antiqua" panose="02040602050305030304" pitchFamily="18" charset="0"/>
              </a:rPr>
              <a:t>rampa</a:t>
            </a:r>
            <a:r>
              <a:rPr lang="it-IT" altLang="it-IT" sz="2400">
                <a:latin typeface="Book Antiqua" panose="02040602050305030304" pitchFamily="18" charset="0"/>
              </a:rPr>
              <a:t>  (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kHz)</a:t>
            </a:r>
            <a:endParaRPr lang="it-IT" altLang="it-IT" sz="2400">
              <a:latin typeface="Book Antiqua" panose="02040602050305030304" pitchFamily="18" charset="0"/>
            </a:endParaRPr>
          </a:p>
        </p:txBody>
      </p:sp>
      <p:sp>
        <p:nvSpPr>
          <p:cNvPr id="73734" name="Rectangle 10"/>
          <p:cNvSpPr>
            <a:spLocks noChangeArrowheads="1"/>
          </p:cNvSpPr>
          <p:nvPr/>
        </p:nvSpPr>
        <p:spPr bwMode="black">
          <a:xfrm>
            <a:off x="11113" y="486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pSp>
        <p:nvGrpSpPr>
          <p:cNvPr id="559169" name="Group 65"/>
          <p:cNvGrpSpPr>
            <a:grpSpLocks/>
          </p:cNvGrpSpPr>
          <p:nvPr/>
        </p:nvGrpSpPr>
        <p:grpSpPr bwMode="auto">
          <a:xfrm>
            <a:off x="423863" y="3249613"/>
            <a:ext cx="8799512" cy="3454400"/>
            <a:chOff x="267" y="2047"/>
            <a:chExt cx="5543" cy="2176"/>
          </a:xfrm>
        </p:grpSpPr>
        <p:sp>
          <p:nvSpPr>
            <p:cNvPr id="73738" name="Text Box 11"/>
            <p:cNvSpPr txBox="1">
              <a:spLocks noChangeArrowheads="1"/>
            </p:cNvSpPr>
            <p:nvPr/>
          </p:nvSpPr>
          <p:spPr bwMode="black">
            <a:xfrm>
              <a:off x="273" y="2334"/>
              <a:ext cx="3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Per una lettura con risoluzione</a:t>
              </a:r>
            </a:p>
          </p:txBody>
        </p:sp>
        <p:graphicFrame>
          <p:nvGraphicFramePr>
            <p:cNvPr id="73739" name="Object 12"/>
            <p:cNvGraphicFramePr>
              <a:graphicFrameLocks noChangeAspect="1"/>
            </p:cNvGraphicFramePr>
            <p:nvPr/>
          </p:nvGraphicFramePr>
          <p:xfrm>
            <a:off x="3401" y="2286"/>
            <a:ext cx="1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1" name="Equation" r:id="rId6" imgW="849960" imgH="216000" progId="Equation.3">
                    <p:embed/>
                  </p:oleObj>
                </mc:Choice>
                <mc:Fallback>
                  <p:oleObj name="Equation" r:id="rId6" imgW="849960" imgH="216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401" y="2286"/>
                          <a:ext cx="18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0" name="Text Box 13"/>
            <p:cNvSpPr txBox="1">
              <a:spLocks noChangeArrowheads="1"/>
            </p:cNvSpPr>
            <p:nvPr/>
          </p:nvSpPr>
          <p:spPr bwMode="black">
            <a:xfrm>
              <a:off x="267" y="2682"/>
              <a:ext cx="5151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dove </a:t>
              </a:r>
              <a:r>
                <a:rPr lang="it-IT" altLang="it-IT" sz="2800" i="1">
                  <a:latin typeface="Book Antiqua" panose="02040602050305030304" pitchFamily="18" charset="0"/>
                </a:rPr>
                <a:t>N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c,max</a:t>
              </a:r>
              <a:r>
                <a:rPr lang="it-IT" altLang="it-IT" sz="2800">
                  <a:latin typeface="Book Antiqua" panose="02040602050305030304" pitchFamily="18" charset="0"/>
                </a:rPr>
                <a:t>=</a:t>
              </a:r>
              <a:r>
                <a:rPr lang="it-IT" altLang="it-IT" sz="2800" i="1">
                  <a:latin typeface="Book Antiqua" panose="02040602050305030304" pitchFamily="18" charset="0"/>
                </a:rPr>
                <a:t>N</a:t>
              </a:r>
              <a:r>
                <a:rPr lang="it-IT" altLang="it-IT" sz="2800">
                  <a:latin typeface="Book Antiqua" panose="02040602050305030304" pitchFamily="18" charset="0"/>
                </a:rPr>
                <a:t>/2 è il massimo numero di conteggi </a:t>
              </a:r>
              <a:r>
                <a:rPr lang="en-US" altLang="it-IT" sz="2800">
                  <a:latin typeface="Book Antiqua" panose="02040602050305030304" pitchFamily="18" charset="0"/>
                </a:rPr>
                <a:t> del contatore (su dinamica unipolare)</a:t>
              </a:r>
              <a:r>
                <a:rPr lang="it-IT" altLang="it-IT" sz="2800">
                  <a:latin typeface="Book Antiqua" panose="02040602050305030304" pitchFamily="18" charset="0"/>
                </a:rPr>
                <a:t>, deve essere                           </a:t>
              </a:r>
            </a:p>
          </p:txBody>
        </p:sp>
        <p:graphicFrame>
          <p:nvGraphicFramePr>
            <p:cNvPr id="73741" name="Object 15"/>
            <p:cNvGraphicFramePr>
              <a:graphicFrameLocks noChangeAspect="1"/>
            </p:cNvGraphicFramePr>
            <p:nvPr/>
          </p:nvGraphicFramePr>
          <p:xfrm>
            <a:off x="3894" y="3255"/>
            <a:ext cx="1046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2" name="Equation" r:id="rId8" imgW="445320" imgH="283680" progId="Equation.3">
                    <p:embed/>
                  </p:oleObj>
                </mc:Choice>
                <mc:Fallback>
                  <p:oleObj name="Equation" r:id="rId8" imgW="445320" imgH="283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94" y="3255"/>
                          <a:ext cx="1046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2" name="Text Box 18"/>
            <p:cNvSpPr txBox="1">
              <a:spLocks noChangeArrowheads="1"/>
            </p:cNvSpPr>
            <p:nvPr/>
          </p:nvSpPr>
          <p:spPr bwMode="black">
            <a:xfrm>
              <a:off x="4284" y="2047"/>
              <a:ext cx="99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600">
                  <a:latin typeface="Book Antiqua" panose="02040602050305030304" pitchFamily="18" charset="0"/>
                </a:rPr>
                <a:t>tot. livelli sia </a:t>
              </a:r>
              <a:br>
                <a:rPr lang="it-IT" altLang="it-IT" sz="1600">
                  <a:latin typeface="Book Antiqua" panose="02040602050305030304" pitchFamily="18" charset="0"/>
                </a:rPr>
              </a:br>
              <a:r>
                <a:rPr lang="it-IT" altLang="it-IT" sz="1600">
                  <a:latin typeface="Book Antiqua" panose="02040602050305030304" pitchFamily="18" charset="0"/>
                </a:rPr>
                <a:t>pos.che neg.</a:t>
              </a:r>
            </a:p>
          </p:txBody>
        </p:sp>
        <p:sp>
          <p:nvSpPr>
            <p:cNvPr id="73743" name="Line 20"/>
            <p:cNvSpPr>
              <a:spLocks noChangeShapeType="1"/>
            </p:cNvSpPr>
            <p:nvPr/>
          </p:nvSpPr>
          <p:spPr bwMode="auto">
            <a:xfrm flipH="1">
              <a:off x="4064" y="2132"/>
              <a:ext cx="267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744" name="Line 21"/>
            <p:cNvSpPr>
              <a:spLocks noChangeShapeType="1"/>
            </p:cNvSpPr>
            <p:nvPr/>
          </p:nvSpPr>
          <p:spPr bwMode="auto">
            <a:xfrm flipH="1">
              <a:off x="4777" y="2358"/>
              <a:ext cx="227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745" name="Text Box 22"/>
            <p:cNvSpPr txBox="1">
              <a:spLocks noChangeArrowheads="1"/>
            </p:cNvSpPr>
            <p:nvPr/>
          </p:nvSpPr>
          <p:spPr bwMode="black">
            <a:xfrm>
              <a:off x="4960" y="2275"/>
              <a:ext cx="85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600" dirty="0">
                  <a:latin typeface="Book Antiqua" panose="02040602050305030304" pitchFamily="18" charset="0"/>
                </a:rPr>
                <a:t>capacità del</a:t>
              </a:r>
              <a:br>
                <a:rPr lang="it-IT" altLang="it-IT" sz="1600" dirty="0">
                  <a:latin typeface="Book Antiqua" panose="02040602050305030304" pitchFamily="18" charset="0"/>
                </a:rPr>
              </a:br>
              <a:r>
                <a:rPr lang="it-IT" altLang="it-IT" sz="1600" dirty="0">
                  <a:latin typeface="Book Antiqua" panose="02040602050305030304" pitchFamily="18" charset="0"/>
                </a:rPr>
                <a:t>contatore</a:t>
              </a:r>
            </a:p>
          </p:txBody>
        </p:sp>
        <p:sp>
          <p:nvSpPr>
            <p:cNvPr id="73746" name="Text Box 52"/>
            <p:cNvSpPr txBox="1">
              <a:spLocks noChangeArrowheads="1"/>
            </p:cNvSpPr>
            <p:nvPr/>
          </p:nvSpPr>
          <p:spPr bwMode="black">
            <a:xfrm>
              <a:off x="306" y="3700"/>
              <a:ext cx="352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come ricavabile </a:t>
              </a:r>
              <a:r>
                <a:rPr lang="it-IT" altLang="it-IT" sz="2800" dirty="0">
                  <a:latin typeface="Book Antiqua" panose="02040602050305030304" pitchFamily="18" charset="0"/>
                </a:rPr>
                <a:t>da </a:t>
              </a:r>
              <a:r>
                <a:rPr lang="it-IT" altLang="it-IT" sz="2800" i="1" dirty="0" err="1">
                  <a:latin typeface="Book Antiqua" panose="02040602050305030304" pitchFamily="18" charset="0"/>
                </a:rPr>
                <a:t>NT</a:t>
              </a:r>
              <a:r>
                <a:rPr lang="it-IT" altLang="it-IT" sz="2800" baseline="-25000" dirty="0" err="1">
                  <a:latin typeface="Book Antiqua" panose="02040602050305030304" pitchFamily="18" charset="0"/>
                </a:rPr>
                <a:t>c</a:t>
              </a:r>
              <a:r>
                <a:rPr lang="it-IT" altLang="it-IT" sz="2800" dirty="0">
                  <a:latin typeface="Book Antiqua" panose="02040602050305030304" pitchFamily="18" charset="0"/>
                </a:rPr>
                <a:t>=</a:t>
              </a:r>
              <a:r>
                <a:rPr lang="it-IT" altLang="it-IT" sz="2800" i="1" dirty="0" err="1">
                  <a:latin typeface="Book Antiqua" panose="02040602050305030304" pitchFamily="18" charset="0"/>
                </a:rPr>
                <a:t>T</a:t>
              </a:r>
              <a:r>
                <a:rPr lang="it-IT" altLang="it-IT" sz="2800" baseline="-25000" dirty="0" err="1">
                  <a:latin typeface="Book Antiqua" panose="02040602050305030304" pitchFamily="18" charset="0"/>
                </a:rPr>
                <a:t>rampa</a:t>
              </a:r>
              <a:br>
                <a:rPr lang="it-IT" altLang="it-IT" sz="2800" baseline="-25000" dirty="0">
                  <a:latin typeface="Book Antiqua" panose="02040602050305030304" pitchFamily="18" charset="0"/>
                </a:rPr>
              </a:br>
              <a:r>
                <a:rPr lang="it-IT" altLang="it-IT" sz="1800" dirty="0">
                  <a:latin typeface="Book Antiqua" panose="02040602050305030304" pitchFamily="18" charset="0"/>
                </a:rPr>
                <a:t>o meglio </a:t>
              </a:r>
              <a:r>
                <a:rPr lang="it-IT" altLang="it-IT" sz="18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da (</a:t>
              </a:r>
              <a:r>
                <a:rPr lang="it-IT" altLang="it-IT" sz="1800" i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18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/2)</a:t>
              </a:r>
              <a:r>
                <a:rPr lang="it-IT" altLang="it-IT" sz="1800" i="1" dirty="0" err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1800" baseline="-25000" dirty="0" err="1">
                  <a:solidFill>
                    <a:srgbClr val="FFFF00"/>
                  </a:solidFill>
                  <a:latin typeface="Book Antiqua" panose="02040602050305030304" pitchFamily="18" charset="0"/>
                </a:rPr>
                <a:t>c</a:t>
              </a:r>
              <a:r>
                <a:rPr lang="it-IT" altLang="it-IT" sz="18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=</a:t>
              </a:r>
              <a:r>
                <a:rPr lang="it-IT" altLang="it-IT" sz="1800" i="1" dirty="0" err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1800" baseline="-25000" dirty="0" err="1">
                  <a:solidFill>
                    <a:srgbClr val="FFFF00"/>
                  </a:solidFill>
                  <a:latin typeface="Book Antiqua" panose="02040602050305030304" pitchFamily="18" charset="0"/>
                </a:rPr>
                <a:t>rampa</a:t>
              </a:r>
              <a:r>
                <a:rPr lang="it-IT" altLang="it-IT" sz="18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/2</a:t>
              </a:r>
            </a:p>
          </p:txBody>
        </p:sp>
        <p:sp>
          <p:nvSpPr>
            <p:cNvPr id="73747" name="Text Box 61"/>
            <p:cNvSpPr txBox="1">
              <a:spLocks noChangeArrowheads="1"/>
            </p:cNvSpPr>
            <p:nvPr/>
          </p:nvSpPr>
          <p:spPr bwMode="black">
            <a:xfrm>
              <a:off x="322" y="3362"/>
              <a:ext cx="38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 </a:t>
              </a:r>
              <a:r>
                <a:rPr lang="it-IT" altLang="it-IT" sz="2800" b="1" i="1">
                  <a:latin typeface="Book Antiqua" panose="02040602050305030304" pitchFamily="18" charset="0"/>
                </a:rPr>
                <a:t>f</a:t>
              </a:r>
              <a:r>
                <a:rPr lang="it-IT" altLang="it-IT" sz="2800" b="1" baseline="-25000">
                  <a:latin typeface="Book Antiqua" panose="02040602050305030304" pitchFamily="18" charset="0"/>
                </a:rPr>
                <a:t>c </a:t>
              </a:r>
              <a:r>
                <a:rPr lang="it-IT" altLang="it-IT" sz="2800" b="1">
                  <a:latin typeface="Book Antiqua" panose="02040602050305030304" pitchFamily="18" charset="0"/>
                </a:rPr>
                <a:t>= </a:t>
              </a:r>
              <a:r>
                <a:rPr lang="it-IT" altLang="it-IT" sz="2800" b="1" i="1">
                  <a:latin typeface="Book Antiqua" panose="02040602050305030304" pitchFamily="18" charset="0"/>
                </a:rPr>
                <a:t>N </a:t>
              </a:r>
              <a:r>
                <a:rPr lang="it-IT" altLang="it-IT" sz="2800" b="1">
                  <a:latin typeface="Book Antiqua" panose="02040602050305030304" pitchFamily="18" charset="0"/>
                  <a:sym typeface="Symbol" panose="05050102010706020507" pitchFamily="18" charset="2"/>
                </a:rPr>
                <a:t> </a:t>
              </a:r>
              <a:r>
                <a:rPr lang="it-IT" altLang="it-IT" sz="2800" b="1" i="1">
                  <a:latin typeface="Book Antiqua" panose="02040602050305030304" pitchFamily="18" charset="0"/>
                </a:rPr>
                <a:t>f</a:t>
              </a:r>
              <a:r>
                <a:rPr lang="it-IT" altLang="it-IT" sz="2800" b="1" baseline="-25000">
                  <a:latin typeface="Book Antiqua" panose="02040602050305030304" pitchFamily="18" charset="0"/>
                </a:rPr>
                <a:t>rampa </a:t>
              </a:r>
              <a:r>
                <a:rPr lang="it-IT" altLang="it-IT" sz="2800" b="1">
                  <a:latin typeface="Book Antiqua" panose="02040602050305030304" pitchFamily="18" charset="0"/>
                </a:rPr>
                <a:t>= 2</a:t>
              </a:r>
              <a:r>
                <a:rPr lang="it-IT" altLang="it-IT" sz="2800" b="1" i="1">
                  <a:latin typeface="Book Antiqua" panose="02040602050305030304" pitchFamily="18" charset="0"/>
                </a:rPr>
                <a:t>N</a:t>
              </a:r>
              <a:r>
                <a:rPr lang="it-IT" altLang="it-IT" sz="2800" b="1" baseline="-25000">
                  <a:latin typeface="Book Antiqua" panose="02040602050305030304" pitchFamily="18" charset="0"/>
                </a:rPr>
                <a:t>c,max</a:t>
              </a:r>
              <a:r>
                <a:rPr lang="it-IT" altLang="it-IT" sz="4000" b="1" baseline="-25000">
                  <a:latin typeface="Book Antiqua" panose="02040602050305030304" pitchFamily="18" charset="0"/>
                </a:rPr>
                <a:t> </a:t>
              </a:r>
              <a:r>
                <a:rPr lang="it-IT" altLang="it-IT" sz="2800" b="1">
                  <a:latin typeface="Book Antiqua" panose="02040602050305030304" pitchFamily="18" charset="0"/>
                  <a:sym typeface="Symbol" panose="05050102010706020507" pitchFamily="18" charset="2"/>
                </a:rPr>
                <a:t> </a:t>
              </a:r>
              <a:r>
                <a:rPr lang="it-IT" altLang="it-IT" sz="2800" b="1" i="1">
                  <a:latin typeface="Book Antiqua" panose="02040602050305030304" pitchFamily="18" charset="0"/>
                </a:rPr>
                <a:t>f</a:t>
              </a:r>
              <a:r>
                <a:rPr lang="it-IT" altLang="it-IT" sz="2800" b="1" baseline="-25000">
                  <a:latin typeface="Book Antiqua" panose="02040602050305030304" pitchFamily="18" charset="0"/>
                </a:rPr>
                <a:t>rampa</a:t>
              </a:r>
              <a:r>
                <a:rPr lang="it-IT" altLang="it-IT" sz="2800">
                  <a:latin typeface="Book Antiqua" panose="02040602050305030304" pitchFamily="18" charset="0"/>
                </a:rPr>
                <a:t>   </a:t>
              </a:r>
              <a:r>
                <a:rPr lang="it-IT" altLang="it-IT" sz="2800">
                  <a:latin typeface="Book Antiqua" panose="02040602050305030304" pitchFamily="18" charset="0"/>
                  <a:sym typeface="Symbol" panose="05050102010706020507" pitchFamily="18" charset="2"/>
                </a:rPr>
                <a:t></a:t>
              </a:r>
            </a:p>
          </p:txBody>
        </p:sp>
      </p:grpSp>
      <p:sp>
        <p:nvSpPr>
          <p:cNvPr id="22" name="Rectangle 5">
            <a:extLst>
              <a:ext uri="{FF2B5EF4-FFF2-40B4-BE49-F238E27FC236}">
                <a16:creationId xmlns:a16="http://schemas.microsoft.com/office/drawing/2014/main" id="{208A2E24-A066-438B-8186-1838DB7D37D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DCB28-A577-42B4-BAC8-5BB3104A2203}" type="slidenum">
              <a:rPr lang="it-IT" altLang="it-IT"/>
              <a:pPr>
                <a:defRPr/>
              </a:pPr>
              <a:t>35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18BDE128-BE46-4CD6-ABF4-93B7C0E22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rampa analogica (6/6)</a:t>
            </a:r>
          </a:p>
        </p:txBody>
      </p:sp>
      <p:graphicFrame>
        <p:nvGraphicFramePr>
          <p:cNvPr id="75779" name="Object 8"/>
          <p:cNvGraphicFramePr>
            <a:graphicFrameLocks noChangeAspect="1"/>
          </p:cNvGraphicFramePr>
          <p:nvPr/>
        </p:nvGraphicFramePr>
        <p:xfrm>
          <a:off x="587375" y="862013"/>
          <a:ext cx="46482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4" imgW="1254960" imgH="297000" progId="Equation.3">
                  <p:embed/>
                </p:oleObj>
              </mc:Choice>
              <mc:Fallback>
                <p:oleObj name="Equation" r:id="rId4" imgW="1254960" imgH="29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87375" y="862013"/>
                        <a:ext cx="46482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9"/>
          <p:cNvSpPr txBox="1">
            <a:spLocks noChangeArrowheads="1"/>
          </p:cNvSpPr>
          <p:nvPr/>
        </p:nvSpPr>
        <p:spPr bwMode="black">
          <a:xfrm>
            <a:off x="5283200" y="1162050"/>
            <a:ext cx="1528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RISOL.</a:t>
            </a:r>
          </a:p>
        </p:txBody>
      </p:sp>
      <p:graphicFrame>
        <p:nvGraphicFramePr>
          <p:cNvPr id="75781" name="Object 11"/>
          <p:cNvGraphicFramePr>
            <a:graphicFrameLocks noChangeAspect="1"/>
          </p:cNvGraphicFramePr>
          <p:nvPr/>
        </p:nvGraphicFramePr>
        <p:xfrm>
          <a:off x="582613" y="2090738"/>
          <a:ext cx="5238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6" imgW="1416960" imgH="128160" progId="Equation.3">
                  <p:embed/>
                </p:oleObj>
              </mc:Choice>
              <mc:Fallback>
                <p:oleObj name="Equation" r:id="rId6" imgW="1416960" imgH="128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82613" y="2090738"/>
                        <a:ext cx="52387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12"/>
          <p:cNvSpPr txBox="1">
            <a:spLocks noChangeArrowheads="1"/>
          </p:cNvSpPr>
          <p:nvPr/>
        </p:nvSpPr>
        <p:spPr bwMode="black">
          <a:xfrm>
            <a:off x="6254750" y="1911350"/>
            <a:ext cx="28082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CIFRE DECIMALI</a:t>
            </a:r>
          </a:p>
        </p:txBody>
      </p:sp>
      <p:graphicFrame>
        <p:nvGraphicFramePr>
          <p:cNvPr id="75783" name="Object 14"/>
          <p:cNvGraphicFramePr>
            <a:graphicFrameLocks noChangeAspect="1"/>
          </p:cNvGraphicFramePr>
          <p:nvPr/>
        </p:nvGraphicFramePr>
        <p:xfrm>
          <a:off x="603250" y="2887663"/>
          <a:ext cx="49434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8" imgW="1335960" imgH="128160" progId="Equation.3">
                  <p:embed/>
                </p:oleObj>
              </mc:Choice>
              <mc:Fallback>
                <p:oleObj name="Equation" r:id="rId8" imgW="1335960" imgH="128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3250" y="2887663"/>
                        <a:ext cx="49434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15"/>
          <p:cNvSpPr txBox="1">
            <a:spLocks noChangeArrowheads="1"/>
          </p:cNvSpPr>
          <p:nvPr/>
        </p:nvSpPr>
        <p:spPr bwMode="black">
          <a:xfrm>
            <a:off x="6203950" y="287813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 BIT</a:t>
            </a:r>
          </a:p>
        </p:txBody>
      </p:sp>
      <p:grpSp>
        <p:nvGrpSpPr>
          <p:cNvPr id="561168" name="Group 16"/>
          <p:cNvGrpSpPr>
            <a:grpSpLocks/>
          </p:cNvGrpSpPr>
          <p:nvPr/>
        </p:nvGrpSpPr>
        <p:grpSpPr bwMode="auto">
          <a:xfrm>
            <a:off x="269875" y="3617911"/>
            <a:ext cx="8434388" cy="1225549"/>
            <a:chOff x="256" y="3603"/>
            <a:chExt cx="5313" cy="772"/>
          </a:xfrm>
        </p:grpSpPr>
        <p:sp>
          <p:nvSpPr>
            <p:cNvPr id="75798" name="Text Box 17"/>
            <p:cNvSpPr txBox="1">
              <a:spLocks noChangeArrowheads="1"/>
            </p:cNvSpPr>
            <p:nvPr/>
          </p:nvSpPr>
          <p:spPr bwMode="black">
            <a:xfrm>
              <a:off x="270" y="3603"/>
              <a:ext cx="50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La risoluzione migliora al crescere del rapporto  </a:t>
              </a: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f</a:t>
              </a:r>
              <a:r>
                <a:rPr lang="it-IT" altLang="it-IT" sz="24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c 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/</a:t>
              </a:r>
              <a:r>
                <a:rPr lang="it-IT" altLang="it-IT" sz="16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f</a:t>
              </a:r>
              <a:r>
                <a:rPr lang="it-IT" altLang="it-IT" sz="24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rampa</a:t>
              </a:r>
            </a:p>
          </p:txBody>
        </p:sp>
        <p:sp>
          <p:nvSpPr>
            <p:cNvPr id="75799" name="Text Box 18"/>
            <p:cNvSpPr txBox="1">
              <a:spLocks noChangeArrowheads="1"/>
            </p:cNvSpPr>
            <p:nvPr/>
          </p:nvSpPr>
          <p:spPr bwMode="black">
            <a:xfrm>
              <a:off x="256" y="3852"/>
              <a:ext cx="53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dirty="0">
                  <a:latin typeface="Book Antiqua" panose="02040602050305030304" pitchFamily="18" charset="0"/>
                </a:rPr>
                <a:t>Conviene lavorare con </a:t>
              </a:r>
              <a:r>
                <a:rPr lang="it-IT" altLang="it-IT" sz="2400" i="1" dirty="0" err="1">
                  <a:latin typeface="Book Antiqua" panose="02040602050305030304" pitchFamily="18" charset="0"/>
                </a:rPr>
                <a:t>f</a:t>
              </a:r>
              <a:r>
                <a:rPr lang="it-IT" altLang="it-IT" sz="2400" baseline="-25000" dirty="0" err="1">
                  <a:latin typeface="Book Antiqua" panose="02040602050305030304" pitchFamily="18" charset="0"/>
                </a:rPr>
                <a:t>c</a:t>
              </a:r>
              <a:r>
                <a:rPr lang="it-IT" altLang="it-IT" sz="2400" dirty="0">
                  <a:latin typeface="Book Antiqua" panose="02040602050305030304" pitchFamily="18" charset="0"/>
                </a:rPr>
                <a:t> alta, ma per una </a:t>
              </a:r>
              <a:r>
                <a:rPr lang="it-IT" altLang="it-IT" sz="2400" i="1" dirty="0" err="1">
                  <a:latin typeface="Book Antiqua" panose="02040602050305030304" pitchFamily="18" charset="0"/>
                </a:rPr>
                <a:t>f</a:t>
              </a:r>
              <a:r>
                <a:rPr lang="it-IT" altLang="it-IT" sz="2400" baseline="-25000" dirty="0" err="1">
                  <a:latin typeface="Book Antiqua" panose="02040602050305030304" pitchFamily="18" charset="0"/>
                </a:rPr>
                <a:t>c</a:t>
              </a:r>
              <a:r>
                <a:rPr lang="it-IT" altLang="it-IT" sz="2400" dirty="0">
                  <a:latin typeface="Book Antiqua" panose="02040602050305030304" pitchFamily="18" charset="0"/>
                </a:rPr>
                <a:t> elevata occorre un contatore a “molte cifre” e “veloce”. Altri parametri:</a:t>
              </a:r>
              <a:endParaRPr lang="it-IT" altLang="it-IT" sz="2400" baseline="-250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75786" name="Text Box 20"/>
          <p:cNvSpPr txBox="1">
            <a:spLocks noChangeArrowheads="1"/>
          </p:cNvSpPr>
          <p:nvPr/>
        </p:nvSpPr>
        <p:spPr bwMode="black">
          <a:xfrm>
            <a:off x="7000875" y="1100138"/>
            <a:ext cx="22193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liv.=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=2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c,max</a:t>
            </a:r>
            <a:endParaRPr lang="en-US" altLang="it-IT" sz="2400" b="1" baseline="-25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561184" name="Group 32"/>
          <p:cNvGrpSpPr>
            <a:grpSpLocks/>
          </p:cNvGrpSpPr>
          <p:nvPr/>
        </p:nvGrpSpPr>
        <p:grpSpPr bwMode="auto">
          <a:xfrm>
            <a:off x="276225" y="4745039"/>
            <a:ext cx="8923338" cy="2176463"/>
            <a:chOff x="174" y="2989"/>
            <a:chExt cx="5621" cy="1371"/>
          </a:xfrm>
        </p:grpSpPr>
        <p:grpSp>
          <p:nvGrpSpPr>
            <p:cNvPr id="75790" name="Group 3"/>
            <p:cNvGrpSpPr>
              <a:grpSpLocks/>
            </p:cNvGrpSpPr>
            <p:nvPr/>
          </p:nvGrpSpPr>
          <p:grpSpPr bwMode="auto">
            <a:xfrm>
              <a:off x="174" y="2989"/>
              <a:ext cx="5621" cy="1354"/>
              <a:chOff x="174" y="2881"/>
              <a:chExt cx="5621" cy="1354"/>
            </a:xfrm>
          </p:grpSpPr>
          <p:graphicFrame>
            <p:nvGraphicFramePr>
              <p:cNvPr id="75795" name="Object 4"/>
              <p:cNvGraphicFramePr>
                <a:graphicFrameLocks noChangeAspect="1"/>
              </p:cNvGraphicFramePr>
              <p:nvPr/>
            </p:nvGraphicFramePr>
            <p:xfrm>
              <a:off x="226" y="2881"/>
              <a:ext cx="4359" cy="7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53" name="Equation" r:id="rId10" imgW="3663360" imgH="641160" progId="Equation.3">
                      <p:embed/>
                    </p:oleObj>
                  </mc:Choice>
                  <mc:Fallback>
                    <p:oleObj name="Equation" r:id="rId10" imgW="3663360" imgH="64116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226" y="2881"/>
                            <a:ext cx="4359" cy="7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796" name="Text Box 5"/>
              <p:cNvSpPr txBox="1">
                <a:spLocks noChangeArrowheads="1"/>
              </p:cNvSpPr>
              <p:nvPr/>
            </p:nvSpPr>
            <p:spPr bwMode="black">
              <a:xfrm>
                <a:off x="174" y="3659"/>
                <a:ext cx="562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800">
                    <a:latin typeface="Book Antiqua" panose="02040602050305030304" pitchFamily="18" charset="0"/>
                  </a:rPr>
                  <a:t>con </a:t>
                </a:r>
                <a:r>
                  <a:rPr lang="it-IT" altLang="it-IT" sz="2800" i="1">
                    <a:latin typeface="Book Antiqua" panose="02040602050305030304" pitchFamily="18" charset="0"/>
                  </a:rPr>
                  <a:t>p</a:t>
                </a:r>
                <a:r>
                  <a:rPr lang="it-IT" altLang="it-IT" sz="2800">
                    <a:latin typeface="Book Antiqua" panose="02040602050305030304" pitchFamily="18" charset="0"/>
                  </a:rPr>
                  <a:t> pendenza della rampa analogica:                  </a:t>
                </a:r>
                <a:r>
                  <a:rPr lang="it-IT" altLang="it-IT" sz="2000">
                    <a:latin typeface="Book Antiqua" panose="02040602050305030304" pitchFamily="18" charset="0"/>
                  </a:rPr>
                  <a:t> </a:t>
                </a:r>
                <a:r>
                  <a:rPr lang="it-IT" altLang="it-IT" sz="2800">
                    <a:latin typeface="Book Antiqua" panose="02040602050305030304" pitchFamily="18" charset="0"/>
                  </a:rPr>
                  <a:t>(V/s) </a:t>
                </a:r>
              </a:p>
            </p:txBody>
          </p:sp>
          <p:graphicFrame>
            <p:nvGraphicFramePr>
              <p:cNvPr id="75797" name="Object 6"/>
              <p:cNvGraphicFramePr>
                <a:graphicFrameLocks noChangeAspect="1"/>
              </p:cNvGraphicFramePr>
              <p:nvPr/>
            </p:nvGraphicFramePr>
            <p:xfrm>
              <a:off x="4101" y="3525"/>
              <a:ext cx="1023" cy="7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54" name="Equation" r:id="rId12" imgW="431640" imgH="290160" progId="Equation.3">
                      <p:embed/>
                    </p:oleObj>
                  </mc:Choice>
                  <mc:Fallback>
                    <p:oleObj name="Equation" r:id="rId12" imgW="431640" imgH="29016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01" y="3525"/>
                            <a:ext cx="1023" cy="7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791" name="Text Box 28"/>
            <p:cNvSpPr txBox="1">
              <a:spLocks noChangeArrowheads="1"/>
            </p:cNvSpPr>
            <p:nvPr/>
          </p:nvSpPr>
          <p:spPr bwMode="black">
            <a:xfrm>
              <a:off x="3883" y="4077"/>
              <a:ext cx="55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6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tempo</a:t>
              </a:r>
              <a:br>
                <a:rPr lang="it-IT" altLang="it-IT" sz="1600" dirty="0">
                  <a:solidFill>
                    <a:srgbClr val="FFFF00"/>
                  </a:solidFill>
                  <a:latin typeface="Book Antiqua" panose="02040602050305030304" pitchFamily="18" charset="0"/>
                </a:rPr>
              </a:br>
              <a:r>
                <a:rPr lang="it-IT" altLang="it-IT" sz="16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misura</a:t>
              </a:r>
            </a:p>
          </p:txBody>
        </p:sp>
        <p:sp>
          <p:nvSpPr>
            <p:cNvPr id="75792" name="Line 29"/>
            <p:cNvSpPr>
              <a:spLocks noChangeShapeType="1"/>
            </p:cNvSpPr>
            <p:nvPr/>
          </p:nvSpPr>
          <p:spPr bwMode="auto">
            <a:xfrm flipV="1">
              <a:off x="4334" y="4099"/>
              <a:ext cx="210" cy="1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793" name="Line 30"/>
            <p:cNvSpPr>
              <a:spLocks noChangeShapeType="1"/>
            </p:cNvSpPr>
            <p:nvPr/>
          </p:nvSpPr>
          <p:spPr bwMode="auto">
            <a:xfrm flipH="1">
              <a:off x="4764" y="3463"/>
              <a:ext cx="270" cy="19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794" name="Text Box 31"/>
            <p:cNvSpPr txBox="1">
              <a:spLocks noChangeArrowheads="1"/>
            </p:cNvSpPr>
            <p:nvPr/>
          </p:nvSpPr>
          <p:spPr bwMode="black">
            <a:xfrm>
              <a:off x="4983" y="3354"/>
              <a:ext cx="69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600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dinamica</a:t>
              </a:r>
            </a:p>
          </p:txBody>
        </p: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92F19F46-C7FA-4ECE-B6C2-62ED480850A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96CAB-0CDB-4993-BA5A-A21532F5F947}" type="slidenum">
              <a:rPr lang="it-IT" altLang="it-IT"/>
              <a:pPr>
                <a:defRPr/>
              </a:pPr>
              <a:t>36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B6927EAA-E5D3-4DE0-91C5-599E4A6C2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Misura di </a:t>
            </a:r>
            <a:r>
              <a:rPr lang="it-IT" altLang="it-IT" dirty="0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per conteggio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black">
          <a:xfrm>
            <a:off x="709613" y="973138"/>
            <a:ext cx="75993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La misura di un intervallo di tempo </a:t>
            </a:r>
            <a:r>
              <a:rPr lang="it-IT" altLang="it-IT" sz="2800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è fatta con un contatore elettronico, che ‘’conta’’ la distanza temporale tra l’inizio </a:t>
            </a:r>
            <a:r>
              <a:rPr lang="it-IT" altLang="it-IT" sz="28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START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e la fine </a:t>
            </a:r>
            <a:r>
              <a:rPr lang="it-IT" altLang="it-IT" sz="28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STOP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dell’intervallo, come multiplo intero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di durate elementari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(periodo del Clock)</a:t>
            </a:r>
            <a:endParaRPr lang="el-GR" altLang="it-IT" sz="2800" b="1" baseline="30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black">
          <a:xfrm>
            <a:off x="158750" y="5438775"/>
            <a:ext cx="8870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Non sempre un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 analogico cade esattamente su una transizione del clock: si ha una risoluzione finita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C</a:t>
            </a:r>
            <a:r>
              <a:rPr lang="it-IT" altLang="it-IT" sz="2400">
                <a:latin typeface="Book Antiqua" panose="02040602050305030304" pitchFamily="18" charset="0"/>
              </a:rPr>
              <a:t> a cui corrisponde una incertezza di quantizzazione 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q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 = 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 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endParaRPr lang="el-GR" altLang="it-IT" sz="24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5AB7CDB-810D-42B7-954D-D388F643B3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1436688" y="3313113"/>
            <a:ext cx="5434012" cy="1665287"/>
            <a:chOff x="537" y="2044"/>
            <a:chExt cx="3423" cy="1049"/>
          </a:xfrm>
        </p:grpSpPr>
        <p:sp>
          <p:nvSpPr>
            <p:cNvPr id="77841" name="Line 10"/>
            <p:cNvSpPr>
              <a:spLocks noChangeShapeType="1"/>
            </p:cNvSpPr>
            <p:nvPr/>
          </p:nvSpPr>
          <p:spPr bwMode="auto">
            <a:xfrm flipH="1" flipV="1">
              <a:off x="1021" y="2352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842" name="Line 11"/>
            <p:cNvSpPr>
              <a:spLocks noChangeShapeType="1"/>
            </p:cNvSpPr>
            <p:nvPr/>
          </p:nvSpPr>
          <p:spPr bwMode="auto">
            <a:xfrm flipV="1">
              <a:off x="2825" y="2352"/>
              <a:ext cx="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843" name="Line 12"/>
            <p:cNvSpPr>
              <a:spLocks noChangeShapeType="1"/>
            </p:cNvSpPr>
            <p:nvPr/>
          </p:nvSpPr>
          <p:spPr bwMode="auto">
            <a:xfrm rot="16200000" flipH="1">
              <a:off x="2059" y="1218"/>
              <a:ext cx="14" cy="3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844" name="Rectangle 14"/>
            <p:cNvSpPr>
              <a:spLocks noChangeArrowheads="1"/>
            </p:cNvSpPr>
            <p:nvPr/>
          </p:nvSpPr>
          <p:spPr bwMode="auto">
            <a:xfrm>
              <a:off x="930" y="2725"/>
              <a:ext cx="42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sz="2400" b="1" i="1">
                  <a:solidFill>
                    <a:schemeClr val="bg2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sz="2400" b="1" baseline="-25000">
                  <a:solidFill>
                    <a:schemeClr val="bg2"/>
                  </a:solidFill>
                  <a:latin typeface="Book Antiqua" panose="02040602050305030304" pitchFamily="18" charset="0"/>
                </a:rPr>
                <a:t>start</a:t>
              </a:r>
              <a:endParaRPr lang="en-US" altLang="it-IT" sz="2400" b="1">
                <a:solidFill>
                  <a:schemeClr val="bg2"/>
                </a:solidFill>
                <a:latin typeface="Book Antiqua" panose="0204060205030503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45" name="Rectangle 15"/>
            <p:cNvSpPr>
              <a:spLocks noChangeArrowheads="1"/>
            </p:cNvSpPr>
            <p:nvPr/>
          </p:nvSpPr>
          <p:spPr bwMode="auto">
            <a:xfrm>
              <a:off x="2680" y="2733"/>
              <a:ext cx="43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sz="2400" b="1" i="1">
                  <a:solidFill>
                    <a:schemeClr val="bg2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sz="2400" b="1" baseline="-25000">
                  <a:solidFill>
                    <a:schemeClr val="bg2"/>
                  </a:solidFill>
                  <a:latin typeface="Book Antiqua" panose="02040602050305030304" pitchFamily="18" charset="0"/>
                </a:rPr>
                <a:t>stop</a:t>
              </a:r>
              <a:endParaRPr lang="en-US" altLang="it-IT" sz="2400" b="1">
                <a:solidFill>
                  <a:schemeClr val="bg2"/>
                </a:solidFill>
                <a:latin typeface="Book Antiqua" panose="0204060205030503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46" name="Rectangle 16"/>
            <p:cNvSpPr>
              <a:spLocks noChangeArrowheads="1"/>
            </p:cNvSpPr>
            <p:nvPr/>
          </p:nvSpPr>
          <p:spPr bwMode="auto">
            <a:xfrm>
              <a:off x="3525" y="2773"/>
              <a:ext cx="43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sz="2400" b="1" i="1">
                  <a:solidFill>
                    <a:schemeClr val="bg2"/>
                  </a:solidFill>
                  <a:latin typeface="Book Antiqua" panose="02040602050305030304" pitchFamily="18" charset="0"/>
                </a:rPr>
                <a:t>t</a:t>
              </a:r>
              <a:endParaRPr lang="en-US" altLang="it-IT" sz="2400" b="1">
                <a:solidFill>
                  <a:schemeClr val="bg2"/>
                </a:solidFill>
                <a:latin typeface="Book Antiqua" panose="0204060205030503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47" name="Rectangle 17"/>
            <p:cNvSpPr>
              <a:spLocks noChangeArrowheads="1"/>
            </p:cNvSpPr>
            <p:nvPr/>
          </p:nvSpPr>
          <p:spPr bwMode="auto">
            <a:xfrm>
              <a:off x="1881" y="2044"/>
              <a:ext cx="43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sz="2400" b="1">
                  <a:solidFill>
                    <a:srgbClr val="FFFF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endParaRPr lang="en-US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48" name="Line 18"/>
            <p:cNvSpPr>
              <a:spLocks noChangeShapeType="1"/>
            </p:cNvSpPr>
            <p:nvPr/>
          </p:nvSpPr>
          <p:spPr bwMode="auto">
            <a:xfrm rot="-5400000" flipH="1" flipV="1">
              <a:off x="1925" y="1379"/>
              <a:ext cx="7" cy="185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arrow" w="lg" len="med"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849" name="Rectangle 23"/>
            <p:cNvSpPr>
              <a:spLocks noChangeArrowheads="1"/>
            </p:cNvSpPr>
            <p:nvPr/>
          </p:nvSpPr>
          <p:spPr bwMode="auto">
            <a:xfrm>
              <a:off x="914" y="2454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0" name="Rectangle 24"/>
            <p:cNvSpPr>
              <a:spLocks noChangeArrowheads="1"/>
            </p:cNvSpPr>
            <p:nvPr/>
          </p:nvSpPr>
          <p:spPr bwMode="auto">
            <a:xfrm>
              <a:off x="806" y="2454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1" name="Rectangle 25"/>
            <p:cNvSpPr>
              <a:spLocks noChangeArrowheads="1"/>
            </p:cNvSpPr>
            <p:nvPr/>
          </p:nvSpPr>
          <p:spPr bwMode="auto">
            <a:xfrm>
              <a:off x="699" y="2454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2" name="Rectangle 26"/>
            <p:cNvSpPr>
              <a:spLocks noChangeArrowheads="1"/>
            </p:cNvSpPr>
            <p:nvPr/>
          </p:nvSpPr>
          <p:spPr bwMode="auto">
            <a:xfrm>
              <a:off x="1237" y="2455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3" name="Rectangle 27"/>
            <p:cNvSpPr>
              <a:spLocks noChangeArrowheads="1"/>
            </p:cNvSpPr>
            <p:nvPr/>
          </p:nvSpPr>
          <p:spPr bwMode="auto">
            <a:xfrm>
              <a:off x="1129" y="2455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4" name="Rectangle 28"/>
            <p:cNvSpPr>
              <a:spLocks noChangeArrowheads="1"/>
            </p:cNvSpPr>
            <p:nvPr/>
          </p:nvSpPr>
          <p:spPr bwMode="auto">
            <a:xfrm>
              <a:off x="1022" y="2455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5" name="Rectangle 29"/>
            <p:cNvSpPr>
              <a:spLocks noChangeArrowheads="1"/>
            </p:cNvSpPr>
            <p:nvPr/>
          </p:nvSpPr>
          <p:spPr bwMode="auto">
            <a:xfrm>
              <a:off x="1559" y="2457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6" name="Rectangle 30"/>
            <p:cNvSpPr>
              <a:spLocks noChangeArrowheads="1"/>
            </p:cNvSpPr>
            <p:nvPr/>
          </p:nvSpPr>
          <p:spPr bwMode="auto">
            <a:xfrm>
              <a:off x="1451" y="2457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7" name="Rectangle 31"/>
            <p:cNvSpPr>
              <a:spLocks noChangeArrowheads="1"/>
            </p:cNvSpPr>
            <p:nvPr/>
          </p:nvSpPr>
          <p:spPr bwMode="auto">
            <a:xfrm>
              <a:off x="1344" y="2457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8" name="Rectangle 32"/>
            <p:cNvSpPr>
              <a:spLocks noChangeArrowheads="1"/>
            </p:cNvSpPr>
            <p:nvPr/>
          </p:nvSpPr>
          <p:spPr bwMode="auto">
            <a:xfrm>
              <a:off x="1882" y="2458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59" name="Rectangle 33"/>
            <p:cNvSpPr>
              <a:spLocks noChangeArrowheads="1"/>
            </p:cNvSpPr>
            <p:nvPr/>
          </p:nvSpPr>
          <p:spPr bwMode="auto">
            <a:xfrm>
              <a:off x="1774" y="2458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0" name="Rectangle 34"/>
            <p:cNvSpPr>
              <a:spLocks noChangeArrowheads="1"/>
            </p:cNvSpPr>
            <p:nvPr/>
          </p:nvSpPr>
          <p:spPr bwMode="auto">
            <a:xfrm>
              <a:off x="1667" y="2458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1" name="Rectangle 35"/>
            <p:cNvSpPr>
              <a:spLocks noChangeArrowheads="1"/>
            </p:cNvSpPr>
            <p:nvPr/>
          </p:nvSpPr>
          <p:spPr bwMode="auto">
            <a:xfrm>
              <a:off x="2204" y="2460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2" name="Rectangle 36"/>
            <p:cNvSpPr>
              <a:spLocks noChangeArrowheads="1"/>
            </p:cNvSpPr>
            <p:nvPr/>
          </p:nvSpPr>
          <p:spPr bwMode="auto">
            <a:xfrm>
              <a:off x="2096" y="2460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3" name="Rectangle 37"/>
            <p:cNvSpPr>
              <a:spLocks noChangeArrowheads="1"/>
            </p:cNvSpPr>
            <p:nvPr/>
          </p:nvSpPr>
          <p:spPr bwMode="auto">
            <a:xfrm>
              <a:off x="1989" y="2460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4" name="Rectangle 38"/>
            <p:cNvSpPr>
              <a:spLocks noChangeArrowheads="1"/>
            </p:cNvSpPr>
            <p:nvPr/>
          </p:nvSpPr>
          <p:spPr bwMode="auto">
            <a:xfrm>
              <a:off x="2527" y="2461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5" name="Rectangle 39"/>
            <p:cNvSpPr>
              <a:spLocks noChangeArrowheads="1"/>
            </p:cNvSpPr>
            <p:nvPr/>
          </p:nvSpPr>
          <p:spPr bwMode="auto">
            <a:xfrm>
              <a:off x="2419" y="2461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6" name="Rectangle 40"/>
            <p:cNvSpPr>
              <a:spLocks noChangeArrowheads="1"/>
            </p:cNvSpPr>
            <p:nvPr/>
          </p:nvSpPr>
          <p:spPr bwMode="auto">
            <a:xfrm>
              <a:off x="2312" y="2461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7" name="Rectangle 41"/>
            <p:cNvSpPr>
              <a:spLocks noChangeArrowheads="1"/>
            </p:cNvSpPr>
            <p:nvPr/>
          </p:nvSpPr>
          <p:spPr bwMode="auto">
            <a:xfrm>
              <a:off x="2849" y="2463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8" name="Rectangle 42"/>
            <p:cNvSpPr>
              <a:spLocks noChangeArrowheads="1"/>
            </p:cNvSpPr>
            <p:nvPr/>
          </p:nvSpPr>
          <p:spPr bwMode="auto">
            <a:xfrm>
              <a:off x="2741" y="2463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69" name="Rectangle 43"/>
            <p:cNvSpPr>
              <a:spLocks noChangeArrowheads="1"/>
            </p:cNvSpPr>
            <p:nvPr/>
          </p:nvSpPr>
          <p:spPr bwMode="auto">
            <a:xfrm>
              <a:off x="2634" y="2463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70" name="Rectangle 44"/>
            <p:cNvSpPr>
              <a:spLocks noChangeArrowheads="1"/>
            </p:cNvSpPr>
            <p:nvPr/>
          </p:nvSpPr>
          <p:spPr bwMode="auto">
            <a:xfrm>
              <a:off x="3172" y="2464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71" name="Rectangle 45"/>
            <p:cNvSpPr>
              <a:spLocks noChangeArrowheads="1"/>
            </p:cNvSpPr>
            <p:nvPr/>
          </p:nvSpPr>
          <p:spPr bwMode="auto">
            <a:xfrm>
              <a:off x="3064" y="2464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72" name="Rectangle 46"/>
            <p:cNvSpPr>
              <a:spLocks noChangeArrowheads="1"/>
            </p:cNvSpPr>
            <p:nvPr/>
          </p:nvSpPr>
          <p:spPr bwMode="auto">
            <a:xfrm>
              <a:off x="2957" y="2464"/>
              <a:ext cx="107" cy="277"/>
            </a:xfrm>
            <a:prstGeom prst="rect">
              <a:avLst/>
            </a:prstGeom>
            <a:noFill/>
            <a:ln w="12700" cap="rnd">
              <a:solidFill>
                <a:srgbClr val="80808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u="sng">
                <a:latin typeface="ITCCenturyBookT"/>
              </a:endParaRPr>
            </a:p>
          </p:txBody>
        </p:sp>
        <p:sp>
          <p:nvSpPr>
            <p:cNvPr id="77873" name="Rectangle 47"/>
            <p:cNvSpPr>
              <a:spLocks noChangeArrowheads="1"/>
            </p:cNvSpPr>
            <p:nvPr/>
          </p:nvSpPr>
          <p:spPr bwMode="auto">
            <a:xfrm>
              <a:off x="696" y="2290"/>
              <a:ext cx="2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sz="1600" b="1" i="1">
                  <a:solidFill>
                    <a:srgbClr val="969696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sz="1600" b="1" baseline="-25000">
                  <a:solidFill>
                    <a:srgbClr val="969696"/>
                  </a:solidFill>
                  <a:latin typeface="Book Antiqua" panose="02040602050305030304" pitchFamily="18" charset="0"/>
                </a:rPr>
                <a:t>C</a:t>
              </a:r>
              <a:endParaRPr lang="en-US" altLang="it-IT" sz="1600" b="1" baseline="-25000">
                <a:solidFill>
                  <a:srgbClr val="969696"/>
                </a:solidFill>
                <a:latin typeface="Book Antiqua" panose="0204060205030503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7" name="Group 54"/>
          <p:cNvGrpSpPr>
            <a:grpSpLocks/>
          </p:cNvGrpSpPr>
          <p:nvPr/>
        </p:nvGrpSpPr>
        <p:grpSpPr bwMode="auto">
          <a:xfrm>
            <a:off x="1631950" y="4483100"/>
            <a:ext cx="4786313" cy="896938"/>
            <a:chOff x="793" y="2734"/>
            <a:chExt cx="3015" cy="565"/>
          </a:xfrm>
        </p:grpSpPr>
        <p:sp>
          <p:nvSpPr>
            <p:cNvPr id="77838" name="Rectangle 49"/>
            <p:cNvSpPr>
              <a:spLocks noChangeArrowheads="1"/>
            </p:cNvSpPr>
            <p:nvPr/>
          </p:nvSpPr>
          <p:spPr bwMode="auto">
            <a:xfrm>
              <a:off x="793" y="2971"/>
              <a:ext cx="301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b="1">
                  <a:solidFill>
                    <a:srgbClr val="FFFF00"/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it-IT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b="1">
                  <a:solidFill>
                    <a:srgbClr val="FFFF00"/>
                  </a:solidFill>
                  <a:latin typeface="Book Antiqua" panose="02040602050305030304" pitchFamily="18" charset="0"/>
                </a:rPr>
                <a:t> = </a:t>
              </a:r>
              <a:r>
                <a:rPr lang="en-US" altLang="it-IT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STOP</a:t>
              </a:r>
              <a:r>
                <a:rPr lang="en-US" altLang="it-IT" b="1">
                  <a:solidFill>
                    <a:srgbClr val="FFFF00"/>
                  </a:solidFill>
                  <a:latin typeface="Book Antiqua" panose="02040602050305030304" pitchFamily="18" charset="0"/>
                </a:rPr>
                <a:t> – </a:t>
              </a:r>
              <a:r>
                <a:rPr lang="en-US" altLang="it-IT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START</a:t>
              </a:r>
              <a:r>
                <a:rPr lang="en-US" altLang="it-IT" b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altLang="it-IT" b="1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 </a:t>
              </a:r>
              <a:r>
                <a:rPr lang="en-US" altLang="it-IT" b="1" i="1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it-IT" b="1" baseline="-25000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it-IT" b="1" i="1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it-IT" b="1" baseline="-25000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77839" name="Line 52"/>
            <p:cNvSpPr>
              <a:spLocks noChangeShapeType="1"/>
            </p:cNvSpPr>
            <p:nvPr/>
          </p:nvSpPr>
          <p:spPr bwMode="auto">
            <a:xfrm>
              <a:off x="1697" y="2734"/>
              <a:ext cx="10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840" name="Rectangle 53"/>
            <p:cNvSpPr>
              <a:spLocks noChangeArrowheads="1"/>
            </p:cNvSpPr>
            <p:nvPr/>
          </p:nvSpPr>
          <p:spPr bwMode="auto">
            <a:xfrm>
              <a:off x="1687" y="2735"/>
              <a:ext cx="30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8975" indent="-2444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073150" indent="-204788" defTabSz="820738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458913" indent="-206375" defTabSz="820738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843088" indent="-204788" defTabSz="820738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3002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7574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2146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671888" indent="-204788" defTabSz="8207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it-IT" sz="1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en-US" altLang="it-IT" sz="18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908800" y="3846513"/>
            <a:ext cx="1216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  <a:t>clock con</a:t>
            </a:r>
            <a:br>
              <a:rPr lang="en-US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en-US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  <a:t>frequenza</a:t>
            </a:r>
            <a:br>
              <a:rPr lang="en-US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en-US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  <a:t>   </a:t>
            </a: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0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=1/</a:t>
            </a: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0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endParaRPr lang="en-US" altLang="it-IT" sz="2000" b="1" baseline="-25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2051050" y="4410075"/>
            <a:ext cx="712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it-IT" sz="2400" b="1" i="1">
                <a:latin typeface="Book Antiqua" panose="02040602050305030304" pitchFamily="18" charset="0"/>
              </a:rPr>
              <a:t>t</a:t>
            </a:r>
            <a:r>
              <a:rPr lang="en-US" altLang="it-IT" sz="2000" b="1" baseline="-25000">
                <a:latin typeface="Book Antiqua" panose="02040602050305030304" pitchFamily="18" charset="0"/>
              </a:rPr>
              <a:t>START</a:t>
            </a:r>
            <a:endParaRPr lang="en-US" altLang="it-IT" sz="20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829175" y="4422775"/>
            <a:ext cx="6905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it-IT" sz="2400" b="1" i="1">
                <a:latin typeface="Book Antiqua" panose="02040602050305030304" pitchFamily="18" charset="0"/>
              </a:rPr>
              <a:t>t</a:t>
            </a:r>
            <a:r>
              <a:rPr lang="en-US" altLang="it-IT" sz="2000" b="1" baseline="-25000">
                <a:latin typeface="Book Antiqua" panose="02040602050305030304" pitchFamily="18" charset="0"/>
              </a:rPr>
              <a:t>STOP</a:t>
            </a:r>
            <a:endParaRPr lang="en-US" altLang="it-IT" sz="20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6170613" y="4486275"/>
            <a:ext cx="6905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it-IT" sz="2400" b="1" i="1">
                <a:latin typeface="Book Antiqua" panose="02040602050305030304" pitchFamily="18" charset="0"/>
              </a:rPr>
              <a:t>t</a:t>
            </a:r>
            <a:endParaRPr lang="en-US" altLang="it-IT" sz="24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/>
        </p:nvGraphicFramePr>
        <p:xfrm>
          <a:off x="5626100" y="6213475"/>
          <a:ext cx="565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Equation" r:id="rId4" imgW="304536" imgH="215713" progId="Equation.DSMT4">
                  <p:embed/>
                </p:oleObj>
              </mc:Choice>
              <mc:Fallback>
                <p:oleObj name="Equation" r:id="rId4" imgW="304536" imgH="215713" progId="Equation.DSMT4">
                  <p:embed/>
                  <p:pic>
                    <p:nvPicPr>
                      <p:cNvPr id="0" name="Ogget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6213475"/>
                        <a:ext cx="565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20F3B-F91C-4D68-A304-768461AC4AA9}" type="slidenum">
              <a:rPr lang="it-IT" altLang="it-IT"/>
              <a:pPr>
                <a:defRPr/>
              </a:pPr>
              <a:t>37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/>
      <p:bldP spid="51" grpId="0"/>
      <p:bldP spid="52" grpId="0"/>
      <p:bldP spid="53" grpId="0"/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B6927EAA-E5D3-4DE0-91C5-599E4A6C2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Incertezza nel conteggio di </a:t>
            </a:r>
            <a:r>
              <a:rPr lang="it-IT" altLang="it-IT" dirty="0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T</a:t>
            </a:r>
            <a:endParaRPr lang="it-IT" altLang="it-IT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5AB7CDB-810D-42B7-954D-D388F643B3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20675" y="1108075"/>
            <a:ext cx="82264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Con una incertezza 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)=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 baseline="-25000">
                <a:latin typeface="Book Antiqua" panose="02040602050305030304" pitchFamily="18" charset="0"/>
              </a:rPr>
              <a:t>q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) sia su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START</a:t>
            </a:r>
            <a:r>
              <a:rPr lang="it-IT" altLang="it-IT" sz="2400">
                <a:latin typeface="Book Antiqua" panose="02040602050305030304" pitchFamily="18" charset="0"/>
              </a:rPr>
              <a:t> che su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STOP</a:t>
            </a:r>
            <a:endParaRPr lang="it-IT" altLang="it-IT" sz="2400">
              <a:latin typeface="Book Antiqua" panose="0204060205030503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l’incertezza complessiva su  </a:t>
            </a:r>
            <a:r>
              <a:rPr lang="it-IT" altLang="it-IT" sz="2400">
                <a:latin typeface="Symbol" panose="05050102010706020507" pitchFamily="18" charset="2"/>
              </a:rPr>
              <a:t>D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 =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STOP  </a:t>
            </a:r>
            <a:r>
              <a:rPr lang="it-IT" altLang="it-IT" sz="2400">
                <a:latin typeface="Book Antiqua" panose="02040602050305030304" pitchFamily="18" charset="0"/>
              </a:rPr>
              <a:t>-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START</a:t>
            </a:r>
            <a:r>
              <a:rPr lang="it-IT" altLang="it-IT" sz="2400">
                <a:latin typeface="Book Antiqua" panose="02040602050305030304" pitchFamily="18" charset="0"/>
              </a:rPr>
              <a:t>  è</a:t>
            </a:r>
          </a:p>
          <a:p>
            <a:pPr eaLnBrk="1" hangingPunct="1">
              <a:buClrTx/>
              <a:buSzTx/>
              <a:buFontTx/>
              <a:buNone/>
            </a:pPr>
            <a:br>
              <a:rPr lang="it-IT" altLang="it-IT" sz="400">
                <a:latin typeface="Book Antiqua" panose="02040602050305030304" pitchFamily="18" charset="0"/>
              </a:rPr>
            </a:br>
            <a:r>
              <a:rPr lang="it-IT" altLang="it-IT" sz="2400">
                <a:latin typeface="Book Antiqua" panose="02040602050305030304" pitchFamily="18" charset="0"/>
              </a:rPr>
              <a:t>        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>
                <a:latin typeface="Symbol" panose="05050102010706020507" pitchFamily="18" charset="2"/>
              </a:rPr>
              <a:t>D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) = [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 baseline="30000">
                <a:latin typeface="Book Antiqua" panose="02040602050305030304" pitchFamily="18" charset="0"/>
              </a:rPr>
              <a:t>2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STOP</a:t>
            </a:r>
            <a:r>
              <a:rPr lang="it-IT" altLang="it-IT" sz="2400">
                <a:latin typeface="Book Antiqua" panose="02040602050305030304" pitchFamily="18" charset="0"/>
              </a:rPr>
              <a:t>)+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 baseline="30000">
                <a:latin typeface="Book Antiqua" panose="02040602050305030304" pitchFamily="18" charset="0"/>
              </a:rPr>
              <a:t>2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START</a:t>
            </a:r>
            <a:r>
              <a:rPr lang="it-IT" altLang="it-IT" sz="2400">
                <a:latin typeface="Book Antiqua" panose="02040602050305030304" pitchFamily="18" charset="0"/>
              </a:rPr>
              <a:t>)]</a:t>
            </a:r>
            <a:r>
              <a:rPr lang="it-IT" altLang="it-IT" sz="2400" baseline="30000">
                <a:latin typeface="Book Antiqua" panose="02040602050305030304" pitchFamily="18" charset="0"/>
              </a:rPr>
              <a:t>1/2 </a:t>
            </a:r>
            <a:r>
              <a:rPr lang="it-IT" altLang="it-IT" sz="2400">
                <a:latin typeface="Book Antiqua" panose="02040602050305030304" pitchFamily="18" charset="0"/>
              </a:rPr>
              <a:t>=      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 baseline="-25000">
                <a:latin typeface="Book Antiqua" panose="02040602050305030304" pitchFamily="18" charset="0"/>
              </a:rPr>
              <a:t>q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) =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C</a:t>
            </a:r>
            <a:r>
              <a:rPr lang="it-IT" altLang="it-IT" sz="2400">
                <a:latin typeface="Book Antiqua" panose="02040602050305030304" pitchFamily="18" charset="0"/>
              </a:rPr>
              <a:t>/</a:t>
            </a:r>
            <a:endParaRPr lang="it-IT" altLang="it-IT" sz="24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298450" y="3679825"/>
            <a:ext cx="8628063" cy="196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In generale,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scegliendo il periodo di clock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abbastanza breve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, </a:t>
            </a:r>
            <a:b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l’incertezza di misura dipenderà da altri fattori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(molto più significativi della “piccola quantizzazione”):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b="1" dirty="0">
                <a:latin typeface="Book Antiqua" panose="02040602050305030304" pitchFamily="18" charset="0"/>
              </a:rPr>
              <a:t>l’incertezza potrà dipendere da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altri tipi di rumore</a:t>
            </a:r>
            <a:r>
              <a:rPr lang="it-IT" altLang="it-IT" sz="2400" dirty="0">
                <a:latin typeface="Book Antiqua" panose="02040602050305030304" pitchFamily="18" charset="0"/>
              </a:rPr>
              <a:t>, ad es. rumore di ampiezza, sempre presenti nel circuito di misura (circuito comparatore che determina gli istanti 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START</a:t>
            </a:r>
            <a:r>
              <a:rPr lang="it-IT" altLang="it-IT" sz="2400" dirty="0">
                <a:latin typeface="Book Antiqua" panose="02040602050305030304" pitchFamily="18" charset="0"/>
              </a:rPr>
              <a:t> e 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STOP</a:t>
            </a:r>
            <a:r>
              <a:rPr lang="it-IT" altLang="it-IT" sz="2400" dirty="0">
                <a:latin typeface="Book Antiqua" panose="02040602050305030304" pitchFamily="18" charset="0"/>
              </a:rPr>
              <a:t>)</a:t>
            </a:r>
            <a:endParaRPr lang="it-IT" altLang="it-IT" sz="2400" b="1" dirty="0">
              <a:latin typeface="Book Antiqua" panose="02040602050305030304" pitchFamily="18" charset="0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296863" y="2578100"/>
            <a:ext cx="86296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Se si fa partire il periodo </a:t>
            </a:r>
            <a:r>
              <a:rPr lang="it-IT" altLang="it-IT" sz="2400" i="1" dirty="0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>
                <a:latin typeface="Book Antiqua" panose="02040602050305030304" pitchFamily="18" charset="0"/>
              </a:rPr>
              <a:t>C</a:t>
            </a:r>
            <a:r>
              <a:rPr lang="it-IT" altLang="it-IT" sz="2400" dirty="0">
                <a:latin typeface="Book Antiqua" panose="02040602050305030304" pitchFamily="18" charset="0"/>
              </a:rPr>
              <a:t> del clock sincrono con 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START</a:t>
            </a:r>
            <a:r>
              <a:rPr lang="it-IT" altLang="it-IT" sz="8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,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avremo </a:t>
            </a:r>
            <a:r>
              <a:rPr lang="it-IT" altLang="it-IT" sz="2400" i="1" dirty="0">
                <a:latin typeface="Book Antiqua" panose="02040602050305030304" pitchFamily="18" charset="0"/>
              </a:rPr>
              <a:t>u</a:t>
            </a:r>
            <a:r>
              <a:rPr lang="it-IT" altLang="it-IT" sz="2400" dirty="0">
                <a:latin typeface="Book Antiqua" panose="02040602050305030304" pitchFamily="18" charset="0"/>
              </a:rPr>
              <a:t>(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START</a:t>
            </a:r>
            <a:r>
              <a:rPr lang="it-IT" altLang="it-IT" sz="2400" dirty="0">
                <a:latin typeface="Book Antiqua" panose="02040602050305030304" pitchFamily="18" charset="0"/>
              </a:rPr>
              <a:t>)=0 e dunque </a:t>
            </a:r>
            <a:r>
              <a:rPr lang="it-IT" altLang="it-IT" sz="2400" i="1" dirty="0">
                <a:latin typeface="Book Antiqua" panose="02040602050305030304" pitchFamily="18" charset="0"/>
              </a:rPr>
              <a:t>u</a:t>
            </a:r>
            <a:r>
              <a:rPr lang="it-IT" altLang="it-IT" sz="2400" dirty="0">
                <a:latin typeface="Book Antiqua" panose="02040602050305030304" pitchFamily="18" charset="0"/>
              </a:rPr>
              <a:t>(</a:t>
            </a:r>
            <a:r>
              <a:rPr lang="it-IT" altLang="it-IT" sz="2400" dirty="0">
                <a:latin typeface="Symbol" panose="05050102010706020507" pitchFamily="18" charset="2"/>
              </a:rPr>
              <a:t>D</a:t>
            </a:r>
            <a:r>
              <a:rPr lang="it-IT" altLang="it-IT" sz="2400" i="1" dirty="0">
                <a:latin typeface="Book Antiqua" panose="02040602050305030304" pitchFamily="18" charset="0"/>
              </a:rPr>
              <a:t>T</a:t>
            </a:r>
            <a:r>
              <a:rPr lang="it-IT" altLang="it-IT" sz="2400" dirty="0">
                <a:latin typeface="Book Antiqua" panose="02040602050305030304" pitchFamily="18" charset="0"/>
              </a:rPr>
              <a:t>) = </a:t>
            </a:r>
            <a:r>
              <a:rPr lang="it-IT" altLang="it-IT" sz="2400" i="1" dirty="0">
                <a:latin typeface="Book Antiqua" panose="02040602050305030304" pitchFamily="18" charset="0"/>
              </a:rPr>
              <a:t>u</a:t>
            </a:r>
            <a:r>
              <a:rPr lang="it-IT" altLang="it-IT" sz="2400" dirty="0">
                <a:latin typeface="Book Antiqua" panose="02040602050305030304" pitchFamily="18" charset="0"/>
              </a:rPr>
              <a:t>(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STOP</a:t>
            </a:r>
            <a:r>
              <a:rPr lang="it-IT" altLang="it-IT" sz="2400" dirty="0">
                <a:latin typeface="Book Antiqua" panose="02040602050305030304" pitchFamily="18" charset="0"/>
              </a:rPr>
              <a:t>) = </a:t>
            </a:r>
            <a:r>
              <a:rPr lang="it-IT" altLang="it-IT" sz="2400" i="1" dirty="0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>
                <a:latin typeface="Book Antiqua" panose="02040602050305030304" pitchFamily="18" charset="0"/>
              </a:rPr>
              <a:t>C</a:t>
            </a:r>
            <a:r>
              <a:rPr lang="it-IT" altLang="it-IT" sz="2400" dirty="0">
                <a:latin typeface="Book Antiqua" panose="02040602050305030304" pitchFamily="18" charset="0"/>
              </a:rPr>
              <a:t>/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320675" y="5805488"/>
            <a:ext cx="8628063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8975" indent="-2444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73150" indent="-204788" defTabSz="820738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8913" indent="-206375" defTabSz="820738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43088" indent="-204788" defTabSz="820738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002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7574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146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71888" indent="-204788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SzTx/>
              <a:buFontTx/>
              <a:buNone/>
            </a:pP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Potendo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mediare </a:t>
            </a:r>
            <a:r>
              <a:rPr lang="it-IT" altLang="it-IT" sz="2400" dirty="0">
                <a:latin typeface="Book Antiqua" panose="02040602050305030304" pitchFamily="18" charset="0"/>
              </a:rPr>
              <a:t>su più ripetizioni della misura di </a:t>
            </a:r>
            <a:r>
              <a:rPr lang="it-IT" altLang="it-IT" sz="2400" dirty="0">
                <a:latin typeface="Symbol" panose="05050102010706020507" pitchFamily="18" charset="2"/>
              </a:rPr>
              <a:t>D</a:t>
            </a:r>
            <a:r>
              <a:rPr lang="it-IT" altLang="it-IT" sz="2400" i="1" dirty="0">
                <a:latin typeface="Book Antiqua" panose="02040602050305030304" pitchFamily="18" charset="0"/>
              </a:rPr>
              <a:t>T</a:t>
            </a:r>
            <a:r>
              <a:rPr lang="it-IT" altLang="it-IT" sz="2400" dirty="0">
                <a:latin typeface="Book Antiqua" panose="02040602050305030304" pitchFamily="18" charset="0"/>
              </a:rPr>
              <a:t>,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riusciamo a migliorare l’accuratezza </a:t>
            </a:r>
            <a:r>
              <a:rPr lang="it-IT" altLang="it-IT" sz="2400" dirty="0">
                <a:latin typeface="Book Antiqua" panose="02040602050305030304" pitchFamily="18" charset="0"/>
              </a:rPr>
              <a:t>(ma ‘’minore banda’’)</a:t>
            </a:r>
            <a:endParaRPr lang="it-IT" altLang="it-IT" sz="24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79880" name="Oggetto 1"/>
          <p:cNvGraphicFramePr>
            <a:graphicFrameLocks noChangeAspect="1"/>
          </p:cNvGraphicFramePr>
          <p:nvPr/>
        </p:nvGraphicFramePr>
        <p:xfrm>
          <a:off x="7073900" y="1995488"/>
          <a:ext cx="4381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Equation" r:id="rId4" imgW="241300" imgH="228600" progId="Equation.DSMT4">
                  <p:embed/>
                </p:oleObj>
              </mc:Choice>
              <mc:Fallback>
                <p:oleObj name="Equation" r:id="rId4" imgW="241300" imgH="228600" progId="Equation.DSMT4">
                  <p:embed/>
                  <p:pic>
                    <p:nvPicPr>
                      <p:cNvPr id="0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1995488"/>
                        <a:ext cx="4381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ggetto 3"/>
          <p:cNvGraphicFramePr>
            <a:graphicFrameLocks noChangeAspect="1"/>
          </p:cNvGraphicFramePr>
          <p:nvPr/>
        </p:nvGraphicFramePr>
        <p:xfrm>
          <a:off x="5292725" y="1952625"/>
          <a:ext cx="458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6" imgW="241091" imgH="215713" progId="Equation.DSMT4">
                  <p:embed/>
                </p:oleObj>
              </mc:Choice>
              <mc:Fallback>
                <p:oleObj name="Equation" r:id="rId6" imgW="241091" imgH="215713" progId="Equation.DSMT4">
                  <p:embed/>
                  <p:pic>
                    <p:nvPicPr>
                      <p:cNvPr id="0" name="Ogget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952625"/>
                        <a:ext cx="4587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ggetto 58"/>
          <p:cNvGraphicFramePr>
            <a:graphicFrameLocks noChangeAspect="1"/>
          </p:cNvGraphicFramePr>
          <p:nvPr/>
        </p:nvGraphicFramePr>
        <p:xfrm>
          <a:off x="7129463" y="2959100"/>
          <a:ext cx="5508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8" imgW="304536" imgH="215713" progId="Equation.DSMT4">
                  <p:embed/>
                </p:oleObj>
              </mc:Choice>
              <mc:Fallback>
                <p:oleObj name="Equation" r:id="rId8" imgW="304536" imgH="215713" progId="Equation.DSMT4">
                  <p:embed/>
                  <p:pic>
                    <p:nvPicPr>
                      <p:cNvPr id="0" name="Oggetto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2959100"/>
                        <a:ext cx="5508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4766-5B78-4C6C-80B5-D7B01A71AAC2}" type="slidenum">
              <a:rPr lang="it-IT" altLang="it-IT"/>
              <a:pPr>
                <a:defRPr/>
              </a:pPr>
              <a:t>38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DD9AA17B-0951-4EC1-8AE2-FE8C99312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- convertitore Flash (1/4) 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black">
          <a:xfrm>
            <a:off x="479425" y="1096963"/>
            <a:ext cx="8450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E’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il più veloce convertitore A/D</a:t>
            </a:r>
            <a:r>
              <a:rPr lang="it-IT" altLang="it-IT" sz="2800">
                <a:latin typeface="Book Antiqua" panose="02040602050305030304" pitchFamily="18" charset="0"/>
              </a:rPr>
              <a:t> con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baseline="-25000">
                <a:latin typeface="Book Antiqua" panose="02040602050305030304" pitchFamily="18" charset="0"/>
              </a:rPr>
              <a:t>mis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800">
                <a:latin typeface="Book Antiqua" panose="02040602050305030304" pitchFamily="18" charset="0"/>
              </a:rPr>
              <a:t> 1</a:t>
            </a:r>
            <a:r>
              <a:rPr lang="it-IT" altLang="it-IT" sz="1200">
                <a:latin typeface="Book Antiqua" panose="02040602050305030304" pitchFamily="18" charset="0"/>
              </a:rPr>
              <a:t>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br>
              <a:rPr lang="it-IT" altLang="it-IT" sz="2800" baseline="-250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raggiunge frequenze di conversione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fino a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5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0 GSa/s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black">
          <a:xfrm>
            <a:off x="527050" y="2360613"/>
            <a:ext cx="82216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La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complessità circuitale</a:t>
            </a:r>
            <a:r>
              <a:rPr lang="it-IT" altLang="it-IT" sz="2800" dirty="0">
                <a:latin typeface="Book Antiqua" panose="02040602050305030304" pitchFamily="18" charset="0"/>
              </a:rPr>
              <a:t> (e dunque il costo)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cresce</a:t>
            </a:r>
            <a:r>
              <a:rPr lang="it-IT" altLang="it-IT" sz="2800" dirty="0">
                <a:latin typeface="Book Antiqua" panose="02040602050305030304" pitchFamily="18" charset="0"/>
              </a:rPr>
              <a:t> esponenzialmente con il numero di bit (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come 2</a:t>
            </a:r>
            <a:r>
              <a:rPr lang="it-IT" altLang="it-IT" sz="3600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)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e quindi si lavora a bassa risoluzione: </a:t>
            </a:r>
            <a:endParaRPr lang="it-IT" altLang="it-IT" sz="3600" dirty="0">
              <a:latin typeface="Book Antiqua" panose="02040602050305030304" pitchFamily="18" charset="0"/>
            </a:endParaRPr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black">
          <a:xfrm>
            <a:off x="1416050" y="3919538"/>
            <a:ext cx="48720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3600" b="1">
                <a:solidFill>
                  <a:srgbClr val="FFFF00"/>
                </a:solidFill>
                <a:latin typeface="Book Antiqua" panose="02040602050305030304" pitchFamily="18" charset="0"/>
              </a:rPr>
              <a:t>solitamente </a:t>
            </a:r>
            <a:r>
              <a:rPr lang="it-IT" altLang="it-IT" sz="36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36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n-US" altLang="it-IT" sz="3600" b="1">
                <a:solidFill>
                  <a:srgbClr val="FFFF00"/>
                </a:solidFill>
                <a:latin typeface="Book Antiqua" panose="02040602050305030304" pitchFamily="18" charset="0"/>
              </a:rPr>
              <a:t>~ 8 bit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black">
          <a:xfrm>
            <a:off x="509588" y="4751388"/>
            <a:ext cx="822166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A così elevate velocità di campionamento 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alta banda</a:t>
            </a:r>
            <a:r>
              <a:rPr lang="it-IT" altLang="it-IT" sz="2800">
                <a:latin typeface="Book Antiqua" panose="02040602050305030304" pitchFamily="18" charset="0"/>
              </a:rPr>
              <a:t> di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segnale e rumore</a:t>
            </a:r>
            <a:r>
              <a:rPr lang="it-IT" altLang="it-IT" sz="2800">
                <a:latin typeface="Book Antiqua" panose="02040602050305030304" pitchFamily="18" charset="0"/>
              </a:rPr>
              <a:t>) occorre tenere presente il numero di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bit equivalenti</a:t>
            </a:r>
            <a:r>
              <a:rPr lang="it-IT" altLang="it-IT" sz="2800">
                <a:latin typeface="Book Antiqua" panose="02040602050305030304" pitchFamily="18" charset="0"/>
              </a:rPr>
              <a:t>… 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latin typeface="Book Antiqua" panose="02040602050305030304" pitchFamily="18" charset="0"/>
              </a:rPr>
              <a:t>non è opportuno salire con il numero di bit</a:t>
            </a:r>
            <a:endParaRPr lang="it-IT" altLang="it-IT" sz="3600" b="1">
              <a:latin typeface="Book Antiqua" panose="0204060205030503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black">
          <a:xfrm>
            <a:off x="6361113" y="3819525"/>
            <a:ext cx="27828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latin typeface="Book Antiqua" panose="02040602050305030304" pitchFamily="18" charset="0"/>
              </a:rPr>
              <a:t>esistono versioni anche a 10 e 12 bit</a:t>
            </a:r>
            <a:endParaRPr lang="en-US" altLang="it-IT" sz="2400" b="1">
              <a:latin typeface="Book Antiqua" panose="0204060205030503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C86660C-7F65-4765-8BE5-E14843E869A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2C1017-8D92-4861-A7A8-FD939C67A617}" type="slidenum">
              <a:rPr lang="it-IT" altLang="it-IT"/>
              <a:pPr>
                <a:defRPr/>
              </a:pPr>
              <a:t>39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4" grpId="0"/>
      <p:bldP spid="565255" grpId="0"/>
      <p:bldP spid="56525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B12B405-625A-459C-AEDB-11CCD1AA4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Convertitori D/A e A/D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black">
          <a:xfrm>
            <a:off x="3686175" y="1322388"/>
            <a:ext cx="2106613" cy="113347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black">
          <a:xfrm>
            <a:off x="3697288" y="1462088"/>
            <a:ext cx="21209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convertitore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D/A</a:t>
            </a:r>
          </a:p>
        </p:txBody>
      </p:sp>
      <p:grpSp>
        <p:nvGrpSpPr>
          <p:cNvPr id="504837" name="Group 5"/>
          <p:cNvGrpSpPr>
            <a:grpSpLocks/>
          </p:cNvGrpSpPr>
          <p:nvPr/>
        </p:nvGrpSpPr>
        <p:grpSpPr bwMode="auto">
          <a:xfrm>
            <a:off x="1006475" y="1401763"/>
            <a:ext cx="1528763" cy="1581150"/>
            <a:chOff x="361" y="904"/>
            <a:chExt cx="963" cy="996"/>
          </a:xfrm>
        </p:grpSpPr>
        <p:grpSp>
          <p:nvGrpSpPr>
            <p:cNvPr id="10288" name="Group 6"/>
            <p:cNvGrpSpPr>
              <a:grpSpLocks/>
            </p:cNvGrpSpPr>
            <p:nvPr/>
          </p:nvGrpSpPr>
          <p:grpSpPr bwMode="auto">
            <a:xfrm>
              <a:off x="502" y="904"/>
              <a:ext cx="599" cy="510"/>
              <a:chOff x="502" y="904"/>
              <a:chExt cx="599" cy="510"/>
            </a:xfrm>
          </p:grpSpPr>
          <p:sp>
            <p:nvSpPr>
              <p:cNvPr id="10290" name="Line 7"/>
              <p:cNvSpPr>
                <a:spLocks noChangeShapeType="1"/>
              </p:cNvSpPr>
              <p:nvPr/>
            </p:nvSpPr>
            <p:spPr bwMode="black">
              <a:xfrm>
                <a:off x="502" y="90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91" name="Line 8"/>
              <p:cNvSpPr>
                <a:spLocks noChangeShapeType="1"/>
              </p:cNvSpPr>
              <p:nvPr/>
            </p:nvSpPr>
            <p:spPr bwMode="black">
              <a:xfrm>
                <a:off x="509" y="970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92" name="Line 9"/>
              <p:cNvSpPr>
                <a:spLocks noChangeShapeType="1"/>
              </p:cNvSpPr>
              <p:nvPr/>
            </p:nvSpPr>
            <p:spPr bwMode="black">
              <a:xfrm>
                <a:off x="509" y="1035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93" name="Line 10"/>
              <p:cNvSpPr>
                <a:spLocks noChangeShapeType="1"/>
              </p:cNvSpPr>
              <p:nvPr/>
            </p:nvSpPr>
            <p:spPr bwMode="black">
              <a:xfrm>
                <a:off x="511" y="1181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94" name="Line 11"/>
              <p:cNvSpPr>
                <a:spLocks noChangeShapeType="1"/>
              </p:cNvSpPr>
              <p:nvPr/>
            </p:nvSpPr>
            <p:spPr bwMode="black">
              <a:xfrm>
                <a:off x="518" y="126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95" name="Line 12"/>
              <p:cNvSpPr>
                <a:spLocks noChangeShapeType="1"/>
              </p:cNvSpPr>
              <p:nvPr/>
            </p:nvSpPr>
            <p:spPr bwMode="black">
              <a:xfrm>
                <a:off x="512" y="134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96" name="Line 13"/>
              <p:cNvSpPr>
                <a:spLocks noChangeShapeType="1"/>
              </p:cNvSpPr>
              <p:nvPr/>
            </p:nvSpPr>
            <p:spPr bwMode="black">
              <a:xfrm>
                <a:off x="512" y="141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0289" name="Text Box 14"/>
            <p:cNvSpPr txBox="1">
              <a:spLocks noChangeArrowheads="1"/>
            </p:cNvSpPr>
            <p:nvPr/>
          </p:nvSpPr>
          <p:spPr bwMode="black">
            <a:xfrm>
              <a:off x="361" y="1428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linee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digitali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504847" name="Group 15"/>
          <p:cNvGrpSpPr>
            <a:grpSpLocks/>
          </p:cNvGrpSpPr>
          <p:nvPr/>
        </p:nvGrpSpPr>
        <p:grpSpPr bwMode="auto">
          <a:xfrm>
            <a:off x="6561138" y="1876425"/>
            <a:ext cx="1528762" cy="749300"/>
            <a:chOff x="3860" y="1203"/>
            <a:chExt cx="963" cy="472"/>
          </a:xfrm>
        </p:grpSpPr>
        <p:sp>
          <p:nvSpPr>
            <p:cNvPr id="10286" name="Line 16"/>
            <p:cNvSpPr>
              <a:spLocks noChangeShapeType="1"/>
            </p:cNvSpPr>
            <p:nvPr/>
          </p:nvSpPr>
          <p:spPr bwMode="black">
            <a:xfrm>
              <a:off x="4023" y="1210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87" name="Text Box 17"/>
            <p:cNvSpPr txBox="1">
              <a:spLocks noChangeArrowheads="1"/>
            </p:cNvSpPr>
            <p:nvPr/>
          </p:nvSpPr>
          <p:spPr bwMode="black">
            <a:xfrm>
              <a:off x="3860" y="1203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linea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analogica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504850" name="Group 18"/>
          <p:cNvGrpSpPr>
            <a:grpSpLocks/>
          </p:cNvGrpSpPr>
          <p:nvPr/>
        </p:nvGrpSpPr>
        <p:grpSpPr bwMode="auto">
          <a:xfrm>
            <a:off x="5600700" y="1144588"/>
            <a:ext cx="1528763" cy="742950"/>
            <a:chOff x="3255" y="742"/>
            <a:chExt cx="963" cy="468"/>
          </a:xfrm>
        </p:grpSpPr>
        <p:sp>
          <p:nvSpPr>
            <p:cNvPr id="10284" name="Line 19"/>
            <p:cNvSpPr>
              <a:spLocks noChangeShapeType="1"/>
            </p:cNvSpPr>
            <p:nvPr/>
          </p:nvSpPr>
          <p:spPr bwMode="black">
            <a:xfrm>
              <a:off x="3456" y="1210"/>
              <a:ext cx="4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85" name="Text Box 20"/>
            <p:cNvSpPr txBox="1">
              <a:spLocks noChangeArrowheads="1"/>
            </p:cNvSpPr>
            <p:nvPr/>
          </p:nvSpPr>
          <p:spPr bwMode="black">
            <a:xfrm>
              <a:off x="3255" y="742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OUT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504853" name="Group 21"/>
          <p:cNvGrpSpPr>
            <a:grpSpLocks/>
          </p:cNvGrpSpPr>
          <p:nvPr/>
        </p:nvGrpSpPr>
        <p:grpSpPr bwMode="auto">
          <a:xfrm>
            <a:off x="2155825" y="1054100"/>
            <a:ext cx="1528763" cy="1331913"/>
            <a:chOff x="1085" y="685"/>
            <a:chExt cx="963" cy="839"/>
          </a:xfrm>
        </p:grpSpPr>
        <p:sp>
          <p:nvSpPr>
            <p:cNvPr id="10282" name="AutoShape 22"/>
            <p:cNvSpPr>
              <a:spLocks noChangeArrowheads="1"/>
            </p:cNvSpPr>
            <p:nvPr/>
          </p:nvSpPr>
          <p:spPr bwMode="black">
            <a:xfrm>
              <a:off x="1247" y="868"/>
              <a:ext cx="715" cy="656"/>
            </a:xfrm>
            <a:prstGeom prst="rightArrow">
              <a:avLst>
                <a:gd name="adj1" fmla="val 50000"/>
                <a:gd name="adj2" fmla="val 27248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0283" name="Text Box 23"/>
            <p:cNvSpPr txBox="1">
              <a:spLocks noChangeArrowheads="1"/>
            </p:cNvSpPr>
            <p:nvPr/>
          </p:nvSpPr>
          <p:spPr bwMode="black">
            <a:xfrm>
              <a:off x="1085" y="685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IN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504856" name="Group 24"/>
          <p:cNvGrpSpPr>
            <a:grpSpLocks/>
          </p:cNvGrpSpPr>
          <p:nvPr/>
        </p:nvGrpSpPr>
        <p:grpSpPr bwMode="auto">
          <a:xfrm>
            <a:off x="1143000" y="847725"/>
            <a:ext cx="7496175" cy="3033713"/>
            <a:chOff x="720" y="534"/>
            <a:chExt cx="4722" cy="1911"/>
          </a:xfrm>
        </p:grpSpPr>
        <p:sp>
          <p:nvSpPr>
            <p:cNvPr id="10278" name="Text Box 25"/>
            <p:cNvSpPr txBox="1">
              <a:spLocks noChangeArrowheads="1"/>
            </p:cNvSpPr>
            <p:nvPr/>
          </p:nvSpPr>
          <p:spPr bwMode="black">
            <a:xfrm>
              <a:off x="795" y="534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8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bit</a:t>
              </a:r>
            </a:p>
          </p:txBody>
        </p:sp>
        <p:sp>
          <p:nvSpPr>
            <p:cNvPr id="10279" name="Text Box 26"/>
            <p:cNvSpPr txBox="1">
              <a:spLocks noChangeArrowheads="1"/>
            </p:cNvSpPr>
            <p:nvPr/>
          </p:nvSpPr>
          <p:spPr bwMode="black">
            <a:xfrm>
              <a:off x="720" y="1875"/>
              <a:ext cx="75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 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=2</a:t>
              </a:r>
              <a:r>
                <a:rPr lang="it-IT" altLang="it-IT" sz="2800" b="1" i="1" baseline="30000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livelli</a:t>
              </a:r>
            </a:p>
          </p:txBody>
        </p:sp>
        <p:sp>
          <p:nvSpPr>
            <p:cNvPr id="10280" name="Text Box 27"/>
            <p:cNvSpPr txBox="1">
              <a:spLocks noChangeArrowheads="1"/>
            </p:cNvSpPr>
            <p:nvPr/>
          </p:nvSpPr>
          <p:spPr bwMode="black">
            <a:xfrm>
              <a:off x="4302" y="811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1 filo</a:t>
              </a:r>
            </a:p>
          </p:txBody>
        </p:sp>
        <p:sp>
          <p:nvSpPr>
            <p:cNvPr id="10281" name="Text Box 28"/>
            <p:cNvSpPr txBox="1">
              <a:spLocks noChangeArrowheads="1"/>
            </p:cNvSpPr>
            <p:nvPr/>
          </p:nvSpPr>
          <p:spPr bwMode="black">
            <a:xfrm>
              <a:off x="4005" y="1668"/>
              <a:ext cx="1437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la tensione </a:t>
              </a:r>
              <a:r>
                <a:rPr lang="it-IT" altLang="it-IT" sz="2400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400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out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 è quantizzata</a:t>
              </a:r>
              <a:endPara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04861" name="Group 29"/>
          <p:cNvGrpSpPr>
            <a:grpSpLocks/>
          </p:cNvGrpSpPr>
          <p:nvPr/>
        </p:nvGrpSpPr>
        <p:grpSpPr bwMode="auto">
          <a:xfrm>
            <a:off x="1233488" y="4776788"/>
            <a:ext cx="7413625" cy="1878012"/>
            <a:chOff x="777" y="3009"/>
            <a:chExt cx="4670" cy="1183"/>
          </a:xfrm>
        </p:grpSpPr>
        <p:grpSp>
          <p:nvGrpSpPr>
            <p:cNvPr id="10267" name="Group 30"/>
            <p:cNvGrpSpPr>
              <a:grpSpLocks/>
            </p:cNvGrpSpPr>
            <p:nvPr/>
          </p:nvGrpSpPr>
          <p:grpSpPr bwMode="auto">
            <a:xfrm>
              <a:off x="4625" y="3009"/>
              <a:ext cx="599" cy="510"/>
              <a:chOff x="502" y="904"/>
              <a:chExt cx="599" cy="510"/>
            </a:xfrm>
          </p:grpSpPr>
          <p:sp>
            <p:nvSpPr>
              <p:cNvPr id="10271" name="Line 31"/>
              <p:cNvSpPr>
                <a:spLocks noChangeShapeType="1"/>
              </p:cNvSpPr>
              <p:nvPr/>
            </p:nvSpPr>
            <p:spPr bwMode="black">
              <a:xfrm>
                <a:off x="502" y="90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72" name="Line 32"/>
              <p:cNvSpPr>
                <a:spLocks noChangeShapeType="1"/>
              </p:cNvSpPr>
              <p:nvPr/>
            </p:nvSpPr>
            <p:spPr bwMode="black">
              <a:xfrm>
                <a:off x="509" y="970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73" name="Line 33"/>
              <p:cNvSpPr>
                <a:spLocks noChangeShapeType="1"/>
              </p:cNvSpPr>
              <p:nvPr/>
            </p:nvSpPr>
            <p:spPr bwMode="black">
              <a:xfrm>
                <a:off x="509" y="1035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/>
            </p:nvSpPr>
            <p:spPr bwMode="black">
              <a:xfrm>
                <a:off x="511" y="1181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/>
            </p:nvSpPr>
            <p:spPr bwMode="black">
              <a:xfrm>
                <a:off x="518" y="126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/>
            </p:nvSpPr>
            <p:spPr bwMode="black">
              <a:xfrm>
                <a:off x="512" y="134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277" name="Line 37"/>
              <p:cNvSpPr>
                <a:spLocks noChangeShapeType="1"/>
              </p:cNvSpPr>
              <p:nvPr/>
            </p:nvSpPr>
            <p:spPr bwMode="black">
              <a:xfrm>
                <a:off x="512" y="141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0268" name="Text Box 38"/>
            <p:cNvSpPr txBox="1">
              <a:spLocks noChangeArrowheads="1"/>
            </p:cNvSpPr>
            <p:nvPr/>
          </p:nvSpPr>
          <p:spPr bwMode="black">
            <a:xfrm>
              <a:off x="4484" y="3582"/>
              <a:ext cx="96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valore numerico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d'uscita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  <p:sp>
          <p:nvSpPr>
            <p:cNvPr id="10269" name="Line 39"/>
            <p:cNvSpPr>
              <a:spLocks noChangeShapeType="1"/>
            </p:cNvSpPr>
            <p:nvPr/>
          </p:nvSpPr>
          <p:spPr bwMode="black">
            <a:xfrm>
              <a:off x="999" y="3246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70" name="Text Box 40"/>
            <p:cNvSpPr txBox="1">
              <a:spLocks noChangeArrowheads="1"/>
            </p:cNvSpPr>
            <p:nvPr/>
          </p:nvSpPr>
          <p:spPr bwMode="black">
            <a:xfrm>
              <a:off x="777" y="3288"/>
              <a:ext cx="102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tensione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analogica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d'ingresso</a:t>
              </a:r>
            </a:p>
          </p:txBody>
        </p:sp>
      </p:grpSp>
      <p:grpSp>
        <p:nvGrpSpPr>
          <p:cNvPr id="504873" name="Group 41"/>
          <p:cNvGrpSpPr>
            <a:grpSpLocks/>
          </p:cNvGrpSpPr>
          <p:nvPr/>
        </p:nvGrpSpPr>
        <p:grpSpPr bwMode="auto">
          <a:xfrm>
            <a:off x="2435225" y="4279900"/>
            <a:ext cx="4762500" cy="1446213"/>
            <a:chOff x="1534" y="2696"/>
            <a:chExt cx="3000" cy="911"/>
          </a:xfrm>
        </p:grpSpPr>
        <p:sp>
          <p:nvSpPr>
            <p:cNvPr id="10261" name="Rectangle 42"/>
            <p:cNvSpPr>
              <a:spLocks noChangeArrowheads="1"/>
            </p:cNvSpPr>
            <p:nvPr/>
          </p:nvSpPr>
          <p:spPr bwMode="black">
            <a:xfrm>
              <a:off x="2330" y="2893"/>
              <a:ext cx="1327" cy="71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0262" name="Text Box 43"/>
            <p:cNvSpPr txBox="1">
              <a:spLocks noChangeArrowheads="1"/>
            </p:cNvSpPr>
            <p:nvPr/>
          </p:nvSpPr>
          <p:spPr bwMode="black">
            <a:xfrm>
              <a:off x="2337" y="2981"/>
              <a:ext cx="1336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convertitore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A/D</a:t>
              </a:r>
            </a:p>
          </p:txBody>
        </p:sp>
        <p:sp>
          <p:nvSpPr>
            <p:cNvPr id="10263" name="Line 44"/>
            <p:cNvSpPr>
              <a:spLocks noChangeShapeType="1"/>
            </p:cNvSpPr>
            <p:nvPr/>
          </p:nvSpPr>
          <p:spPr bwMode="black">
            <a:xfrm>
              <a:off x="1763" y="3249"/>
              <a:ext cx="4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64" name="Text Box 45"/>
            <p:cNvSpPr txBox="1">
              <a:spLocks noChangeArrowheads="1"/>
            </p:cNvSpPr>
            <p:nvPr/>
          </p:nvSpPr>
          <p:spPr bwMode="black">
            <a:xfrm>
              <a:off x="1534" y="2697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IN </a:t>
              </a:r>
              <a:endParaRPr lang="it-IT" altLang="it-IT" sz="2400" b="1" i="1">
                <a:solidFill>
                  <a:srgbClr val="CC78EE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265" name="AutoShape 46"/>
            <p:cNvSpPr>
              <a:spLocks noChangeArrowheads="1"/>
            </p:cNvSpPr>
            <p:nvPr/>
          </p:nvSpPr>
          <p:spPr bwMode="black">
            <a:xfrm>
              <a:off x="3747" y="2907"/>
              <a:ext cx="715" cy="656"/>
            </a:xfrm>
            <a:prstGeom prst="rightArrow">
              <a:avLst>
                <a:gd name="adj1" fmla="val 50000"/>
                <a:gd name="adj2" fmla="val 27248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0266" name="Text Box 47"/>
            <p:cNvSpPr txBox="1">
              <a:spLocks noChangeArrowheads="1"/>
            </p:cNvSpPr>
            <p:nvPr/>
          </p:nvSpPr>
          <p:spPr bwMode="black">
            <a:xfrm>
              <a:off x="3571" y="2696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latin typeface="Book Antiqua" panose="02040602050305030304" pitchFamily="18" charset="0"/>
                </a:rPr>
                <a:t>OUT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504880" name="Group 48"/>
          <p:cNvGrpSpPr>
            <a:grpSpLocks/>
          </p:cNvGrpSpPr>
          <p:nvPr/>
        </p:nvGrpSpPr>
        <p:grpSpPr bwMode="auto">
          <a:xfrm>
            <a:off x="1239838" y="3957638"/>
            <a:ext cx="7292975" cy="1119187"/>
            <a:chOff x="781" y="2479"/>
            <a:chExt cx="4594" cy="705"/>
          </a:xfrm>
        </p:grpSpPr>
        <p:sp>
          <p:nvSpPr>
            <p:cNvPr id="10259" name="Text Box 49"/>
            <p:cNvSpPr txBox="1">
              <a:spLocks noChangeArrowheads="1"/>
            </p:cNvSpPr>
            <p:nvPr/>
          </p:nvSpPr>
          <p:spPr bwMode="black">
            <a:xfrm>
              <a:off x="781" y="2712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range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o dinamica </a:t>
              </a:r>
              <a:endPara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260" name="Text Box 50"/>
            <p:cNvSpPr txBox="1">
              <a:spLocks noChangeArrowheads="1"/>
            </p:cNvSpPr>
            <p:nvPr/>
          </p:nvSpPr>
          <p:spPr bwMode="black">
            <a:xfrm>
              <a:off x="4456" y="2479"/>
              <a:ext cx="91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bit o </a:t>
              </a:r>
              <a:b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</a:b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livelli</a:t>
              </a:r>
              <a:endPara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504884" name="Text Box 52"/>
          <p:cNvSpPr txBox="1">
            <a:spLocks noChangeArrowheads="1"/>
          </p:cNvSpPr>
          <p:nvPr/>
        </p:nvSpPr>
        <p:spPr bwMode="black">
          <a:xfrm>
            <a:off x="3054350" y="3780638"/>
            <a:ext cx="35448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V E L O C I T A’</a:t>
            </a:r>
            <a:endParaRPr lang="it-IT" altLang="it-IT" sz="2400" b="1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04886" name="Text Box 54"/>
          <p:cNvSpPr txBox="1">
            <a:spLocks noChangeArrowheads="1"/>
          </p:cNvSpPr>
          <p:nvPr/>
        </p:nvSpPr>
        <p:spPr bwMode="black">
          <a:xfrm>
            <a:off x="2446338" y="2339975"/>
            <a:ext cx="1122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Book Antiqua" panose="02040602050305030304" pitchFamily="18" charset="0"/>
              </a:rPr>
              <a:t>numero</a:t>
            </a:r>
            <a:endParaRPr lang="it-IT" altLang="it-IT" sz="2000" i="1">
              <a:latin typeface="Book Antiqua" panose="02040602050305030304" pitchFamily="18" charset="0"/>
            </a:endParaRPr>
          </a:p>
        </p:txBody>
      </p:sp>
      <p:sp>
        <p:nvSpPr>
          <p:cNvPr id="504887" name="Text Box 55"/>
          <p:cNvSpPr txBox="1">
            <a:spLocks noChangeArrowheads="1"/>
          </p:cNvSpPr>
          <p:nvPr/>
        </p:nvSpPr>
        <p:spPr bwMode="black">
          <a:xfrm>
            <a:off x="5743575" y="1890713"/>
            <a:ext cx="1195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Book Antiqua" panose="02040602050305030304" pitchFamily="18" charset="0"/>
              </a:rPr>
              <a:t>tensione</a:t>
            </a:r>
            <a:endParaRPr lang="it-IT" altLang="it-IT" sz="2000" i="1">
              <a:latin typeface="Book Antiqua" panose="02040602050305030304" pitchFamily="18" charset="0"/>
            </a:endParaRPr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>
            <a:off x="6054290" y="4002087"/>
            <a:ext cx="1160897" cy="134938"/>
          </a:xfrm>
          <a:prstGeom prst="line">
            <a:avLst/>
          </a:prstGeom>
          <a:noFill/>
          <a:ln w="38100">
            <a:solidFill>
              <a:srgbClr val="0096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F7A685B2-B572-4790-869D-CBD9F1337E2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CC5063-F800-43C0-9E80-C7E328DB2F39}" type="slidenum">
              <a:rPr lang="it-IT" altLang="it-IT"/>
              <a:pPr>
                <a:defRPr/>
              </a:pPr>
              <a:t>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84" grpId="0"/>
      <p:bldP spid="504886" grpId="0"/>
      <p:bldP spid="5048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D96529FD-1F61-42C9-9686-445301452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- convertitore Flash (2/4)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D0FC4EE0-2F78-4737-BD0A-C5EAA30B213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5113" y="1020763"/>
            <a:ext cx="88788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>
                <a:solidFill>
                  <a:srgbClr val="FFFF00"/>
                </a:solidFill>
                <a:latin typeface="Book Antiqua" pitchFamily="18" charset="0"/>
              </a:rPr>
              <a:t> </a:t>
            </a:r>
            <a:endParaRPr lang="it-IT" altLang="it-IT">
              <a:latin typeface="Book Antiqua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black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pic>
        <p:nvPicPr>
          <p:cNvPr id="83973" name="Picture 6" descr="flas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3" y="904875"/>
            <a:ext cx="7078662" cy="555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4" name="Line 7"/>
          <p:cNvSpPr>
            <a:spLocks noChangeShapeType="1"/>
          </p:cNvSpPr>
          <p:nvPr/>
        </p:nvSpPr>
        <p:spPr bwMode="black">
          <a:xfrm>
            <a:off x="3013075" y="2117725"/>
            <a:ext cx="23813" cy="28479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black">
          <a:xfrm>
            <a:off x="2709863" y="3311525"/>
            <a:ext cx="427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DC010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567305" name="Oval 9"/>
          <p:cNvSpPr>
            <a:spLocks noChangeArrowheads="1"/>
          </p:cNvSpPr>
          <p:nvPr/>
        </p:nvSpPr>
        <p:spPr bwMode="black">
          <a:xfrm>
            <a:off x="2533650" y="1227138"/>
            <a:ext cx="1528763" cy="7064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567306" name="Oval 10"/>
          <p:cNvSpPr>
            <a:spLocks noChangeArrowheads="1"/>
          </p:cNvSpPr>
          <p:nvPr/>
        </p:nvSpPr>
        <p:spPr bwMode="black">
          <a:xfrm>
            <a:off x="2568575" y="5221288"/>
            <a:ext cx="1528763" cy="70643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567307" name="Text Box 11"/>
          <p:cNvSpPr txBox="1">
            <a:spLocks noChangeArrowheads="1"/>
          </p:cNvSpPr>
          <p:nvPr/>
        </p:nvSpPr>
        <p:spPr bwMode="black">
          <a:xfrm>
            <a:off x="1000125" y="3302000"/>
            <a:ext cx="1179513" cy="7937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>
                <a:solidFill>
                  <a:srgbClr val="DC0101"/>
                </a:solidFill>
                <a:latin typeface="Book Antiqua" panose="02040602050305030304" pitchFamily="18" charset="0"/>
              </a:rPr>
              <a:t>-1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DC0101"/>
                </a:solidFill>
                <a:latin typeface="Book Antiqua" panose="02040602050305030304" pitchFamily="18" charset="0"/>
              </a:rPr>
              <a:t>soglie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black">
          <a:xfrm>
            <a:off x="1235610" y="874713"/>
            <a:ext cx="4130675" cy="45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 i="1" dirty="0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DC0101"/>
                </a:solidFill>
                <a:latin typeface="Book Antiqua" panose="02040602050305030304" pitchFamily="18" charset="0"/>
              </a:rPr>
              <a:t>=2</a:t>
            </a:r>
            <a:r>
              <a:rPr lang="it-IT" altLang="it-IT" sz="2800" b="1" i="1" baseline="30000" dirty="0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i="1" dirty="0">
                <a:solidFill>
                  <a:srgbClr val="DC0101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DC0101"/>
                </a:solidFill>
                <a:latin typeface="Book Antiqua" panose="02040602050305030304" pitchFamily="18" charset="0"/>
              </a:rPr>
              <a:t>Resistori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6380BC1-1272-4CB2-86F0-359C6569F34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DB960-05AE-411E-A1F8-99F8FF314A89}" type="slidenum">
              <a:rPr lang="it-IT" altLang="it-IT"/>
              <a:pPr>
                <a:defRPr/>
              </a:pPr>
              <a:t>40</a:t>
            </a:fld>
            <a:r>
              <a:rPr lang="it-IT" altLang="it-IT"/>
              <a:t>/95</a:t>
            </a:r>
            <a:endParaRPr lang="it-IT" altLang="it-IT" dirty="0"/>
          </a:p>
        </p:txBody>
      </p:sp>
      <p:cxnSp>
        <p:nvCxnSpPr>
          <p:cNvPr id="4" name="Connettore 2 3"/>
          <p:cNvCxnSpPr/>
          <p:nvPr/>
        </p:nvCxnSpPr>
        <p:spPr bwMode="auto">
          <a:xfrm flipV="1">
            <a:off x="936629" y="6248400"/>
            <a:ext cx="2160000" cy="8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black">
          <a:xfrm>
            <a:off x="974724" y="5817553"/>
            <a:ext cx="2444751" cy="46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500" dirty="0">
                <a:solidFill>
                  <a:srgbClr val="000000"/>
                </a:solidFill>
                <a:latin typeface="Book Antiqua" panose="02040602050305030304" pitchFamily="18" charset="0"/>
              </a:rPr>
              <a:t>dinamica tra </a:t>
            </a:r>
            <a:r>
              <a:rPr lang="it-IT" altLang="it-IT" sz="150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500" baseline="-25000" dirty="0">
                <a:solidFill>
                  <a:srgbClr val="000000"/>
                </a:solidFill>
                <a:latin typeface="Book Antiqua" panose="02040602050305030304" pitchFamily="18" charset="0"/>
              </a:rPr>
              <a:t>REF</a:t>
            </a:r>
            <a:r>
              <a:rPr lang="it-IT" altLang="it-IT" sz="1500" dirty="0">
                <a:solidFill>
                  <a:srgbClr val="000000"/>
                </a:solidFill>
                <a:latin typeface="Book Antiqua" panose="02040602050305030304" pitchFamily="18" charset="0"/>
              </a:rPr>
              <a:t> e MASSA </a:t>
            </a:r>
            <a:r>
              <a:rPr lang="it-IT" altLang="it-IT" sz="1500" dirty="0">
                <a:solidFill>
                  <a:srgbClr val="00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unipolare!</a:t>
            </a:r>
            <a:endParaRPr lang="it-IT" altLang="it-IT" sz="15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5" grpId="0" animBg="1"/>
      <p:bldP spid="567306" grpId="0" animBg="1"/>
      <p:bldP spid="56730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719EC105-3CE7-47A3-BE7E-CC3358934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- convertitore Flash (3/4)</a:t>
            </a:r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black">
          <a:xfrm>
            <a:off x="265113" y="5113338"/>
            <a:ext cx="86868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Con la rete di resistori a 3/2 </a:t>
            </a:r>
            <a:r>
              <a:rPr lang="it-IT" altLang="it-IT" sz="2800" i="1" dirty="0">
                <a:latin typeface="Book Antiqua" panose="02040602050305030304" pitchFamily="18" charset="0"/>
              </a:rPr>
              <a:t>R</a:t>
            </a:r>
            <a:r>
              <a:rPr lang="it-IT" altLang="it-IT" sz="2800" dirty="0">
                <a:latin typeface="Book Antiqua" panose="02040602050305030304" pitchFamily="18" charset="0"/>
              </a:rPr>
              <a:t> e </a:t>
            </a:r>
            <a:r>
              <a:rPr lang="it-IT" altLang="it-IT" sz="2800" i="1" dirty="0">
                <a:latin typeface="Book Antiqua" panose="02040602050305030304" pitchFamily="18" charset="0"/>
              </a:rPr>
              <a:t>R</a:t>
            </a:r>
            <a:r>
              <a:rPr lang="it-IT" altLang="it-IT" sz="2800" dirty="0">
                <a:latin typeface="Book Antiqua" panose="02040602050305030304" pitchFamily="18" charset="0"/>
              </a:rPr>
              <a:t>/2 la soglia del           1° livello viene dimezzata in ampiezza il che è utile per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non avere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offset</a:t>
            </a:r>
            <a:r>
              <a:rPr lang="it-IT" altLang="it-IT" sz="2800" dirty="0">
                <a:latin typeface="Book Antiqua" panose="02040602050305030304" pitchFamily="18" charset="0"/>
              </a:rPr>
              <a:t> nella caratteristica di conversione e per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convertire segnali bipolari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181100" y="1485900"/>
          <a:ext cx="11969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Equation" r:id="rId4" imgW="755640" imgH="540000" progId="Equation.3">
                  <p:embed/>
                </p:oleObj>
              </mc:Choice>
              <mc:Fallback>
                <p:oleObj name="Equation" r:id="rId4" imgW="755640" imgH="54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1100" y="1485900"/>
                        <a:ext cx="11969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9349" name="Group 5"/>
          <p:cNvGrpSpPr>
            <a:grpSpLocks/>
          </p:cNvGrpSpPr>
          <p:nvPr/>
        </p:nvGrpSpPr>
        <p:grpSpPr bwMode="auto">
          <a:xfrm>
            <a:off x="2919413" y="1447800"/>
            <a:ext cx="5453062" cy="1309688"/>
            <a:chOff x="1839" y="940"/>
            <a:chExt cx="3435" cy="825"/>
          </a:xfrm>
        </p:grpSpPr>
        <p:graphicFrame>
          <p:nvGraphicFramePr>
            <p:cNvPr id="86043" name="Object 6"/>
            <p:cNvGraphicFramePr>
              <a:graphicFrameLocks noChangeAspect="1"/>
            </p:cNvGraphicFramePr>
            <p:nvPr/>
          </p:nvGraphicFramePr>
          <p:xfrm>
            <a:off x="1839" y="940"/>
            <a:ext cx="169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87" name="Equation" r:id="rId6" imgW="748800" imgH="243000" progId="Equation.3">
                    <p:embed/>
                  </p:oleObj>
                </mc:Choice>
                <mc:Fallback>
                  <p:oleObj name="Equation" r:id="rId6" imgW="748800" imgH="243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839" y="940"/>
                          <a:ext cx="1698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4" name="Text Box 7"/>
            <p:cNvSpPr txBox="1">
              <a:spLocks noChangeArrowheads="1"/>
            </p:cNvSpPr>
            <p:nvPr/>
          </p:nvSpPr>
          <p:spPr bwMode="black">
            <a:xfrm>
              <a:off x="3656" y="1080"/>
              <a:ext cx="1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i="1">
                  <a:latin typeface="Book Antiqua" panose="02040602050305030304" pitchFamily="18" charset="0"/>
                </a:rPr>
                <a:t>i</a:t>
              </a:r>
              <a:r>
                <a:rPr lang="it-IT" altLang="it-IT" sz="2800">
                  <a:latin typeface="Book Antiqua" panose="02040602050305030304" pitchFamily="18" charset="0"/>
                </a:rPr>
                <a:t> = 1, … </a:t>
              </a:r>
              <a:r>
                <a:rPr lang="it-IT" altLang="it-IT" sz="2800" i="1">
                  <a:latin typeface="Book Antiqua" panose="02040602050305030304" pitchFamily="18" charset="0"/>
                </a:rPr>
                <a:t>N </a:t>
              </a:r>
              <a:r>
                <a:rPr lang="it-IT" altLang="it-IT" sz="2800">
                  <a:latin typeface="Book Antiqua" panose="02040602050305030304" pitchFamily="18" charset="0"/>
                </a:rPr>
                <a:t>- 1</a:t>
              </a:r>
              <a:endParaRPr lang="it-IT" altLang="it-IT" sz="2800" i="1">
                <a:latin typeface="Book Antiqua" panose="02040602050305030304" pitchFamily="18" charset="0"/>
              </a:endParaRPr>
            </a:p>
          </p:txBody>
        </p:sp>
        <p:sp>
          <p:nvSpPr>
            <p:cNvPr id="86045" name="Text Box 8"/>
            <p:cNvSpPr txBox="1">
              <a:spLocks noChangeArrowheads="1"/>
            </p:cNvSpPr>
            <p:nvPr/>
          </p:nvSpPr>
          <p:spPr bwMode="black">
            <a:xfrm>
              <a:off x="3753" y="1438"/>
              <a:ext cx="1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i="1">
                  <a:latin typeface="Book Antiqua" panose="02040602050305030304" pitchFamily="18" charset="0"/>
                </a:rPr>
                <a:t>N</a:t>
              </a:r>
              <a:r>
                <a:rPr lang="it-IT" altLang="it-IT" sz="1400" i="1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</a:rPr>
                <a:t>-</a:t>
              </a:r>
              <a:r>
                <a:rPr lang="it-IT" altLang="it-IT" sz="1400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</a:rPr>
                <a:t>1 soglie</a:t>
              </a:r>
              <a:endParaRPr lang="it-IT" altLang="it-IT" sz="2800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323850" y="2697163"/>
            <a:ext cx="7786688" cy="2352675"/>
            <a:chOff x="204" y="1733"/>
            <a:chExt cx="4905" cy="1482"/>
          </a:xfrm>
        </p:grpSpPr>
        <p:grpSp>
          <p:nvGrpSpPr>
            <p:cNvPr id="86035" name="Group 10"/>
            <p:cNvGrpSpPr>
              <a:grpSpLocks/>
            </p:cNvGrpSpPr>
            <p:nvPr/>
          </p:nvGrpSpPr>
          <p:grpSpPr bwMode="auto">
            <a:xfrm>
              <a:off x="219" y="2626"/>
              <a:ext cx="4890" cy="546"/>
              <a:chOff x="219" y="2626"/>
              <a:chExt cx="4890" cy="546"/>
            </a:xfrm>
          </p:grpSpPr>
          <p:graphicFrame>
            <p:nvGraphicFramePr>
              <p:cNvPr id="86041" name="Object 11"/>
              <p:cNvGraphicFramePr>
                <a:graphicFrameLocks noChangeAspect="1"/>
              </p:cNvGraphicFramePr>
              <p:nvPr/>
            </p:nvGraphicFramePr>
            <p:xfrm>
              <a:off x="219" y="2626"/>
              <a:ext cx="2966" cy="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088" name="Equation" r:id="rId8" imgW="3305880" imgH="580680" progId="Equation.3">
                      <p:embed/>
                    </p:oleObj>
                  </mc:Choice>
                  <mc:Fallback>
                    <p:oleObj name="Equation" r:id="rId8" imgW="3305880" imgH="5806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219" y="2626"/>
                            <a:ext cx="2966" cy="5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42" name="Text Box 12"/>
              <p:cNvSpPr txBox="1">
                <a:spLocks noChangeArrowheads="1"/>
              </p:cNvSpPr>
              <p:nvPr/>
            </p:nvSpPr>
            <p:spPr bwMode="black">
              <a:xfrm>
                <a:off x="3752" y="2688"/>
                <a:ext cx="13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800" i="1">
                    <a:latin typeface="Book Antiqua" panose="02040602050305030304" pitchFamily="18" charset="0"/>
                  </a:rPr>
                  <a:t>N </a:t>
                </a:r>
                <a:r>
                  <a:rPr lang="it-IT" altLang="it-IT" sz="2800">
                    <a:latin typeface="Book Antiqua" panose="02040602050305030304" pitchFamily="18" charset="0"/>
                  </a:rPr>
                  <a:t>- 1 soglie</a:t>
                </a:r>
                <a:endParaRPr lang="it-IT" altLang="it-IT" sz="2800" i="1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86036" name="Group 13"/>
            <p:cNvGrpSpPr>
              <a:grpSpLocks/>
            </p:cNvGrpSpPr>
            <p:nvPr/>
          </p:nvGrpSpPr>
          <p:grpSpPr bwMode="auto">
            <a:xfrm>
              <a:off x="204" y="1733"/>
              <a:ext cx="4697" cy="1482"/>
              <a:chOff x="204" y="1733"/>
              <a:chExt cx="4697" cy="1482"/>
            </a:xfrm>
          </p:grpSpPr>
          <p:graphicFrame>
            <p:nvGraphicFramePr>
              <p:cNvPr id="86037" name="Object 14"/>
              <p:cNvGraphicFramePr>
                <a:graphicFrameLocks noChangeAspect="1"/>
              </p:cNvGraphicFramePr>
              <p:nvPr/>
            </p:nvGraphicFramePr>
            <p:xfrm>
              <a:off x="239" y="2000"/>
              <a:ext cx="2230" cy="5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089" name="Equation" r:id="rId10" imgW="2476080" imgH="607680" progId="Equation.3">
                      <p:embed/>
                    </p:oleObj>
                  </mc:Choice>
                  <mc:Fallback>
                    <p:oleObj name="Equation" r:id="rId10" imgW="2476080" imgH="6076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239" y="2000"/>
                            <a:ext cx="2230" cy="5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38" name="Text Box 15"/>
              <p:cNvSpPr txBox="1">
                <a:spLocks noChangeArrowheads="1"/>
              </p:cNvSpPr>
              <p:nvPr/>
            </p:nvSpPr>
            <p:spPr bwMode="black">
              <a:xfrm>
                <a:off x="204" y="1733"/>
                <a:ext cx="30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400">
                    <a:latin typeface="Book Antiqua" panose="02040602050305030304" pitchFamily="18" charset="0"/>
                  </a:rPr>
                  <a:t>Primo e ultimo resistore diversi</a:t>
                </a:r>
              </a:p>
            </p:txBody>
          </p:sp>
          <p:sp>
            <p:nvSpPr>
              <p:cNvPr id="86039" name="Text Box 15"/>
              <p:cNvSpPr txBox="1">
                <a:spLocks noChangeArrowheads="1"/>
              </p:cNvSpPr>
              <p:nvPr/>
            </p:nvSpPr>
            <p:spPr bwMode="black">
              <a:xfrm>
                <a:off x="2604" y="2089"/>
                <a:ext cx="2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400">
                    <a:latin typeface="Book Antiqua" panose="02040602050305030304" pitchFamily="18" charset="0"/>
                  </a:rPr>
                  <a:t>come nel caso precedente</a:t>
                </a:r>
              </a:p>
            </p:txBody>
          </p:sp>
          <p:sp>
            <p:nvSpPr>
              <p:cNvPr id="86040" name="Text Box 15"/>
              <p:cNvSpPr txBox="1">
                <a:spLocks noChangeArrowheads="1"/>
              </p:cNvSpPr>
              <p:nvPr/>
            </p:nvSpPr>
            <p:spPr bwMode="black">
              <a:xfrm>
                <a:off x="3848" y="2924"/>
                <a:ext cx="105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400">
                    <a:latin typeface="Book Antiqua" panose="02040602050305030304" pitchFamily="18" charset="0"/>
                  </a:rPr>
                  <a:t>“centrate”</a:t>
                </a:r>
              </a:p>
            </p:txBody>
          </p:sp>
        </p:grpSp>
      </p:grpSp>
      <p:sp>
        <p:nvSpPr>
          <p:cNvPr id="86023" name="Text Box 16"/>
          <p:cNvSpPr txBox="1">
            <a:spLocks noChangeArrowheads="1"/>
          </p:cNvSpPr>
          <p:nvPr/>
        </p:nvSpPr>
        <p:spPr bwMode="black">
          <a:xfrm>
            <a:off x="450850" y="969963"/>
            <a:ext cx="4878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latin typeface="Book Antiqua" panose="02040602050305030304" pitchFamily="18" charset="0"/>
              </a:rPr>
              <a:t>N</a:t>
            </a:r>
            <a:r>
              <a:rPr lang="it-IT" altLang="it-IT" sz="2400">
                <a:latin typeface="Book Antiqua" panose="02040602050305030304" pitchFamily="18" charset="0"/>
              </a:rPr>
              <a:t> resistori tutti uguali</a:t>
            </a:r>
          </a:p>
        </p:txBody>
      </p:sp>
      <p:grpSp>
        <p:nvGrpSpPr>
          <p:cNvPr id="569361" name="Group 17"/>
          <p:cNvGrpSpPr>
            <a:grpSpLocks/>
          </p:cNvGrpSpPr>
          <p:nvPr/>
        </p:nvGrpSpPr>
        <p:grpSpPr bwMode="auto">
          <a:xfrm>
            <a:off x="3830638" y="957263"/>
            <a:ext cx="1784350" cy="1531937"/>
            <a:chOff x="2413" y="631"/>
            <a:chExt cx="1124" cy="965"/>
          </a:xfrm>
        </p:grpSpPr>
        <p:grpSp>
          <p:nvGrpSpPr>
            <p:cNvPr id="86029" name="Group 18"/>
            <p:cNvGrpSpPr>
              <a:grpSpLocks/>
            </p:cNvGrpSpPr>
            <p:nvPr/>
          </p:nvGrpSpPr>
          <p:grpSpPr bwMode="auto">
            <a:xfrm>
              <a:off x="2413" y="764"/>
              <a:ext cx="434" cy="702"/>
              <a:chOff x="2413" y="764"/>
              <a:chExt cx="434" cy="702"/>
            </a:xfrm>
          </p:grpSpPr>
          <p:sp>
            <p:nvSpPr>
              <p:cNvPr id="86033" name="Text Box 19"/>
              <p:cNvSpPr txBox="1">
                <a:spLocks noChangeArrowheads="1"/>
              </p:cNvSpPr>
              <p:nvPr/>
            </p:nvSpPr>
            <p:spPr bwMode="black">
              <a:xfrm>
                <a:off x="2413" y="764"/>
                <a:ext cx="4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400">
                    <a:solidFill>
                      <a:srgbClr val="FFFF0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it-IT" altLang="it-IT" sz="2400" i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V</a:t>
                </a:r>
                <a:endPara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86034" name="AutoShape 20"/>
              <p:cNvSpPr>
                <a:spLocks noChangeArrowheads="1"/>
              </p:cNvSpPr>
              <p:nvPr/>
            </p:nvSpPr>
            <p:spPr bwMode="black">
              <a:xfrm rot="-5400000">
                <a:off x="2370" y="1086"/>
                <a:ext cx="446" cy="314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</p:grpSp>
        <p:grpSp>
          <p:nvGrpSpPr>
            <p:cNvPr id="86030" name="Group 21"/>
            <p:cNvGrpSpPr>
              <a:grpSpLocks/>
            </p:cNvGrpSpPr>
            <p:nvPr/>
          </p:nvGrpSpPr>
          <p:grpSpPr bwMode="auto">
            <a:xfrm>
              <a:off x="3103" y="631"/>
              <a:ext cx="434" cy="965"/>
              <a:chOff x="3103" y="631"/>
              <a:chExt cx="434" cy="965"/>
            </a:xfrm>
          </p:grpSpPr>
          <p:sp>
            <p:nvSpPr>
              <p:cNvPr id="86031" name="Text Box 22"/>
              <p:cNvSpPr txBox="1">
                <a:spLocks noChangeArrowheads="1"/>
              </p:cNvSpPr>
              <p:nvPr/>
            </p:nvSpPr>
            <p:spPr bwMode="black">
              <a:xfrm>
                <a:off x="3103" y="631"/>
                <a:ext cx="4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400">
                    <a:solidFill>
                      <a:srgbClr val="FFFF0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it-IT" altLang="it-IT" sz="2400" i="1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V</a:t>
                </a:r>
                <a:endPara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86032" name="AutoShape 23"/>
              <p:cNvSpPr>
                <a:spLocks noChangeArrowheads="1"/>
              </p:cNvSpPr>
              <p:nvPr/>
            </p:nvSpPr>
            <p:spPr bwMode="black">
              <a:xfrm rot="-5400000">
                <a:off x="2943" y="1077"/>
                <a:ext cx="702" cy="336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</p:grpSp>
      </p:grpSp>
      <p:sp>
        <p:nvSpPr>
          <p:cNvPr id="569368" name="Text Box 24"/>
          <p:cNvSpPr txBox="1">
            <a:spLocks noChangeArrowheads="1"/>
          </p:cNvSpPr>
          <p:nvPr/>
        </p:nvSpPr>
        <p:spPr bwMode="black">
          <a:xfrm>
            <a:off x="5599113" y="6164263"/>
            <a:ext cx="279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1° ed </a:t>
            </a: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° livello sono disuniformi dagli altri</a:t>
            </a: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black">
          <a:xfrm>
            <a:off x="6894513" y="1076325"/>
            <a:ext cx="2260600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000" b="1">
                <a:latin typeface="Book Antiqua" panose="02040602050305030304" pitchFamily="18" charset="0"/>
              </a:rPr>
              <a:t>r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o</a:t>
            </a:r>
            <a:r>
              <a:rPr lang="it-IT" altLang="it-IT" sz="2000" b="1"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000" b="1">
                <a:latin typeface="Book Antiqua" panose="02040602050305030304" pitchFamily="18" charset="0"/>
              </a:rPr>
              <a:t>am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e</a:t>
            </a:r>
            <a:r>
              <a:rPr lang="it-IT" altLang="it-IT" sz="2000" b="1"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000" b="1">
                <a:latin typeface="Book Antiqua" panose="02040602050305030304" pitchFamily="18" charset="0"/>
              </a:rPr>
              <a:t>o</a:t>
            </a:r>
          </a:p>
          <a:p>
            <a:pPr algn="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1600" b="1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>
                <a:latin typeface="Book Antiqua" panose="02040602050305030304" pitchFamily="18" charset="0"/>
              </a:rPr>
              <a:t>a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000" b="1">
                <a:latin typeface="Book Antiqua" panose="02040602050305030304" pitchFamily="18" charset="0"/>
              </a:rPr>
              <a:t>r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o</a:t>
            </a:r>
            <a:r>
              <a:rPr lang="it-IT" altLang="it-IT" sz="2000" b="1">
                <a:latin typeface="Book Antiqua" panose="02040602050305030304" pitchFamily="18" charset="0"/>
              </a:rPr>
              <a:t>t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o</a:t>
            </a:r>
            <a:r>
              <a:rPr lang="it-IT" altLang="it-IT" sz="2000" b="1"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000" b="1">
                <a:latin typeface="Book Antiqua" panose="02040602050305030304" pitchFamily="18" charset="0"/>
              </a:rPr>
              <a:t>a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000" b="1">
                <a:latin typeface="Book Antiqua" panose="02040602050305030304" pitchFamily="18" charset="0"/>
              </a:rPr>
              <a:t>e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latin typeface="Book Antiqua" panose="02040602050305030304" pitchFamily="18" charset="0"/>
              </a:rPr>
              <a:t>t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o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EC8475E8-FE40-4829-9DCD-1E1A53D4961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59602-AF0B-4435-938E-36877089EFBE}" type="slidenum">
              <a:rPr lang="it-IT" altLang="it-IT"/>
              <a:pPr>
                <a:defRPr/>
              </a:pPr>
              <a:t>41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/>
      <p:bldP spid="569368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B6927EAA-E5D3-4DE0-91C5-599E4A6C2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- convertitore Flash (4/4)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black">
          <a:xfrm>
            <a:off x="366713" y="947738"/>
            <a:ext cx="81565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E’ il convertitore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A/D utilizzato negli oscilloscopi digitali</a:t>
            </a:r>
            <a:r>
              <a:rPr lang="it-IT" altLang="it-IT" sz="2800" dirty="0">
                <a:latin typeface="Book Antiqua" panose="02040602050305030304" pitchFamily="18" charset="0"/>
              </a:rPr>
              <a:t> dove la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risoluzione modesta </a:t>
            </a:r>
            <a:r>
              <a:rPr lang="it-IT" altLang="it-IT" sz="2800" dirty="0">
                <a:latin typeface="Book Antiqua" panose="02040602050305030304" pitchFamily="18" charset="0"/>
              </a:rPr>
              <a:t>non è un fattore limitante mentre la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velocità è essenziale</a:t>
            </a:r>
            <a:endParaRPr lang="el-GR" altLang="it-IT" sz="2800" b="1" baseline="30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black">
          <a:xfrm>
            <a:off x="366713" y="2486025"/>
            <a:ext cx="81264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La dinamica di misura viene suddivisa in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 =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3600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livelli </a:t>
            </a:r>
            <a:r>
              <a:rPr lang="it-IT" altLang="it-IT" sz="2800" b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equispaziati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(</a:t>
            </a:r>
            <a:r>
              <a:rPr lang="el-GR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Δ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800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b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max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/ 2</a:t>
            </a:r>
            <a:r>
              <a:rPr lang="it-IT" altLang="it-IT" sz="3600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dirty="0">
                <a:latin typeface="Book Antiqua" panose="02040602050305030304" pitchFamily="18" charset="0"/>
              </a:rPr>
              <a:t> utilizzando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1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–</a:t>
            </a:r>
            <a:r>
              <a:rPr lang="it-IT" altLang="it-IT" sz="1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1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= 2</a:t>
            </a:r>
            <a:r>
              <a:rPr lang="it-IT" altLang="it-IT" sz="3600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1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–</a:t>
            </a:r>
            <a:r>
              <a:rPr lang="it-IT" altLang="it-IT" sz="1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1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soglie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(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e comparatori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 confrontate in parallelo</a:t>
            </a:r>
            <a:endParaRPr lang="el-GR" altLang="it-IT" sz="2800" baseline="30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black">
          <a:xfrm>
            <a:off x="409575" y="4044950"/>
            <a:ext cx="82073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Tipicamente si lavora con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=256 livelli 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=8 bit)</a:t>
            </a:r>
            <a:r>
              <a:rPr lang="it-IT" altLang="it-IT" sz="2800" dirty="0">
                <a:latin typeface="Book Antiqua" panose="02040602050305030304" pitchFamily="18" charset="0"/>
              </a:rPr>
              <a:t> e dunque la risoluzione relativa è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it-IT" sz="1800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=1/256</a:t>
            </a:r>
            <a:r>
              <a:rPr lang="it-IT" altLang="it-IT" sz="1400" dirty="0"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</a:t>
            </a:r>
            <a:r>
              <a:rPr lang="it-IT" altLang="it-IT" sz="14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4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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10</a:t>
            </a:r>
            <a:r>
              <a:rPr lang="it-IT" altLang="it-IT" sz="2800" b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-3</a:t>
            </a:r>
            <a:br>
              <a:rPr lang="it-IT" altLang="it-IT" sz="2800" b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(la </a:t>
            </a:r>
            <a:r>
              <a:rPr lang="it-IT" altLang="it-IT" sz="2800" dirty="0" err="1">
                <a:latin typeface="Book Antiqua" panose="02040602050305030304" pitchFamily="18" charset="0"/>
              </a:rPr>
              <a:t>ris</a:t>
            </a:r>
            <a:r>
              <a:rPr lang="it-IT" altLang="it-IT" sz="2800" dirty="0">
                <a:latin typeface="Book Antiqua" panose="02040602050305030304" pitchFamily="18" charset="0"/>
              </a:rPr>
              <a:t>. </a:t>
            </a:r>
            <a:r>
              <a:rPr lang="it-IT" altLang="it-IT" sz="2800" dirty="0" err="1">
                <a:latin typeface="Book Antiqua" panose="02040602050305030304" pitchFamily="18" charset="0"/>
              </a:rPr>
              <a:t>ass</a:t>
            </a:r>
            <a:r>
              <a:rPr lang="it-IT" altLang="it-IT" sz="2800" dirty="0">
                <a:latin typeface="Book Antiqua" panose="02040602050305030304" pitchFamily="18" charset="0"/>
              </a:rPr>
              <a:t>. dipende dalla dinamica adottata)</a:t>
            </a:r>
            <a:endParaRPr lang="el-GR" altLang="it-IT" sz="2800" dirty="0">
              <a:latin typeface="Book Antiqua" panose="02040602050305030304" pitchFamily="18" charset="0"/>
            </a:endParaRP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black">
          <a:xfrm>
            <a:off x="409574" y="5437188"/>
            <a:ext cx="82073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È usato per misure su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segnali molto veloci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(TLC, Fisica, ...) ma ottenendo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accuratezza limitata</a:t>
            </a:r>
            <a:endParaRPr lang="el-GR" altLang="it-IT" sz="2800" b="1" baseline="30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637FB73-E549-4103-9B08-B60AE5FB2EBD}"/>
              </a:ext>
            </a:extLst>
          </p:cNvPr>
          <p:cNvSpPr/>
          <p:nvPr/>
        </p:nvSpPr>
        <p:spPr bwMode="auto">
          <a:xfrm>
            <a:off x="192088" y="2470150"/>
            <a:ext cx="8669337" cy="1411288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endParaRPr lang="it-IT">
              <a:ln>
                <a:solidFill>
                  <a:srgbClr val="FFFF00"/>
                </a:solidFill>
              </a:ln>
              <a:latin typeface="Tahoma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black">
          <a:xfrm>
            <a:off x="-11113" y="6365875"/>
            <a:ext cx="935831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>
                <a:latin typeface="Book Antiqua" panose="02040602050305030304" pitchFamily="18" charset="0"/>
                <a:hlinkClick r:id="rId3"/>
              </a:rPr>
              <a:t>https://www.fujitsu.com/cn/en/Images/56G_ADC_FactSheet-en.pdf</a:t>
            </a:r>
            <a:r>
              <a:rPr lang="it-IT" altLang="it-IT" sz="1400">
                <a:latin typeface="Book Antiqua" panose="02040602050305030304" pitchFamily="18" charset="0"/>
              </a:rPr>
              <a:t>   </a:t>
            </a:r>
            <a:r>
              <a:rPr lang="it-IT" altLang="it-IT" sz="1400"/>
              <a:t>56GSa/s 8-bit Analog-to-Digital Converter</a:t>
            </a:r>
            <a:endParaRPr lang="it-IT" altLang="it-IT" sz="14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1400">
              <a:latin typeface="Book Antiqua" panose="0204060205030503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5AB7CDB-810D-42B7-954D-D388F643B3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66DDC-02C7-4235-BA99-46EBA0BC6725}" type="slidenum">
              <a:rPr lang="it-IT" altLang="it-IT"/>
              <a:pPr>
                <a:defRPr/>
              </a:pPr>
              <a:t>42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/>
      <p:bldP spid="571397" grpId="0"/>
      <p:bldP spid="571398" grpId="0"/>
      <p:bldP spid="2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1877A64D-E692-4CAE-B654-AAA90D118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Esercizio (convertitore Flash)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black">
          <a:xfrm>
            <a:off x="1335088" y="1069975"/>
            <a:ext cx="5837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Oscilloscopio digitale a larga banda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black">
          <a:xfrm>
            <a:off x="401638" y="1582738"/>
            <a:ext cx="864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Dinamica   </a:t>
            </a:r>
            <a:r>
              <a:rPr lang="it-IT" altLang="it-IT" sz="2800" i="1">
                <a:latin typeface="Book Antiqua" panose="02040602050305030304" pitchFamily="18" charset="0"/>
              </a:rPr>
              <a:t>D</a:t>
            </a:r>
            <a:r>
              <a:rPr lang="it-IT" altLang="it-IT" sz="2800">
                <a:latin typeface="Book Antiqua" panose="02040602050305030304" pitchFamily="18" charset="0"/>
              </a:rPr>
              <a:t> = </a:t>
            </a:r>
            <a:r>
              <a:rPr lang="en-US" altLang="it-IT" sz="2800">
                <a:latin typeface="Book Antiqua" panose="02040602050305030304" pitchFamily="18" charset="0"/>
              </a:rPr>
              <a:t>± 10 V     </a:t>
            </a:r>
            <a:r>
              <a:rPr lang="it-IT" altLang="it-IT" sz="2800" i="1">
                <a:latin typeface="Book Antiqua" panose="02040602050305030304" pitchFamily="18" charset="0"/>
              </a:rPr>
              <a:t>n</a:t>
            </a:r>
            <a:r>
              <a:rPr lang="it-IT" altLang="it-IT" sz="2800">
                <a:latin typeface="Book Antiqua" panose="02040602050305030304" pitchFamily="18" charset="0"/>
              </a:rPr>
              <a:t> = 8 bit      </a:t>
            </a:r>
            <a:r>
              <a:rPr lang="it-IT" altLang="it-IT" sz="2800" i="1">
                <a:latin typeface="Book Antiqua" panose="02040602050305030304" pitchFamily="18" charset="0"/>
              </a:rPr>
              <a:t>f</a:t>
            </a:r>
            <a:r>
              <a:rPr lang="it-IT" altLang="it-IT" baseline="-25000">
                <a:latin typeface="Book Antiqua" panose="02040602050305030304" pitchFamily="18" charset="0"/>
              </a:rPr>
              <a:t>sample</a:t>
            </a:r>
            <a:r>
              <a:rPr lang="it-IT" altLang="it-IT" sz="2800">
                <a:latin typeface="Book Antiqua" panose="02040602050305030304" pitchFamily="18" charset="0"/>
              </a:rPr>
              <a:t> = 1 GSa/s</a:t>
            </a:r>
            <a:endParaRPr lang="en-US" altLang="it-IT" sz="2800">
              <a:latin typeface="Book Antiqua" panose="02040602050305030304" pitchFamily="18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black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black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aphicFrame>
        <p:nvGraphicFramePr>
          <p:cNvPr id="573447" name="Object 7"/>
          <p:cNvGraphicFramePr>
            <a:graphicFrameLocks noChangeAspect="1"/>
          </p:cNvGraphicFramePr>
          <p:nvPr/>
        </p:nvGraphicFramePr>
        <p:xfrm>
          <a:off x="2914650" y="2322513"/>
          <a:ext cx="41624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4" imgW="1119960" imgH="243000" progId="Equation.3">
                  <p:embed/>
                </p:oleObj>
              </mc:Choice>
              <mc:Fallback>
                <p:oleObj name="Equation" r:id="rId4" imgW="1119960" imgH="2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4650" y="2322513"/>
                        <a:ext cx="41624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57" name="Group 17"/>
          <p:cNvGrpSpPr>
            <a:grpSpLocks/>
          </p:cNvGrpSpPr>
          <p:nvPr/>
        </p:nvGrpSpPr>
        <p:grpSpPr bwMode="auto">
          <a:xfrm>
            <a:off x="2971800" y="3560763"/>
            <a:ext cx="4211638" cy="939800"/>
            <a:chOff x="1991" y="2492"/>
            <a:chExt cx="2653" cy="592"/>
          </a:xfrm>
        </p:grpSpPr>
        <p:graphicFrame>
          <p:nvGraphicFramePr>
            <p:cNvPr id="90130" name="Object 9"/>
            <p:cNvGraphicFramePr>
              <a:graphicFrameLocks noChangeAspect="1"/>
            </p:cNvGraphicFramePr>
            <p:nvPr/>
          </p:nvGraphicFramePr>
          <p:xfrm>
            <a:off x="1991" y="2492"/>
            <a:ext cx="216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3" name="Equation" r:id="rId6" imgW="1052640" imgH="263160" progId="Equation.3">
                    <p:embed/>
                  </p:oleObj>
                </mc:Choice>
                <mc:Fallback>
                  <p:oleObj name="Equation" r:id="rId6" imgW="1052640" imgH="263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991" y="2492"/>
                          <a:ext cx="2163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1" name="Text Box 10"/>
            <p:cNvSpPr txBox="1">
              <a:spLocks noChangeArrowheads="1"/>
            </p:cNvSpPr>
            <p:nvPr/>
          </p:nvSpPr>
          <p:spPr bwMode="black">
            <a:xfrm>
              <a:off x="4150" y="2589"/>
              <a:ext cx="4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mV</a:t>
              </a:r>
            </a:p>
          </p:txBody>
        </p:sp>
      </p:grpSp>
      <p:sp>
        <p:nvSpPr>
          <p:cNvPr id="573451" name="Text Box 11"/>
          <p:cNvSpPr txBox="1">
            <a:spLocks noChangeArrowheads="1"/>
          </p:cNvSpPr>
          <p:nvPr/>
        </p:nvSpPr>
        <p:spPr bwMode="black">
          <a:xfrm>
            <a:off x="2884488" y="4837113"/>
            <a:ext cx="506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latin typeface="Book Antiqua" panose="02040602050305030304" pitchFamily="18" charset="0"/>
              </a:rPr>
              <a:t>f</a:t>
            </a:r>
            <a:r>
              <a:rPr lang="it-IT" altLang="it-IT" baseline="-25000">
                <a:latin typeface="Book Antiqua" panose="02040602050305030304" pitchFamily="18" charset="0"/>
              </a:rPr>
              <a:t>x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, </a:t>
            </a:r>
            <a:r>
              <a:rPr lang="it-IT" altLang="it-IT" baseline="-25000">
                <a:latin typeface="Book Antiqua" panose="02040602050305030304" pitchFamily="18" charset="0"/>
              </a:rPr>
              <a:t>max</a:t>
            </a:r>
            <a:r>
              <a:rPr lang="it-IT" altLang="it-IT" sz="2800">
                <a:latin typeface="Book Antiqua" panose="02040602050305030304" pitchFamily="18" charset="0"/>
              </a:rPr>
              <a:t> = </a:t>
            </a:r>
            <a:r>
              <a:rPr lang="it-IT" altLang="it-IT" sz="2800" i="1">
                <a:latin typeface="Book Antiqua" panose="02040602050305030304" pitchFamily="18" charset="0"/>
              </a:rPr>
              <a:t>f</a:t>
            </a:r>
            <a:r>
              <a:rPr lang="it-IT" altLang="it-IT" sz="2800" baseline="-25000">
                <a:latin typeface="Book Antiqua" panose="02040602050305030304" pitchFamily="18" charset="0"/>
              </a:rPr>
              <a:t>sample</a:t>
            </a:r>
            <a:r>
              <a:rPr lang="it-IT" altLang="it-IT" sz="2800">
                <a:latin typeface="Book Antiqua" panose="02040602050305030304" pitchFamily="18" charset="0"/>
              </a:rPr>
              <a:t> / 2 = 500 MHz</a:t>
            </a:r>
            <a:endParaRPr lang="it-IT" altLang="it-IT" sz="2800" i="1" baseline="-25000">
              <a:latin typeface="Book Antiqua" panose="02040602050305030304" pitchFamily="18" charset="0"/>
            </a:endParaRPr>
          </a:p>
        </p:txBody>
      </p:sp>
      <p:grpSp>
        <p:nvGrpSpPr>
          <p:cNvPr id="573452" name="Group 12"/>
          <p:cNvGrpSpPr>
            <a:grpSpLocks/>
          </p:cNvGrpSpPr>
          <p:nvPr/>
        </p:nvGrpSpPr>
        <p:grpSpPr bwMode="auto">
          <a:xfrm>
            <a:off x="581025" y="2597150"/>
            <a:ext cx="1630363" cy="2770188"/>
            <a:chOff x="366" y="2053"/>
            <a:chExt cx="1027" cy="1745"/>
          </a:xfrm>
        </p:grpSpPr>
        <p:graphicFrame>
          <p:nvGraphicFramePr>
            <p:cNvPr id="90127" name="Object 13"/>
            <p:cNvGraphicFramePr>
              <a:graphicFrameLocks noChangeAspect="1"/>
            </p:cNvGraphicFramePr>
            <p:nvPr/>
          </p:nvGraphicFramePr>
          <p:xfrm>
            <a:off x="366" y="2053"/>
            <a:ext cx="75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4" name="Equation" r:id="rId8" imgW="297000" imgH="94680" progId="Equation.3">
                    <p:embed/>
                  </p:oleObj>
                </mc:Choice>
                <mc:Fallback>
                  <p:oleObj name="Equation" r:id="rId8" imgW="297000" imgH="94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66" y="2053"/>
                          <a:ext cx="75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8" name="Object 14"/>
            <p:cNvGraphicFramePr>
              <a:graphicFrameLocks noChangeAspect="1"/>
            </p:cNvGraphicFramePr>
            <p:nvPr/>
          </p:nvGraphicFramePr>
          <p:xfrm>
            <a:off x="394" y="2799"/>
            <a:ext cx="80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5" name="Equation" r:id="rId10" imgW="344160" imgH="121680" progId="Equation.3">
                    <p:embed/>
                  </p:oleObj>
                </mc:Choice>
                <mc:Fallback>
                  <p:oleObj name="Equation" r:id="rId10" imgW="344160" imgH="121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4" y="2799"/>
                          <a:ext cx="80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9" name="Text Box 15"/>
            <p:cNvSpPr txBox="1">
              <a:spLocks noChangeArrowheads="1"/>
            </p:cNvSpPr>
            <p:nvPr/>
          </p:nvSpPr>
          <p:spPr bwMode="black">
            <a:xfrm>
              <a:off x="381" y="3471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i="1">
                  <a:latin typeface="Book Antiqua" panose="02040602050305030304" pitchFamily="18" charset="0"/>
                </a:rPr>
                <a:t>f</a:t>
              </a:r>
              <a:r>
                <a:rPr lang="it-IT" altLang="it-IT" sz="2800" i="1" baseline="-25000">
                  <a:latin typeface="Book Antiqua" panose="02040602050305030304" pitchFamily="18" charset="0"/>
                </a:rPr>
                <a:t>x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,max</a:t>
              </a:r>
              <a:r>
                <a:rPr lang="it-IT" altLang="it-IT" sz="2800">
                  <a:latin typeface="Book Antiqua" panose="02040602050305030304" pitchFamily="18" charset="0"/>
                </a:rPr>
                <a:t> = ?</a:t>
              </a:r>
              <a:endParaRPr lang="it-IT" altLang="it-IT" sz="2800" i="1" baseline="-25000">
                <a:latin typeface="Book Antiqua" panose="02040602050305030304" pitchFamily="18" charset="0"/>
              </a:endParaRPr>
            </a:p>
          </p:txBody>
        </p:sp>
      </p:grpSp>
      <p:sp>
        <p:nvSpPr>
          <p:cNvPr id="573456" name="Text Box 16"/>
          <p:cNvSpPr txBox="1">
            <a:spLocks noChangeArrowheads="1"/>
          </p:cNvSpPr>
          <p:nvPr/>
        </p:nvSpPr>
        <p:spPr bwMode="black">
          <a:xfrm>
            <a:off x="396875" y="5568950"/>
            <a:ext cx="8348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200">
                <a:latin typeface="Book Antiqua" panose="02040602050305030304" pitchFamily="18" charset="0"/>
              </a:rPr>
              <a:t>Oltre alla quantizzazione ci sarà anche un rumore elettronico </a:t>
            </a:r>
            <a:r>
              <a:rPr lang="it-IT" altLang="it-IT" sz="2200" i="1">
                <a:latin typeface="Book Antiqua" panose="02040602050305030304" pitchFamily="18" charset="0"/>
              </a:rPr>
              <a:t>et al</a:t>
            </a:r>
            <a:r>
              <a:rPr lang="it-IT" altLang="it-IT" sz="2200">
                <a:latin typeface="Book Antiqua" panose="02040602050305030304" pitchFamily="18" charset="0"/>
              </a:rPr>
              <a:t>. </a:t>
            </a:r>
            <a:br>
              <a:rPr lang="it-IT" altLang="it-IT" sz="2200">
                <a:latin typeface="Book Antiqua" panose="02040602050305030304" pitchFamily="18" charset="0"/>
              </a:rPr>
            </a:br>
            <a:r>
              <a:rPr lang="it-IT" altLang="it-IT" sz="2200">
                <a:latin typeface="Book Antiqua" panose="02040602050305030304" pitchFamily="18" charset="0"/>
              </a:rPr>
              <a:t>(v. bit equivalenti) e </a:t>
            </a:r>
            <a:r>
              <a:rPr lang="it-IT" altLang="it-IT" sz="2200" i="1">
                <a:latin typeface="Book Antiqua" panose="02040602050305030304" pitchFamily="18" charset="0"/>
              </a:rPr>
              <a:t>u</a:t>
            </a:r>
            <a:r>
              <a:rPr lang="it-IT" altLang="it-IT" sz="2200" baseline="-25000">
                <a:latin typeface="Book Antiqua" panose="02040602050305030304" pitchFamily="18" charset="0"/>
              </a:rPr>
              <a:t>tot</a:t>
            </a:r>
            <a:r>
              <a:rPr lang="it-IT" altLang="it-IT" sz="2200">
                <a:latin typeface="Book Antiqua" panose="02040602050305030304" pitchFamily="18" charset="0"/>
              </a:rPr>
              <a:t>(</a:t>
            </a:r>
            <a:r>
              <a:rPr lang="it-IT" altLang="it-IT" sz="2200" i="1">
                <a:latin typeface="Book Antiqua" panose="02040602050305030304" pitchFamily="18" charset="0"/>
              </a:rPr>
              <a:t>V</a:t>
            </a:r>
            <a:r>
              <a:rPr lang="it-IT" altLang="it-IT" sz="2200">
                <a:latin typeface="Book Antiqua" panose="02040602050305030304" pitchFamily="18" charset="0"/>
              </a:rPr>
              <a:t>) sarà maggiore della sola </a:t>
            </a:r>
            <a:r>
              <a:rPr lang="it-IT" altLang="it-IT" sz="2200" i="1">
                <a:latin typeface="Book Antiqua" panose="02040602050305030304" pitchFamily="18" charset="0"/>
              </a:rPr>
              <a:t>u</a:t>
            </a:r>
            <a:r>
              <a:rPr lang="it-IT" altLang="it-IT" sz="2200" baseline="-25000">
                <a:latin typeface="Book Antiqua" panose="02040602050305030304" pitchFamily="18" charset="0"/>
              </a:rPr>
              <a:t>q</a:t>
            </a:r>
            <a:r>
              <a:rPr lang="it-IT" altLang="it-IT" sz="2200">
                <a:latin typeface="Book Antiqua" panose="02040602050305030304" pitchFamily="18" charset="0"/>
              </a:rPr>
              <a:t>(</a:t>
            </a:r>
            <a:r>
              <a:rPr lang="it-IT" altLang="it-IT" sz="2200" i="1">
                <a:latin typeface="Book Antiqua" panose="02040602050305030304" pitchFamily="18" charset="0"/>
              </a:rPr>
              <a:t>V</a:t>
            </a:r>
            <a:r>
              <a:rPr lang="it-IT" altLang="it-IT" sz="220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black">
          <a:xfrm>
            <a:off x="395288" y="6308725"/>
            <a:ext cx="84851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>
                <a:latin typeface="Book Antiqua" panose="02040602050305030304" pitchFamily="18" charset="0"/>
                <a:hlinkClick r:id="rId12"/>
              </a:rPr>
              <a:t>http://www.intersil.com/content/intersil/en/tools/software-drivers/</a:t>
            </a:r>
            <a:r>
              <a:rPr lang="it-IT" altLang="it-IT" sz="1400" b="1">
                <a:latin typeface="Book Antiqua" panose="02040602050305030304" pitchFamily="18" charset="0"/>
                <a:hlinkClick r:id="rId12"/>
              </a:rPr>
              <a:t>noise</a:t>
            </a:r>
            <a:r>
              <a:rPr lang="it-IT" altLang="it-IT" sz="1400">
                <a:latin typeface="Book Antiqua" panose="02040602050305030304" pitchFamily="18" charset="0"/>
                <a:hlinkClick r:id="rId12"/>
              </a:rPr>
              <a:t>-estimating-calculators.html</a:t>
            </a:r>
            <a:endParaRPr lang="it-IT" altLang="it-IT" sz="1400">
              <a:latin typeface="Book Antiqua" panose="02040602050305030304" pitchFamily="18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0334F5B-CB58-4780-AE7E-359016E8583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5B1E-B5C0-44CC-9652-158FA60BB470}" type="slidenum">
              <a:rPr lang="it-IT" altLang="it-IT"/>
              <a:pPr>
                <a:defRPr/>
              </a:pPr>
              <a:t>43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51" grpId="0"/>
      <p:bldP spid="573456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approx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1025" y="1449388"/>
            <a:ext cx="5778500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3" name="Text Box 3"/>
          <p:cNvSpPr txBox="1">
            <a:spLocks noChangeArrowheads="1"/>
          </p:cNvSpPr>
          <p:nvPr/>
        </p:nvSpPr>
        <p:spPr bwMode="black">
          <a:xfrm>
            <a:off x="2022475" y="5705475"/>
            <a:ext cx="56007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Con soli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confronti</a:t>
            </a:r>
            <a:r>
              <a:rPr lang="it-IT" altLang="it-IT" sz="2800">
                <a:latin typeface="Book Antiqua" panose="02040602050305030304" pitchFamily="18" charset="0"/>
              </a:rPr>
              <a:t> si ottiene 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una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risoluzione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16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1/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1/2</a:t>
            </a:r>
            <a:r>
              <a:rPr lang="it-IT" altLang="it-IT" sz="2800" b="1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693252" name="Rectangle 4">
            <a:extLst>
              <a:ext uri="{FF2B5EF4-FFF2-40B4-BE49-F238E27FC236}">
                <a16:creationId xmlns:a16="http://schemas.microsoft.com/office/drawing/2014/main" id="{1A38828A-D5F3-4124-9ED3-5E4DCEAA0FB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3335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Voltmetro ad approssimazioni</a:t>
            </a:r>
            <a:b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successive (1/6)</a:t>
            </a:r>
          </a:p>
        </p:txBody>
      </p:sp>
      <p:grpSp>
        <p:nvGrpSpPr>
          <p:cNvPr id="23" name="Gruppo 22"/>
          <p:cNvGrpSpPr>
            <a:grpSpLocks/>
          </p:cNvGrpSpPr>
          <p:nvPr/>
        </p:nvGrpSpPr>
        <p:grpSpPr bwMode="auto">
          <a:xfrm>
            <a:off x="4379913" y="2968627"/>
            <a:ext cx="3309149" cy="1282843"/>
            <a:chOff x="4380090" y="2968981"/>
            <a:chExt cx="3308445" cy="1282225"/>
          </a:xfrm>
        </p:grpSpPr>
        <p:cxnSp>
          <p:nvCxnSpPr>
            <p:cNvPr id="92171" name="Connettore 2 2"/>
            <p:cNvCxnSpPr>
              <a:cxnSpLocks noChangeShapeType="1"/>
            </p:cNvCxnSpPr>
            <p:nvPr/>
          </p:nvCxnSpPr>
          <p:spPr bwMode="auto">
            <a:xfrm flipH="1" flipV="1">
              <a:off x="4380090" y="2968981"/>
              <a:ext cx="1168399" cy="482508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2" name="Text Box 3"/>
            <p:cNvSpPr txBox="1">
              <a:spLocks noChangeArrowheads="1"/>
            </p:cNvSpPr>
            <p:nvPr/>
          </p:nvSpPr>
          <p:spPr bwMode="black">
            <a:xfrm>
              <a:off x="5488965" y="3244556"/>
              <a:ext cx="2199570" cy="1006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200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rampa digitale ”continua“ o a</a:t>
              </a:r>
              <a:br>
                <a:rPr lang="it-IT" altLang="it-IT" sz="2200" dirty="0">
                  <a:solidFill>
                    <a:srgbClr val="C00000"/>
                  </a:solidFill>
                  <a:latin typeface="Book Antiqua" panose="02040602050305030304" pitchFamily="18" charset="0"/>
                </a:rPr>
              </a:br>
              <a:r>
                <a:rPr lang="it-IT" altLang="it-IT" sz="2200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piccoli gradini</a:t>
              </a:r>
              <a:endParaRPr lang="it-IT" altLang="it-IT" sz="2200" b="1" i="1" baseline="30000" dirty="0">
                <a:solidFill>
                  <a:srgbClr val="C0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4" name="Gruppo 23"/>
          <p:cNvGrpSpPr>
            <a:grpSpLocks/>
          </p:cNvGrpSpPr>
          <p:nvPr/>
        </p:nvGrpSpPr>
        <p:grpSpPr bwMode="auto">
          <a:xfrm>
            <a:off x="3062288" y="1466850"/>
            <a:ext cx="2486025" cy="1604963"/>
            <a:chOff x="3062822" y="1467072"/>
            <a:chExt cx="2485667" cy="1604889"/>
          </a:xfrm>
        </p:grpSpPr>
        <p:cxnSp>
          <p:nvCxnSpPr>
            <p:cNvPr id="77833" name="Connettore 2 15">
              <a:extLst>
                <a:ext uri="{FF2B5EF4-FFF2-40B4-BE49-F238E27FC236}">
                  <a16:creationId xmlns:a16="http://schemas.microsoft.com/office/drawing/2014/main" id="{79CD74C7-B46B-4338-834D-3676DA2A0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62822" y="2117917"/>
              <a:ext cx="379357" cy="954044"/>
            </a:xfrm>
            <a:prstGeom prst="straightConnector1">
              <a:avLst/>
            </a:prstGeom>
            <a:noFill/>
            <a:ln w="19050" algn="ctr">
              <a:solidFill>
                <a:srgbClr val="92D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834" name="Text Box 3">
              <a:extLst>
                <a:ext uri="{FF2B5EF4-FFF2-40B4-BE49-F238E27FC236}">
                  <a16:creationId xmlns:a16="http://schemas.microsoft.com/office/drawing/2014/main" id="{77F24658-82AC-4F0E-BF01-EE9E86B20F29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348531" y="1467072"/>
              <a:ext cx="2199958" cy="70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it-IT" sz="2200" dirty="0">
                  <a:solidFill>
                    <a:srgbClr val="92D050"/>
                  </a:solidFill>
                  <a:latin typeface="Book Antiqua" panose="02040602050305030304" pitchFamily="18" charset="0"/>
                </a:rPr>
                <a:t>metodo delle bisezioni</a:t>
              </a:r>
              <a:endParaRPr lang="it-IT" altLang="it-IT" sz="2200" b="1" i="1" baseline="30000" dirty="0">
                <a:solidFill>
                  <a:srgbClr val="92D05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C94A9EAB-CB3B-4689-B05D-417879521CD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71556-7E88-444F-B5BA-D8D636213C4E}" type="slidenum">
              <a:rPr lang="it-IT" altLang="it-IT"/>
              <a:pPr>
                <a:defRPr/>
              </a:pPr>
              <a:t>44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CB70F77D-F6F0-48E5-8A63-2329F3ED9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33350"/>
            <a:ext cx="9144000" cy="1058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ad approssimazioni</a:t>
            </a:r>
            <a:b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successive (2/6)</a:t>
            </a:r>
          </a:p>
        </p:txBody>
      </p:sp>
      <p:sp>
        <p:nvSpPr>
          <p:cNvPr id="695299" name="Text Box 3">
            <a:extLst>
              <a:ext uri="{FF2B5EF4-FFF2-40B4-BE49-F238E27FC236}">
                <a16:creationId xmlns:a16="http://schemas.microsoft.com/office/drawing/2014/main" id="{156270EA-D806-4720-B0A1-ECA18DAB784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04813" y="1736725"/>
            <a:ext cx="779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it-IT" sz="2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95300" name="Text Box 4">
            <a:extLst>
              <a:ext uri="{FF2B5EF4-FFF2-40B4-BE49-F238E27FC236}">
                <a16:creationId xmlns:a16="http://schemas.microsoft.com/office/drawing/2014/main" id="{14830344-258E-4573-A001-DA07BC468F3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07975" y="1358900"/>
            <a:ext cx="8764588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4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Convertitore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D/A </a:t>
            </a:r>
            <a:r>
              <a:rPr lang="it-IT" altLang="it-IT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bit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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”potenziometro” o gen. rampe”)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Comparatore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e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Logica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di controllo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(confronti) </a:t>
            </a:r>
            <a:endParaRPr lang="it-IT" altLang="it-IT" sz="2800" dirty="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 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Clock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(temporizzazione del sistema) 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  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SAR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Successive </a:t>
            </a:r>
            <a:r>
              <a:rPr lang="it-IT" altLang="it-IT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Approximation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Register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(valori in prova)     </a:t>
            </a:r>
          </a:p>
        </p:txBody>
      </p:sp>
      <p:sp>
        <p:nvSpPr>
          <p:cNvPr id="695301" name="Text Box 5">
            <a:extLst>
              <a:ext uri="{FF2B5EF4-FFF2-40B4-BE49-F238E27FC236}">
                <a16:creationId xmlns:a16="http://schemas.microsoft.com/office/drawing/2014/main" id="{1E428688-4006-41A4-9F89-287D63229EB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49250" y="3260725"/>
            <a:ext cx="87947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4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Con un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metodo di BISEZIONE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si “provano” tutti 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 bit (valore =1) a partire dal più significativo (MSB)  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fino al bit meno significativo (LSB)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Ad ogni confronto con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it-IT" altLang="it-IT" sz="32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si decide se mantenere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il bit a “1” o riportarlo a “0”</a:t>
            </a:r>
            <a:r>
              <a:rPr lang="it-IT" altLang="it-IT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</a:p>
        </p:txBody>
      </p:sp>
      <p:grpSp>
        <p:nvGrpSpPr>
          <p:cNvPr id="695302" name="Group 6"/>
          <p:cNvGrpSpPr>
            <a:grpSpLocks/>
          </p:cNvGrpSpPr>
          <p:nvPr/>
        </p:nvGrpSpPr>
        <p:grpSpPr bwMode="auto">
          <a:xfrm>
            <a:off x="685800" y="5600700"/>
            <a:ext cx="7996238" cy="966788"/>
            <a:chOff x="477" y="3293"/>
            <a:chExt cx="5037" cy="609"/>
          </a:xfrm>
        </p:grpSpPr>
        <p:graphicFrame>
          <p:nvGraphicFramePr>
            <p:cNvPr id="94217" name="Object 7"/>
            <p:cNvGraphicFramePr>
              <a:graphicFrameLocks noChangeAspect="1"/>
            </p:cNvGraphicFramePr>
            <p:nvPr/>
          </p:nvGraphicFramePr>
          <p:xfrm>
            <a:off x="2006" y="3293"/>
            <a:ext cx="3508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9" name="Equation" r:id="rId5" imgW="3265560" imgH="540000" progId="Equation.3">
                    <p:embed/>
                  </p:oleObj>
                </mc:Choice>
                <mc:Fallback>
                  <p:oleObj name="Equation" r:id="rId5" imgW="3265560" imgH="540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006" y="3293"/>
                          <a:ext cx="3508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8" name="Text Box 8"/>
            <p:cNvSpPr txBox="1">
              <a:spLocks noChangeArrowheads="1"/>
            </p:cNvSpPr>
            <p:nvPr/>
          </p:nvSpPr>
          <p:spPr bwMode="black">
            <a:xfrm>
              <a:off x="477" y="3429"/>
              <a:ext cx="159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>
                  <a:latin typeface="Book Antiqua" panose="02040602050305030304" pitchFamily="18" charset="0"/>
                </a:rPr>
                <a:t>Uscita DAC: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7CDC4FFE-12EB-4DD1-88D2-0A97CC938CF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A0BC2-0211-4FD1-A52F-C4313EC7705B}" type="slidenum">
              <a:rPr lang="it-IT" altLang="it-IT"/>
              <a:pPr>
                <a:defRPr/>
              </a:pPr>
              <a:t>45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black">
          <a:xfrm>
            <a:off x="681038" y="1217613"/>
            <a:ext cx="776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Approccio digitale al metodo potenziometrico</a:t>
            </a:r>
          </a:p>
        </p:txBody>
      </p:sp>
      <p:pic>
        <p:nvPicPr>
          <p:cNvPr id="96259" name="Picture 3" descr="appro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38" y="1758950"/>
            <a:ext cx="8421687" cy="485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7348" name="Rectangle 4">
            <a:extLst>
              <a:ext uri="{FF2B5EF4-FFF2-40B4-BE49-F238E27FC236}">
                <a16:creationId xmlns:a16="http://schemas.microsoft.com/office/drawing/2014/main" id="{A5B92A1F-C530-4137-957F-BC33C794026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77788"/>
            <a:ext cx="9144000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Voltmetro ad approssimazioni</a:t>
            </a:r>
            <a:b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successive (3/6)</a:t>
            </a: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1422400" y="3032125"/>
            <a:ext cx="7731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DCDD24-A9E3-433B-8E9B-2C06D8C9618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grpSp>
        <p:nvGrpSpPr>
          <p:cNvPr id="4" name="Gruppo 3"/>
          <p:cNvGrpSpPr>
            <a:grpSpLocks/>
          </p:cNvGrpSpPr>
          <p:nvPr/>
        </p:nvGrpSpPr>
        <p:grpSpPr bwMode="auto">
          <a:xfrm>
            <a:off x="2751138" y="3043238"/>
            <a:ext cx="1924050" cy="1425575"/>
            <a:chOff x="2751087" y="3042745"/>
            <a:chExt cx="1923390" cy="1426778"/>
          </a:xfrm>
        </p:grpSpPr>
        <p:sp>
          <p:nvSpPr>
            <p:cNvPr id="2" name="Freccia a inversione 1">
              <a:extLst>
                <a:ext uri="{FF2B5EF4-FFF2-40B4-BE49-F238E27FC236}">
                  <a16:creationId xmlns:a16="http://schemas.microsoft.com/office/drawing/2014/main" id="{18328D2D-A62A-4F28-AB81-81ADEE59B578}"/>
                </a:ext>
              </a:extLst>
            </p:cNvPr>
            <p:cNvSpPr/>
            <p:nvPr/>
          </p:nvSpPr>
          <p:spPr bwMode="auto">
            <a:xfrm rot="16200000">
              <a:off x="2999393" y="2794440"/>
              <a:ext cx="1426778" cy="1923390"/>
            </a:xfrm>
            <a:prstGeom prst="uturnArrow">
              <a:avLst/>
            </a:prstGeom>
            <a:noFill/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it-IT">
                <a:latin typeface="Tahoma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7DB6D10D-5A69-45D8-AC3F-95AF2D4358E2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317630" y="3606783"/>
              <a:ext cx="1245761" cy="524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it-IT" altLang="it-IT" sz="14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cicli      di</a:t>
              </a:r>
              <a:br>
                <a:rPr lang="it-IT" altLang="it-IT" sz="14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it-IT" altLang="it-IT" sz="14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confronto</a:t>
              </a:r>
            </a:p>
          </p:txBody>
        </p:sp>
      </p:grp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6F5780-2D2B-43D8-941B-8536E5E09C61}" type="slidenum">
              <a:rPr lang="it-IT" altLang="it-IT"/>
              <a:pPr>
                <a:defRPr/>
              </a:pPr>
              <a:t>46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black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black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black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99397" name="Text Box 5">
            <a:extLst>
              <a:ext uri="{FF2B5EF4-FFF2-40B4-BE49-F238E27FC236}">
                <a16:creationId xmlns:a16="http://schemas.microsoft.com/office/drawing/2014/main" id="{8D59DA11-8345-4EF4-BB26-81CC02F3372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12750" y="1552575"/>
            <a:ext cx="7894638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La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cifra meno significativa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ha un PESO</a:t>
            </a:r>
          </a:p>
          <a:p>
            <a:pPr eaLnBrk="1" hangingPunct="1">
              <a:lnSpc>
                <a:spcPct val="120000"/>
              </a:lnSpc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          </a:t>
            </a:r>
            <a:r>
              <a:rPr lang="el-GR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Δ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FS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/ 2</a:t>
            </a:r>
            <a:r>
              <a:rPr lang="it-IT" altLang="it-IT" sz="2800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 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(  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 2</a:t>
            </a:r>
            <a:r>
              <a:rPr lang="it-IT" altLang="it-IT" sz="280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)</a:t>
            </a:r>
          </a:p>
          <a:p>
            <a:pPr eaLnBrk="1" hangingPunct="1">
              <a:lnSpc>
                <a:spcPct val="120000"/>
              </a:lnSpc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La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cifra più significativa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vale 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FS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/ 2</a:t>
            </a:r>
          </a:p>
        </p:txBody>
      </p:sp>
      <p:sp>
        <p:nvSpPr>
          <p:cNvPr id="699398" name="Text Box 6">
            <a:extLst>
              <a:ext uri="{FF2B5EF4-FFF2-40B4-BE49-F238E27FC236}">
                <a16:creationId xmlns:a16="http://schemas.microsoft.com/office/drawing/2014/main" id="{789EE3A7-38EF-4B9B-956A-6FF8E0C768C7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27038" y="3562350"/>
            <a:ext cx="86587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Si eseguono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“solo”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log</a:t>
            </a:r>
            <a:r>
              <a:rPr lang="it-IT" altLang="it-IT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confronti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ciascuno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 durata </a:t>
            </a:r>
            <a:r>
              <a:rPr lang="it-IT" altLang="it-IT" sz="28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mT</a:t>
            </a:r>
            <a:r>
              <a:rPr lang="it-IT" altLang="it-IT" sz="2800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 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tipicam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compreso tra 2 e 5</a:t>
            </a:r>
            <a:endParaRPr lang="it-IT" altLang="it-IT" sz="2400" i="1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99399" name="Text Box 7">
            <a:extLst>
              <a:ext uri="{FF2B5EF4-FFF2-40B4-BE49-F238E27FC236}">
                <a16:creationId xmlns:a16="http://schemas.microsoft.com/office/drawing/2014/main" id="{78A73E89-E6E9-4217-B75B-35EB3C22E895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7675" y="5068888"/>
            <a:ext cx="81930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Il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tempo di misura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è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prefissato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indip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</a:t>
            </a:r>
            <a:r>
              <a:rPr lang="it-IT" altLang="it-IT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da 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 vale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sz="32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mis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confr</a:t>
            </a:r>
            <a:r>
              <a:rPr lang="it-IT" altLang="it-IT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(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mT</a:t>
            </a:r>
            <a:r>
              <a:rPr lang="it-IT" altLang="it-IT" sz="28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699400" name="Rectangle 8">
            <a:extLst>
              <a:ext uri="{FF2B5EF4-FFF2-40B4-BE49-F238E27FC236}">
                <a16:creationId xmlns:a16="http://schemas.microsoft.com/office/drawing/2014/main" id="{3D296DB2-2A4A-49B1-A18D-E05DC3A0BFA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06375" y="133350"/>
            <a:ext cx="8737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Voltmetro ad approssimazioni</a:t>
            </a:r>
            <a:b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successive (4/6)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61C87F-549E-4C30-8726-3A1CFD64292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417F2-197C-425C-97B2-AE3481104101}" type="slidenum">
              <a:rPr lang="it-IT" altLang="it-IT"/>
              <a:pPr>
                <a:defRPr/>
              </a:pPr>
              <a:t>47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8" grpId="0"/>
      <p:bldP spid="6993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approx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1358900"/>
            <a:ext cx="6064250" cy="442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55" name="Text Box 3"/>
          <p:cNvSpPr txBox="1">
            <a:spLocks noChangeArrowheads="1"/>
          </p:cNvSpPr>
          <p:nvPr/>
        </p:nvSpPr>
        <p:spPr bwMode="black">
          <a:xfrm>
            <a:off x="577850" y="5864225"/>
            <a:ext cx="77644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Il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rumore differenziale</a:t>
            </a:r>
            <a:r>
              <a:rPr lang="it-IT" altLang="it-IT" sz="2400">
                <a:latin typeface="Book Antiqua" panose="02040602050305030304" pitchFamily="18" charset="0"/>
              </a:rPr>
              <a:t> può portare “istantaneamente” a errate decisioni sul singolo confronto e dunque a un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errore di misura</a:t>
            </a:r>
            <a:endParaRPr lang="it-IT" altLang="it-IT" sz="2400" b="1" i="1" baseline="30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01444" name="Rectangle 4">
            <a:extLst>
              <a:ext uri="{FF2B5EF4-FFF2-40B4-BE49-F238E27FC236}">
                <a16:creationId xmlns:a16="http://schemas.microsoft.com/office/drawing/2014/main" id="{0FFD183B-2E44-4A2E-9499-8E4EC42CEF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3335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Voltmetro ad approssimazioni</a:t>
            </a:r>
            <a:b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successive (5/6)</a:t>
            </a:r>
          </a:p>
        </p:txBody>
      </p:sp>
      <p:sp>
        <p:nvSpPr>
          <p:cNvPr id="100357" name="Rectangle 8"/>
          <p:cNvSpPr>
            <a:spLocks noChangeArrowheads="1"/>
          </p:cNvSpPr>
          <p:nvPr/>
        </p:nvSpPr>
        <p:spPr bwMode="auto">
          <a:xfrm>
            <a:off x="6559550" y="3727450"/>
            <a:ext cx="482600" cy="25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00358" name="Text Box 9"/>
          <p:cNvSpPr txBox="1">
            <a:spLocks noChangeArrowheads="1"/>
          </p:cNvSpPr>
          <p:nvPr/>
        </p:nvSpPr>
        <p:spPr bwMode="auto">
          <a:xfrm>
            <a:off x="6451600" y="3632200"/>
            <a:ext cx="76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400" b="1">
                <a:solidFill>
                  <a:srgbClr val="000000"/>
                </a:solidFill>
              </a:rPr>
              <a:t>caso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400" b="1">
                <a:solidFill>
                  <a:srgbClr val="000000"/>
                </a:solidFill>
              </a:rPr>
              <a:t>ideale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2C3919-61EF-41FA-A6AF-CE853D3D942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EC266-340E-4CFD-901C-C9E123FD6203}" type="slidenum">
              <a:rPr lang="it-IT" altLang="it-IT"/>
              <a:pPr>
                <a:defRPr/>
              </a:pPr>
              <a:t>48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>
            <a:extLst>
              <a:ext uri="{FF2B5EF4-FFF2-40B4-BE49-F238E27FC236}">
                <a16:creationId xmlns:a16="http://schemas.microsoft.com/office/drawing/2014/main" id="{088453B3-983C-4C98-AF13-CC4D0CDD6448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06375" y="1462088"/>
            <a:ext cx="86280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Risoluzione effettiva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 3 a 5 “cifre effettive”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dipende dal rumore presente agli stadi di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ingresso del comparatore (non è sempre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it-IT" altLang="it-IT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FS</a:t>
            </a:r>
            <a:r>
              <a:rPr lang="it-IT" altLang="it-IT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it-IT" altLang="it-IT" sz="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it-IT" altLang="it-IT" sz="2800" i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...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703491" name="Text Box 3">
            <a:extLst>
              <a:ext uri="{FF2B5EF4-FFF2-40B4-BE49-F238E27FC236}">
                <a16:creationId xmlns:a16="http://schemas.microsoft.com/office/drawing/2014/main" id="{A0340707-67D9-47B0-9FF8-C8DB9383D72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28600" y="3109913"/>
            <a:ext cx="8694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Accuratezza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dipende dal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riferimento interno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dalla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qualità del DAC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dal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rumore del comparatore</a:t>
            </a:r>
          </a:p>
        </p:txBody>
      </p:sp>
      <p:sp>
        <p:nvSpPr>
          <p:cNvPr id="703492" name="Rectangle 4">
            <a:extLst>
              <a:ext uri="{FF2B5EF4-FFF2-40B4-BE49-F238E27FC236}">
                <a16:creationId xmlns:a16="http://schemas.microsoft.com/office/drawing/2014/main" id="{CDF5D47C-1C41-4628-80C0-397C4EEE630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-11113" y="117475"/>
            <a:ext cx="9144001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Voltmetro ad approssimazioni</a:t>
            </a:r>
            <a:b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successive (6/6)</a:t>
            </a:r>
          </a:p>
        </p:txBody>
      </p:sp>
      <p:grpSp>
        <p:nvGrpSpPr>
          <p:cNvPr id="703493" name="Group 5"/>
          <p:cNvGrpSpPr>
            <a:grpSpLocks/>
          </p:cNvGrpSpPr>
          <p:nvPr/>
        </p:nvGrpSpPr>
        <p:grpSpPr bwMode="auto">
          <a:xfrm>
            <a:off x="223838" y="4354513"/>
            <a:ext cx="8694737" cy="2162175"/>
            <a:chOff x="141" y="2689"/>
            <a:chExt cx="5477" cy="1362"/>
          </a:xfrm>
        </p:grpSpPr>
        <p:sp>
          <p:nvSpPr>
            <p:cNvPr id="703494" name="Text Box 6">
              <a:extLst>
                <a:ext uri="{FF2B5EF4-FFF2-40B4-BE49-F238E27FC236}">
                  <a16:creationId xmlns:a16="http://schemas.microsoft.com/office/drawing/2014/main" id="{76EDC7CF-251C-49A5-A3E5-E3A582D71221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141" y="2689"/>
              <a:ext cx="54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>
                  <a:srgbClr val="FFFFFF"/>
                </a:buClr>
                <a:buSzPct val="50000"/>
                <a:buFontTx/>
                <a:buBlip>
                  <a:blip r:embed="rId3"/>
                </a:buBlip>
                <a:defRPr/>
              </a:pPr>
              <a:r>
                <a:rPr lang="it-IT" altLang="it-IT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 STATO DELL’ARTE (ADC veloci ad </a:t>
              </a:r>
              <a:r>
                <a:rPr lang="it-IT" altLang="it-IT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appr</a:t>
              </a:r>
              <a:r>
                <a:rPr lang="it-IT" altLang="it-IT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. </a:t>
              </a:r>
              <a:r>
                <a:rPr lang="it-IT" altLang="it-IT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succ</a:t>
              </a:r>
              <a:r>
                <a:rPr lang="it-IT" altLang="it-IT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.):</a:t>
              </a:r>
            </a:p>
          </p:txBody>
        </p:sp>
        <p:sp>
          <p:nvSpPr>
            <p:cNvPr id="703495" name="Text Box 7">
              <a:extLst>
                <a:ext uri="{FF2B5EF4-FFF2-40B4-BE49-F238E27FC236}">
                  <a16:creationId xmlns:a16="http://schemas.microsoft.com/office/drawing/2014/main" id="{B61EF693-0CEB-4BD1-8155-0E01392E5036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54" y="3052"/>
              <a:ext cx="50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it-IT" altLang="it-IT" sz="2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[bit]            12               16                 18  </a:t>
              </a:r>
              <a:r>
                <a:rPr lang="it-IT" altLang="it-IT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(5</a:t>
              </a:r>
              <a:r>
                <a:rPr lang="en-US" altLang="it-IT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½ cifre)</a:t>
              </a:r>
              <a:endParaRPr lang="en-US" altLang="it-IT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703496" name="Text Box 8">
              <a:extLst>
                <a:ext uri="{FF2B5EF4-FFF2-40B4-BE49-F238E27FC236}">
                  <a16:creationId xmlns:a16="http://schemas.microsoft.com/office/drawing/2014/main" id="{7B071A5A-F321-4CD2-A1E3-CFE80B519FB0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40" y="3399"/>
              <a:ext cx="49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it-IT" altLang="it-IT" sz="2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</a:t>
              </a:r>
              <a:r>
                <a:rPr lang="it-IT" altLang="it-IT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mis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[ns]        50            </a:t>
              </a:r>
              <a:r>
                <a:rPr lang="it-IT" altLang="it-IT" sz="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100            </a:t>
              </a:r>
              <a:r>
                <a:rPr lang="it-IT" altLang="it-IT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500</a:t>
              </a:r>
              <a:endPara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703497" name="Text Box 9">
              <a:extLst>
                <a:ext uri="{FF2B5EF4-FFF2-40B4-BE49-F238E27FC236}">
                  <a16:creationId xmlns:a16="http://schemas.microsoft.com/office/drawing/2014/main" id="{5A6CBB34-80B8-4ACC-94A8-2DD2347B2135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27" y="3724"/>
              <a:ext cx="49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it-IT" altLang="it-IT" sz="28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f</a:t>
              </a:r>
              <a:r>
                <a:rPr lang="it-IT" altLang="it-IT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mis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it-IT" altLang="it-IT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[MSa/s]   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20</a:t>
              </a:r>
              <a:r>
                <a:rPr lang="it-IT" altLang="it-IT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</a:t>
              </a:r>
              <a:r>
                <a:rPr lang="it-IT" altLang="it-IT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10</a:t>
              </a:r>
              <a:r>
                <a:rPr lang="it-IT" altLang="it-IT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(AD7626)</a:t>
              </a:r>
              <a:r>
                <a:rPr lang="it-IT" altLang="it-IT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</a:t>
              </a:r>
              <a:r>
                <a:rPr lang="it-IT" altLang="it-IT" sz="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</a:t>
              </a:r>
              <a:r>
                <a:rPr lang="it-IT" altLang="it-IT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(AD7641)</a:t>
              </a:r>
              <a:endPara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black">
          <a:xfrm>
            <a:off x="2419350" y="4770438"/>
            <a:ext cx="56007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i="1">
                <a:latin typeface="Book Antiqua" panose="02040602050305030304" pitchFamily="18" charset="0"/>
              </a:rPr>
              <a:t>N</a:t>
            </a:r>
            <a:r>
              <a:rPr lang="it-IT" altLang="it-IT" sz="1600">
                <a:latin typeface="Book Antiqua" panose="02040602050305030304" pitchFamily="18" charset="0"/>
              </a:rPr>
              <a:t>=4</a:t>
            </a:r>
            <a:r>
              <a:rPr lang="it-IT" altLang="it-IT" sz="800">
                <a:latin typeface="Book Antiqua" panose="02040602050305030304" pitchFamily="18" charset="0"/>
              </a:rPr>
              <a:t> </a:t>
            </a:r>
            <a:r>
              <a:rPr lang="it-IT" altLang="it-IT" sz="1600">
                <a:latin typeface="Book Antiqua" panose="02040602050305030304" pitchFamily="18" charset="0"/>
              </a:rPr>
              <a:t>096                  </a:t>
            </a:r>
            <a:r>
              <a:rPr lang="it-IT" altLang="it-IT" sz="1600" i="1">
                <a:latin typeface="Book Antiqua" panose="02040602050305030304" pitchFamily="18" charset="0"/>
              </a:rPr>
              <a:t>N</a:t>
            </a:r>
            <a:r>
              <a:rPr lang="it-IT" altLang="it-IT" sz="1600">
                <a:latin typeface="Book Antiqua" panose="02040602050305030304" pitchFamily="18" charset="0"/>
              </a:rPr>
              <a:t>=65</a:t>
            </a:r>
            <a:r>
              <a:rPr lang="it-IT" altLang="it-IT" sz="800">
                <a:latin typeface="Book Antiqua" panose="02040602050305030304" pitchFamily="18" charset="0"/>
              </a:rPr>
              <a:t> </a:t>
            </a:r>
            <a:r>
              <a:rPr lang="it-IT" altLang="it-IT" sz="1600">
                <a:latin typeface="Book Antiqua" panose="02040602050305030304" pitchFamily="18" charset="0"/>
              </a:rPr>
              <a:t>536                   </a:t>
            </a:r>
            <a:r>
              <a:rPr lang="it-IT" altLang="it-IT" sz="1600" i="1">
                <a:latin typeface="Book Antiqua" panose="02040602050305030304" pitchFamily="18" charset="0"/>
              </a:rPr>
              <a:t>N</a:t>
            </a:r>
            <a:r>
              <a:rPr lang="it-IT" altLang="it-IT" sz="1600">
                <a:latin typeface="Book Antiqua" panose="02040602050305030304" pitchFamily="18" charset="0"/>
              </a:rPr>
              <a:t>=262</a:t>
            </a:r>
            <a:r>
              <a:rPr lang="it-IT" altLang="it-IT" sz="800">
                <a:latin typeface="Book Antiqua" panose="02040602050305030304" pitchFamily="18" charset="0"/>
              </a:rPr>
              <a:t> </a:t>
            </a:r>
            <a:r>
              <a:rPr lang="it-IT" altLang="it-IT" sz="1600">
                <a:latin typeface="Book Antiqua" panose="02040602050305030304" pitchFamily="18" charset="0"/>
              </a:rPr>
              <a:t>144</a:t>
            </a:r>
            <a:endParaRPr lang="it-IT" altLang="it-IT" sz="1600" b="1" i="1" baseline="30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964DBC2-FE76-4D3C-923D-E7D36979745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2B19C-1599-4CC9-9332-2F49CF39D1D0}" type="slidenum">
              <a:rPr lang="it-IT" altLang="it-IT"/>
              <a:pPr>
                <a:defRPr/>
              </a:pPr>
              <a:t>49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/>
      <p:bldP spid="7034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34DDD2B2-E080-44A1-8230-311F4CFB8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399462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Voltmetro o Convertitore A/D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black">
          <a:xfrm>
            <a:off x="368300" y="987425"/>
            <a:ext cx="85979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E’ uno strumento che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riceve in ingresso una tensione analogica e la “digitalizza”</a:t>
            </a:r>
            <a:r>
              <a:rPr lang="it-IT" altLang="it-IT" sz="2800">
                <a:latin typeface="Book Antiqua" panose="02040602050305030304" pitchFamily="18" charset="0"/>
              </a:rPr>
              <a:t> (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discretizzando</a:t>
            </a:r>
            <a:r>
              <a:rPr lang="it-IT" altLang="it-IT" sz="2800">
                <a:latin typeface="Book Antiqua" panose="02040602050305030304" pitchFamily="18" charset="0"/>
              </a:rPr>
              <a:t> prima nel dominio del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tempo</a:t>
            </a:r>
            <a:r>
              <a:rPr lang="it-IT" altLang="it-IT" sz="2800">
                <a:latin typeface="Book Antiqua" panose="02040602050305030304" pitchFamily="18" charset="0"/>
              </a:rPr>
              <a:t> e poi nel dominio dell’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ampiezza</a:t>
            </a:r>
            <a:r>
              <a:rPr lang="it-IT" altLang="it-IT" sz="2800">
                <a:latin typeface="Book Antiqua" panose="02040602050305030304" pitchFamily="18" charset="0"/>
              </a:rPr>
              <a:t>):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black">
          <a:xfrm>
            <a:off x="522288" y="5378450"/>
            <a:ext cx="86217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In particolare, 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quantizzazione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nel</a:t>
            </a:r>
            <a:r>
              <a:rPr lang="it-IT" altLang="it-IT" sz="2800">
                <a:latin typeface="Book Antiqua" panose="02040602050305030304" pitchFamily="18" charset="0"/>
              </a:rPr>
              <a:t> dominio del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tempo</a:t>
            </a:r>
            <a:r>
              <a:rPr lang="it-IT" altLang="it-IT" sz="2800">
                <a:latin typeface="Book Antiqua" panose="02040602050305030304" pitchFamily="18" charset="0"/>
              </a:rPr>
              <a:t> avviene con risoluzione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Sa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=1/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Sa</a:t>
            </a:r>
            <a:r>
              <a:rPr lang="it-IT" altLang="it-IT" sz="2800">
                <a:latin typeface="Book Antiqua" panose="02040602050305030304" pitchFamily="18" charset="0"/>
              </a:rPr>
              <a:t> (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o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=1/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c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, periodo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[s]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e frequenza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[Sa/s o Hz]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di campionamento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</a:p>
        </p:txBody>
      </p:sp>
      <p:grpSp>
        <p:nvGrpSpPr>
          <p:cNvPr id="506885" name="Group 5"/>
          <p:cNvGrpSpPr>
            <a:grpSpLocks/>
          </p:cNvGrpSpPr>
          <p:nvPr/>
        </p:nvGrpSpPr>
        <p:grpSpPr bwMode="auto">
          <a:xfrm>
            <a:off x="1784350" y="3236913"/>
            <a:ext cx="2132013" cy="1849437"/>
            <a:chOff x="1124" y="2039"/>
            <a:chExt cx="1343" cy="1165"/>
          </a:xfrm>
        </p:grpSpPr>
        <p:sp>
          <p:nvSpPr>
            <p:cNvPr id="12312" name="Rectangle 6"/>
            <p:cNvSpPr>
              <a:spLocks noChangeArrowheads="1"/>
            </p:cNvSpPr>
            <p:nvPr/>
          </p:nvSpPr>
          <p:spPr bwMode="black">
            <a:xfrm>
              <a:off x="1146" y="2039"/>
              <a:ext cx="1254" cy="7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2313" name="Text Box 7"/>
            <p:cNvSpPr txBox="1">
              <a:spLocks noChangeArrowheads="1"/>
            </p:cNvSpPr>
            <p:nvPr/>
          </p:nvSpPr>
          <p:spPr bwMode="black">
            <a:xfrm>
              <a:off x="1159" y="2184"/>
              <a:ext cx="1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9600"/>
                  </a:solidFill>
                  <a:latin typeface="Arial" panose="020B0604020202020204" pitchFamily="34" charset="0"/>
                </a:rPr>
                <a:t>campionatore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9600"/>
                  </a:solidFill>
                  <a:latin typeface="Arial" panose="020B0604020202020204" pitchFamily="34" charset="0"/>
                </a:rPr>
                <a:t>Sample &amp; Hold</a:t>
              </a:r>
            </a:p>
          </p:txBody>
        </p:sp>
        <p:sp>
          <p:nvSpPr>
            <p:cNvPr id="12314" name="Text Box 8"/>
            <p:cNvSpPr txBox="1">
              <a:spLocks noChangeArrowheads="1"/>
            </p:cNvSpPr>
            <p:nvPr/>
          </p:nvSpPr>
          <p:spPr bwMode="black">
            <a:xfrm>
              <a:off x="1124" y="2838"/>
              <a:ext cx="13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FF00"/>
                  </a:solidFill>
                  <a:latin typeface="Arial" panose="020B0604020202020204" pitchFamily="34" charset="0"/>
                </a:rPr>
                <a:t>discretizzazione nel tempo</a:t>
              </a:r>
            </a:p>
          </p:txBody>
        </p:sp>
      </p:grpSp>
      <p:grpSp>
        <p:nvGrpSpPr>
          <p:cNvPr id="506889" name="Group 9"/>
          <p:cNvGrpSpPr>
            <a:grpSpLocks/>
          </p:cNvGrpSpPr>
          <p:nvPr/>
        </p:nvGrpSpPr>
        <p:grpSpPr bwMode="auto">
          <a:xfrm>
            <a:off x="5076825" y="3236913"/>
            <a:ext cx="2132013" cy="1849437"/>
            <a:chOff x="3198" y="2039"/>
            <a:chExt cx="1343" cy="1165"/>
          </a:xfrm>
        </p:grpSpPr>
        <p:sp>
          <p:nvSpPr>
            <p:cNvPr id="12309" name="Rectangle 10"/>
            <p:cNvSpPr>
              <a:spLocks noChangeArrowheads="1"/>
            </p:cNvSpPr>
            <p:nvPr/>
          </p:nvSpPr>
          <p:spPr bwMode="black">
            <a:xfrm>
              <a:off x="3245" y="2039"/>
              <a:ext cx="1254" cy="7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2310" name="Text Box 11"/>
            <p:cNvSpPr txBox="1">
              <a:spLocks noChangeArrowheads="1"/>
            </p:cNvSpPr>
            <p:nvPr/>
          </p:nvSpPr>
          <p:spPr bwMode="black">
            <a:xfrm>
              <a:off x="3244" y="2162"/>
              <a:ext cx="1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9600"/>
                  </a:solidFill>
                  <a:latin typeface="Arial" panose="020B0604020202020204" pitchFamily="34" charset="0"/>
                </a:rPr>
                <a:t>quantizzatore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9600"/>
                  </a:solidFill>
                  <a:latin typeface="Arial" panose="020B0604020202020204" pitchFamily="34" charset="0"/>
                </a:rPr>
                <a:t>in ampiezza</a:t>
              </a:r>
            </a:p>
          </p:txBody>
        </p:sp>
        <p:sp>
          <p:nvSpPr>
            <p:cNvPr id="12311" name="Text Box 12"/>
            <p:cNvSpPr txBox="1">
              <a:spLocks noChangeArrowheads="1"/>
            </p:cNvSpPr>
            <p:nvPr/>
          </p:nvSpPr>
          <p:spPr bwMode="black">
            <a:xfrm>
              <a:off x="3198" y="2838"/>
              <a:ext cx="13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FF00"/>
                  </a:solidFill>
                  <a:latin typeface="Arial" panose="020B0604020202020204" pitchFamily="34" charset="0"/>
                </a:rPr>
                <a:t>discretizzazione in ampiezza</a:t>
              </a:r>
            </a:p>
          </p:txBody>
        </p:sp>
      </p:grpSp>
      <p:grpSp>
        <p:nvGrpSpPr>
          <p:cNvPr id="506893" name="Group 13"/>
          <p:cNvGrpSpPr>
            <a:grpSpLocks/>
          </p:cNvGrpSpPr>
          <p:nvPr/>
        </p:nvGrpSpPr>
        <p:grpSpPr bwMode="auto">
          <a:xfrm>
            <a:off x="612775" y="3270250"/>
            <a:ext cx="1095375" cy="581025"/>
            <a:chOff x="386" y="2060"/>
            <a:chExt cx="690" cy="366"/>
          </a:xfrm>
        </p:grpSpPr>
        <p:sp>
          <p:nvSpPr>
            <p:cNvPr id="12307" name="Line 14"/>
            <p:cNvSpPr>
              <a:spLocks noChangeShapeType="1"/>
            </p:cNvSpPr>
            <p:nvPr/>
          </p:nvSpPr>
          <p:spPr bwMode="black">
            <a:xfrm>
              <a:off x="386" y="2425"/>
              <a:ext cx="690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black">
            <a:xfrm>
              <a:off x="488" y="2060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</p:grpSp>
      <p:grpSp>
        <p:nvGrpSpPr>
          <p:cNvPr id="506896" name="Group 16"/>
          <p:cNvGrpSpPr>
            <a:grpSpLocks/>
          </p:cNvGrpSpPr>
          <p:nvPr/>
        </p:nvGrpSpPr>
        <p:grpSpPr bwMode="auto">
          <a:xfrm>
            <a:off x="3929063" y="3246438"/>
            <a:ext cx="1155700" cy="604837"/>
            <a:chOff x="2475" y="2045"/>
            <a:chExt cx="728" cy="381"/>
          </a:xfrm>
        </p:grpSpPr>
        <p:sp>
          <p:nvSpPr>
            <p:cNvPr id="12305" name="Line 17"/>
            <p:cNvSpPr>
              <a:spLocks noChangeShapeType="1"/>
            </p:cNvSpPr>
            <p:nvPr/>
          </p:nvSpPr>
          <p:spPr bwMode="black">
            <a:xfrm>
              <a:off x="2475" y="2423"/>
              <a:ext cx="728" cy="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black">
            <a:xfrm>
              <a:off x="2535" y="2045"/>
              <a:ext cx="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800" b="1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</p:grp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7258050" y="3062288"/>
            <a:ext cx="1423988" cy="1135062"/>
            <a:chOff x="4572" y="1929"/>
            <a:chExt cx="897" cy="715"/>
          </a:xfrm>
        </p:grpSpPr>
        <p:sp>
          <p:nvSpPr>
            <p:cNvPr id="12303" name="AutoShape 20"/>
            <p:cNvSpPr>
              <a:spLocks noChangeArrowheads="1"/>
            </p:cNvSpPr>
            <p:nvPr/>
          </p:nvSpPr>
          <p:spPr bwMode="black">
            <a:xfrm>
              <a:off x="4586" y="2199"/>
              <a:ext cx="883" cy="445"/>
            </a:xfrm>
            <a:prstGeom prst="rightArrow">
              <a:avLst>
                <a:gd name="adj1" fmla="val 50000"/>
                <a:gd name="adj2" fmla="val 49607"/>
              </a:avLst>
            </a:prstGeom>
            <a:noFill/>
            <a:ln w="31750">
              <a:solidFill>
                <a:srgbClr val="009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2304" name="Text Box 21"/>
            <p:cNvSpPr txBox="1">
              <a:spLocks noChangeArrowheads="1"/>
            </p:cNvSpPr>
            <p:nvPr/>
          </p:nvSpPr>
          <p:spPr bwMode="black">
            <a:xfrm>
              <a:off x="4572" y="1929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D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800" b="1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</p:grpSp>
      <p:grpSp>
        <p:nvGrpSpPr>
          <p:cNvPr id="506902" name="Group 22"/>
          <p:cNvGrpSpPr>
            <a:grpSpLocks/>
          </p:cNvGrpSpPr>
          <p:nvPr/>
        </p:nvGrpSpPr>
        <p:grpSpPr bwMode="auto">
          <a:xfrm>
            <a:off x="1065213" y="2398713"/>
            <a:ext cx="6875462" cy="2735262"/>
            <a:chOff x="671" y="1520"/>
            <a:chExt cx="4331" cy="1723"/>
          </a:xfrm>
        </p:grpSpPr>
        <p:sp>
          <p:nvSpPr>
            <p:cNvPr id="12301" name="Rectangle 23"/>
            <p:cNvSpPr>
              <a:spLocks noChangeArrowheads="1"/>
            </p:cNvSpPr>
            <p:nvPr/>
          </p:nvSpPr>
          <p:spPr bwMode="black">
            <a:xfrm>
              <a:off x="671" y="1842"/>
              <a:ext cx="4331" cy="140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2302" name="Text Box 24"/>
            <p:cNvSpPr txBox="1">
              <a:spLocks noChangeArrowheads="1"/>
            </p:cNvSpPr>
            <p:nvPr/>
          </p:nvSpPr>
          <p:spPr bwMode="black">
            <a:xfrm>
              <a:off x="1644" y="1520"/>
              <a:ext cx="2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A  D  C  o conv. A/D</a:t>
              </a:r>
              <a:endParaRPr lang="it-IT" altLang="it-IT" sz="2800" b="1">
                <a:latin typeface="Book Antiqua" panose="02040602050305030304" pitchFamily="18" charset="0"/>
              </a:endParaRPr>
            </a:p>
          </p:txBody>
        </p:sp>
      </p:grpSp>
      <p:sp>
        <p:nvSpPr>
          <p:cNvPr id="27" name="Rectangle 5">
            <a:extLst>
              <a:ext uri="{FF2B5EF4-FFF2-40B4-BE49-F238E27FC236}">
                <a16:creationId xmlns:a16="http://schemas.microsoft.com/office/drawing/2014/main" id="{33586E02-7E55-4CCE-8496-E472ED108BB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44162-B82C-4297-848F-6005A462EBCA}" type="slidenum">
              <a:rPr lang="it-IT" altLang="it-IT"/>
              <a:pPr>
                <a:defRPr/>
              </a:pPr>
              <a:t>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03275F47-B661-4544-8CCB-3AF7E24FA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Prestazioni DVM ad approx. succ.</a:t>
            </a:r>
          </a:p>
        </p:txBody>
      </p:sp>
      <p:sp>
        <p:nvSpPr>
          <p:cNvPr id="705539" name="Text Box 3">
            <a:extLst>
              <a:ext uri="{FF2B5EF4-FFF2-40B4-BE49-F238E27FC236}">
                <a16:creationId xmlns:a16="http://schemas.microsoft.com/office/drawing/2014/main" id="{3A8B8287-2554-4C23-B655-A68D1B6BC8B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44488" y="1458913"/>
            <a:ext cx="78946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None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Questi voltmetri possono essere anche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piuttosto veloci mantenendo una buona risoluzione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FFFFFF"/>
              </a:buClr>
              <a:buSzPct val="50000"/>
              <a:buFontTx/>
              <a:buNone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e.g.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nelle DAQ di LabGolgi,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mis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5 </a:t>
            </a:r>
            <a:r>
              <a:rPr lang="el-GR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μ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s, ovvero  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  <a:r>
              <a:rPr lang="it-IT" altLang="it-IT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sample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200 kSa/s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con </a:t>
            </a:r>
            <a:r>
              <a:rPr lang="it-IT" altLang="it-IT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12-16 bit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    </a:t>
            </a:r>
          </a:p>
        </p:txBody>
      </p:sp>
      <p:sp>
        <p:nvSpPr>
          <p:cNvPr id="705540" name="Text Box 4">
            <a:extLst>
              <a:ext uri="{FF2B5EF4-FFF2-40B4-BE49-F238E27FC236}">
                <a16:creationId xmlns:a16="http://schemas.microsoft.com/office/drawing/2014/main" id="{32B7864E-1E09-40E8-96DD-2A9F330AC50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65125" y="3859213"/>
            <a:ext cx="78946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defRPr/>
            </a:pP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Filtro passa-basso in ingresso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per limitare le “errate decisioni” dovute al rumore elettronico presente in ingresso  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  si riduce anche la velocità di conversione</a:t>
            </a:r>
            <a:endParaRPr lang="it-IT" altLang="it-IT" sz="280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A6CA0C-BDF5-4A4B-B574-FAF74DC46B7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B9C990-7421-4C5C-9F19-3C5F79254FD3}" type="slidenum">
              <a:rPr lang="it-IT" altLang="it-IT"/>
              <a:pPr>
                <a:defRPr/>
              </a:pPr>
              <a:t>50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>
            <a:extLst>
              <a:ext uri="{FF2B5EF4-FFF2-40B4-BE49-F238E27FC236}">
                <a16:creationId xmlns:a16="http://schemas.microsoft.com/office/drawing/2014/main" id="{6627795C-2FAB-44FC-B6A7-2C583FF0B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38113"/>
            <a:ext cx="9144000" cy="1058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Esercizio sul voltmetro </a:t>
            </a:r>
            <a:b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ad approssimazioni successive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black">
          <a:xfrm>
            <a:off x="0" y="11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black">
          <a:xfrm>
            <a:off x="2117725" y="1903413"/>
            <a:ext cx="475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Dinamica </a:t>
            </a:r>
            <a:r>
              <a:rPr lang="en-US" altLang="it-IT" sz="2800">
                <a:latin typeface="Book Antiqua" panose="02040602050305030304" pitchFamily="18" charset="0"/>
              </a:rPr>
              <a:t> 0 - 2 V     </a:t>
            </a:r>
            <a:r>
              <a:rPr lang="it-IT" altLang="it-IT" sz="2800" i="1">
                <a:latin typeface="Book Antiqua" panose="02040602050305030304" pitchFamily="18" charset="0"/>
              </a:rPr>
              <a:t>n</a:t>
            </a:r>
            <a:r>
              <a:rPr lang="it-IT" altLang="it-IT" sz="2800">
                <a:latin typeface="Book Antiqua" panose="02040602050305030304" pitchFamily="18" charset="0"/>
              </a:rPr>
              <a:t> = 7 bit</a:t>
            </a:r>
            <a:endParaRPr lang="en-US" altLang="it-IT" sz="2800">
              <a:latin typeface="Book Antiqua" panose="02040602050305030304" pitchFamily="18" charset="0"/>
            </a:endParaRPr>
          </a:p>
        </p:txBody>
      </p:sp>
      <p:sp>
        <p:nvSpPr>
          <p:cNvPr id="707589" name="Text Box 5">
            <a:extLst>
              <a:ext uri="{FF2B5EF4-FFF2-40B4-BE49-F238E27FC236}">
                <a16:creationId xmlns:a16="http://schemas.microsoft.com/office/drawing/2014/main" id="{EEC62C45-F77B-4104-9A18-A608B31097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117725" y="2411413"/>
            <a:ext cx="512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it-IT" altLang="it-IT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 MHz    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it-IT" altLang="it-IT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confronto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it-IT" altLang="it-IT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</a:p>
        </p:txBody>
      </p:sp>
      <p:sp>
        <p:nvSpPr>
          <p:cNvPr id="707590" name="Text Box 6">
            <a:extLst>
              <a:ext uri="{FF2B5EF4-FFF2-40B4-BE49-F238E27FC236}">
                <a16:creationId xmlns:a16="http://schemas.microsoft.com/office/drawing/2014/main" id="{53871140-ED44-44C6-87C3-33FCA2D171B3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17500" y="3665538"/>
            <a:ext cx="86883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Ricavare il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tempo di misura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it-IT" altLang="it-IT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mis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il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valore misurato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it-IT" altLang="it-IT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mis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il suo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errore percentuale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rispetto a una tensione sotto misura di valore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it-IT" altLang="it-IT" sz="28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1205 mV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3FF0F66-FFCD-4B73-AA8E-16F45B0E2E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E34DF-7450-45BB-81F6-8466F3E380BB}" type="slidenum">
              <a:rPr lang="it-IT" altLang="it-IT"/>
              <a:pPr>
                <a:defRPr/>
              </a:pPr>
              <a:t>51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5FE4C8E6-4141-4CAA-A572-D3AB5DF87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Soluzione (1/2)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33BAAF76-E5FB-4F31-A556-3967CD5F1B3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65113" y="1020763"/>
            <a:ext cx="88788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>
                <a:solidFill>
                  <a:srgbClr val="FFFF00"/>
                </a:solidFill>
                <a:latin typeface="Book Antiqua" pitchFamily="18" charset="0"/>
              </a:rPr>
              <a:t> </a:t>
            </a:r>
            <a:endParaRPr lang="it-IT" altLang="it-IT">
              <a:latin typeface="Book Antiqua" pitchFamily="18" charset="0"/>
            </a:endParaRPr>
          </a:p>
        </p:txBody>
      </p:sp>
      <p:pic>
        <p:nvPicPr>
          <p:cNvPr id="108548" name="Picture 4" descr="esercizi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363" y="898525"/>
            <a:ext cx="7862887" cy="550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90538" y="6389688"/>
            <a:ext cx="7861300" cy="23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09638" name="Text Box 6">
            <a:extLst>
              <a:ext uri="{FF2B5EF4-FFF2-40B4-BE49-F238E27FC236}">
                <a16:creationId xmlns:a16="http://schemas.microsoft.com/office/drawing/2014/main" id="{DEDE74B6-C521-4BB5-B89C-CF55A03976D7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60563" y="6034088"/>
            <a:ext cx="555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6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it-IT" altLang="it-IT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it-IT" altLang="it-IT" sz="28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</a:t>
            </a:r>
            <a:r>
              <a:rPr lang="it-IT" altLang="it-IT" sz="2800" baseline="-250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it-IT" altLang="it-IT" sz="2800">
              <a:solidFill>
                <a:srgbClr val="3333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D30300-6AFA-47C4-9C66-555B2BD3E44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18585-8DD2-4666-B505-56E21B0288F7}" type="slidenum">
              <a:rPr lang="it-IT" altLang="it-IT"/>
              <a:pPr>
                <a:defRPr/>
              </a:pPr>
              <a:t>52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>
            <a:extLst>
              <a:ext uri="{FF2B5EF4-FFF2-40B4-BE49-F238E27FC236}">
                <a16:creationId xmlns:a16="http://schemas.microsoft.com/office/drawing/2014/main" id="{328B3C1D-4F81-4790-9BB8-DDC370814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Soluzione (2/2)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79438" y="1109663"/>
          <a:ext cx="26717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4" name="Equation" r:id="rId4" imgW="728640" imgH="121680" progId="Equation.3">
                  <p:embed/>
                </p:oleObj>
              </mc:Choice>
              <mc:Fallback>
                <p:oleObj name="Equation" r:id="rId4" imgW="728640" imgH="121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79438" y="1109663"/>
                        <a:ext cx="26717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4" name="Object 4"/>
          <p:cNvGraphicFramePr>
            <a:graphicFrameLocks noChangeAspect="1"/>
          </p:cNvGraphicFramePr>
          <p:nvPr/>
        </p:nvGraphicFramePr>
        <p:xfrm>
          <a:off x="595313" y="1792288"/>
          <a:ext cx="2768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5" name="Equation" r:id="rId6" imgW="775800" imgH="121680" progId="Equation.3">
                  <p:embed/>
                </p:oleObj>
              </mc:Choice>
              <mc:Fallback>
                <p:oleObj name="Equation" r:id="rId6" imgW="775800" imgH="121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5313" y="1792288"/>
                        <a:ext cx="27686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608013" y="2468563"/>
          <a:ext cx="5264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6" name="Equation" r:id="rId8" imgW="1484280" imgH="121680" progId="Equation.3">
                  <p:embed/>
                </p:oleObj>
              </mc:Choice>
              <mc:Fallback>
                <p:oleObj name="Equation" r:id="rId8" imgW="1484280" imgH="121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8013" y="2468563"/>
                        <a:ext cx="5264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6" name="Object 6"/>
          <p:cNvGraphicFramePr>
            <a:graphicFrameLocks noChangeAspect="1"/>
          </p:cNvGraphicFramePr>
          <p:nvPr/>
        </p:nvGraphicFramePr>
        <p:xfrm>
          <a:off x="661988" y="3182938"/>
          <a:ext cx="29797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7" name="Equation" r:id="rId10" imgW="2091600" imgH="263160" progId="Equation.3">
                  <p:embed/>
                </p:oleObj>
              </mc:Choice>
              <mc:Fallback>
                <p:oleObj name="Equation" r:id="rId10" imgW="2091600" imgH="26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1988" y="3182938"/>
                        <a:ext cx="29797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7" name="Object 7"/>
          <p:cNvGraphicFramePr>
            <a:graphicFrameLocks noChangeAspect="1"/>
          </p:cNvGraphicFramePr>
          <p:nvPr/>
        </p:nvGraphicFramePr>
        <p:xfrm>
          <a:off x="627063" y="3773488"/>
          <a:ext cx="43354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8" name="Equation" r:id="rId12" imgW="3177720" imgH="634680" progId="Equation.3">
                  <p:embed/>
                </p:oleObj>
              </mc:Choice>
              <mc:Fallback>
                <p:oleObj name="Equation" r:id="rId12" imgW="3177720" imgH="634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7063" y="3773488"/>
                        <a:ext cx="43354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1688" name="Group 8"/>
          <p:cNvGrpSpPr>
            <a:grpSpLocks/>
          </p:cNvGrpSpPr>
          <p:nvPr/>
        </p:nvGrpSpPr>
        <p:grpSpPr bwMode="auto">
          <a:xfrm>
            <a:off x="1339850" y="4749800"/>
            <a:ext cx="6340475" cy="1403350"/>
            <a:chOff x="515" y="3102"/>
            <a:chExt cx="3994" cy="884"/>
          </a:xfrm>
        </p:grpSpPr>
        <p:sp>
          <p:nvSpPr>
            <p:cNvPr id="711689" name="Text Box 9">
              <a:extLst>
                <a:ext uri="{FF2B5EF4-FFF2-40B4-BE49-F238E27FC236}">
                  <a16:creationId xmlns:a16="http://schemas.microsoft.com/office/drawing/2014/main" id="{E8090DBF-796A-4848-ABDD-C2ABE5DE4E83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515" y="3102"/>
              <a:ext cx="3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it-IT" altLang="it-IT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Con soli 7 bit si ha una risoluzione</a:t>
              </a:r>
            </a:p>
          </p:txBody>
        </p:sp>
        <p:graphicFrame>
          <p:nvGraphicFramePr>
            <p:cNvPr id="110613" name="Object 10"/>
            <p:cNvGraphicFramePr>
              <a:graphicFrameLocks noChangeAspect="1"/>
            </p:cNvGraphicFramePr>
            <p:nvPr/>
          </p:nvGraphicFramePr>
          <p:xfrm>
            <a:off x="587" y="3393"/>
            <a:ext cx="2743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9" name="Equation" r:id="rId14" imgW="1261800" imgH="243000" progId="Equation.3">
                    <p:embed/>
                  </p:oleObj>
                </mc:Choice>
                <mc:Fallback>
                  <p:oleObj name="Equation" r:id="rId14" imgW="1261800" imgH="243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87" y="3393"/>
                          <a:ext cx="2743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1691" name="Group 11"/>
          <p:cNvGrpSpPr>
            <a:grpSpLocks/>
          </p:cNvGrpSpPr>
          <p:nvPr/>
        </p:nvGrpSpPr>
        <p:grpSpPr bwMode="auto">
          <a:xfrm>
            <a:off x="1549400" y="2322513"/>
            <a:ext cx="3543300" cy="2222500"/>
            <a:chOff x="976" y="1553"/>
            <a:chExt cx="2232" cy="1400"/>
          </a:xfrm>
        </p:grpSpPr>
        <p:sp>
          <p:nvSpPr>
            <p:cNvPr id="110609" name="Oval 12"/>
            <p:cNvSpPr>
              <a:spLocks noChangeArrowheads="1"/>
            </p:cNvSpPr>
            <p:nvPr/>
          </p:nvSpPr>
          <p:spPr bwMode="black">
            <a:xfrm>
              <a:off x="1779" y="1553"/>
              <a:ext cx="693" cy="47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10610" name="Oval 13"/>
            <p:cNvSpPr>
              <a:spLocks noChangeArrowheads="1"/>
            </p:cNvSpPr>
            <p:nvPr/>
          </p:nvSpPr>
          <p:spPr bwMode="black">
            <a:xfrm>
              <a:off x="976" y="1983"/>
              <a:ext cx="1408" cy="47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10611" name="Oval 14"/>
            <p:cNvSpPr>
              <a:spLocks noChangeArrowheads="1"/>
            </p:cNvSpPr>
            <p:nvPr/>
          </p:nvSpPr>
          <p:spPr bwMode="black">
            <a:xfrm>
              <a:off x="2252" y="2479"/>
              <a:ext cx="956" cy="47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graphicFrame>
        <p:nvGraphicFramePr>
          <p:cNvPr id="711695" name="Object 15"/>
          <p:cNvGraphicFramePr>
            <a:graphicFrameLocks noChangeAspect="1"/>
          </p:cNvGraphicFramePr>
          <p:nvPr/>
        </p:nvGraphicFramePr>
        <p:xfrm>
          <a:off x="4083050" y="3084513"/>
          <a:ext cx="3381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0" name="Equation" r:id="rId16" imgW="957960" imgH="128160" progId="Equation.3">
                  <p:embed/>
                </p:oleObj>
              </mc:Choice>
              <mc:Fallback>
                <p:oleObj name="Equation" r:id="rId16" imgW="957960" imgH="128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83050" y="3084513"/>
                        <a:ext cx="33813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96" name="Text Box 16">
            <a:extLst>
              <a:ext uri="{FF2B5EF4-FFF2-40B4-BE49-F238E27FC236}">
                <a16:creationId xmlns:a16="http://schemas.microsoft.com/office/drawing/2014/main" id="{79ED1830-595E-43F5-919D-A2CFC3BCA7F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82600" y="6227763"/>
            <a:ext cx="841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Naturalmente  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</a:t>
            </a:r>
            <a:r>
              <a:rPr lang="it-IT" altLang="it-IT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-</a:t>
            </a:r>
            <a:r>
              <a:rPr lang="it-IT" altLang="it-IT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mis 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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&lt; 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D</a:t>
            </a:r>
            <a:r>
              <a:rPr lang="it-IT" altLang="it-IT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   (1.875 mV&lt;15.6 mV)</a:t>
            </a:r>
          </a:p>
        </p:txBody>
      </p:sp>
      <p:grpSp>
        <p:nvGrpSpPr>
          <p:cNvPr id="96280" name="Group 24"/>
          <p:cNvGrpSpPr>
            <a:grpSpLocks/>
          </p:cNvGrpSpPr>
          <p:nvPr/>
        </p:nvGrpSpPr>
        <p:grpSpPr bwMode="auto">
          <a:xfrm>
            <a:off x="4368800" y="1092200"/>
            <a:ext cx="4570413" cy="1289050"/>
            <a:chOff x="2752" y="688"/>
            <a:chExt cx="2879" cy="812"/>
          </a:xfrm>
        </p:grpSpPr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2983ABA5-4011-4CE9-BAA7-9F2891AB0628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752" y="688"/>
              <a:ext cx="2879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D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V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= 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D</a:t>
              </a:r>
              <a:r>
                <a:rPr lang="it-IT" altLang="it-IT" sz="1000">
                  <a:solidFill>
                    <a:srgbClr val="00FF00"/>
                  </a:solidFill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/</a:t>
              </a:r>
              <a:r>
                <a:rPr lang="it-IT" altLang="it-IT" sz="1000">
                  <a:solidFill>
                    <a:srgbClr val="00FF00"/>
                  </a:solidFill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2</a:t>
              </a:r>
              <a:r>
                <a:rPr lang="it-IT" altLang="it-IT" sz="2000" b="1" i="1" baseline="30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n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= (2 V)/(128) =</a:t>
              </a:r>
              <a:r>
                <a:rPr lang="it-IT" altLang="it-IT" sz="1800">
                  <a:solidFill>
                    <a:srgbClr val="00FF00"/>
                  </a:solidFill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15.625 mV</a:t>
              </a:r>
              <a:b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</a:b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N</a:t>
              </a:r>
              <a:r>
                <a:rPr lang="it-IT" altLang="it-IT" sz="2000" b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mis</a:t>
              </a:r>
              <a:r>
                <a:rPr lang="it-IT" altLang="it-IT" sz="16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=</a:t>
              </a:r>
              <a:r>
                <a:rPr lang="it-IT" altLang="it-IT" sz="16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V</a:t>
              </a:r>
              <a:r>
                <a:rPr lang="it-IT" altLang="it-IT" sz="2000" b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x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/</a:t>
              </a:r>
              <a:r>
                <a:rPr lang="it-IT" altLang="it-IT" sz="1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D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V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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77.12 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  Int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N</a:t>
              </a:r>
              <a:r>
                <a:rPr lang="it-IT" altLang="it-IT" sz="2000" b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mis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</a:t>
              </a:r>
              <a:r>
                <a:rPr lang="it-IT" altLang="it-IT" sz="16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=</a:t>
              </a:r>
              <a:r>
                <a:rPr lang="it-IT" altLang="it-IT" sz="16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77</a:t>
              </a:r>
              <a:b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</a:b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V</a:t>
              </a:r>
              <a:r>
                <a:rPr lang="it-IT" altLang="it-IT" sz="2400" b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mis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=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Int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N</a:t>
              </a:r>
              <a:r>
                <a:rPr lang="it-IT" altLang="it-IT" sz="2000" b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mis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</a:t>
              </a:r>
              <a:r>
                <a:rPr lang="it-IT" altLang="it-IT" sz="16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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D</a:t>
              </a:r>
              <a:r>
                <a:rPr lang="it-IT" altLang="it-IT" sz="20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V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 = 1.203</a:t>
              </a:r>
              <a:r>
                <a:rPr lang="it-IT" altLang="it-IT" sz="1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 </a:t>
              </a:r>
              <a:r>
                <a:rPr lang="it-IT" altLang="it-IT" sz="2000" b="1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  <a:sym typeface="Symbol" panose="05050102010706020507" pitchFamily="18" charset="2"/>
                </a:rPr>
                <a:t>125 V</a:t>
              </a:r>
            </a:p>
          </p:txBody>
        </p:sp>
        <p:sp>
          <p:nvSpPr>
            <p:cNvPr id="110608" name="Rectangle 21"/>
            <p:cNvSpPr>
              <a:spLocks noChangeArrowheads="1"/>
            </p:cNvSpPr>
            <p:nvPr/>
          </p:nvSpPr>
          <p:spPr bwMode="auto">
            <a:xfrm>
              <a:off x="3065" y="1245"/>
              <a:ext cx="2558" cy="255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sp>
        <p:nvSpPr>
          <p:cNvPr id="22" name="Rectangle 5">
            <a:extLst>
              <a:ext uri="{FF2B5EF4-FFF2-40B4-BE49-F238E27FC236}">
                <a16:creationId xmlns:a16="http://schemas.microsoft.com/office/drawing/2014/main" id="{2C91E00D-8D9F-4512-935E-7724CD5529F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173837-0B88-40A2-BB86-2B260A009D75}" type="slidenum">
              <a:rPr lang="it-IT" altLang="it-IT"/>
              <a:pPr>
                <a:defRPr/>
              </a:pPr>
              <a:t>53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>
            <a:extLst>
              <a:ext uri="{FF2B5EF4-FFF2-40B4-BE49-F238E27FC236}">
                <a16:creationId xmlns:a16="http://schemas.microsoft.com/office/drawing/2014/main" id="{9A2CB3EB-EFA5-47D1-92AF-1608410BF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Voltmetri a integrazione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black">
          <a:xfrm>
            <a:off x="490538" y="1125538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Il valore di misura dipende dal segnale (tensione) in ingresso secondo una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relazione integrale</a:t>
            </a:r>
            <a:r>
              <a:rPr lang="it-IT" altLang="it-IT" sz="2800">
                <a:latin typeface="Book Antiqua" panose="02040602050305030304" pitchFamily="18" charset="0"/>
              </a:rPr>
              <a:t>:</a:t>
            </a:r>
          </a:p>
        </p:txBody>
      </p:sp>
      <p:graphicFrame>
        <p:nvGraphicFramePr>
          <p:cNvPr id="713732" name="Object 4"/>
          <p:cNvGraphicFramePr>
            <a:graphicFrameLocks noChangeAspect="1"/>
          </p:cNvGraphicFramePr>
          <p:nvPr/>
        </p:nvGraphicFramePr>
        <p:xfrm>
          <a:off x="2805113" y="2008188"/>
          <a:ext cx="2898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4" name="Equation" r:id="rId4" imgW="728640" imgH="310680" progId="Equation.3">
                  <p:embed/>
                </p:oleObj>
              </mc:Choice>
              <mc:Fallback>
                <p:oleObj name="Equation" r:id="rId4" imgW="728640" imgH="31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05113" y="2008188"/>
                        <a:ext cx="2898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3" name="Object 5"/>
          <p:cNvGraphicFramePr>
            <a:graphicFrameLocks noChangeAspect="1"/>
          </p:cNvGraphicFramePr>
          <p:nvPr/>
        </p:nvGraphicFramePr>
        <p:xfrm>
          <a:off x="566738" y="5151438"/>
          <a:ext cx="7518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5" name="Equation" r:id="rId6" imgW="1996920" imgH="310680" progId="Equation.3">
                  <p:embed/>
                </p:oleObj>
              </mc:Choice>
              <mc:Fallback>
                <p:oleObj name="Equation" r:id="rId6" imgW="1996920" imgH="31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66738" y="5151438"/>
                        <a:ext cx="7518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4" name="Text Box 6"/>
          <p:cNvSpPr txBox="1">
            <a:spLocks noChangeArrowheads="1"/>
          </p:cNvSpPr>
          <p:nvPr/>
        </p:nvSpPr>
        <p:spPr bwMode="black">
          <a:xfrm>
            <a:off x="522288" y="3541713"/>
            <a:ext cx="7905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Calcoliamo 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reiezione al disturbo</a:t>
            </a:r>
            <a:r>
              <a:rPr lang="it-IT" altLang="it-IT" sz="2800" b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in uno strumento a integrazione:</a:t>
            </a:r>
          </a:p>
        </p:txBody>
      </p:sp>
      <p:graphicFrame>
        <p:nvGraphicFramePr>
          <p:cNvPr id="713735" name="Object 7"/>
          <p:cNvGraphicFramePr>
            <a:graphicFrameLocks noChangeAspect="1"/>
          </p:cNvGraphicFramePr>
          <p:nvPr/>
        </p:nvGraphicFramePr>
        <p:xfrm>
          <a:off x="571500" y="4568825"/>
          <a:ext cx="30654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6" name="Equation" r:id="rId8" imgW="721800" imgH="121680" progId="Equation.3">
                  <p:embed/>
                </p:oleObj>
              </mc:Choice>
              <mc:Fallback>
                <p:oleObj name="Equation" r:id="rId8" imgW="721800" imgH="121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71500" y="4568825"/>
                        <a:ext cx="30654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6" name="Text Box 8"/>
          <p:cNvSpPr txBox="1">
            <a:spLocks noChangeArrowheads="1"/>
          </p:cNvSpPr>
          <p:nvPr/>
        </p:nvSpPr>
        <p:spPr bwMode="black">
          <a:xfrm>
            <a:off x="3921125" y="4549775"/>
            <a:ext cx="342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segnale + disturbo</a:t>
            </a:r>
          </a:p>
        </p:txBody>
      </p:sp>
      <p:grpSp>
        <p:nvGrpSpPr>
          <p:cNvPr id="713737" name="Group 9"/>
          <p:cNvGrpSpPr>
            <a:grpSpLocks/>
          </p:cNvGrpSpPr>
          <p:nvPr/>
        </p:nvGrpSpPr>
        <p:grpSpPr bwMode="auto">
          <a:xfrm>
            <a:off x="6021388" y="5197475"/>
            <a:ext cx="2076450" cy="1230313"/>
            <a:chOff x="3793" y="3250"/>
            <a:chExt cx="1308" cy="775"/>
          </a:xfrm>
        </p:grpSpPr>
        <p:sp>
          <p:nvSpPr>
            <p:cNvPr id="112652" name="Line 10"/>
            <p:cNvSpPr>
              <a:spLocks noChangeShapeType="1"/>
            </p:cNvSpPr>
            <p:nvPr/>
          </p:nvSpPr>
          <p:spPr bwMode="auto">
            <a:xfrm>
              <a:off x="3793" y="3250"/>
              <a:ext cx="1304" cy="77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653" name="Line 11"/>
            <p:cNvSpPr>
              <a:spLocks noChangeShapeType="1"/>
            </p:cNvSpPr>
            <p:nvPr/>
          </p:nvSpPr>
          <p:spPr bwMode="auto">
            <a:xfrm flipV="1">
              <a:off x="3797" y="3254"/>
              <a:ext cx="1304" cy="77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B95BA61B-379E-4E71-AAD3-B289FBA0578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3DD0A3-9A7D-4235-A77C-C62F5DD87AF8}" type="slidenum">
              <a:rPr lang="it-IT" altLang="it-IT"/>
              <a:pPr>
                <a:defRPr/>
              </a:pPr>
              <a:t>54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4" grpId="0"/>
      <p:bldP spid="7137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integrazion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63" y="962025"/>
            <a:ext cx="8066087" cy="5510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5779" name="Rectangle 3">
            <a:extLst>
              <a:ext uri="{FF2B5EF4-FFF2-40B4-BE49-F238E27FC236}">
                <a16:creationId xmlns:a16="http://schemas.microsoft.com/office/drawing/2014/main" id="{6F4929E0-99CB-4E4D-B58B-AE7FCA399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-55563"/>
            <a:ext cx="8366125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Esempio di reiezione al disturbo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black">
          <a:xfrm>
            <a:off x="1462088" y="1677988"/>
            <a:ext cx="2452687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black">
          <a:xfrm>
            <a:off x="1863725" y="5103813"/>
            <a:ext cx="361156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white">
          <a:xfrm>
            <a:off x="5596732" y="4447309"/>
            <a:ext cx="3513137" cy="215017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black">
          <a:xfrm>
            <a:off x="5660232" y="4668333"/>
            <a:ext cx="3446462" cy="183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200" dirty="0">
                <a:solidFill>
                  <a:srgbClr val="0000FF"/>
                </a:solidFill>
                <a:latin typeface="Book Antiqua" panose="02040602050305030304" pitchFamily="18" charset="0"/>
              </a:rPr>
              <a:t>Se è nota la frequenza del disturbo, può essere utile scegliere un </a:t>
            </a:r>
            <a:r>
              <a:rPr lang="it-IT" altLang="it-IT" sz="2200" i="1" dirty="0">
                <a:solidFill>
                  <a:srgbClr val="0000FF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200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200" dirty="0">
                <a:solidFill>
                  <a:srgbClr val="0000FF"/>
                </a:solidFill>
                <a:latin typeface="Book Antiqua" panose="02040602050305030304" pitchFamily="18" charset="0"/>
              </a:rPr>
              <a:t> opportuno</a:t>
            </a:r>
            <a:br>
              <a:rPr lang="it-IT" altLang="it-IT" sz="2200" dirty="0">
                <a:solidFill>
                  <a:srgbClr val="0000FF"/>
                </a:solidFill>
                <a:latin typeface="Book Antiqua" panose="02040602050305030304" pitchFamily="18" charset="0"/>
              </a:rPr>
            </a:br>
            <a:r>
              <a:rPr lang="it-IT" altLang="it-IT" sz="900" b="1" dirty="0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2200" b="1" dirty="0">
                <a:solidFill>
                  <a:srgbClr val="0000FF"/>
                </a:solidFill>
                <a:latin typeface="Book Antiqua" panose="02040602050305030304" pitchFamily="18" charset="0"/>
              </a:rPr>
            </a:br>
            <a:r>
              <a:rPr lang="it-IT" altLang="it-IT" sz="2200" dirty="0">
                <a:solidFill>
                  <a:srgbClr val="0000FF"/>
                </a:solidFill>
                <a:latin typeface="Book Antiqua" panose="02040602050305030304" pitchFamily="18" charset="0"/>
              </a:rPr>
              <a:t>In generale per "</a:t>
            </a:r>
            <a:r>
              <a:rPr lang="it-IT" altLang="it-IT" sz="2200" i="1" dirty="0">
                <a:solidFill>
                  <a:srgbClr val="0000FF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200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200" dirty="0">
                <a:solidFill>
                  <a:srgbClr val="0000FF"/>
                </a:solidFill>
                <a:latin typeface="Book Antiqua" panose="02040602050305030304" pitchFamily="18" charset="0"/>
              </a:rPr>
              <a:t> lungo" la reiezione al disturbo migliora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231775" y="6430963"/>
            <a:ext cx="8012113" cy="176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aphicFrame>
        <p:nvGraphicFramePr>
          <p:cNvPr id="715785" name="Object 9"/>
          <p:cNvGraphicFramePr>
            <a:graphicFrameLocks noChangeAspect="1"/>
          </p:cNvGraphicFramePr>
          <p:nvPr/>
        </p:nvGraphicFramePr>
        <p:xfrm>
          <a:off x="392113" y="4997450"/>
          <a:ext cx="335121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5" imgW="971640" imgH="452160" progId="Equation.3">
                  <p:embed/>
                </p:oleObj>
              </mc:Choice>
              <mc:Fallback>
                <p:oleObj name="Equation" r:id="rId5" imgW="971640" imgH="452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2113" y="4997450"/>
                        <a:ext cx="3351212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0E8D27E0-A87C-4042-8A79-3D2D8B07DE1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AC6CE-1320-45D4-9360-0048B4E87CF6}" type="slidenum">
              <a:rPr lang="it-IT" altLang="it-IT"/>
              <a:pPr>
                <a:defRPr/>
              </a:pPr>
              <a:t>55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>
            <a:extLst>
              <a:ext uri="{FF2B5EF4-FFF2-40B4-BE49-F238E27FC236}">
                <a16:creationId xmlns:a16="http://schemas.microsoft.com/office/drawing/2014/main" id="{6CA2D004-2C1A-4170-A702-6F1AA7FF0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[</a:t>
            </a:r>
            <a:r>
              <a:rPr lang="it-IT" altLang="it-IT" u="sng" dirty="0">
                <a:solidFill>
                  <a:srgbClr val="B2B2B2"/>
                </a:solidFill>
                <a:latin typeface="Book Antiqua" panose="02040602050305030304" pitchFamily="18" charset="0"/>
              </a:rPr>
              <a:t>richiami</a:t>
            </a: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] Funzioni trigonometriche</a:t>
            </a:r>
          </a:p>
        </p:txBody>
      </p:sp>
      <p:pic>
        <p:nvPicPr>
          <p:cNvPr id="116739" name="Picture 3" descr="sin-co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225" y="1254125"/>
            <a:ext cx="4203700" cy="457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5010150" y="2446338"/>
          <a:ext cx="27003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8" name="Equation" r:id="rId5" imgW="2023920" imgH="540000" progId="Equation.3">
                  <p:embed/>
                </p:oleObj>
              </mc:Choice>
              <mc:Fallback>
                <p:oleObj name="Equation" r:id="rId5" imgW="2023920" imgH="54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10150" y="2446338"/>
                        <a:ext cx="27003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046663" y="3270250"/>
          <a:ext cx="29305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9" name="Equation" r:id="rId7" imgW="2199600" imgH="540000" progId="Equation.3">
                  <p:embed/>
                </p:oleObj>
              </mc:Choice>
              <mc:Fallback>
                <p:oleObj name="Equation" r:id="rId7" imgW="2199600" imgH="540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46663" y="3270250"/>
                        <a:ext cx="29305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5073650" y="4491038"/>
          <a:ext cx="2795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0" name="Equation" r:id="rId9" imgW="2098080" imgH="263160" progId="Equation.3">
                  <p:embed/>
                </p:oleObj>
              </mc:Choice>
              <mc:Fallback>
                <p:oleObj name="Equation" r:id="rId9" imgW="2098080" imgH="26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73650" y="4491038"/>
                        <a:ext cx="2795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5081588" y="5102225"/>
          <a:ext cx="2587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1" name="Equation" r:id="rId11" imgW="1936440" imgH="263160" progId="Equation.3">
                  <p:embed/>
                </p:oleObj>
              </mc:Choice>
              <mc:Fallback>
                <p:oleObj name="Equation" r:id="rId11" imgW="1936440" imgH="26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81588" y="5102225"/>
                        <a:ext cx="2587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8"/>
          <p:cNvSpPr txBox="1">
            <a:spLocks noChangeArrowheads="1"/>
          </p:cNvSpPr>
          <p:nvPr/>
        </p:nvSpPr>
        <p:spPr bwMode="black">
          <a:xfrm>
            <a:off x="4902200" y="1247775"/>
            <a:ext cx="303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cos(</a:t>
            </a:r>
            <a:r>
              <a:rPr lang="it-IT" altLang="it-IT" sz="2800" i="1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)=sin(</a:t>
            </a:r>
            <a:r>
              <a:rPr lang="it-IT" altLang="it-IT" sz="2800" i="1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+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/2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black">
          <a:xfrm>
            <a:off x="4926013" y="1730375"/>
            <a:ext cx="303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sin(</a:t>
            </a:r>
            <a:r>
              <a:rPr lang="it-IT" altLang="it-IT" sz="2800" i="1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)=cos(</a:t>
            </a:r>
            <a:r>
              <a:rPr lang="it-IT" altLang="it-IT" sz="2800" i="1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-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/2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EBBE5A-125F-4BC0-A364-4569776A9E0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EAB28-F96C-4401-AC60-6CFD9EAF9628}" type="slidenum">
              <a:rPr lang="it-IT" altLang="it-IT"/>
              <a:pPr>
                <a:defRPr/>
              </a:pPr>
              <a:t>56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AutoShape 2">
            <a:extLst>
              <a:ext uri="{FF2B5EF4-FFF2-40B4-BE49-F238E27FC236}">
                <a16:creationId xmlns:a16="http://schemas.microsoft.com/office/drawing/2014/main" id="{E64D9043-D18D-442A-9FDF-C71E21868D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[</a:t>
            </a:r>
            <a:r>
              <a:rPr lang="it-IT" altLang="it-IT" u="sng" dirty="0">
                <a:solidFill>
                  <a:srgbClr val="B2B2B2"/>
                </a:solidFill>
                <a:latin typeface="Book Antiqua" panose="02040602050305030304" pitchFamily="18" charset="0"/>
              </a:rPr>
              <a:t>richiami</a:t>
            </a: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] Formula di Eulero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2290763" y="1774825"/>
            <a:ext cx="4397375" cy="1411288"/>
            <a:chOff x="563" y="848"/>
            <a:chExt cx="2770" cy="889"/>
          </a:xfrm>
        </p:grpSpPr>
        <p:graphicFrame>
          <p:nvGraphicFramePr>
            <p:cNvPr id="118797" name="Object 4"/>
            <p:cNvGraphicFramePr>
              <a:graphicFrameLocks noChangeAspect="1"/>
            </p:cNvGraphicFramePr>
            <p:nvPr/>
          </p:nvGraphicFramePr>
          <p:xfrm>
            <a:off x="604" y="848"/>
            <a:ext cx="2729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9" name="Equation" r:id="rId4" imgW="1956600" imgH="317160" progId="Equation.3">
                    <p:embed/>
                  </p:oleObj>
                </mc:Choice>
                <mc:Fallback>
                  <p:oleObj name="Equation" r:id="rId4" imgW="195660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604" y="848"/>
                          <a:ext cx="2729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8" name="Object 5"/>
            <p:cNvGraphicFramePr>
              <a:graphicFrameLocks noChangeAspect="1"/>
            </p:cNvGraphicFramePr>
            <p:nvPr/>
          </p:nvGraphicFramePr>
          <p:xfrm>
            <a:off x="563" y="1282"/>
            <a:ext cx="272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0" name="Equation" r:id="rId6" imgW="2050920" imgH="317160" progId="Equation.3">
                    <p:embed/>
                  </p:oleObj>
                </mc:Choice>
                <mc:Fallback>
                  <p:oleObj name="Equation" r:id="rId6" imgW="205092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63" y="1282"/>
                          <a:ext cx="2725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878" name="Group 6"/>
          <p:cNvGrpSpPr>
            <a:grpSpLocks/>
          </p:cNvGrpSpPr>
          <p:nvPr/>
        </p:nvGrpSpPr>
        <p:grpSpPr bwMode="auto">
          <a:xfrm>
            <a:off x="4976813" y="4538663"/>
            <a:ext cx="3738562" cy="614362"/>
            <a:chOff x="3093" y="2859"/>
            <a:chExt cx="2355" cy="387"/>
          </a:xfrm>
        </p:grpSpPr>
        <p:graphicFrame>
          <p:nvGraphicFramePr>
            <p:cNvPr id="118795" name="Object 7"/>
            <p:cNvGraphicFramePr>
              <a:graphicFrameLocks noChangeAspect="1"/>
            </p:cNvGraphicFramePr>
            <p:nvPr/>
          </p:nvGraphicFramePr>
          <p:xfrm>
            <a:off x="3481" y="2859"/>
            <a:ext cx="196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1" name="Equation" r:id="rId8" imgW="1808280" imgH="256680" progId="Equation.3">
                    <p:embed/>
                  </p:oleObj>
                </mc:Choice>
                <mc:Fallback>
                  <p:oleObj name="Equation" r:id="rId8" imgW="1808280" imgH="256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481" y="2859"/>
                          <a:ext cx="196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6" name="Text Box 8"/>
            <p:cNvSpPr txBox="1">
              <a:spLocks noChangeArrowheads="1"/>
            </p:cNvSpPr>
            <p:nvPr/>
          </p:nvSpPr>
          <p:spPr bwMode="black">
            <a:xfrm>
              <a:off x="3093" y="2919"/>
              <a:ext cx="4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  <a:sym typeface="Wingdings" panose="05000000000000000000" pitchFamily="2" charset="2"/>
                </a:rPr>
                <a:t></a:t>
              </a:r>
              <a:endParaRPr lang="it-IT" altLang="it-IT" sz="28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719881" name="Group 9"/>
          <p:cNvGrpSpPr>
            <a:grpSpLocks/>
          </p:cNvGrpSpPr>
          <p:nvPr/>
        </p:nvGrpSpPr>
        <p:grpSpPr bwMode="auto">
          <a:xfrm>
            <a:off x="723900" y="2884488"/>
            <a:ext cx="4884738" cy="3444875"/>
            <a:chOff x="456" y="1817"/>
            <a:chExt cx="3077" cy="2170"/>
          </a:xfrm>
        </p:grpSpPr>
        <p:graphicFrame>
          <p:nvGraphicFramePr>
            <p:cNvPr id="118792" name="Object 10"/>
            <p:cNvGraphicFramePr>
              <a:graphicFrameLocks noChangeAspect="1"/>
            </p:cNvGraphicFramePr>
            <p:nvPr/>
          </p:nvGraphicFramePr>
          <p:xfrm>
            <a:off x="467" y="2380"/>
            <a:ext cx="1951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2" name="Equation" r:id="rId10" imgW="1767600" imgH="607680" progId="Equation.3">
                    <p:embed/>
                  </p:oleObj>
                </mc:Choice>
                <mc:Fallback>
                  <p:oleObj name="Equation" r:id="rId10" imgW="1767600" imgH="607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67" y="2380"/>
                          <a:ext cx="1951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3" name="Object 11"/>
            <p:cNvGraphicFramePr>
              <a:graphicFrameLocks noChangeAspect="1"/>
            </p:cNvGraphicFramePr>
            <p:nvPr/>
          </p:nvGraphicFramePr>
          <p:xfrm>
            <a:off x="456" y="3067"/>
            <a:ext cx="1925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3" name="Equation" r:id="rId12" imgW="728640" imgH="283680" progId="Equation.3">
                    <p:embed/>
                  </p:oleObj>
                </mc:Choice>
                <mc:Fallback>
                  <p:oleObj name="Equation" r:id="rId12" imgW="728640" imgH="283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56" y="3067"/>
                          <a:ext cx="1925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4" name="Text Box 12"/>
            <p:cNvSpPr txBox="1">
              <a:spLocks noChangeArrowheads="1"/>
            </p:cNvSpPr>
            <p:nvPr/>
          </p:nvSpPr>
          <p:spPr bwMode="black">
            <a:xfrm>
              <a:off x="2370" y="1817"/>
              <a:ext cx="1163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2000">
                  <a:latin typeface="Book Antiqua" panose="02040602050305030304" pitchFamily="18" charset="0"/>
                  <a:sym typeface="Symbol" panose="05050102010706020507" pitchFamily="18" charset="2"/>
                </a:rPr>
                <a:t> </a:t>
              </a:r>
            </a:p>
          </p:txBody>
        </p:sp>
      </p:grpSp>
      <p:sp>
        <p:nvSpPr>
          <p:cNvPr id="15" name="Rectangle 5">
            <a:extLst>
              <a:ext uri="{FF2B5EF4-FFF2-40B4-BE49-F238E27FC236}">
                <a16:creationId xmlns:a16="http://schemas.microsoft.com/office/drawing/2014/main" id="{037BBA37-5AB8-47AA-8247-9A1808D42A4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CFC13-0FC8-4F85-ACEF-050ED1F78004}" type="slidenum">
              <a:rPr lang="it-IT" altLang="it-IT"/>
              <a:pPr>
                <a:defRPr/>
              </a:pPr>
              <a:t>57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AutoShape 2">
            <a:extLst>
              <a:ext uri="{FF2B5EF4-FFF2-40B4-BE49-F238E27FC236}">
                <a16:creationId xmlns:a16="http://schemas.microsoft.com/office/drawing/2014/main" id="{19500E4D-89D2-4504-86F1-82275A6D36E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[</a:t>
            </a:r>
            <a:r>
              <a:rPr lang="it-IT" altLang="it-IT" u="sng" dirty="0">
                <a:solidFill>
                  <a:srgbClr val="B2B2B2"/>
                </a:solidFill>
                <a:latin typeface="Book Antiqua" panose="02040602050305030304" pitchFamily="18" charset="0"/>
              </a:rPr>
              <a:t>richiami</a:t>
            </a: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] Somme di seni e coseni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950076"/>
              </p:ext>
            </p:extLst>
          </p:nvPr>
        </p:nvGraphicFramePr>
        <p:xfrm>
          <a:off x="857250" y="1363137"/>
          <a:ext cx="77962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6" name="Equation" r:id="rId4" imgW="1875600" imgH="121680" progId="Equation.3">
                  <p:embed/>
                </p:oleObj>
              </mc:Choice>
              <mc:Fallback>
                <p:oleObj name="Equation" r:id="rId4" imgW="1875600" imgH="121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57250" y="1363137"/>
                        <a:ext cx="77962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17806"/>
              </p:ext>
            </p:extLst>
          </p:nvPr>
        </p:nvGraphicFramePr>
        <p:xfrm>
          <a:off x="882650" y="2042587"/>
          <a:ext cx="77612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7" name="Equation" r:id="rId6" imgW="1882440" imgH="121680" progId="Equation.3">
                  <p:embed/>
                </p:oleObj>
              </mc:Choice>
              <mc:Fallback>
                <p:oleObj name="Equation" r:id="rId6" imgW="1882440" imgH="121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82650" y="2042587"/>
                        <a:ext cx="776128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1925" name="Group 5"/>
          <p:cNvGrpSpPr>
            <a:grpSpLocks/>
          </p:cNvGrpSpPr>
          <p:nvPr/>
        </p:nvGrpSpPr>
        <p:grpSpPr bwMode="auto">
          <a:xfrm>
            <a:off x="884238" y="3194050"/>
            <a:ext cx="7785100" cy="3022600"/>
            <a:chOff x="557" y="2039"/>
            <a:chExt cx="4904" cy="1904"/>
          </a:xfrm>
        </p:grpSpPr>
        <p:sp>
          <p:nvSpPr>
            <p:cNvPr id="120841" name="Text Box 6"/>
            <p:cNvSpPr txBox="1">
              <a:spLocks noChangeArrowheads="1"/>
            </p:cNvSpPr>
            <p:nvPr/>
          </p:nvSpPr>
          <p:spPr bwMode="black">
            <a:xfrm>
              <a:off x="564" y="2039"/>
              <a:ext cx="4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dirty="0">
                  <a:latin typeface="Book Antiqua" panose="02040602050305030304" pitchFamily="18" charset="0"/>
                </a:rPr>
                <a:t>[ ‘’</a:t>
              </a:r>
              <a:r>
                <a:rPr lang="it-IT" altLang="it-IT" sz="2000" dirty="0" err="1">
                  <a:latin typeface="Book Antiqua" panose="02040602050305030304" pitchFamily="18" charset="0"/>
                </a:rPr>
                <a:t>somme</a:t>
              </a:r>
              <a:r>
                <a:rPr lang="it-IT" altLang="it-IT" sz="2000" dirty="0" err="1">
                  <a:latin typeface="Book Antiqua" panose="02040602050305030304" pitchFamily="18" charset="0"/>
                  <a:sym typeface="Wingdings" panose="05000000000000000000" pitchFamily="2" charset="2"/>
                </a:rPr>
                <a:t>prodotti</a:t>
              </a:r>
              <a:r>
                <a:rPr lang="it-IT" altLang="it-IT" sz="2000" dirty="0">
                  <a:latin typeface="Book Antiqua" panose="02040602050305030304" pitchFamily="18" charset="0"/>
                  <a:sym typeface="Wingdings" panose="05000000000000000000" pitchFamily="2" charset="2"/>
                </a:rPr>
                <a:t>’’:prostaferesi e ‘’</a:t>
              </a:r>
              <a:r>
                <a:rPr lang="it-IT" altLang="it-IT" sz="2000" dirty="0" err="1">
                  <a:latin typeface="Book Antiqua" panose="02040602050305030304" pitchFamily="18" charset="0"/>
                  <a:sym typeface="Wingdings" panose="05000000000000000000" pitchFamily="2" charset="2"/>
                </a:rPr>
                <a:t>sommeprodotti</a:t>
              </a:r>
              <a:r>
                <a:rPr lang="it-IT" altLang="it-IT" sz="2000" dirty="0">
                  <a:latin typeface="Book Antiqua" panose="02040602050305030304" pitchFamily="18" charset="0"/>
                  <a:sym typeface="Wingdings" panose="05000000000000000000" pitchFamily="2" charset="2"/>
                </a:rPr>
                <a:t>’’:</a:t>
              </a:r>
              <a:r>
                <a:rPr lang="it-IT" altLang="it-IT" sz="2000" dirty="0" err="1">
                  <a:latin typeface="Book Antiqua" panose="02040602050305030304" pitchFamily="18" charset="0"/>
                  <a:sym typeface="Wingdings" panose="05000000000000000000" pitchFamily="2" charset="2"/>
                </a:rPr>
                <a:t>Werner</a:t>
              </a:r>
              <a:r>
                <a:rPr lang="it-IT" altLang="it-IT" sz="2000" dirty="0">
                  <a:latin typeface="Book Antiqua" panose="02040602050305030304" pitchFamily="18" charset="0"/>
                </a:rPr>
                <a:t>]</a:t>
              </a:r>
            </a:p>
          </p:txBody>
        </p:sp>
        <p:graphicFrame>
          <p:nvGraphicFramePr>
            <p:cNvPr id="120842" name="Object 7"/>
            <p:cNvGraphicFramePr>
              <a:graphicFrameLocks noChangeAspect="1"/>
            </p:cNvGraphicFramePr>
            <p:nvPr/>
          </p:nvGraphicFramePr>
          <p:xfrm>
            <a:off x="564" y="2286"/>
            <a:ext cx="470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08" name="Equation" r:id="rId8" imgW="1794600" imgH="121680" progId="Equation.3">
                    <p:embed/>
                  </p:oleObj>
                </mc:Choice>
                <mc:Fallback>
                  <p:oleObj name="Equation" r:id="rId8" imgW="1794600" imgH="121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64" y="2286"/>
                          <a:ext cx="470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3" name="Object 8"/>
            <p:cNvGraphicFramePr>
              <a:graphicFrameLocks noChangeAspect="1"/>
            </p:cNvGraphicFramePr>
            <p:nvPr/>
          </p:nvGraphicFramePr>
          <p:xfrm>
            <a:off x="565" y="2708"/>
            <a:ext cx="470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09" name="Equation" r:id="rId10" imgW="1794600" imgH="121680" progId="Equation.3">
                    <p:embed/>
                  </p:oleObj>
                </mc:Choice>
                <mc:Fallback>
                  <p:oleObj name="Equation" r:id="rId10" imgW="1794600" imgH="121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65" y="2708"/>
                          <a:ext cx="470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4" name="Object 9"/>
            <p:cNvGraphicFramePr>
              <a:graphicFrameLocks noChangeAspect="1"/>
            </p:cNvGraphicFramePr>
            <p:nvPr/>
          </p:nvGraphicFramePr>
          <p:xfrm>
            <a:off x="557" y="3131"/>
            <a:ext cx="4819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0" name="Equation" r:id="rId12" imgW="1835280" imgH="121680" progId="Equation.3">
                    <p:embed/>
                  </p:oleObj>
                </mc:Choice>
                <mc:Fallback>
                  <p:oleObj name="Equation" r:id="rId12" imgW="1835280" imgH="121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57" y="3131"/>
                          <a:ext cx="4819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5" name="Object 10"/>
            <p:cNvGraphicFramePr>
              <a:graphicFrameLocks noChangeAspect="1"/>
            </p:cNvGraphicFramePr>
            <p:nvPr/>
          </p:nvGraphicFramePr>
          <p:xfrm>
            <a:off x="573" y="3553"/>
            <a:ext cx="488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11" name="Equation" r:id="rId14" imgW="1861920" imgH="121680" progId="Equation.3">
                    <p:embed/>
                  </p:oleObj>
                </mc:Choice>
                <mc:Fallback>
                  <p:oleObj name="Equation" r:id="rId14" imgW="1861920" imgH="121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73" y="3553"/>
                          <a:ext cx="488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931" name="Text Box 11"/>
          <p:cNvSpPr txBox="1">
            <a:spLocks noChangeArrowheads="1"/>
          </p:cNvSpPr>
          <p:nvPr/>
        </p:nvSpPr>
        <p:spPr bwMode="black">
          <a:xfrm>
            <a:off x="1509713" y="6161088"/>
            <a:ext cx="66421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somma e differenza    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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          prodotto</a:t>
            </a:r>
            <a:b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                                                        </a:t>
            </a: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  <a:t>modulazione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8DFCB86-ED3F-4C33-B474-BEA41389A53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858E0-478D-4222-9D39-4F4B257A5D9E}" type="slidenum">
              <a:rPr lang="it-IT" altLang="it-IT"/>
              <a:pPr>
                <a:defRPr/>
              </a:pPr>
              <a:t>58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black">
          <a:xfrm>
            <a:off x="2123546" y="992897"/>
            <a:ext cx="5106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dirty="0">
                <a:latin typeface="Book Antiqua" panose="02040602050305030304" pitchFamily="18" charset="0"/>
              </a:rPr>
              <a:t>[ ‘sin’ e ‘cos’ di angoli somma e differenza</a:t>
            </a:r>
            <a:r>
              <a:rPr lang="it-IT" altLang="it-IT" sz="2000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000" dirty="0">
                <a:latin typeface="Book Antiqua" panose="02040602050305030304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black">
          <a:xfrm>
            <a:off x="261938" y="1066800"/>
            <a:ext cx="830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Il disturbo misurato all’uscita dello strumento vale: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432050" y="1458913"/>
          <a:ext cx="39449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Equation" r:id="rId4" imgW="971640" imgH="310680" progId="Equation.3">
                  <p:embed/>
                </p:oleObj>
              </mc:Choice>
              <mc:Fallback>
                <p:oleObj name="Equation" r:id="rId4" imgW="971640" imgH="31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2050" y="1458913"/>
                        <a:ext cx="39449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2" name="Object 4"/>
          <p:cNvGraphicFramePr>
            <a:graphicFrameLocks noChangeAspect="1"/>
          </p:cNvGraphicFramePr>
          <p:nvPr/>
        </p:nvGraphicFramePr>
        <p:xfrm>
          <a:off x="412750" y="4818063"/>
          <a:ext cx="86455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Equation" r:id="rId6" imgW="2712240" imgH="317160" progId="Equation.3">
                  <p:embed/>
                </p:oleObj>
              </mc:Choice>
              <mc:Fallback>
                <p:oleObj name="Equation" r:id="rId6" imgW="271224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2750" y="4818063"/>
                        <a:ext cx="86455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73" name="Text Box 5"/>
          <p:cNvSpPr txBox="1">
            <a:spLocks noChangeArrowheads="1"/>
          </p:cNvSpPr>
          <p:nvPr/>
        </p:nvSpPr>
        <p:spPr bwMode="black">
          <a:xfrm>
            <a:off x="374650" y="4386263"/>
            <a:ext cx="3033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In uscita si avrà:</a:t>
            </a:r>
          </a:p>
        </p:txBody>
      </p:sp>
      <p:grpSp>
        <p:nvGrpSpPr>
          <p:cNvPr id="723974" name="Group 6"/>
          <p:cNvGrpSpPr>
            <a:grpSpLocks/>
          </p:cNvGrpSpPr>
          <p:nvPr/>
        </p:nvGrpSpPr>
        <p:grpSpPr bwMode="auto">
          <a:xfrm>
            <a:off x="-63500" y="2814638"/>
            <a:ext cx="9144000" cy="1589087"/>
            <a:chOff x="0" y="1851"/>
            <a:chExt cx="5760" cy="1001"/>
          </a:xfrm>
        </p:grpSpPr>
        <p:sp>
          <p:nvSpPr>
            <p:cNvPr id="122895" name="Rectangle 7"/>
            <p:cNvSpPr>
              <a:spLocks noChangeArrowheads="1"/>
            </p:cNvSpPr>
            <p:nvPr/>
          </p:nvSpPr>
          <p:spPr bwMode="black">
            <a:xfrm>
              <a:off x="0" y="1896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22896" name="Text Box 8"/>
            <p:cNvSpPr txBox="1">
              <a:spLocks noChangeArrowheads="1"/>
            </p:cNvSpPr>
            <p:nvPr/>
          </p:nvSpPr>
          <p:spPr bwMode="black">
            <a:xfrm>
              <a:off x="210" y="1851"/>
              <a:ext cx="52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Immaginiamo che all’ingresso sia presente un disturbo sinusoidale del tipo:</a:t>
              </a:r>
            </a:p>
          </p:txBody>
        </p:sp>
        <p:graphicFrame>
          <p:nvGraphicFramePr>
            <p:cNvPr id="122897" name="Object 9"/>
            <p:cNvGraphicFramePr>
              <a:graphicFrameLocks noChangeAspect="1"/>
            </p:cNvGraphicFramePr>
            <p:nvPr/>
          </p:nvGraphicFramePr>
          <p:xfrm>
            <a:off x="1566" y="2433"/>
            <a:ext cx="256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0" name="Equation" r:id="rId8" imgW="964800" imgH="128160" progId="Equation.3">
                    <p:embed/>
                  </p:oleObj>
                </mc:Choice>
                <mc:Fallback>
                  <p:oleObj name="Equation" r:id="rId8" imgW="964800" imgH="128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566" y="2433"/>
                          <a:ext cx="256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3978" name="Text Box 10"/>
          <p:cNvSpPr txBox="1">
            <a:spLocks noChangeArrowheads="1"/>
          </p:cNvSpPr>
          <p:nvPr/>
        </p:nvSpPr>
        <p:spPr bwMode="black">
          <a:xfrm>
            <a:off x="379413" y="5808663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con 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x</a:t>
            </a:r>
            <a:r>
              <a:rPr lang="it-IT" altLang="it-IT" sz="2800" baseline="-25000" dirty="0" err="1">
                <a:latin typeface="Book Antiqua" panose="02040602050305030304" pitchFamily="18" charset="0"/>
              </a:rPr>
              <a:t>p</a:t>
            </a:r>
            <a:r>
              <a:rPr lang="it-IT" altLang="it-IT" sz="2800" dirty="0">
                <a:latin typeface="Book Antiqua" panose="02040602050305030304" pitchFamily="18" charset="0"/>
              </a:rPr>
              <a:t>=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dirty="0">
                <a:latin typeface="Book Antiqua" panose="02040602050305030304" pitchFamily="18" charset="0"/>
              </a:rPr>
              <a:t>2</a:t>
            </a:r>
            <a:r>
              <a:rPr lang="it-IT" altLang="it-IT" sz="2800" i="1" dirty="0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d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723979" name="Rectangle 11">
            <a:extLst>
              <a:ext uri="{FF2B5EF4-FFF2-40B4-BE49-F238E27FC236}">
                <a16:creationId xmlns:a16="http://schemas.microsoft.com/office/drawing/2014/main" id="{17D3B524-7F15-4317-AA88-8A6372E3B56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33338"/>
            <a:ext cx="9144000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Integrazione (caso particolare)</a:t>
            </a:r>
          </a:p>
        </p:txBody>
      </p:sp>
      <p:grpSp>
        <p:nvGrpSpPr>
          <p:cNvPr id="723980" name="Group 12"/>
          <p:cNvGrpSpPr>
            <a:grpSpLocks/>
          </p:cNvGrpSpPr>
          <p:nvPr/>
        </p:nvGrpSpPr>
        <p:grpSpPr bwMode="auto">
          <a:xfrm>
            <a:off x="2578102" y="4506913"/>
            <a:ext cx="6502401" cy="2427287"/>
            <a:chOff x="1624" y="2839"/>
            <a:chExt cx="4096" cy="1529"/>
          </a:xfrm>
        </p:grpSpPr>
        <p:sp>
          <p:nvSpPr>
            <p:cNvPr id="122892" name="Text Box 13"/>
            <p:cNvSpPr txBox="1">
              <a:spLocks noChangeArrowheads="1"/>
            </p:cNvSpPr>
            <p:nvPr/>
          </p:nvSpPr>
          <p:spPr bwMode="black">
            <a:xfrm>
              <a:off x="1789" y="3705"/>
              <a:ext cx="3339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600" dirty="0">
                  <a:latin typeface="Book Antiqua" panose="02040602050305030304" pitchFamily="18" charset="0"/>
                </a:rPr>
                <a:t>il disturbo misurato decresce come </a:t>
              </a:r>
              <a:r>
                <a:rPr lang="it-IT" altLang="it-IT" sz="2600" dirty="0" err="1">
                  <a:latin typeface="Book Antiqua" panose="02040602050305030304" pitchFamily="18" charset="0"/>
                </a:rPr>
                <a:t>sinc</a:t>
              </a:r>
              <a:r>
                <a:rPr lang="it-IT" altLang="it-IT" sz="2600" dirty="0">
                  <a:latin typeface="Book Antiqua" panose="02040602050305030304" pitchFamily="18" charset="0"/>
                </a:rPr>
                <a:t>(</a:t>
              </a:r>
              <a:r>
                <a:rPr lang="it-IT" altLang="it-IT" sz="2600" i="1" dirty="0" err="1">
                  <a:latin typeface="Book Antiqua" panose="02040602050305030304" pitchFamily="18" charset="0"/>
                </a:rPr>
                <a:t>x</a:t>
              </a:r>
              <a:r>
                <a:rPr lang="it-IT" altLang="it-IT" sz="2600" baseline="-25000" dirty="0" err="1">
                  <a:latin typeface="Book Antiqua" panose="02040602050305030304" pitchFamily="18" charset="0"/>
                </a:rPr>
                <a:t>p</a:t>
              </a:r>
              <a:r>
                <a:rPr lang="it-IT" altLang="it-IT" sz="2600" dirty="0">
                  <a:latin typeface="Book Antiqua" panose="02040602050305030304" pitchFamily="18" charset="0"/>
                </a:rPr>
                <a:t>) al crescere di </a:t>
              </a:r>
              <a:r>
                <a:rPr lang="it-IT" altLang="it-IT" sz="2600" i="1" dirty="0">
                  <a:latin typeface="Book Antiqua" panose="02040602050305030304" pitchFamily="18" charset="0"/>
                </a:rPr>
                <a:t>x</a:t>
              </a:r>
              <a:r>
                <a:rPr lang="it-IT" altLang="it-IT" sz="2600" baseline="-25000" dirty="0">
                  <a:latin typeface="Book Antiqua" panose="02040602050305030304" pitchFamily="18" charset="0"/>
                </a:rPr>
                <a:t>p</a:t>
              </a:r>
              <a:r>
                <a:rPr lang="it-IT" altLang="it-IT" sz="2600" dirty="0">
                  <a:latin typeface="Book Antiqua" panose="02040602050305030304" pitchFamily="18" charset="0"/>
                  <a:sym typeface="Symbol" panose="05050102010706020507" pitchFamily="18" charset="2"/>
                </a:rPr>
                <a:t>2</a:t>
              </a:r>
              <a:r>
                <a:rPr lang="it-IT" altLang="it-IT" sz="2600" i="1" dirty="0">
                  <a:latin typeface="Book Antiqua" panose="02040602050305030304" pitchFamily="18" charset="0"/>
                  <a:sym typeface="Symbol" panose="05050102010706020507" pitchFamily="18" charset="2"/>
                </a:rPr>
                <a:t>f</a:t>
              </a:r>
              <a:r>
                <a:rPr lang="it-IT" altLang="it-IT" sz="2600" baseline="-25000" dirty="0">
                  <a:latin typeface="Book Antiqua" panose="02040602050305030304" pitchFamily="18" charset="0"/>
                  <a:sym typeface="Symbol" panose="05050102010706020507" pitchFamily="18" charset="2"/>
                </a:rPr>
                <a:t>d</a:t>
              </a:r>
              <a:r>
                <a:rPr lang="it-IT" altLang="it-IT" sz="2600" i="1" dirty="0">
                  <a:latin typeface="Book Antiqua" panose="02040602050305030304" pitchFamily="18" charset="0"/>
                  <a:sym typeface="Symbol" panose="05050102010706020507" pitchFamily="18" charset="2"/>
                </a:rPr>
                <a:t>T</a:t>
              </a:r>
              <a:r>
                <a:rPr lang="it-IT" altLang="it-IT" sz="2600" baseline="-25000" dirty="0">
                  <a:latin typeface="Book Antiqua" panose="02040602050305030304" pitchFamily="18" charset="0"/>
                  <a:sym typeface="Symbol" panose="05050102010706020507" pitchFamily="18" charset="2"/>
                </a:rPr>
                <a:t>I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600" baseline="-25000" dirty="0">
                <a:latin typeface="Book Antiqua" panose="0204060205030503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2893" name="Text Box 14"/>
            <p:cNvSpPr txBox="1">
              <a:spLocks noChangeArrowheads="1"/>
            </p:cNvSpPr>
            <p:nvPr/>
          </p:nvSpPr>
          <p:spPr bwMode="black">
            <a:xfrm>
              <a:off x="1624" y="3684"/>
              <a:ext cx="3790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5400" dirty="0">
                  <a:latin typeface="Book Antiqua" panose="02040602050305030304" pitchFamily="18" charset="0"/>
                </a:rPr>
                <a:t>(                              )</a:t>
              </a:r>
            </a:p>
          </p:txBody>
        </p:sp>
        <p:sp>
          <p:nvSpPr>
            <p:cNvPr id="122894" name="Rectangle 15"/>
            <p:cNvSpPr>
              <a:spLocks noChangeArrowheads="1"/>
            </p:cNvSpPr>
            <p:nvPr/>
          </p:nvSpPr>
          <p:spPr bwMode="auto">
            <a:xfrm>
              <a:off x="4640" y="2839"/>
              <a:ext cx="1080" cy="895"/>
            </a:xfrm>
            <a:prstGeom prst="rect">
              <a:avLst/>
            </a:prstGeom>
            <a:noFill/>
            <a:ln w="317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sp>
        <p:nvSpPr>
          <p:cNvPr id="18" name="Rectangle 5">
            <a:extLst>
              <a:ext uri="{FF2B5EF4-FFF2-40B4-BE49-F238E27FC236}">
                <a16:creationId xmlns:a16="http://schemas.microsoft.com/office/drawing/2014/main" id="{D62D55A2-ED82-48E2-85CB-02184DB63AB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82089A-E8EF-4986-819F-9DED36CA2806}" type="slidenum">
              <a:rPr lang="it-IT" altLang="it-IT"/>
              <a:pPr>
                <a:defRPr/>
              </a:pPr>
              <a:t>59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3" grpId="0"/>
      <p:bldP spid="7239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61"/>
          <p:cNvSpPr>
            <a:spLocks noChangeShapeType="1"/>
          </p:cNvSpPr>
          <p:nvPr/>
        </p:nvSpPr>
        <p:spPr bwMode="auto">
          <a:xfrm flipV="1">
            <a:off x="555625" y="2592388"/>
            <a:ext cx="0" cy="184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D9E99787-5178-4DBC-8972-B2EC7C86B0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384175" y="-77788"/>
            <a:ext cx="839946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Discretizzazione nel tempo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black">
          <a:xfrm>
            <a:off x="200025" y="842963"/>
            <a:ext cx="914400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discretizzazione nel tempo</a:t>
            </a:r>
            <a:r>
              <a:rPr lang="it-IT" altLang="it-IT" sz="2800">
                <a:latin typeface="Book Antiqua" panose="02040602050305030304" pitchFamily="18" charset="0"/>
              </a:rPr>
              <a:t> avviene campionando 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la tensione (segnale) in istanti di tempo regolarmente spaziati di una distanza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periodo di campionamento </a:t>
            </a:r>
            <a:b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(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=1/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frequenza di campionamento)</a:t>
            </a: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black">
          <a:xfrm>
            <a:off x="200025" y="5486400"/>
            <a:ext cx="87741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600">
                <a:latin typeface="Book Antiqua" panose="02040602050305030304" pitchFamily="18" charset="0"/>
              </a:rPr>
              <a:t>Dai soli campioni del segnale discretizzato nel tempo </a:t>
            </a:r>
            <a:r>
              <a:rPr lang="it-IT" altLang="it-IT" sz="2600">
                <a:solidFill>
                  <a:srgbClr val="FFFF00"/>
                </a:solidFill>
                <a:latin typeface="Book Antiqua" panose="02040602050305030304" pitchFamily="18" charset="0"/>
              </a:rPr>
              <a:t>è possibile ricostruire l’andamento continuo</a:t>
            </a:r>
            <a:r>
              <a:rPr lang="it-IT" altLang="it-IT" sz="2600">
                <a:latin typeface="Book Antiqua" panose="02040602050305030304" pitchFamily="18" charset="0"/>
              </a:rPr>
              <a:t> senza perdita di informazione, purché vi sia </a:t>
            </a:r>
            <a:r>
              <a:rPr lang="it-IT" altLang="it-IT" sz="2600" b="1">
                <a:solidFill>
                  <a:srgbClr val="FFFF00"/>
                </a:solidFill>
                <a:latin typeface="Book Antiqua" panose="02040602050305030304" pitchFamily="18" charset="0"/>
              </a:rPr>
              <a:t>campionamento </a:t>
            </a:r>
            <a:r>
              <a:rPr lang="it-IT" altLang="it-IT" sz="2600" b="1" u="sng">
                <a:solidFill>
                  <a:srgbClr val="FFFF00"/>
                </a:solidFill>
                <a:latin typeface="Book Antiqua" panose="02040602050305030304" pitchFamily="18" charset="0"/>
              </a:rPr>
              <a:t>corretto</a:t>
            </a:r>
          </a:p>
        </p:txBody>
      </p:sp>
      <p:grpSp>
        <p:nvGrpSpPr>
          <p:cNvPr id="78" name="Group 10"/>
          <p:cNvGrpSpPr>
            <a:grpSpLocks/>
          </p:cNvGrpSpPr>
          <p:nvPr/>
        </p:nvGrpSpPr>
        <p:grpSpPr bwMode="auto">
          <a:xfrm>
            <a:off x="388938" y="4287838"/>
            <a:ext cx="8821737" cy="776287"/>
            <a:chOff x="245" y="2248"/>
            <a:chExt cx="5557" cy="489"/>
          </a:xfrm>
        </p:grpSpPr>
        <p:sp>
          <p:nvSpPr>
            <p:cNvPr id="14379" name="Text Box 11"/>
            <p:cNvSpPr txBox="1">
              <a:spLocks noChangeArrowheads="1"/>
            </p:cNvSpPr>
            <p:nvPr/>
          </p:nvSpPr>
          <p:spPr bwMode="black">
            <a:xfrm>
              <a:off x="245" y="2449"/>
              <a:ext cx="5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0      1       2       3     …      </a:t>
              </a:r>
              <a:r>
                <a:rPr lang="it-IT" altLang="it-IT" sz="2400" b="1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400" b="1">
                  <a:solidFill>
                    <a:schemeClr val="accent2"/>
                  </a:solidFill>
                  <a:latin typeface="Book Antiqua" panose="02040602050305030304" pitchFamily="18" charset="0"/>
                </a:rPr>
                <a:t>      …	           ( </a:t>
              </a:r>
              <a:r>
                <a:rPr lang="it-IT" altLang="it-IT" sz="2400" b="1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400" b="1" i="1" baseline="-25000">
                  <a:solidFill>
                    <a:schemeClr val="accent2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400" b="1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 = kT</a:t>
              </a:r>
              <a:r>
                <a:rPr lang="it-IT" altLang="it-IT" sz="2400" b="1" baseline="-25000">
                  <a:solidFill>
                    <a:schemeClr val="accent2"/>
                  </a:solidFill>
                  <a:latin typeface="Book Antiqua" panose="02040602050305030304" pitchFamily="18" charset="0"/>
                </a:rPr>
                <a:t>c</a:t>
              </a:r>
              <a:r>
                <a:rPr lang="it-IT" altLang="it-IT" sz="2400" b="1" i="1" baseline="-25000">
                  <a:solidFill>
                    <a:schemeClr val="accent2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400" b="1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  <p:sp>
          <p:nvSpPr>
            <p:cNvPr id="14380" name="Line 12"/>
            <p:cNvSpPr>
              <a:spLocks noChangeShapeType="1"/>
            </p:cNvSpPr>
            <p:nvPr/>
          </p:nvSpPr>
          <p:spPr bwMode="black">
            <a:xfrm>
              <a:off x="751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1" name="Line 13"/>
            <p:cNvSpPr>
              <a:spLocks noChangeShapeType="1"/>
            </p:cNvSpPr>
            <p:nvPr/>
          </p:nvSpPr>
          <p:spPr bwMode="black">
            <a:xfrm>
              <a:off x="1174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2" name="Line 14"/>
            <p:cNvSpPr>
              <a:spLocks noChangeShapeType="1"/>
            </p:cNvSpPr>
            <p:nvPr/>
          </p:nvSpPr>
          <p:spPr bwMode="black">
            <a:xfrm>
              <a:off x="1998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3" name="Line 15"/>
            <p:cNvSpPr>
              <a:spLocks noChangeShapeType="1"/>
            </p:cNvSpPr>
            <p:nvPr/>
          </p:nvSpPr>
          <p:spPr bwMode="black">
            <a:xfrm>
              <a:off x="1597" y="2248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4" name="Line 16"/>
            <p:cNvSpPr>
              <a:spLocks noChangeShapeType="1"/>
            </p:cNvSpPr>
            <p:nvPr/>
          </p:nvSpPr>
          <p:spPr bwMode="black">
            <a:xfrm>
              <a:off x="2421" y="2249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5" name="Line 17"/>
            <p:cNvSpPr>
              <a:spLocks noChangeShapeType="1"/>
            </p:cNvSpPr>
            <p:nvPr/>
          </p:nvSpPr>
          <p:spPr bwMode="black">
            <a:xfrm>
              <a:off x="3230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6" name="Line 18"/>
            <p:cNvSpPr>
              <a:spLocks noChangeShapeType="1"/>
            </p:cNvSpPr>
            <p:nvPr/>
          </p:nvSpPr>
          <p:spPr bwMode="black">
            <a:xfrm>
              <a:off x="2829" y="2255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7" name="Line 19"/>
            <p:cNvSpPr>
              <a:spLocks noChangeShapeType="1"/>
            </p:cNvSpPr>
            <p:nvPr/>
          </p:nvSpPr>
          <p:spPr bwMode="black">
            <a:xfrm>
              <a:off x="3653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8" name="Line 20"/>
            <p:cNvSpPr>
              <a:spLocks noChangeShapeType="1"/>
            </p:cNvSpPr>
            <p:nvPr/>
          </p:nvSpPr>
          <p:spPr bwMode="black">
            <a:xfrm>
              <a:off x="4477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89" name="Line 21"/>
            <p:cNvSpPr>
              <a:spLocks noChangeShapeType="1"/>
            </p:cNvSpPr>
            <p:nvPr/>
          </p:nvSpPr>
          <p:spPr bwMode="black">
            <a:xfrm>
              <a:off x="4076" y="2255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90" name="Line 22"/>
            <p:cNvSpPr>
              <a:spLocks noChangeShapeType="1"/>
            </p:cNvSpPr>
            <p:nvPr/>
          </p:nvSpPr>
          <p:spPr bwMode="black">
            <a:xfrm>
              <a:off x="4900" y="2256"/>
              <a:ext cx="0" cy="197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91" name="Group 66"/>
          <p:cNvGrpSpPr>
            <a:grpSpLocks/>
          </p:cNvGrpSpPr>
          <p:nvPr/>
        </p:nvGrpSpPr>
        <p:grpSpPr bwMode="auto">
          <a:xfrm>
            <a:off x="134938" y="2565400"/>
            <a:ext cx="8450262" cy="2411413"/>
            <a:chOff x="85" y="1616"/>
            <a:chExt cx="5323" cy="1519"/>
          </a:xfrm>
        </p:grpSpPr>
        <p:sp>
          <p:nvSpPr>
            <p:cNvPr id="14376" name="Line 8"/>
            <p:cNvSpPr>
              <a:spLocks noChangeShapeType="1"/>
            </p:cNvSpPr>
            <p:nvPr/>
          </p:nvSpPr>
          <p:spPr bwMode="black">
            <a:xfrm flipV="1">
              <a:off x="350" y="2803"/>
              <a:ext cx="499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77" name="Text Box 28"/>
            <p:cNvSpPr txBox="1">
              <a:spLocks noChangeArrowheads="1"/>
            </p:cNvSpPr>
            <p:nvPr/>
          </p:nvSpPr>
          <p:spPr bwMode="black">
            <a:xfrm>
              <a:off x="5051" y="2808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latin typeface="Book Antiqua" panose="02040602050305030304" pitchFamily="18" charset="0"/>
                </a:rPr>
                <a:t>t</a:t>
              </a:r>
            </a:p>
          </p:txBody>
        </p:sp>
        <p:sp>
          <p:nvSpPr>
            <p:cNvPr id="14378" name="Text Box 28"/>
            <p:cNvSpPr txBox="1">
              <a:spLocks noChangeArrowheads="1"/>
            </p:cNvSpPr>
            <p:nvPr/>
          </p:nvSpPr>
          <p:spPr bwMode="black">
            <a:xfrm>
              <a:off x="85" y="1616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 i="1">
                  <a:latin typeface="Book Antiqua" panose="02040602050305030304" pitchFamily="18" charset="0"/>
                </a:rPr>
                <a:t>v</a:t>
              </a:r>
            </a:p>
          </p:txBody>
        </p:sp>
      </p:grpSp>
      <p:grpSp>
        <p:nvGrpSpPr>
          <p:cNvPr id="94" name="Group 64"/>
          <p:cNvGrpSpPr>
            <a:grpSpLocks/>
          </p:cNvGrpSpPr>
          <p:nvPr/>
        </p:nvGrpSpPr>
        <p:grpSpPr bwMode="auto">
          <a:xfrm>
            <a:off x="1219200" y="2559050"/>
            <a:ext cx="2203450" cy="1174750"/>
            <a:chOff x="768" y="1612"/>
            <a:chExt cx="1388" cy="740"/>
          </a:xfrm>
        </p:grpSpPr>
        <p:sp>
          <p:nvSpPr>
            <p:cNvPr id="14371" name="Line 50"/>
            <p:cNvSpPr>
              <a:spLocks noChangeShapeType="1"/>
            </p:cNvSpPr>
            <p:nvPr/>
          </p:nvSpPr>
          <p:spPr bwMode="auto">
            <a:xfrm flipV="1">
              <a:off x="1170" y="18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72" name="Line 51"/>
            <p:cNvSpPr>
              <a:spLocks noChangeShapeType="1"/>
            </p:cNvSpPr>
            <p:nvPr/>
          </p:nvSpPr>
          <p:spPr bwMode="auto">
            <a:xfrm flipV="1">
              <a:off x="768" y="1812"/>
              <a:ext cx="33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73" name="Line 52"/>
            <p:cNvSpPr>
              <a:spLocks noChangeShapeType="1"/>
            </p:cNvSpPr>
            <p:nvPr/>
          </p:nvSpPr>
          <p:spPr bwMode="auto">
            <a:xfrm>
              <a:off x="1258" y="1804"/>
              <a:ext cx="314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74" name="Line 53"/>
            <p:cNvSpPr>
              <a:spLocks noChangeShapeType="1"/>
            </p:cNvSpPr>
            <p:nvPr/>
          </p:nvSpPr>
          <p:spPr bwMode="auto">
            <a:xfrm>
              <a:off x="1314" y="1806"/>
              <a:ext cx="654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75" name="Text Box 3"/>
            <p:cNvSpPr txBox="1">
              <a:spLocks noChangeArrowheads="1"/>
            </p:cNvSpPr>
            <p:nvPr/>
          </p:nvSpPr>
          <p:spPr bwMode="black">
            <a:xfrm>
              <a:off x="805" y="1612"/>
              <a:ext cx="135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200">
                  <a:latin typeface="Book Antiqua" panose="02040602050305030304" pitchFamily="18" charset="0"/>
                </a:rPr>
                <a:t>campioni</a:t>
              </a:r>
              <a:endParaRPr lang="it-IT" altLang="it-IT" sz="2200" b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0" name="Group 62"/>
          <p:cNvGrpSpPr>
            <a:grpSpLocks/>
          </p:cNvGrpSpPr>
          <p:nvPr/>
        </p:nvGrpSpPr>
        <p:grpSpPr bwMode="auto">
          <a:xfrm>
            <a:off x="546100" y="2387600"/>
            <a:ext cx="8075613" cy="2046288"/>
            <a:chOff x="344" y="1511"/>
            <a:chExt cx="5087" cy="1289"/>
          </a:xfrm>
        </p:grpSpPr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 flipV="1">
              <a:off x="352" y="1640"/>
              <a:ext cx="0" cy="116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4368" name="Group 57"/>
            <p:cNvGrpSpPr>
              <a:grpSpLocks/>
            </p:cNvGrpSpPr>
            <p:nvPr/>
          </p:nvGrpSpPr>
          <p:grpSpPr bwMode="auto">
            <a:xfrm>
              <a:off x="344" y="1511"/>
              <a:ext cx="5087" cy="965"/>
              <a:chOff x="344" y="1511"/>
              <a:chExt cx="5087" cy="965"/>
            </a:xfrm>
          </p:grpSpPr>
          <p:sp>
            <p:nvSpPr>
              <p:cNvPr id="14369" name="Freeform 36"/>
              <p:cNvSpPr>
                <a:spLocks/>
              </p:cNvSpPr>
              <p:nvPr/>
            </p:nvSpPr>
            <p:spPr bwMode="auto">
              <a:xfrm>
                <a:off x="344" y="1672"/>
                <a:ext cx="5072" cy="804"/>
              </a:xfrm>
              <a:custGeom>
                <a:avLst/>
                <a:gdLst>
                  <a:gd name="T0" fmla="*/ 0 w 5072"/>
                  <a:gd name="T1" fmla="*/ 736 h 804"/>
                  <a:gd name="T2" fmla="*/ 136 w 5072"/>
                  <a:gd name="T3" fmla="*/ 656 h 804"/>
                  <a:gd name="T4" fmla="*/ 208 w 5072"/>
                  <a:gd name="T5" fmla="*/ 600 h 804"/>
                  <a:gd name="T6" fmla="*/ 296 w 5072"/>
                  <a:gd name="T7" fmla="*/ 552 h 804"/>
                  <a:gd name="T8" fmla="*/ 640 w 5072"/>
                  <a:gd name="T9" fmla="*/ 448 h 804"/>
                  <a:gd name="T10" fmla="*/ 872 w 5072"/>
                  <a:gd name="T11" fmla="*/ 456 h 804"/>
                  <a:gd name="T12" fmla="*/ 968 w 5072"/>
                  <a:gd name="T13" fmla="*/ 504 h 804"/>
                  <a:gd name="T14" fmla="*/ 1088 w 5072"/>
                  <a:gd name="T15" fmla="*/ 568 h 804"/>
                  <a:gd name="T16" fmla="*/ 1136 w 5072"/>
                  <a:gd name="T17" fmla="*/ 584 h 804"/>
                  <a:gd name="T18" fmla="*/ 1208 w 5072"/>
                  <a:gd name="T19" fmla="*/ 632 h 804"/>
                  <a:gd name="T20" fmla="*/ 1504 w 5072"/>
                  <a:gd name="T21" fmla="*/ 784 h 804"/>
                  <a:gd name="T22" fmla="*/ 1720 w 5072"/>
                  <a:gd name="T23" fmla="*/ 768 h 804"/>
                  <a:gd name="T24" fmla="*/ 1784 w 5072"/>
                  <a:gd name="T25" fmla="*/ 752 h 804"/>
                  <a:gd name="T26" fmla="*/ 1896 w 5072"/>
                  <a:gd name="T27" fmla="*/ 688 h 804"/>
                  <a:gd name="T28" fmla="*/ 2000 w 5072"/>
                  <a:gd name="T29" fmla="*/ 592 h 804"/>
                  <a:gd name="T30" fmla="*/ 2040 w 5072"/>
                  <a:gd name="T31" fmla="*/ 576 h 804"/>
                  <a:gd name="T32" fmla="*/ 2208 w 5072"/>
                  <a:gd name="T33" fmla="*/ 440 h 804"/>
                  <a:gd name="T34" fmla="*/ 2328 w 5072"/>
                  <a:gd name="T35" fmla="*/ 384 h 804"/>
                  <a:gd name="T36" fmla="*/ 2648 w 5072"/>
                  <a:gd name="T37" fmla="*/ 224 h 804"/>
                  <a:gd name="T38" fmla="*/ 2696 w 5072"/>
                  <a:gd name="T39" fmla="*/ 184 h 804"/>
                  <a:gd name="T40" fmla="*/ 2816 w 5072"/>
                  <a:gd name="T41" fmla="*/ 144 h 804"/>
                  <a:gd name="T42" fmla="*/ 2952 w 5072"/>
                  <a:gd name="T43" fmla="*/ 72 h 804"/>
                  <a:gd name="T44" fmla="*/ 3000 w 5072"/>
                  <a:gd name="T45" fmla="*/ 56 h 804"/>
                  <a:gd name="T46" fmla="*/ 3032 w 5072"/>
                  <a:gd name="T47" fmla="*/ 40 h 804"/>
                  <a:gd name="T48" fmla="*/ 3480 w 5072"/>
                  <a:gd name="T49" fmla="*/ 56 h 804"/>
                  <a:gd name="T50" fmla="*/ 3576 w 5072"/>
                  <a:gd name="T51" fmla="*/ 120 h 804"/>
                  <a:gd name="T52" fmla="*/ 3832 w 5072"/>
                  <a:gd name="T53" fmla="*/ 440 h 804"/>
                  <a:gd name="T54" fmla="*/ 3896 w 5072"/>
                  <a:gd name="T55" fmla="*/ 536 h 804"/>
                  <a:gd name="T56" fmla="*/ 4080 w 5072"/>
                  <a:gd name="T57" fmla="*/ 792 h 804"/>
                  <a:gd name="T58" fmla="*/ 4280 w 5072"/>
                  <a:gd name="T59" fmla="*/ 768 h 804"/>
                  <a:gd name="T60" fmla="*/ 4400 w 5072"/>
                  <a:gd name="T61" fmla="*/ 672 h 804"/>
                  <a:gd name="T62" fmla="*/ 4512 w 5072"/>
                  <a:gd name="T63" fmla="*/ 544 h 804"/>
                  <a:gd name="T64" fmla="*/ 4648 w 5072"/>
                  <a:gd name="T65" fmla="*/ 432 h 804"/>
                  <a:gd name="T66" fmla="*/ 4824 w 5072"/>
                  <a:gd name="T67" fmla="*/ 200 h 804"/>
                  <a:gd name="T68" fmla="*/ 5072 w 5072"/>
                  <a:gd name="T69" fmla="*/ 0 h 80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072" h="804">
                    <a:moveTo>
                      <a:pt x="0" y="736"/>
                    </a:moveTo>
                    <a:cubicBezTo>
                      <a:pt x="42" y="705"/>
                      <a:pt x="98" y="694"/>
                      <a:pt x="136" y="656"/>
                    </a:cubicBezTo>
                    <a:cubicBezTo>
                      <a:pt x="190" y="602"/>
                      <a:pt x="163" y="615"/>
                      <a:pt x="208" y="600"/>
                    </a:cubicBezTo>
                    <a:cubicBezTo>
                      <a:pt x="232" y="564"/>
                      <a:pt x="260" y="574"/>
                      <a:pt x="296" y="552"/>
                    </a:cubicBezTo>
                    <a:cubicBezTo>
                      <a:pt x="401" y="486"/>
                      <a:pt x="517" y="459"/>
                      <a:pt x="640" y="448"/>
                    </a:cubicBezTo>
                    <a:cubicBezTo>
                      <a:pt x="717" y="451"/>
                      <a:pt x="795" y="451"/>
                      <a:pt x="872" y="456"/>
                    </a:cubicBezTo>
                    <a:cubicBezTo>
                      <a:pt x="907" y="458"/>
                      <a:pt x="934" y="493"/>
                      <a:pt x="968" y="504"/>
                    </a:cubicBezTo>
                    <a:cubicBezTo>
                      <a:pt x="1001" y="537"/>
                      <a:pt x="1045" y="547"/>
                      <a:pt x="1088" y="568"/>
                    </a:cubicBezTo>
                    <a:cubicBezTo>
                      <a:pt x="1103" y="576"/>
                      <a:pt x="1136" y="584"/>
                      <a:pt x="1136" y="584"/>
                    </a:cubicBezTo>
                    <a:cubicBezTo>
                      <a:pt x="1161" y="609"/>
                      <a:pt x="1182" y="610"/>
                      <a:pt x="1208" y="632"/>
                    </a:cubicBezTo>
                    <a:cubicBezTo>
                      <a:pt x="1302" y="711"/>
                      <a:pt x="1381" y="759"/>
                      <a:pt x="1504" y="784"/>
                    </a:cubicBezTo>
                    <a:cubicBezTo>
                      <a:pt x="1576" y="779"/>
                      <a:pt x="1648" y="776"/>
                      <a:pt x="1720" y="768"/>
                    </a:cubicBezTo>
                    <a:cubicBezTo>
                      <a:pt x="1742" y="766"/>
                      <a:pt x="1784" y="752"/>
                      <a:pt x="1784" y="752"/>
                    </a:cubicBezTo>
                    <a:cubicBezTo>
                      <a:pt x="1819" y="728"/>
                      <a:pt x="1863" y="715"/>
                      <a:pt x="1896" y="688"/>
                    </a:cubicBezTo>
                    <a:cubicBezTo>
                      <a:pt x="1931" y="660"/>
                      <a:pt x="1962" y="616"/>
                      <a:pt x="2000" y="592"/>
                    </a:cubicBezTo>
                    <a:cubicBezTo>
                      <a:pt x="2012" y="584"/>
                      <a:pt x="2028" y="584"/>
                      <a:pt x="2040" y="576"/>
                    </a:cubicBezTo>
                    <a:cubicBezTo>
                      <a:pt x="2100" y="539"/>
                      <a:pt x="2153" y="483"/>
                      <a:pt x="2208" y="440"/>
                    </a:cubicBezTo>
                    <a:cubicBezTo>
                      <a:pt x="2245" y="411"/>
                      <a:pt x="2289" y="407"/>
                      <a:pt x="2328" y="384"/>
                    </a:cubicBezTo>
                    <a:cubicBezTo>
                      <a:pt x="2429" y="324"/>
                      <a:pt x="2532" y="253"/>
                      <a:pt x="2648" y="224"/>
                    </a:cubicBezTo>
                    <a:cubicBezTo>
                      <a:pt x="2665" y="212"/>
                      <a:pt x="2678" y="194"/>
                      <a:pt x="2696" y="184"/>
                    </a:cubicBezTo>
                    <a:cubicBezTo>
                      <a:pt x="2720" y="170"/>
                      <a:pt x="2788" y="155"/>
                      <a:pt x="2816" y="144"/>
                    </a:cubicBezTo>
                    <a:cubicBezTo>
                      <a:pt x="2865" y="126"/>
                      <a:pt x="2905" y="93"/>
                      <a:pt x="2952" y="72"/>
                    </a:cubicBezTo>
                    <a:cubicBezTo>
                      <a:pt x="2967" y="65"/>
                      <a:pt x="2985" y="64"/>
                      <a:pt x="3000" y="56"/>
                    </a:cubicBezTo>
                    <a:cubicBezTo>
                      <a:pt x="3011" y="51"/>
                      <a:pt x="3021" y="45"/>
                      <a:pt x="3032" y="40"/>
                    </a:cubicBezTo>
                    <a:cubicBezTo>
                      <a:pt x="3181" y="45"/>
                      <a:pt x="3338" y="9"/>
                      <a:pt x="3480" y="56"/>
                    </a:cubicBezTo>
                    <a:cubicBezTo>
                      <a:pt x="3522" y="70"/>
                      <a:pt x="3539" y="94"/>
                      <a:pt x="3576" y="120"/>
                    </a:cubicBezTo>
                    <a:cubicBezTo>
                      <a:pt x="3689" y="199"/>
                      <a:pt x="3764" y="322"/>
                      <a:pt x="3832" y="440"/>
                    </a:cubicBezTo>
                    <a:cubicBezTo>
                      <a:pt x="3851" y="474"/>
                      <a:pt x="3878" y="501"/>
                      <a:pt x="3896" y="536"/>
                    </a:cubicBezTo>
                    <a:cubicBezTo>
                      <a:pt x="3942" y="629"/>
                      <a:pt x="3990" y="732"/>
                      <a:pt x="4080" y="792"/>
                    </a:cubicBezTo>
                    <a:cubicBezTo>
                      <a:pt x="4147" y="786"/>
                      <a:pt x="4223" y="804"/>
                      <a:pt x="4280" y="768"/>
                    </a:cubicBezTo>
                    <a:cubicBezTo>
                      <a:pt x="4321" y="742"/>
                      <a:pt x="4367" y="709"/>
                      <a:pt x="4400" y="672"/>
                    </a:cubicBezTo>
                    <a:cubicBezTo>
                      <a:pt x="4437" y="630"/>
                      <a:pt x="4467" y="578"/>
                      <a:pt x="4512" y="544"/>
                    </a:cubicBezTo>
                    <a:cubicBezTo>
                      <a:pt x="4559" y="509"/>
                      <a:pt x="4609" y="478"/>
                      <a:pt x="4648" y="432"/>
                    </a:cubicBezTo>
                    <a:cubicBezTo>
                      <a:pt x="4711" y="357"/>
                      <a:pt x="4754" y="270"/>
                      <a:pt x="4824" y="200"/>
                    </a:cubicBezTo>
                    <a:cubicBezTo>
                      <a:pt x="4902" y="122"/>
                      <a:pt x="4995" y="77"/>
                      <a:pt x="5072" y="0"/>
                    </a:cubicBezTo>
                  </a:path>
                </a:pathLst>
              </a:cu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370" name="Text Box 4"/>
              <p:cNvSpPr txBox="1">
                <a:spLocks noChangeArrowheads="1"/>
              </p:cNvSpPr>
              <p:nvPr/>
            </p:nvSpPr>
            <p:spPr bwMode="black">
              <a:xfrm>
                <a:off x="4901" y="1511"/>
                <a:ext cx="530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600" i="1">
                    <a:solidFill>
                      <a:srgbClr val="808080"/>
                    </a:solidFill>
                    <a:latin typeface="Book Antiqua" panose="02040602050305030304" pitchFamily="18" charset="0"/>
                  </a:rPr>
                  <a:t>v</a:t>
                </a:r>
                <a:r>
                  <a:rPr lang="it-IT" altLang="it-IT" sz="2600">
                    <a:solidFill>
                      <a:srgbClr val="808080"/>
                    </a:solidFill>
                    <a:latin typeface="Book Antiqua" panose="02040602050305030304" pitchFamily="18" charset="0"/>
                  </a:rPr>
                  <a:t>(</a:t>
                </a:r>
                <a:r>
                  <a:rPr lang="it-IT" altLang="it-IT" sz="2600" i="1">
                    <a:solidFill>
                      <a:srgbClr val="808080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lang="it-IT" altLang="it-IT" sz="2600">
                    <a:solidFill>
                      <a:srgbClr val="808080"/>
                    </a:solidFill>
                    <a:latin typeface="Book Antiqua" panose="02040602050305030304" pitchFamily="18" charset="0"/>
                  </a:rPr>
                  <a:t>)</a:t>
                </a:r>
              </a:p>
            </p:txBody>
          </p:sp>
        </p:grpSp>
      </p:grpSp>
      <p:grpSp>
        <p:nvGrpSpPr>
          <p:cNvPr id="105" name="Group 65"/>
          <p:cNvGrpSpPr>
            <a:grpSpLocks/>
          </p:cNvGrpSpPr>
          <p:nvPr/>
        </p:nvGrpSpPr>
        <p:grpSpPr bwMode="auto">
          <a:xfrm>
            <a:off x="1673225" y="5059363"/>
            <a:ext cx="5740400" cy="469900"/>
            <a:chOff x="1054" y="3169"/>
            <a:chExt cx="3616" cy="296"/>
          </a:xfrm>
        </p:grpSpPr>
        <p:sp>
          <p:nvSpPr>
            <p:cNvPr id="14364" name="Line 26"/>
            <p:cNvSpPr>
              <a:spLocks noChangeShapeType="1"/>
            </p:cNvSpPr>
            <p:nvPr/>
          </p:nvSpPr>
          <p:spPr bwMode="black">
            <a:xfrm>
              <a:off x="1154" y="3182"/>
              <a:ext cx="43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black">
            <a:xfrm>
              <a:off x="1054" y="3177"/>
              <a:ext cx="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</a:t>
              </a: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T=</a:t>
              </a:r>
              <a:r>
                <a:rPr lang="it-IT" altLang="it-IT" sz="2400" b="1" i="1" u="sng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400" b="1" u="sng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4366" name="Text Box 27"/>
            <p:cNvSpPr txBox="1">
              <a:spLocks noChangeArrowheads="1"/>
            </p:cNvSpPr>
            <p:nvPr/>
          </p:nvSpPr>
          <p:spPr bwMode="black">
            <a:xfrm>
              <a:off x="1618" y="3169"/>
              <a:ext cx="30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dirty="0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deve essere “</a:t>
              </a:r>
              <a:r>
                <a:rPr lang="it-IT" altLang="it-IT" sz="2400" u="sng" dirty="0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abbastanza piccolo</a:t>
              </a:r>
              <a:r>
                <a:rPr lang="it-IT" altLang="it-IT" sz="2400" dirty="0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”</a:t>
              </a:r>
              <a:endParaRPr lang="it-IT" altLang="it-IT" sz="2400" baseline="-25000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479425" y="2587625"/>
            <a:ext cx="7350125" cy="1841500"/>
            <a:chOff x="308" y="1641"/>
            <a:chExt cx="4630" cy="1160"/>
          </a:xfrm>
        </p:grpSpPr>
        <p:sp>
          <p:nvSpPr>
            <p:cNvPr id="14350" name="Oval 37"/>
            <p:cNvSpPr>
              <a:spLocks noChangeArrowheads="1"/>
            </p:cNvSpPr>
            <p:nvPr/>
          </p:nvSpPr>
          <p:spPr bwMode="auto">
            <a:xfrm>
              <a:off x="308" y="2352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1" name="Oval 38"/>
            <p:cNvSpPr>
              <a:spLocks noChangeArrowheads="1"/>
            </p:cNvSpPr>
            <p:nvPr/>
          </p:nvSpPr>
          <p:spPr bwMode="auto">
            <a:xfrm>
              <a:off x="710" y="2130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2" name="Oval 39"/>
            <p:cNvSpPr>
              <a:spLocks noChangeArrowheads="1"/>
            </p:cNvSpPr>
            <p:nvPr/>
          </p:nvSpPr>
          <p:spPr bwMode="auto">
            <a:xfrm>
              <a:off x="1130" y="2082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3" name="Oval 40"/>
            <p:cNvSpPr>
              <a:spLocks noChangeArrowheads="1"/>
            </p:cNvSpPr>
            <p:nvPr/>
          </p:nvSpPr>
          <p:spPr bwMode="auto">
            <a:xfrm>
              <a:off x="1556" y="2298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4" name="Oval 41"/>
            <p:cNvSpPr>
              <a:spLocks noChangeArrowheads="1"/>
            </p:cNvSpPr>
            <p:nvPr/>
          </p:nvSpPr>
          <p:spPr bwMode="auto">
            <a:xfrm>
              <a:off x="1964" y="2400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5" name="Oval 42"/>
            <p:cNvSpPr>
              <a:spLocks noChangeArrowheads="1"/>
            </p:cNvSpPr>
            <p:nvPr/>
          </p:nvSpPr>
          <p:spPr bwMode="auto">
            <a:xfrm>
              <a:off x="2378" y="2178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6" name="Oval 43"/>
            <p:cNvSpPr>
              <a:spLocks noChangeArrowheads="1"/>
            </p:cNvSpPr>
            <p:nvPr/>
          </p:nvSpPr>
          <p:spPr bwMode="auto">
            <a:xfrm>
              <a:off x="2780" y="1926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7" name="Oval 44"/>
            <p:cNvSpPr>
              <a:spLocks noChangeArrowheads="1"/>
            </p:cNvSpPr>
            <p:nvPr/>
          </p:nvSpPr>
          <p:spPr bwMode="auto">
            <a:xfrm>
              <a:off x="3188" y="1740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8" name="Oval 45"/>
            <p:cNvSpPr>
              <a:spLocks noChangeArrowheads="1"/>
            </p:cNvSpPr>
            <p:nvPr/>
          </p:nvSpPr>
          <p:spPr bwMode="auto">
            <a:xfrm>
              <a:off x="3608" y="1668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59" name="Oval 46"/>
            <p:cNvSpPr>
              <a:spLocks noChangeArrowheads="1"/>
            </p:cNvSpPr>
            <p:nvPr/>
          </p:nvSpPr>
          <p:spPr bwMode="auto">
            <a:xfrm>
              <a:off x="4088" y="1980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60" name="Oval 47"/>
            <p:cNvSpPr>
              <a:spLocks noChangeArrowheads="1"/>
            </p:cNvSpPr>
            <p:nvPr/>
          </p:nvSpPr>
          <p:spPr bwMode="auto">
            <a:xfrm>
              <a:off x="4436" y="2430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61" name="Oval 48"/>
            <p:cNvSpPr>
              <a:spLocks noChangeArrowheads="1"/>
            </p:cNvSpPr>
            <p:nvPr/>
          </p:nvSpPr>
          <p:spPr bwMode="auto">
            <a:xfrm>
              <a:off x="4856" y="2136"/>
              <a:ext cx="82" cy="80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00C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4362" name="Text Box 4"/>
            <p:cNvSpPr txBox="1">
              <a:spLocks noChangeArrowheads="1"/>
            </p:cNvSpPr>
            <p:nvPr/>
          </p:nvSpPr>
          <p:spPr bwMode="black">
            <a:xfrm>
              <a:off x="2721" y="1974"/>
              <a:ext cx="53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600" b="1" i="1">
                  <a:solidFill>
                    <a:srgbClr val="00C6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600" b="1">
                  <a:solidFill>
                    <a:srgbClr val="00C6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600" b="1" i="1">
                  <a:solidFill>
                    <a:srgbClr val="00C6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600" b="1" i="1" baseline="-25000">
                  <a:solidFill>
                    <a:srgbClr val="00C600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600" b="1">
                  <a:solidFill>
                    <a:srgbClr val="00C6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  <p:sp>
          <p:nvSpPr>
            <p:cNvPr id="14363" name="Line 61"/>
            <p:cNvSpPr>
              <a:spLocks noChangeShapeType="1"/>
            </p:cNvSpPr>
            <p:nvPr/>
          </p:nvSpPr>
          <p:spPr bwMode="auto">
            <a:xfrm flipV="1">
              <a:off x="350" y="1641"/>
              <a:ext cx="0" cy="1160"/>
            </a:xfrm>
            <a:prstGeom prst="line">
              <a:avLst/>
            </a:prstGeom>
            <a:noFill/>
            <a:ln w="38100">
              <a:solidFill>
                <a:srgbClr val="00C6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Rectangle 5">
            <a:extLst>
              <a:ext uri="{FF2B5EF4-FFF2-40B4-BE49-F238E27FC236}">
                <a16:creationId xmlns:a16="http://schemas.microsoft.com/office/drawing/2014/main" id="{E189D1FD-C66D-4954-8B11-E185A309D3B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CA77A-465E-4F36-ACE0-EC7C7D845F14}" type="slidenum">
              <a:rPr lang="it-IT" altLang="it-IT"/>
              <a:pPr>
                <a:defRPr/>
              </a:pPr>
              <a:t>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7" y="1103312"/>
            <a:ext cx="8014563" cy="5327765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804FEC2B-3C65-4621-A6B3-F30826735FA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33338"/>
            <a:ext cx="9144000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Integrazione (andamento sinc</a:t>
            </a:r>
            <a:r>
              <a:rPr lang="it-IT" altLang="it-IT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4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4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</a:t>
            </a: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black">
          <a:xfrm>
            <a:off x="4040191" y="1633434"/>
            <a:ext cx="125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it-IT" altLang="it-IT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800" b="1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b="1" baseline="-250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p</a:t>
            </a:r>
            <a:endParaRPr lang="it-IT" altLang="it-IT" sz="2800" b="1" baseline="-25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 flipV="1">
            <a:off x="1773238" y="1941003"/>
            <a:ext cx="2310749" cy="9006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1747245" y="2686049"/>
            <a:ext cx="1929405" cy="71884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black">
          <a:xfrm>
            <a:off x="3616113" y="2382995"/>
            <a:ext cx="1757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dirty="0">
                <a:solidFill>
                  <a:srgbClr val="0000FF"/>
                </a:solidFill>
                <a:latin typeface="Book Antiqua" panose="02040602050305030304" pitchFamily="18" charset="0"/>
              </a:rPr>
              <a:t>sinc(</a:t>
            </a:r>
            <a:r>
              <a:rPr lang="it-IT" altLang="it-IT" sz="2800" b="1" i="1" dirty="0" err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b="1" baseline="-25000" dirty="0" err="1">
                <a:solidFill>
                  <a:srgbClr val="0000FF"/>
                </a:solidFill>
                <a:latin typeface="Book Antiqua" panose="02040602050305030304" pitchFamily="18" charset="0"/>
              </a:rPr>
              <a:t>p</a:t>
            </a:r>
            <a:r>
              <a:rPr lang="it-IT" altLang="it-IT" sz="18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0000FF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it-IT" altLang="it-IT" sz="2800" b="1" dirty="0">
                <a:solidFill>
                  <a:srgbClr val="0000FF"/>
                </a:solidFill>
                <a:latin typeface="Book Antiqua" panose="02040602050305030304" pitchFamily="18" charset="0"/>
              </a:rPr>
              <a:t>)</a:t>
            </a:r>
          </a:p>
        </p:txBody>
      </p:sp>
      <p:graphicFrame>
        <p:nvGraphicFramePr>
          <p:cNvPr id="124937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01839753"/>
              </p:ext>
            </p:extLst>
          </p:nvPr>
        </p:nvGraphicFramePr>
        <p:xfrm>
          <a:off x="5225227" y="2123439"/>
          <a:ext cx="30956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Equation" r:id="rId5" imgW="849960" imgH="297000" progId="Equation.3">
                  <p:embed/>
                </p:oleObj>
              </mc:Choice>
              <mc:Fallback>
                <p:oleObj name="Equation" r:id="rId5" imgW="849960" imgH="2970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25227" y="2123439"/>
                        <a:ext cx="30956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2F949D71-DB39-49FA-931C-77B4897022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190A4-BBB8-4A8C-914E-D969A0B2B312}" type="slidenum">
              <a:rPr lang="it-IT" altLang="it-IT"/>
              <a:pPr>
                <a:defRPr/>
              </a:pPr>
              <a:t>60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5" name="Ovale 4"/>
          <p:cNvSpPr/>
          <p:nvPr/>
        </p:nvSpPr>
        <p:spPr bwMode="auto">
          <a:xfrm>
            <a:off x="1732959" y="3540052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Ovale 19"/>
          <p:cNvSpPr/>
          <p:nvPr/>
        </p:nvSpPr>
        <p:spPr bwMode="auto">
          <a:xfrm>
            <a:off x="2447334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Ovale 20"/>
          <p:cNvSpPr/>
          <p:nvPr/>
        </p:nvSpPr>
        <p:spPr bwMode="auto">
          <a:xfrm>
            <a:off x="3164602" y="354532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Ovale 21"/>
          <p:cNvSpPr/>
          <p:nvPr/>
        </p:nvSpPr>
        <p:spPr bwMode="auto">
          <a:xfrm>
            <a:off x="3884396" y="3540558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Ovale 22"/>
          <p:cNvSpPr/>
          <p:nvPr/>
        </p:nvSpPr>
        <p:spPr bwMode="auto">
          <a:xfrm>
            <a:off x="4598535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Ovale 23"/>
          <p:cNvSpPr/>
          <p:nvPr/>
        </p:nvSpPr>
        <p:spPr bwMode="auto">
          <a:xfrm>
            <a:off x="5314079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5" name="Ovale 24"/>
          <p:cNvSpPr/>
          <p:nvPr/>
        </p:nvSpPr>
        <p:spPr bwMode="auto">
          <a:xfrm>
            <a:off x="6029623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" name="Ovale 26"/>
          <p:cNvSpPr/>
          <p:nvPr/>
        </p:nvSpPr>
        <p:spPr bwMode="auto">
          <a:xfrm>
            <a:off x="6746099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" name="Ovale 28"/>
          <p:cNvSpPr/>
          <p:nvPr/>
        </p:nvSpPr>
        <p:spPr bwMode="auto">
          <a:xfrm>
            <a:off x="7462575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" name="Ovale 29"/>
          <p:cNvSpPr/>
          <p:nvPr/>
        </p:nvSpPr>
        <p:spPr bwMode="auto">
          <a:xfrm>
            <a:off x="8171713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8454308" y="5935980"/>
            <a:ext cx="689692" cy="49509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black">
          <a:xfrm>
            <a:off x="8454308" y="6036885"/>
            <a:ext cx="797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2000" i="1" dirty="0">
                <a:solidFill>
                  <a:srgbClr val="0000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000" baseline="-25000" dirty="0">
                <a:solidFill>
                  <a:srgbClr val="0000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000" i="1" dirty="0">
                <a:solidFill>
                  <a:srgbClr val="0000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aseline="-25000" dirty="0">
                <a:solidFill>
                  <a:srgbClr val="000000"/>
                </a:solidFill>
                <a:latin typeface="Book Antiqua" panose="02040602050305030304" pitchFamily="18" charset="0"/>
              </a:rPr>
              <a:t>I</a:t>
            </a:r>
            <a:endParaRPr lang="it-IT" altLang="it-IT" sz="2000" baseline="-25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Rettangolo 33"/>
          <p:cNvSpPr/>
          <p:nvPr/>
        </p:nvSpPr>
        <p:spPr bwMode="auto">
          <a:xfrm>
            <a:off x="1587731" y="5128080"/>
            <a:ext cx="569044" cy="3496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black">
          <a:xfrm>
            <a:off x="1458458" y="5119767"/>
            <a:ext cx="9578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i="1" dirty="0">
                <a:solidFill>
                  <a:srgbClr val="92D05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400" baseline="-25000" dirty="0">
                <a:solidFill>
                  <a:srgbClr val="92D05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1600" dirty="0">
                <a:solidFill>
                  <a:srgbClr val="92D050"/>
                </a:solidFill>
                <a:latin typeface="Book Antiqua" panose="02040602050305030304" pitchFamily="18" charset="0"/>
              </a:rPr>
              <a:t> =</a:t>
            </a:r>
            <a:r>
              <a:rPr lang="it-IT" altLang="it-IT" sz="1600" i="1" dirty="0" err="1">
                <a:solidFill>
                  <a:srgbClr val="92D05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600" baseline="-25000" dirty="0" err="1">
                <a:solidFill>
                  <a:srgbClr val="92D05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600" dirty="0">
                <a:solidFill>
                  <a:srgbClr val="92D050"/>
                </a:solidFill>
                <a:latin typeface="Book Antiqua" panose="02040602050305030304" pitchFamily="18" charset="0"/>
              </a:rPr>
              <a:t>/2</a:t>
            </a:r>
            <a:endParaRPr lang="it-IT" altLang="it-IT" sz="1600" baseline="-25000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 flipV="1">
            <a:off x="1820242" y="3767194"/>
            <a:ext cx="3100" cy="144000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4" grpId="0" animBg="1"/>
      <p:bldP spid="35" grpId="0"/>
      <p:bldP spid="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:a16="http://schemas.microsoft.com/office/drawing/2014/main" id="{4BE19989-A36D-4A92-BF48-72A81C728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Integrazione (caso generale) (1/2)</a:t>
            </a:r>
          </a:p>
        </p:txBody>
      </p:sp>
      <p:graphicFrame>
        <p:nvGraphicFramePr>
          <p:cNvPr id="112645" name="Object 3"/>
          <p:cNvGraphicFramePr>
            <a:graphicFrameLocks noChangeAspect="1"/>
          </p:cNvGraphicFramePr>
          <p:nvPr/>
        </p:nvGraphicFramePr>
        <p:xfrm>
          <a:off x="361950" y="1830388"/>
          <a:ext cx="4556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8" name="Equation" r:id="rId4" imgW="1065960" imgH="128160" progId="Equation.3">
                  <p:embed/>
                </p:oleObj>
              </mc:Choice>
              <mc:Fallback>
                <p:oleObj name="Equation" r:id="rId4" imgW="1065960" imgH="128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1950" y="1830388"/>
                        <a:ext cx="45561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8068" name="Group 4"/>
          <p:cNvGrpSpPr>
            <a:grpSpLocks/>
          </p:cNvGrpSpPr>
          <p:nvPr/>
        </p:nvGrpSpPr>
        <p:grpSpPr bwMode="auto">
          <a:xfrm>
            <a:off x="325438" y="2654300"/>
            <a:ext cx="8750300" cy="2768600"/>
            <a:chOff x="227" y="1278"/>
            <a:chExt cx="5512" cy="1744"/>
          </a:xfrm>
        </p:grpSpPr>
        <p:graphicFrame>
          <p:nvGraphicFramePr>
            <p:cNvPr id="126986" name="Object 5"/>
            <p:cNvGraphicFramePr>
              <a:graphicFrameLocks noChangeAspect="1"/>
            </p:cNvGraphicFramePr>
            <p:nvPr/>
          </p:nvGraphicFramePr>
          <p:xfrm>
            <a:off x="227" y="1278"/>
            <a:ext cx="5512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9" name="Equation" r:id="rId6" imgW="2131920" imgH="317160" progId="Equation.3">
                    <p:embed/>
                  </p:oleObj>
                </mc:Choice>
                <mc:Fallback>
                  <p:oleObj name="Equation" r:id="rId6" imgW="213192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27" y="1278"/>
                          <a:ext cx="5512" cy="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87" name="Object 6"/>
            <p:cNvGraphicFramePr>
              <a:graphicFrameLocks noChangeAspect="1"/>
            </p:cNvGraphicFramePr>
            <p:nvPr/>
          </p:nvGraphicFramePr>
          <p:xfrm>
            <a:off x="767" y="2127"/>
            <a:ext cx="3007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0" name="Equation" r:id="rId8" imgW="1261800" imgH="351000" progId="Equation.3">
                    <p:embed/>
                  </p:oleObj>
                </mc:Choice>
                <mc:Fallback>
                  <p:oleObj name="Equation" r:id="rId8" imgW="1261800" imgH="35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767" y="2127"/>
                          <a:ext cx="3007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807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47663" y="5445125"/>
          <a:ext cx="87614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1" name="Equation" r:id="rId10" imgW="2638080" imgH="310680" progId="Equation.3">
                  <p:embed/>
                </p:oleObj>
              </mc:Choice>
              <mc:Fallback>
                <p:oleObj name="Equation" r:id="rId10" imgW="2638080" imgH="31068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47663" y="5445125"/>
                        <a:ext cx="87614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2" name="Text Box 8"/>
          <p:cNvSpPr txBox="1">
            <a:spLocks noChangeArrowheads="1"/>
          </p:cNvSpPr>
          <p:nvPr/>
        </p:nvSpPr>
        <p:spPr bwMode="black">
          <a:xfrm>
            <a:off x="5710238" y="1725613"/>
            <a:ext cx="3300412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200" b="1">
                <a:latin typeface="Book Antiqua" panose="02040602050305030304" pitchFamily="18" charset="0"/>
              </a:rPr>
              <a:t>Per brevità indicheremo </a:t>
            </a:r>
            <a:r>
              <a:rPr lang="it-IT" altLang="it-IT" sz="2200" b="1" i="1">
                <a:latin typeface="Book Antiqua" panose="02040602050305030304" pitchFamily="18" charset="0"/>
              </a:rPr>
              <a:t>T</a:t>
            </a:r>
            <a:r>
              <a:rPr lang="it-IT" altLang="it-IT" sz="2200" b="1">
                <a:latin typeface="Book Antiqua" panose="02040602050305030304" pitchFamily="18" charset="0"/>
              </a:rPr>
              <a:t>=</a:t>
            </a:r>
            <a:r>
              <a:rPr lang="it-IT" altLang="it-IT" sz="2200" b="1" i="1">
                <a:latin typeface="Book Antiqua" panose="02040602050305030304" pitchFamily="18" charset="0"/>
              </a:rPr>
              <a:t>T</a:t>
            </a:r>
            <a:r>
              <a:rPr lang="it-IT" altLang="it-IT" sz="2200" b="1" baseline="-25000">
                <a:latin typeface="Book Antiqua" panose="02040602050305030304" pitchFamily="18" charset="0"/>
              </a:rPr>
              <a:t>I</a:t>
            </a:r>
            <a:r>
              <a:rPr lang="it-IT" altLang="it-IT" sz="2200" b="1">
                <a:latin typeface="Book Antiqua" panose="02040602050305030304" pitchFamily="18" charset="0"/>
              </a:rPr>
              <a:t> e </a:t>
            </a:r>
            <a:r>
              <a:rPr lang="it-IT" altLang="it-IT" sz="2200" b="1" i="1">
                <a:latin typeface="Book Antiqua" panose="02040602050305030304" pitchFamily="18" charset="0"/>
              </a:rPr>
              <a:t>f</a:t>
            </a:r>
            <a:r>
              <a:rPr lang="it-IT" altLang="it-IT" sz="2200" b="1">
                <a:latin typeface="Book Antiqua" panose="02040602050305030304" pitchFamily="18" charset="0"/>
              </a:rPr>
              <a:t>=</a:t>
            </a:r>
            <a:r>
              <a:rPr lang="it-IT" altLang="it-IT" sz="2200" b="1" i="1">
                <a:latin typeface="Book Antiqua" panose="02040602050305030304" pitchFamily="18" charset="0"/>
              </a:rPr>
              <a:t>f</a:t>
            </a:r>
            <a:r>
              <a:rPr lang="it-IT" altLang="it-IT" sz="2200" b="1" baseline="-25000">
                <a:latin typeface="Book Antiqua" panose="02040602050305030304" pitchFamily="18" charset="0"/>
              </a:rPr>
              <a:t>d</a:t>
            </a:r>
            <a:r>
              <a:rPr lang="it-IT" altLang="it-IT" sz="2200" b="1">
                <a:latin typeface="Book Antiqua" panose="02040602050305030304" pitchFamily="18" charset="0"/>
              </a:rPr>
              <a:t> ma non necessariamente è </a:t>
            </a:r>
            <a:r>
              <a:rPr lang="it-IT" altLang="it-IT" sz="2200" b="1" i="1">
                <a:latin typeface="Book Antiqua" panose="02040602050305030304" pitchFamily="18" charset="0"/>
              </a:rPr>
              <a:t>T</a:t>
            </a:r>
            <a:r>
              <a:rPr lang="it-IT" altLang="it-IT" sz="2200" b="1">
                <a:latin typeface="Book Antiqua" panose="02040602050305030304" pitchFamily="18" charset="0"/>
              </a:rPr>
              <a:t>=1/</a:t>
            </a:r>
            <a:r>
              <a:rPr lang="it-IT" altLang="it-IT" sz="2200" b="1" i="1"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D6EE9E0-5CFC-4A7A-B779-B216C062B38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42888" y="74930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defRPr/>
            </a:pPr>
            <a:r>
              <a:rPr lang="it-IT" altLang="it-IT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Disturbo “sinusoidale qualsiasi” (con fase</a:t>
            </a:r>
            <a:r>
              <a:rPr lang="it-IT" altLang="it-IT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arbitraria) su un intervallo di integrazione sempre </a:t>
            </a:r>
            <a:r>
              <a:rPr lang="it-IT" altLang="it-IT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it-IT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ma centrato su “</a:t>
            </a:r>
            <a:r>
              <a:rPr lang="it-IT" altLang="it-IT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</a:t>
            </a:r>
            <a:r>
              <a:rPr lang="it-IT" altLang="it-IT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qualsiasi”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40AB468-0B38-4B4E-955B-CE9522D6000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0A7A8-E58E-4B60-9770-0E8A4B49667F}" type="slidenum">
              <a:rPr lang="it-IT" altLang="it-IT"/>
              <a:pPr>
                <a:defRPr/>
              </a:pPr>
              <a:t>61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6D4EE0D3-5C28-4CAA-87C4-6503D5992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Integrazione (caso generale) (2/2)</a:t>
            </a: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355600" y="1344613"/>
          <a:ext cx="85994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0" name="Equation" r:id="rId4" imgW="2725560" imgH="310680" progId="Equation.3">
                  <p:embed/>
                </p:oleObj>
              </mc:Choice>
              <mc:Fallback>
                <p:oleObj name="Equation" r:id="rId4" imgW="2725560" imgH="31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5600" y="1344613"/>
                        <a:ext cx="8599488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6" name="Object 4"/>
          <p:cNvGraphicFramePr>
            <a:graphicFrameLocks noChangeAspect="1"/>
          </p:cNvGraphicFramePr>
          <p:nvPr/>
        </p:nvGraphicFramePr>
        <p:xfrm>
          <a:off x="1017588" y="2503488"/>
          <a:ext cx="50625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1" name="Equation" r:id="rId6" imgW="1605600" imgH="283680" progId="Equation.3">
                  <p:embed/>
                </p:oleObj>
              </mc:Choice>
              <mc:Fallback>
                <p:oleObj name="Equation" r:id="rId6" imgW="1605600" imgH="283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17588" y="2503488"/>
                        <a:ext cx="50625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/>
          <p:cNvGraphicFramePr>
            <a:graphicFrameLocks noChangeAspect="1"/>
          </p:cNvGraphicFramePr>
          <p:nvPr/>
        </p:nvGraphicFramePr>
        <p:xfrm>
          <a:off x="1019175" y="3590925"/>
          <a:ext cx="412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2" name="Equation" r:id="rId8" imgW="1268280" imgH="270000" progId="Equation.3">
                  <p:embed/>
                </p:oleObj>
              </mc:Choice>
              <mc:Fallback>
                <p:oleObj name="Equation" r:id="rId8" imgW="1268280" imgH="270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19175" y="3590925"/>
                        <a:ext cx="412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30" name="Group 6"/>
          <p:cNvGrpSpPr>
            <a:grpSpLocks/>
          </p:cNvGrpSpPr>
          <p:nvPr/>
        </p:nvGrpSpPr>
        <p:grpSpPr bwMode="auto">
          <a:xfrm>
            <a:off x="6319838" y="2757488"/>
            <a:ext cx="2830512" cy="1239837"/>
            <a:chOff x="3972" y="1737"/>
            <a:chExt cx="1783" cy="781"/>
          </a:xfrm>
        </p:grpSpPr>
        <p:sp>
          <p:nvSpPr>
            <p:cNvPr id="129048" name="Text Box 7"/>
            <p:cNvSpPr txBox="1">
              <a:spLocks noChangeArrowheads="1"/>
            </p:cNvSpPr>
            <p:nvPr/>
          </p:nvSpPr>
          <p:spPr bwMode="black">
            <a:xfrm>
              <a:off x="3972" y="1737"/>
              <a:ext cx="1119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300" dirty="0">
                  <a:latin typeface="Book Antiqua" panose="02040602050305030304" pitchFamily="18" charset="0"/>
                </a:rPr>
                <a:t>ricordando</a:t>
              </a:r>
            </a:p>
          </p:txBody>
        </p:sp>
        <p:graphicFrame>
          <p:nvGraphicFramePr>
            <p:cNvPr id="129049" name="Object 8"/>
            <p:cNvGraphicFramePr>
              <a:graphicFrameLocks noChangeAspect="1"/>
            </p:cNvGraphicFramePr>
            <p:nvPr/>
          </p:nvGraphicFramePr>
          <p:xfrm>
            <a:off x="4014" y="2033"/>
            <a:ext cx="1741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3" name="Equation" r:id="rId10" imgW="1113120" imgH="283680" progId="Equation.3">
                    <p:embed/>
                  </p:oleObj>
                </mc:Choice>
                <mc:Fallback>
                  <p:oleObj name="Equation" r:id="rId10" imgW="1113120" imgH="283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014" y="2033"/>
                          <a:ext cx="1741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012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9575" y="4632325"/>
          <a:ext cx="51736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4" name="Equation" r:id="rId12" imgW="1241280" imgH="256680" progId="Equation.3">
                  <p:embed/>
                </p:oleObj>
              </mc:Choice>
              <mc:Fallback>
                <p:oleObj name="Equation" r:id="rId12" imgW="1241280" imgH="25668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9575" y="4632325"/>
                        <a:ext cx="51736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22" name="Text Box 10"/>
          <p:cNvSpPr txBox="1">
            <a:spLocks noChangeArrowheads="1"/>
          </p:cNvSpPr>
          <p:nvPr/>
        </p:nvSpPr>
        <p:spPr bwMode="black">
          <a:xfrm>
            <a:off x="392113" y="5778500"/>
            <a:ext cx="876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dove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6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16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600" b="1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>
                <a:latin typeface="Book Antiqua" panose="02040602050305030304" pitchFamily="18" charset="0"/>
              </a:rPr>
              <a:t> e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,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)=sin(2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+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>
                <a:latin typeface="Book Antiqua" panose="02040602050305030304" pitchFamily="18" charset="0"/>
              </a:rPr>
              <a:t> con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-1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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,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)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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+1</a:t>
            </a:r>
          </a:p>
        </p:txBody>
      </p:sp>
      <p:sp>
        <p:nvSpPr>
          <p:cNvPr id="730123" name="Text Box 11"/>
          <p:cNvSpPr txBox="1">
            <a:spLocks noChangeArrowheads="1"/>
          </p:cNvSpPr>
          <p:nvPr/>
        </p:nvSpPr>
        <p:spPr bwMode="black">
          <a:xfrm>
            <a:off x="5786438" y="4686300"/>
            <a:ext cx="296545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300" b="1">
                <a:solidFill>
                  <a:srgbClr val="FFFF00"/>
                </a:solidFill>
                <a:latin typeface="Book Antiqua" panose="02040602050305030304" pitchFamily="18" charset="0"/>
              </a:rPr>
              <a:t>il particolare valore di reiezione dipende anche da </a:t>
            </a:r>
            <a:r>
              <a:rPr lang="it-IT" altLang="it-IT" sz="23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3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300" b="1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it-IT" altLang="it-IT" sz="23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</a:p>
        </p:txBody>
      </p:sp>
      <p:sp>
        <p:nvSpPr>
          <p:cNvPr id="730124" name="Line 12"/>
          <p:cNvSpPr>
            <a:spLocks noChangeShapeType="1"/>
          </p:cNvSpPr>
          <p:nvPr/>
        </p:nvSpPr>
        <p:spPr bwMode="black">
          <a:xfrm>
            <a:off x="1354138" y="6296025"/>
            <a:ext cx="10541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25" name="Line 13"/>
          <p:cNvSpPr>
            <a:spLocks noChangeShapeType="1"/>
          </p:cNvSpPr>
          <p:nvPr/>
        </p:nvSpPr>
        <p:spPr bwMode="black">
          <a:xfrm>
            <a:off x="1354138" y="6365875"/>
            <a:ext cx="10541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26" name="Line 14"/>
          <p:cNvSpPr>
            <a:spLocks noChangeShapeType="1"/>
          </p:cNvSpPr>
          <p:nvPr/>
        </p:nvSpPr>
        <p:spPr bwMode="black">
          <a:xfrm>
            <a:off x="1354138" y="6434138"/>
            <a:ext cx="10541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27" name="Oval 15"/>
          <p:cNvSpPr>
            <a:spLocks noChangeArrowheads="1"/>
          </p:cNvSpPr>
          <p:nvPr/>
        </p:nvSpPr>
        <p:spPr bwMode="black">
          <a:xfrm>
            <a:off x="1839913" y="3355975"/>
            <a:ext cx="1338262" cy="1260475"/>
          </a:xfrm>
          <a:prstGeom prst="ellipse">
            <a:avLst/>
          </a:prstGeom>
          <a:noFill/>
          <a:ln w="317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30128" name="Line 16"/>
          <p:cNvSpPr>
            <a:spLocks noChangeShapeType="1"/>
          </p:cNvSpPr>
          <p:nvPr/>
        </p:nvSpPr>
        <p:spPr bwMode="black">
          <a:xfrm flipH="1">
            <a:off x="2093913" y="2659063"/>
            <a:ext cx="193675" cy="5778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29" name="Line 17"/>
          <p:cNvSpPr>
            <a:spLocks noChangeShapeType="1"/>
          </p:cNvSpPr>
          <p:nvPr/>
        </p:nvSpPr>
        <p:spPr bwMode="black">
          <a:xfrm flipH="1">
            <a:off x="1323975" y="2946400"/>
            <a:ext cx="193675" cy="5778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30" name="Line 18"/>
          <p:cNvSpPr>
            <a:spLocks noChangeShapeType="1"/>
          </p:cNvSpPr>
          <p:nvPr/>
        </p:nvSpPr>
        <p:spPr bwMode="black">
          <a:xfrm>
            <a:off x="4802188" y="2668588"/>
            <a:ext cx="193675" cy="5778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31" name="Line 19"/>
          <p:cNvSpPr>
            <a:spLocks noChangeShapeType="1"/>
          </p:cNvSpPr>
          <p:nvPr/>
        </p:nvSpPr>
        <p:spPr bwMode="black">
          <a:xfrm>
            <a:off x="5753100" y="2668588"/>
            <a:ext cx="193675" cy="5778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32" name="Oval 20"/>
          <p:cNvSpPr>
            <a:spLocks noChangeArrowheads="1"/>
          </p:cNvSpPr>
          <p:nvPr/>
        </p:nvSpPr>
        <p:spPr bwMode="black">
          <a:xfrm>
            <a:off x="4051300" y="4657725"/>
            <a:ext cx="1539875" cy="114458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30133" name="Line 21"/>
          <p:cNvSpPr>
            <a:spLocks noChangeShapeType="1"/>
          </p:cNvSpPr>
          <p:nvPr/>
        </p:nvSpPr>
        <p:spPr bwMode="black">
          <a:xfrm flipV="1">
            <a:off x="5219700" y="4427538"/>
            <a:ext cx="349250" cy="312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0134" name="Text Box 22"/>
          <p:cNvSpPr txBox="1">
            <a:spLocks noChangeArrowheads="1"/>
          </p:cNvSpPr>
          <p:nvPr/>
        </p:nvSpPr>
        <p:spPr bwMode="black">
          <a:xfrm>
            <a:off x="5530850" y="4151313"/>
            <a:ext cx="2738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latin typeface="Book Antiqua" panose="02040602050305030304" pitchFamily="18" charset="0"/>
              </a:rPr>
              <a:t>massimizzabile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latin typeface="Book Antiqua" panose="02040602050305030304" pitchFamily="18" charset="0"/>
              </a:rPr>
              <a:t>con +1 (</a:t>
            </a:r>
            <a:r>
              <a:rPr lang="it-IT" altLang="it-IT" sz="2000" b="1" i="1">
                <a:latin typeface="Book Antiqua" panose="02040602050305030304" pitchFamily="18" charset="0"/>
              </a:rPr>
              <a:t>worst case</a:t>
            </a:r>
            <a:r>
              <a:rPr lang="it-IT" altLang="it-IT" sz="2000" b="1">
                <a:latin typeface="Book Antiqua" panose="02040602050305030304" pitchFamily="18" charset="0"/>
              </a:rPr>
              <a:t>)</a:t>
            </a:r>
            <a:endParaRPr lang="it-IT" altLang="it-IT" sz="2000" b="1" i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2891EC1-AF61-4FD2-B0B2-66AA9463777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black">
          <a:xfrm>
            <a:off x="2715001" y="6201151"/>
            <a:ext cx="62484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900" dirty="0">
                <a:latin typeface="Book Antiqua" panose="02040602050305030304" pitchFamily="18" charset="0"/>
              </a:rPr>
              <a:t>fattore moltiplicativo, a seconda di </a:t>
            </a:r>
            <a:r>
              <a:rPr lang="it-IT" altLang="it-IT" sz="1900" i="1" dirty="0">
                <a:latin typeface="Book Antiqua" panose="02040602050305030304" pitchFamily="18" charset="0"/>
              </a:rPr>
              <a:t>t</a:t>
            </a:r>
            <a:r>
              <a:rPr lang="it-IT" altLang="it-IT" sz="1900" baseline="-25000" dirty="0">
                <a:latin typeface="Book Antiqua" panose="02040602050305030304" pitchFamily="18" charset="0"/>
              </a:rPr>
              <a:t>0</a:t>
            </a:r>
            <a:r>
              <a:rPr lang="it-IT" altLang="it-IT" sz="1900" dirty="0">
                <a:latin typeface="Book Antiqua" panose="02040602050305030304" pitchFamily="18" charset="0"/>
              </a:rPr>
              <a:t> e </a:t>
            </a:r>
            <a:r>
              <a:rPr lang="it-IT" altLang="it-IT" sz="1900" i="1" dirty="0"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1900" dirty="0">
                <a:latin typeface="Book Antiqua" panose="02040602050305030304" pitchFamily="18" charset="0"/>
              </a:rPr>
              <a:t>,  limitato tra </a:t>
            </a:r>
            <a:r>
              <a:rPr lang="it-IT" altLang="it-IT" sz="1900" dirty="0">
                <a:latin typeface="Book Antiqua" panose="02040602050305030304" pitchFamily="18" charset="0"/>
                <a:sym typeface="Symbol" panose="05050102010706020507" pitchFamily="18" charset="2"/>
              </a:rPr>
              <a:t></a:t>
            </a:r>
            <a:r>
              <a:rPr lang="it-IT" altLang="it-IT" sz="1900" dirty="0">
                <a:latin typeface="Book Antiqua" panose="02040602050305030304" pitchFamily="18" charset="0"/>
              </a:rPr>
              <a:t>1</a:t>
            </a:r>
            <a:endParaRPr lang="it-IT" altLang="it-IT" sz="19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1A43F-894F-4621-9F4E-975979470E6B}" type="slidenum">
              <a:rPr lang="it-IT" altLang="it-IT"/>
              <a:pPr>
                <a:defRPr/>
              </a:pPr>
              <a:t>62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2" grpId="0"/>
      <p:bldP spid="730123" grpId="0"/>
      <p:bldP spid="730127" grpId="0" animBg="1"/>
      <p:bldP spid="730132" grpId="0" animBg="1"/>
      <p:bldP spid="730134" grpId="0"/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8346280" y="5935980"/>
            <a:ext cx="797720" cy="49509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7" y="1103312"/>
            <a:ext cx="8014563" cy="5327765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804FEC2B-3C65-4621-A6B3-F30826735FA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33338"/>
            <a:ext cx="9144000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Integrazione (</a:t>
            </a:r>
            <a:r>
              <a:rPr lang="it-IT" altLang="it-IT" sz="4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dist.misurato</a:t>
            </a:r>
            <a:r>
              <a:rPr lang="it-IT" altLang="it-IT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/dist.)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black">
          <a:xfrm>
            <a:off x="4040191" y="1633434"/>
            <a:ext cx="125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it-IT" altLang="it-IT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/(</a:t>
            </a:r>
            <a:r>
              <a:rPr lang="it-IT" altLang="it-IT" sz="28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it-IT" altLang="it-IT" sz="2800" b="1" i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)</a:t>
            </a:r>
            <a:endParaRPr lang="it-IT" altLang="it-IT" sz="2800" b="1" baseline="-25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 flipV="1">
            <a:off x="1773238" y="1941003"/>
            <a:ext cx="2310749" cy="9006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1747245" y="2686049"/>
            <a:ext cx="1929405" cy="71884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black">
          <a:xfrm>
            <a:off x="3616112" y="2382995"/>
            <a:ext cx="345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dirty="0">
                <a:solidFill>
                  <a:srgbClr val="0000FF"/>
                </a:solidFill>
                <a:latin typeface="Book Antiqua" panose="02040602050305030304" pitchFamily="18" charset="0"/>
              </a:rPr>
              <a:t>sin(</a:t>
            </a:r>
            <a:r>
              <a:rPr lang="it-IT" altLang="it-IT" sz="2800" b="1" dirty="0" err="1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it-IT" altLang="it-IT" sz="2800" b="1" i="1" dirty="0" err="1">
                <a:solidFill>
                  <a:srgbClr val="0000FF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800" b="1" dirty="0">
                <a:solidFill>
                  <a:srgbClr val="0000FF"/>
                </a:solidFill>
                <a:latin typeface="Book Antiqua" panose="02040602050305030304" pitchFamily="18" charset="0"/>
              </a:rPr>
              <a:t>)/(</a:t>
            </a:r>
            <a:r>
              <a:rPr lang="it-IT" altLang="it-IT" sz="2800" b="1" dirty="0" err="1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it-IT" altLang="it-IT" sz="2800" b="1" i="1" dirty="0" err="1">
                <a:solidFill>
                  <a:srgbClr val="0000FF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800" b="1" dirty="0">
                <a:solidFill>
                  <a:srgbClr val="0000FF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F949D71-DB39-49FA-931C-77B4897022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190A4-BBB8-4A8C-914E-D969A0B2B312}" type="slidenum">
              <a:rPr lang="it-IT" altLang="it-IT"/>
              <a:pPr>
                <a:defRPr/>
              </a:pPr>
              <a:t>63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5" name="Ovale 4"/>
          <p:cNvSpPr/>
          <p:nvPr/>
        </p:nvSpPr>
        <p:spPr bwMode="auto">
          <a:xfrm>
            <a:off x="1732959" y="3540052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Ovale 19"/>
          <p:cNvSpPr/>
          <p:nvPr/>
        </p:nvSpPr>
        <p:spPr bwMode="auto">
          <a:xfrm>
            <a:off x="2447334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Ovale 20"/>
          <p:cNvSpPr/>
          <p:nvPr/>
        </p:nvSpPr>
        <p:spPr bwMode="auto">
          <a:xfrm>
            <a:off x="3164602" y="354532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Ovale 21"/>
          <p:cNvSpPr/>
          <p:nvPr/>
        </p:nvSpPr>
        <p:spPr bwMode="auto">
          <a:xfrm>
            <a:off x="3884396" y="3540558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Ovale 22"/>
          <p:cNvSpPr/>
          <p:nvPr/>
        </p:nvSpPr>
        <p:spPr bwMode="auto">
          <a:xfrm>
            <a:off x="4598535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Ovale 23"/>
          <p:cNvSpPr/>
          <p:nvPr/>
        </p:nvSpPr>
        <p:spPr bwMode="auto">
          <a:xfrm>
            <a:off x="5314079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5" name="Ovale 24"/>
          <p:cNvSpPr/>
          <p:nvPr/>
        </p:nvSpPr>
        <p:spPr bwMode="auto">
          <a:xfrm>
            <a:off x="6029623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" name="Ovale 26"/>
          <p:cNvSpPr/>
          <p:nvPr/>
        </p:nvSpPr>
        <p:spPr bwMode="auto">
          <a:xfrm>
            <a:off x="6746099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" name="Ovale 28"/>
          <p:cNvSpPr/>
          <p:nvPr/>
        </p:nvSpPr>
        <p:spPr bwMode="auto">
          <a:xfrm>
            <a:off x="7462575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" name="Ovale 29"/>
          <p:cNvSpPr/>
          <p:nvPr/>
        </p:nvSpPr>
        <p:spPr bwMode="auto">
          <a:xfrm>
            <a:off x="8171713" y="3540051"/>
            <a:ext cx="174567" cy="166255"/>
          </a:xfrm>
          <a:prstGeom prst="ellipse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black">
          <a:xfrm>
            <a:off x="8499970" y="5995320"/>
            <a:ext cx="6268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i="1" dirty="0">
                <a:solidFill>
                  <a:srgbClr val="000000"/>
                </a:solidFill>
                <a:latin typeface="Book Antiqua" panose="02040602050305030304" pitchFamily="18" charset="0"/>
              </a:rPr>
              <a:t>fT</a:t>
            </a:r>
            <a:endParaRPr lang="it-IT" altLang="it-IT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0" y="1107440"/>
            <a:ext cx="640080" cy="83356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black">
          <a:xfrm>
            <a:off x="21811" y="1118552"/>
            <a:ext cx="626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800" baseline="-25000" dirty="0">
                <a:solidFill>
                  <a:srgbClr val="000000"/>
                </a:solidFill>
                <a:latin typeface="Book Antiqua" panose="02040602050305030304" pitchFamily="18" charset="0"/>
              </a:rPr>
              <a:t>d,m</a:t>
            </a:r>
          </a:p>
        </p:txBody>
      </p:sp>
      <p:cxnSp>
        <p:nvCxnSpPr>
          <p:cNvPr id="8" name="Connettore diritto 7"/>
          <p:cNvCxnSpPr/>
          <p:nvPr/>
        </p:nvCxnSpPr>
        <p:spPr bwMode="auto">
          <a:xfrm>
            <a:off x="76200" y="1501140"/>
            <a:ext cx="5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8"/>
          <p:cNvSpPr txBox="1">
            <a:spLocks noChangeArrowheads="1"/>
          </p:cNvSpPr>
          <p:nvPr/>
        </p:nvSpPr>
        <p:spPr bwMode="black">
          <a:xfrm>
            <a:off x="21811" y="1498996"/>
            <a:ext cx="626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800" baseline="-25000" dirty="0">
                <a:solidFill>
                  <a:srgbClr val="000000"/>
                </a:solidFill>
                <a:latin typeface="Book Antiqua" panose="02040602050305030304" pitchFamily="18" charset="0"/>
              </a:rPr>
              <a:t>d,0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1587731" y="5128080"/>
            <a:ext cx="569044" cy="3496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black">
          <a:xfrm>
            <a:off x="1458458" y="5119767"/>
            <a:ext cx="9578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i="1" dirty="0">
                <a:solidFill>
                  <a:srgbClr val="92D05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400" baseline="-25000" dirty="0">
                <a:solidFill>
                  <a:srgbClr val="92D05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1600" dirty="0">
                <a:solidFill>
                  <a:srgbClr val="92D050"/>
                </a:solidFill>
                <a:latin typeface="Book Antiqua" panose="02040602050305030304" pitchFamily="18" charset="0"/>
              </a:rPr>
              <a:t> =</a:t>
            </a:r>
            <a:r>
              <a:rPr lang="it-IT" altLang="it-IT" sz="1600" i="1" dirty="0" err="1">
                <a:solidFill>
                  <a:srgbClr val="92D05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600" baseline="-25000" dirty="0" err="1">
                <a:solidFill>
                  <a:srgbClr val="92D050"/>
                </a:solidFill>
                <a:latin typeface="Book Antiqua" panose="02040602050305030304" pitchFamily="18" charset="0"/>
              </a:rPr>
              <a:t>d</a:t>
            </a:r>
            <a:endParaRPr lang="it-IT" altLang="it-IT" sz="1600" baseline="-25000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 flipV="1">
            <a:off x="1820242" y="3767194"/>
            <a:ext cx="3100" cy="144000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1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4" grpId="0" animBg="1"/>
      <p:bldP spid="35" grpId="0"/>
      <p:bldP spid="3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90043960-2ABE-472D-8153-1EDE4747D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161925" y="0"/>
            <a:ext cx="87503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Integrazione (generale vs particolare)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black">
          <a:xfrm>
            <a:off x="274638" y="1019175"/>
            <a:ext cx="8153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Se nel caso generale scegliamo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0</a:t>
            </a:r>
            <a:r>
              <a:rPr lang="it-IT" altLang="it-IT" sz="2800" i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=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>
                <a:latin typeface="Book Antiqua" panose="02040602050305030304" pitchFamily="18" charset="0"/>
              </a:rPr>
              <a:t>/2 e </a:t>
            </a:r>
            <a:r>
              <a:rPr lang="el-GR" altLang="it-IT" sz="2800" i="1">
                <a:latin typeface="Book Antiqua" panose="02040602050305030304" pitchFamily="18" charset="0"/>
              </a:rPr>
              <a:t>φ</a:t>
            </a:r>
            <a:r>
              <a:rPr lang="it-IT" altLang="it-IT" sz="2800" i="1">
                <a:latin typeface="Book Antiqua" panose="02040602050305030304" pitchFamily="18" charset="0"/>
              </a:rPr>
              <a:t> =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/2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allora GENERALE </a:t>
            </a: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 PARTICOLARE</a:t>
            </a:r>
            <a:endParaRPr lang="el-GR" altLang="it-IT" sz="2800">
              <a:latin typeface="Book Antiqua" panose="02040602050305030304" pitchFamily="18" charset="0"/>
              <a:sym typeface="UniversalMath1 BT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0" y="1997075"/>
          <a:ext cx="9077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4" name="Equation" r:id="rId4" imgW="2799720" imgH="270000" progId="Equation.3">
                  <p:embed/>
                </p:oleObj>
              </mc:Choice>
              <mc:Fallback>
                <p:oleObj name="Equation" r:id="rId4" imgW="2799720" imgH="27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0" y="1997075"/>
                        <a:ext cx="90773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158875" y="2959100"/>
          <a:ext cx="2366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5" name="Equation" r:id="rId6" imgW="701640" imgH="270000" progId="Equation.3">
                  <p:embed/>
                </p:oleObj>
              </mc:Choice>
              <mc:Fallback>
                <p:oleObj name="Equation" r:id="rId6" imgW="701640" imgH="270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58875" y="2959100"/>
                        <a:ext cx="23669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black">
          <a:xfrm>
            <a:off x="3770313" y="3127375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essendo</a:t>
            </a: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5070475" y="3006725"/>
          <a:ext cx="28003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Equation" r:id="rId8" imgW="2347920" imgH="553680" progId="Equation.3">
                  <p:embed/>
                </p:oleObj>
              </mc:Choice>
              <mc:Fallback>
                <p:oleObj name="Equation" r:id="rId8" imgW="2347920" imgH="553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70475" y="3006725"/>
                        <a:ext cx="28003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8" name="Text Box 8"/>
          <p:cNvSpPr txBox="1">
            <a:spLocks noChangeArrowheads="1"/>
          </p:cNvSpPr>
          <p:nvPr/>
        </p:nvSpPr>
        <p:spPr bwMode="black">
          <a:xfrm>
            <a:off x="336550" y="3856038"/>
            <a:ext cx="83010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In ogni caso, potendo lavorare con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=1/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=1/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o anche con </a:t>
            </a:r>
            <a:r>
              <a:rPr lang="it-IT" altLang="it-IT" sz="2800" b="1" i="1" u="sng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u="sng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 u="sng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(1/</a:t>
            </a:r>
            <a:r>
              <a:rPr lang="it-IT" altLang="it-IT" sz="2800" b="1" i="1" u="sng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u="sng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600" b="1" i="1" u="sng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)=</a:t>
            </a:r>
            <a:r>
              <a:rPr lang="it-IT" altLang="it-IT" sz="2800" b="1" i="1" u="sng">
                <a:solidFill>
                  <a:srgbClr val="FFFF00"/>
                </a:solidFill>
                <a:latin typeface="Book Antiqua" panose="02040602050305030304" pitchFamily="18" charset="0"/>
              </a:rPr>
              <a:t>mT</a:t>
            </a:r>
            <a:r>
              <a:rPr lang="it-IT" altLang="it-IT" sz="2800" b="1" u="sng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0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, con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intero, si ottiene, idealmente, una </a:t>
            </a: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completa eliminazione del disturbo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essendo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d,m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1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600" b="1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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732169" name="Text Box 9"/>
          <p:cNvSpPr txBox="1">
            <a:spLocks noChangeArrowheads="1"/>
          </p:cNvSpPr>
          <p:nvPr/>
        </p:nvSpPr>
        <p:spPr bwMode="black">
          <a:xfrm>
            <a:off x="347663" y="5675313"/>
            <a:ext cx="879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Naturalmente, questo è possibile solo a patto di conoscere bene il valore della frequenza </a:t>
            </a:r>
            <a:r>
              <a:rPr lang="it-IT" altLang="it-IT" sz="2800" i="1">
                <a:latin typeface="Book Antiqua" panose="02040602050305030304" pitchFamily="18" charset="0"/>
              </a:rPr>
              <a:t>f</a:t>
            </a:r>
            <a:r>
              <a:rPr lang="it-IT" altLang="it-IT" sz="2800">
                <a:latin typeface="Book Antiqua" panose="02040602050305030304" pitchFamily="18" charset="0"/>
              </a:rPr>
              <a:t> del disturbo</a:t>
            </a:r>
            <a:endParaRPr lang="it-IT" altLang="it-IT" sz="2800" b="1">
              <a:latin typeface="Book Antiqua" panose="0204060205030503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8C60148-113D-40C0-8A9A-588E675C993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4A4747-A541-4076-842A-BF24C2CB4C01}" type="slidenum">
              <a:rPr lang="it-IT" altLang="it-IT"/>
              <a:pPr>
                <a:defRPr/>
              </a:pPr>
              <a:t>64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8" grpId="0"/>
      <p:bldP spid="73216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:a16="http://schemas.microsoft.com/office/drawing/2014/main" id="{3252A828-CA82-4B9F-840D-E7571753D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Integrazione (disturbo min e max)</a:t>
            </a:r>
          </a:p>
        </p:txBody>
      </p:sp>
      <p:graphicFrame>
        <p:nvGraphicFramePr>
          <p:cNvPr id="1331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6875" y="1006475"/>
          <a:ext cx="43164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1" name="Equation" r:id="rId4" imgW="1200960" imgH="243000" progId="Equation.3">
                  <p:embed/>
                </p:oleObj>
              </mc:Choice>
              <mc:Fallback>
                <p:oleObj name="Equation" r:id="rId4" imgW="1200960" imgH="2430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6875" y="1006475"/>
                        <a:ext cx="43164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Text Box 4"/>
          <p:cNvSpPr txBox="1">
            <a:spLocks noChangeArrowheads="1"/>
          </p:cNvSpPr>
          <p:nvPr/>
        </p:nvSpPr>
        <p:spPr bwMode="black">
          <a:xfrm>
            <a:off x="4991100" y="1138238"/>
            <a:ext cx="2867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latin typeface="Book Antiqua" panose="02040602050305030304" pitchFamily="18" charset="0"/>
              </a:rPr>
              <a:t>x</a:t>
            </a:r>
            <a:r>
              <a:rPr lang="it-IT" altLang="it-IT" sz="2400">
                <a:latin typeface="Book Antiqua" panose="02040602050305030304" pitchFamily="18" charset="0"/>
              </a:rPr>
              <a:t> =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400" i="1">
                <a:latin typeface="Book Antiqua" panose="02040602050305030304" pitchFamily="18" charset="0"/>
              </a:rPr>
              <a:t>f T</a:t>
            </a:r>
            <a:endParaRPr lang="it-IT" altLang="it-IT" sz="24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,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)=sin(2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black">
          <a:xfrm>
            <a:off x="279400" y="1887538"/>
            <a:ext cx="89090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Mentre sin(</a:t>
            </a:r>
            <a:r>
              <a:rPr lang="it-IT" altLang="it-IT" sz="2400" i="1">
                <a:latin typeface="Book Antiqua" panose="02040602050305030304" pitchFamily="18" charset="0"/>
              </a:rPr>
              <a:t>x</a:t>
            </a:r>
            <a:r>
              <a:rPr lang="it-IT" altLang="it-IT" sz="2400">
                <a:latin typeface="Book Antiqua" panose="02040602050305030304" pitchFamily="18" charset="0"/>
              </a:rPr>
              <a:t>)/</a:t>
            </a:r>
            <a:r>
              <a:rPr lang="it-IT" altLang="it-IT" sz="2400" i="1">
                <a:latin typeface="Book Antiqua" panose="02040602050305030304" pitchFamily="18" charset="0"/>
              </a:rPr>
              <a:t>x</a:t>
            </a:r>
            <a:r>
              <a:rPr lang="it-IT" altLang="it-IT" sz="2400">
                <a:latin typeface="Book Antiqua" panose="02040602050305030304" pitchFamily="18" charset="0"/>
              </a:rPr>
              <a:t> dipende dal prodotto (</a:t>
            </a:r>
            <a:r>
              <a:rPr lang="it-IT" altLang="it-IT" sz="1600">
                <a:latin typeface="Book Antiqua" panose="02040602050305030304" pitchFamily="18" charset="0"/>
              </a:rPr>
              <a:t> 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1400">
                <a:latin typeface="Book Antiqua" panose="02040602050305030304" pitchFamily="18" charset="0"/>
              </a:rPr>
              <a:t>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1000"/>
              <a:t> </a:t>
            </a:r>
            <a:r>
              <a:rPr lang="it-IT" altLang="it-IT" sz="2400">
                <a:latin typeface="Book Antiqua" panose="02040602050305030304" pitchFamily="18" charset="0"/>
              </a:rPr>
              <a:t>),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variare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 t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el-GR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φ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vuole dire scegliere </a:t>
            </a:r>
            <a:r>
              <a:rPr lang="it-IT" altLang="it-IT" sz="2400">
                <a:latin typeface="Book Antiqua" panose="02040602050305030304" pitchFamily="18" charset="0"/>
              </a:rPr>
              <a:t>una diversa fase per l’onda sinusoidale di disturbo</a:t>
            </a:r>
            <a:br>
              <a:rPr lang="it-IT" altLang="it-IT" sz="2400">
                <a:latin typeface="Book Antiqua" panose="02040602050305030304" pitchFamily="18" charset="0"/>
              </a:rPr>
            </a:br>
            <a:r>
              <a:rPr lang="it-IT" altLang="it-IT" sz="2400">
                <a:latin typeface="Book Antiqua" panose="02040602050305030304" pitchFamily="18" charset="0"/>
              </a:rPr>
              <a:t>e dunque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un particolare valore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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[-1,+1] per la funzione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,</a:t>
            </a:r>
            <a:r>
              <a:rPr lang="it-IT" altLang="it-IT" sz="10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l-GR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φ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endParaRPr lang="el-GR" altLang="it-IT" sz="24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black">
          <a:xfrm>
            <a:off x="293688" y="2992438"/>
            <a:ext cx="79629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Scegliendo una fase opportuna per il disturbo (o meglio per la finestra di integrazione) si può sempre ottenere 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0</a:t>
            </a:r>
            <a:r>
              <a:rPr lang="it-IT" altLang="it-IT" sz="2400">
                <a:latin typeface="Book Antiqua" panose="02040602050305030304" pitchFamily="18" charset="0"/>
              </a:rPr>
              <a:t>,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>
                <a:latin typeface="Book Antiqua" panose="02040602050305030304" pitchFamily="18" charset="0"/>
              </a:rPr>
              <a:t>)=sin(2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400" i="1">
                <a:latin typeface="Book Antiqua" panose="02040602050305030304" pitchFamily="18" charset="0"/>
              </a:rPr>
              <a:t>ft</a:t>
            </a:r>
            <a:r>
              <a:rPr lang="it-IT" altLang="it-IT" sz="2400" baseline="-25000">
                <a:latin typeface="Book Antiqua" panose="02040602050305030304" pitchFamily="18" charset="0"/>
              </a:rPr>
              <a:t>0</a:t>
            </a:r>
            <a:r>
              <a:rPr lang="it-IT" altLang="it-IT" sz="2400">
                <a:latin typeface="Book Antiqua" panose="02040602050305030304" pitchFamily="18" charset="0"/>
              </a:rPr>
              <a:t>+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>
                <a:latin typeface="Book Antiqua" panose="02040602050305030304" pitchFamily="18" charset="0"/>
              </a:rPr>
              <a:t>)=0 e dunque il valore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“minimo”</a:t>
            </a:r>
            <a:r>
              <a:rPr lang="it-IT" altLang="it-IT" sz="2400">
                <a:latin typeface="Book Antiqua" panose="02040602050305030304" pitchFamily="18" charset="0"/>
              </a:rPr>
              <a:t> per il disturbo integrato che è 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d,m,min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=0</a:t>
            </a:r>
            <a:r>
              <a:rPr lang="it-IT" altLang="it-IT" sz="2400">
                <a:latin typeface="Book Antiqua" panose="02040602050305030304" pitchFamily="18" charset="0"/>
              </a:rPr>
              <a:t>. Invece, senza alcun controllo sulla fase/finestra, nel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caso peggiore</a:t>
            </a:r>
            <a:r>
              <a:rPr lang="it-IT" altLang="it-IT" sz="2400">
                <a:latin typeface="Book Antiqua" panose="02040602050305030304" pitchFamily="18" charset="0"/>
              </a:rPr>
              <a:t>, ossia per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,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)=sin(2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0+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)=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1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, il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disturbo residuo "massimo"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 è</a:t>
            </a:r>
            <a:endParaRPr lang="el-GR" altLang="it-IT" sz="2400">
              <a:latin typeface="Book Antiqua" panose="02040602050305030304" pitchFamily="18" charset="0"/>
            </a:endParaRPr>
          </a:p>
        </p:txBody>
      </p:sp>
      <p:graphicFrame>
        <p:nvGraphicFramePr>
          <p:cNvPr id="734215" name="Object 7"/>
          <p:cNvGraphicFramePr>
            <a:graphicFrameLocks noChangeAspect="1"/>
          </p:cNvGraphicFramePr>
          <p:nvPr/>
        </p:nvGraphicFramePr>
        <p:xfrm>
          <a:off x="1682750" y="5002213"/>
          <a:ext cx="564197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Equation" r:id="rId6" imgW="1362960" imgH="290160" progId="Equation.3">
                  <p:embed/>
                </p:oleObj>
              </mc:Choice>
              <mc:Fallback>
                <p:oleObj name="Equation" r:id="rId6" imgW="1362960" imgH="290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82750" y="5002213"/>
                        <a:ext cx="5641975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16" name="Text Box 8"/>
          <p:cNvSpPr txBox="1">
            <a:spLocks noChangeArrowheads="1"/>
          </p:cNvSpPr>
          <p:nvPr/>
        </p:nvSpPr>
        <p:spPr bwMode="black">
          <a:xfrm>
            <a:off x="352425" y="6167438"/>
            <a:ext cx="879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Attenuazione </a:t>
            </a:r>
            <a:r>
              <a:rPr lang="it-IT" altLang="it-IT" sz="2400" b="1" i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A </a:t>
            </a:r>
            <a:r>
              <a:rPr lang="it-IT" altLang="it-IT" sz="2400" b="1" u="sng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 </a:t>
            </a:r>
            <a:r>
              <a:rPr lang="it-IT" altLang="it-IT" sz="2400" b="1" i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4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 sul disturbo </a:t>
            </a:r>
            <a:r>
              <a:rPr lang="it-IT" altLang="it-IT" sz="2400" b="1" i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400" b="1" u="sng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d,0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: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A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 &gt;&gt; 1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se </a:t>
            </a:r>
            <a:r>
              <a:rPr lang="it-IT" altLang="it-IT" sz="2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&gt;&gt; 1/</a:t>
            </a:r>
            <a:r>
              <a:rPr lang="it-IT" altLang="it-IT" sz="2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o </a:t>
            </a:r>
            <a:r>
              <a:rPr lang="it-IT" altLang="it-IT" sz="2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&gt;&gt;1/</a:t>
            </a:r>
            <a:r>
              <a:rPr lang="it-IT" altLang="it-IT" sz="2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endParaRPr lang="el-GR" altLang="it-IT" sz="2000" b="1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70BF61-0E1E-4DA5-B213-C0C897B5C51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39A3F-0F6C-4AC9-824B-BF57A79056A8}" type="slidenum">
              <a:rPr lang="it-IT" altLang="it-IT"/>
              <a:pPr>
                <a:defRPr/>
              </a:pPr>
              <a:t>65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4" grpId="0"/>
      <p:bldP spid="7342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>
            <a:extLst>
              <a:ext uri="{FF2B5EF4-FFF2-40B4-BE49-F238E27FC236}">
                <a16:creationId xmlns:a16="http://schemas.microsoft.com/office/drawing/2014/main" id="{E22C8218-53CB-42C5-BC51-C7367AFA6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Integrazione (disturbo efficace)</a:t>
            </a:r>
          </a:p>
        </p:txBody>
      </p:sp>
      <p:sp>
        <p:nvSpPr>
          <p:cNvPr id="736259" name="Text Box 3"/>
          <p:cNvSpPr txBox="1">
            <a:spLocks noChangeArrowheads="1"/>
          </p:cNvSpPr>
          <p:nvPr/>
        </p:nvSpPr>
        <p:spPr bwMode="black">
          <a:xfrm>
            <a:off x="314325" y="2954338"/>
            <a:ext cx="759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Per </a:t>
            </a:r>
            <a:r>
              <a:rPr lang="el-GR" altLang="it-IT" sz="2800" i="1">
                <a:latin typeface="Book Antiqua" panose="02040602050305030304" pitchFamily="18" charset="0"/>
              </a:rPr>
              <a:t>φ</a:t>
            </a:r>
            <a:r>
              <a:rPr lang="it-IT" altLang="it-IT" sz="2800">
                <a:latin typeface="Book Antiqua" panose="02040602050305030304" pitchFamily="18" charset="0"/>
              </a:rPr>
              <a:t> variabile casuale con </a:t>
            </a:r>
            <a:r>
              <a:rPr lang="el-GR" altLang="it-IT" sz="2800" i="1">
                <a:latin typeface="Book Antiqua" panose="02040602050305030304" pitchFamily="18" charset="0"/>
              </a:rPr>
              <a:t>φ</a:t>
            </a:r>
            <a:r>
              <a:rPr lang="it-IT" altLang="it-IT" sz="2800" i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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 [-</a:t>
            </a:r>
            <a:r>
              <a:rPr lang="el-GR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, </a:t>
            </a:r>
            <a:r>
              <a:rPr lang="el-GR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]</a:t>
            </a:r>
            <a:r>
              <a:rPr lang="it-IT" altLang="it-IT" sz="2800" i="1">
                <a:latin typeface="Book Antiqua" panose="02040602050305030304" pitchFamily="18" charset="0"/>
                <a:sym typeface="UniversalMath1 BT"/>
              </a:rPr>
              <a:t> </a:t>
            </a:r>
            <a:endParaRPr lang="el-GR" altLang="it-IT" sz="2800" i="1"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736260" name="Text Box 4"/>
          <p:cNvSpPr txBox="1">
            <a:spLocks noChangeArrowheads="1"/>
          </p:cNvSpPr>
          <p:nvPr/>
        </p:nvSpPr>
        <p:spPr bwMode="black">
          <a:xfrm>
            <a:off x="357188" y="3530600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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=&lt;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&gt; = 0</a:t>
            </a:r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black">
          <a:xfrm>
            <a:off x="2808288" y="3529013"/>
            <a:ext cx="3624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it-IT" altLang="it-IT" sz="28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aseline="30000">
                <a:solidFill>
                  <a:srgbClr val="FFFF00"/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=&lt;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&gt; = ½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endParaRPr lang="it-IT" altLang="it-IT" sz="2800">
              <a:latin typeface="Book Antiqua" panose="02040602050305030304" pitchFamily="18" charset="0"/>
            </a:endParaRPr>
          </a:p>
        </p:txBody>
      </p:sp>
      <p:graphicFrame>
        <p:nvGraphicFramePr>
          <p:cNvPr id="736262" name="Object 6"/>
          <p:cNvGraphicFramePr>
            <a:graphicFrameLocks noChangeAspect="1"/>
          </p:cNvGraphicFramePr>
          <p:nvPr/>
        </p:nvGraphicFramePr>
        <p:xfrm>
          <a:off x="5541963" y="3536950"/>
          <a:ext cx="3362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6" name="Equation" r:id="rId4" imgW="2347920" imgH="297000" progId="Equation.3">
                  <p:embed/>
                </p:oleObj>
              </mc:Choice>
              <mc:Fallback>
                <p:oleObj name="Equation" r:id="rId4" imgW="2347920" imgH="2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41963" y="3536950"/>
                        <a:ext cx="3362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96875" y="1063625"/>
          <a:ext cx="43164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7" name="Equation" r:id="rId6" imgW="1200960" imgH="243000" progId="Equation.3">
                  <p:embed/>
                </p:oleObj>
              </mc:Choice>
              <mc:Fallback>
                <p:oleObj name="Equation" r:id="rId6" imgW="1200960" imgH="2430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6875" y="1063625"/>
                        <a:ext cx="43164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black">
          <a:xfrm>
            <a:off x="4991100" y="1195388"/>
            <a:ext cx="2867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latin typeface="Book Antiqua" panose="02040602050305030304" pitchFamily="18" charset="0"/>
              </a:rPr>
              <a:t>x</a:t>
            </a:r>
            <a:r>
              <a:rPr lang="it-IT" altLang="it-IT" sz="2400">
                <a:latin typeface="Book Antiqua" panose="02040602050305030304" pitchFamily="18" charset="0"/>
              </a:rPr>
              <a:t> =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400" i="1">
                <a:latin typeface="Book Antiqua" panose="02040602050305030304" pitchFamily="18" charset="0"/>
              </a:rPr>
              <a:t>f T</a:t>
            </a:r>
            <a:endParaRPr lang="it-IT" altLang="it-IT" sz="240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,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)=sin(2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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black">
          <a:xfrm>
            <a:off x="234950" y="2044700"/>
            <a:ext cx="890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Mentre sin(</a:t>
            </a:r>
            <a:r>
              <a:rPr lang="it-IT" altLang="it-IT" sz="2400" i="1">
                <a:latin typeface="Book Antiqua" panose="02040602050305030304" pitchFamily="18" charset="0"/>
              </a:rPr>
              <a:t>x</a:t>
            </a:r>
            <a:r>
              <a:rPr lang="it-IT" altLang="it-IT" sz="2400">
                <a:latin typeface="Book Antiqua" panose="02040602050305030304" pitchFamily="18" charset="0"/>
              </a:rPr>
              <a:t>)/</a:t>
            </a:r>
            <a:r>
              <a:rPr lang="it-IT" altLang="it-IT" sz="2400" i="1">
                <a:latin typeface="Book Antiqua" panose="02040602050305030304" pitchFamily="18" charset="0"/>
              </a:rPr>
              <a:t>x</a:t>
            </a:r>
            <a:r>
              <a:rPr lang="it-IT" altLang="it-IT" sz="2400">
                <a:latin typeface="Book Antiqua" panose="02040602050305030304" pitchFamily="18" charset="0"/>
              </a:rPr>
              <a:t> dipende dal prodotto (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1400">
                <a:latin typeface="Book Antiqua" panose="02040602050305030304" pitchFamily="18" charset="0"/>
              </a:rPr>
              <a:t>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),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i parametri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0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el-GR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φ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possono essere considerati come variabili casuali</a:t>
            </a:r>
            <a:endParaRPr lang="el-GR" altLang="it-IT" sz="2400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black">
          <a:xfrm>
            <a:off x="731838" y="5392738"/>
            <a:ext cx="5911850" cy="1111250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aphicFrame>
        <p:nvGraphicFramePr>
          <p:cNvPr id="736267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049338" y="5429250"/>
          <a:ext cx="53451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8" name="Equation" r:id="rId8" imgW="1565280" imgH="283680" progId="Equation.3">
                  <p:embed/>
                </p:oleObj>
              </mc:Choice>
              <mc:Fallback>
                <p:oleObj name="Equation" r:id="rId8" imgW="1565280" imgH="28368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49338" y="5429250"/>
                        <a:ext cx="53451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68" name="Text Box 12"/>
          <p:cNvSpPr txBox="1">
            <a:spLocks noChangeArrowheads="1"/>
          </p:cNvSpPr>
          <p:nvPr/>
        </p:nvSpPr>
        <p:spPr bwMode="black">
          <a:xfrm>
            <a:off x="279400" y="4516438"/>
            <a:ext cx="8569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Lavorando a 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>
                <a:latin typeface="Book Antiqua" panose="02040602050305030304" pitchFamily="18" charset="0"/>
              </a:rPr>
              <a:t> e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 fissati, e facendo variare arbitrariamente  </a:t>
            </a:r>
            <a:r>
              <a:rPr lang="el-GR" altLang="it-IT" sz="2400" i="1">
                <a:latin typeface="Book Antiqua" panose="02040602050305030304" pitchFamily="18" charset="0"/>
              </a:rPr>
              <a:t>φ</a:t>
            </a:r>
            <a:r>
              <a:rPr lang="it-IT" altLang="it-IT" sz="2400">
                <a:latin typeface="Book Antiqua" panose="02040602050305030304" pitchFamily="18" charset="0"/>
              </a:rPr>
              <a:t> e/o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0</a:t>
            </a:r>
            <a:r>
              <a:rPr lang="it-IT" altLang="it-IT" sz="2400">
                <a:latin typeface="Book Antiqua" panose="02040602050305030304" pitchFamily="18" charset="0"/>
              </a:rPr>
              <a:t>, si ottiene per il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disturbo integrato un “valore efficace”</a:t>
            </a:r>
            <a:endParaRPr lang="el-GR" altLang="it-IT" sz="2400" b="1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graphicFrame>
        <p:nvGraphicFramePr>
          <p:cNvPr id="736269" name="Object 13"/>
          <p:cNvGraphicFramePr>
            <a:graphicFrameLocks noChangeAspect="1"/>
          </p:cNvGraphicFramePr>
          <p:nvPr/>
        </p:nvGraphicFramePr>
        <p:xfrm>
          <a:off x="6718300" y="5600700"/>
          <a:ext cx="21971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9" name="Equation" r:id="rId10" imgW="586800" imgH="148680" progId="Equation.3">
                  <p:embed/>
                </p:oleObj>
              </mc:Choice>
              <mc:Fallback>
                <p:oleObj name="Equation" r:id="rId10" imgW="586800" imgH="148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718300" y="5600700"/>
                        <a:ext cx="21971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70" name="Text Box 14"/>
          <p:cNvSpPr txBox="1">
            <a:spLocks noChangeArrowheads="1"/>
          </p:cNvSpPr>
          <p:nvPr/>
        </p:nvSpPr>
        <p:spPr bwMode="black">
          <a:xfrm>
            <a:off x="334963" y="4016375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Anche per "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0</a:t>
            </a:r>
            <a:r>
              <a:rPr lang="it-IT" altLang="it-IT" sz="2400">
                <a:latin typeface="Book Antiqua" panose="02040602050305030304" pitchFamily="18" charset="0"/>
              </a:rPr>
              <a:t> casuale" si ricava </a:t>
            </a:r>
            <a:r>
              <a:rPr lang="it-IT" altLang="it-IT" sz="2400" i="1">
                <a:latin typeface="Book Antiqua" panose="02040602050305030304" pitchFamily="18" charset="0"/>
              </a:rPr>
              <a:t>u</a:t>
            </a:r>
            <a:r>
              <a:rPr lang="it-IT" altLang="it-IT" sz="2400">
                <a:latin typeface="Book Antiqua" panose="02040602050305030304" pitchFamily="18" charset="0"/>
              </a:rPr>
              <a:t>(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>
                <a:latin typeface="Book Antiqua" panose="02040602050305030304" pitchFamily="18" charset="0"/>
              </a:rPr>
              <a:t>)=1/</a:t>
            </a:r>
            <a:endParaRPr lang="el-GR" altLang="it-IT" sz="2400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graphicFrame>
        <p:nvGraphicFramePr>
          <p:cNvPr id="736271" name="Object 15"/>
          <p:cNvGraphicFramePr>
            <a:graphicFrameLocks noChangeAspect="1"/>
          </p:cNvGraphicFramePr>
          <p:nvPr/>
        </p:nvGraphicFramePr>
        <p:xfrm>
          <a:off x="5586413" y="3981450"/>
          <a:ext cx="4730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Equation" r:id="rId12" imgW="135000" imgH="121680" progId="Equation.3">
                  <p:embed/>
                </p:oleObj>
              </mc:Choice>
              <mc:Fallback>
                <p:oleObj name="Equation" r:id="rId12" imgW="135000" imgH="121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86413" y="3981450"/>
                        <a:ext cx="4730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>
            <a:extLst>
              <a:ext uri="{FF2B5EF4-FFF2-40B4-BE49-F238E27FC236}">
                <a16:creationId xmlns:a16="http://schemas.microsoft.com/office/drawing/2014/main" id="{8047B068-2E45-490B-9C1B-20BF23C92E4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3B072-B5F0-4B55-8C76-A3380E74363D}" type="slidenum">
              <a:rPr lang="it-IT" altLang="it-IT"/>
              <a:pPr>
                <a:defRPr/>
              </a:pPr>
              <a:t>66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/>
      <p:bldP spid="736260" grpId="0"/>
      <p:bldP spid="736261" grpId="0"/>
      <p:bldP spid="736266" grpId="0" animBg="1"/>
      <p:bldP spid="736268" grpId="0"/>
      <p:bldP spid="73627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:a16="http://schemas.microsoft.com/office/drawing/2014/main" id="{A3932079-2957-4F0B-A83F-293D6E457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Integrazione (trasmissione e reiezione)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black">
          <a:xfrm>
            <a:off x="342900" y="1108075"/>
            <a:ext cx="8220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La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trasmissione 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dirty="0">
                <a:latin typeface="Book Antiqua" panose="02040602050305030304" pitchFamily="18" charset="0"/>
              </a:rPr>
              <a:t> e la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reiezione 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dirty="0">
                <a:latin typeface="Book Antiqua" panose="02040602050305030304" pitchFamily="18" charset="0"/>
              </a:rPr>
              <a:t> del disturbo,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in ampiezza</a:t>
            </a:r>
            <a:r>
              <a:rPr lang="it-IT" altLang="it-IT" sz="2800" dirty="0">
                <a:latin typeface="Book Antiqua" panose="02040602050305030304" pitchFamily="18" charset="0"/>
              </a:rPr>
              <a:t>, saranno ‘’al più’’ o ‘’almeno’’:</a:t>
            </a: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541338" y="2211388"/>
            <a:ext cx="4945063" cy="1230312"/>
            <a:chOff x="341" y="1393"/>
            <a:chExt cx="3115" cy="775"/>
          </a:xfrm>
        </p:grpSpPr>
        <p:graphicFrame>
          <p:nvGraphicFramePr>
            <p:cNvPr id="13722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427967"/>
                </p:ext>
              </p:extLst>
            </p:nvPr>
          </p:nvGraphicFramePr>
          <p:xfrm>
            <a:off x="341" y="1393"/>
            <a:ext cx="238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70" name="Equation" r:id="rId4" imgW="1638000" imgH="507960" progId="Equation.DSMT4">
                    <p:embed/>
                  </p:oleObj>
                </mc:Choice>
                <mc:Fallback>
                  <p:oleObj name="Equation" r:id="rId4" imgW="1638000" imgH="5079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41" y="1393"/>
                          <a:ext cx="2384" cy="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9" name="Object 6"/>
            <p:cNvGraphicFramePr>
              <a:graphicFrameLocks noChangeAspect="1"/>
            </p:cNvGraphicFramePr>
            <p:nvPr/>
          </p:nvGraphicFramePr>
          <p:xfrm>
            <a:off x="2960" y="1535"/>
            <a:ext cx="4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71" name="Equation" r:id="rId6" imgW="566640" imgH="607680" progId="Equation.3">
                    <p:embed/>
                  </p:oleObj>
                </mc:Choice>
                <mc:Fallback>
                  <p:oleObj name="Equation" r:id="rId6" imgW="566640" imgH="607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960" y="1535"/>
                          <a:ext cx="49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485775" y="3413125"/>
            <a:ext cx="4999038" cy="1247775"/>
            <a:chOff x="306" y="2150"/>
            <a:chExt cx="3149" cy="786"/>
          </a:xfrm>
        </p:grpSpPr>
        <p:graphicFrame>
          <p:nvGraphicFramePr>
            <p:cNvPr id="13722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804310"/>
                </p:ext>
              </p:extLst>
            </p:nvPr>
          </p:nvGraphicFramePr>
          <p:xfrm>
            <a:off x="306" y="2150"/>
            <a:ext cx="2439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72" name="Equation" r:id="rId8" imgW="1663560" imgH="507960" progId="Equation.DSMT4">
                    <p:embed/>
                  </p:oleObj>
                </mc:Choice>
                <mc:Fallback>
                  <p:oleObj name="Equation" r:id="rId8" imgW="1663560" imgH="5079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06" y="2150"/>
                          <a:ext cx="2439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7" name="Object 9"/>
            <p:cNvGraphicFramePr>
              <a:graphicFrameLocks noChangeAspect="1"/>
            </p:cNvGraphicFramePr>
            <p:nvPr/>
          </p:nvGraphicFramePr>
          <p:xfrm>
            <a:off x="2959" y="2292"/>
            <a:ext cx="4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73" name="Equation" r:id="rId10" imgW="566640" imgH="607680" progId="Equation.3">
                    <p:embed/>
                  </p:oleObj>
                </mc:Choice>
                <mc:Fallback>
                  <p:oleObj name="Equation" r:id="rId10" imgW="566640" imgH="607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959" y="2292"/>
                          <a:ext cx="49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314" name="Text Box 10"/>
          <p:cNvSpPr txBox="1">
            <a:spLocks noChangeArrowheads="1"/>
          </p:cNvSpPr>
          <p:nvPr/>
        </p:nvSpPr>
        <p:spPr bwMode="black">
          <a:xfrm>
            <a:off x="461963" y="4995863"/>
            <a:ext cx="8220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La reiezione cresce (tendenzialmente) al crescere di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e dunque di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e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 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800" b="1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e inoltre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1000" b="1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1200" b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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se 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000" b="1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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800" b="1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</a:p>
        </p:txBody>
      </p:sp>
      <p:sp>
        <p:nvSpPr>
          <p:cNvPr id="137223" name="Text Box 11"/>
          <p:cNvSpPr txBox="1">
            <a:spLocks noChangeArrowheads="1"/>
          </p:cNvSpPr>
          <p:nvPr/>
        </p:nvSpPr>
        <p:spPr bwMode="black">
          <a:xfrm>
            <a:off x="6145213" y="3128963"/>
            <a:ext cx="2478087" cy="538162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6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16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600" b="1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T=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 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2DC5FF2-6A94-499D-808A-E7672D4FA48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514689-63E2-460B-A881-7918766DE960}" type="slidenum">
              <a:rPr lang="it-IT" altLang="it-IT"/>
              <a:pPr>
                <a:defRPr/>
              </a:pPr>
              <a:t>67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B79EF616-B4F6-4507-A395-A4C8BA609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273050" y="0"/>
            <a:ext cx="86217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Integrazione (reiezione in potenza)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black">
          <a:xfrm>
            <a:off x="411163" y="3148013"/>
            <a:ext cx="830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reiezione in potenza</a:t>
            </a:r>
            <a:r>
              <a:rPr lang="it-IT" altLang="it-IT" sz="2800">
                <a:latin typeface="Book Antiqua" panose="02040602050305030304" pitchFamily="18" charset="0"/>
              </a:rPr>
              <a:t> al disturbo sarà data da:</a:t>
            </a:r>
          </a:p>
        </p:txBody>
      </p:sp>
      <p:graphicFrame>
        <p:nvGraphicFramePr>
          <p:cNvPr id="740356" name="Object 4"/>
          <p:cNvGraphicFramePr>
            <a:graphicFrameLocks noChangeAspect="1"/>
          </p:cNvGraphicFramePr>
          <p:nvPr/>
        </p:nvGraphicFramePr>
        <p:xfrm>
          <a:off x="1604963" y="3676650"/>
          <a:ext cx="284321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5" name="Equation" r:id="rId4" imgW="1646280" imgH="641160" progId="Equation.3">
                  <p:embed/>
                </p:oleObj>
              </mc:Choice>
              <mc:Fallback>
                <p:oleObj name="Equation" r:id="rId4" imgW="1646280" imgH="641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4963" y="3676650"/>
                        <a:ext cx="284321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7" name="Object 5"/>
          <p:cNvGraphicFramePr>
            <a:graphicFrameLocks noChangeAspect="1"/>
          </p:cNvGraphicFramePr>
          <p:nvPr/>
        </p:nvGraphicFramePr>
        <p:xfrm>
          <a:off x="1614488" y="5265738"/>
          <a:ext cx="59594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6" name="Equation" r:id="rId6" imgW="1504440" imgH="310680" progId="Equation.3">
                  <p:embed/>
                </p:oleObj>
              </mc:Choice>
              <mc:Fallback>
                <p:oleObj name="Equation" r:id="rId6" imgW="1504440" imgH="31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14488" y="5265738"/>
                        <a:ext cx="595947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8" name="Text Box 6"/>
          <p:cNvSpPr txBox="1">
            <a:spLocks noChangeArrowheads="1"/>
          </p:cNvSpPr>
          <p:nvPr/>
        </p:nvSpPr>
        <p:spPr bwMode="black">
          <a:xfrm>
            <a:off x="411163" y="4857750"/>
            <a:ext cx="575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che in scala logaritmica diventa: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black">
          <a:xfrm>
            <a:off x="411163" y="1371600"/>
            <a:ext cx="830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trasmissione in potenza</a:t>
            </a:r>
            <a:r>
              <a:rPr lang="it-IT" altLang="it-IT" sz="2800">
                <a:latin typeface="Book Antiqua" panose="02040602050305030304" pitchFamily="18" charset="0"/>
              </a:rPr>
              <a:t> del disturbo è:</a:t>
            </a: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549400" y="1746250"/>
          <a:ext cx="30146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7" name="Equation" r:id="rId8" imgW="688320" imgH="263160" progId="Equation.3">
                  <p:embed/>
                </p:oleObj>
              </mc:Choice>
              <mc:Fallback>
                <p:oleObj name="Equation" r:id="rId8" imgW="688320" imgH="26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49400" y="1746250"/>
                        <a:ext cx="301466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9620F1B6-0036-4224-B3F2-1E0BFCE479B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902264-CBDA-4D87-9D8F-427FB6E8E1D3}" type="slidenum">
              <a:rPr lang="it-IT" altLang="it-IT"/>
              <a:pPr>
                <a:defRPr/>
              </a:pPr>
              <a:t>68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black">
          <a:xfrm>
            <a:off x="5489258" y="3989388"/>
            <a:ext cx="35716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b="1" dirty="0">
                <a:solidFill>
                  <a:srgbClr val="FFC000"/>
                </a:solidFill>
                <a:latin typeface="Book Antiqua" panose="02040602050305030304" pitchFamily="18" charset="0"/>
              </a:rPr>
              <a:t>vorremmo avere</a:t>
            </a:r>
            <a:br>
              <a:rPr lang="it-IT" altLang="it-IT" b="1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r>
              <a:rPr lang="it-IT" altLang="it-IT" b="1" dirty="0">
                <a:solidFill>
                  <a:srgbClr val="FFC000"/>
                </a:solidFill>
                <a:latin typeface="Book Antiqua" panose="02040602050305030304" pitchFamily="18" charset="0"/>
              </a:rPr>
              <a:t>‘’</a:t>
            </a:r>
            <a:r>
              <a:rPr lang="it-IT" altLang="it-IT" b="1" i="1" dirty="0">
                <a:solidFill>
                  <a:srgbClr val="FFC0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b="1" dirty="0">
                <a:solidFill>
                  <a:srgbClr val="FFC0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dirty="0">
                <a:solidFill>
                  <a:srgbClr val="FFC000"/>
                </a:solidFill>
                <a:latin typeface="Book Antiqua" panose="02040602050305030304" pitchFamily="18" charset="0"/>
              </a:rPr>
              <a:t>molto grande’’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/>
      <p:bldP spid="740358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87564CC8-7F90-4EF4-A9CF-0956D4B6C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Andamenti di trasmissione e reiezione</a:t>
            </a:r>
          </a:p>
        </p:txBody>
      </p:sp>
      <p:pic>
        <p:nvPicPr>
          <p:cNvPr id="141315" name="Picture 3" descr="doppiarampa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8650" y="858838"/>
            <a:ext cx="5518150" cy="525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2404" name="Text Box 4"/>
          <p:cNvSpPr txBox="1">
            <a:spLocks noChangeArrowheads="1"/>
          </p:cNvSpPr>
          <p:nvPr/>
        </p:nvSpPr>
        <p:spPr bwMode="black">
          <a:xfrm>
            <a:off x="4552950" y="4692650"/>
            <a:ext cx="291623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solidFill>
                  <a:srgbClr val="FF0000"/>
                </a:solidFill>
                <a:latin typeface="Book Antiqua" panose="02040602050305030304" pitchFamily="18" charset="0"/>
              </a:rPr>
              <a:t>il 2° grafico è "un po’ qualitativo"... perché?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black">
          <a:xfrm>
            <a:off x="5743575" y="1052513"/>
            <a:ext cx="1284288" cy="538162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0000FF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600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0000FF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1600" b="1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0000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b="1" i="1">
                <a:solidFill>
                  <a:srgbClr val="0000FF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600" b="1" i="1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i="1">
                <a:solidFill>
                  <a:srgbClr val="0000FF"/>
                </a:solidFill>
                <a:latin typeface="Book Antiqua" panose="02040602050305030304" pitchFamily="18" charset="0"/>
              </a:rPr>
              <a:t>T</a:t>
            </a:r>
            <a:endParaRPr lang="it-IT" altLang="it-IT" sz="2800" b="1" baseline="-2500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black">
          <a:xfrm>
            <a:off x="-7938" y="5759450"/>
            <a:ext cx="91519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Ovviamente                                                                            per 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>
                <a:latin typeface="Book Antiqua" panose="02040602050305030304" pitchFamily="18" charset="0"/>
              </a:rPr>
              <a:t>=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 baseline="-25000">
                <a:latin typeface="Book Antiqua" panose="02040602050305030304" pitchFamily="18" charset="0"/>
              </a:rPr>
              <a:t>d</a:t>
            </a:r>
            <a:r>
              <a:rPr lang="it-IT" altLang="it-IT" sz="2400">
                <a:latin typeface="Book Antiqua" panose="02040602050305030304" pitchFamily="18" charset="0"/>
              </a:rPr>
              <a:t> fissata, i diagrammi restano validi in funzione di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>
                <a:latin typeface="Book Antiqua" panose="02040602050305030304" pitchFamily="18" charset="0"/>
              </a:rPr>
              <a:t>=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I</a:t>
            </a:r>
            <a:r>
              <a:rPr lang="it-IT" altLang="it-IT" sz="2400">
                <a:latin typeface="Book Antiqua" panose="02040602050305030304" pitchFamily="18" charset="0"/>
              </a:rPr>
              <a:t> variabile, su un asse X temporale                                         secondo formule</a:t>
            </a:r>
            <a:endParaRPr lang="el-GR" altLang="it-IT" sz="2400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409825" y="5362575"/>
            <a:ext cx="333375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26987" name="Text Box 6"/>
          <p:cNvSpPr txBox="1">
            <a:spLocks noChangeArrowheads="1"/>
          </p:cNvSpPr>
          <p:nvPr/>
        </p:nvSpPr>
        <p:spPr bwMode="black">
          <a:xfrm>
            <a:off x="7675563" y="1733550"/>
            <a:ext cx="132873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QUIZ: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dB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dB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??? dB</a:t>
            </a:r>
            <a:endParaRPr lang="el-GR" altLang="it-IT" sz="2400" b="1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126988" name="Text Box 6"/>
          <p:cNvSpPr txBox="1">
            <a:spLocks noChangeArrowheads="1"/>
          </p:cNvSpPr>
          <p:nvPr/>
        </p:nvSpPr>
        <p:spPr bwMode="black">
          <a:xfrm>
            <a:off x="25400" y="2292350"/>
            <a:ext cx="19129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attenzione alle </a:t>
            </a:r>
            <a:r>
              <a:rPr lang="it-IT" altLang="it-IT" sz="2400" b="1">
                <a:latin typeface="Book Antiqua" panose="02040602050305030304" pitchFamily="18" charset="0"/>
              </a:rPr>
              <a:t>scale</a:t>
            </a:r>
            <a:r>
              <a:rPr lang="it-IT" altLang="it-IT" sz="2400">
                <a:latin typeface="Book Antiqua" panose="02040602050305030304" pitchFamily="18" charset="0"/>
              </a:rPr>
              <a:t> </a:t>
            </a:r>
            <a:r>
              <a:rPr lang="it-IT" altLang="it-IT" sz="2400" b="1">
                <a:latin typeface="Book Antiqua" panose="02040602050305030304" pitchFamily="18" charset="0"/>
              </a:rPr>
              <a:t>lin</a:t>
            </a:r>
            <a:r>
              <a:rPr lang="it-IT" altLang="it-IT" sz="2400">
                <a:latin typeface="Book Antiqua" panose="02040602050305030304" pitchFamily="18" charset="0"/>
              </a:rPr>
              <a:t> e </a:t>
            </a:r>
            <a:r>
              <a:rPr lang="it-IT" altLang="it-IT" sz="2400" b="1">
                <a:latin typeface="Book Antiqua" panose="02040602050305030304" pitchFamily="18" charset="0"/>
              </a:rPr>
              <a:t>log</a:t>
            </a:r>
            <a:r>
              <a:rPr lang="it-IT" altLang="it-IT" sz="2400">
                <a:latin typeface="Book Antiqua" panose="02040602050305030304" pitchFamily="18" charset="0"/>
              </a:rPr>
              <a:t> e alle differenze</a:t>
            </a:r>
            <a:endParaRPr lang="el-GR" altLang="it-IT" sz="2400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7797800" y="4972050"/>
            <a:ext cx="1346200" cy="488950"/>
            <a:chOff x="4912" y="3132"/>
            <a:chExt cx="848" cy="308"/>
          </a:xfrm>
        </p:grpSpPr>
        <p:sp>
          <p:nvSpPr>
            <p:cNvPr id="141325" name="Text Box 6"/>
            <p:cNvSpPr txBox="1">
              <a:spLocks noChangeArrowheads="1"/>
            </p:cNvSpPr>
            <p:nvPr/>
          </p:nvSpPr>
          <p:spPr bwMode="black">
            <a:xfrm>
              <a:off x="4923" y="3132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0 dB</a:t>
              </a:r>
              <a:endParaRPr lang="el-GR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UniversalMath1 BT"/>
              </a:endParaRPr>
            </a:p>
          </p:txBody>
        </p:sp>
        <p:sp>
          <p:nvSpPr>
            <p:cNvPr id="141326" name="Rectangle 14"/>
            <p:cNvSpPr>
              <a:spLocks noChangeArrowheads="1"/>
            </p:cNvSpPr>
            <p:nvPr/>
          </p:nvSpPr>
          <p:spPr bwMode="auto">
            <a:xfrm>
              <a:off x="4912" y="3136"/>
              <a:ext cx="736" cy="30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" name="Rectangle 5">
            <a:extLst>
              <a:ext uri="{FF2B5EF4-FFF2-40B4-BE49-F238E27FC236}">
                <a16:creationId xmlns:a16="http://schemas.microsoft.com/office/drawing/2014/main" id="{FBD14FC9-481F-4419-8BE4-EF5BF8AFC19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0DFB03-C358-4413-A422-5723E143143D}" type="slidenum">
              <a:rPr lang="it-IT" altLang="it-IT"/>
              <a:pPr>
                <a:defRPr/>
              </a:pPr>
              <a:t>69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/>
      <p:bldP spid="126987" grpId="0"/>
      <p:bldP spid="1269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88913"/>
            <a:ext cx="8666163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7"/>
          <p:cNvSpPr>
            <a:spLocks noChangeArrowheads="1"/>
          </p:cNvSpPr>
          <p:nvPr/>
        </p:nvSpPr>
        <p:spPr bwMode="white">
          <a:xfrm>
            <a:off x="698500" y="241300"/>
            <a:ext cx="8104188" cy="60166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CD3534-4ABC-43DD-993E-AA665EF808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>
                <a:solidFill>
                  <a:srgbClr val="009600"/>
                </a:solidFill>
                <a:latin typeface="Book Antiqua" panose="02040602050305030304" pitchFamily="18" charset="0"/>
              </a:rPr>
              <a:t>Campionamento di un segnale (1/3)</a:t>
            </a: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black">
          <a:xfrm>
            <a:off x="2917825" y="5737225"/>
            <a:ext cx="371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600">
                <a:solidFill>
                  <a:srgbClr val="000000"/>
                </a:solidFill>
                <a:latin typeface="Book Antiqua" panose="02040602050305030304" pitchFamily="18" charset="0"/>
              </a:rPr>
              <a:t>tra le repliche spettrali.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946400" y="5959475"/>
            <a:ext cx="47625" cy="317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black">
          <a:xfrm>
            <a:off x="760413" y="3059113"/>
            <a:ext cx="29591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600">
                <a:solidFill>
                  <a:srgbClr val="FF0000"/>
                </a:solidFill>
                <a:latin typeface="Book Antiqua" panose="02040602050305030304" pitchFamily="18" charset="0"/>
              </a:rPr>
              <a:t>[[  </a:t>
            </a:r>
            <a:r>
              <a:rPr lang="it-IT" altLang="it-IT" sz="2600" i="1">
                <a:solidFill>
                  <a:srgbClr val="FF00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600">
                <a:solidFill>
                  <a:srgbClr val="FF0000"/>
                </a:solidFill>
                <a:latin typeface="Book Antiqua" panose="02040602050305030304" pitchFamily="18" charset="0"/>
              </a:rPr>
              <a:t>c &lt; 1/(2</a:t>
            </a:r>
            <a:r>
              <a:rPr lang="it-IT" altLang="it-IT" sz="2600" i="1">
                <a:solidFill>
                  <a:srgbClr val="FF0000"/>
                </a:solidFill>
                <a:latin typeface="Book Antiqua" panose="02040602050305030304" pitchFamily="18" charset="0"/>
              </a:rPr>
              <a:t>B</a:t>
            </a:r>
            <a:r>
              <a:rPr lang="it-IT" altLang="it-IT" sz="2600">
                <a:solidFill>
                  <a:srgbClr val="FF0000"/>
                </a:solidFill>
                <a:latin typeface="Book Antiqua" panose="02040602050305030304" pitchFamily="18" charset="0"/>
              </a:rPr>
              <a:t>)   ]]</a:t>
            </a:r>
            <a:endParaRPr lang="it-IT" altLang="it-IT" sz="26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FCC1F4D-32AA-47F7-B358-6E3AB6A441C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41A69-AE52-4E81-964B-37D02EFF2A90}" type="slidenum">
              <a:rPr lang="it-IT" altLang="it-IT"/>
              <a:pPr>
                <a:defRPr/>
              </a:pPr>
              <a:t>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6FCA389B-E561-48E5-B3C2-E8F0E059E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doppia rampa (1/5)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black">
          <a:xfrm>
            <a:off x="-57150" y="873125"/>
            <a:ext cx="911410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Conversione tensione-tempo e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misura di </a:t>
            </a:r>
            <a:r>
              <a:rPr lang="it-IT" altLang="it-IT" sz="2800" b="1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G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D(OWN)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(come nel voltmetro a rampa analogica)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EE1416BE-0FE6-4E04-891B-226EAEDC89D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grpSp>
        <p:nvGrpSpPr>
          <p:cNvPr id="5" name="Gruppo 4"/>
          <p:cNvGrpSpPr>
            <a:grpSpLocks/>
          </p:cNvGrpSpPr>
          <p:nvPr/>
        </p:nvGrpSpPr>
        <p:grpSpPr bwMode="auto">
          <a:xfrm>
            <a:off x="-57150" y="1811956"/>
            <a:ext cx="9242425" cy="4762500"/>
            <a:chOff x="-56517" y="1779095"/>
            <a:chExt cx="9241741" cy="4762500"/>
          </a:xfrm>
        </p:grpSpPr>
        <p:sp>
          <p:nvSpPr>
            <p:cNvPr id="143367" name="Rectangle 1"/>
            <p:cNvSpPr>
              <a:spLocks noChangeArrowheads="1"/>
            </p:cNvSpPr>
            <p:nvPr/>
          </p:nvSpPr>
          <p:spPr bwMode="auto">
            <a:xfrm>
              <a:off x="74110" y="1779095"/>
              <a:ext cx="8982804" cy="4762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368" name="Text Box 3"/>
            <p:cNvSpPr txBox="1">
              <a:spLocks noChangeArrowheads="1"/>
            </p:cNvSpPr>
            <p:nvPr/>
          </p:nvSpPr>
          <p:spPr bwMode="black">
            <a:xfrm>
              <a:off x="7774728" y="1962669"/>
              <a:ext cx="141049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2 Fasi</a:t>
              </a:r>
              <a:br>
                <a:rPr lang="it-IT" altLang="it-IT" sz="2800" b="1">
                  <a:solidFill>
                    <a:srgbClr val="FF0000"/>
                  </a:solidFill>
                  <a:latin typeface="Book Antiqua" panose="02040602050305030304" pitchFamily="18" charset="0"/>
                </a:rPr>
              </a:br>
              <a:r>
                <a:rPr lang="it-IT" altLang="it-IT" sz="28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Rampe</a:t>
              </a:r>
            </a:p>
          </p:txBody>
        </p:sp>
        <p:grpSp>
          <p:nvGrpSpPr>
            <p:cNvPr id="143369" name="Group 31"/>
            <p:cNvGrpSpPr>
              <a:grpSpLocks/>
            </p:cNvGrpSpPr>
            <p:nvPr/>
          </p:nvGrpSpPr>
          <p:grpSpPr bwMode="auto">
            <a:xfrm>
              <a:off x="3418146" y="4987227"/>
              <a:ext cx="885824" cy="781050"/>
              <a:chOff x="723901" y="2520950"/>
              <a:chExt cx="885824" cy="781050"/>
            </a:xfrm>
          </p:grpSpPr>
          <p:sp>
            <p:nvSpPr>
              <p:cNvPr id="143427" name="Oval 21"/>
              <p:cNvSpPr>
                <a:spLocks noChangeArrowheads="1"/>
              </p:cNvSpPr>
              <p:nvPr/>
            </p:nvSpPr>
            <p:spPr bwMode="auto">
              <a:xfrm>
                <a:off x="923925" y="2620566"/>
                <a:ext cx="685800" cy="651668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143428" name="Rectangle 22"/>
              <p:cNvSpPr>
                <a:spLocks noChangeArrowheads="1"/>
              </p:cNvSpPr>
              <p:nvPr/>
            </p:nvSpPr>
            <p:spPr bwMode="auto">
              <a:xfrm>
                <a:off x="723901" y="2520950"/>
                <a:ext cx="533400" cy="78105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cxnSp>
            <p:nvCxnSpPr>
              <p:cNvPr id="143429" name="Straight Connector 24"/>
              <p:cNvCxnSpPr>
                <a:cxnSpLocks noChangeShapeType="1"/>
              </p:cNvCxnSpPr>
              <p:nvPr/>
            </p:nvCxnSpPr>
            <p:spPr bwMode="auto">
              <a:xfrm flipH="1">
                <a:off x="1266825" y="2615406"/>
                <a:ext cx="3176" cy="663971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370" name="Group 6"/>
            <p:cNvGrpSpPr>
              <a:grpSpLocks/>
            </p:cNvGrpSpPr>
            <p:nvPr/>
          </p:nvGrpSpPr>
          <p:grpSpPr bwMode="auto">
            <a:xfrm>
              <a:off x="2868077" y="5470512"/>
              <a:ext cx="2154135" cy="979791"/>
              <a:chOff x="3144837" y="5627360"/>
              <a:chExt cx="2154135" cy="979791"/>
            </a:xfrm>
          </p:grpSpPr>
          <p:grpSp>
            <p:nvGrpSpPr>
              <p:cNvPr id="143423" name="Group 3"/>
              <p:cNvGrpSpPr>
                <a:grpSpLocks/>
              </p:cNvGrpSpPr>
              <p:nvPr/>
            </p:nvGrpSpPr>
            <p:grpSpPr bwMode="auto">
              <a:xfrm>
                <a:off x="3413125" y="5627360"/>
                <a:ext cx="485775" cy="646331"/>
                <a:chOff x="3413125" y="5627360"/>
                <a:chExt cx="485775" cy="646331"/>
              </a:xfrm>
            </p:grpSpPr>
            <p:sp>
              <p:nvSpPr>
                <p:cNvPr id="143425" name="Oval 2"/>
                <p:cNvSpPr>
                  <a:spLocks noChangeArrowheads="1"/>
                </p:cNvSpPr>
                <p:nvPr/>
              </p:nvSpPr>
              <p:spPr bwMode="auto">
                <a:xfrm>
                  <a:off x="3454400" y="5791200"/>
                  <a:ext cx="444500" cy="419100"/>
                </a:xfrm>
                <a:prstGeom prst="ellips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20000"/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Tahoma" panose="020B060403050404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120000"/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Tahoma" panose="020B060403050404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800"/>
                </a:p>
              </p:txBody>
            </p:sp>
            <p:sp>
              <p:nvSpPr>
                <p:cNvPr id="143426" name="Text Box 3"/>
                <p:cNvSpPr txBox="1">
                  <a:spLocks noChangeArrowheads="1"/>
                </p:cNvSpPr>
                <p:nvPr/>
              </p:nvSpPr>
              <p:spPr bwMode="black">
                <a:xfrm>
                  <a:off x="3413125" y="5627360"/>
                  <a:ext cx="460375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20000"/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Tahoma" panose="020B060403050404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120000"/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Tahoma" panose="020B060403050404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3600" b="1" i="1">
                      <a:solidFill>
                        <a:srgbClr val="000000"/>
                      </a:solidFill>
                      <a:latin typeface="Book Antiqua" panose="02040602050305030304" pitchFamily="18" charset="0"/>
                      <a:sym typeface="Symbol" panose="05050102010706020507" pitchFamily="18" charset="2"/>
                    </a:rPr>
                    <a:t></a:t>
                  </a:r>
                  <a:endParaRPr lang="it-IT" altLang="it-IT" sz="3600" b="1" i="1">
                    <a:solidFill>
                      <a:srgbClr val="000000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143424" name="Text Box 3"/>
              <p:cNvSpPr txBox="1">
                <a:spLocks noChangeArrowheads="1"/>
              </p:cNvSpPr>
              <p:nvPr/>
            </p:nvSpPr>
            <p:spPr bwMode="black">
              <a:xfrm>
                <a:off x="3144837" y="6207041"/>
                <a:ext cx="215413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CLOCK (</a:t>
                </a:r>
                <a:r>
                  <a:rPr lang="it-IT" altLang="it-IT" sz="1400" b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it-IT" altLang="it-IT" sz="2000" b="1" i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f</a:t>
                </a:r>
                <a:r>
                  <a:rPr lang="it-IT" altLang="it-IT" sz="2000" b="1" baseline="-2500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C</a:t>
                </a:r>
                <a:r>
                  <a:rPr lang="it-IT" altLang="it-IT" sz="2000" b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, </a:t>
                </a:r>
                <a:r>
                  <a:rPr lang="it-IT" altLang="it-IT" sz="2000" b="1" i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T</a:t>
                </a:r>
                <a:r>
                  <a:rPr lang="it-IT" altLang="it-IT" sz="2000" b="1" baseline="-2500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C</a:t>
                </a:r>
                <a:r>
                  <a:rPr lang="it-IT" altLang="it-IT" sz="2000" b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)</a:t>
                </a:r>
              </a:p>
            </p:txBody>
          </p:sp>
        </p:grpSp>
        <p:cxnSp>
          <p:nvCxnSpPr>
            <p:cNvPr id="143371" name="Straight Arrow Connector 8"/>
            <p:cNvCxnSpPr>
              <a:cxnSpLocks noChangeShapeType="1"/>
            </p:cNvCxnSpPr>
            <p:nvPr/>
          </p:nvCxnSpPr>
          <p:spPr bwMode="auto">
            <a:xfrm>
              <a:off x="3389573" y="5550558"/>
              <a:ext cx="567530" cy="680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72" name="Straight Connector 12"/>
            <p:cNvCxnSpPr>
              <a:cxnSpLocks noChangeShapeType="1"/>
            </p:cNvCxnSpPr>
            <p:nvPr/>
          </p:nvCxnSpPr>
          <p:spPr bwMode="auto">
            <a:xfrm flipV="1">
              <a:off x="3407829" y="5543414"/>
              <a:ext cx="0" cy="9093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73" name="Straight Arrow Connector 30"/>
            <p:cNvCxnSpPr>
              <a:cxnSpLocks noChangeShapeType="1"/>
            </p:cNvCxnSpPr>
            <p:nvPr/>
          </p:nvCxnSpPr>
          <p:spPr bwMode="auto">
            <a:xfrm>
              <a:off x="2868077" y="5237022"/>
              <a:ext cx="1089026" cy="1813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74" name="Text Box 3"/>
            <p:cNvSpPr txBox="1">
              <a:spLocks noChangeArrowheads="1"/>
            </p:cNvSpPr>
            <p:nvPr/>
          </p:nvSpPr>
          <p:spPr bwMode="black">
            <a:xfrm>
              <a:off x="3595549" y="4739728"/>
              <a:ext cx="9386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GATE</a:t>
              </a:r>
            </a:p>
          </p:txBody>
        </p:sp>
        <p:cxnSp>
          <p:nvCxnSpPr>
            <p:cNvPr id="143375" name="Straight Arrow Connector 40"/>
            <p:cNvCxnSpPr>
              <a:cxnSpLocks noChangeShapeType="1"/>
            </p:cNvCxnSpPr>
            <p:nvPr/>
          </p:nvCxnSpPr>
          <p:spPr bwMode="auto">
            <a:xfrm flipV="1">
              <a:off x="4312700" y="5412677"/>
              <a:ext cx="283765" cy="234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76" name="Rectangle 34"/>
            <p:cNvSpPr>
              <a:spLocks noChangeArrowheads="1"/>
            </p:cNvSpPr>
            <p:nvPr/>
          </p:nvSpPr>
          <p:spPr bwMode="auto">
            <a:xfrm>
              <a:off x="990065" y="4886934"/>
              <a:ext cx="1867696" cy="68565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377" name="Text Box 3"/>
            <p:cNvSpPr txBox="1">
              <a:spLocks noChangeArrowheads="1"/>
            </p:cNvSpPr>
            <p:nvPr/>
          </p:nvSpPr>
          <p:spPr bwMode="black">
            <a:xfrm>
              <a:off x="927751" y="4875817"/>
              <a:ext cx="199112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LOGICA DI CONTROLLO</a:t>
              </a:r>
            </a:p>
          </p:txBody>
        </p:sp>
        <p:sp>
          <p:nvSpPr>
            <p:cNvPr id="143378" name="Rectangle 44"/>
            <p:cNvSpPr>
              <a:spLocks noChangeArrowheads="1"/>
            </p:cNvSpPr>
            <p:nvPr/>
          </p:nvSpPr>
          <p:spPr bwMode="auto">
            <a:xfrm>
              <a:off x="4611553" y="5066960"/>
              <a:ext cx="1867696" cy="68565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379" name="Text Box 3"/>
            <p:cNvSpPr txBox="1">
              <a:spLocks noChangeArrowheads="1"/>
            </p:cNvSpPr>
            <p:nvPr/>
          </p:nvSpPr>
          <p:spPr bwMode="black">
            <a:xfrm>
              <a:off x="4555589" y="5201893"/>
              <a:ext cx="19911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CONTATORE</a:t>
              </a:r>
            </a:p>
          </p:txBody>
        </p:sp>
        <p:sp>
          <p:nvSpPr>
            <p:cNvPr id="143380" name="Rectangle 46"/>
            <p:cNvSpPr>
              <a:spLocks noChangeArrowheads="1"/>
            </p:cNvSpPr>
            <p:nvPr/>
          </p:nvSpPr>
          <p:spPr bwMode="auto">
            <a:xfrm>
              <a:off x="6768495" y="5043226"/>
              <a:ext cx="1854367" cy="68565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381" name="Text Box 3"/>
            <p:cNvSpPr txBox="1">
              <a:spLocks noChangeArrowheads="1"/>
            </p:cNvSpPr>
            <p:nvPr/>
          </p:nvSpPr>
          <p:spPr bwMode="black">
            <a:xfrm>
              <a:off x="6727001" y="5204491"/>
              <a:ext cx="19911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DISPLAY</a:t>
              </a:r>
            </a:p>
          </p:txBody>
        </p:sp>
        <p:cxnSp>
          <p:nvCxnSpPr>
            <p:cNvPr id="143382" name="Straight Arrow Connector 48"/>
            <p:cNvCxnSpPr>
              <a:cxnSpLocks noChangeShapeType="1"/>
            </p:cNvCxnSpPr>
            <p:nvPr/>
          </p:nvCxnSpPr>
          <p:spPr bwMode="auto">
            <a:xfrm flipV="1">
              <a:off x="6471700" y="5399977"/>
              <a:ext cx="283765" cy="234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43383" name="Object 5"/>
            <p:cNvGraphicFramePr>
              <a:graphicFrameLocks noChangeAspect="1"/>
            </p:cNvGraphicFramePr>
            <p:nvPr/>
          </p:nvGraphicFramePr>
          <p:xfrm>
            <a:off x="3201988" y="2663825"/>
            <a:ext cx="898525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0" name="Equation" r:id="rId4" imgW="368300" imgH="279400" progId="Equation.DSMT4">
                    <p:embed/>
                  </p:oleObj>
                </mc:Choice>
                <mc:Fallback>
                  <p:oleObj name="Equation" r:id="rId4" imgW="368300" imgH="279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201988" y="2663825"/>
                          <a:ext cx="898525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84" name="Isosceles Triangle 52"/>
            <p:cNvSpPr>
              <a:spLocks noChangeArrowheads="1"/>
            </p:cNvSpPr>
            <p:nvPr/>
          </p:nvSpPr>
          <p:spPr bwMode="auto">
            <a:xfrm rot="5400000">
              <a:off x="2991962" y="2459616"/>
              <a:ext cx="1507301" cy="1086552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385" name="Text Box 3"/>
            <p:cNvSpPr txBox="1">
              <a:spLocks noChangeArrowheads="1"/>
            </p:cNvSpPr>
            <p:nvPr/>
          </p:nvSpPr>
          <p:spPr bwMode="black">
            <a:xfrm>
              <a:off x="4321258" y="2535259"/>
              <a:ext cx="16954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4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OUT</a:t>
              </a:r>
              <a:r>
                <a:rPr lang="it-IT" altLang="it-IT" sz="24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 =V</a:t>
              </a:r>
              <a:r>
                <a:rPr lang="it-IT" altLang="it-IT" sz="24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  <a:endParaRPr lang="it-IT" altLang="it-IT" sz="24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143386" name="Straight Connector 54"/>
            <p:cNvCxnSpPr>
              <a:cxnSpLocks noChangeShapeType="1"/>
              <a:stCxn id="143390" idx="1"/>
              <a:endCxn id="143384" idx="0"/>
            </p:cNvCxnSpPr>
            <p:nvPr/>
          </p:nvCxnSpPr>
          <p:spPr bwMode="auto">
            <a:xfrm flipH="1" flipV="1">
              <a:off x="4288889" y="3002893"/>
              <a:ext cx="1655173" cy="1410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87" name="Straight Connector 55"/>
            <p:cNvCxnSpPr>
              <a:cxnSpLocks noChangeShapeType="1"/>
            </p:cNvCxnSpPr>
            <p:nvPr/>
          </p:nvCxnSpPr>
          <p:spPr bwMode="auto">
            <a:xfrm flipH="1">
              <a:off x="2161640" y="2997596"/>
              <a:ext cx="1040695" cy="490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88" name="Text Box 3"/>
            <p:cNvSpPr txBox="1">
              <a:spLocks noChangeArrowheads="1"/>
            </p:cNvSpPr>
            <p:nvPr/>
          </p:nvSpPr>
          <p:spPr bwMode="black">
            <a:xfrm>
              <a:off x="2460607" y="2519371"/>
              <a:ext cx="75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4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IN</a:t>
              </a:r>
              <a:endParaRPr lang="it-IT" altLang="it-IT" sz="24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389" name="Isosceles Triangle 59"/>
            <p:cNvSpPr>
              <a:spLocks noChangeArrowheads="1"/>
            </p:cNvSpPr>
            <p:nvPr/>
          </p:nvSpPr>
          <p:spPr bwMode="auto">
            <a:xfrm rot="5400000">
              <a:off x="5745631" y="2818759"/>
              <a:ext cx="1507301" cy="1086552"/>
            </a:xfrm>
            <a:prstGeom prst="triangle">
              <a:avLst>
                <a:gd name="adj" fmla="val 50000"/>
              </a:avLst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390" name="Text Box 3"/>
            <p:cNvSpPr txBox="1">
              <a:spLocks noChangeArrowheads="1"/>
            </p:cNvSpPr>
            <p:nvPr/>
          </p:nvSpPr>
          <p:spPr bwMode="black">
            <a:xfrm>
              <a:off x="5944062" y="2755390"/>
              <a:ext cx="3928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+</a:t>
              </a:r>
              <a:endParaRPr lang="it-IT" altLang="it-IT" sz="2800" b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391" name="Text Box 3"/>
            <p:cNvSpPr txBox="1">
              <a:spLocks noChangeArrowheads="1"/>
            </p:cNvSpPr>
            <p:nvPr/>
          </p:nvSpPr>
          <p:spPr bwMode="black">
            <a:xfrm>
              <a:off x="5995942" y="3415738"/>
              <a:ext cx="3856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 b="1">
                  <a:solidFill>
                    <a:srgbClr val="0000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-</a:t>
              </a:r>
              <a:endParaRPr lang="it-IT" altLang="it-IT" sz="2800" b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392" name="Oval 57"/>
            <p:cNvSpPr>
              <a:spLocks noChangeArrowheads="1"/>
            </p:cNvSpPr>
            <p:nvPr/>
          </p:nvSpPr>
          <p:spPr bwMode="auto">
            <a:xfrm>
              <a:off x="2119806" y="2954700"/>
              <a:ext cx="101600" cy="9264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cxnSp>
          <p:nvCxnSpPr>
            <p:cNvPr id="143393" name="Straight Connector 66"/>
            <p:cNvCxnSpPr>
              <a:cxnSpLocks noChangeShapeType="1"/>
            </p:cNvCxnSpPr>
            <p:nvPr/>
          </p:nvCxnSpPr>
          <p:spPr bwMode="auto">
            <a:xfrm flipH="1" flipV="1">
              <a:off x="5547828" y="3693240"/>
              <a:ext cx="408176" cy="503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94" name="Straight Connector 68"/>
            <p:cNvCxnSpPr>
              <a:cxnSpLocks noChangeShapeType="1"/>
            </p:cNvCxnSpPr>
            <p:nvPr/>
          </p:nvCxnSpPr>
          <p:spPr bwMode="auto">
            <a:xfrm>
              <a:off x="5556573" y="3692298"/>
              <a:ext cx="2" cy="24066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95" name="Straight Connector 72"/>
            <p:cNvCxnSpPr>
              <a:cxnSpLocks noChangeShapeType="1"/>
            </p:cNvCxnSpPr>
            <p:nvPr/>
          </p:nvCxnSpPr>
          <p:spPr bwMode="auto">
            <a:xfrm flipH="1">
              <a:off x="5438292" y="3935014"/>
              <a:ext cx="238123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96" name="Straight Connector 74"/>
            <p:cNvCxnSpPr>
              <a:cxnSpLocks noChangeShapeType="1"/>
            </p:cNvCxnSpPr>
            <p:nvPr/>
          </p:nvCxnSpPr>
          <p:spPr bwMode="auto">
            <a:xfrm>
              <a:off x="5438292" y="3932966"/>
              <a:ext cx="118281" cy="166303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397" name="Straight Connector 78"/>
            <p:cNvCxnSpPr>
              <a:cxnSpLocks noChangeShapeType="1"/>
            </p:cNvCxnSpPr>
            <p:nvPr/>
          </p:nvCxnSpPr>
          <p:spPr bwMode="auto">
            <a:xfrm flipV="1">
              <a:off x="5547047" y="3930251"/>
              <a:ext cx="118756" cy="16425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98" name="Text Box 3"/>
            <p:cNvSpPr txBox="1">
              <a:spLocks noChangeArrowheads="1"/>
            </p:cNvSpPr>
            <p:nvPr/>
          </p:nvSpPr>
          <p:spPr bwMode="black">
            <a:xfrm>
              <a:off x="4857878" y="3391441"/>
              <a:ext cx="6963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0 V</a:t>
              </a:r>
              <a:endParaRPr lang="it-IT" altLang="it-IT" sz="2400" b="1" i="1" baseline="-250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143399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1719812" y="2865058"/>
              <a:ext cx="436875" cy="12142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00" name="Oval 85"/>
            <p:cNvSpPr>
              <a:spLocks noChangeArrowheads="1"/>
            </p:cNvSpPr>
            <p:nvPr/>
          </p:nvSpPr>
          <p:spPr bwMode="auto">
            <a:xfrm>
              <a:off x="1671309" y="2759420"/>
              <a:ext cx="101600" cy="9264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cxnSp>
          <p:nvCxnSpPr>
            <p:cNvPr id="143401" name="Straight Connector 86"/>
            <p:cNvCxnSpPr>
              <a:cxnSpLocks noChangeShapeType="1"/>
            </p:cNvCxnSpPr>
            <p:nvPr/>
          </p:nvCxnSpPr>
          <p:spPr bwMode="auto">
            <a:xfrm flipH="1" flipV="1">
              <a:off x="474566" y="2798318"/>
              <a:ext cx="1239978" cy="558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02" name="Oval 89"/>
            <p:cNvSpPr>
              <a:spLocks noChangeArrowheads="1"/>
            </p:cNvSpPr>
            <p:nvPr/>
          </p:nvSpPr>
          <p:spPr bwMode="auto">
            <a:xfrm>
              <a:off x="1671309" y="3089010"/>
              <a:ext cx="101600" cy="9264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cxnSp>
          <p:nvCxnSpPr>
            <p:cNvPr id="143403" name="Straight Connector 90"/>
            <p:cNvCxnSpPr>
              <a:cxnSpLocks noChangeShapeType="1"/>
            </p:cNvCxnSpPr>
            <p:nvPr/>
          </p:nvCxnSpPr>
          <p:spPr bwMode="auto">
            <a:xfrm flipH="1" flipV="1">
              <a:off x="1272834" y="3131842"/>
              <a:ext cx="441707" cy="164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04" name="Straight Connector 91"/>
            <p:cNvCxnSpPr>
              <a:cxnSpLocks noChangeShapeType="1"/>
            </p:cNvCxnSpPr>
            <p:nvPr/>
          </p:nvCxnSpPr>
          <p:spPr bwMode="auto">
            <a:xfrm flipH="1">
              <a:off x="1282124" y="3131145"/>
              <a:ext cx="1" cy="23242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05" name="Text Box 3"/>
            <p:cNvSpPr txBox="1">
              <a:spLocks noChangeArrowheads="1"/>
            </p:cNvSpPr>
            <p:nvPr/>
          </p:nvSpPr>
          <p:spPr bwMode="black">
            <a:xfrm>
              <a:off x="942815" y="3355993"/>
              <a:ext cx="6663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400" b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R</a:t>
              </a:r>
            </a:p>
          </p:txBody>
        </p:sp>
        <p:sp>
          <p:nvSpPr>
            <p:cNvPr id="143406" name="Text Box 3"/>
            <p:cNvSpPr txBox="1">
              <a:spLocks noChangeArrowheads="1"/>
            </p:cNvSpPr>
            <p:nvPr/>
          </p:nvSpPr>
          <p:spPr bwMode="black">
            <a:xfrm>
              <a:off x="1330594" y="2366655"/>
              <a:ext cx="125206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SWITCH</a:t>
              </a:r>
            </a:p>
          </p:txBody>
        </p:sp>
        <p:sp>
          <p:nvSpPr>
            <p:cNvPr id="143407" name="Rectangle 95"/>
            <p:cNvSpPr>
              <a:spLocks noChangeArrowheads="1"/>
            </p:cNvSpPr>
            <p:nvPr/>
          </p:nvSpPr>
          <p:spPr bwMode="auto">
            <a:xfrm>
              <a:off x="991251" y="3372622"/>
              <a:ext cx="570314" cy="450618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408" name="Rectangle 97"/>
            <p:cNvSpPr>
              <a:spLocks noChangeArrowheads="1"/>
            </p:cNvSpPr>
            <p:nvPr/>
          </p:nvSpPr>
          <p:spPr bwMode="auto">
            <a:xfrm>
              <a:off x="1563709" y="2700459"/>
              <a:ext cx="766556" cy="52977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cxnSp>
          <p:nvCxnSpPr>
            <p:cNvPr id="143409" name="Straight Connector 98"/>
            <p:cNvCxnSpPr>
              <a:cxnSpLocks noChangeShapeType="1"/>
            </p:cNvCxnSpPr>
            <p:nvPr/>
          </p:nvCxnSpPr>
          <p:spPr bwMode="auto">
            <a:xfrm>
              <a:off x="1938249" y="3262255"/>
              <a:ext cx="5760" cy="1617806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10" name="Text Box 3"/>
            <p:cNvSpPr txBox="1">
              <a:spLocks noChangeArrowheads="1"/>
            </p:cNvSpPr>
            <p:nvPr/>
          </p:nvSpPr>
          <p:spPr bwMode="black">
            <a:xfrm>
              <a:off x="-56517" y="2551939"/>
              <a:ext cx="6663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400" b="1" i="1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cxnSp>
          <p:nvCxnSpPr>
            <p:cNvPr id="143411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7036172" y="3365865"/>
              <a:ext cx="408176" cy="503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2" name="Straight Connector 113"/>
            <p:cNvCxnSpPr>
              <a:cxnSpLocks noChangeShapeType="1"/>
            </p:cNvCxnSpPr>
            <p:nvPr/>
          </p:nvCxnSpPr>
          <p:spPr bwMode="auto">
            <a:xfrm flipH="1">
              <a:off x="2627395" y="4650581"/>
              <a:ext cx="1" cy="23242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3" name="Straight Connector 114"/>
            <p:cNvCxnSpPr>
              <a:cxnSpLocks noChangeShapeType="1"/>
            </p:cNvCxnSpPr>
            <p:nvPr/>
          </p:nvCxnSpPr>
          <p:spPr bwMode="auto">
            <a:xfrm flipH="1">
              <a:off x="5547389" y="4637864"/>
              <a:ext cx="6826" cy="43064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4" name="Straight Connector 116"/>
            <p:cNvCxnSpPr>
              <a:cxnSpLocks noChangeShapeType="1"/>
            </p:cNvCxnSpPr>
            <p:nvPr/>
          </p:nvCxnSpPr>
          <p:spPr bwMode="auto">
            <a:xfrm flipH="1">
              <a:off x="2621127" y="4643438"/>
              <a:ext cx="2933088" cy="490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5" name="Straight Connector 119"/>
            <p:cNvCxnSpPr>
              <a:cxnSpLocks noChangeShapeType="1"/>
            </p:cNvCxnSpPr>
            <p:nvPr/>
          </p:nvCxnSpPr>
          <p:spPr bwMode="auto">
            <a:xfrm flipH="1">
              <a:off x="7425861" y="3364147"/>
              <a:ext cx="4516" cy="103052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6" name="Straight Connector 120"/>
            <p:cNvCxnSpPr>
              <a:cxnSpLocks noChangeShapeType="1"/>
            </p:cNvCxnSpPr>
            <p:nvPr/>
          </p:nvCxnSpPr>
          <p:spPr bwMode="auto">
            <a:xfrm>
              <a:off x="2268164" y="4404554"/>
              <a:ext cx="3135" cy="471263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17" name="Straight Connector 122"/>
            <p:cNvCxnSpPr>
              <a:cxnSpLocks noChangeShapeType="1"/>
            </p:cNvCxnSpPr>
            <p:nvPr/>
          </p:nvCxnSpPr>
          <p:spPr bwMode="auto">
            <a:xfrm flipH="1">
              <a:off x="2263697" y="4394667"/>
              <a:ext cx="5154562" cy="17926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18" name="Rectangle 131"/>
            <p:cNvSpPr>
              <a:spLocks noChangeArrowheads="1"/>
            </p:cNvSpPr>
            <p:nvPr/>
          </p:nvSpPr>
          <p:spPr bwMode="auto">
            <a:xfrm>
              <a:off x="795009" y="1931847"/>
              <a:ext cx="6868542" cy="4518456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/>
            </a:p>
          </p:txBody>
        </p:sp>
        <p:sp>
          <p:nvSpPr>
            <p:cNvPr id="143419" name="Text Box 3"/>
            <p:cNvSpPr txBox="1">
              <a:spLocks noChangeArrowheads="1"/>
            </p:cNvSpPr>
            <p:nvPr/>
          </p:nvSpPr>
          <p:spPr bwMode="black">
            <a:xfrm>
              <a:off x="2907130" y="1888760"/>
              <a:ext cx="21150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Integratore</a:t>
              </a:r>
            </a:p>
          </p:txBody>
        </p:sp>
        <p:sp>
          <p:nvSpPr>
            <p:cNvPr id="143420" name="Text Box 3"/>
            <p:cNvSpPr txBox="1">
              <a:spLocks noChangeArrowheads="1"/>
            </p:cNvSpPr>
            <p:nvPr/>
          </p:nvSpPr>
          <p:spPr bwMode="black">
            <a:xfrm>
              <a:off x="5450289" y="1930758"/>
              <a:ext cx="2361884" cy="757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Comparatore</a:t>
              </a:r>
              <a:b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</a:br>
              <a: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di zero</a:t>
              </a:r>
            </a:p>
          </p:txBody>
        </p:sp>
        <p:sp>
          <p:nvSpPr>
            <p:cNvPr id="143421" name="Text Box 3"/>
            <p:cNvSpPr txBox="1">
              <a:spLocks noChangeArrowheads="1"/>
            </p:cNvSpPr>
            <p:nvPr/>
          </p:nvSpPr>
          <p:spPr bwMode="black">
            <a:xfrm>
              <a:off x="808000" y="3863862"/>
              <a:ext cx="2115082" cy="757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Riferi-</a:t>
              </a:r>
              <a:b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</a:br>
              <a:r>
                <a:rPr lang="it-IT" altLang="it-IT" sz="2400" b="1">
                  <a:solidFill>
                    <a:srgbClr val="FF0000"/>
                  </a:solidFill>
                  <a:latin typeface="Book Antiqua" panose="02040602050305030304" pitchFamily="18" charset="0"/>
                </a:rPr>
                <a:t>mento</a:t>
              </a:r>
            </a:p>
          </p:txBody>
        </p:sp>
        <p:sp>
          <p:nvSpPr>
            <p:cNvPr id="143422" name="Rettangolo 69"/>
            <p:cNvSpPr>
              <a:spLocks noChangeArrowheads="1"/>
            </p:cNvSpPr>
            <p:nvPr/>
          </p:nvSpPr>
          <p:spPr bwMode="auto">
            <a:xfrm>
              <a:off x="2515416" y="1921583"/>
              <a:ext cx="2365981" cy="200659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23394-D402-479F-8323-52A63397CC8D}" type="slidenum">
              <a:rPr lang="it-IT" altLang="it-IT"/>
              <a:pPr>
                <a:defRPr/>
              </a:pPr>
              <a:t>70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>
            <a:extLst>
              <a:ext uri="{FF2B5EF4-FFF2-40B4-BE49-F238E27FC236}">
                <a16:creationId xmlns:a16="http://schemas.microsoft.com/office/drawing/2014/main" id="{325AB780-1B92-4B52-A954-1FC7DA118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doppia rampa (2/5)</a:t>
            </a:r>
          </a:p>
        </p:txBody>
      </p:sp>
      <p:pic>
        <p:nvPicPr>
          <p:cNvPr id="145411" name="Picture 3" descr="doppiarampa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963" y="1884363"/>
            <a:ext cx="8340725" cy="471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5412" name="Text Box 5"/>
          <p:cNvSpPr txBox="1">
            <a:spLocks noChangeArrowheads="1"/>
          </p:cNvSpPr>
          <p:nvPr/>
        </p:nvSpPr>
        <p:spPr bwMode="black">
          <a:xfrm>
            <a:off x="127000" y="904875"/>
            <a:ext cx="904398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L’integratore invertente integra con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costante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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=1/</a:t>
            </a:r>
            <a:r>
              <a:rPr lang="it-IT" altLang="it-IT" sz="2400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RC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=1/</a:t>
            </a:r>
            <a:r>
              <a:rPr lang="it-IT" altLang="it-IT" sz="2400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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 (s</a:t>
            </a:r>
            <a:r>
              <a:rPr lang="it-IT" altLang="it-IT" sz="2400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-1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) </a:t>
            </a:r>
            <a:b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le tensioni d’ingresso e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produce in uscita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rampe di tensione con pendenza opposta al segno della tensione costante d’ingresso</a:t>
            </a:r>
            <a:endParaRPr lang="it-IT" altLang="it-IT" sz="2400" b="1" u="sng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626CFB-615B-42D9-82F5-A5E32B21173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852D7-887F-4A78-9BA4-C74390B2B93C}" type="slidenum">
              <a:rPr lang="it-IT" altLang="it-IT"/>
              <a:pPr>
                <a:defRPr/>
              </a:pPr>
              <a:t>71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39CBFAA0-D903-4AD7-93BE-EB0292D92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doppia rampa (3/5)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black">
          <a:xfrm>
            <a:off x="606425" y="1019175"/>
            <a:ext cx="435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baseline="-2500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800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= </a:t>
            </a:r>
            <a:r>
              <a:rPr lang="it-IT" altLang="it-IT" sz="2800" i="1">
                <a:latin typeface="Book Antiqua" panose="02040602050305030304" pitchFamily="18" charset="0"/>
              </a:rPr>
              <a:t>N</a:t>
            </a:r>
            <a:r>
              <a:rPr lang="it-IT" altLang="it-IT" sz="2800" baseline="-25000">
                <a:latin typeface="Book Antiqua" panose="02040602050305030304" pitchFamily="18" charset="0"/>
              </a:rPr>
              <a:t>U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 = cost. è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fissato</a:t>
            </a:r>
            <a:endParaRPr lang="it-IT" altLang="it-IT" sz="2800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/>
        </p:nvGraphicFramePr>
        <p:xfrm>
          <a:off x="284163" y="1943100"/>
          <a:ext cx="597376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8" name="Equation" r:id="rId4" imgW="1968500" imgH="393700" progId="Equation.DSMT4">
                  <p:embed/>
                </p:oleObj>
              </mc:Choice>
              <mc:Fallback>
                <p:oleObj name="Equation" r:id="rId4" imgW="19685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4163" y="1943100"/>
                        <a:ext cx="597376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84926"/>
              </p:ext>
            </p:extLst>
          </p:nvPr>
        </p:nvGraphicFramePr>
        <p:xfrm>
          <a:off x="185738" y="3281363"/>
          <a:ext cx="40735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9" name="Equation" r:id="rId6" imgW="1511280" imgH="482400" progId="Equation.DSMT4">
                  <p:embed/>
                </p:oleObj>
              </mc:Choice>
              <mc:Fallback>
                <p:oleObj name="Equation" r:id="rId6" imgW="15112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5738" y="3281363"/>
                        <a:ext cx="407352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03448"/>
              </p:ext>
            </p:extLst>
          </p:nvPr>
        </p:nvGraphicFramePr>
        <p:xfrm>
          <a:off x="241300" y="4629150"/>
          <a:ext cx="47704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0" name="Equation" r:id="rId8" imgW="1790640" imgH="482400" progId="Equation.DSMT4">
                  <p:embed/>
                </p:oleObj>
              </mc:Choice>
              <mc:Fallback>
                <p:oleObj name="Equation" r:id="rId8" imgW="179064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1300" y="4629150"/>
                        <a:ext cx="4770438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1" name="Text Box 9"/>
          <p:cNvSpPr txBox="1">
            <a:spLocks noChangeArrowheads="1"/>
          </p:cNvSpPr>
          <p:nvPr/>
        </p:nvSpPr>
        <p:spPr bwMode="black">
          <a:xfrm>
            <a:off x="180975" y="5800725"/>
            <a:ext cx="862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var.</a:t>
            </a: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black">
          <a:xfrm>
            <a:off x="3139283" y="5854326"/>
            <a:ext cx="133455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dirty="0" err="1">
                <a:latin typeface="Book Antiqua" panose="02040602050305030304" pitchFamily="18" charset="0"/>
              </a:rPr>
              <a:t>cost</a:t>
            </a:r>
            <a:r>
              <a:rPr lang="it-IT" altLang="it-IT" sz="2800" b="1" dirty="0">
                <a:latin typeface="Book Antiqua" panose="02040602050305030304" pitchFamily="18" charset="0"/>
              </a:rPr>
              <a:t>.</a:t>
            </a:r>
            <a:br>
              <a:rPr lang="it-IT" altLang="it-IT" sz="2800" b="1" dirty="0">
                <a:latin typeface="Book Antiqua" panose="02040602050305030304" pitchFamily="18" charset="0"/>
              </a:rPr>
            </a:br>
            <a:r>
              <a:rPr lang="it-IT" altLang="it-IT" sz="1800" b="1" dirty="0">
                <a:latin typeface="Book Antiqua" panose="02040602050305030304" pitchFamily="18" charset="0"/>
              </a:rPr>
              <a:t>sensibilità</a:t>
            </a:r>
          </a:p>
        </p:txBody>
      </p:sp>
      <p:sp>
        <p:nvSpPr>
          <p:cNvPr id="750603" name="Text Box 11"/>
          <p:cNvSpPr txBox="1">
            <a:spLocks noChangeArrowheads="1"/>
          </p:cNvSpPr>
          <p:nvPr/>
        </p:nvSpPr>
        <p:spPr bwMode="black">
          <a:xfrm>
            <a:off x="4257675" y="5822950"/>
            <a:ext cx="88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u="sng">
                <a:solidFill>
                  <a:srgbClr val="FFFF00"/>
                </a:solidFill>
                <a:latin typeface="Book Antiqua" panose="02040602050305030304" pitchFamily="18" charset="0"/>
              </a:rPr>
              <a:t>var.</a:t>
            </a:r>
          </a:p>
        </p:txBody>
      </p:sp>
      <p:graphicFrame>
        <p:nvGraphicFramePr>
          <p:cNvPr id="750604" name="Object 12"/>
          <p:cNvGraphicFramePr>
            <a:graphicFrameLocks noChangeAspect="1"/>
          </p:cNvGraphicFramePr>
          <p:nvPr/>
        </p:nvGraphicFramePr>
        <p:xfrm>
          <a:off x="5732463" y="4637088"/>
          <a:ext cx="3106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1" name="Equation" r:id="rId10" imgW="838200" imgH="228600" progId="Equation.DSMT4">
                  <p:embed/>
                </p:oleObj>
              </mc:Choice>
              <mc:Fallback>
                <p:oleObj name="Equation" r:id="rId10" imgW="838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732463" y="4637088"/>
                        <a:ext cx="31067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5" name="Text Box 13"/>
          <p:cNvSpPr txBox="1">
            <a:spLocks noChangeArrowheads="1"/>
          </p:cNvSpPr>
          <p:nvPr/>
        </p:nvSpPr>
        <p:spPr bwMode="black">
          <a:xfrm>
            <a:off x="6029325" y="5526088"/>
            <a:ext cx="26924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misuro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con il numero </a:t>
            </a:r>
            <a:b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di conteggi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t-IT" altLang="it-IT" sz="2800" b="1" baseline="-25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50606" name="Rectangle 14"/>
          <p:cNvSpPr>
            <a:spLocks noChangeArrowheads="1"/>
          </p:cNvSpPr>
          <p:nvPr/>
        </p:nvSpPr>
        <p:spPr bwMode="black">
          <a:xfrm>
            <a:off x="5405438" y="4540250"/>
            <a:ext cx="3600450" cy="2008188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35185" name="Text Box 15"/>
          <p:cNvSpPr txBox="1">
            <a:spLocks noChangeArrowheads="1"/>
          </p:cNvSpPr>
          <p:nvPr/>
        </p:nvSpPr>
        <p:spPr bwMode="black">
          <a:xfrm>
            <a:off x="6452129" y="903288"/>
            <a:ext cx="279982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mis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= T</a:t>
            </a:r>
            <a:r>
              <a:rPr lang="it-IT" altLang="it-IT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800" b="1" i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+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b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varia con </a:t>
            </a:r>
            <a:r>
              <a:rPr lang="it-IT" altLang="it-IT" sz="1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(che varia </a:t>
            </a:r>
            <a:r>
              <a:rPr lang="it-IT" altLang="it-IT" sz="1800" b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prop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. a </a:t>
            </a:r>
            <a:r>
              <a:rPr lang="it-IT" altLang="it-IT" sz="1800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800" b="1" i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 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it-IT" altLang="it-IT" sz="1800" b="1" i="1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mis,min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dipende da </a:t>
            </a:r>
            <a:r>
              <a:rPr lang="it-IT" altLang="it-IT" sz="1800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800" b="1" i="1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(era </a:t>
            </a:r>
            <a:r>
              <a:rPr lang="it-IT" altLang="it-IT" sz="18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cost</a:t>
            </a: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. </a:t>
            </a:r>
            <a:b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in rampa analogica, flash </a:t>
            </a:r>
            <a:b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e </a:t>
            </a:r>
            <a:r>
              <a:rPr lang="it-IT" altLang="it-IT" sz="18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approx</a:t>
            </a: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. </a:t>
            </a:r>
            <a:r>
              <a:rPr lang="it-IT" altLang="it-IT" sz="18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succ</a:t>
            </a:r>
            <a:r>
              <a:rPr lang="it-IT" altLang="it-IT" sz="1800" dirty="0">
                <a:solidFill>
                  <a:srgbClr val="FFFF00"/>
                </a:solidFill>
                <a:latin typeface="Book Antiqua" panose="02040602050305030304" pitchFamily="18" charset="0"/>
              </a:rPr>
              <a:t>.)</a:t>
            </a:r>
            <a:endParaRPr lang="it-IT" altLang="it-IT" sz="24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50608" name="Text Box 16"/>
          <p:cNvSpPr txBox="1">
            <a:spLocks noChangeArrowheads="1"/>
          </p:cNvSpPr>
          <p:nvPr/>
        </p:nvSpPr>
        <p:spPr bwMode="black">
          <a:xfrm>
            <a:off x="6553200" y="4560888"/>
            <a:ext cx="210661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solidFill>
                  <a:srgbClr val="FFFF00"/>
                </a:solidFill>
                <a:latin typeface="Book Antiqua" panose="02040602050305030304" pitchFamily="18" charset="0"/>
              </a:rPr>
              <a:t>sensibilità</a:t>
            </a:r>
          </a:p>
        </p:txBody>
      </p:sp>
      <p:sp>
        <p:nvSpPr>
          <p:cNvPr id="135188" name="Text Box 15"/>
          <p:cNvSpPr txBox="1">
            <a:spLocks noChangeArrowheads="1"/>
          </p:cNvSpPr>
          <p:nvPr/>
        </p:nvSpPr>
        <p:spPr bwMode="black">
          <a:xfrm>
            <a:off x="627063" y="1487488"/>
            <a:ext cx="4016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</a:rPr>
              <a:t>è proprio il tempo di integrazione </a:t>
            </a:r>
            <a:r>
              <a:rPr lang="it-IT" altLang="it-IT" sz="1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endParaRPr lang="it-IT" altLang="it-IT" sz="2400" baseline="-25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auto">
          <a:xfrm>
            <a:off x="3462338" y="1981200"/>
            <a:ext cx="2819400" cy="1219200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black">
          <a:xfrm>
            <a:off x="6478082" y="2825750"/>
            <a:ext cx="2798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</a:t>
            </a:r>
            <a:r>
              <a:rPr lang="it-IT" altLang="it-IT" sz="28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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endParaRPr lang="it-IT" altLang="it-IT" sz="2800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black">
          <a:xfrm>
            <a:off x="4479925" y="3658284"/>
            <a:ext cx="4146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it-IT" altLang="it-IT" sz="1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contati con lo stesso clock (</a:t>
            </a:r>
            <a:r>
              <a:rPr lang="it-IT" altLang="it-IT" sz="1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b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1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prefissato ma </a:t>
            </a:r>
            <a:r>
              <a:rPr lang="it-IT" altLang="it-IT" sz="1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variabile (misura)</a:t>
            </a:r>
            <a:endParaRPr lang="it-IT" altLang="it-IT" sz="1800" baseline="-25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7AD05ADB-F481-481A-81D8-5AC6A9CD7F4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Rettangolo 1"/>
          <p:cNvSpPr>
            <a:spLocks noChangeArrowheads="1"/>
          </p:cNvSpPr>
          <p:nvPr/>
        </p:nvSpPr>
        <p:spPr bwMode="auto">
          <a:xfrm>
            <a:off x="6445250" y="2789238"/>
            <a:ext cx="2643188" cy="644525"/>
          </a:xfrm>
          <a:prstGeom prst="rect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620A8-93D0-4B1F-85A9-64E0366C5630}" type="slidenum">
              <a:rPr lang="it-IT" altLang="it-IT"/>
              <a:pPr>
                <a:defRPr/>
              </a:pPr>
              <a:t>72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1" grpId="0"/>
      <p:bldP spid="750602" grpId="0"/>
      <p:bldP spid="750603" grpId="0"/>
      <p:bldP spid="750605" grpId="0"/>
      <p:bldP spid="750606" grpId="0" animBg="1"/>
      <p:bldP spid="135185" grpId="0"/>
      <p:bldP spid="750608" grpId="0"/>
      <p:bldP spid="135188" grpId="0"/>
      <p:bldP spid="135189" grpId="0" animBg="1"/>
      <p:bldP spid="21" grpId="0"/>
      <p:bldP spid="22" grpId="0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5440AEC1-9A1D-4642-8E1F-0488F5335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-28575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doppia rampa (4/5)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black">
          <a:xfrm>
            <a:off x="160338" y="6083300"/>
            <a:ext cx="8983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Pb. Instabilità di frequenza del </a:t>
            </a:r>
            <a:r>
              <a:rPr lang="it-IT" altLang="it-IT" sz="2800" i="1" dirty="0">
                <a:latin typeface="Book Antiqua" panose="02040602050305030304" pitchFamily="18" charset="0"/>
              </a:rPr>
              <a:t>clock</a:t>
            </a:r>
            <a:r>
              <a:rPr lang="it-IT" altLang="it-IT" sz="2800" dirty="0">
                <a:latin typeface="Book Antiqua" panose="02040602050305030304" pitchFamily="18" charset="0"/>
              </a:rPr>
              <a:t> in 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T</a:t>
            </a:r>
            <a:r>
              <a:rPr lang="it-IT" altLang="it-IT" baseline="-25000" dirty="0" err="1">
                <a:latin typeface="Book Antiqua" panose="02040602050305030304" pitchFamily="18" charset="0"/>
              </a:rPr>
              <a:t>mis</a:t>
            </a:r>
            <a:r>
              <a:rPr lang="it-IT" altLang="it-IT" baseline="-250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(con 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 dirty="0" err="1">
                <a:latin typeface="Book Antiqua" panose="02040602050305030304" pitchFamily="18" charset="0"/>
              </a:rPr>
              <a:t>mis</a:t>
            </a:r>
            <a:r>
              <a:rPr lang="it-IT" altLang="it-IT" sz="2400" i="1" dirty="0">
                <a:latin typeface="Book Antiqua" panose="02040602050305030304" pitchFamily="18" charset="0"/>
              </a:rPr>
              <a:t> </a:t>
            </a:r>
            <a:r>
              <a:rPr lang="en-US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en-US" altLang="it-IT" sz="2400" dirty="0">
                <a:latin typeface="Book Antiqua" panose="02040602050305030304" pitchFamily="18" charset="0"/>
              </a:rPr>
              <a:t> 1 s)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pic>
        <p:nvPicPr>
          <p:cNvPr id="754692" name="Picture 4" descr="doppiarampa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2000" y="3344863"/>
            <a:ext cx="4362450" cy="2738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black">
          <a:xfrm>
            <a:off x="100013" y="987425"/>
            <a:ext cx="90439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Misura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teoricamente </a:t>
            </a: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insensibile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a valori, e incertezze, di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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=1/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RC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e altri </a:t>
            </a:r>
            <a:r>
              <a:rPr lang="it-IT" altLang="it-IT" sz="2800" b="1" u="sng">
                <a:solidFill>
                  <a:srgbClr val="FFFF00"/>
                </a:solidFill>
                <a:latin typeface="Book Antiqua" panose="02040602050305030304" pitchFamily="18" charset="0"/>
              </a:rPr>
              <a:t>parametri strumentali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(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che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pesano allo stesso modo su rampa di salita e di discesa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black">
          <a:xfrm>
            <a:off x="3100388" y="2084388"/>
            <a:ext cx="467201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naturalmente l’INC di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 si trasferisce 1:1 sull’INC di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E36E85D-FB55-48D0-B000-72CB6C400DE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graphicFrame>
        <p:nvGraphicFramePr>
          <p:cNvPr id="149512" name="Oggetto 1"/>
          <p:cNvGraphicFramePr>
            <a:graphicFrameLocks noChangeAspect="1"/>
          </p:cNvGraphicFramePr>
          <p:nvPr/>
        </p:nvGraphicFramePr>
        <p:xfrm>
          <a:off x="642938" y="2032000"/>
          <a:ext cx="22415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4"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0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032000"/>
                        <a:ext cx="22415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CBF3C-7ECC-4834-8045-74C4306F8685}" type="slidenum">
              <a:rPr lang="it-IT" altLang="it-IT"/>
              <a:pPr>
                <a:defRPr/>
              </a:pPr>
              <a:t>73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4BC8F9C1-A9C1-4579-86DA-22812540B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doppia rampa (5/5)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black">
          <a:xfrm>
            <a:off x="284163" y="2441575"/>
            <a:ext cx="7478712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L’INC di quantizzazione si può vedere sulla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misura di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con risoluzione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C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 o anche sulla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misura di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, con risoluzione 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black">
          <a:xfrm>
            <a:off x="622300" y="863600"/>
            <a:ext cx="8450263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Come nel caso del voltmetro a rampa analogica, essendo la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misura effettuata per conteggio</a:t>
            </a:r>
            <a:r>
              <a:rPr lang="it-IT" altLang="it-IT" sz="2800">
                <a:latin typeface="Book Antiqua" panose="02040602050305030304" pitchFamily="18" charset="0"/>
              </a:rPr>
              <a:t>, ci sarà sempre un errore e un’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incertezza di quantizzazione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black">
          <a:xfrm>
            <a:off x="1957388" y="1839913"/>
            <a:ext cx="750411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Incertezza   =  </a:t>
            </a:r>
            <a:r>
              <a:rPr lang="en-US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1 conteggio /            (</a:t>
            </a:r>
            <a:r>
              <a:rPr lang="en-US" altLang="it-IT" sz="2800" b="1" i="1">
                <a:solidFill>
                  <a:srgbClr val="FFFF00"/>
                </a:solidFill>
                <a:latin typeface="Symbol" panose="05050102010706020507" pitchFamily="18" charset="2"/>
              </a:rPr>
              <a:t>s</a:t>
            </a:r>
            <a:r>
              <a:rPr lang="en-US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PDF-unif.</a:t>
            </a:r>
            <a:r>
              <a:rPr lang="en-US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</a:p>
        </p:txBody>
      </p:sp>
      <p:graphicFrame>
        <p:nvGraphicFramePr>
          <p:cNvPr id="15155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73813" y="1922463"/>
          <a:ext cx="7381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9" name="Equation" r:id="rId4" imgW="182160" imgH="121680" progId="Equation.3">
                  <p:embed/>
                </p:oleObj>
              </mc:Choice>
              <mc:Fallback>
                <p:oleObj name="Equation" r:id="rId4" imgW="182160" imgH="12168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73813" y="1922463"/>
                        <a:ext cx="7381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3" name="Object 7"/>
          <p:cNvGraphicFramePr>
            <a:graphicFrameLocks noChangeAspect="1"/>
          </p:cNvGraphicFramePr>
          <p:nvPr/>
        </p:nvGraphicFramePr>
        <p:xfrm>
          <a:off x="584200" y="3754438"/>
          <a:ext cx="750093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0" name="Equation" r:id="rId6" imgW="2794000" imgH="482600" progId="Equation.DSMT4">
                  <p:embed/>
                </p:oleObj>
              </mc:Choice>
              <mc:Fallback>
                <p:oleObj name="Equation" r:id="rId6" imgW="27940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84200" y="3754438"/>
                        <a:ext cx="750093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4" name="Text Box 8"/>
          <p:cNvSpPr txBox="1">
            <a:spLocks noChangeArrowheads="1"/>
          </p:cNvSpPr>
          <p:nvPr/>
        </p:nvSpPr>
        <p:spPr bwMode="black">
          <a:xfrm>
            <a:off x="254000" y="5127625"/>
            <a:ext cx="86407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600" i="1" dirty="0">
                <a:latin typeface="Book Antiqua" panose="02040602050305030304" pitchFamily="18" charset="0"/>
              </a:rPr>
              <a:t>S</a:t>
            </a:r>
            <a:r>
              <a:rPr lang="it-IT" altLang="it-IT" sz="2600" i="1" baseline="-25000" dirty="0">
                <a:latin typeface="Book Antiqua" panose="02040602050305030304" pitchFamily="18" charset="0"/>
              </a:rPr>
              <a:t>N</a:t>
            </a:r>
            <a:r>
              <a:rPr lang="it-IT" altLang="it-IT" sz="2600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2600" i="1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 = </a:t>
            </a:r>
            <a:r>
              <a:rPr lang="it-IT" altLang="it-IT" sz="2600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600" i="1" dirty="0" err="1"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i="1" baseline="-25000" dirty="0" err="1">
                <a:latin typeface="Book Antiqua" panose="02040602050305030304" pitchFamily="18" charset="0"/>
                <a:sym typeface="Wingdings" panose="05000000000000000000" pitchFamily="2" charset="2"/>
              </a:rPr>
              <a:t>x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/</a:t>
            </a:r>
            <a:r>
              <a:rPr lang="it-IT" altLang="it-IT" sz="2600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600" i="1" dirty="0"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r>
              <a:rPr lang="it-IT" altLang="it-IT" sz="2600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D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   e </a:t>
            </a:r>
            <a:r>
              <a:rPr lang="it-IT" altLang="it-IT" sz="2600" i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600" i="1" dirty="0">
                <a:solidFill>
                  <a:srgbClr val="FFFF00"/>
                </a:solidFill>
                <a:latin typeface="Book Antiqua" panose="02040602050305030304" pitchFamily="18" charset="0"/>
              </a:rPr>
              <a:t>S</a:t>
            </a:r>
            <a:r>
              <a:rPr lang="it-IT" altLang="it-IT" sz="2600" i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600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2600" i="1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= </a:t>
            </a:r>
            <a:r>
              <a:rPr lang="it-IT" altLang="it-IT" sz="2600" i="1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i="1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x</a:t>
            </a:r>
            <a:r>
              <a:rPr lang="it-IT" altLang="it-IT" sz="2600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,max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/</a:t>
            </a:r>
            <a:r>
              <a:rPr lang="it-IT" altLang="it-IT" sz="2600" i="1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r>
              <a:rPr lang="it-IT" altLang="it-IT" sz="2600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D,max</a:t>
            </a:r>
            <a:r>
              <a:rPr lang="it-IT" altLang="it-IT" sz="2600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= 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600" i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           </a:t>
            </a:r>
            <a:b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</a:b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                                      </a:t>
            </a:r>
            <a:r>
              <a:rPr lang="it-IT" altLang="it-IT" sz="2600" i="1" dirty="0">
                <a:latin typeface="Book Antiqua" panose="02040602050305030304" pitchFamily="18" charset="0"/>
              </a:rPr>
              <a:t>S</a:t>
            </a:r>
            <a:r>
              <a:rPr lang="it-IT" altLang="it-IT" sz="2600" i="1" baseline="-25000" dirty="0">
                <a:latin typeface="Book Antiqua" panose="02040602050305030304" pitchFamily="18" charset="0"/>
              </a:rPr>
              <a:t>N</a:t>
            </a:r>
            <a:r>
              <a:rPr lang="it-IT" altLang="it-IT" sz="2600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2600" i="1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 =</a:t>
            </a:r>
            <a:r>
              <a:rPr lang="it-IT" altLang="it-IT" sz="2600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600" i="1" dirty="0" err="1"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i="1" baseline="-25000" dirty="0" err="1">
                <a:latin typeface="Book Antiqua" panose="02040602050305030304" pitchFamily="18" charset="0"/>
                <a:sym typeface="Wingdings" panose="05000000000000000000" pitchFamily="2" charset="2"/>
              </a:rPr>
              <a:t>x</a:t>
            </a:r>
            <a:r>
              <a:rPr lang="it-IT" altLang="it-IT" sz="2600" baseline="-25000" dirty="0" err="1">
                <a:latin typeface="Book Antiqua" panose="02040602050305030304" pitchFamily="18" charset="0"/>
                <a:sym typeface="Wingdings" panose="05000000000000000000" pitchFamily="2" charset="2"/>
              </a:rPr>
              <a:t>,min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/</a:t>
            </a:r>
            <a:r>
              <a:rPr lang="it-IT" altLang="it-IT" sz="2600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600" i="1" dirty="0" err="1"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r>
              <a:rPr lang="it-IT" altLang="it-IT" sz="2600" baseline="-25000" dirty="0" err="1">
                <a:latin typeface="Book Antiqua" panose="02040602050305030304" pitchFamily="18" charset="0"/>
                <a:sym typeface="Wingdings" panose="05000000000000000000" pitchFamily="2" charset="2"/>
              </a:rPr>
              <a:t>D,min</a:t>
            </a:r>
            <a:r>
              <a:rPr lang="it-IT" altLang="it-IT" sz="2600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= </a:t>
            </a:r>
            <a:r>
              <a:rPr lang="it-IT" altLang="it-IT" sz="2600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600" i="1" dirty="0"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/1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400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b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</a:br>
            <a:r>
              <a:rPr lang="it-IT" altLang="it-IT" sz="2600" dirty="0">
                <a:latin typeface="Book Antiqua" panose="02040602050305030304" pitchFamily="18" charset="0"/>
                <a:sym typeface="Wingdings" panose="05000000000000000000" pitchFamily="2" charset="2"/>
              </a:rPr>
              <a:t>Dunque 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sensibilità, e </a:t>
            </a:r>
            <a:r>
              <a:rPr lang="it-IT" altLang="it-IT" sz="26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risol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. e </a:t>
            </a:r>
            <a:r>
              <a:rPr lang="it-IT" altLang="it-IT" sz="26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INC</a:t>
            </a:r>
            <a:r>
              <a:rPr lang="it-IT" altLang="it-IT" sz="2600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q</a:t>
            </a:r>
            <a: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, dipendono da:</a:t>
            </a:r>
            <a:br>
              <a:rPr lang="it-IT" altLang="it-IT" sz="26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</a:b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“portata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del voltmetro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”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(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V</a:t>
            </a:r>
            <a:r>
              <a:rPr lang="it-IT" altLang="it-IT" sz="2200" i="1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x</a:t>
            </a:r>
            <a:r>
              <a:rPr lang="it-IT" altLang="it-IT" sz="2200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,max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e “capacità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del conteggio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”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(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N</a:t>
            </a:r>
            <a:r>
              <a:rPr lang="it-IT" altLang="it-IT" sz="2200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D,max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41324" name="Text Box 4"/>
          <p:cNvSpPr txBox="1">
            <a:spLocks noChangeArrowheads="1"/>
          </p:cNvSpPr>
          <p:nvPr/>
        </p:nvSpPr>
        <p:spPr bwMode="black">
          <a:xfrm>
            <a:off x="7805738" y="2789238"/>
            <a:ext cx="1477962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i="1">
                <a:latin typeface="Book Antiqua" panose="02040602050305030304" pitchFamily="18" charset="0"/>
              </a:rPr>
              <a:t>T</a:t>
            </a:r>
            <a:r>
              <a:rPr lang="it-IT" altLang="it-IT" sz="2000" baseline="-25000">
                <a:latin typeface="Book Antiqua" panose="02040602050305030304" pitchFamily="18" charset="0"/>
              </a:rPr>
              <a:t>D</a:t>
            </a:r>
            <a:r>
              <a:rPr lang="it-IT" altLang="it-IT" sz="2000">
                <a:latin typeface="Book Antiqua" panose="02040602050305030304" pitchFamily="18" charset="0"/>
              </a:rPr>
              <a:t> e </a:t>
            </a:r>
            <a:r>
              <a:rPr lang="it-IT" altLang="it-IT" sz="2000" i="1">
                <a:latin typeface="Book Antiqua" panose="02040602050305030304" pitchFamily="18" charset="0"/>
              </a:rPr>
              <a:t>N</a:t>
            </a:r>
            <a:r>
              <a:rPr lang="it-IT" altLang="it-IT" sz="2000" baseline="-25000">
                <a:latin typeface="Book Antiqua" panose="02040602050305030304" pitchFamily="18" charset="0"/>
              </a:rPr>
              <a:t>D</a:t>
            </a:r>
            <a:r>
              <a:rPr lang="it-IT" altLang="it-IT" sz="2000">
                <a:latin typeface="Book Antiqua" panose="02040602050305030304" pitchFamily="18" charset="0"/>
              </a:rPr>
              <a:t> sono “troncati”</a:t>
            </a:r>
            <a:endParaRPr lang="it-IT" altLang="it-IT" sz="2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41330" name="Group 18"/>
          <p:cNvGrpSpPr>
            <a:grpSpLocks/>
          </p:cNvGrpSpPr>
          <p:nvPr/>
        </p:nvGrpSpPr>
        <p:grpSpPr bwMode="auto">
          <a:xfrm>
            <a:off x="5080000" y="3640138"/>
            <a:ext cx="3683000" cy="454025"/>
            <a:chOff x="3200" y="2338"/>
            <a:chExt cx="2320" cy="286"/>
          </a:xfrm>
        </p:grpSpPr>
        <p:sp>
          <p:nvSpPr>
            <p:cNvPr id="151565" name="Text Box 4"/>
            <p:cNvSpPr txBox="1">
              <a:spLocks noChangeArrowheads="1"/>
            </p:cNvSpPr>
            <p:nvPr/>
          </p:nvSpPr>
          <p:spPr bwMode="black">
            <a:xfrm>
              <a:off x="3237" y="2370"/>
              <a:ext cx="53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</a:t>
              </a:r>
              <a:r>
                <a:rPr lang="it-IT" altLang="it-IT" sz="20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0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D</a:t>
              </a:r>
              <a:endPara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566" name="Text Box 4"/>
            <p:cNvSpPr txBox="1">
              <a:spLocks noChangeArrowheads="1"/>
            </p:cNvSpPr>
            <p:nvPr/>
          </p:nvSpPr>
          <p:spPr bwMode="black">
            <a:xfrm>
              <a:off x="4981" y="2338"/>
              <a:ext cx="53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</a:t>
              </a:r>
              <a:r>
                <a:rPr lang="it-IT" altLang="it-IT" sz="20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0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D</a:t>
              </a:r>
              <a:endPara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567" name="Line 16"/>
            <p:cNvSpPr>
              <a:spLocks noChangeShapeType="1"/>
            </p:cNvSpPr>
            <p:nvPr/>
          </p:nvSpPr>
          <p:spPr bwMode="auto">
            <a:xfrm flipH="1">
              <a:off x="3200" y="2536"/>
              <a:ext cx="152" cy="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1568" name="Line 17"/>
            <p:cNvSpPr>
              <a:spLocks noChangeShapeType="1"/>
            </p:cNvSpPr>
            <p:nvPr/>
          </p:nvSpPr>
          <p:spPr bwMode="auto">
            <a:xfrm flipH="1">
              <a:off x="4928" y="2504"/>
              <a:ext cx="152" cy="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8" name="Rectangle 5">
            <a:extLst>
              <a:ext uri="{FF2B5EF4-FFF2-40B4-BE49-F238E27FC236}">
                <a16:creationId xmlns:a16="http://schemas.microsoft.com/office/drawing/2014/main" id="{53BD12ED-6CCD-4E8D-879B-485F2F289DF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3B4D10-3C7D-4582-9B79-56BCF6ED4DBE}" type="slidenum">
              <a:rPr lang="it-IT" altLang="it-IT"/>
              <a:pPr>
                <a:defRPr/>
              </a:pPr>
              <a:t>74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black">
          <a:xfrm>
            <a:off x="461963" y="5467601"/>
            <a:ext cx="218994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u="sng" dirty="0">
                <a:latin typeface="Book Antiqua" panose="02040602050305030304" pitchFamily="18" charset="0"/>
                <a:sym typeface="Wingdings" panose="05000000000000000000" pitchFamily="2" charset="2"/>
              </a:rPr>
              <a:t>la sensibilità coincide con la risoluzione</a:t>
            </a:r>
            <a:endParaRPr lang="it-IT" altLang="it-IT" sz="1400" u="sng" dirty="0">
              <a:solidFill>
                <a:srgbClr val="FFFF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  <p:bldP spid="756744" grpId="0"/>
      <p:bldP spid="141324" grpId="0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DBD6BC81-6F17-4E6D-A8F1-B7E3D9386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-42863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Valore limite per l’incertezza</a:t>
            </a:r>
            <a:endParaRPr lang="it-IT" altLang="it-IT" sz="32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black">
          <a:xfrm>
            <a:off x="133350" y="958850"/>
            <a:ext cx="9224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C8FF00"/>
                </a:solidFill>
                <a:latin typeface="Book Antiqua" panose="02040602050305030304" pitchFamily="18" charset="0"/>
              </a:rPr>
              <a:t>Come visto l’INC di </a:t>
            </a:r>
            <a:r>
              <a:rPr lang="it-IT" altLang="it-IT" sz="2800" i="1">
                <a:solidFill>
                  <a:srgbClr val="C8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solidFill>
                  <a:srgbClr val="C8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>
                <a:solidFill>
                  <a:srgbClr val="C8FF00"/>
                </a:solidFill>
                <a:latin typeface="Book Antiqua" panose="02040602050305030304" pitchFamily="18" charset="0"/>
              </a:rPr>
              <a:t> si trasferisce 1:1 sull’INC di </a:t>
            </a:r>
            <a:r>
              <a:rPr lang="it-IT" altLang="it-IT" sz="2800" i="1">
                <a:solidFill>
                  <a:srgbClr val="C8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i="1" baseline="-25000">
                <a:solidFill>
                  <a:srgbClr val="C8FF00"/>
                </a:solidFill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black">
          <a:xfrm>
            <a:off x="133350" y="1774825"/>
            <a:ext cx="8586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Da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=</a:t>
            </a:r>
            <a:r>
              <a:rPr lang="it-IT" altLang="it-IT" sz="20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-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i="1">
                <a:latin typeface="Book Antiqua" panose="02040602050305030304" pitchFamily="18" charset="0"/>
              </a:rPr>
              <a:t>N</a:t>
            </a:r>
            <a:r>
              <a:rPr lang="it-IT" altLang="it-IT" sz="2800" baseline="-25000">
                <a:latin typeface="Book Antiqua" panose="02040602050305030304" pitchFamily="18" charset="0"/>
              </a:rPr>
              <a:t>D</a:t>
            </a:r>
            <a:r>
              <a:rPr lang="it-IT" altLang="it-IT" sz="2800">
                <a:latin typeface="Book Antiqua" panose="02040602050305030304" pitchFamily="18" charset="0"/>
              </a:rPr>
              <a:t>/</a:t>
            </a:r>
            <a:r>
              <a:rPr lang="it-IT" altLang="it-IT" sz="2800" i="1">
                <a:latin typeface="Book Antiqua" panose="02040602050305030304" pitchFamily="18" charset="0"/>
              </a:rPr>
              <a:t>N</a:t>
            </a:r>
            <a:r>
              <a:rPr lang="it-IT" altLang="it-IT" sz="2800" baseline="-25000">
                <a:latin typeface="Book Antiqua" panose="02040602050305030304" pitchFamily="18" charset="0"/>
              </a:rPr>
              <a:t>U</a:t>
            </a:r>
            <a:r>
              <a:rPr lang="it-IT" altLang="it-IT" sz="2800">
                <a:latin typeface="Book Antiqua" panose="02040602050305030304" pitchFamily="18" charset="0"/>
              </a:rPr>
              <a:t> ed essendo </a:t>
            </a:r>
            <a:r>
              <a:rPr lang="it-IT" altLang="it-IT" sz="2800" i="1">
                <a:latin typeface="Book Antiqua" panose="02040602050305030304" pitchFamily="18" charset="0"/>
              </a:rPr>
              <a:t>u</a:t>
            </a:r>
            <a:r>
              <a:rPr lang="it-IT" altLang="it-IT" sz="2800" baseline="-25000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N</a:t>
            </a:r>
            <a:r>
              <a:rPr lang="it-IT" altLang="it-IT" sz="2800" baseline="-25000">
                <a:latin typeface="Book Antiqua" panose="02040602050305030304" pitchFamily="18" charset="0"/>
              </a:rPr>
              <a:t>U</a:t>
            </a:r>
            <a:r>
              <a:rPr lang="it-IT" altLang="it-IT" sz="2800">
                <a:latin typeface="Book Antiqua" panose="02040602050305030304" pitchFamily="18" charset="0"/>
              </a:rPr>
              <a:t>)=0 si ottiene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624013" y="2362200"/>
          <a:ext cx="50609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7" name="Equation" r:id="rId4" imgW="1663700" imgH="254000" progId="Equation.DSMT4">
                  <p:embed/>
                </p:oleObj>
              </mc:Choice>
              <mc:Fallback>
                <p:oleObj name="Equation" r:id="rId4" imgW="16637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24013" y="2362200"/>
                        <a:ext cx="50609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6"/>
          <p:cNvGraphicFramePr>
            <a:graphicFrameLocks noChangeAspect="1"/>
          </p:cNvGraphicFramePr>
          <p:nvPr/>
        </p:nvGraphicFramePr>
        <p:xfrm>
          <a:off x="1693863" y="3235325"/>
          <a:ext cx="480853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8" name="Equation" r:id="rId6" imgW="1816100" imgH="469900" progId="Equation.DSMT4">
                  <p:embed/>
                </p:oleObj>
              </mc:Choice>
              <mc:Fallback>
                <p:oleObj name="Equation" r:id="rId6" imgW="18161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93863" y="3235325"/>
                        <a:ext cx="480853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1" name="Text Box 7"/>
          <p:cNvSpPr txBox="1">
            <a:spLocks noChangeArrowheads="1"/>
          </p:cNvSpPr>
          <p:nvPr/>
        </p:nvSpPr>
        <p:spPr bwMode="black">
          <a:xfrm>
            <a:off x="160338" y="5368925"/>
            <a:ext cx="898366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Poiché il valore limite per 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u</a:t>
            </a:r>
            <a:r>
              <a:rPr lang="it-IT" altLang="it-IT" sz="2800" baseline="-25000" dirty="0" err="1">
                <a:latin typeface="Book Antiqua" panose="02040602050305030304" pitchFamily="18" charset="0"/>
              </a:rPr>
              <a:t>r</a:t>
            </a:r>
            <a:r>
              <a:rPr lang="it-IT" altLang="it-IT" sz="2800" dirty="0">
                <a:latin typeface="Book Antiqua" panose="02040602050305030304" pitchFamily="18" charset="0"/>
              </a:rPr>
              <a:t>(</a:t>
            </a:r>
            <a:r>
              <a:rPr lang="it-IT" altLang="it-IT" sz="2800" i="1" dirty="0"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R</a:t>
            </a:r>
            <a:r>
              <a:rPr lang="it-IT" altLang="it-IT" sz="2800" dirty="0">
                <a:latin typeface="Book Antiqua" panose="02040602050305030304" pitchFamily="18" charset="0"/>
              </a:rPr>
              <a:t>) è 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210</a:t>
            </a:r>
            <a:r>
              <a:rPr lang="it-IT" altLang="it-IT" sz="2800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-7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 si deduce che il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migliore DVM 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può avere </a:t>
            </a:r>
            <a:r>
              <a:rPr lang="it-IT" altLang="it-IT" sz="2800" dirty="0">
                <a:solidFill>
                  <a:srgbClr val="C8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6½ cifre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 (significative!!!): </a:t>
            </a:r>
            <a:r>
              <a:rPr lang="it-IT" altLang="it-IT" sz="2800" i="1" dirty="0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800" baseline="-25000" dirty="0">
                <a:latin typeface="Book Antiqua" panose="02040602050305030304" pitchFamily="18" charset="0"/>
                <a:sym typeface="Symbol" panose="05050102010706020507" pitchFamily="18" charset="2"/>
              </a:rPr>
              <a:t>max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510</a:t>
            </a:r>
            <a:r>
              <a:rPr lang="it-IT" altLang="it-IT" sz="2800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6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 (</a:t>
            </a:r>
            <a:r>
              <a:rPr lang="it-IT" altLang="it-IT" sz="2800" i="1" dirty="0">
                <a:solidFill>
                  <a:srgbClr val="C8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=log</a:t>
            </a:r>
            <a:r>
              <a:rPr lang="it-IT" altLang="it-IT" sz="2800" baseline="-25000" dirty="0"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800" i="1" dirty="0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800" baseline="-25000" dirty="0">
                <a:latin typeface="Book Antiqua" panose="02040602050305030304" pitchFamily="18" charset="0"/>
                <a:sym typeface="Symbol" panose="05050102010706020507" pitchFamily="18" charset="2"/>
              </a:rPr>
              <a:t>max</a:t>
            </a:r>
            <a:r>
              <a:rPr lang="it-IT" altLang="it-IT" sz="2800" dirty="0">
                <a:solidFill>
                  <a:srgbClr val="C8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22 bit … equivalenti!!!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  <a:endParaRPr lang="it-IT" altLang="it-IT" sz="2800" b="1" dirty="0">
              <a:latin typeface="Book Antiqua" panose="02040602050305030304" pitchFamily="18" charset="0"/>
            </a:endParaRPr>
          </a:p>
        </p:txBody>
      </p:sp>
      <p:grpSp>
        <p:nvGrpSpPr>
          <p:cNvPr id="758792" name="Group 8"/>
          <p:cNvGrpSpPr>
            <a:grpSpLocks/>
          </p:cNvGrpSpPr>
          <p:nvPr/>
        </p:nvGrpSpPr>
        <p:grpSpPr bwMode="auto">
          <a:xfrm>
            <a:off x="160338" y="4222750"/>
            <a:ext cx="8983662" cy="1028700"/>
            <a:chOff x="101" y="2660"/>
            <a:chExt cx="5659" cy="648"/>
          </a:xfrm>
        </p:grpSpPr>
        <p:sp>
          <p:nvSpPr>
            <p:cNvPr id="153615" name="Text Box 9"/>
            <p:cNvSpPr txBox="1">
              <a:spLocks noChangeArrowheads="1"/>
            </p:cNvSpPr>
            <p:nvPr/>
          </p:nvSpPr>
          <p:spPr bwMode="black">
            <a:xfrm>
              <a:off x="101" y="2978"/>
              <a:ext cx="56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800">
                  <a:latin typeface="Book Antiqua" panose="02040602050305030304" pitchFamily="18" charset="0"/>
                </a:rPr>
                <a:t>Per  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8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D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&gt;&gt;</a:t>
              </a:r>
              <a:r>
                <a:rPr lang="it-IT" altLang="it-IT" sz="16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1/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u</a:t>
              </a:r>
              <a:r>
                <a:rPr lang="it-IT" altLang="it-IT" sz="28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  <a:r>
                <a:rPr lang="it-IT" altLang="it-IT" sz="2800">
                  <a:latin typeface="Book Antiqua" panose="02040602050305030304" pitchFamily="18" charset="0"/>
                </a:rPr>
                <a:t> si ha </a:t>
              </a:r>
              <a:r>
                <a:rPr lang="it-IT" altLang="it-IT" sz="2800" i="1">
                  <a:latin typeface="Book Antiqua" panose="02040602050305030304" pitchFamily="18" charset="0"/>
                </a:rPr>
                <a:t>u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r</a:t>
              </a:r>
              <a:r>
                <a:rPr lang="it-IT" altLang="it-IT" sz="2800">
                  <a:latin typeface="Book Antiqua" panose="02040602050305030304" pitchFamily="18" charset="0"/>
                </a:rPr>
                <a:t>(</a:t>
              </a:r>
              <a:r>
                <a:rPr lang="it-IT" altLang="it-IT" sz="2800" i="1">
                  <a:latin typeface="Book Antiqua" panose="02040602050305030304" pitchFamily="18" charset="0"/>
                </a:rPr>
                <a:t>N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D</a:t>
              </a:r>
              <a:r>
                <a:rPr lang="it-IT" altLang="it-IT" sz="2800">
                  <a:latin typeface="Book Antiqua" panose="02040602050305030304" pitchFamily="18" charset="0"/>
                </a:rPr>
                <a:t>)&lt;&lt;</a:t>
              </a:r>
              <a:r>
                <a:rPr lang="it-IT" altLang="it-IT" sz="2800" i="1">
                  <a:latin typeface="Book Antiqua" panose="02040602050305030304" pitchFamily="18" charset="0"/>
                </a:rPr>
                <a:t>u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r</a:t>
              </a:r>
              <a:r>
                <a:rPr lang="it-IT" altLang="it-IT" sz="2800">
                  <a:latin typeface="Book Antiqua" panose="02040602050305030304" pitchFamily="18" charset="0"/>
                </a:rPr>
                <a:t>(</a:t>
              </a:r>
              <a:r>
                <a:rPr lang="it-IT" altLang="it-IT" sz="2800" i="1">
                  <a:latin typeface="Book Antiqua" panose="02040602050305030304" pitchFamily="18" charset="0"/>
                </a:rPr>
                <a:t>V</a:t>
              </a:r>
              <a:r>
                <a:rPr lang="it-IT" altLang="it-IT" sz="2800" baseline="-25000">
                  <a:latin typeface="Book Antiqua" panose="02040602050305030304" pitchFamily="18" charset="0"/>
                </a:rPr>
                <a:t>R</a:t>
              </a:r>
              <a:r>
                <a:rPr lang="it-IT" altLang="it-IT" sz="2800">
                  <a:latin typeface="Book Antiqua" panose="02040602050305030304" pitchFamily="18" charset="0"/>
                </a:rPr>
                <a:t>)</a:t>
              </a:r>
              <a:r>
                <a:rPr lang="it-IT" altLang="it-IT" sz="1000">
                  <a:latin typeface="Book Antiqua" panose="02040602050305030304" pitchFamily="18" charset="0"/>
                </a:rPr>
                <a:t> </a:t>
              </a:r>
              <a:r>
                <a:rPr lang="it-IT" altLang="it-IT" sz="2800">
                  <a:latin typeface="Book Antiqua" panose="02040602050305030304" pitchFamily="18" charset="0"/>
                  <a:sym typeface="Symbol" panose="05050102010706020507" pitchFamily="18" charset="2"/>
                </a:rPr>
                <a:t></a:t>
              </a:r>
              <a:r>
                <a:rPr lang="it-IT" altLang="it-IT" sz="1000">
                  <a:latin typeface="Book Antiqua" panose="02040602050305030304" pitchFamily="18" charset="0"/>
                </a:rPr>
                <a:t> </a:t>
              </a:r>
              <a:r>
                <a:rPr lang="it-IT" altLang="it-IT" sz="2800" b="1" i="1">
                  <a:solidFill>
                    <a:srgbClr val="C8FF00"/>
                  </a:solidFill>
                  <a:latin typeface="Book Antiqua" panose="02040602050305030304" pitchFamily="18" charset="0"/>
                </a:rPr>
                <a:t>u</a:t>
              </a:r>
              <a:r>
                <a:rPr lang="it-IT" altLang="it-IT" sz="2800" b="1" baseline="-25000">
                  <a:solidFill>
                    <a:srgbClr val="C8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b="1">
                  <a:solidFill>
                    <a:srgbClr val="C8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C8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i="1" baseline="-25000">
                  <a:solidFill>
                    <a:srgbClr val="C8FF00"/>
                  </a:solidFill>
                  <a:latin typeface="Book Antiqua" panose="02040602050305030304" pitchFamily="18" charset="0"/>
                </a:rPr>
                <a:t>x</a:t>
              </a:r>
              <a:r>
                <a:rPr lang="it-IT" altLang="it-IT" sz="2800" b="1">
                  <a:solidFill>
                    <a:srgbClr val="C8FF00"/>
                  </a:solidFill>
                  <a:latin typeface="Book Antiqua" panose="02040602050305030304" pitchFamily="18" charset="0"/>
                </a:rPr>
                <a:t>) </a:t>
              </a:r>
              <a:r>
                <a:rPr lang="it-IT" altLang="it-IT" sz="2800" b="1">
                  <a:solidFill>
                    <a:srgbClr val="C8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</a:t>
              </a:r>
              <a:r>
                <a:rPr lang="it-IT" altLang="it-IT" sz="2000" b="1">
                  <a:solidFill>
                    <a:srgbClr val="C8FF00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 </a:t>
              </a:r>
              <a:r>
                <a:rPr lang="it-IT" altLang="it-IT" sz="2800" b="1" i="1">
                  <a:solidFill>
                    <a:srgbClr val="C8FF00"/>
                  </a:solidFill>
                  <a:latin typeface="Book Antiqua" panose="02040602050305030304" pitchFamily="18" charset="0"/>
                </a:rPr>
                <a:t>u</a:t>
              </a:r>
              <a:r>
                <a:rPr lang="it-IT" altLang="it-IT" sz="2800" b="1" baseline="-25000">
                  <a:solidFill>
                    <a:srgbClr val="C8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b="1">
                  <a:solidFill>
                    <a:srgbClr val="C8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C8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C8FF00"/>
                  </a:solidFill>
                  <a:latin typeface="Book Antiqua" panose="02040602050305030304" pitchFamily="18" charset="0"/>
                </a:rPr>
                <a:t>R</a:t>
              </a:r>
              <a:r>
                <a:rPr lang="it-IT" altLang="it-IT" sz="2800" b="1">
                  <a:solidFill>
                    <a:srgbClr val="C8FF00"/>
                  </a:solidFill>
                  <a:latin typeface="Book Antiqua" panose="02040602050305030304" pitchFamily="18" charset="0"/>
                </a:rPr>
                <a:t>)</a:t>
              </a:r>
              <a:r>
                <a:rPr lang="it-IT" altLang="it-IT" sz="2800" b="1">
                  <a:latin typeface="Book Antiqua" panose="02040602050305030304" pitchFamily="18" charset="0"/>
                </a:rPr>
                <a:t> </a:t>
              </a:r>
            </a:p>
          </p:txBody>
        </p:sp>
        <p:sp>
          <p:nvSpPr>
            <p:cNvPr id="153616" name="Text Box 10"/>
            <p:cNvSpPr txBox="1">
              <a:spLocks noChangeArrowheads="1"/>
            </p:cNvSpPr>
            <p:nvPr/>
          </p:nvSpPr>
          <p:spPr bwMode="black">
            <a:xfrm>
              <a:off x="4144" y="2660"/>
              <a:ext cx="161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FFFF00"/>
                  </a:solidFill>
                  <a:latin typeface="Book Antiqua" panose="02040602050305030304" pitchFamily="18" charset="0"/>
                </a:rPr>
                <a:t>  LIMITE ULTIMO DI</a:t>
              </a:r>
              <a:br>
                <a:rPr lang="it-IT" altLang="it-IT" sz="1800">
                  <a:solidFill>
                    <a:srgbClr val="FFFF00"/>
                  </a:solidFill>
                  <a:latin typeface="Book Antiqua" panose="02040602050305030304" pitchFamily="18" charset="0"/>
                </a:rPr>
              </a:br>
              <a:r>
                <a:rPr lang="it-IT" altLang="it-IT" sz="1800">
                  <a:solidFill>
                    <a:srgbClr val="FFFF00"/>
                  </a:solidFill>
                  <a:latin typeface="Book Antiqua" panose="02040602050305030304" pitchFamily="18" charset="0"/>
                </a:rPr>
                <a:t> INC. DELLA MISURA</a:t>
              </a:r>
              <a:endParaRPr lang="it-IT" altLang="it-IT" sz="1800" b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6645275" y="4244975"/>
            <a:ext cx="2443163" cy="1009650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035550" y="2362200"/>
            <a:ext cx="1941513" cy="874713"/>
            <a:chOff x="5036024" y="2362249"/>
            <a:chExt cx="1940257" cy="875348"/>
          </a:xfrm>
        </p:grpSpPr>
        <p:cxnSp>
          <p:nvCxnSpPr>
            <p:cNvPr id="153613" name="Straight Connector 3"/>
            <p:cNvCxnSpPr>
              <a:cxnSpLocks noChangeShapeType="1"/>
            </p:cNvCxnSpPr>
            <p:nvPr/>
          </p:nvCxnSpPr>
          <p:spPr bwMode="auto">
            <a:xfrm>
              <a:off x="5036024" y="2362249"/>
              <a:ext cx="1787857" cy="873076"/>
            </a:xfrm>
            <a:prstGeom prst="line">
              <a:avLst/>
            </a:prstGeom>
            <a:noFill/>
            <a:ln w="25400" algn="ctr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614" name="Straight Connector 15"/>
            <p:cNvCxnSpPr>
              <a:cxnSpLocks noChangeShapeType="1"/>
            </p:cNvCxnSpPr>
            <p:nvPr/>
          </p:nvCxnSpPr>
          <p:spPr bwMode="auto">
            <a:xfrm flipV="1">
              <a:off x="5188424" y="2364521"/>
              <a:ext cx="1787857" cy="873076"/>
            </a:xfrm>
            <a:prstGeom prst="line">
              <a:avLst/>
            </a:prstGeom>
            <a:noFill/>
            <a:ln w="25400" algn="ctr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Rectangle 5">
            <a:extLst>
              <a:ext uri="{FF2B5EF4-FFF2-40B4-BE49-F238E27FC236}">
                <a16:creationId xmlns:a16="http://schemas.microsoft.com/office/drawing/2014/main" id="{AC05D0BD-BFF6-44B4-91DF-A800809C205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8EC61-2AC8-4E28-8216-2BCE8CB53051}" type="slidenum">
              <a:rPr lang="it-IT" altLang="it-IT"/>
              <a:pPr>
                <a:defRPr/>
              </a:pPr>
              <a:t>75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1" grpId="0"/>
      <p:bldP spid="14337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>
            <a:extLst>
              <a:ext uri="{FF2B5EF4-FFF2-40B4-BE49-F238E27FC236}">
                <a16:creationId xmlns:a16="http://schemas.microsoft.com/office/drawing/2014/main" id="{B94DD50C-F9E3-46B5-8486-887C64D48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-28575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Voltmetro a doppia rampa (esercizio)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black">
          <a:xfrm>
            <a:off x="3033713" y="3336925"/>
            <a:ext cx="629126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i="1">
                <a:latin typeface="Book Antiqua" panose="02040602050305030304" pitchFamily="18" charset="0"/>
              </a:rPr>
              <a:t>N</a:t>
            </a:r>
            <a:r>
              <a:rPr lang="it-IT" altLang="it-IT" sz="2400" baseline="-25000">
                <a:latin typeface="Book Antiqua" panose="02040602050305030304" pitchFamily="18" charset="0"/>
              </a:rPr>
              <a:t>U</a:t>
            </a:r>
            <a:r>
              <a:rPr lang="it-IT" altLang="it-IT" sz="2400" i="1" baseline="-25000">
                <a:latin typeface="Book Antiqua" panose="02040602050305030304" pitchFamily="18" charset="0"/>
              </a:rPr>
              <a:t> </a:t>
            </a:r>
            <a:r>
              <a:rPr lang="it-IT" altLang="it-IT" sz="2400">
                <a:latin typeface="Book Antiqua" panose="02040602050305030304" pitchFamily="18" charset="0"/>
              </a:rPr>
              <a:t>=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I</a:t>
            </a:r>
            <a:r>
              <a:rPr lang="it-IT" altLang="it-IT" sz="2400">
                <a:latin typeface="Book Antiqua" panose="02040602050305030304" pitchFamily="18" charset="0"/>
              </a:rPr>
              <a:t>/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C</a:t>
            </a:r>
            <a:r>
              <a:rPr lang="it-IT" altLang="it-IT" sz="2400">
                <a:latin typeface="Book Antiqua" panose="02040602050305030304" pitchFamily="18" charset="0"/>
              </a:rPr>
              <a:t> = </a:t>
            </a:r>
            <a:r>
              <a:rPr lang="it-IT" altLang="it-IT" sz="2400" i="1"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</a:rPr>
              <a:t>I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 i="1">
                <a:latin typeface="Book Antiqua" panose="02040602050305030304" pitchFamily="18" charset="0"/>
              </a:rPr>
              <a:t>f</a:t>
            </a:r>
            <a:r>
              <a:rPr lang="it-IT" altLang="it-IT" sz="2400" baseline="-25000">
                <a:latin typeface="Book Antiqua" panose="02040602050305030304" pitchFamily="18" charset="0"/>
              </a:rPr>
              <a:t>C</a:t>
            </a:r>
            <a:r>
              <a:rPr lang="it-IT" altLang="it-IT" sz="2400">
                <a:latin typeface="Book Antiqua" panose="02040602050305030304" pitchFamily="18" charset="0"/>
              </a:rPr>
              <a:t> =  10</a:t>
            </a:r>
            <a:r>
              <a:rPr lang="it-IT" altLang="it-IT" sz="2400" baseline="30000">
                <a:latin typeface="Book Antiqua" panose="02040602050305030304" pitchFamily="18" charset="0"/>
              </a:rPr>
              <a:t>5  </a:t>
            </a:r>
            <a:r>
              <a:rPr lang="it-IT" altLang="it-IT" sz="2000"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000" u="sng">
                <a:latin typeface="Book Antiqua" panose="02040602050305030304" pitchFamily="18" charset="0"/>
                <a:sym typeface="Symbol" panose="05050102010706020507" pitchFamily="18" charset="2"/>
              </a:rPr>
              <a:t>5</a:t>
            </a:r>
            <a:r>
              <a:rPr lang="en-US" altLang="it-IT" sz="2000" u="sng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000" u="sng">
                <a:latin typeface="Book Antiqua" panose="02040602050305030304" pitchFamily="18" charset="0"/>
                <a:sym typeface="Symbol" panose="05050102010706020507" pitchFamily="18" charset="2"/>
              </a:rPr>
              <a:t>cifre</a:t>
            </a:r>
            <a:r>
              <a:rPr lang="it-IT" altLang="it-IT" sz="2000">
                <a:latin typeface="Book Antiqua" panose="02040602050305030304" pitchFamily="18" charset="0"/>
                <a:sym typeface="Symbol" panose="05050102010706020507" pitchFamily="18" charset="2"/>
              </a:rPr>
              <a:t> di conteggio)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2000" baseline="30000">
              <a:latin typeface="Book Antiqua" panose="02040602050305030304" pitchFamily="18" charset="0"/>
            </a:endParaRP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black">
          <a:xfrm>
            <a:off x="268288" y="3895725"/>
            <a:ext cx="8875712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=16 bit 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D,max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=2</a:t>
            </a:r>
            <a:r>
              <a:rPr lang="it-IT" altLang="it-IT" sz="2400" baseline="30000">
                <a:latin typeface="Book Antiqua" panose="02040602050305030304" pitchFamily="18" charset="0"/>
                <a:sym typeface="Symbol" panose="05050102010706020507" pitchFamily="18" charset="2"/>
              </a:rPr>
              <a:t>16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=65 536 livelli </a:t>
            </a:r>
            <a:r>
              <a:rPr lang="it-IT" altLang="it-IT" sz="2000"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000" u="sng">
                <a:latin typeface="Book Antiqua" panose="02040602050305030304" pitchFamily="18" charset="0"/>
                <a:sym typeface="Symbol" panose="05050102010706020507" pitchFamily="18" charset="2"/>
              </a:rPr>
              <a:t>4</a:t>
            </a:r>
            <a:r>
              <a:rPr lang="en-US" altLang="it-IT" sz="2000" u="sng">
                <a:latin typeface="Book Antiqua" panose="02040602050305030304" pitchFamily="18" charset="0"/>
                <a:sym typeface="Symbol" panose="05050102010706020507" pitchFamily="18" charset="2"/>
              </a:rPr>
              <a:t>½ cifre</a:t>
            </a:r>
            <a:r>
              <a:rPr lang="it-IT" altLang="it-IT" sz="2000">
                <a:latin typeface="Book Antiqua" panose="02040602050305030304" pitchFamily="18" charset="0"/>
                <a:sym typeface="Symbol" panose="05050102010706020507" pitchFamily="18" charset="2"/>
              </a:rPr>
              <a:t>)       </a:t>
            </a:r>
            <a:r>
              <a:rPr lang="it-IT" altLang="it-IT" sz="2000" i="1">
                <a:latin typeface="Book Antiqua" panose="02040602050305030304" pitchFamily="18" charset="0"/>
                <a:sym typeface="Symbol" panose="05050102010706020507" pitchFamily="18" charset="2"/>
              </a:rPr>
              <a:t>[misura unipolare]</a:t>
            </a:r>
            <a:br>
              <a:rPr lang="it-IT" altLang="it-IT" sz="2000" i="1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1800" i="1">
                <a:latin typeface="Book Antiqua" panose="02040602050305030304" pitchFamily="18" charset="0"/>
                <a:sym typeface="Symbol" panose="05050102010706020507" pitchFamily="18" charset="2"/>
              </a:rPr>
              <a:t>con misura bipolare: 1 bit di segno (+/-) e 15 bit su dinamica pos./neg. N</a:t>
            </a:r>
            <a:r>
              <a:rPr lang="it-IT" altLang="it-IT" sz="1800" i="1" baseline="-25000">
                <a:latin typeface="Book Antiqua" panose="02040602050305030304" pitchFamily="18" charset="0"/>
                <a:sym typeface="Symbol" panose="05050102010706020507" pitchFamily="18" charset="2"/>
              </a:rPr>
              <a:t>D,max</a:t>
            </a:r>
            <a:r>
              <a:rPr lang="it-IT" altLang="it-IT" sz="1800" i="1">
                <a:latin typeface="Book Antiqua" panose="02040602050305030304" pitchFamily="18" charset="0"/>
                <a:sym typeface="Symbol" panose="05050102010706020507" pitchFamily="18" charset="2"/>
              </a:rPr>
              <a:t>=2</a:t>
            </a:r>
            <a:r>
              <a:rPr lang="it-IT" altLang="it-IT" sz="1800" i="1" baseline="30000">
                <a:latin typeface="Book Antiqua" panose="02040602050305030304" pitchFamily="18" charset="0"/>
                <a:sym typeface="Symbol" panose="05050102010706020507" pitchFamily="18" charset="2"/>
              </a:rPr>
              <a:t>15</a:t>
            </a:r>
            <a:r>
              <a:rPr lang="it-IT" altLang="it-IT" sz="1800" i="1">
                <a:latin typeface="Book Antiqua" panose="02040602050305030304" pitchFamily="18" charset="0"/>
                <a:sym typeface="Symbol" panose="05050102010706020507" pitchFamily="18" charset="2"/>
              </a:rPr>
              <a:t>=32768 liv.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black">
          <a:xfrm flipV="1">
            <a:off x="177800" y="2279650"/>
            <a:ext cx="8669338" cy="111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black">
          <a:xfrm>
            <a:off x="244475" y="4575175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D,max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D,max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C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 65 536 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µs 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65 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ms</a:t>
            </a:r>
            <a:endParaRPr lang="it-IT" altLang="it-IT" sz="2400" baseline="30000">
              <a:latin typeface="Book Antiqua" panose="02040602050305030304" pitchFamily="18" charset="0"/>
            </a:endParaRP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black">
          <a:xfrm>
            <a:off x="279400" y="5030788"/>
            <a:ext cx="858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mis,max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I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+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D,max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 1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65 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ms e quindi </a:t>
            </a:r>
            <a:r>
              <a:rPr lang="en-US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f</a:t>
            </a:r>
            <a:r>
              <a:rPr lang="en-US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mis</a:t>
            </a:r>
            <a:r>
              <a:rPr lang="en-US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=1/</a:t>
            </a:r>
            <a:r>
              <a:rPr lang="en-US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en-US" altLang="it-IT" sz="2400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mis,max</a:t>
            </a:r>
            <a:r>
              <a:rPr lang="en-US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en-US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</a:t>
            </a:r>
            <a:r>
              <a:rPr lang="en-US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en-US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6 Hz</a:t>
            </a:r>
            <a:endParaRPr lang="it-IT" altLang="it-IT" sz="2400" b="1">
              <a:solidFill>
                <a:srgbClr val="FFFF00"/>
              </a:solidFill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black">
          <a:xfrm>
            <a:off x="139700" y="930275"/>
            <a:ext cx="899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Misura di tensione a 16 bit in presenza di disturbo a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dis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= 50 Hz</a:t>
            </a:r>
            <a:endParaRPr lang="it-IT" altLang="it-IT" sz="2400" u="sng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black">
          <a:xfrm>
            <a:off x="163513" y="1319213"/>
            <a:ext cx="8297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= 100 ms con QUARZO a frequenza 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= 1 MHz</a:t>
            </a:r>
            <a:b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u="sng">
                <a:solidFill>
                  <a:srgbClr val="FFFF00"/>
                </a:solidFill>
                <a:latin typeface="Book Antiqua" panose="02040602050305030304" pitchFamily="18" charset="0"/>
              </a:rPr>
              <a:t>[[ velocità di lettura </a:t>
            </a:r>
            <a:r>
              <a:rPr lang="it-IT" altLang="it-IT" sz="2400" i="1" u="sng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u="sng" baseline="-25000">
                <a:solidFill>
                  <a:srgbClr val="FFFF00"/>
                </a:solidFill>
                <a:latin typeface="Book Antiqua" panose="02040602050305030304" pitchFamily="18" charset="0"/>
              </a:rPr>
              <a:t>mis </a:t>
            </a:r>
            <a:r>
              <a:rPr lang="it-IT" altLang="it-IT" sz="2400" u="sng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?</a:t>
            </a:r>
            <a:r>
              <a:rPr lang="it-IT" altLang="it-IT" sz="2400" u="sng">
                <a:solidFill>
                  <a:srgbClr val="FFFF00"/>
                </a:solidFill>
                <a:latin typeface="Book Antiqua" panose="02040602050305030304" pitchFamily="18" charset="0"/>
              </a:rPr>
              <a:t>   ;   cifre decimali </a:t>
            </a:r>
            <a:r>
              <a:rPr lang="it-IT" altLang="it-IT" sz="2400" i="1" u="sng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 u="sng" baseline="-25000">
                <a:solidFill>
                  <a:srgbClr val="FFFF00"/>
                </a:solidFill>
                <a:latin typeface="Book Antiqua" panose="02040602050305030304" pitchFamily="18" charset="0"/>
              </a:rPr>
              <a:t>contatore</a:t>
            </a:r>
            <a:r>
              <a:rPr lang="it-IT" altLang="it-IT" sz="2400" u="sng">
                <a:solidFill>
                  <a:srgbClr val="FFFF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?</a:t>
            </a:r>
            <a:r>
              <a:rPr lang="it-IT" altLang="it-IT" sz="2400" u="sng">
                <a:solidFill>
                  <a:srgbClr val="FFFF00"/>
                </a:solidFill>
                <a:latin typeface="Book Antiqua" panose="02040602050305030304" pitchFamily="18" charset="0"/>
              </a:rPr>
              <a:t> ]]</a:t>
            </a:r>
          </a:p>
        </p:txBody>
      </p:sp>
      <p:grpSp>
        <p:nvGrpSpPr>
          <p:cNvPr id="760842" name="Group 10"/>
          <p:cNvGrpSpPr>
            <a:grpSpLocks/>
          </p:cNvGrpSpPr>
          <p:nvPr/>
        </p:nvGrpSpPr>
        <p:grpSpPr bwMode="auto">
          <a:xfrm>
            <a:off x="195263" y="2312988"/>
            <a:ext cx="8647112" cy="1171575"/>
            <a:chOff x="149" y="1457"/>
            <a:chExt cx="5447" cy="738"/>
          </a:xfrm>
        </p:grpSpPr>
        <p:graphicFrame>
          <p:nvGraphicFramePr>
            <p:cNvPr id="155668" name="Object 11"/>
            <p:cNvGraphicFramePr>
              <a:graphicFrameLocks noChangeAspect="1"/>
            </p:cNvGraphicFramePr>
            <p:nvPr/>
          </p:nvGraphicFramePr>
          <p:xfrm>
            <a:off x="3615" y="1470"/>
            <a:ext cx="1981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91" name="Equation" r:id="rId4" imgW="802800" imgH="270000" progId="Equation.3">
                    <p:embed/>
                  </p:oleObj>
                </mc:Choice>
                <mc:Fallback>
                  <p:oleObj name="Equation" r:id="rId4" imgW="802800" imgH="270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615" y="1470"/>
                          <a:ext cx="1981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9" name="Object 12"/>
            <p:cNvGraphicFramePr>
              <a:graphicFrameLocks noChangeAspect="1"/>
            </p:cNvGraphicFramePr>
            <p:nvPr/>
          </p:nvGraphicFramePr>
          <p:xfrm>
            <a:off x="149" y="1457"/>
            <a:ext cx="268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92" name="Equation" r:id="rId6" imgW="1200960" imgH="270000" progId="Equation.3">
                    <p:embed/>
                  </p:oleObj>
                </mc:Choice>
                <mc:Fallback>
                  <p:oleObj name="Equation" r:id="rId6" imgW="1200960" imgH="270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49" y="1457"/>
                          <a:ext cx="2684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70" name="Text Box 13"/>
            <p:cNvSpPr txBox="1">
              <a:spLocks noChangeArrowheads="1"/>
            </p:cNvSpPr>
            <p:nvPr/>
          </p:nvSpPr>
          <p:spPr bwMode="black">
            <a:xfrm>
              <a:off x="2553" y="1634"/>
              <a:ext cx="1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  <a:sym typeface="Symbol" panose="05050102010706020507" pitchFamily="18" charset="2"/>
                </a:rPr>
                <a:t>o in genere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</p:grpSp>
      <p:sp>
        <p:nvSpPr>
          <p:cNvPr id="760846" name="Text Box 14"/>
          <p:cNvSpPr txBox="1">
            <a:spLocks noChangeArrowheads="1"/>
          </p:cNvSpPr>
          <p:nvPr/>
        </p:nvSpPr>
        <p:spPr bwMode="black">
          <a:xfrm>
            <a:off x="200025" y="3344863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qui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I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=5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dis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=100 ms</a:t>
            </a:r>
            <a:endParaRPr lang="it-IT" altLang="it-IT" sz="2400" i="1">
              <a:latin typeface="Book Antiqua" panose="02040602050305030304" pitchFamily="18" charset="0"/>
            </a:endParaRPr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black">
          <a:xfrm>
            <a:off x="331788" y="5470525"/>
            <a:ext cx="8812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M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contatore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 log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10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(max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{</a:t>
            </a:r>
            <a:r>
              <a:rPr lang="en-US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en-US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, </a:t>
            </a:r>
            <a:r>
              <a:rPr lang="en-US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en-US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D,max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}) =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log</a:t>
            </a:r>
            <a:r>
              <a:rPr lang="it-IT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10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en-US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en-US" altLang="it-IT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en-US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) </a:t>
            </a:r>
            <a:r>
              <a:rPr lang="en-US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 5 cifre</a:t>
            </a:r>
            <a:endParaRPr lang="it-IT" altLang="it-IT" sz="2000" b="1" i="1">
              <a:solidFill>
                <a:srgbClr val="FFFF00"/>
              </a:solidFill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black">
          <a:xfrm>
            <a:off x="303213" y="6024563"/>
            <a:ext cx="561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Se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x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=4 V e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=20 V  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?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e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r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)=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?</a:t>
            </a:r>
            <a:endParaRPr lang="it-IT" altLang="it-IT" sz="2400" b="1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0849" name="Text Box 17"/>
          <p:cNvSpPr txBox="1">
            <a:spLocks noChangeArrowheads="1"/>
          </p:cNvSpPr>
          <p:nvPr/>
        </p:nvSpPr>
        <p:spPr bwMode="black">
          <a:xfrm>
            <a:off x="6067425" y="5807075"/>
            <a:ext cx="2932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 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=20V/65536 0.3 mV</a:t>
            </a:r>
            <a:b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 =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/(12)</a:t>
            </a:r>
            <a:r>
              <a:rPr lang="it-IT" altLang="it-IT" sz="2000" b="1" u="sng" baseline="30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1/2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 88 V</a:t>
            </a:r>
            <a:b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it-IT" altLang="it-IT" sz="2000" b="1" u="sng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r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 =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u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)/</a:t>
            </a:r>
            <a:r>
              <a:rPr lang="it-IT" altLang="it-IT" sz="2000" b="1" i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b="1" i="1" u="sng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x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 2210</a:t>
            </a:r>
            <a:r>
              <a:rPr lang="it-IT" altLang="it-IT" sz="2000" b="1" u="sng" baseline="30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-6</a:t>
            </a:r>
          </a:p>
        </p:txBody>
      </p:sp>
      <p:sp>
        <p:nvSpPr>
          <p:cNvPr id="760850" name="Text Box 18"/>
          <p:cNvSpPr txBox="1">
            <a:spLocks noChangeArrowheads="1"/>
          </p:cNvSpPr>
          <p:nvPr/>
        </p:nvSpPr>
        <p:spPr bwMode="black">
          <a:xfrm>
            <a:off x="5861050" y="4545013"/>
            <a:ext cx="330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 (( 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contatore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≠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ADC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 ))</a:t>
            </a:r>
            <a:endParaRPr lang="it-IT" altLang="it-IT" sz="2400" baseline="-2500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black">
          <a:xfrm>
            <a:off x="1368425" y="6334125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e se </a:t>
            </a:r>
            <a:r>
              <a:rPr lang="it-IT" altLang="it-IT" sz="2400" i="1"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=20 V</a:t>
            </a:r>
            <a:r>
              <a:rPr lang="it-IT" altLang="it-IT" sz="180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 b="1">
                <a:latin typeface="Book Antiqua" panose="02040602050305030304" pitchFamily="18" charset="0"/>
                <a:sym typeface="Symbol" panose="05050102010706020507" pitchFamily="18" charset="2"/>
              </a:rPr>
              <a:t>??</a:t>
            </a:r>
            <a:endParaRPr lang="it-IT" altLang="it-IT" sz="2400" b="1" i="1">
              <a:latin typeface="Book Antiqua" panose="02040602050305030304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black">
          <a:xfrm>
            <a:off x="3541713" y="4879975"/>
            <a:ext cx="2476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1800" i="1">
                <a:latin typeface="Book Antiqua" panose="02040602050305030304" pitchFamily="18" charset="0"/>
                <a:sym typeface="Symbol" panose="05050102010706020507" pitchFamily="18" charset="2"/>
              </a:rPr>
              <a:t>1</a:t>
            </a:r>
            <a:r>
              <a:rPr lang="it-IT" altLang="it-IT" sz="1800" i="1">
                <a:latin typeface="Book Antiqua" panose="02040602050305030304" pitchFamily="18" charset="0"/>
                <a:sym typeface="Symbol" panose="05050102010706020507" pitchFamily="18" charset="2"/>
              </a:rPr>
              <a:t>32.5 </a:t>
            </a:r>
            <a:r>
              <a:rPr lang="en-US" altLang="it-IT" sz="1800" i="1">
                <a:latin typeface="Book Antiqua" panose="02040602050305030304" pitchFamily="18" charset="0"/>
                <a:sym typeface="Symbol" panose="05050102010706020507" pitchFamily="18" charset="2"/>
              </a:rPr>
              <a:t>ms se bipolare</a:t>
            </a:r>
            <a:endParaRPr lang="it-IT" altLang="it-IT" sz="1800" b="1" i="1">
              <a:solidFill>
                <a:srgbClr val="FFFF00"/>
              </a:solidFill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C943045-2D37-4F14-9692-DEE71A38504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0C0644-25EC-45FA-AB68-DE326015FD0A}" type="slidenum">
              <a:rPr lang="it-IT" altLang="it-IT"/>
              <a:pPr>
                <a:defRPr/>
              </a:pPr>
              <a:t>76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/>
      <p:bldP spid="760836" grpId="0"/>
      <p:bldP spid="760838" grpId="0"/>
      <p:bldP spid="760839" grpId="0"/>
      <p:bldP spid="760846" grpId="0"/>
      <p:bldP spid="760847" grpId="0"/>
      <p:bldP spid="760848" grpId="0"/>
      <p:bldP spid="760849" grpId="0"/>
      <p:bldP spid="760850" grpId="0"/>
      <p:bldP spid="2" grpId="0"/>
      <p:bldP spid="2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0C636982-D0BC-43CF-8CD8-7AA3E6CA4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61963" y="-5715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Considerazione </a:t>
            </a:r>
            <a:r>
              <a:rPr lang="it-IT" altLang="it-IT" sz="3600" dirty="0">
                <a:solidFill>
                  <a:srgbClr val="B2B2B2"/>
                </a:solidFill>
                <a:latin typeface="Book Antiqua" panose="02040602050305030304" pitchFamily="18" charset="0"/>
              </a:rPr>
              <a:t>(sull’integrale)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black">
          <a:xfrm>
            <a:off x="174625" y="1087438"/>
            <a:ext cx="8983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C8FF00"/>
                </a:solidFill>
                <a:latin typeface="Book Antiqua" panose="02040602050305030304" pitchFamily="18" charset="0"/>
              </a:rPr>
              <a:t>Era stato scritto che</a:t>
            </a:r>
            <a:endParaRPr lang="it-IT" altLang="it-IT" sz="2800" i="1" baseline="-25000">
              <a:solidFill>
                <a:srgbClr val="C8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black">
          <a:xfrm>
            <a:off x="160338" y="1989138"/>
            <a:ext cx="8983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In realtà si misura non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m</a:t>
            </a:r>
            <a:r>
              <a:rPr lang="it-IT" altLang="it-IT" sz="2800">
                <a:latin typeface="Book Antiqua" panose="02040602050305030304" pitchFamily="18" charset="0"/>
              </a:rPr>
              <a:t> ma un </a:t>
            </a:r>
            <a:r>
              <a:rPr lang="it-IT" altLang="it-IT" sz="2800">
                <a:latin typeface="Symbol" panose="05050102010706020507" pitchFamily="18" charset="2"/>
              </a:rPr>
              <a:t>D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G</a:t>
            </a:r>
            <a:r>
              <a:rPr lang="it-IT" altLang="it-IT" sz="2800">
                <a:latin typeface="Book Antiqua" panose="02040602050305030304" pitchFamily="18" charset="0"/>
              </a:rPr>
              <a:t>=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D</a:t>
            </a:r>
            <a:r>
              <a:rPr lang="it-IT" altLang="it-IT" sz="2800">
                <a:latin typeface="Book Antiqua" panose="02040602050305030304" pitchFamily="18" charset="0"/>
              </a:rPr>
              <a:t>= </a:t>
            </a: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36550" y="2457450"/>
          <a:ext cx="853757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1" name="Equation" r:id="rId4" imgW="3492500" imgH="711200" progId="Equation.DSMT4">
                  <p:embed/>
                </p:oleObj>
              </mc:Choice>
              <mc:Fallback>
                <p:oleObj name="Equation" r:id="rId4" imgW="34925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6550" y="2457450"/>
                        <a:ext cx="8537575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/>
          <p:cNvSpPr txBox="1">
            <a:spLocks noChangeArrowheads="1"/>
          </p:cNvSpPr>
          <p:nvPr/>
        </p:nvSpPr>
        <p:spPr bwMode="black">
          <a:xfrm>
            <a:off x="160338" y="4541838"/>
            <a:ext cx="846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Ed è vero che il tempo misurato </a:t>
            </a:r>
            <a:endParaRPr lang="it-IT" altLang="it-IT" sz="2800" b="1">
              <a:latin typeface="Book Antiqua" panose="02040602050305030304" pitchFamily="18" charset="0"/>
            </a:endParaRPr>
          </a:p>
        </p:txBody>
      </p:sp>
      <p:sp>
        <p:nvSpPr>
          <p:cNvPr id="752647" name="Text Box 7"/>
          <p:cNvSpPr txBox="1">
            <a:spLocks noChangeArrowheads="1"/>
          </p:cNvSpPr>
          <p:nvPr/>
        </p:nvSpPr>
        <p:spPr bwMode="black">
          <a:xfrm>
            <a:off x="174625" y="5449888"/>
            <a:ext cx="898366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In salita, sia il segnale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 che il disturbo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d</a:t>
            </a:r>
            <a:r>
              <a:rPr lang="it-IT" altLang="it-IT" sz="2800">
                <a:latin typeface="Book Antiqua" panose="02040602050305030304" pitchFamily="18" charset="0"/>
              </a:rPr>
              <a:t> vengono integrati per un tempo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I</a:t>
            </a:r>
            <a:r>
              <a:rPr lang="it-IT" altLang="it-IT" sz="2800">
                <a:latin typeface="Book Antiqua" panose="02040602050305030304" pitchFamily="18" charset="0"/>
              </a:rPr>
              <a:t> per poi </a:t>
            </a:r>
            <a:r>
              <a:rPr lang="it-IT" altLang="it-IT" sz="2800">
                <a:solidFill>
                  <a:srgbClr val="C8FF00"/>
                </a:solidFill>
                <a:latin typeface="Book Antiqua" panose="02040602050305030304" pitchFamily="18" charset="0"/>
              </a:rPr>
              <a:t>ricavare la misura </a:t>
            </a:r>
            <a:br>
              <a:rPr lang="it-IT" altLang="it-IT" sz="2800">
                <a:solidFill>
                  <a:srgbClr val="C8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C8FF00"/>
                </a:solidFill>
                <a:latin typeface="Book Antiqua" panose="02040602050305030304" pitchFamily="18" charset="0"/>
              </a:rPr>
              <a:t>in maniera proporzionale all'integrale dei due</a:t>
            </a:r>
            <a:endParaRPr lang="it-IT" altLang="it-IT" sz="2800" b="1" baseline="-25000">
              <a:solidFill>
                <a:srgbClr val="C8FF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3405188" y="758825"/>
          <a:ext cx="2898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2" name="Equation" r:id="rId6" imgW="728640" imgH="310680" progId="Equation.3">
                  <p:embed/>
                </p:oleObj>
              </mc:Choice>
              <mc:Fallback>
                <p:oleObj name="Equation" r:id="rId6" imgW="728640" imgH="31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405188" y="758825"/>
                        <a:ext cx="2898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5375275" y="4251325"/>
          <a:ext cx="34671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3" name="Equation" r:id="rId8" imgW="1485900" imgH="482600" progId="Equation.DSMT4">
                  <p:embed/>
                </p:oleObj>
              </mc:Choice>
              <mc:Fallback>
                <p:oleObj name="Equation" r:id="rId8" imgW="14859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75275" y="4251325"/>
                        <a:ext cx="34671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0" name="Text Box 10"/>
          <p:cNvSpPr txBox="1">
            <a:spLocks noChangeArrowheads="1"/>
          </p:cNvSpPr>
          <p:nvPr/>
        </p:nvSpPr>
        <p:spPr bwMode="black">
          <a:xfrm>
            <a:off x="6713538" y="1720850"/>
            <a:ext cx="2397125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  <a:t>il voltmetro confronta, con una “differenza” </a:t>
            </a:r>
            <a:b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</a:b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  <a:t>o con metodo di zero l’integrale di </a:t>
            </a:r>
            <a:r>
              <a:rPr lang="it-IT" altLang="it-IT" sz="1600" b="1" i="1">
                <a:solidFill>
                  <a:srgbClr val="00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i="1" baseline="-25000">
                <a:solidFill>
                  <a:srgbClr val="00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  <a:t> (</a:t>
            </a:r>
            <a:r>
              <a:rPr lang="it-IT" altLang="it-IT" sz="1600" b="1" i="1">
                <a:solidFill>
                  <a:srgbClr val="00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i="1" baseline="-25000">
                <a:solidFill>
                  <a:srgbClr val="00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</a:t>
            </a:r>
            <a:r>
              <a:rPr lang="it-IT" altLang="it-IT" sz="1600" b="1" i="1">
                <a:solidFill>
                  <a:srgbClr val="00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600" b="1" baseline="-25000">
                <a:solidFill>
                  <a:srgbClr val="00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  <a:t>) con l’integrale di </a:t>
            </a:r>
            <a:r>
              <a:rPr lang="it-IT" altLang="it-IT" sz="1600" b="1" i="1">
                <a:solidFill>
                  <a:srgbClr val="00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>
                <a:solidFill>
                  <a:srgbClr val="00FF00"/>
                </a:solidFill>
                <a:latin typeface="Book Antiqua" panose="02040602050305030304" pitchFamily="18" charset="0"/>
              </a:rPr>
              <a:t>R </a:t>
            </a:r>
            <a:br>
              <a:rPr lang="it-IT" altLang="it-IT" sz="1600" b="1" baseline="-25000">
                <a:solidFill>
                  <a:srgbClr val="00FF00"/>
                </a:solidFill>
                <a:latin typeface="Book Antiqua" panose="02040602050305030304" pitchFamily="18" charset="0"/>
              </a:rPr>
            </a:b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  <a:t>(che vale </a:t>
            </a:r>
            <a:r>
              <a:rPr lang="it-IT" altLang="it-IT" sz="1600" b="1" i="1">
                <a:solidFill>
                  <a:srgbClr val="00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>
                <a:solidFill>
                  <a:srgbClr val="00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</a:t>
            </a:r>
            <a:r>
              <a:rPr lang="it-IT" altLang="it-IT" sz="1600" b="1" i="1">
                <a:solidFill>
                  <a:srgbClr val="00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600" b="1" baseline="-25000">
                <a:solidFill>
                  <a:srgbClr val="00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600" b="1">
                <a:solidFill>
                  <a:srgbClr val="00FF0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black">
          <a:xfrm>
            <a:off x="171450" y="4979988"/>
            <a:ext cx="898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C8FF00"/>
                </a:solidFill>
                <a:latin typeface="Book Antiqua" panose="02040602050305030304" pitchFamily="18" charset="0"/>
              </a:rPr>
              <a:t>non si ha  però la divisione per </a:t>
            </a:r>
            <a:r>
              <a:rPr lang="it-IT" altLang="it-IT" sz="2400" i="1">
                <a:solidFill>
                  <a:srgbClr val="C8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aseline="-25000">
                <a:solidFill>
                  <a:srgbClr val="C8FF00"/>
                </a:solidFill>
                <a:latin typeface="Book Antiqua" panose="02040602050305030304" pitchFamily="18" charset="0"/>
              </a:rPr>
              <a:t>I  </a:t>
            </a:r>
            <a:r>
              <a:rPr lang="it-IT" altLang="it-IT" sz="1600">
                <a:solidFill>
                  <a:srgbClr val="C8FF00"/>
                </a:solidFill>
                <a:latin typeface="Book Antiqua" panose="02040602050305030304" pitchFamily="18" charset="0"/>
              </a:rPr>
              <a:t>(non è vero che è </a:t>
            </a:r>
            <a:r>
              <a:rPr lang="it-IT" altLang="it-IT" sz="1800">
                <a:solidFill>
                  <a:srgbClr val="C8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</a:t>
            </a:r>
            <a:r>
              <a:rPr lang="it-IT" altLang="it-IT" sz="1600">
                <a:solidFill>
                  <a:srgbClr val="C8FF00"/>
                </a:solidFill>
                <a:latin typeface="Book Antiqua" panose="02040602050305030304" pitchFamily="18" charset="0"/>
              </a:rPr>
              <a:t> 1/</a:t>
            </a:r>
            <a:r>
              <a:rPr lang="it-IT" altLang="it-IT" sz="1600" i="1">
                <a:solidFill>
                  <a:srgbClr val="C8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600" baseline="-25000">
                <a:solidFill>
                  <a:srgbClr val="C8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1600">
                <a:solidFill>
                  <a:srgbClr val="C8FF00"/>
                </a:solidFill>
                <a:latin typeface="Book Antiqua" panose="02040602050305030304" pitchFamily="18" charset="0"/>
              </a:rPr>
              <a:t>)</a:t>
            </a:r>
            <a:endParaRPr lang="it-IT" altLang="it-IT" sz="1600" i="1">
              <a:solidFill>
                <a:srgbClr val="C8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black">
          <a:xfrm>
            <a:off x="6570663" y="908050"/>
            <a:ext cx="23780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latin typeface="Book Antiqua" panose="02040602050305030304" pitchFamily="18" charset="0"/>
              </a:rPr>
              <a:t>Senza il disturbo </a:t>
            </a:r>
            <a:br>
              <a:rPr lang="it-IT" altLang="it-IT" sz="1600" b="1">
                <a:latin typeface="Book Antiqua" panose="02040602050305030304" pitchFamily="18" charset="0"/>
              </a:rPr>
            </a:br>
            <a:r>
              <a:rPr lang="it-IT" altLang="it-IT" sz="1600" b="1">
                <a:latin typeface="Book Antiqua" panose="02040602050305030304" pitchFamily="18" charset="0"/>
              </a:rPr>
              <a:t> │</a:t>
            </a:r>
            <a:r>
              <a:rPr lang="it-IT" altLang="it-IT" sz="1600" b="1" i="1">
                <a:latin typeface="Book Antiqua" panose="02040602050305030304" pitchFamily="18" charset="0"/>
              </a:rPr>
              <a:t>V</a:t>
            </a:r>
            <a:r>
              <a:rPr lang="it-IT" altLang="it-IT" sz="1600" b="1" i="1" baseline="-25000">
                <a:latin typeface="Book Antiqua" panose="02040602050305030304" pitchFamily="18" charset="0"/>
              </a:rPr>
              <a:t>x </a:t>
            </a:r>
            <a:r>
              <a:rPr lang="it-IT" altLang="it-IT" sz="1600" b="1">
                <a:latin typeface="Book Antiqua" panose="02040602050305030304" pitchFamily="18" charset="0"/>
                <a:sym typeface="Symbol" panose="05050102010706020507" pitchFamily="18" charset="2"/>
              </a:rPr>
              <a:t></a:t>
            </a:r>
            <a:r>
              <a:rPr lang="it-IT" altLang="it-IT" sz="1600" b="1" i="1">
                <a:latin typeface="Book Antiqua" panose="02040602050305030304" pitchFamily="18" charset="0"/>
              </a:rPr>
              <a:t>T</a:t>
            </a:r>
            <a:r>
              <a:rPr lang="it-IT" altLang="it-IT" sz="1600" b="1" baseline="-25000">
                <a:latin typeface="Book Antiqua" panose="02040602050305030304" pitchFamily="18" charset="0"/>
              </a:rPr>
              <a:t>U </a:t>
            </a:r>
            <a:r>
              <a:rPr lang="it-IT" altLang="it-IT" sz="1600" b="1">
                <a:latin typeface="Book Antiqua" panose="02040602050305030304" pitchFamily="18" charset="0"/>
              </a:rPr>
              <a:t>│ - │</a:t>
            </a:r>
            <a:r>
              <a:rPr lang="it-IT" altLang="it-IT" sz="1600" b="1" i="1">
                <a:latin typeface="Book Antiqua" panose="02040602050305030304" pitchFamily="18" charset="0"/>
              </a:rPr>
              <a:t>V</a:t>
            </a:r>
            <a:r>
              <a:rPr lang="it-IT" altLang="it-IT" sz="1600" b="1" baseline="-25000">
                <a:latin typeface="Book Antiqua" panose="02040602050305030304" pitchFamily="18" charset="0"/>
              </a:rPr>
              <a:t>R</a:t>
            </a:r>
            <a:r>
              <a:rPr lang="it-IT" altLang="it-IT" sz="1600" b="1" i="1" baseline="-25000">
                <a:latin typeface="Book Antiqua" panose="02040602050305030304" pitchFamily="18" charset="0"/>
              </a:rPr>
              <a:t> </a:t>
            </a:r>
            <a:r>
              <a:rPr lang="it-IT" altLang="it-IT" sz="1600" b="1">
                <a:latin typeface="Book Antiqua" panose="02040602050305030304" pitchFamily="18" charset="0"/>
                <a:sym typeface="Symbol" panose="05050102010706020507" pitchFamily="18" charset="2"/>
              </a:rPr>
              <a:t></a:t>
            </a:r>
            <a:r>
              <a:rPr lang="it-IT" altLang="it-IT" sz="1600" b="1" i="1">
                <a:latin typeface="Book Antiqua" panose="02040602050305030304" pitchFamily="18" charset="0"/>
              </a:rPr>
              <a:t>T</a:t>
            </a:r>
            <a:r>
              <a:rPr lang="it-IT" altLang="it-IT" sz="1600" b="1" baseline="-25000">
                <a:latin typeface="Book Antiqua" panose="02040602050305030304" pitchFamily="18" charset="0"/>
              </a:rPr>
              <a:t>D</a:t>
            </a:r>
            <a:r>
              <a:rPr lang="it-IT" altLang="it-IT" sz="1600" b="1">
                <a:latin typeface="Book Antiqua" panose="02040602050305030304" pitchFamily="18" charset="0"/>
              </a:rPr>
              <a:t>│= 0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B750799-8B29-4018-9C7B-0CF04B78159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ABD63-0770-4983-AB9C-4A394141BAF6}" type="slidenum">
              <a:rPr lang="it-IT" altLang="it-IT"/>
              <a:pPr>
                <a:defRPr/>
              </a:pPr>
              <a:t>77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7" grpId="0"/>
      <p:bldP spid="752650" grpId="0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AB830AC1-3288-4C7D-A777-4985665E3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Circuito integratore </a:t>
            </a: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con OP-AMP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black">
          <a:xfrm>
            <a:off x="471488" y="862013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L’impedenza complessa </a:t>
            </a:r>
            <a:r>
              <a:rPr lang="it-IT" altLang="it-IT" sz="2800" i="1">
                <a:latin typeface="Book Antiqua" panose="02040602050305030304" pitchFamily="18" charset="0"/>
              </a:rPr>
              <a:t>Z</a:t>
            </a:r>
            <a:r>
              <a:rPr lang="it-IT" altLang="it-IT" sz="2800">
                <a:latin typeface="Book Antiqua" panose="02040602050305030304" pitchFamily="18" charset="0"/>
              </a:rPr>
              <a:t> per un generico carico è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black">
          <a:xfrm>
            <a:off x="400050" y="1330325"/>
            <a:ext cx="82216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i="1">
                <a:latin typeface="Book Antiqua" panose="02040602050305030304" pitchFamily="18" charset="0"/>
              </a:rPr>
              <a:t>Z</a:t>
            </a:r>
            <a:r>
              <a:rPr lang="it-IT" altLang="it-IT" sz="2800" baseline="-25000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=</a:t>
            </a:r>
            <a:r>
              <a:rPr lang="it-IT" altLang="it-IT" sz="2800" i="1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  </a:t>
            </a:r>
            <a:r>
              <a:rPr lang="it-IT" altLang="it-IT" sz="14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per un resistore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i="1">
                <a:latin typeface="Book Antiqua" panose="02040602050305030304" pitchFamily="18" charset="0"/>
              </a:rPr>
              <a:t> Z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=1/j</a:t>
            </a:r>
            <a:r>
              <a:rPr lang="it-IT" altLang="it-IT" sz="2800" i="1">
                <a:latin typeface="Symbol" panose="05050102010706020507" pitchFamily="18" charset="2"/>
              </a:rPr>
              <a:t>w</a:t>
            </a:r>
            <a:r>
              <a:rPr lang="it-IT" altLang="it-IT" sz="2800" i="1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  </a:t>
            </a:r>
            <a:r>
              <a:rPr lang="it-IT" altLang="it-IT" sz="10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per un condensatore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i="1">
                <a:latin typeface="Book Antiqua" panose="02040602050305030304" pitchFamily="18" charset="0"/>
              </a:rPr>
              <a:t>Z</a:t>
            </a:r>
            <a:r>
              <a:rPr lang="it-IT" altLang="it-IT" sz="2800" baseline="-25000">
                <a:latin typeface="Book Antiqua" panose="02040602050305030304" pitchFamily="18" charset="0"/>
              </a:rPr>
              <a:t>L</a:t>
            </a:r>
            <a:r>
              <a:rPr lang="it-IT" altLang="it-IT" sz="2800">
                <a:latin typeface="Book Antiqua" panose="02040602050305030304" pitchFamily="18" charset="0"/>
              </a:rPr>
              <a:t>=j</a:t>
            </a:r>
            <a:r>
              <a:rPr lang="it-IT" altLang="it-IT" sz="2800" i="1">
                <a:latin typeface="Symbol" panose="05050102010706020507" pitchFamily="18" charset="2"/>
              </a:rPr>
              <a:t>w</a:t>
            </a:r>
            <a:r>
              <a:rPr lang="it-IT" altLang="it-IT" sz="2800" i="1">
                <a:latin typeface="Book Antiqua" panose="02040602050305030304" pitchFamily="18" charset="0"/>
              </a:rPr>
              <a:t>L</a:t>
            </a:r>
            <a:r>
              <a:rPr lang="it-IT" altLang="it-IT" sz="2800">
                <a:latin typeface="Book Antiqua" panose="02040602050305030304" pitchFamily="18" charset="0"/>
              </a:rPr>
              <a:t>  per un induttore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black">
          <a:xfrm>
            <a:off x="0" y="5408613"/>
            <a:ext cx="899477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000" b="1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corrente costante</a:t>
            </a:r>
            <a:r>
              <a:rPr lang="it-IT" altLang="it-IT" sz="2800">
                <a:latin typeface="Book Antiqua" panose="02040602050305030304" pitchFamily="18" charset="0"/>
              </a:rPr>
              <a:t> (fissata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x</a:t>
            </a:r>
            <a:r>
              <a:rPr lang="it-IT" altLang="it-IT" sz="2800">
                <a:latin typeface="Book Antiqua" panose="02040602050305030304" pitchFamily="18" charset="0"/>
              </a:rPr>
              <a:t>) e dunque il condensatore si carica a corrente costante, con una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tensione 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OUT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 che cresce linearmente nel tempo</a:t>
            </a:r>
          </a:p>
        </p:txBody>
      </p:sp>
      <p:pic>
        <p:nvPicPr>
          <p:cNvPr id="15975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705100"/>
            <a:ext cx="6488113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Rectangle 8"/>
          <p:cNvSpPr>
            <a:spLocks noChangeArrowheads="1"/>
          </p:cNvSpPr>
          <p:nvPr/>
        </p:nvSpPr>
        <p:spPr bwMode="auto">
          <a:xfrm>
            <a:off x="4675188" y="2701925"/>
            <a:ext cx="3024187" cy="25558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44458" name="Rectangle 10"/>
          <p:cNvSpPr>
            <a:spLocks noChangeArrowheads="1"/>
          </p:cNvSpPr>
          <p:nvPr/>
        </p:nvSpPr>
        <p:spPr bwMode="auto">
          <a:xfrm>
            <a:off x="7677150" y="2703513"/>
            <a:ext cx="1208088" cy="2559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pic>
        <p:nvPicPr>
          <p:cNvPr id="7444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4" t="11279" b="19336"/>
          <a:stretch>
            <a:fillRect/>
          </a:stretch>
        </p:blipFill>
        <p:spPr bwMode="auto">
          <a:xfrm>
            <a:off x="5678488" y="2735263"/>
            <a:ext cx="3179762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1030288" y="3363913"/>
            <a:ext cx="5622925" cy="1174750"/>
            <a:chOff x="649" y="2119"/>
            <a:chExt cx="3542" cy="740"/>
          </a:xfrm>
        </p:grpSpPr>
        <p:sp>
          <p:nvSpPr>
            <p:cNvPr id="159759" name="Rectangle 13"/>
            <p:cNvSpPr>
              <a:spLocks noChangeArrowheads="1"/>
            </p:cNvSpPr>
            <p:nvPr/>
          </p:nvSpPr>
          <p:spPr bwMode="auto">
            <a:xfrm>
              <a:off x="1739" y="2119"/>
              <a:ext cx="532" cy="260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59760" name="Rectangle 14"/>
            <p:cNvSpPr>
              <a:spLocks noChangeArrowheads="1"/>
            </p:cNvSpPr>
            <p:nvPr/>
          </p:nvSpPr>
          <p:spPr bwMode="auto">
            <a:xfrm>
              <a:off x="1157" y="2491"/>
              <a:ext cx="376" cy="15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59761" name="Text Box 15"/>
            <p:cNvSpPr txBox="1">
              <a:spLocks noChangeArrowheads="1"/>
            </p:cNvSpPr>
            <p:nvPr/>
          </p:nvSpPr>
          <p:spPr bwMode="black">
            <a:xfrm>
              <a:off x="987" y="2609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FF00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159762" name="Text Box 16"/>
            <p:cNvSpPr txBox="1">
              <a:spLocks noChangeArrowheads="1"/>
            </p:cNvSpPr>
            <p:nvPr/>
          </p:nvSpPr>
          <p:spPr bwMode="black">
            <a:xfrm>
              <a:off x="1891" y="2328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00FF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00FF00"/>
                  </a:solidFill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159763" name="Text Box 17"/>
            <p:cNvSpPr txBox="1">
              <a:spLocks noChangeArrowheads="1"/>
            </p:cNvSpPr>
            <p:nvPr/>
          </p:nvSpPr>
          <p:spPr bwMode="black">
            <a:xfrm>
              <a:off x="649" y="2251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00009B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000" b="1" baseline="-25000">
                  <a:solidFill>
                    <a:srgbClr val="00009B"/>
                  </a:solidFill>
                  <a:latin typeface="Book Antiqua" panose="02040602050305030304" pitchFamily="18" charset="0"/>
                </a:rPr>
                <a:t>IN</a:t>
              </a:r>
            </a:p>
          </p:txBody>
        </p:sp>
        <p:sp>
          <p:nvSpPr>
            <p:cNvPr id="159764" name="Text Box 18"/>
            <p:cNvSpPr txBox="1">
              <a:spLocks noChangeArrowheads="1"/>
            </p:cNvSpPr>
            <p:nvPr/>
          </p:nvSpPr>
          <p:spPr bwMode="black">
            <a:xfrm>
              <a:off x="2334" y="2295"/>
              <a:ext cx="18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00009B"/>
                  </a:solidFill>
                  <a:latin typeface="Book Antiqua" panose="02040602050305030304" pitchFamily="18" charset="0"/>
                </a:rPr>
                <a:t>  V</a:t>
              </a:r>
              <a:r>
                <a:rPr lang="it-IT" altLang="it-IT" sz="2000" b="1" baseline="-25000">
                  <a:solidFill>
                    <a:srgbClr val="00009B"/>
                  </a:solidFill>
                  <a:latin typeface="Book Antiqua" panose="02040602050305030304" pitchFamily="18" charset="0"/>
                </a:rPr>
                <a:t>OUT </a:t>
              </a:r>
              <a:r>
                <a:rPr lang="it-IT" altLang="it-IT" sz="2000" b="1">
                  <a:solidFill>
                    <a:srgbClr val="00009B"/>
                  </a:solidFill>
                  <a:latin typeface="Book Antiqua" panose="02040602050305030304" pitchFamily="18" charset="0"/>
                </a:rPr>
                <a:t>= -</a:t>
              </a:r>
              <a:r>
                <a:rPr lang="it-IT" altLang="it-IT" sz="2000" b="1" i="1">
                  <a:solidFill>
                    <a:srgbClr val="00FF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00FF00"/>
                  </a:solidFill>
                  <a:latin typeface="Book Antiqua" panose="02040602050305030304" pitchFamily="18" charset="0"/>
                </a:rPr>
                <a:t>2</a:t>
              </a:r>
              <a:r>
                <a:rPr lang="it-IT" altLang="it-IT" sz="2000" b="1" i="1">
                  <a:solidFill>
                    <a:srgbClr val="000000"/>
                  </a:solidFill>
                  <a:latin typeface="Book Antiqua" panose="02040602050305030304" pitchFamily="18" charset="0"/>
                </a:rPr>
                <a:t>I</a:t>
              </a:r>
              <a:r>
                <a:rPr lang="it-IT" altLang="it-IT" sz="2000" b="1">
                  <a:solidFill>
                    <a:srgbClr val="00009B"/>
                  </a:solidFill>
                  <a:latin typeface="Book Antiqua" panose="02040602050305030304" pitchFamily="18" charset="0"/>
                </a:rPr>
                <a:t> = -        </a:t>
              </a:r>
              <a:r>
                <a:rPr lang="it-IT" altLang="it-IT" sz="2000" b="1" i="1">
                  <a:solidFill>
                    <a:srgbClr val="00009B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000" b="1" baseline="-25000">
                  <a:solidFill>
                    <a:srgbClr val="00009B"/>
                  </a:solidFill>
                  <a:latin typeface="Book Antiqua" panose="02040602050305030304" pitchFamily="18" charset="0"/>
                </a:rPr>
                <a:t>IN</a:t>
              </a:r>
            </a:p>
          </p:txBody>
        </p:sp>
        <p:sp>
          <p:nvSpPr>
            <p:cNvPr id="159765" name="Line 19"/>
            <p:cNvSpPr>
              <a:spLocks noChangeShapeType="1"/>
            </p:cNvSpPr>
            <p:nvPr/>
          </p:nvSpPr>
          <p:spPr bwMode="auto">
            <a:xfrm>
              <a:off x="3528" y="2438"/>
              <a:ext cx="25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9766" name="Text Box 20"/>
            <p:cNvSpPr txBox="1">
              <a:spLocks noChangeArrowheads="1"/>
            </p:cNvSpPr>
            <p:nvPr/>
          </p:nvSpPr>
          <p:spPr bwMode="black">
            <a:xfrm>
              <a:off x="3354" y="2190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00FF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00FF00"/>
                  </a:solidFill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159767" name="Text Box 21"/>
            <p:cNvSpPr txBox="1">
              <a:spLocks noChangeArrowheads="1"/>
            </p:cNvSpPr>
            <p:nvPr/>
          </p:nvSpPr>
          <p:spPr bwMode="black">
            <a:xfrm>
              <a:off x="3352" y="2406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FF00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159768" name="Rectangle 23"/>
            <p:cNvSpPr>
              <a:spLocks noChangeArrowheads="1"/>
            </p:cNvSpPr>
            <p:nvPr/>
          </p:nvSpPr>
          <p:spPr bwMode="auto">
            <a:xfrm>
              <a:off x="1742" y="2119"/>
              <a:ext cx="532" cy="260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59769" name="Rectangle 24"/>
            <p:cNvSpPr>
              <a:spLocks noChangeArrowheads="1"/>
            </p:cNvSpPr>
            <p:nvPr/>
          </p:nvSpPr>
          <p:spPr bwMode="auto">
            <a:xfrm>
              <a:off x="1160" y="2491"/>
              <a:ext cx="376" cy="15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59770" name="Text Box 25"/>
            <p:cNvSpPr txBox="1">
              <a:spLocks noChangeArrowheads="1"/>
            </p:cNvSpPr>
            <p:nvPr/>
          </p:nvSpPr>
          <p:spPr bwMode="black">
            <a:xfrm>
              <a:off x="990" y="2609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FF00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159771" name="Text Box 26"/>
            <p:cNvSpPr txBox="1">
              <a:spLocks noChangeArrowheads="1"/>
            </p:cNvSpPr>
            <p:nvPr/>
          </p:nvSpPr>
          <p:spPr bwMode="black">
            <a:xfrm>
              <a:off x="1894" y="2328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00FF00"/>
                  </a:solidFill>
                  <a:latin typeface="Book Antiqua" panose="02040602050305030304" pitchFamily="18" charset="0"/>
                </a:rPr>
                <a:t>Z</a:t>
              </a:r>
              <a:r>
                <a:rPr lang="it-IT" altLang="it-IT" sz="2000" b="1" baseline="-25000">
                  <a:solidFill>
                    <a:srgbClr val="00FF00"/>
                  </a:solidFill>
                  <a:latin typeface="Book Antiqua" panose="02040602050305030304" pitchFamily="18" charset="0"/>
                </a:rPr>
                <a:t>2</a:t>
              </a:r>
            </a:p>
          </p:txBody>
        </p:sp>
        <p:sp>
          <p:nvSpPr>
            <p:cNvPr id="159772" name="Text Box 27"/>
            <p:cNvSpPr txBox="1">
              <a:spLocks noChangeArrowheads="1"/>
            </p:cNvSpPr>
            <p:nvPr/>
          </p:nvSpPr>
          <p:spPr bwMode="black">
            <a:xfrm>
              <a:off x="652" y="2251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 i="1">
                  <a:solidFill>
                    <a:srgbClr val="00009B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000" b="1" baseline="-25000">
                  <a:solidFill>
                    <a:srgbClr val="00009B"/>
                  </a:solidFill>
                  <a:latin typeface="Book Antiqua" panose="02040602050305030304" pitchFamily="18" charset="0"/>
                </a:rPr>
                <a:t>IN</a:t>
              </a:r>
            </a:p>
          </p:txBody>
        </p:sp>
      </p:grpSp>
      <p:sp>
        <p:nvSpPr>
          <p:cNvPr id="744480" name="Text Box 32"/>
          <p:cNvSpPr txBox="1">
            <a:spLocks noChangeArrowheads="1"/>
          </p:cNvSpPr>
          <p:nvPr/>
        </p:nvSpPr>
        <p:spPr bwMode="auto">
          <a:xfrm>
            <a:off x="8181975" y="363855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  <a:latin typeface="Book Antiqua" panose="02040602050305030304" pitchFamily="18" charset="0"/>
              </a:rPr>
              <a:t>(-</a:t>
            </a:r>
            <a:r>
              <a:rPr lang="it-IT" altLang="it-IT" sz="1400" b="1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400" b="1" baseline="-25000">
                <a:solidFill>
                  <a:srgbClr val="000000"/>
                </a:solidFill>
                <a:latin typeface="Book Antiqua" panose="02040602050305030304" pitchFamily="18" charset="0"/>
              </a:rPr>
              <a:t>IN</a:t>
            </a:r>
            <a:r>
              <a:rPr lang="it-IT" altLang="it-IT" sz="1400" b="1">
                <a:solidFill>
                  <a:srgbClr val="000000"/>
                </a:solidFill>
                <a:latin typeface="Book Antiqua" panose="02040602050305030304" pitchFamily="18" charset="0"/>
              </a:rPr>
              <a:t>)</a:t>
            </a:r>
          </a:p>
        </p:txBody>
      </p:sp>
      <p:graphicFrame>
        <p:nvGraphicFramePr>
          <p:cNvPr id="159756" name="Object 9"/>
          <p:cNvGraphicFramePr>
            <a:graphicFrameLocks noChangeAspect="1"/>
          </p:cNvGraphicFramePr>
          <p:nvPr/>
        </p:nvGraphicFramePr>
        <p:xfrm>
          <a:off x="3241675" y="4327525"/>
          <a:ext cx="46720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3" name="Equation" r:id="rId5" imgW="1632600" imgH="337680" progId="Equation.3">
                  <p:embed/>
                </p:oleObj>
              </mc:Choice>
              <mc:Fallback>
                <p:oleObj name="Equation" r:id="rId5" imgW="1632600" imgH="337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41675" y="4327525"/>
                        <a:ext cx="46720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5">
            <a:extLst>
              <a:ext uri="{FF2B5EF4-FFF2-40B4-BE49-F238E27FC236}">
                <a16:creationId xmlns:a16="http://schemas.microsoft.com/office/drawing/2014/main" id="{8EF49DC4-7136-476C-B7D4-1F6B6071AD8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D23CC-C6CE-4D44-8C75-84CB88D6DC3E}" type="slidenum">
              <a:rPr lang="it-IT" altLang="it-IT"/>
              <a:pPr>
                <a:defRPr/>
              </a:pPr>
              <a:t>78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3" grpId="0"/>
      <p:bldP spid="744458" grpId="0" animBg="1"/>
      <p:bldP spid="74448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B609515F-A719-4C50-AE11-A2F163267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sz="4000" dirty="0">
                <a:solidFill>
                  <a:srgbClr val="B2B2B2"/>
                </a:solidFill>
                <a:latin typeface="Book Antiqua" panose="02040602050305030304" pitchFamily="18" charset="0"/>
              </a:rPr>
              <a:t>Voltmetro a doppia rampa </a:t>
            </a:r>
            <a:r>
              <a:rPr lang="it-IT" altLang="it-IT" sz="3600" dirty="0">
                <a:solidFill>
                  <a:srgbClr val="B2B2B2"/>
                </a:solidFill>
                <a:latin typeface="Book Antiqua" panose="02040602050305030304" pitchFamily="18" charset="0"/>
              </a:rPr>
              <a:t>con OP-AMP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black">
          <a:xfrm>
            <a:off x="606425" y="873125"/>
            <a:ext cx="77644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Conversione tensione-tempo e misura di </a:t>
            </a:r>
            <a:r>
              <a:rPr lang="it-IT" altLang="it-IT" sz="2800">
                <a:latin typeface="Symbol" panose="05050102010706020507" pitchFamily="18" charset="2"/>
              </a:rPr>
              <a:t>D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G</a:t>
            </a:r>
          </a:p>
          <a:p>
            <a:pPr algn="ctr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(come nel voltmetro a rampa analogica)</a:t>
            </a:r>
          </a:p>
        </p:txBody>
      </p:sp>
      <p:pic>
        <p:nvPicPr>
          <p:cNvPr id="161796" name="Picture 4" descr="doppiaramp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338" y="1801813"/>
            <a:ext cx="7754937" cy="466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1797" name="Text Box 3"/>
          <p:cNvSpPr txBox="1">
            <a:spLocks noChangeArrowheads="1"/>
          </p:cNvSpPr>
          <p:nvPr/>
        </p:nvSpPr>
        <p:spPr bwMode="black">
          <a:xfrm>
            <a:off x="7137400" y="2000250"/>
            <a:ext cx="1406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</a:rPr>
              <a:t>2 Fasi </a:t>
            </a:r>
            <a:b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it-IT" altLang="it-IT" sz="2800" b="1">
                <a:solidFill>
                  <a:srgbClr val="FF0000"/>
                </a:solidFill>
                <a:latin typeface="Book Antiqua" panose="02040602050305030304" pitchFamily="18" charset="0"/>
              </a:rPr>
              <a:t>Rampe</a:t>
            </a:r>
          </a:p>
        </p:txBody>
      </p:sp>
      <p:sp>
        <p:nvSpPr>
          <p:cNvPr id="161798" name="Line 9"/>
          <p:cNvSpPr>
            <a:spLocks noChangeShapeType="1"/>
          </p:cNvSpPr>
          <p:nvPr/>
        </p:nvSpPr>
        <p:spPr bwMode="auto">
          <a:xfrm>
            <a:off x="6357938" y="4906963"/>
            <a:ext cx="0" cy="37782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07B7A1C-A46F-4975-953D-2993361E86A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381B35-5C53-4BD3-B085-65C0C8536E07}" type="slidenum">
              <a:rPr lang="it-IT" altLang="it-IT"/>
              <a:pPr>
                <a:defRPr/>
              </a:pPr>
              <a:t>79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80988"/>
            <a:ext cx="8594725" cy="59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7"/>
          <p:cNvSpPr>
            <a:spLocks noChangeArrowheads="1"/>
          </p:cNvSpPr>
          <p:nvPr/>
        </p:nvSpPr>
        <p:spPr bwMode="white">
          <a:xfrm>
            <a:off x="698500" y="355600"/>
            <a:ext cx="8104188" cy="60166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E78196C-F4FE-4C20-93CB-84FA9F237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11430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rgbClr val="009600"/>
                </a:solidFill>
                <a:latin typeface="Book Antiqua" panose="02040602050305030304" pitchFamily="18" charset="0"/>
              </a:rPr>
              <a:t>Campionamento di un segnale (2/3)</a:t>
            </a:r>
          </a:p>
        </p:txBody>
      </p:sp>
      <p:sp>
        <p:nvSpPr>
          <p:cNvPr id="18437" name="Line 9"/>
          <p:cNvSpPr>
            <a:spLocks noChangeShapeType="1"/>
          </p:cNvSpPr>
          <p:nvPr/>
        </p:nvSpPr>
        <p:spPr bwMode="black">
          <a:xfrm flipV="1">
            <a:off x="6292850" y="4670425"/>
            <a:ext cx="9525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black">
          <a:xfrm>
            <a:off x="5622925" y="5064125"/>
            <a:ext cx="32988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 i="1" dirty="0">
                <a:solidFill>
                  <a:srgbClr val="0000FF"/>
                </a:solidFill>
                <a:latin typeface="Book Antiqua" panose="02040602050305030304" pitchFamily="18" charset="0"/>
              </a:rPr>
              <a:t> f</a:t>
            </a:r>
            <a:r>
              <a:rPr lang="it-IT" altLang="it-IT" sz="1400" b="1" baseline="-25000" dirty="0">
                <a:solidFill>
                  <a:srgbClr val="0000FF"/>
                </a:solidFill>
                <a:latin typeface="Book Antiqua" panose="02040602050305030304" pitchFamily="18" charset="0"/>
              </a:rPr>
              <a:t>c </a:t>
            </a:r>
            <a:r>
              <a:rPr lang="it-IT" altLang="it-IT" sz="1400" b="1" dirty="0">
                <a:solidFill>
                  <a:srgbClr val="0000FF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400" b="1" dirty="0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1400" b="1" dirty="0">
                <a:solidFill>
                  <a:srgbClr val="0000FF"/>
                </a:solidFill>
                <a:latin typeface="Book Antiqua" panose="02040602050305030304" pitchFamily="18" charset="0"/>
              </a:rPr>
              <a:t>2 viene detta </a:t>
            </a:r>
            <a:r>
              <a:rPr lang="it-IT" altLang="it-IT" sz="1400" b="1" u="sng" dirty="0">
                <a:solidFill>
                  <a:srgbClr val="0000FF"/>
                </a:solidFill>
                <a:latin typeface="Book Antiqua" panose="02040602050305030304" pitchFamily="18" charset="0"/>
              </a:rPr>
              <a:t>frequenza di Nyquist</a:t>
            </a:r>
            <a:r>
              <a:rPr lang="it-IT" altLang="it-IT" sz="1400" b="1" dirty="0">
                <a:solidFill>
                  <a:srgbClr val="0000FF"/>
                </a:solidFill>
                <a:latin typeface="Book Antiqua" panose="02040602050305030304" pitchFamily="18" charset="0"/>
              </a:rPr>
              <a:t> e, una volta fissata la frequenza di campionamento, questa è </a:t>
            </a:r>
            <a:r>
              <a:rPr lang="it-IT" altLang="it-IT" sz="1400" b="1" u="sng" dirty="0">
                <a:solidFill>
                  <a:srgbClr val="0000FF"/>
                </a:solidFill>
                <a:latin typeface="Book Antiqua" panose="02040602050305030304" pitchFamily="18" charset="0"/>
              </a:rPr>
              <a:t>la massima frequenza di segnale correttamente misurabile/ricostruibile per il segnale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3B4040E-8B94-4D09-BDBD-B45C0F0F428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737100" y="1404938"/>
            <a:ext cx="4284663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>
                <a:solidFill>
                  <a:srgbClr val="CC0000"/>
                </a:solidFill>
                <a:latin typeface="Book Antiqua" pitchFamily="18" charset="0"/>
              </a:rPr>
              <a:t>campionamento </a:t>
            </a:r>
            <a:r>
              <a:rPr lang="it-IT" altLang="it-IT" sz="2800" u="sng">
                <a:solidFill>
                  <a:srgbClr val="CC0000"/>
                </a:solidFill>
                <a:latin typeface="Book Antiqua" pitchFamily="18" charset="0"/>
              </a:rPr>
              <a:t>corretto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E6DC0A8-040A-412B-9B0F-F796E768D8E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3A86D-C06E-46DE-AA4E-91D6E35184AF}" type="slidenum">
              <a:rPr lang="it-IT" altLang="it-IT"/>
              <a:pPr>
                <a:defRPr/>
              </a:pPr>
              <a:t>8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B28C7B-D470-4393-9771-B18F5303EA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4763"/>
            <a:ext cx="9144000" cy="1058862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3000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sz="3000" dirty="0">
                <a:solidFill>
                  <a:srgbClr val="B2B2B2"/>
                </a:solidFill>
                <a:latin typeface="Book Antiqua" panose="02040602050305030304" pitchFamily="18" charset="0"/>
              </a:rPr>
              <a:t>Analogo meccanico del voltmetro a doppia rampa (misuratore di densità incognita </a:t>
            </a:r>
            <a:r>
              <a:rPr lang="it-IT" altLang="it-IT" sz="3000" i="1" dirty="0">
                <a:solidFill>
                  <a:srgbClr val="B2B2B2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3000" baseline="-25000" dirty="0">
                <a:solidFill>
                  <a:srgbClr val="B2B2B2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3000" dirty="0">
                <a:solidFill>
                  <a:srgbClr val="B2B2B2"/>
                </a:solidFill>
                <a:latin typeface="Book Antiqua" panose="02040602050305030304" pitchFamily="18" charset="0"/>
              </a:rPr>
              <a:t> di un liquido)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1FDBD812-5D23-47A9-B272-5B59CE58E84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92138" y="5535613"/>
            <a:ext cx="8297862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Si vuole misurare con precisione la densità (media)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i="1" dirty="0" err="1">
                <a:solidFill>
                  <a:srgbClr val="FFFF00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28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in presenza di “fluttuazioni” </a:t>
            </a:r>
            <a:r>
              <a:rPr lang="it-IT" altLang="it-IT" sz="2400" b="1" i="1" dirty="0">
                <a:solidFill>
                  <a:srgbClr val="FFFF00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(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) = </a:t>
            </a:r>
            <a:r>
              <a:rPr lang="it-IT" altLang="it-IT" sz="2400" b="1" i="1" dirty="0" err="1">
                <a:solidFill>
                  <a:srgbClr val="FFFF00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19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+ </a:t>
            </a:r>
            <a:r>
              <a:rPr lang="it-IT" altLang="it-IT" sz="2400" b="1" i="1" dirty="0">
                <a:solidFill>
                  <a:srgbClr val="FFFF00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19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d,0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sin (2</a:t>
            </a:r>
            <a:r>
              <a:rPr lang="it-IT" altLang="it-IT" sz="2400" b="1" dirty="0">
                <a:solidFill>
                  <a:srgbClr val="FFFF00"/>
                </a:solidFill>
                <a:latin typeface="Symbol" panose="05050102010706020507" pitchFamily="18" charset="2"/>
              </a:rPr>
              <a:t>p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400" b="1" i="1" dirty="0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endParaRPr lang="it-IT" altLang="it-IT" sz="2400" b="1" u="sng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63844" name="Group 167"/>
          <p:cNvGrpSpPr>
            <a:grpSpLocks/>
          </p:cNvGrpSpPr>
          <p:nvPr/>
        </p:nvGrpSpPr>
        <p:grpSpPr bwMode="auto">
          <a:xfrm>
            <a:off x="277813" y="1389063"/>
            <a:ext cx="8186737" cy="3905250"/>
            <a:chOff x="175" y="875"/>
            <a:chExt cx="5157" cy="2460"/>
          </a:xfrm>
        </p:grpSpPr>
        <p:sp>
          <p:nvSpPr>
            <p:cNvPr id="163847" name="Rectangle 22" descr="Mattoni in diagonale"/>
            <p:cNvSpPr>
              <a:spLocks noChangeArrowheads="1"/>
            </p:cNvSpPr>
            <p:nvPr/>
          </p:nvSpPr>
          <p:spPr bwMode="auto">
            <a:xfrm>
              <a:off x="1377" y="3148"/>
              <a:ext cx="3149" cy="1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63848" name="Line 23"/>
            <p:cNvSpPr>
              <a:spLocks noChangeShapeType="1"/>
            </p:cNvSpPr>
            <p:nvPr/>
          </p:nvSpPr>
          <p:spPr bwMode="auto">
            <a:xfrm flipV="1">
              <a:off x="2576" y="1741"/>
              <a:ext cx="382" cy="14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49" name="Line 25"/>
            <p:cNvSpPr>
              <a:spLocks noChangeShapeType="1"/>
            </p:cNvSpPr>
            <p:nvPr/>
          </p:nvSpPr>
          <p:spPr bwMode="auto">
            <a:xfrm flipH="1" flipV="1">
              <a:off x="2960" y="1750"/>
              <a:ext cx="382" cy="14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50" name="Line 27"/>
            <p:cNvSpPr>
              <a:spLocks noChangeShapeType="1"/>
            </p:cNvSpPr>
            <p:nvPr/>
          </p:nvSpPr>
          <p:spPr bwMode="auto">
            <a:xfrm>
              <a:off x="1644" y="1748"/>
              <a:ext cx="2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63851" name="Group 34"/>
            <p:cNvGrpSpPr>
              <a:grpSpLocks/>
            </p:cNvGrpSpPr>
            <p:nvPr/>
          </p:nvGrpSpPr>
          <p:grpSpPr bwMode="auto">
            <a:xfrm>
              <a:off x="1376" y="1735"/>
              <a:ext cx="552" cy="1036"/>
              <a:chOff x="1284" y="1580"/>
              <a:chExt cx="552" cy="1036"/>
            </a:xfrm>
          </p:grpSpPr>
          <p:sp>
            <p:nvSpPr>
              <p:cNvPr id="163965" name="Oval 32"/>
              <p:cNvSpPr>
                <a:spLocks noChangeArrowheads="1"/>
              </p:cNvSpPr>
              <p:nvPr/>
            </p:nvSpPr>
            <p:spPr bwMode="auto">
              <a:xfrm>
                <a:off x="1291" y="2059"/>
                <a:ext cx="525" cy="557"/>
              </a:xfrm>
              <a:prstGeom prst="ellipse">
                <a:avLst/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66" name="Rectangle 33"/>
              <p:cNvSpPr>
                <a:spLocks noChangeArrowheads="1"/>
              </p:cNvSpPr>
              <p:nvPr/>
            </p:nvSpPr>
            <p:spPr bwMode="auto">
              <a:xfrm>
                <a:off x="1284" y="2043"/>
                <a:ext cx="552" cy="298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67" name="Line 29"/>
              <p:cNvSpPr>
                <a:spLocks noChangeShapeType="1"/>
              </p:cNvSpPr>
              <p:nvPr/>
            </p:nvSpPr>
            <p:spPr bwMode="auto">
              <a:xfrm flipV="1">
                <a:off x="1290" y="1586"/>
                <a:ext cx="262" cy="7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68" name="Line 30"/>
              <p:cNvSpPr>
                <a:spLocks noChangeShapeType="1"/>
              </p:cNvSpPr>
              <p:nvPr/>
            </p:nvSpPr>
            <p:spPr bwMode="auto">
              <a:xfrm flipH="1" flipV="1">
                <a:off x="1553" y="1580"/>
                <a:ext cx="262" cy="7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69" name="Oval 31"/>
              <p:cNvSpPr>
                <a:spLocks noChangeArrowheads="1"/>
              </p:cNvSpPr>
              <p:nvPr/>
            </p:nvSpPr>
            <p:spPr bwMode="auto">
              <a:xfrm>
                <a:off x="1290" y="2275"/>
                <a:ext cx="532" cy="121"/>
              </a:xfrm>
              <a:prstGeom prst="ellipse">
                <a:avLst/>
              </a:prstGeom>
              <a:solidFill>
                <a:srgbClr val="33CC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</p:grpSp>
        <p:sp>
          <p:nvSpPr>
            <p:cNvPr id="163852" name="Oval 36"/>
            <p:cNvSpPr>
              <a:spLocks noChangeArrowheads="1"/>
            </p:cNvSpPr>
            <p:nvPr/>
          </p:nvSpPr>
          <p:spPr bwMode="auto">
            <a:xfrm>
              <a:off x="3996" y="2216"/>
              <a:ext cx="525" cy="557"/>
            </a:xfrm>
            <a:prstGeom prst="ellipse">
              <a:avLst/>
            </a:prstGeom>
            <a:solidFill>
              <a:srgbClr val="FF00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63853" name="Rectangle 37"/>
            <p:cNvSpPr>
              <a:spLocks noChangeArrowheads="1"/>
            </p:cNvSpPr>
            <p:nvPr/>
          </p:nvSpPr>
          <p:spPr bwMode="auto">
            <a:xfrm>
              <a:off x="3989" y="2200"/>
              <a:ext cx="552" cy="29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63854" name="Line 38"/>
            <p:cNvSpPr>
              <a:spLocks noChangeShapeType="1"/>
            </p:cNvSpPr>
            <p:nvPr/>
          </p:nvSpPr>
          <p:spPr bwMode="auto">
            <a:xfrm flipV="1">
              <a:off x="3995" y="1743"/>
              <a:ext cx="262" cy="7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55" name="Line 39"/>
            <p:cNvSpPr>
              <a:spLocks noChangeShapeType="1"/>
            </p:cNvSpPr>
            <p:nvPr/>
          </p:nvSpPr>
          <p:spPr bwMode="auto">
            <a:xfrm flipH="1" flipV="1">
              <a:off x="4258" y="1737"/>
              <a:ext cx="262" cy="7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56" name="Oval 40"/>
            <p:cNvSpPr>
              <a:spLocks noChangeArrowheads="1"/>
            </p:cNvSpPr>
            <p:nvPr/>
          </p:nvSpPr>
          <p:spPr bwMode="auto">
            <a:xfrm>
              <a:off x="3995" y="2432"/>
              <a:ext cx="532" cy="121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grpSp>
          <p:nvGrpSpPr>
            <p:cNvPr id="163857" name="Group 45"/>
            <p:cNvGrpSpPr>
              <a:grpSpLocks/>
            </p:cNvGrpSpPr>
            <p:nvPr/>
          </p:nvGrpSpPr>
          <p:grpSpPr bwMode="auto">
            <a:xfrm>
              <a:off x="1589" y="1406"/>
              <a:ext cx="1365" cy="854"/>
              <a:chOff x="1492" y="1251"/>
              <a:chExt cx="1365" cy="854"/>
            </a:xfrm>
          </p:grpSpPr>
          <p:sp>
            <p:nvSpPr>
              <p:cNvPr id="163962" name="Line 41"/>
              <p:cNvSpPr>
                <a:spLocks noChangeShapeType="1"/>
              </p:cNvSpPr>
              <p:nvPr/>
            </p:nvSpPr>
            <p:spPr bwMode="auto">
              <a:xfrm flipV="1">
                <a:off x="1505" y="1251"/>
                <a:ext cx="1241" cy="7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63" name="Line 43"/>
              <p:cNvSpPr>
                <a:spLocks noChangeShapeType="1"/>
              </p:cNvSpPr>
              <p:nvPr/>
            </p:nvSpPr>
            <p:spPr bwMode="auto">
              <a:xfrm flipV="1">
                <a:off x="1616" y="1324"/>
                <a:ext cx="1241" cy="7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64" name="Oval 44"/>
              <p:cNvSpPr>
                <a:spLocks noChangeArrowheads="1"/>
              </p:cNvSpPr>
              <p:nvPr/>
            </p:nvSpPr>
            <p:spPr bwMode="auto">
              <a:xfrm rot="2245386">
                <a:off x="1492" y="2038"/>
                <a:ext cx="130" cy="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</p:grpSp>
        <p:grpSp>
          <p:nvGrpSpPr>
            <p:cNvPr id="163858" name="Group 46"/>
            <p:cNvGrpSpPr>
              <a:grpSpLocks/>
            </p:cNvGrpSpPr>
            <p:nvPr/>
          </p:nvGrpSpPr>
          <p:grpSpPr bwMode="auto">
            <a:xfrm flipH="1">
              <a:off x="2953" y="1407"/>
              <a:ext cx="1365" cy="854"/>
              <a:chOff x="1492" y="1251"/>
              <a:chExt cx="1365" cy="854"/>
            </a:xfrm>
          </p:grpSpPr>
          <p:sp>
            <p:nvSpPr>
              <p:cNvPr id="163959" name="Line 47"/>
              <p:cNvSpPr>
                <a:spLocks noChangeShapeType="1"/>
              </p:cNvSpPr>
              <p:nvPr/>
            </p:nvSpPr>
            <p:spPr bwMode="auto">
              <a:xfrm flipV="1">
                <a:off x="1505" y="1251"/>
                <a:ext cx="1241" cy="7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60" name="Line 48"/>
              <p:cNvSpPr>
                <a:spLocks noChangeShapeType="1"/>
              </p:cNvSpPr>
              <p:nvPr/>
            </p:nvSpPr>
            <p:spPr bwMode="auto">
              <a:xfrm flipV="1">
                <a:off x="1616" y="1324"/>
                <a:ext cx="1241" cy="7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61" name="Oval 49"/>
              <p:cNvSpPr>
                <a:spLocks noChangeArrowheads="1"/>
              </p:cNvSpPr>
              <p:nvPr/>
            </p:nvSpPr>
            <p:spPr bwMode="auto">
              <a:xfrm rot="2245386">
                <a:off x="1492" y="2038"/>
                <a:ext cx="130" cy="6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</p:grpSp>
        <p:sp>
          <p:nvSpPr>
            <p:cNvPr id="163859" name="Line 50"/>
            <p:cNvSpPr>
              <a:spLocks noChangeShapeType="1"/>
            </p:cNvSpPr>
            <p:nvPr/>
          </p:nvSpPr>
          <p:spPr bwMode="auto">
            <a:xfrm flipV="1">
              <a:off x="2848" y="1187"/>
              <a:ext cx="0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0" name="Line 51"/>
            <p:cNvSpPr>
              <a:spLocks noChangeShapeType="1"/>
            </p:cNvSpPr>
            <p:nvPr/>
          </p:nvSpPr>
          <p:spPr bwMode="auto">
            <a:xfrm flipV="1">
              <a:off x="3064" y="1187"/>
              <a:ext cx="0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1" name="Line 63"/>
            <p:cNvSpPr>
              <a:spLocks noChangeShapeType="1"/>
            </p:cNvSpPr>
            <p:nvPr/>
          </p:nvSpPr>
          <p:spPr bwMode="auto">
            <a:xfrm flipV="1">
              <a:off x="908" y="1427"/>
              <a:ext cx="1119" cy="7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2" name="Line 64"/>
            <p:cNvSpPr>
              <a:spLocks noChangeShapeType="1"/>
            </p:cNvSpPr>
            <p:nvPr/>
          </p:nvSpPr>
          <p:spPr bwMode="auto">
            <a:xfrm flipV="1">
              <a:off x="2022" y="1086"/>
              <a:ext cx="0" cy="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3" name="Line 65"/>
            <p:cNvSpPr>
              <a:spLocks noChangeShapeType="1"/>
            </p:cNvSpPr>
            <p:nvPr/>
          </p:nvSpPr>
          <p:spPr bwMode="auto">
            <a:xfrm flipV="1">
              <a:off x="909" y="1854"/>
              <a:ext cx="0" cy="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4" name="Line 66"/>
            <p:cNvSpPr>
              <a:spLocks noChangeShapeType="1"/>
            </p:cNvSpPr>
            <p:nvPr/>
          </p:nvSpPr>
          <p:spPr bwMode="auto">
            <a:xfrm flipV="1">
              <a:off x="907" y="1072"/>
              <a:ext cx="1119" cy="7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5" name="Line 67"/>
            <p:cNvSpPr>
              <a:spLocks noChangeShapeType="1"/>
            </p:cNvSpPr>
            <p:nvPr/>
          </p:nvSpPr>
          <p:spPr bwMode="auto">
            <a:xfrm flipV="1">
              <a:off x="202" y="1422"/>
              <a:ext cx="1119" cy="7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6" name="Line 68"/>
            <p:cNvSpPr>
              <a:spLocks noChangeShapeType="1"/>
            </p:cNvSpPr>
            <p:nvPr/>
          </p:nvSpPr>
          <p:spPr bwMode="auto">
            <a:xfrm flipV="1">
              <a:off x="1316" y="1081"/>
              <a:ext cx="0" cy="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7" name="Line 69"/>
            <p:cNvSpPr>
              <a:spLocks noChangeShapeType="1"/>
            </p:cNvSpPr>
            <p:nvPr/>
          </p:nvSpPr>
          <p:spPr bwMode="auto">
            <a:xfrm flipV="1">
              <a:off x="203" y="1849"/>
              <a:ext cx="0" cy="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8" name="Line 70"/>
            <p:cNvSpPr>
              <a:spLocks noChangeShapeType="1"/>
            </p:cNvSpPr>
            <p:nvPr/>
          </p:nvSpPr>
          <p:spPr bwMode="auto">
            <a:xfrm flipV="1">
              <a:off x="201" y="1072"/>
              <a:ext cx="1119" cy="7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69" name="Line 71"/>
            <p:cNvSpPr>
              <a:spLocks noChangeShapeType="1"/>
            </p:cNvSpPr>
            <p:nvPr/>
          </p:nvSpPr>
          <p:spPr bwMode="auto">
            <a:xfrm rot="5400000" flipV="1">
              <a:off x="552" y="1847"/>
              <a:ext cx="0" cy="7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0" name="Freeform 72"/>
            <p:cNvSpPr>
              <a:spLocks/>
            </p:cNvSpPr>
            <p:nvPr/>
          </p:nvSpPr>
          <p:spPr bwMode="auto">
            <a:xfrm>
              <a:off x="1225" y="1163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1" name="Freeform 73"/>
            <p:cNvSpPr>
              <a:spLocks/>
            </p:cNvSpPr>
            <p:nvPr/>
          </p:nvSpPr>
          <p:spPr bwMode="auto">
            <a:xfrm>
              <a:off x="212" y="1878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2" name="Freeform 74"/>
            <p:cNvSpPr>
              <a:spLocks/>
            </p:cNvSpPr>
            <p:nvPr/>
          </p:nvSpPr>
          <p:spPr bwMode="auto">
            <a:xfrm flipV="1">
              <a:off x="517" y="1694"/>
              <a:ext cx="681" cy="50"/>
            </a:xfrm>
            <a:custGeom>
              <a:avLst/>
              <a:gdLst>
                <a:gd name="T0" fmla="*/ 0 w 672"/>
                <a:gd name="T1" fmla="*/ 45 h 50"/>
                <a:gd name="T2" fmla="*/ 177 w 672"/>
                <a:gd name="T3" fmla="*/ 16 h 50"/>
                <a:gd name="T4" fmla="*/ 352 w 672"/>
                <a:gd name="T5" fmla="*/ 2 h 50"/>
                <a:gd name="T6" fmla="*/ 557 w 672"/>
                <a:gd name="T7" fmla="*/ 50 h 50"/>
                <a:gd name="T8" fmla="*/ 573 w 672"/>
                <a:gd name="T9" fmla="*/ 45 h 50"/>
                <a:gd name="T10" fmla="*/ 579 w 672"/>
                <a:gd name="T11" fmla="*/ 30 h 50"/>
                <a:gd name="T12" fmla="*/ 737 w 672"/>
                <a:gd name="T13" fmla="*/ 26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2" h="50">
                  <a:moveTo>
                    <a:pt x="0" y="45"/>
                  </a:moveTo>
                  <a:cubicBezTo>
                    <a:pt x="28" y="15"/>
                    <a:pt x="123" y="19"/>
                    <a:pt x="163" y="16"/>
                  </a:cubicBezTo>
                  <a:cubicBezTo>
                    <a:pt x="253" y="0"/>
                    <a:pt x="201" y="7"/>
                    <a:pt x="321" y="2"/>
                  </a:cubicBezTo>
                  <a:cubicBezTo>
                    <a:pt x="385" y="7"/>
                    <a:pt x="453" y="15"/>
                    <a:pt x="508" y="50"/>
                  </a:cubicBezTo>
                  <a:cubicBezTo>
                    <a:pt x="513" y="48"/>
                    <a:pt x="519" y="49"/>
                    <a:pt x="523" y="45"/>
                  </a:cubicBezTo>
                  <a:cubicBezTo>
                    <a:pt x="527" y="41"/>
                    <a:pt x="523" y="32"/>
                    <a:pt x="528" y="30"/>
                  </a:cubicBezTo>
                  <a:cubicBezTo>
                    <a:pt x="572" y="11"/>
                    <a:pt x="624" y="26"/>
                    <a:pt x="672" y="26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3" name="Freeform 76"/>
            <p:cNvSpPr>
              <a:spLocks/>
            </p:cNvSpPr>
            <p:nvPr/>
          </p:nvSpPr>
          <p:spPr bwMode="auto">
            <a:xfrm>
              <a:off x="911" y="1410"/>
              <a:ext cx="716" cy="87"/>
            </a:xfrm>
            <a:custGeom>
              <a:avLst/>
              <a:gdLst>
                <a:gd name="T0" fmla="*/ 0 w 716"/>
                <a:gd name="T1" fmla="*/ 0 h 87"/>
                <a:gd name="T2" fmla="*/ 413 w 716"/>
                <a:gd name="T3" fmla="*/ 15 h 87"/>
                <a:gd name="T4" fmla="*/ 538 w 716"/>
                <a:gd name="T5" fmla="*/ 19 h 87"/>
                <a:gd name="T6" fmla="*/ 662 w 716"/>
                <a:gd name="T7" fmla="*/ 24 h 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6" h="87">
                  <a:moveTo>
                    <a:pt x="0" y="0"/>
                  </a:moveTo>
                  <a:cubicBezTo>
                    <a:pt x="122" y="87"/>
                    <a:pt x="6" y="8"/>
                    <a:pt x="413" y="15"/>
                  </a:cubicBezTo>
                  <a:cubicBezTo>
                    <a:pt x="455" y="16"/>
                    <a:pt x="496" y="18"/>
                    <a:pt x="538" y="19"/>
                  </a:cubicBezTo>
                  <a:cubicBezTo>
                    <a:pt x="685" y="24"/>
                    <a:pt x="716" y="24"/>
                    <a:pt x="662" y="2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4" name="Freeform 77"/>
            <p:cNvSpPr>
              <a:spLocks/>
            </p:cNvSpPr>
            <p:nvPr/>
          </p:nvSpPr>
          <p:spPr bwMode="auto">
            <a:xfrm>
              <a:off x="658" y="1569"/>
              <a:ext cx="668" cy="67"/>
            </a:xfrm>
            <a:custGeom>
              <a:avLst/>
              <a:gdLst>
                <a:gd name="T0" fmla="*/ 0 w 668"/>
                <a:gd name="T1" fmla="*/ 17 h 67"/>
                <a:gd name="T2" fmla="*/ 44 w 668"/>
                <a:gd name="T3" fmla="*/ 31 h 67"/>
                <a:gd name="T4" fmla="*/ 58 w 668"/>
                <a:gd name="T5" fmla="*/ 36 h 67"/>
                <a:gd name="T6" fmla="*/ 159 w 668"/>
                <a:gd name="T7" fmla="*/ 26 h 67"/>
                <a:gd name="T8" fmla="*/ 293 w 668"/>
                <a:gd name="T9" fmla="*/ 36 h 67"/>
                <a:gd name="T10" fmla="*/ 336 w 668"/>
                <a:gd name="T11" fmla="*/ 12 h 67"/>
                <a:gd name="T12" fmla="*/ 351 w 668"/>
                <a:gd name="T13" fmla="*/ 17 h 67"/>
                <a:gd name="T14" fmla="*/ 524 w 668"/>
                <a:gd name="T15" fmla="*/ 41 h 67"/>
                <a:gd name="T16" fmla="*/ 634 w 668"/>
                <a:gd name="T17" fmla="*/ 60 h 67"/>
                <a:gd name="T18" fmla="*/ 668 w 668"/>
                <a:gd name="T19" fmla="*/ 65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8" h="67">
                  <a:moveTo>
                    <a:pt x="0" y="17"/>
                  </a:moveTo>
                  <a:cubicBezTo>
                    <a:pt x="24" y="23"/>
                    <a:pt x="12" y="20"/>
                    <a:pt x="44" y="31"/>
                  </a:cubicBezTo>
                  <a:cubicBezTo>
                    <a:pt x="49" y="33"/>
                    <a:pt x="58" y="36"/>
                    <a:pt x="58" y="36"/>
                  </a:cubicBezTo>
                  <a:cubicBezTo>
                    <a:pt x="70" y="0"/>
                    <a:pt x="130" y="23"/>
                    <a:pt x="159" y="26"/>
                  </a:cubicBezTo>
                  <a:cubicBezTo>
                    <a:pt x="222" y="43"/>
                    <a:pt x="189" y="41"/>
                    <a:pt x="293" y="36"/>
                  </a:cubicBezTo>
                  <a:cubicBezTo>
                    <a:pt x="313" y="29"/>
                    <a:pt x="330" y="34"/>
                    <a:pt x="336" y="12"/>
                  </a:cubicBezTo>
                  <a:cubicBezTo>
                    <a:pt x="341" y="14"/>
                    <a:pt x="346" y="14"/>
                    <a:pt x="351" y="17"/>
                  </a:cubicBezTo>
                  <a:cubicBezTo>
                    <a:pt x="435" y="63"/>
                    <a:pt x="307" y="33"/>
                    <a:pt x="524" y="41"/>
                  </a:cubicBezTo>
                  <a:cubicBezTo>
                    <a:pt x="560" y="51"/>
                    <a:pt x="597" y="54"/>
                    <a:pt x="634" y="60"/>
                  </a:cubicBezTo>
                  <a:cubicBezTo>
                    <a:pt x="654" y="67"/>
                    <a:pt x="643" y="65"/>
                    <a:pt x="668" y="65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5" name="Freeform 78"/>
            <p:cNvSpPr>
              <a:spLocks/>
            </p:cNvSpPr>
            <p:nvPr/>
          </p:nvSpPr>
          <p:spPr bwMode="auto">
            <a:xfrm>
              <a:off x="357" y="1801"/>
              <a:ext cx="683" cy="39"/>
            </a:xfrm>
            <a:custGeom>
              <a:avLst/>
              <a:gdLst>
                <a:gd name="T0" fmla="*/ 0 w 683"/>
                <a:gd name="T1" fmla="*/ 0 h 39"/>
                <a:gd name="T2" fmla="*/ 139 w 683"/>
                <a:gd name="T3" fmla="*/ 19 h 39"/>
                <a:gd name="T4" fmla="*/ 292 w 683"/>
                <a:gd name="T5" fmla="*/ 0 h 39"/>
                <a:gd name="T6" fmla="*/ 652 w 683"/>
                <a:gd name="T7" fmla="*/ 19 h 39"/>
                <a:gd name="T8" fmla="*/ 681 w 683"/>
                <a:gd name="T9" fmla="*/ 38 h 39"/>
                <a:gd name="T10" fmla="*/ 676 w 683"/>
                <a:gd name="T11" fmla="*/ 33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3" h="39">
                  <a:moveTo>
                    <a:pt x="0" y="0"/>
                  </a:moveTo>
                  <a:cubicBezTo>
                    <a:pt x="50" y="3"/>
                    <a:pt x="91" y="11"/>
                    <a:pt x="139" y="19"/>
                  </a:cubicBezTo>
                  <a:cubicBezTo>
                    <a:pt x="317" y="12"/>
                    <a:pt x="218" y="21"/>
                    <a:pt x="292" y="0"/>
                  </a:cubicBezTo>
                  <a:cubicBezTo>
                    <a:pt x="412" y="5"/>
                    <a:pt x="532" y="8"/>
                    <a:pt x="652" y="19"/>
                  </a:cubicBezTo>
                  <a:cubicBezTo>
                    <a:pt x="662" y="25"/>
                    <a:pt x="671" y="32"/>
                    <a:pt x="681" y="38"/>
                  </a:cubicBezTo>
                  <a:cubicBezTo>
                    <a:pt x="683" y="39"/>
                    <a:pt x="678" y="35"/>
                    <a:pt x="676" y="33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6" name="Freeform 79"/>
            <p:cNvSpPr>
              <a:spLocks/>
            </p:cNvSpPr>
            <p:nvPr/>
          </p:nvSpPr>
          <p:spPr bwMode="auto">
            <a:xfrm>
              <a:off x="807" y="1490"/>
              <a:ext cx="672" cy="81"/>
            </a:xfrm>
            <a:custGeom>
              <a:avLst/>
              <a:gdLst>
                <a:gd name="T0" fmla="*/ 0 w 672"/>
                <a:gd name="T1" fmla="*/ 5 h 81"/>
                <a:gd name="T2" fmla="*/ 120 w 672"/>
                <a:gd name="T3" fmla="*/ 0 h 81"/>
                <a:gd name="T4" fmla="*/ 341 w 672"/>
                <a:gd name="T5" fmla="*/ 19 h 81"/>
                <a:gd name="T6" fmla="*/ 672 w 672"/>
                <a:gd name="T7" fmla="*/ 43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81">
                  <a:moveTo>
                    <a:pt x="0" y="5"/>
                  </a:moveTo>
                  <a:cubicBezTo>
                    <a:pt x="40" y="13"/>
                    <a:pt x="81" y="14"/>
                    <a:pt x="120" y="0"/>
                  </a:cubicBezTo>
                  <a:cubicBezTo>
                    <a:pt x="178" y="19"/>
                    <a:pt x="290" y="17"/>
                    <a:pt x="341" y="19"/>
                  </a:cubicBezTo>
                  <a:cubicBezTo>
                    <a:pt x="435" y="81"/>
                    <a:pt x="563" y="43"/>
                    <a:pt x="672" y="43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7" name="Freeform 80"/>
            <p:cNvSpPr>
              <a:spLocks/>
            </p:cNvSpPr>
            <p:nvPr/>
          </p:nvSpPr>
          <p:spPr bwMode="auto">
            <a:xfrm>
              <a:off x="1014" y="1327"/>
              <a:ext cx="664" cy="38"/>
            </a:xfrm>
            <a:custGeom>
              <a:avLst/>
              <a:gdLst>
                <a:gd name="T0" fmla="*/ 0 w 664"/>
                <a:gd name="T1" fmla="*/ 18 h 38"/>
                <a:gd name="T2" fmla="*/ 413 w 664"/>
                <a:gd name="T3" fmla="*/ 9 h 38"/>
                <a:gd name="T4" fmla="*/ 595 w 664"/>
                <a:gd name="T5" fmla="*/ 23 h 38"/>
                <a:gd name="T6" fmla="*/ 619 w 664"/>
                <a:gd name="T7" fmla="*/ 28 h 38"/>
                <a:gd name="T8" fmla="*/ 648 w 664"/>
                <a:gd name="T9" fmla="*/ 38 h 38"/>
                <a:gd name="T10" fmla="*/ 662 w 664"/>
                <a:gd name="T11" fmla="*/ 2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4" h="38">
                  <a:moveTo>
                    <a:pt x="0" y="18"/>
                  </a:moveTo>
                  <a:cubicBezTo>
                    <a:pt x="107" y="17"/>
                    <a:pt x="287" y="0"/>
                    <a:pt x="413" y="9"/>
                  </a:cubicBezTo>
                  <a:cubicBezTo>
                    <a:pt x="471" y="24"/>
                    <a:pt x="535" y="18"/>
                    <a:pt x="595" y="23"/>
                  </a:cubicBezTo>
                  <a:cubicBezTo>
                    <a:pt x="603" y="25"/>
                    <a:pt x="611" y="26"/>
                    <a:pt x="619" y="28"/>
                  </a:cubicBezTo>
                  <a:cubicBezTo>
                    <a:pt x="629" y="31"/>
                    <a:pt x="648" y="38"/>
                    <a:pt x="648" y="38"/>
                  </a:cubicBezTo>
                  <a:cubicBezTo>
                    <a:pt x="664" y="32"/>
                    <a:pt x="662" y="38"/>
                    <a:pt x="662" y="28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8" name="Freeform 81"/>
            <p:cNvSpPr>
              <a:spLocks/>
            </p:cNvSpPr>
            <p:nvPr/>
          </p:nvSpPr>
          <p:spPr bwMode="auto">
            <a:xfrm>
              <a:off x="1134" y="1252"/>
              <a:ext cx="677" cy="41"/>
            </a:xfrm>
            <a:custGeom>
              <a:avLst/>
              <a:gdLst>
                <a:gd name="T0" fmla="*/ 0 w 677"/>
                <a:gd name="T1" fmla="*/ 21 h 41"/>
                <a:gd name="T2" fmla="*/ 240 w 677"/>
                <a:gd name="T3" fmla="*/ 31 h 41"/>
                <a:gd name="T4" fmla="*/ 494 w 677"/>
                <a:gd name="T5" fmla="*/ 41 h 41"/>
                <a:gd name="T6" fmla="*/ 585 w 677"/>
                <a:gd name="T7" fmla="*/ 21 h 41"/>
                <a:gd name="T8" fmla="*/ 677 w 677"/>
                <a:gd name="T9" fmla="*/ 3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7" h="41">
                  <a:moveTo>
                    <a:pt x="0" y="21"/>
                  </a:moveTo>
                  <a:cubicBezTo>
                    <a:pt x="62" y="19"/>
                    <a:pt x="181" y="0"/>
                    <a:pt x="240" y="31"/>
                  </a:cubicBezTo>
                  <a:cubicBezTo>
                    <a:pt x="322" y="24"/>
                    <a:pt x="419" y="2"/>
                    <a:pt x="494" y="41"/>
                  </a:cubicBezTo>
                  <a:cubicBezTo>
                    <a:pt x="560" y="36"/>
                    <a:pt x="543" y="36"/>
                    <a:pt x="585" y="21"/>
                  </a:cubicBezTo>
                  <a:cubicBezTo>
                    <a:pt x="613" y="24"/>
                    <a:pt x="649" y="36"/>
                    <a:pt x="677" y="36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79" name="Freeform 82"/>
            <p:cNvSpPr>
              <a:spLocks/>
            </p:cNvSpPr>
            <p:nvPr/>
          </p:nvSpPr>
          <p:spPr bwMode="auto">
            <a:xfrm>
              <a:off x="209" y="1914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0" name="Freeform 83"/>
            <p:cNvSpPr>
              <a:spLocks/>
            </p:cNvSpPr>
            <p:nvPr/>
          </p:nvSpPr>
          <p:spPr bwMode="auto">
            <a:xfrm>
              <a:off x="210" y="1954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1" name="Freeform 84"/>
            <p:cNvSpPr>
              <a:spLocks/>
            </p:cNvSpPr>
            <p:nvPr/>
          </p:nvSpPr>
          <p:spPr bwMode="auto">
            <a:xfrm>
              <a:off x="211" y="1989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2" name="Freeform 85"/>
            <p:cNvSpPr>
              <a:spLocks/>
            </p:cNvSpPr>
            <p:nvPr/>
          </p:nvSpPr>
          <p:spPr bwMode="auto">
            <a:xfrm>
              <a:off x="217" y="2024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3" name="Freeform 86"/>
            <p:cNvSpPr>
              <a:spLocks/>
            </p:cNvSpPr>
            <p:nvPr/>
          </p:nvSpPr>
          <p:spPr bwMode="auto">
            <a:xfrm>
              <a:off x="214" y="2059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4" name="Freeform 87"/>
            <p:cNvSpPr>
              <a:spLocks/>
            </p:cNvSpPr>
            <p:nvPr/>
          </p:nvSpPr>
          <p:spPr bwMode="auto">
            <a:xfrm>
              <a:off x="210" y="2094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5" name="Freeform 88"/>
            <p:cNvSpPr>
              <a:spLocks/>
            </p:cNvSpPr>
            <p:nvPr/>
          </p:nvSpPr>
          <p:spPr bwMode="auto">
            <a:xfrm>
              <a:off x="207" y="2124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6" name="Freeform 89"/>
            <p:cNvSpPr>
              <a:spLocks/>
            </p:cNvSpPr>
            <p:nvPr/>
          </p:nvSpPr>
          <p:spPr bwMode="auto">
            <a:xfrm>
              <a:off x="204" y="2155"/>
              <a:ext cx="725" cy="34"/>
            </a:xfrm>
            <a:custGeom>
              <a:avLst/>
              <a:gdLst>
                <a:gd name="T0" fmla="*/ 0 w 725"/>
                <a:gd name="T1" fmla="*/ 24 h 34"/>
                <a:gd name="T2" fmla="*/ 230 w 725"/>
                <a:gd name="T3" fmla="*/ 0 h 34"/>
                <a:gd name="T4" fmla="*/ 322 w 725"/>
                <a:gd name="T5" fmla="*/ 24 h 34"/>
                <a:gd name="T6" fmla="*/ 374 w 725"/>
                <a:gd name="T7" fmla="*/ 24 h 34"/>
                <a:gd name="T8" fmla="*/ 403 w 725"/>
                <a:gd name="T9" fmla="*/ 14 h 34"/>
                <a:gd name="T10" fmla="*/ 547 w 725"/>
                <a:gd name="T11" fmla="*/ 14 h 34"/>
                <a:gd name="T12" fmla="*/ 725 w 725"/>
                <a:gd name="T13" fmla="*/ 3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5" h="34">
                  <a:moveTo>
                    <a:pt x="0" y="24"/>
                  </a:moveTo>
                  <a:cubicBezTo>
                    <a:pt x="79" y="21"/>
                    <a:pt x="157" y="26"/>
                    <a:pt x="230" y="0"/>
                  </a:cubicBezTo>
                  <a:cubicBezTo>
                    <a:pt x="265" y="9"/>
                    <a:pt x="285" y="20"/>
                    <a:pt x="322" y="24"/>
                  </a:cubicBezTo>
                  <a:cubicBezTo>
                    <a:pt x="345" y="32"/>
                    <a:pt x="338" y="32"/>
                    <a:pt x="374" y="24"/>
                  </a:cubicBezTo>
                  <a:cubicBezTo>
                    <a:pt x="384" y="22"/>
                    <a:pt x="403" y="14"/>
                    <a:pt x="403" y="14"/>
                  </a:cubicBezTo>
                  <a:cubicBezTo>
                    <a:pt x="452" y="18"/>
                    <a:pt x="500" y="31"/>
                    <a:pt x="547" y="14"/>
                  </a:cubicBezTo>
                  <a:cubicBezTo>
                    <a:pt x="627" y="21"/>
                    <a:pt x="642" y="34"/>
                    <a:pt x="725" y="34"/>
                  </a:cubicBezTo>
                </a:path>
              </a:pathLst>
            </a:cu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7" name="Line 90"/>
            <p:cNvSpPr>
              <a:spLocks noChangeShapeType="1"/>
            </p:cNvSpPr>
            <p:nvPr/>
          </p:nvSpPr>
          <p:spPr bwMode="auto">
            <a:xfrm>
              <a:off x="1038" y="1835"/>
              <a:ext cx="0" cy="269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8" name="Line 91"/>
            <p:cNvSpPr>
              <a:spLocks noChangeShapeType="1"/>
            </p:cNvSpPr>
            <p:nvPr/>
          </p:nvSpPr>
          <p:spPr bwMode="auto">
            <a:xfrm>
              <a:off x="1195" y="1720"/>
              <a:ext cx="0" cy="281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89" name="Line 92"/>
            <p:cNvSpPr>
              <a:spLocks noChangeShapeType="1"/>
            </p:cNvSpPr>
            <p:nvPr/>
          </p:nvSpPr>
          <p:spPr bwMode="auto">
            <a:xfrm>
              <a:off x="1320" y="1639"/>
              <a:ext cx="0" cy="277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90" name="Line 93"/>
            <p:cNvSpPr>
              <a:spLocks noChangeShapeType="1"/>
            </p:cNvSpPr>
            <p:nvPr/>
          </p:nvSpPr>
          <p:spPr bwMode="auto">
            <a:xfrm>
              <a:off x="1474" y="1538"/>
              <a:ext cx="0" cy="269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91" name="Line 94"/>
            <p:cNvSpPr>
              <a:spLocks noChangeShapeType="1"/>
            </p:cNvSpPr>
            <p:nvPr/>
          </p:nvSpPr>
          <p:spPr bwMode="auto">
            <a:xfrm>
              <a:off x="1598" y="1432"/>
              <a:ext cx="0" cy="297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92" name="Line 95"/>
            <p:cNvSpPr>
              <a:spLocks noChangeShapeType="1"/>
            </p:cNvSpPr>
            <p:nvPr/>
          </p:nvSpPr>
          <p:spPr bwMode="auto">
            <a:xfrm>
              <a:off x="1675" y="1364"/>
              <a:ext cx="0" cy="29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93" name="Line 96"/>
            <p:cNvSpPr>
              <a:spLocks noChangeShapeType="1"/>
            </p:cNvSpPr>
            <p:nvPr/>
          </p:nvSpPr>
          <p:spPr bwMode="auto">
            <a:xfrm>
              <a:off x="1805" y="1288"/>
              <a:ext cx="0" cy="285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94" name="Line 97"/>
            <p:cNvSpPr>
              <a:spLocks noChangeShapeType="1"/>
            </p:cNvSpPr>
            <p:nvPr/>
          </p:nvSpPr>
          <p:spPr bwMode="auto">
            <a:xfrm flipH="1">
              <a:off x="1939" y="1197"/>
              <a:ext cx="4" cy="285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895" name="Oval 98"/>
            <p:cNvSpPr>
              <a:spLocks noChangeArrowheads="1"/>
            </p:cNvSpPr>
            <p:nvPr/>
          </p:nvSpPr>
          <p:spPr bwMode="auto">
            <a:xfrm>
              <a:off x="2605" y="1175"/>
              <a:ext cx="708" cy="23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grpSp>
          <p:nvGrpSpPr>
            <p:cNvPr id="163896" name="Group 104"/>
            <p:cNvGrpSpPr>
              <a:grpSpLocks/>
            </p:cNvGrpSpPr>
            <p:nvPr/>
          </p:nvGrpSpPr>
          <p:grpSpPr bwMode="auto">
            <a:xfrm>
              <a:off x="964" y="913"/>
              <a:ext cx="2000" cy="782"/>
              <a:chOff x="867" y="758"/>
              <a:chExt cx="2000" cy="782"/>
            </a:xfrm>
          </p:grpSpPr>
          <p:sp>
            <p:nvSpPr>
              <p:cNvPr id="163951" name="Line 53"/>
              <p:cNvSpPr>
                <a:spLocks noChangeShapeType="1"/>
              </p:cNvSpPr>
              <p:nvPr/>
            </p:nvSpPr>
            <p:spPr bwMode="auto">
              <a:xfrm>
                <a:off x="870" y="1531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163952" name="Group 103"/>
              <p:cNvGrpSpPr>
                <a:grpSpLocks/>
              </p:cNvGrpSpPr>
              <p:nvPr/>
            </p:nvGrpSpPr>
            <p:grpSpPr bwMode="auto">
              <a:xfrm>
                <a:off x="867" y="758"/>
                <a:ext cx="2000" cy="782"/>
                <a:chOff x="867" y="758"/>
                <a:chExt cx="2000" cy="782"/>
              </a:xfrm>
            </p:grpSpPr>
            <p:sp>
              <p:nvSpPr>
                <p:cNvPr id="163953" name="Line 54"/>
                <p:cNvSpPr>
                  <a:spLocks noChangeShapeType="1"/>
                </p:cNvSpPr>
                <p:nvPr/>
              </p:nvSpPr>
              <p:spPr bwMode="auto">
                <a:xfrm>
                  <a:off x="997" y="878"/>
                  <a:ext cx="8" cy="6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3954" name="Line 60"/>
                <p:cNvSpPr>
                  <a:spLocks noChangeShapeType="1"/>
                </p:cNvSpPr>
                <p:nvPr/>
              </p:nvSpPr>
              <p:spPr bwMode="auto">
                <a:xfrm>
                  <a:off x="870" y="764"/>
                  <a:ext cx="16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3955" name="Line 61"/>
                <p:cNvSpPr>
                  <a:spLocks noChangeShapeType="1"/>
                </p:cNvSpPr>
                <p:nvPr/>
              </p:nvSpPr>
              <p:spPr bwMode="auto">
                <a:xfrm>
                  <a:off x="990" y="876"/>
                  <a:ext cx="1541" cy="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3956" name="Line 62"/>
                <p:cNvSpPr>
                  <a:spLocks noChangeShapeType="1"/>
                </p:cNvSpPr>
                <p:nvPr/>
              </p:nvSpPr>
              <p:spPr bwMode="auto">
                <a:xfrm>
                  <a:off x="867" y="758"/>
                  <a:ext cx="8" cy="77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3957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2527" y="880"/>
                  <a:ext cx="220" cy="14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3958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2527" y="760"/>
                  <a:ext cx="340" cy="21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163897" name="AutoShape 101"/>
            <p:cNvSpPr>
              <a:spLocks noChangeArrowheads="1"/>
            </p:cNvSpPr>
            <p:nvPr/>
          </p:nvSpPr>
          <p:spPr bwMode="auto">
            <a:xfrm rot="-2440051">
              <a:off x="175" y="2094"/>
              <a:ext cx="555" cy="195"/>
            </a:xfrm>
            <a:prstGeom prst="leftArrow">
              <a:avLst>
                <a:gd name="adj1" fmla="val 50000"/>
                <a:gd name="adj2" fmla="val 71154"/>
              </a:avLst>
            </a:prstGeom>
            <a:noFill/>
            <a:ln w="31750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67DAF2A-2CB1-4027-A034-4176D2B79FB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557" y="1138"/>
              <a:ext cx="84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it-IT" altLang="it-IT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POMPA</a:t>
              </a:r>
            </a:p>
          </p:txBody>
        </p:sp>
        <p:sp>
          <p:nvSpPr>
            <p:cNvPr id="163899" name="Line 106"/>
            <p:cNvSpPr>
              <a:spLocks noChangeShapeType="1"/>
            </p:cNvSpPr>
            <p:nvPr/>
          </p:nvSpPr>
          <p:spPr bwMode="auto">
            <a:xfrm flipH="1">
              <a:off x="4809" y="1682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0" name="Line 108"/>
            <p:cNvSpPr>
              <a:spLocks noChangeShapeType="1"/>
            </p:cNvSpPr>
            <p:nvPr/>
          </p:nvSpPr>
          <p:spPr bwMode="auto">
            <a:xfrm flipH="1">
              <a:off x="4814" y="1029"/>
              <a:ext cx="8" cy="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1" name="Line 109"/>
            <p:cNvSpPr>
              <a:spLocks noChangeShapeType="1"/>
            </p:cNvSpPr>
            <p:nvPr/>
          </p:nvSpPr>
          <p:spPr bwMode="auto">
            <a:xfrm flipH="1">
              <a:off x="3289" y="915"/>
              <a:ext cx="16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2" name="Line 110"/>
            <p:cNvSpPr>
              <a:spLocks noChangeShapeType="1"/>
            </p:cNvSpPr>
            <p:nvPr/>
          </p:nvSpPr>
          <p:spPr bwMode="auto">
            <a:xfrm flipH="1">
              <a:off x="3288" y="1027"/>
              <a:ext cx="1541" cy="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3" name="Line 111"/>
            <p:cNvSpPr>
              <a:spLocks noChangeShapeType="1"/>
            </p:cNvSpPr>
            <p:nvPr/>
          </p:nvSpPr>
          <p:spPr bwMode="auto">
            <a:xfrm flipH="1">
              <a:off x="4944" y="909"/>
              <a:ext cx="8" cy="7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4" name="Line 112"/>
            <p:cNvSpPr>
              <a:spLocks noChangeShapeType="1"/>
            </p:cNvSpPr>
            <p:nvPr/>
          </p:nvSpPr>
          <p:spPr bwMode="auto">
            <a:xfrm flipV="1">
              <a:off x="3072" y="1031"/>
              <a:ext cx="220" cy="1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5" name="Line 113"/>
            <p:cNvSpPr>
              <a:spLocks noChangeShapeType="1"/>
            </p:cNvSpPr>
            <p:nvPr/>
          </p:nvSpPr>
          <p:spPr bwMode="auto">
            <a:xfrm flipV="1">
              <a:off x="2952" y="911"/>
              <a:ext cx="340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6" name="AutoShape 114"/>
            <p:cNvSpPr>
              <a:spLocks noChangeArrowheads="1"/>
            </p:cNvSpPr>
            <p:nvPr/>
          </p:nvSpPr>
          <p:spPr bwMode="auto">
            <a:xfrm flipV="1">
              <a:off x="2757" y="875"/>
              <a:ext cx="444" cy="112"/>
            </a:xfrm>
            <a:prstGeom prst="curvedUpArrow">
              <a:avLst>
                <a:gd name="adj1" fmla="val 79286"/>
                <a:gd name="adj2" fmla="val 15857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grpSp>
          <p:nvGrpSpPr>
            <p:cNvPr id="163907" name="Group 150"/>
            <p:cNvGrpSpPr>
              <a:grpSpLocks/>
            </p:cNvGrpSpPr>
            <p:nvPr/>
          </p:nvGrpSpPr>
          <p:grpSpPr bwMode="auto">
            <a:xfrm>
              <a:off x="4450" y="1079"/>
              <a:ext cx="882" cy="1020"/>
              <a:chOff x="4750" y="2215"/>
              <a:chExt cx="882" cy="1020"/>
            </a:xfrm>
          </p:grpSpPr>
          <p:sp>
            <p:nvSpPr>
              <p:cNvPr id="163922" name="Line 119"/>
              <p:cNvSpPr>
                <a:spLocks noChangeShapeType="1"/>
              </p:cNvSpPr>
              <p:nvPr/>
            </p:nvSpPr>
            <p:spPr bwMode="auto">
              <a:xfrm flipV="1">
                <a:off x="4753" y="2302"/>
                <a:ext cx="1" cy="8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23" name="Oval 121"/>
              <p:cNvSpPr>
                <a:spLocks noChangeArrowheads="1"/>
              </p:cNvSpPr>
              <p:nvPr/>
            </p:nvSpPr>
            <p:spPr bwMode="auto">
              <a:xfrm>
                <a:off x="4752" y="2215"/>
                <a:ext cx="869" cy="19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24" name="Oval 124"/>
              <p:cNvSpPr>
                <a:spLocks noChangeArrowheads="1"/>
              </p:cNvSpPr>
              <p:nvPr/>
            </p:nvSpPr>
            <p:spPr bwMode="auto">
              <a:xfrm>
                <a:off x="4753" y="3035"/>
                <a:ext cx="869" cy="19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25" name="Line 125"/>
              <p:cNvSpPr>
                <a:spLocks noChangeShapeType="1"/>
              </p:cNvSpPr>
              <p:nvPr/>
            </p:nvSpPr>
            <p:spPr bwMode="auto">
              <a:xfrm flipV="1">
                <a:off x="5621" y="2317"/>
                <a:ext cx="1" cy="8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26" name="Freeform 126"/>
              <p:cNvSpPr>
                <a:spLocks/>
              </p:cNvSpPr>
              <p:nvPr/>
            </p:nvSpPr>
            <p:spPr bwMode="auto">
              <a:xfrm>
                <a:off x="4755" y="2465"/>
                <a:ext cx="867" cy="47"/>
              </a:xfrm>
              <a:custGeom>
                <a:avLst/>
                <a:gdLst>
                  <a:gd name="T0" fmla="*/ 0 w 867"/>
                  <a:gd name="T1" fmla="*/ 23 h 47"/>
                  <a:gd name="T2" fmla="*/ 299 w 867"/>
                  <a:gd name="T3" fmla="*/ 16 h 47"/>
                  <a:gd name="T4" fmla="*/ 314 w 867"/>
                  <a:gd name="T5" fmla="*/ 0 h 47"/>
                  <a:gd name="T6" fmla="*/ 361 w 867"/>
                  <a:gd name="T7" fmla="*/ 23 h 47"/>
                  <a:gd name="T8" fmla="*/ 407 w 867"/>
                  <a:gd name="T9" fmla="*/ 46 h 47"/>
                  <a:gd name="T10" fmla="*/ 560 w 867"/>
                  <a:gd name="T11" fmla="*/ 31 h 47"/>
                  <a:gd name="T12" fmla="*/ 714 w 867"/>
                  <a:gd name="T13" fmla="*/ 39 h 47"/>
                  <a:gd name="T14" fmla="*/ 867 w 867"/>
                  <a:gd name="T15" fmla="*/ 46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67" h="47">
                    <a:moveTo>
                      <a:pt x="0" y="23"/>
                    </a:moveTo>
                    <a:cubicBezTo>
                      <a:pt x="100" y="21"/>
                      <a:pt x="200" y="23"/>
                      <a:pt x="299" y="16"/>
                    </a:cubicBezTo>
                    <a:cubicBezTo>
                      <a:pt x="306" y="15"/>
                      <a:pt x="307" y="0"/>
                      <a:pt x="314" y="0"/>
                    </a:cubicBezTo>
                    <a:cubicBezTo>
                      <a:pt x="331" y="0"/>
                      <a:pt x="344" y="18"/>
                      <a:pt x="361" y="23"/>
                    </a:cubicBezTo>
                    <a:cubicBezTo>
                      <a:pt x="373" y="31"/>
                      <a:pt x="390" y="47"/>
                      <a:pt x="407" y="46"/>
                    </a:cubicBezTo>
                    <a:cubicBezTo>
                      <a:pt x="458" y="44"/>
                      <a:pt x="560" y="31"/>
                      <a:pt x="560" y="31"/>
                    </a:cubicBezTo>
                    <a:cubicBezTo>
                      <a:pt x="627" y="40"/>
                      <a:pt x="645" y="46"/>
                      <a:pt x="714" y="39"/>
                    </a:cubicBezTo>
                    <a:cubicBezTo>
                      <a:pt x="847" y="47"/>
                      <a:pt x="796" y="46"/>
                      <a:pt x="867" y="46"/>
                    </a:cubicBezTo>
                  </a:path>
                </a:pathLst>
              </a:cu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27" name="Rectangle 118"/>
              <p:cNvSpPr>
                <a:spLocks noChangeArrowheads="1"/>
              </p:cNvSpPr>
              <p:nvPr/>
            </p:nvSpPr>
            <p:spPr bwMode="auto">
              <a:xfrm>
                <a:off x="4760" y="2954"/>
                <a:ext cx="853" cy="176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28" name="Oval 128"/>
              <p:cNvSpPr>
                <a:spLocks noChangeArrowheads="1"/>
              </p:cNvSpPr>
              <p:nvPr/>
            </p:nvSpPr>
            <p:spPr bwMode="auto">
              <a:xfrm>
                <a:off x="4757" y="3031"/>
                <a:ext cx="860" cy="192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29" name="Oval 127"/>
              <p:cNvSpPr>
                <a:spLocks noChangeArrowheads="1"/>
              </p:cNvSpPr>
              <p:nvPr/>
            </p:nvSpPr>
            <p:spPr bwMode="auto">
              <a:xfrm>
                <a:off x="4754" y="3037"/>
                <a:ext cx="869" cy="19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63930" name="Line 129"/>
              <p:cNvSpPr>
                <a:spLocks noChangeShapeType="1"/>
              </p:cNvSpPr>
              <p:nvPr/>
            </p:nvSpPr>
            <p:spPr bwMode="auto">
              <a:xfrm>
                <a:off x="4755" y="2529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1" name="Line 130"/>
              <p:cNvSpPr>
                <a:spLocks noChangeShapeType="1"/>
              </p:cNvSpPr>
              <p:nvPr/>
            </p:nvSpPr>
            <p:spPr bwMode="auto">
              <a:xfrm>
                <a:off x="4756" y="2554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2" name="Line 131"/>
              <p:cNvSpPr>
                <a:spLocks noChangeShapeType="1"/>
              </p:cNvSpPr>
              <p:nvPr/>
            </p:nvSpPr>
            <p:spPr bwMode="auto">
              <a:xfrm>
                <a:off x="4759" y="2584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3" name="Line 132"/>
              <p:cNvSpPr>
                <a:spLocks noChangeShapeType="1"/>
              </p:cNvSpPr>
              <p:nvPr/>
            </p:nvSpPr>
            <p:spPr bwMode="auto">
              <a:xfrm>
                <a:off x="4759" y="2617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4" name="Line 133"/>
              <p:cNvSpPr>
                <a:spLocks noChangeShapeType="1"/>
              </p:cNvSpPr>
              <p:nvPr/>
            </p:nvSpPr>
            <p:spPr bwMode="auto">
              <a:xfrm>
                <a:off x="4762" y="2659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5" name="Line 134"/>
              <p:cNvSpPr>
                <a:spLocks noChangeShapeType="1"/>
              </p:cNvSpPr>
              <p:nvPr/>
            </p:nvSpPr>
            <p:spPr bwMode="auto">
              <a:xfrm>
                <a:off x="4759" y="2689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6" name="Line 135"/>
              <p:cNvSpPr>
                <a:spLocks noChangeShapeType="1"/>
              </p:cNvSpPr>
              <p:nvPr/>
            </p:nvSpPr>
            <p:spPr bwMode="auto">
              <a:xfrm>
                <a:off x="4759" y="2731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7" name="Line 136"/>
              <p:cNvSpPr>
                <a:spLocks noChangeShapeType="1"/>
              </p:cNvSpPr>
              <p:nvPr/>
            </p:nvSpPr>
            <p:spPr bwMode="auto">
              <a:xfrm>
                <a:off x="4762" y="2758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8" name="Line 137"/>
              <p:cNvSpPr>
                <a:spLocks noChangeShapeType="1"/>
              </p:cNvSpPr>
              <p:nvPr/>
            </p:nvSpPr>
            <p:spPr bwMode="auto">
              <a:xfrm>
                <a:off x="4759" y="2791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39" name="Line 138"/>
              <p:cNvSpPr>
                <a:spLocks noChangeShapeType="1"/>
              </p:cNvSpPr>
              <p:nvPr/>
            </p:nvSpPr>
            <p:spPr bwMode="auto">
              <a:xfrm>
                <a:off x="4762" y="2818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0" name="Line 139"/>
              <p:cNvSpPr>
                <a:spLocks noChangeShapeType="1"/>
              </p:cNvSpPr>
              <p:nvPr/>
            </p:nvSpPr>
            <p:spPr bwMode="auto">
              <a:xfrm>
                <a:off x="4750" y="2821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1" name="Line 140"/>
              <p:cNvSpPr>
                <a:spLocks noChangeShapeType="1"/>
              </p:cNvSpPr>
              <p:nvPr/>
            </p:nvSpPr>
            <p:spPr bwMode="auto">
              <a:xfrm>
                <a:off x="4753" y="2863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2" name="Line 141"/>
              <p:cNvSpPr>
                <a:spLocks noChangeShapeType="1"/>
              </p:cNvSpPr>
              <p:nvPr/>
            </p:nvSpPr>
            <p:spPr bwMode="auto">
              <a:xfrm>
                <a:off x="4750" y="2893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3" name="Line 142"/>
              <p:cNvSpPr>
                <a:spLocks noChangeShapeType="1"/>
              </p:cNvSpPr>
              <p:nvPr/>
            </p:nvSpPr>
            <p:spPr bwMode="auto">
              <a:xfrm>
                <a:off x="4750" y="2935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4" name="Line 143"/>
              <p:cNvSpPr>
                <a:spLocks noChangeShapeType="1"/>
              </p:cNvSpPr>
              <p:nvPr/>
            </p:nvSpPr>
            <p:spPr bwMode="auto">
              <a:xfrm>
                <a:off x="4753" y="2962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5" name="Line 144"/>
              <p:cNvSpPr>
                <a:spLocks noChangeShapeType="1"/>
              </p:cNvSpPr>
              <p:nvPr/>
            </p:nvSpPr>
            <p:spPr bwMode="auto">
              <a:xfrm>
                <a:off x="4750" y="2995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6" name="Line 145"/>
              <p:cNvSpPr>
                <a:spLocks noChangeShapeType="1"/>
              </p:cNvSpPr>
              <p:nvPr/>
            </p:nvSpPr>
            <p:spPr bwMode="auto">
              <a:xfrm>
                <a:off x="4753" y="3028"/>
                <a:ext cx="87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7" name="Line 146"/>
              <p:cNvSpPr>
                <a:spLocks noChangeShapeType="1"/>
              </p:cNvSpPr>
              <p:nvPr/>
            </p:nvSpPr>
            <p:spPr bwMode="auto">
              <a:xfrm>
                <a:off x="5485" y="3058"/>
                <a:ext cx="13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8" name="Line 147"/>
              <p:cNvSpPr>
                <a:spLocks noChangeShapeType="1"/>
              </p:cNvSpPr>
              <p:nvPr/>
            </p:nvSpPr>
            <p:spPr bwMode="auto">
              <a:xfrm>
                <a:off x="4756" y="3058"/>
                <a:ext cx="13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49" name="Line 148"/>
              <p:cNvSpPr>
                <a:spLocks noChangeShapeType="1"/>
              </p:cNvSpPr>
              <p:nvPr/>
            </p:nvSpPr>
            <p:spPr bwMode="auto">
              <a:xfrm>
                <a:off x="4756" y="308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3950" name="Line 149"/>
              <p:cNvSpPr>
                <a:spLocks noChangeShapeType="1"/>
              </p:cNvSpPr>
              <p:nvPr/>
            </p:nvSpPr>
            <p:spPr bwMode="auto">
              <a:xfrm>
                <a:off x="5581" y="309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63908" name="Line 151"/>
            <p:cNvSpPr>
              <a:spLocks noChangeShapeType="1"/>
            </p:cNvSpPr>
            <p:nvPr/>
          </p:nvSpPr>
          <p:spPr bwMode="auto">
            <a:xfrm flipV="1">
              <a:off x="4875" y="967"/>
              <a:ext cx="0" cy="813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09" name="Line 153"/>
            <p:cNvSpPr>
              <a:spLocks noChangeShapeType="1"/>
            </p:cNvSpPr>
            <p:nvPr/>
          </p:nvSpPr>
          <p:spPr bwMode="auto">
            <a:xfrm flipH="1" flipV="1">
              <a:off x="3316" y="965"/>
              <a:ext cx="1560" cy="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0" name="Line 154"/>
            <p:cNvSpPr>
              <a:spLocks noChangeShapeType="1"/>
            </p:cNvSpPr>
            <p:nvPr/>
          </p:nvSpPr>
          <p:spPr bwMode="auto">
            <a:xfrm flipH="1">
              <a:off x="2965" y="972"/>
              <a:ext cx="354" cy="23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1" name="Line 155"/>
            <p:cNvSpPr>
              <a:spLocks noChangeShapeType="1"/>
            </p:cNvSpPr>
            <p:nvPr/>
          </p:nvSpPr>
          <p:spPr bwMode="auto">
            <a:xfrm>
              <a:off x="2959" y="1412"/>
              <a:ext cx="1344" cy="858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2" name="AutoShape 156"/>
            <p:cNvSpPr>
              <a:spLocks noChangeArrowheads="1"/>
            </p:cNvSpPr>
            <p:nvPr/>
          </p:nvSpPr>
          <p:spPr bwMode="auto">
            <a:xfrm>
              <a:off x="4248" y="2284"/>
              <a:ext cx="74" cy="249"/>
            </a:xfrm>
            <a:prstGeom prst="downArrow">
              <a:avLst>
                <a:gd name="adj1" fmla="val 50000"/>
                <a:gd name="adj2" fmla="val 84122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63913" name="Line 157"/>
            <p:cNvSpPr>
              <a:spLocks noChangeShapeType="1"/>
            </p:cNvSpPr>
            <p:nvPr/>
          </p:nvSpPr>
          <p:spPr bwMode="auto">
            <a:xfrm flipV="1">
              <a:off x="1023" y="979"/>
              <a:ext cx="0" cy="765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4" name="Line 158"/>
            <p:cNvSpPr>
              <a:spLocks noChangeShapeType="1"/>
            </p:cNvSpPr>
            <p:nvPr/>
          </p:nvSpPr>
          <p:spPr bwMode="auto">
            <a:xfrm flipV="1">
              <a:off x="1028" y="975"/>
              <a:ext cx="1576" cy="6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5" name="Line 159"/>
            <p:cNvSpPr>
              <a:spLocks noChangeShapeType="1"/>
            </p:cNvSpPr>
            <p:nvPr/>
          </p:nvSpPr>
          <p:spPr bwMode="auto">
            <a:xfrm>
              <a:off x="2601" y="980"/>
              <a:ext cx="354" cy="237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6" name="Line 160"/>
            <p:cNvSpPr>
              <a:spLocks noChangeShapeType="1"/>
            </p:cNvSpPr>
            <p:nvPr/>
          </p:nvSpPr>
          <p:spPr bwMode="auto">
            <a:xfrm flipH="1">
              <a:off x="1611" y="1416"/>
              <a:ext cx="1344" cy="858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917" name="AutoShape 161"/>
            <p:cNvSpPr>
              <a:spLocks noChangeArrowheads="1"/>
            </p:cNvSpPr>
            <p:nvPr/>
          </p:nvSpPr>
          <p:spPr bwMode="auto">
            <a:xfrm>
              <a:off x="1580" y="2284"/>
              <a:ext cx="74" cy="249"/>
            </a:xfrm>
            <a:prstGeom prst="downArrow">
              <a:avLst>
                <a:gd name="adj1" fmla="val 50000"/>
                <a:gd name="adj2" fmla="val 84122"/>
              </a:avLst>
            </a:prstGeom>
            <a:solidFill>
              <a:srgbClr val="99CC00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E7C01E4-3597-43DC-8D6A-84A2F1A8A48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69" y="2146"/>
              <a:ext cx="66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it-IT" altLang="it-IT" sz="30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r</a:t>
              </a:r>
              <a:r>
                <a:rPr lang="it-IT" altLang="it-IT" sz="2400" b="1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 </a:t>
              </a:r>
              <a:r>
                <a:rPr lang="it-IT" altLang="it-IT" sz="3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(</a:t>
              </a:r>
              <a:r>
                <a:rPr lang="it-IT" altLang="it-IT" sz="30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t</a:t>
              </a:r>
              <a:r>
                <a:rPr lang="it-IT" altLang="it-IT" sz="3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)</a:t>
              </a: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09E5E5AB-B770-4974-AB2F-708DCC21CC7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716" y="1989"/>
              <a:ext cx="40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defRPr/>
              </a:pPr>
              <a:r>
                <a:rPr lang="it-IT" altLang="it-IT" sz="30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r</a:t>
              </a:r>
              <a:r>
                <a:rPr lang="it-IT" altLang="it-IT" sz="8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 </a:t>
              </a:r>
              <a:r>
                <a:rPr lang="it-IT" altLang="it-IT" sz="2400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R</a:t>
              </a:r>
              <a:endParaRPr lang="it-IT" altLang="it-IT" sz="2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endParaRPr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44D4AF8D-D96D-4A9D-9075-EEBE73B0EE3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113" y="2710"/>
              <a:ext cx="112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it-IT" altLang="it-IT" sz="3000" b="1" i="1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M</a:t>
              </a:r>
              <a:r>
                <a:rPr lang="it-IT" altLang="it-IT" sz="3000" b="1" baseline="-25000" dirty="0" err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x</a:t>
              </a:r>
              <a:r>
                <a:rPr lang="it-IT" altLang="it-IT" sz="30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=</a:t>
              </a:r>
              <a:r>
                <a:rPr lang="it-IT" altLang="it-IT" sz="30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M</a:t>
              </a:r>
              <a:r>
                <a:rPr lang="it-IT" altLang="it-IT" sz="3000" b="1" baseline="-250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U</a:t>
              </a: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B2B76EF8-F77C-4C68-AE7D-3B24FB73D12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735" y="2682"/>
              <a:ext cx="112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1pPr>
              <a:lvl2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2pPr>
              <a:lvl3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4pPr>
              <a:lvl5pPr algn="ctr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it-IT" altLang="it-IT" sz="30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M</a:t>
              </a:r>
              <a:r>
                <a:rPr lang="it-IT" altLang="it-IT" sz="2800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R</a:t>
              </a:r>
              <a:r>
                <a:rPr lang="it-IT" altLang="it-IT" sz="3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=</a:t>
              </a:r>
              <a:r>
                <a:rPr lang="it-IT" altLang="it-IT" sz="3000" b="1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M</a:t>
              </a:r>
              <a:r>
                <a:rPr lang="it-IT" altLang="it-IT" sz="3000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anose="02040602050305030304" pitchFamily="18" charset="0"/>
                </a:rPr>
                <a:t>D</a:t>
              </a:r>
            </a:p>
          </p:txBody>
        </p:sp>
      </p:grpSp>
      <p:sp>
        <p:nvSpPr>
          <p:cNvPr id="132" name="Rectangle 5">
            <a:extLst>
              <a:ext uri="{FF2B5EF4-FFF2-40B4-BE49-F238E27FC236}">
                <a16:creationId xmlns:a16="http://schemas.microsoft.com/office/drawing/2014/main" id="{95AEB6EE-930D-4CFB-B4C9-5DFF3A84668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54C3F-1AF3-4889-B08B-A39D7332918D}" type="slidenum">
              <a:rPr lang="it-IT" altLang="it-IT"/>
              <a:pPr>
                <a:defRPr/>
              </a:pPr>
              <a:t>80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B68CF84-312C-4E77-BD2A-E170DE446E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4763"/>
            <a:ext cx="9144000" cy="1058862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3000" baseline="30000" dirty="0">
                <a:solidFill>
                  <a:srgbClr val="B2B2B2"/>
                </a:solidFill>
                <a:latin typeface="Book Antiqua" panose="02040602050305030304" pitchFamily="18" charset="0"/>
              </a:rPr>
              <a:t>*</a:t>
            </a:r>
            <a:r>
              <a:rPr lang="it-IT" altLang="it-IT" sz="3000" dirty="0">
                <a:solidFill>
                  <a:srgbClr val="B2B2B2"/>
                </a:solidFill>
                <a:latin typeface="Book Antiqua" panose="02040602050305030304" pitchFamily="18" charset="0"/>
              </a:rPr>
              <a:t>Analogo meccanico del voltmetro a doppia rampa (misuratore di densità incognita </a:t>
            </a:r>
            <a:r>
              <a:rPr lang="it-IT" altLang="it-IT" sz="3000" i="1" dirty="0">
                <a:solidFill>
                  <a:srgbClr val="B2B2B2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3000" baseline="-25000" dirty="0">
                <a:solidFill>
                  <a:srgbClr val="B2B2B2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3000" dirty="0">
                <a:solidFill>
                  <a:srgbClr val="B2B2B2"/>
                </a:solidFill>
                <a:latin typeface="Book Antiqua" panose="02040602050305030304" pitchFamily="18" charset="0"/>
              </a:rPr>
              <a:t> di un liquido)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988777E3-2B28-472A-83AE-485889CB8D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76213" y="4106863"/>
            <a:ext cx="4945062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400" b="1" i="1" dirty="0">
                <a:solidFill>
                  <a:srgbClr val="FFFF00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19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   e  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= </a:t>
            </a:r>
            <a:r>
              <a:rPr lang="it-IT" altLang="it-IT" sz="2400" b="1" i="1" dirty="0">
                <a:solidFill>
                  <a:srgbClr val="FFFF00"/>
                </a:solidFill>
                <a:latin typeface="Symbol" panose="05050102010706020507" pitchFamily="18" charset="2"/>
              </a:rPr>
              <a:t>r</a:t>
            </a:r>
            <a:r>
              <a:rPr lang="it-IT" altLang="it-IT" sz="1000" b="1" i="1" dirty="0">
                <a:solidFill>
                  <a:srgbClr val="FFFF00"/>
                </a:solidFill>
                <a:latin typeface="Symbol" panose="05050102010706020507" pitchFamily="18" charset="2"/>
              </a:rPr>
              <a:t> </a:t>
            </a:r>
            <a:r>
              <a:rPr lang="it-IT" altLang="it-IT" sz="19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ma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-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= 0  (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metodo di zero)</a:t>
            </a:r>
            <a:endParaRPr lang="it-IT" altLang="it-IT" sz="24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65892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005" r="2055" b="2005"/>
          <a:stretch>
            <a:fillRect/>
          </a:stretch>
        </p:blipFill>
        <p:spPr bwMode="auto">
          <a:xfrm>
            <a:off x="4933950" y="3790950"/>
            <a:ext cx="4048125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893" name="Text Box 3"/>
          <p:cNvSpPr txBox="1">
            <a:spLocks noChangeArrowheads="1"/>
          </p:cNvSpPr>
          <p:nvPr/>
        </p:nvSpPr>
        <p:spPr bwMode="black">
          <a:xfrm>
            <a:off x="177800" y="1068388"/>
            <a:ext cx="8774113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2800" b="1" i="1" dirty="0">
                <a:latin typeface="Symbol" panose="05050102010706020507" pitchFamily="18" charset="2"/>
              </a:rPr>
              <a:t>r</a:t>
            </a:r>
            <a:r>
              <a:rPr lang="it-IT" altLang="it-IT" sz="1200" i="1" dirty="0">
                <a:latin typeface="Symbol" panose="05050102010706020507" pitchFamily="18" charset="2"/>
              </a:rPr>
              <a:t> </a:t>
            </a:r>
            <a:r>
              <a:rPr lang="it-IT" altLang="it-IT" sz="2400" b="1" baseline="-25000" dirty="0" err="1">
                <a:latin typeface="Book Antiqua" panose="02040602050305030304" pitchFamily="18" charset="0"/>
              </a:rPr>
              <a:t>R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è la densità di massa volumica (kg/dm</a:t>
            </a:r>
            <a:r>
              <a:rPr lang="it-IT" altLang="it-IT" sz="2400" baseline="30000" dirty="0">
                <a:latin typeface="Book Antiqua" panose="02040602050305030304" pitchFamily="18" charset="0"/>
              </a:rPr>
              <a:t>3</a:t>
            </a:r>
            <a:r>
              <a:rPr lang="it-IT" altLang="it-IT" sz="2400" dirty="0">
                <a:latin typeface="Book Antiqua" panose="02040602050305030304" pitchFamily="18" charset="0"/>
              </a:rPr>
              <a:t>) “nota” di un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liquido di riferimento: ad esempio </a:t>
            </a:r>
            <a:r>
              <a:rPr lang="it-IT" altLang="it-IT" sz="2800" b="1" i="1" dirty="0">
                <a:latin typeface="Symbol" panose="05050102010706020507" pitchFamily="18" charset="2"/>
              </a:rPr>
              <a:t>r</a:t>
            </a:r>
            <a:r>
              <a:rPr lang="it-IT" altLang="it-IT" sz="1200" i="1" dirty="0">
                <a:latin typeface="Symbol" panose="05050102010706020507" pitchFamily="18" charset="2"/>
              </a:rPr>
              <a:t> </a:t>
            </a:r>
            <a:r>
              <a:rPr lang="it-IT" altLang="it-IT" sz="2400" b="1" baseline="-25000" dirty="0" err="1">
                <a:latin typeface="Book Antiqua" panose="02040602050305030304" pitchFamily="18" charset="0"/>
              </a:rPr>
              <a:t>R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= </a:t>
            </a:r>
            <a:r>
              <a:rPr lang="it-IT" altLang="it-IT" sz="2800" b="1" i="1" dirty="0">
                <a:latin typeface="Symbol" panose="05050102010706020507" pitchFamily="18" charset="2"/>
              </a:rPr>
              <a:t>r</a:t>
            </a:r>
            <a:r>
              <a:rPr lang="it-IT" altLang="it-IT" sz="1200" i="1" dirty="0">
                <a:latin typeface="Symbol" panose="05050102010706020507" pitchFamily="18" charset="2"/>
              </a:rPr>
              <a:t> </a:t>
            </a:r>
            <a:r>
              <a:rPr lang="it-IT" altLang="it-IT" sz="2400" b="1" baseline="-25000" dirty="0">
                <a:latin typeface="Book Antiqua" panose="02040602050305030304" pitchFamily="18" charset="0"/>
              </a:rPr>
              <a:t>H2O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= 1 kg/dm</a:t>
            </a:r>
            <a:r>
              <a:rPr lang="it-IT" altLang="it-IT" sz="2400" baseline="30000" dirty="0">
                <a:latin typeface="Book Antiqua" panose="02040602050305030304" pitchFamily="18" charset="0"/>
              </a:rPr>
              <a:t>3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2800" b="1" i="1" dirty="0">
                <a:latin typeface="Symbol" panose="05050102010706020507" pitchFamily="18" charset="2"/>
              </a:rPr>
              <a:t>r</a:t>
            </a:r>
            <a:r>
              <a:rPr lang="it-IT" altLang="it-IT" sz="1200" i="1" dirty="0">
                <a:latin typeface="Symbol" panose="05050102010706020507" pitchFamily="18" charset="2"/>
              </a:rPr>
              <a:t> </a:t>
            </a:r>
            <a:r>
              <a:rPr lang="it-IT" altLang="it-IT" sz="2400" b="1" baseline="-25000" dirty="0">
                <a:latin typeface="Book Antiqua" panose="02040602050305030304" pitchFamily="18" charset="0"/>
              </a:rPr>
              <a:t>x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è la densità incognita di un liquido (o sostanza)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si usa una </a:t>
            </a:r>
            <a:r>
              <a:rPr lang="it-IT" altLang="it-IT" sz="2400" u="sng" dirty="0">
                <a:latin typeface="Book Antiqua" panose="02040602050305030304" pitchFamily="18" charset="0"/>
              </a:rPr>
              <a:t>“pompa volumetrica” che transita uguali quantità (volumi) di liquido (sostanza) nello stesso intervallo di tempo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Flusso costante </a:t>
            </a:r>
            <a:r>
              <a:rPr lang="it-IT" altLang="it-IT" sz="2400" b="1" i="1" dirty="0">
                <a:latin typeface="Book Antiqua" panose="02040602050305030304" pitchFamily="18" charset="0"/>
              </a:rPr>
              <a:t>F</a:t>
            </a:r>
            <a:r>
              <a:rPr lang="it-IT" altLang="it-IT" sz="2400" b="1" dirty="0">
                <a:latin typeface="Book Antiqua" panose="02040602050305030304" pitchFamily="18" charset="0"/>
              </a:rPr>
              <a:t> = </a:t>
            </a:r>
            <a:r>
              <a:rPr lang="it-IT" altLang="it-IT" sz="2400" b="1" dirty="0">
                <a:latin typeface="Symbol" panose="05050102010706020507" pitchFamily="18" charset="2"/>
              </a:rPr>
              <a:t>D</a:t>
            </a:r>
            <a:r>
              <a:rPr lang="it-IT" altLang="it-IT" sz="2400" b="1" i="1" dirty="0">
                <a:latin typeface="Book Antiqua" panose="02040602050305030304" pitchFamily="18" charset="0"/>
              </a:rPr>
              <a:t>V</a:t>
            </a:r>
            <a:r>
              <a:rPr lang="it-IT" altLang="it-IT" sz="2400" b="1" dirty="0">
                <a:latin typeface="Book Antiqua" panose="02040602050305030304" pitchFamily="18" charset="0"/>
              </a:rPr>
              <a:t> / </a:t>
            </a:r>
            <a:r>
              <a:rPr lang="it-IT" altLang="it-IT" sz="2400" b="1" dirty="0">
                <a:latin typeface="Symbol" panose="05050102010706020507" pitchFamily="18" charset="2"/>
              </a:rPr>
              <a:t>D</a:t>
            </a:r>
            <a:r>
              <a:rPr lang="it-IT" altLang="it-IT" sz="2400" b="1" i="1" dirty="0">
                <a:latin typeface="Book Antiqua" panose="02040602050305030304" pitchFamily="18" charset="0"/>
              </a:rPr>
              <a:t>T</a:t>
            </a:r>
            <a:r>
              <a:rPr lang="it-IT" altLang="it-IT" sz="2400" b="1" dirty="0">
                <a:latin typeface="Book Antiqua" panose="02040602050305030304" pitchFamily="18" charset="0"/>
              </a:rPr>
              <a:t>   (l/h) o (dm</a:t>
            </a:r>
            <a:r>
              <a:rPr lang="it-IT" altLang="it-IT" sz="2400" b="1" baseline="30000" dirty="0">
                <a:latin typeface="Book Antiqua" panose="02040602050305030304" pitchFamily="18" charset="0"/>
              </a:rPr>
              <a:t>3</a:t>
            </a:r>
            <a:r>
              <a:rPr lang="it-IT" altLang="it-IT" sz="2400" b="1" dirty="0">
                <a:latin typeface="Book Antiqua" panose="02040602050305030304" pitchFamily="18" charset="0"/>
              </a:rPr>
              <a:t>/h)</a:t>
            </a:r>
            <a:endParaRPr lang="el-GR" altLang="it-IT" sz="24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Object 133"/>
          <p:cNvGraphicFramePr>
            <a:graphicFrameLocks noChangeAspect="1"/>
          </p:cNvGraphicFramePr>
          <p:nvPr/>
        </p:nvGraphicFramePr>
        <p:xfrm>
          <a:off x="250825" y="5037138"/>
          <a:ext cx="47894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1" name="Equation" r:id="rId5" imgW="1993900" imgH="431800" progId="Equation.DSMT4">
                  <p:embed/>
                </p:oleObj>
              </mc:Choice>
              <mc:Fallback>
                <p:oleObj name="Equation" r:id="rId5" imgW="1993900" imgH="4318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37138"/>
                        <a:ext cx="47894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4"/>
          <p:cNvGraphicFramePr>
            <a:graphicFrameLocks noChangeAspect="1"/>
          </p:cNvGraphicFramePr>
          <p:nvPr/>
        </p:nvGraphicFramePr>
        <p:xfrm>
          <a:off x="395288" y="6145213"/>
          <a:ext cx="22209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2" name="Equation" r:id="rId7" imgW="688320" imgH="141840" progId="Equation.3">
                  <p:embed/>
                </p:oleObj>
              </mc:Choice>
              <mc:Fallback>
                <p:oleObj name="Equation" r:id="rId7" imgW="688320" imgH="14184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145213"/>
                        <a:ext cx="22209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black">
          <a:xfrm>
            <a:off x="2716213" y="6084888"/>
            <a:ext cx="6086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se si conta con un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clock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 a frequenza abbastanza alta (o comunque </a:t>
            </a:r>
            <a:b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su tempi di discesa lunghi) per cui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u</a:t>
            </a:r>
            <a:r>
              <a:rPr lang="it-IT" altLang="it-IT" sz="16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16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)  diviene trascurabile</a:t>
            </a:r>
            <a:endParaRPr lang="el-GR" altLang="it-IT" sz="16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" y="6096000"/>
            <a:ext cx="2362200" cy="584200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black">
          <a:xfrm>
            <a:off x="5016500" y="5759450"/>
            <a:ext cx="42529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(la misura è indipendente sia da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 che da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6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endParaRPr lang="el-GR" altLang="it-IT" sz="1600" b="1" baseline="-250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3ED0A85-B4A8-4A61-861F-E860CBBC715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228D79-E1B9-4461-9890-01316978C329}" type="slidenum">
              <a:rPr lang="it-IT" altLang="it-IT"/>
              <a:pPr>
                <a:defRPr/>
              </a:pPr>
              <a:t>81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2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>
            <a:extLst>
              <a:ext uri="{FF2B5EF4-FFF2-40B4-BE49-F238E27FC236}">
                <a16:creationId xmlns:a16="http://schemas.microsoft.com/office/drawing/2014/main" id="{674965A9-D0A1-464E-88E7-B31F9AB64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(1/7)</a:t>
            </a:r>
          </a:p>
        </p:txBody>
      </p:sp>
      <p:pic>
        <p:nvPicPr>
          <p:cNvPr id="147461" name="Picture 3" descr="bi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173" y="1673225"/>
            <a:ext cx="8213725" cy="365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7940" name="Text Box 4"/>
          <p:cNvSpPr txBox="1">
            <a:spLocks noChangeArrowheads="1"/>
          </p:cNvSpPr>
          <p:nvPr/>
        </p:nvSpPr>
        <p:spPr bwMode="black">
          <a:xfrm>
            <a:off x="588963" y="1004888"/>
            <a:ext cx="759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segnale       </a:t>
            </a:r>
            <a:r>
              <a:rPr lang="it-IT" altLang="it-IT" sz="2800" i="1">
                <a:latin typeface="Book Antiqua" panose="02040602050305030304" pitchFamily="18" charset="0"/>
              </a:rPr>
              <a:t>s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>
                <a:latin typeface="Book Antiqua" panose="02040602050305030304" pitchFamily="18" charset="0"/>
              </a:rPr>
              <a:t>) =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baseline="-25000">
                <a:latin typeface="Book Antiqua" panose="02040602050305030304" pitchFamily="18" charset="0"/>
              </a:rPr>
              <a:t>x</a:t>
            </a:r>
            <a:r>
              <a:rPr lang="it-IT" altLang="it-IT" sz="2800" i="1">
                <a:latin typeface="Book Antiqua" panose="02040602050305030304" pitchFamily="18" charset="0"/>
              </a:rPr>
              <a:t>   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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 [-</a:t>
            </a:r>
            <a:r>
              <a:rPr lang="it-IT" altLang="it-IT" sz="2800" i="1">
                <a:latin typeface="Book Antiqua" panose="02040602050305030304" pitchFamily="18" charset="0"/>
                <a:sym typeface="UniversalMath1 BT"/>
              </a:rPr>
              <a:t>D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/2</a:t>
            </a:r>
            <a:r>
              <a:rPr lang="it-IT" altLang="it-IT" sz="2800" i="1">
                <a:latin typeface="Book Antiqua" panose="02040602050305030304" pitchFamily="18" charset="0"/>
                <a:sym typeface="UniversalMath1 BT"/>
              </a:rPr>
              <a:t>, +D</a:t>
            </a:r>
            <a:r>
              <a:rPr lang="it-IT" altLang="it-IT" sz="2800">
                <a:latin typeface="Book Antiqua" panose="02040602050305030304" pitchFamily="18" charset="0"/>
                <a:sym typeface="UniversalMath1 BT"/>
              </a:rPr>
              <a:t>/2]</a:t>
            </a:r>
            <a:r>
              <a:rPr lang="it-IT" altLang="it-IT" sz="2800" i="1">
                <a:latin typeface="Book Antiqua" panose="02040602050305030304" pitchFamily="18" charset="0"/>
                <a:sym typeface="UniversalMath1 BT"/>
              </a:rPr>
              <a:t> </a:t>
            </a:r>
            <a:endParaRPr lang="el-GR" altLang="it-IT" sz="2800" i="1">
              <a:latin typeface="Book Antiqua" panose="02040602050305030304" pitchFamily="18" charset="0"/>
              <a:sym typeface="UniversalMath1 BT"/>
            </a:endParaRPr>
          </a:p>
        </p:txBody>
      </p:sp>
      <p:graphicFrame>
        <p:nvGraphicFramePr>
          <p:cNvPr id="762885" name="Object 5"/>
          <p:cNvGraphicFramePr>
            <a:graphicFrameLocks noChangeAspect="1"/>
          </p:cNvGraphicFramePr>
          <p:nvPr/>
        </p:nvGraphicFramePr>
        <p:xfrm>
          <a:off x="5092700" y="5380038"/>
          <a:ext cx="15859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3" name="Equation" r:id="rId5" imgW="377640" imgH="263160" progId="Equation.3">
                  <p:embed/>
                </p:oleObj>
              </mc:Choice>
              <mc:Fallback>
                <p:oleObj name="Equation" r:id="rId5" imgW="377640" imgH="26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92700" y="5380038"/>
                        <a:ext cx="15859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6" name="Text Box 6"/>
          <p:cNvSpPr txBox="1">
            <a:spLocks noChangeArrowheads="1"/>
          </p:cNvSpPr>
          <p:nvPr/>
        </p:nvSpPr>
        <p:spPr bwMode="black">
          <a:xfrm>
            <a:off x="473075" y="5538788"/>
            <a:ext cx="418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La dinamica di variazione</a:t>
            </a:r>
            <a:b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del segnale è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en-US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±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/2</a:t>
            </a:r>
            <a:endParaRPr lang="el-GR" altLang="it-IT" sz="2400" i="1">
              <a:solidFill>
                <a:srgbClr val="FFFF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black">
          <a:xfrm>
            <a:off x="4348163" y="5664200"/>
            <a:ext cx="70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endParaRPr lang="it-IT" altLang="it-IT" b="1" i="1">
              <a:solidFill>
                <a:srgbClr val="FFFF00"/>
              </a:solidFill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147466" name="Rectangle 8"/>
          <p:cNvSpPr>
            <a:spLocks noChangeArrowheads="1"/>
          </p:cNvSpPr>
          <p:nvPr/>
        </p:nvSpPr>
        <p:spPr bwMode="white">
          <a:xfrm>
            <a:off x="2849135" y="4322763"/>
            <a:ext cx="584200" cy="341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47467" name="Rectangle 9"/>
          <p:cNvSpPr>
            <a:spLocks noChangeArrowheads="1"/>
          </p:cNvSpPr>
          <p:nvPr/>
        </p:nvSpPr>
        <p:spPr bwMode="white">
          <a:xfrm>
            <a:off x="5603448" y="4273550"/>
            <a:ext cx="584200" cy="341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47468" name="Text Box 10"/>
          <p:cNvSpPr txBox="1">
            <a:spLocks noChangeArrowheads="1"/>
          </p:cNvSpPr>
          <p:nvPr/>
        </p:nvSpPr>
        <p:spPr bwMode="black">
          <a:xfrm>
            <a:off x="2811035" y="41910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b="1" i="1">
                <a:solidFill>
                  <a:srgbClr val="000000"/>
                </a:solidFill>
                <a:latin typeface="Book Antiqua" panose="02040602050305030304" pitchFamily="18" charset="0"/>
                <a:sym typeface="UniversalMath1 BT"/>
              </a:rPr>
              <a:t>D</a:t>
            </a:r>
            <a:endParaRPr lang="el-GR" altLang="it-IT" b="1" i="1">
              <a:solidFill>
                <a:srgbClr val="0000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147469" name="Text Box 11"/>
          <p:cNvSpPr txBox="1">
            <a:spLocks noChangeArrowheads="1"/>
          </p:cNvSpPr>
          <p:nvPr/>
        </p:nvSpPr>
        <p:spPr bwMode="black">
          <a:xfrm>
            <a:off x="5541535" y="4178300"/>
            <a:ext cx="67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b="1" i="1">
                <a:solidFill>
                  <a:srgbClr val="000000"/>
                </a:solidFill>
                <a:latin typeface="Book Antiqua" panose="02040602050305030304" pitchFamily="18" charset="0"/>
                <a:sym typeface="UniversalMath1 BT"/>
              </a:rPr>
              <a:t>D</a:t>
            </a:r>
            <a:endParaRPr lang="el-GR" altLang="it-IT" b="1" i="1">
              <a:solidFill>
                <a:srgbClr val="0000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147470" name="Rectangle 12"/>
          <p:cNvSpPr>
            <a:spLocks noChangeArrowheads="1"/>
          </p:cNvSpPr>
          <p:nvPr/>
        </p:nvSpPr>
        <p:spPr bwMode="auto">
          <a:xfrm>
            <a:off x="6565473" y="2549525"/>
            <a:ext cx="439737" cy="581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47471" name="Text Box 13"/>
          <p:cNvSpPr txBox="1">
            <a:spLocks noChangeArrowheads="1"/>
          </p:cNvSpPr>
          <p:nvPr/>
        </p:nvSpPr>
        <p:spPr bwMode="black">
          <a:xfrm>
            <a:off x="6435298" y="2481263"/>
            <a:ext cx="49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4000" b="1" i="1">
                <a:solidFill>
                  <a:srgbClr val="000000"/>
                </a:solidFill>
                <a:latin typeface="Book Antiqua" panose="02040602050305030304" pitchFamily="18" charset="0"/>
              </a:rPr>
              <a:t>D</a:t>
            </a:r>
            <a:endParaRPr lang="el-GR" altLang="it-IT" sz="4000" b="1" i="1">
              <a:solidFill>
                <a:srgbClr val="000000"/>
              </a:solidFill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167950" name="Text Box 4"/>
          <p:cNvSpPr txBox="1">
            <a:spLocks noChangeArrowheads="1"/>
          </p:cNvSpPr>
          <p:nvPr/>
        </p:nvSpPr>
        <p:spPr bwMode="black">
          <a:xfrm>
            <a:off x="7386638" y="1004888"/>
            <a:ext cx="144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>
                <a:latin typeface="Book Antiqua" panose="02040602050305030304" pitchFamily="18" charset="0"/>
              </a:rPr>
              <a:t>dinamica</a:t>
            </a:r>
            <a:br>
              <a:rPr lang="it-IT" altLang="it-IT" sz="1600">
                <a:latin typeface="Book Antiqua" panose="02040602050305030304" pitchFamily="18" charset="0"/>
              </a:rPr>
            </a:br>
            <a:r>
              <a:rPr lang="it-IT" altLang="it-IT" sz="1600">
                <a:latin typeface="Book Antiqua" panose="02040602050305030304" pitchFamily="18" charset="0"/>
              </a:rPr>
              <a:t>del voltmetro</a:t>
            </a:r>
            <a:endParaRPr lang="el-GR" altLang="it-IT" sz="1600" i="1"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C31E261-FB97-4C8F-9219-450A2E91F63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5B93E9-6CDA-4BD2-BEA2-579256104C1C}" type="slidenum">
              <a:rPr lang="it-IT" altLang="it-IT"/>
              <a:pPr>
                <a:defRPr/>
              </a:pPr>
              <a:t>82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6" grpId="0"/>
      <p:bldP spid="762887" grpId="0"/>
      <p:bldP spid="147466" grpId="0" animBg="1"/>
      <p:bldP spid="147467" grpId="0" animBg="1"/>
      <p:bldP spid="147468" grpId="0"/>
      <p:bldP spid="147469" grpId="0"/>
      <p:bldP spid="147470" grpId="0" animBg="1"/>
      <p:bldP spid="14747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>
            <a:extLst>
              <a:ext uri="{FF2B5EF4-FFF2-40B4-BE49-F238E27FC236}">
                <a16:creationId xmlns:a16="http://schemas.microsoft.com/office/drawing/2014/main" id="{90A56C80-01A8-4B95-9B7A-67D1517BA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(2/7)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black">
          <a:xfrm>
            <a:off x="369888" y="1128713"/>
            <a:ext cx="86233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Disponendo di un convertitore/voltmetro che quantizza il segnale </a:t>
            </a:r>
            <a:r>
              <a:rPr lang="it-IT" altLang="it-IT" sz="2800" i="1" dirty="0">
                <a:latin typeface="Book Antiqua" panose="02040602050305030304" pitchFamily="18" charset="0"/>
              </a:rPr>
              <a:t>s</a:t>
            </a:r>
            <a:r>
              <a:rPr lang="it-IT" altLang="it-IT" sz="2800" dirty="0">
                <a:latin typeface="Book Antiqua" panose="02040602050305030304" pitchFamily="18" charset="0"/>
              </a:rPr>
              <a:t>(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dirty="0">
                <a:latin typeface="Book Antiqua" panose="02040602050305030304" pitchFamily="18" charset="0"/>
              </a:rPr>
              <a:t>) mediante 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bit, si avrà un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PASSO DI QUANTIZZAZIONE 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Q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/2</a:t>
            </a:r>
            <a:r>
              <a:rPr lang="it-IT" altLang="it-IT" sz="2800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800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latin typeface="Book Antiqua" panose="02040602050305030304" pitchFamily="18" charset="0"/>
              </a:rPr>
              <a:t>                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Se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D</a:t>
            </a:r>
            <a:r>
              <a:rPr lang="it-IT" altLang="it-IT" sz="2800" b="1" dirty="0">
                <a:latin typeface="Book Antiqua" panose="02040602050305030304" pitchFamily="18" charset="0"/>
              </a:rPr>
              <a:t> è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b="1" dirty="0">
                <a:latin typeface="Book Antiqua" panose="02040602050305030304" pitchFamily="18" charset="0"/>
              </a:rPr>
              <a:t>la dinamica </a:t>
            </a:r>
            <a:r>
              <a:rPr lang="it-IT" altLang="it-IT" sz="2800" dirty="0">
                <a:latin typeface="Book Antiqua" panose="02040602050305030304" pitchFamily="18" charset="0"/>
              </a:rPr>
              <a:t>del segnale e anche del voltmetro, si ha una varianza (“incertezza di quantizzazione")</a:t>
            </a:r>
            <a:endParaRPr lang="el-GR" altLang="it-IT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764932" name="Object 4"/>
          <p:cNvGraphicFramePr>
            <a:graphicFrameLocks noChangeAspect="1"/>
          </p:cNvGraphicFramePr>
          <p:nvPr/>
        </p:nvGraphicFramePr>
        <p:xfrm>
          <a:off x="2427288" y="3892550"/>
          <a:ext cx="3876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7" name="Equation" r:id="rId4" imgW="964800" imgH="297000" progId="Equation.3">
                  <p:embed/>
                </p:oleObj>
              </mc:Choice>
              <mc:Fallback>
                <p:oleObj name="Equation" r:id="rId4" imgW="964800" imgH="2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27288" y="3892550"/>
                        <a:ext cx="38766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3" name="Object 5"/>
          <p:cNvGraphicFramePr>
            <a:graphicFrameLocks noChangeAspect="1"/>
          </p:cNvGraphicFramePr>
          <p:nvPr/>
        </p:nvGraphicFramePr>
        <p:xfrm>
          <a:off x="5935663" y="3973513"/>
          <a:ext cx="10826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8" name="Equation" r:id="rId6" imgW="243000" imgH="263160" progId="Equation.3">
                  <p:embed/>
                </p:oleObj>
              </mc:Choice>
              <mc:Fallback>
                <p:oleObj name="Equation" r:id="rId6" imgW="243000" imgH="26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35663" y="3973513"/>
                        <a:ext cx="10826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4" name="Object 6"/>
          <p:cNvGraphicFramePr>
            <a:graphicFrameLocks noChangeAspect="1"/>
          </p:cNvGraphicFramePr>
          <p:nvPr/>
        </p:nvGraphicFramePr>
        <p:xfrm>
          <a:off x="288925" y="5276850"/>
          <a:ext cx="34845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9" name="Equation" r:id="rId8" imgW="1018800" imgH="297000" progId="Equation.3">
                  <p:embed/>
                </p:oleObj>
              </mc:Choice>
              <mc:Fallback>
                <p:oleObj name="Equation" r:id="rId8" imgW="1018800" imgH="2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8925" y="5276850"/>
                        <a:ext cx="34845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5" name="Object 7"/>
          <p:cNvGraphicFramePr>
            <a:graphicFrameLocks noChangeAspect="1"/>
          </p:cNvGraphicFramePr>
          <p:nvPr/>
        </p:nvGraphicFramePr>
        <p:xfrm>
          <a:off x="3741738" y="5300663"/>
          <a:ext cx="1393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0" name="Equation" r:id="rId10" imgW="384480" imgH="303840" progId="Equation.3">
                  <p:embed/>
                </p:oleObj>
              </mc:Choice>
              <mc:Fallback>
                <p:oleObj name="Equation" r:id="rId10" imgW="384480" imgH="303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41738" y="5300663"/>
                        <a:ext cx="13938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4936" name="Rectangle 8"/>
          <p:cNvSpPr>
            <a:spLocks noChangeArrowheads="1"/>
          </p:cNvSpPr>
          <p:nvPr/>
        </p:nvSpPr>
        <p:spPr bwMode="auto">
          <a:xfrm>
            <a:off x="274638" y="5281613"/>
            <a:ext cx="4418012" cy="1182687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64937" name="Text Box 9"/>
          <p:cNvSpPr txBox="1">
            <a:spLocks noChangeArrowheads="1"/>
          </p:cNvSpPr>
          <p:nvPr/>
        </p:nvSpPr>
        <p:spPr bwMode="black">
          <a:xfrm>
            <a:off x="5292725" y="6046788"/>
            <a:ext cx="4427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>
                <a:latin typeface="Book Antiqua" panose="02040602050305030304" pitchFamily="18" charset="0"/>
              </a:rPr>
              <a:t>è possibile ricavare </a:t>
            </a:r>
            <a:r>
              <a:rPr lang="it-IT" altLang="it-IT" sz="2000" b="1" i="1"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latin typeface="Book Antiqua" panose="02040602050305030304" pitchFamily="18" charset="0"/>
              </a:rPr>
              <a:t> (n° di bit) </a:t>
            </a:r>
            <a:br>
              <a:rPr lang="it-IT" altLang="it-IT" sz="2000" b="1">
                <a:latin typeface="Book Antiqua" panose="02040602050305030304" pitchFamily="18" charset="0"/>
              </a:rPr>
            </a:br>
            <a:r>
              <a:rPr lang="it-IT" altLang="it-IT" sz="2000" b="1">
                <a:latin typeface="Book Antiqua" panose="02040602050305030304" pitchFamily="18" charset="0"/>
              </a:rPr>
              <a:t>dal rapporto </a:t>
            </a:r>
            <a:r>
              <a:rPr lang="it-IT" altLang="it-IT" sz="2000" b="1" i="1">
                <a:latin typeface="Book Antiqua" panose="02040602050305030304" pitchFamily="18" charset="0"/>
              </a:rPr>
              <a:t>S</a:t>
            </a:r>
            <a:r>
              <a:rPr lang="it-IT" altLang="it-IT" sz="2000" b="1">
                <a:latin typeface="Book Antiqua" panose="02040602050305030304" pitchFamily="18" charset="0"/>
              </a:rPr>
              <a:t>/</a:t>
            </a:r>
            <a:r>
              <a:rPr lang="it-IT" altLang="it-IT" sz="2000" b="1" i="1"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latin typeface="Book Antiqua" panose="02040602050305030304" pitchFamily="18" charset="0"/>
              </a:rPr>
              <a:t> (</a:t>
            </a:r>
            <a:r>
              <a:rPr lang="it-IT" altLang="it-IT" sz="2000" b="1" i="1">
                <a:latin typeface="Book Antiqua" panose="02040602050305030304" pitchFamily="18" charset="0"/>
              </a:rPr>
              <a:t>Signal</a:t>
            </a:r>
            <a:r>
              <a:rPr lang="it-IT" altLang="it-IT" sz="2000" b="1">
                <a:latin typeface="Book Antiqua" panose="02040602050305030304" pitchFamily="18" charset="0"/>
              </a:rPr>
              <a:t>/</a:t>
            </a:r>
            <a:r>
              <a:rPr lang="it-IT" altLang="it-IT" sz="2000" b="1" i="1">
                <a:latin typeface="Book Antiqua" panose="02040602050305030304" pitchFamily="18" charset="0"/>
              </a:rPr>
              <a:t>Noise</a:t>
            </a:r>
            <a:r>
              <a:rPr lang="it-IT" altLang="it-IT" sz="2000" b="1">
                <a:latin typeface="Book Antiqua" panose="02040602050305030304" pitchFamily="18" charset="0"/>
              </a:rPr>
              <a:t>)</a:t>
            </a:r>
            <a:endParaRPr lang="el-GR" altLang="it-IT" sz="2000" b="1">
              <a:latin typeface="Book Antiqua" panose="02040602050305030304" pitchFamily="18" charset="0"/>
            </a:endParaRPr>
          </a:p>
        </p:txBody>
      </p:sp>
      <p:sp>
        <p:nvSpPr>
          <p:cNvPr id="149517" name="Text Box 3"/>
          <p:cNvSpPr txBox="1">
            <a:spLocks noChangeArrowheads="1"/>
          </p:cNvSpPr>
          <p:nvPr/>
        </p:nvSpPr>
        <p:spPr bwMode="black">
          <a:xfrm>
            <a:off x="4699000" y="5454650"/>
            <a:ext cx="46751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per un quantizzatore ideale</a:t>
            </a:r>
            <a:endParaRPr lang="el-GR" altLang="it-IT" sz="2800">
              <a:latin typeface="Book Antiqua" panose="0204060205030503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F2A9D67-CA0D-403B-ADCA-64E87C4D3C4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D5F57-56E4-4BDB-9B1D-8BB4FD43ED45}" type="slidenum">
              <a:rPr lang="it-IT" altLang="it-IT"/>
              <a:pPr>
                <a:defRPr/>
              </a:pPr>
              <a:t>83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649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6" grpId="0" animBg="1"/>
      <p:bldP spid="764937" grpId="0"/>
      <p:bldP spid="764937" grpId="1"/>
      <p:bldP spid="14951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AutoShape 2">
            <a:extLst>
              <a:ext uri="{FF2B5EF4-FFF2-40B4-BE49-F238E27FC236}">
                <a16:creationId xmlns:a16="http://schemas.microsoft.com/office/drawing/2014/main" id="{328CAA98-CBA9-49F8-92BD-6CAE1590303A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(3/7)</a:t>
            </a:r>
          </a:p>
        </p:txBody>
      </p:sp>
      <p:graphicFrame>
        <p:nvGraphicFramePr>
          <p:cNvPr id="151557" name="Object 3"/>
          <p:cNvGraphicFramePr>
            <a:graphicFrameLocks noChangeAspect="1"/>
          </p:cNvGraphicFramePr>
          <p:nvPr/>
        </p:nvGraphicFramePr>
        <p:xfrm>
          <a:off x="407988" y="1593850"/>
          <a:ext cx="2139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3" name="Equation" r:id="rId4" imgW="674640" imgH="324000" progId="Equation.3">
                  <p:embed/>
                </p:oleObj>
              </mc:Choice>
              <mc:Fallback>
                <p:oleObj name="Equation" r:id="rId4" imgW="674640" imgH="32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7988" y="1593850"/>
                        <a:ext cx="21399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80" name="Object 4"/>
          <p:cNvGraphicFramePr>
            <a:graphicFrameLocks noChangeAspect="1"/>
          </p:cNvGraphicFramePr>
          <p:nvPr/>
        </p:nvGraphicFramePr>
        <p:xfrm>
          <a:off x="798513" y="2797175"/>
          <a:ext cx="10890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4" name="Equation" r:id="rId6" imgW="283320" imgH="135000" progId="Equation.3">
                  <p:embed/>
                </p:oleObj>
              </mc:Choice>
              <mc:Fallback>
                <p:oleObj name="Equation" r:id="rId6" imgW="283320" imgH="1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98513" y="2797175"/>
                        <a:ext cx="10890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81" name="Object 5"/>
          <p:cNvGraphicFramePr>
            <a:graphicFrameLocks noChangeAspect="1"/>
          </p:cNvGraphicFramePr>
          <p:nvPr/>
        </p:nvGraphicFramePr>
        <p:xfrm>
          <a:off x="730250" y="3438525"/>
          <a:ext cx="12985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5" name="Equation" r:id="rId8" imgW="344160" imgH="148680" progId="Equation.3">
                  <p:embed/>
                </p:oleObj>
              </mc:Choice>
              <mc:Fallback>
                <p:oleObj name="Equation" r:id="rId8" imgW="344160" imgH="148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0250" y="3438525"/>
                        <a:ext cx="12985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82" name="Object 6"/>
          <p:cNvGraphicFramePr>
            <a:graphicFrameLocks noChangeAspect="1"/>
          </p:cNvGraphicFramePr>
          <p:nvPr/>
        </p:nvGraphicFramePr>
        <p:xfrm>
          <a:off x="3724275" y="2776538"/>
          <a:ext cx="263525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6" name="Equation" r:id="rId10" imgW="721800" imgH="344160" progId="Equation.3">
                  <p:embed/>
                </p:oleObj>
              </mc:Choice>
              <mc:Fallback>
                <p:oleObj name="Equation" r:id="rId10" imgW="721800" imgH="344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24275" y="2776538"/>
                        <a:ext cx="263525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83" name="Text Box 7"/>
          <p:cNvSpPr txBox="1">
            <a:spLocks noChangeArrowheads="1"/>
          </p:cNvSpPr>
          <p:nvPr/>
        </p:nvSpPr>
        <p:spPr bwMode="black">
          <a:xfrm>
            <a:off x="3095625" y="3176588"/>
            <a:ext cx="623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endParaRPr lang="it-IT" altLang="it-IT" sz="28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6984" name="Text Box 8"/>
          <p:cNvSpPr txBox="1">
            <a:spLocks noChangeArrowheads="1"/>
          </p:cNvSpPr>
          <p:nvPr/>
        </p:nvSpPr>
        <p:spPr bwMode="black">
          <a:xfrm>
            <a:off x="6450013" y="2868613"/>
            <a:ext cx="1554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  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caso “ideale” </a:t>
            </a:r>
          </a:p>
        </p:txBody>
      </p:sp>
      <p:sp>
        <p:nvSpPr>
          <p:cNvPr id="151563" name="Text Box 9"/>
          <p:cNvSpPr txBox="1">
            <a:spLocks noChangeArrowheads="1"/>
          </p:cNvSpPr>
          <p:nvPr/>
        </p:nvSpPr>
        <p:spPr bwMode="black">
          <a:xfrm>
            <a:off x="325438" y="1017588"/>
            <a:ext cx="407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In un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convertitore </a:t>
            </a:r>
            <a:r>
              <a:rPr lang="it-IT" altLang="it-IT" sz="2800" u="sng">
                <a:solidFill>
                  <a:srgbClr val="FFFF00"/>
                </a:solidFill>
                <a:latin typeface="Book Antiqua" panose="02040602050305030304" pitchFamily="18" charset="0"/>
              </a:rPr>
              <a:t>ideale</a:t>
            </a:r>
            <a:endParaRPr lang="el-GR" altLang="it-IT" sz="2800" u="sng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76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49136"/>
              </p:ext>
            </p:extLst>
          </p:nvPr>
        </p:nvGraphicFramePr>
        <p:xfrm>
          <a:off x="4503213" y="5378450"/>
          <a:ext cx="44894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7" name="Equation" r:id="rId12" imgW="1261800" imgH="148680" progId="Equation.3">
                  <p:embed/>
                </p:oleObj>
              </mc:Choice>
              <mc:Fallback>
                <p:oleObj name="Equation" r:id="rId12" imgW="1261800" imgH="148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03213" y="5378450"/>
                        <a:ext cx="44894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87" name="Text Box 11"/>
          <p:cNvSpPr txBox="1">
            <a:spLocks noChangeArrowheads="1"/>
          </p:cNvSpPr>
          <p:nvPr/>
        </p:nvSpPr>
        <p:spPr bwMode="black">
          <a:xfrm>
            <a:off x="5271561" y="5883275"/>
            <a:ext cx="18764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convertitore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       reale</a:t>
            </a:r>
          </a:p>
        </p:txBody>
      </p:sp>
      <p:sp>
        <p:nvSpPr>
          <p:cNvPr id="766988" name="Text Box 12"/>
          <p:cNvSpPr txBox="1">
            <a:spLocks noChangeArrowheads="1"/>
          </p:cNvSpPr>
          <p:nvPr/>
        </p:nvSpPr>
        <p:spPr bwMode="black">
          <a:xfrm>
            <a:off x="7249058" y="5870575"/>
            <a:ext cx="14430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rumore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dirty="0">
                <a:latin typeface="Book Antiqua" panose="02040602050305030304" pitchFamily="18" charset="0"/>
              </a:rPr>
              <a:t>esterno</a:t>
            </a:r>
          </a:p>
        </p:txBody>
      </p:sp>
      <p:sp>
        <p:nvSpPr>
          <p:cNvPr id="766989" name="Text Box 13"/>
          <p:cNvSpPr txBox="1">
            <a:spLocks noChangeArrowheads="1"/>
          </p:cNvSpPr>
          <p:nvPr/>
        </p:nvSpPr>
        <p:spPr bwMode="black">
          <a:xfrm>
            <a:off x="59267" y="5305425"/>
            <a:ext cx="4428066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ma in un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convertitore </a:t>
            </a:r>
            <a:r>
              <a:rPr lang="it-IT" altLang="it-IT" sz="28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reale</a:t>
            </a:r>
            <a:endParaRPr lang="el-GR" altLang="it-IT" sz="2800" u="sng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6990" name="Line 14"/>
          <p:cNvSpPr>
            <a:spLocks noChangeShapeType="1"/>
          </p:cNvSpPr>
          <p:nvPr/>
        </p:nvSpPr>
        <p:spPr bwMode="black">
          <a:xfrm>
            <a:off x="6120876" y="4967288"/>
            <a:ext cx="167005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6991" name="Text Box 15"/>
          <p:cNvSpPr txBox="1">
            <a:spLocks noChangeArrowheads="1"/>
          </p:cNvSpPr>
          <p:nvPr/>
        </p:nvSpPr>
        <p:spPr bwMode="black">
          <a:xfrm>
            <a:off x="6071663" y="4268788"/>
            <a:ext cx="18764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rumore</a:t>
            </a:r>
            <a:b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aggiunto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6992" name="Text Box 16"/>
          <p:cNvSpPr txBox="1">
            <a:spLocks noChangeArrowheads="1"/>
          </p:cNvSpPr>
          <p:nvPr/>
        </p:nvSpPr>
        <p:spPr bwMode="black">
          <a:xfrm>
            <a:off x="4493688" y="5010150"/>
            <a:ext cx="45227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 = 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q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+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A/D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+ 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ext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   &gt; 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q</a:t>
            </a:r>
            <a:endParaRPr lang="it-IT" altLang="it-IT" sz="24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6993" name="Rectangle 17"/>
          <p:cNvSpPr>
            <a:spLocks noChangeArrowheads="1"/>
          </p:cNvSpPr>
          <p:nvPr/>
        </p:nvSpPr>
        <p:spPr bwMode="black">
          <a:xfrm>
            <a:off x="3657600" y="2657475"/>
            <a:ext cx="4425950" cy="151288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aphicFrame>
        <p:nvGraphicFramePr>
          <p:cNvPr id="172050" name="Object 6"/>
          <p:cNvGraphicFramePr>
            <a:graphicFrameLocks noChangeAspect="1"/>
          </p:cNvGraphicFramePr>
          <p:nvPr/>
        </p:nvGraphicFramePr>
        <p:xfrm>
          <a:off x="6537325" y="798513"/>
          <a:ext cx="2455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8" name="Equation" r:id="rId14" imgW="1025640" imgH="330840" progId="Equation.3">
                  <p:embed/>
                </p:oleObj>
              </mc:Choice>
              <mc:Fallback>
                <p:oleObj name="Equation" r:id="rId14" imgW="1025640" imgH="330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537325" y="798513"/>
                        <a:ext cx="24558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BF95F69C-BABF-422D-A0CE-32A30DCD22D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DEDF6-52F5-4313-855C-31C00E6CBF4F}" type="slidenum">
              <a:rPr lang="it-IT" altLang="it-IT"/>
              <a:pPr>
                <a:defRPr/>
              </a:pPr>
              <a:t>84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3" grpId="0"/>
      <p:bldP spid="766984" grpId="0"/>
      <p:bldP spid="151563" grpId="0"/>
      <p:bldP spid="766987" grpId="0"/>
      <p:bldP spid="766988" grpId="0"/>
      <p:bldP spid="766989" grpId="0"/>
      <p:bldP spid="766991" grpId="0"/>
      <p:bldP spid="766992" grpId="0"/>
      <p:bldP spid="76699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ED1DB1A6-5E1A-47E9-B8F8-B2D61A1B6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(4/7)</a:t>
            </a:r>
          </a:p>
        </p:txBody>
      </p:sp>
      <p:graphicFrame>
        <p:nvGraphicFramePr>
          <p:cNvPr id="769027" name="Object 3"/>
          <p:cNvGraphicFramePr>
            <a:graphicFrameLocks noChangeAspect="1"/>
          </p:cNvGraphicFramePr>
          <p:nvPr/>
        </p:nvGraphicFramePr>
        <p:xfrm>
          <a:off x="733425" y="3902075"/>
          <a:ext cx="72247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7" name="Equation" r:id="rId4" imgW="2266920" imgH="344160" progId="Equation.3">
                  <p:embed/>
                </p:oleObj>
              </mc:Choice>
              <mc:Fallback>
                <p:oleObj name="Equation" r:id="rId4" imgW="2266920" imgH="344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3425" y="3902075"/>
                        <a:ext cx="722471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028" name="Object 4"/>
          <p:cNvGraphicFramePr>
            <a:graphicFrameLocks noChangeAspect="1"/>
          </p:cNvGraphicFramePr>
          <p:nvPr/>
        </p:nvGraphicFramePr>
        <p:xfrm>
          <a:off x="1579563" y="5372100"/>
          <a:ext cx="66294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8" name="Equation" r:id="rId6" imgW="2077920" imgH="324000" progId="Equation.3">
                  <p:embed/>
                </p:oleObj>
              </mc:Choice>
              <mc:Fallback>
                <p:oleObj name="Equation" r:id="rId6" imgW="2077920" imgH="32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79563" y="5372100"/>
                        <a:ext cx="66294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Text Box 5"/>
          <p:cNvSpPr txBox="1">
            <a:spLocks noChangeArrowheads="1"/>
          </p:cNvSpPr>
          <p:nvPr/>
        </p:nvSpPr>
        <p:spPr bwMode="black">
          <a:xfrm>
            <a:off x="376238" y="1225550"/>
            <a:ext cx="775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Si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definisce</a:t>
            </a:r>
            <a:r>
              <a:rPr lang="it-IT" altLang="it-IT" sz="2800">
                <a:latin typeface="Book Antiqua" panose="02040602050305030304" pitchFamily="18" charset="0"/>
              </a:rPr>
              <a:t>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numero di bit equivalenti</a:t>
            </a:r>
            <a:endParaRPr lang="it-IT" altLang="it-IT" sz="2800" b="1">
              <a:latin typeface="Book Antiqua" panose="02040602050305030304" pitchFamily="18" charset="0"/>
            </a:endParaRPr>
          </a:p>
        </p:txBody>
      </p:sp>
      <p:graphicFrame>
        <p:nvGraphicFramePr>
          <p:cNvPr id="17408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00050" y="1655763"/>
          <a:ext cx="37671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9" name="Equation" r:id="rId8" imgW="910800" imgH="310680" progId="Equation.3">
                  <p:embed/>
                </p:oleObj>
              </mc:Choice>
              <mc:Fallback>
                <p:oleObj name="Equation" r:id="rId8" imgW="910800" imgH="31068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0050" y="1655763"/>
                        <a:ext cx="376713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31" name="Text Box 7"/>
          <p:cNvSpPr txBox="1">
            <a:spLocks noChangeArrowheads="1"/>
          </p:cNvSpPr>
          <p:nvPr/>
        </p:nvSpPr>
        <p:spPr bwMode="black">
          <a:xfrm>
            <a:off x="6127750" y="5129213"/>
            <a:ext cx="215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rgbClr val="FFFF00"/>
                </a:solidFill>
                <a:latin typeface="Book Antiqua" panose="02040602050305030304" pitchFamily="18" charset="0"/>
              </a:rPr>
              <a:t>rumore aggiunto</a:t>
            </a:r>
            <a:endParaRPr lang="it-IT" altLang="it-IT" sz="20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9032" name="Line 8"/>
          <p:cNvSpPr>
            <a:spLocks noChangeShapeType="1"/>
          </p:cNvSpPr>
          <p:nvPr/>
        </p:nvSpPr>
        <p:spPr bwMode="black">
          <a:xfrm flipH="1" flipV="1">
            <a:off x="2935288" y="2933700"/>
            <a:ext cx="11112" cy="4127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9033" name="Line 9"/>
          <p:cNvSpPr>
            <a:spLocks noChangeShapeType="1"/>
          </p:cNvSpPr>
          <p:nvPr/>
        </p:nvSpPr>
        <p:spPr bwMode="black">
          <a:xfrm>
            <a:off x="2936875" y="3344863"/>
            <a:ext cx="1157288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9034" name="Text Box 10"/>
          <p:cNvSpPr txBox="1">
            <a:spLocks noChangeArrowheads="1"/>
          </p:cNvSpPr>
          <p:nvPr/>
        </p:nvSpPr>
        <p:spPr bwMode="black">
          <a:xfrm>
            <a:off x="4067175" y="3111500"/>
            <a:ext cx="459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rumore </a:t>
            </a:r>
            <a:r>
              <a:rPr lang="it-IT" altLang="it-IT" sz="2000" b="1" u="sng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omplessivo del convertitore</a:t>
            </a:r>
            <a:b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(quantizzazione + rumore aggiunto)</a:t>
            </a:r>
            <a:endParaRPr lang="it-IT" altLang="it-IT" sz="2000" b="1">
              <a:latin typeface="Book Antiqua" panose="02040602050305030304" pitchFamily="18" charset="0"/>
            </a:endParaRPr>
          </a:p>
        </p:txBody>
      </p:sp>
      <p:graphicFrame>
        <p:nvGraphicFramePr>
          <p:cNvPr id="769035" name="Object 11"/>
          <p:cNvGraphicFramePr>
            <a:graphicFrameLocks noChangeAspect="1"/>
          </p:cNvGraphicFramePr>
          <p:nvPr/>
        </p:nvGraphicFramePr>
        <p:xfrm>
          <a:off x="5180013" y="1744663"/>
          <a:ext cx="26352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0" name="Equation" r:id="rId10" imgW="721800" imgH="310680" progId="Equation.3">
                  <p:embed/>
                </p:oleObj>
              </mc:Choice>
              <mc:Fallback>
                <p:oleObj name="Equation" r:id="rId10" imgW="721800" imgH="31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180013" y="1744663"/>
                        <a:ext cx="26352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36" name="Text Box 12"/>
          <p:cNvSpPr txBox="1">
            <a:spLocks noChangeArrowheads="1"/>
          </p:cNvSpPr>
          <p:nvPr/>
        </p:nvSpPr>
        <p:spPr bwMode="black">
          <a:xfrm>
            <a:off x="4600575" y="2093913"/>
            <a:ext cx="623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endParaRPr lang="it-IT" altLang="it-IT" sz="28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69037" name="Text Box 13"/>
          <p:cNvSpPr txBox="1">
            <a:spLocks noChangeArrowheads="1"/>
          </p:cNvSpPr>
          <p:nvPr/>
        </p:nvSpPr>
        <p:spPr bwMode="black">
          <a:xfrm>
            <a:off x="7510463" y="1836738"/>
            <a:ext cx="1554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caso</a:t>
            </a:r>
            <a:b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reale </a:t>
            </a:r>
          </a:p>
        </p:txBody>
      </p:sp>
      <p:sp>
        <p:nvSpPr>
          <p:cNvPr id="769038" name="Rectangle 14"/>
          <p:cNvSpPr>
            <a:spLocks noChangeArrowheads="1"/>
          </p:cNvSpPr>
          <p:nvPr/>
        </p:nvSpPr>
        <p:spPr bwMode="black">
          <a:xfrm>
            <a:off x="5181600" y="1765300"/>
            <a:ext cx="3670300" cy="12319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0A8877-8906-4699-8E8F-02543BB145C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74F9D-AC76-4A3E-9802-98710BCBCD81}" type="slidenum">
              <a:rPr lang="it-IT" altLang="it-IT"/>
              <a:pPr>
                <a:defRPr/>
              </a:pPr>
              <a:t>85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1" grpId="0"/>
      <p:bldP spid="769034" grpId="0"/>
      <p:bldP spid="769036" grpId="0"/>
      <p:bldP spid="769037" grpId="0"/>
      <p:bldP spid="76903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722CEC64-A40A-4E5F-B0DB-429C3EDE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(5/7)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black">
          <a:xfrm>
            <a:off x="0" y="11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685800" y="1384300"/>
          <a:ext cx="29670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9" name="Equation" r:id="rId4" imgW="937800" imgH="310680" progId="Equation.3">
                  <p:embed/>
                </p:oleObj>
              </mc:Choice>
              <mc:Fallback>
                <p:oleObj name="Equation" r:id="rId4" imgW="937800" imgH="31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1384300"/>
                        <a:ext cx="29670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6380163" y="1320800"/>
          <a:ext cx="15859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0" name="Equation" r:id="rId6" imgW="398160" imgH="256680" progId="Equation.3">
                  <p:embed/>
                </p:oleObj>
              </mc:Choice>
              <mc:Fallback>
                <p:oleObj name="Equation" r:id="rId6" imgW="398160" imgH="25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80163" y="1320800"/>
                        <a:ext cx="15859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8" name="Object 6"/>
          <p:cNvGraphicFramePr>
            <a:graphicFrameLocks noChangeAspect="1"/>
          </p:cNvGraphicFramePr>
          <p:nvPr/>
        </p:nvGraphicFramePr>
        <p:xfrm>
          <a:off x="1601788" y="4321175"/>
          <a:ext cx="13811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1" name="Equation" r:id="rId8" imgW="944640" imgH="540000" progId="Equation.3">
                  <p:embed/>
                </p:oleObj>
              </mc:Choice>
              <mc:Fallback>
                <p:oleObj name="Equation" r:id="rId8" imgW="944640" imgH="540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1788" y="4321175"/>
                        <a:ext cx="13811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9" name="Object 7"/>
          <p:cNvGraphicFramePr>
            <a:graphicFrameLocks noChangeAspect="1"/>
          </p:cNvGraphicFramePr>
          <p:nvPr/>
        </p:nvGraphicFramePr>
        <p:xfrm>
          <a:off x="3643313" y="4176713"/>
          <a:ext cx="52657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2" name="Equation" r:id="rId10" imgW="1558440" imgH="297000" progId="Equation.3">
                  <p:embed/>
                </p:oleObj>
              </mc:Choice>
              <mc:Fallback>
                <p:oleObj name="Equation" r:id="rId10" imgW="1558440" imgH="29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43313" y="4176713"/>
                        <a:ext cx="52657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0" name="Object 8"/>
          <p:cNvGraphicFramePr>
            <a:graphicFrameLocks noChangeAspect="1"/>
          </p:cNvGraphicFramePr>
          <p:nvPr/>
        </p:nvGraphicFramePr>
        <p:xfrm>
          <a:off x="4241800" y="5146675"/>
          <a:ext cx="2270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3" name="Equation" r:id="rId12" imgW="661320" imgH="270000" progId="Equation.3">
                  <p:embed/>
                </p:oleObj>
              </mc:Choice>
              <mc:Fallback>
                <p:oleObj name="Equation" r:id="rId12" imgW="661320" imgH="270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41800" y="5146675"/>
                        <a:ext cx="2270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1" name="Text Box 9">
            <a:extLst>
              <a:ext uri="{FF2B5EF4-FFF2-40B4-BE49-F238E27FC236}">
                <a16:creationId xmlns:a16="http://schemas.microsoft.com/office/drawing/2014/main" id="{7AD4D2A2-6198-4E84-9F40-1949045C2C8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90513" y="6218238"/>
            <a:ext cx="8853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it-IT" altLang="it-IT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Per S/N basso, si perde 1 bit per un calo di S/N di un fattore 4 (-6 dB)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black">
          <a:xfrm>
            <a:off x="4914900" y="1622425"/>
            <a:ext cx="157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essendo</a:t>
            </a:r>
            <a:endParaRPr lang="it-IT" altLang="it-IT" sz="2800" b="1">
              <a:latin typeface="Book Antiqua" panose="02040602050305030304" pitchFamily="18" charset="0"/>
            </a:endParaRPr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black">
          <a:xfrm>
            <a:off x="306388" y="2982913"/>
            <a:ext cx="6108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Esistono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due condizioni limite </a:t>
            </a:r>
            <a:r>
              <a:rPr lang="it-IT" altLang="it-IT" sz="2800">
                <a:latin typeface="Book Antiqua" panose="02040602050305030304" pitchFamily="18" charset="0"/>
              </a:rPr>
              <a:t>per</a:t>
            </a:r>
          </a:p>
        </p:txBody>
      </p:sp>
      <p:graphicFrame>
        <p:nvGraphicFramePr>
          <p:cNvPr id="771084" name="Object 12"/>
          <p:cNvGraphicFramePr>
            <a:graphicFrameLocks noChangeAspect="1"/>
          </p:cNvGraphicFramePr>
          <p:nvPr/>
        </p:nvGraphicFramePr>
        <p:xfrm>
          <a:off x="1608138" y="3417888"/>
          <a:ext cx="14001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4" name="Equation" r:id="rId14" imgW="957960" imgH="540000" progId="Equation.3">
                  <p:embed/>
                </p:oleObj>
              </mc:Choice>
              <mc:Fallback>
                <p:oleObj name="Equation" r:id="rId14" imgW="957960" imgH="540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8138" y="3417888"/>
                        <a:ext cx="14001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5" name="Object 13"/>
          <p:cNvGraphicFramePr>
            <a:graphicFrameLocks noChangeAspect="1"/>
          </p:cNvGraphicFramePr>
          <p:nvPr/>
        </p:nvGraphicFramePr>
        <p:xfrm>
          <a:off x="3646488" y="3568700"/>
          <a:ext cx="10096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5" name="Equation" r:id="rId16" imgW="270000" imgH="121680" progId="Equation.3">
                  <p:embed/>
                </p:oleObj>
              </mc:Choice>
              <mc:Fallback>
                <p:oleObj name="Equation" r:id="rId16" imgW="270000" imgH="121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46488" y="3568700"/>
                        <a:ext cx="10096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6" name="Text Box 14"/>
          <p:cNvSpPr txBox="1">
            <a:spLocks noChangeArrowheads="1"/>
          </p:cNvSpPr>
          <p:nvPr/>
        </p:nvSpPr>
        <p:spPr bwMode="black">
          <a:xfrm>
            <a:off x="400050" y="3521075"/>
            <a:ext cx="157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“alto”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black">
          <a:xfrm>
            <a:off x="180975" y="4438650"/>
            <a:ext cx="157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“basso”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76144" name="Group 16"/>
          <p:cNvGrpSpPr>
            <a:grpSpLocks/>
          </p:cNvGrpSpPr>
          <p:nvPr/>
        </p:nvGrpSpPr>
        <p:grpSpPr bwMode="auto">
          <a:xfrm>
            <a:off x="3392488" y="1003300"/>
            <a:ext cx="3349625" cy="501650"/>
            <a:chOff x="2137" y="592"/>
            <a:chExt cx="2110" cy="316"/>
          </a:xfrm>
        </p:grpSpPr>
        <p:grpSp>
          <p:nvGrpSpPr>
            <p:cNvPr id="176155" name="Group 17"/>
            <p:cNvGrpSpPr>
              <a:grpSpLocks/>
            </p:cNvGrpSpPr>
            <p:nvPr/>
          </p:nvGrpSpPr>
          <p:grpSpPr bwMode="auto">
            <a:xfrm flipV="1">
              <a:off x="2137" y="733"/>
              <a:ext cx="729" cy="175"/>
              <a:chOff x="2130" y="642"/>
              <a:chExt cx="729" cy="175"/>
            </a:xfrm>
          </p:grpSpPr>
          <p:sp>
            <p:nvSpPr>
              <p:cNvPr id="176157" name="Line 18"/>
              <p:cNvSpPr>
                <a:spLocks noChangeShapeType="1"/>
              </p:cNvSpPr>
              <p:nvPr/>
            </p:nvSpPr>
            <p:spPr bwMode="black">
              <a:xfrm flipH="1" flipV="1">
                <a:off x="2130" y="642"/>
                <a:ext cx="6" cy="17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6158" name="Line 19"/>
              <p:cNvSpPr>
                <a:spLocks noChangeShapeType="1"/>
              </p:cNvSpPr>
              <p:nvPr/>
            </p:nvSpPr>
            <p:spPr bwMode="black">
              <a:xfrm>
                <a:off x="2130" y="816"/>
                <a:ext cx="729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156" name="Text Box 20"/>
            <p:cNvSpPr txBox="1">
              <a:spLocks noChangeArrowheads="1"/>
            </p:cNvSpPr>
            <p:nvPr/>
          </p:nvSpPr>
          <p:spPr bwMode="black">
            <a:xfrm>
              <a:off x="2849" y="592"/>
              <a:ext cx="1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rumore aggiunto</a:t>
              </a:r>
              <a:endParaRPr lang="it-IT" altLang="it-IT" sz="2000" b="1">
                <a:latin typeface="Book Antiqua" panose="02040602050305030304" pitchFamily="18" charset="0"/>
              </a:endParaRPr>
            </a:p>
          </p:txBody>
        </p:sp>
      </p:grpSp>
      <p:sp>
        <p:nvSpPr>
          <p:cNvPr id="771093" name="Line 21"/>
          <p:cNvSpPr>
            <a:spLocks noChangeShapeType="1"/>
          </p:cNvSpPr>
          <p:nvPr/>
        </p:nvSpPr>
        <p:spPr bwMode="black">
          <a:xfrm>
            <a:off x="766763" y="1446213"/>
            <a:ext cx="167005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71094" name="Text Box 22"/>
          <p:cNvSpPr txBox="1">
            <a:spLocks noChangeArrowheads="1"/>
          </p:cNvSpPr>
          <p:nvPr/>
        </p:nvSpPr>
        <p:spPr bwMode="black">
          <a:xfrm>
            <a:off x="717550" y="747713"/>
            <a:ext cx="18764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N=</a:t>
            </a:r>
            <a:r>
              <a:rPr lang="it-IT" altLang="it-IT" sz="2400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 baseline="30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 rum.</a:t>
            </a:r>
            <a:b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aggiunto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71095" name="Text Box 23"/>
          <p:cNvSpPr txBox="1">
            <a:spLocks noChangeArrowheads="1"/>
          </p:cNvSpPr>
          <p:nvPr/>
        </p:nvSpPr>
        <p:spPr bwMode="black">
          <a:xfrm>
            <a:off x="312738" y="2430463"/>
            <a:ext cx="79740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ci domandiamo se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400" b="1" baseline="30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/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it-IT" altLang="it-IT" sz="2400" b="1" baseline="-25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q</a:t>
            </a:r>
            <a:r>
              <a:rPr lang="it-IT" altLang="it-IT" sz="2400" b="1" baseline="3000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800" b="1">
                <a:solidFill>
                  <a:srgbClr val="FFFF00"/>
                </a:solidFill>
                <a:latin typeface="Book Antiqua" panose="02040602050305030304" pitchFamily="18" charset="0"/>
              </a:rPr>
              <a:t> 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)=2</a:t>
            </a:r>
            <a:r>
              <a:rPr lang="it-IT" altLang="it-IT" sz="2400" b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2400" b="1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S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) </a:t>
            </a:r>
            <a:r>
              <a: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rPr>
              <a:t>sia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&lt;&lt; 1 o &gt;&gt; 1 ...</a:t>
            </a:r>
          </a:p>
        </p:txBody>
      </p:sp>
      <p:graphicFrame>
        <p:nvGraphicFramePr>
          <p:cNvPr id="771096" name="Object 24"/>
          <p:cNvGraphicFramePr>
            <a:graphicFrameLocks noChangeAspect="1"/>
          </p:cNvGraphicFramePr>
          <p:nvPr/>
        </p:nvGraphicFramePr>
        <p:xfrm>
          <a:off x="5915025" y="2874963"/>
          <a:ext cx="2968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6" name="Equation" r:id="rId18" imgW="1308960" imgH="344160" progId="Equation.3">
                  <p:embed/>
                </p:oleObj>
              </mc:Choice>
              <mc:Fallback>
                <p:oleObj name="Equation" r:id="rId18" imgW="1308960" imgH="344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15025" y="2874963"/>
                        <a:ext cx="2968625" cy="85725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97" name="Text Box 25"/>
          <p:cNvSpPr txBox="1">
            <a:spLocks noChangeArrowheads="1"/>
          </p:cNvSpPr>
          <p:nvPr/>
        </p:nvSpPr>
        <p:spPr bwMode="black">
          <a:xfrm>
            <a:off x="333520" y="5204843"/>
            <a:ext cx="3940175" cy="84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0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il numero di bit dipende solo dal rapporto segnale/rumore (S/N)</a:t>
            </a:r>
            <a:br>
              <a:rPr lang="it-IT" altLang="it-IT" sz="2000" u="sng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0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(e non da </a:t>
            </a:r>
            <a:r>
              <a:rPr lang="it-IT" altLang="it-IT" sz="2000" i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 originario!!!!!)</a:t>
            </a:r>
            <a:endParaRPr lang="it-IT" altLang="it-IT" sz="2000" b="1" u="sng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71098" name="Rectangle 26"/>
          <p:cNvSpPr>
            <a:spLocks noChangeArrowheads="1"/>
          </p:cNvSpPr>
          <p:nvPr/>
        </p:nvSpPr>
        <p:spPr bwMode="auto">
          <a:xfrm>
            <a:off x="3556000" y="3532188"/>
            <a:ext cx="1206500" cy="5715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71099" name="Rectangle 27"/>
          <p:cNvSpPr>
            <a:spLocks noChangeArrowheads="1"/>
          </p:cNvSpPr>
          <p:nvPr/>
        </p:nvSpPr>
        <p:spPr bwMode="auto">
          <a:xfrm>
            <a:off x="3530600" y="4425950"/>
            <a:ext cx="863600" cy="5715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71100" name="Rectangle 28"/>
          <p:cNvSpPr>
            <a:spLocks noChangeArrowheads="1"/>
          </p:cNvSpPr>
          <p:nvPr/>
        </p:nvSpPr>
        <p:spPr bwMode="auto">
          <a:xfrm>
            <a:off x="4559300" y="5235575"/>
            <a:ext cx="1930400" cy="8763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96DDFE9-241A-431A-BA77-03748DCCE3D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5AF31B-C3E3-4FE2-8AB8-5487A4C7782A}" type="slidenum">
              <a:rPr lang="it-IT" altLang="it-IT"/>
              <a:pPr>
                <a:defRPr/>
              </a:pPr>
              <a:t>86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7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77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77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1" grpId="0"/>
      <p:bldP spid="771083" grpId="0"/>
      <p:bldP spid="771086" grpId="0"/>
      <p:bldP spid="771087" grpId="0"/>
      <p:bldP spid="771094" grpId="0"/>
      <p:bldP spid="771095" grpId="0"/>
      <p:bldP spid="771097" grpId="0"/>
      <p:bldP spid="771098" grpId="0" animBg="1"/>
      <p:bldP spid="771099" grpId="0" animBg="1"/>
      <p:bldP spid="77110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7870825" y="1025525"/>
            <a:ext cx="260350" cy="53260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62722C0E-E6F1-4DAB-8474-1366172F2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(6/7)</a:t>
            </a:r>
          </a:p>
        </p:txBody>
      </p:sp>
      <p:pic>
        <p:nvPicPr>
          <p:cNvPr id="178180" name="Picture 4" descr="N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975" y="1020763"/>
            <a:ext cx="7172325" cy="534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4481513" y="1130300"/>
          <a:ext cx="346233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5" name="Equation" r:id="rId5" imgW="998640" imgH="472680" progId="Equation.3">
                  <p:embed/>
                </p:oleObj>
              </mc:Choice>
              <mc:Fallback>
                <p:oleObj name="Equation" r:id="rId5" imgW="998640" imgH="47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481513" y="1130300"/>
                        <a:ext cx="3462337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5802313" y="5202238"/>
            <a:ext cx="2805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3600">
                <a:solidFill>
                  <a:srgbClr val="000000"/>
                </a:solidFill>
              </a:rPr>
              <a:t>Log(    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7DCDDB9-C518-43E3-9203-CF399ACC56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D49DE-D546-4F5B-BCCF-4B9F92310FDC}" type="slidenum">
              <a:rPr lang="it-IT" altLang="it-IT"/>
              <a:pPr>
                <a:defRPr/>
              </a:pPr>
              <a:t>87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A398EF40-79AE-4FBA-8060-9730C85FA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Bit equivalenti (7/7)</a:t>
            </a:r>
          </a:p>
        </p:txBody>
      </p:sp>
      <p:sp>
        <p:nvSpPr>
          <p:cNvPr id="775171" name="Text Box 3">
            <a:extLst>
              <a:ext uri="{FF2B5EF4-FFF2-40B4-BE49-F238E27FC236}">
                <a16:creationId xmlns:a16="http://schemas.microsoft.com/office/drawing/2014/main" id="{89BEA99B-B162-4F5D-B682-F70AB383E23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46100" y="1004888"/>
            <a:ext cx="804703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Perdendo un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fattore 4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 dB in S/N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 perde 1 bit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 ogni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fattore 2 = 3 dB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sempre perso</a:t>
            </a:r>
            <a:r>
              <a:rPr lang="it-IT" altLang="it-IT" sz="2800" i="1">
                <a:latin typeface="Book Antiqua" pitchFamily="18" charset="0"/>
              </a:rPr>
              <a:t>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S/N, 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 perde invece ½ bit...</a:t>
            </a:r>
          </a:p>
        </p:txBody>
      </p:sp>
      <p:sp>
        <p:nvSpPr>
          <p:cNvPr id="775172" name="Text Box 4">
            <a:extLst>
              <a:ext uri="{FF2B5EF4-FFF2-40B4-BE49-F238E27FC236}">
                <a16:creationId xmlns:a16="http://schemas.microsoft.com/office/drawing/2014/main" id="{BCBD9B06-E267-4CD3-B015-20B424846FE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50863" y="2254250"/>
            <a:ext cx="812641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 anziché perdere in S/N si guadagna in S/N (S/N aumenta), allora ‘’si guadagnano gli stessi incrementi in bit equivalenti’’ 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it-IT" altLang="it-IT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+½ bit ogni </a:t>
            </a:r>
            <a:r>
              <a:rPr lang="it-IT" altLang="it-IT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</a:t>
            </a:r>
            <a:r>
              <a:rPr lang="it-IT" altLang="it-IT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 in S/N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graphicFrame>
        <p:nvGraphicFramePr>
          <p:cNvPr id="775173" name="Object 5"/>
          <p:cNvGraphicFramePr>
            <a:graphicFrameLocks noChangeAspect="1"/>
          </p:cNvGraphicFramePr>
          <p:nvPr/>
        </p:nvGraphicFramePr>
        <p:xfrm>
          <a:off x="992188" y="4792663"/>
          <a:ext cx="23082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8" name="Equation" r:id="rId4" imgW="748800" imgH="283680" progId="Equation.3">
                  <p:embed/>
                </p:oleObj>
              </mc:Choice>
              <mc:Fallback>
                <p:oleObj name="Equation" r:id="rId4" imgW="748800" imgH="283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92188" y="4792663"/>
                        <a:ext cx="230822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4" name="Object 6"/>
          <p:cNvGraphicFramePr>
            <a:graphicFrameLocks noChangeAspect="1"/>
          </p:cNvGraphicFramePr>
          <p:nvPr/>
        </p:nvGraphicFramePr>
        <p:xfrm>
          <a:off x="5526088" y="4791075"/>
          <a:ext cx="2387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9" name="Equation" r:id="rId6" imgW="775800" imgH="283680" progId="Equation.3">
                  <p:embed/>
                </p:oleObj>
              </mc:Choice>
              <mc:Fallback>
                <p:oleObj name="Equation" r:id="rId6" imgW="775800" imgH="283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26088" y="4791075"/>
                        <a:ext cx="2387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5" name="Object 7"/>
          <p:cNvGraphicFramePr>
            <a:graphicFrameLocks noChangeAspect="1"/>
          </p:cNvGraphicFramePr>
          <p:nvPr/>
        </p:nvGraphicFramePr>
        <p:xfrm>
          <a:off x="801688" y="5568950"/>
          <a:ext cx="7158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0" name="Equation" r:id="rId8" imgW="2260080" imgH="270000" progId="Equation.3">
                  <p:embed/>
                </p:oleObj>
              </mc:Choice>
              <mc:Fallback>
                <p:oleObj name="Equation" r:id="rId8" imgW="2260080" imgH="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01688" y="5568950"/>
                        <a:ext cx="71580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6" name="Object 8"/>
          <p:cNvGraphicFramePr>
            <a:graphicFrameLocks noChangeAspect="1"/>
          </p:cNvGraphicFramePr>
          <p:nvPr/>
        </p:nvGraphicFramePr>
        <p:xfrm>
          <a:off x="3236913" y="4222750"/>
          <a:ext cx="308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1" name="Equation" r:id="rId10" imgW="2604240" imgH="614160" progId="Equation.3">
                  <p:embed/>
                </p:oleObj>
              </mc:Choice>
              <mc:Fallback>
                <p:oleObj name="Equation" r:id="rId10" imgW="2604240" imgH="614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36913" y="4222750"/>
                        <a:ext cx="308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77" name="Text Box 9">
            <a:extLst>
              <a:ext uri="{FF2B5EF4-FFF2-40B4-BE49-F238E27FC236}">
                <a16:creationId xmlns:a16="http://schemas.microsoft.com/office/drawing/2014/main" id="{6B472FEB-9EC1-44FC-A6B6-58D5A5653AA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214563" y="4283075"/>
            <a:ext cx="508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 ha                                       con</a:t>
            </a:r>
          </a:p>
        </p:txBody>
      </p:sp>
      <p:sp>
        <p:nvSpPr>
          <p:cNvPr id="775178" name="Text Box 10">
            <a:extLst>
              <a:ext uri="{FF2B5EF4-FFF2-40B4-BE49-F238E27FC236}">
                <a16:creationId xmlns:a16="http://schemas.microsoft.com/office/drawing/2014/main" id="{510CDC0F-8EEF-4A28-9D93-1A210BC7E3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38163" y="3548063"/>
            <a:ext cx="84312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40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Esercizio: in zona di S/N "basso", si passa da (S/N)</a:t>
            </a:r>
            <a:r>
              <a:rPr lang="it-IT" altLang="it-IT" sz="2400" baseline="-2500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it-IT" altLang="it-IT" sz="240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(S/N)</a:t>
            </a:r>
            <a:r>
              <a:rPr lang="it-IT" altLang="it-IT" sz="2400" baseline="-2500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it-IT" altLang="it-IT" sz="240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perdendo 30 dB. Come diminuiscono i bit  equivalenti?</a:t>
            </a:r>
          </a:p>
        </p:txBody>
      </p:sp>
      <p:sp>
        <p:nvSpPr>
          <p:cNvPr id="775179" name="Text Box 11">
            <a:extLst>
              <a:ext uri="{FF2B5EF4-FFF2-40B4-BE49-F238E27FC236}">
                <a16:creationId xmlns:a16="http://schemas.microsoft.com/office/drawing/2014/main" id="{7987500B-4C32-494C-AB22-D0DB94854DF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957888" y="6183313"/>
            <a:ext cx="2798762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69696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it-IT" altLang="it-IT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infatti 1000</a:t>
            </a:r>
            <a:r>
              <a:rPr lang="it-IT" altLang="it-IT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</a:t>
            </a:r>
            <a:r>
              <a:rPr lang="it-IT" altLang="it-IT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it-IT" altLang="it-IT" sz="2400" baseline="300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</a:t>
            </a:r>
            <a:r>
              <a:rPr lang="it-IT" altLang="it-IT" sz="24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=4</a:t>
            </a:r>
            <a:r>
              <a:rPr lang="it-IT" altLang="it-IT" sz="2400" baseline="300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</a:t>
            </a:r>
            <a:br>
              <a:rPr lang="it-IT" altLang="it-IT" sz="2400" baseline="300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400" baseline="30000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 si perde 1 bit ogni fattore 4</a:t>
            </a:r>
            <a:endParaRPr lang="it-IT" altLang="it-IT" sz="2400" dirty="0">
              <a:solidFill>
                <a:srgbClr val="C0C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E20AFF9-5BF7-40AD-AC50-E95F874ABBC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77CFC-DE7E-4664-9481-2C2FC6923082}" type="slidenum">
              <a:rPr lang="it-IT" altLang="it-IT"/>
              <a:pPr>
                <a:defRPr/>
              </a:pPr>
              <a:t>88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7" grpId="0"/>
      <p:bldP spid="775178" grpId="0"/>
      <p:bldP spid="77517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9E93BAFA-6AB6-4EE4-8A06-9F564D50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>
                    <a:lumMod val="75000"/>
                  </a:schemeClr>
                </a:solidFill>
                <a:latin typeface="Book Antiqua" panose="02040602050305030304" pitchFamily="18" charset="0"/>
              </a:rPr>
              <a:t>Rapporto S/N e bit equivalenti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black">
          <a:xfrm>
            <a:off x="0" y="11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black">
          <a:xfrm>
            <a:off x="415925" y="5280025"/>
            <a:ext cx="84867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</a:rPr>
              <a:t>In generale,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dal numero di bit equivalenti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e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e noto 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del convertitore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è possibile ricavare il rapporto S/N</a:t>
            </a:r>
            <a:b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(con </a:t>
            </a:r>
            <a:r>
              <a:rPr lang="it-IT" altLang="it-IT" sz="2800" i="1" dirty="0">
                <a:latin typeface="Book Antiqua" panose="02040602050305030304" pitchFamily="18" charset="0"/>
              </a:rPr>
              <a:t>S</a:t>
            </a:r>
            <a:r>
              <a:rPr lang="it-IT" altLang="it-IT" sz="2800" dirty="0">
                <a:latin typeface="Book Antiqua" panose="02040602050305030304" pitchFamily="18" charset="0"/>
              </a:rPr>
              <a:t>=</a:t>
            </a:r>
            <a:r>
              <a:rPr lang="it-IT" altLang="it-IT" sz="2800" i="1" dirty="0">
                <a:latin typeface="Book Antiqua" panose="02040602050305030304" pitchFamily="18" charset="0"/>
              </a:rPr>
              <a:t>D</a:t>
            </a:r>
            <a:r>
              <a:rPr lang="it-IT" altLang="it-IT" sz="2800" baseline="30000" dirty="0">
                <a:latin typeface="Book Antiqua" panose="02040602050305030304" pitchFamily="18" charset="0"/>
              </a:rPr>
              <a:t>2</a:t>
            </a:r>
            <a:r>
              <a:rPr lang="it-IT" altLang="it-IT" sz="2800" dirty="0">
                <a:latin typeface="Book Antiqua" panose="02040602050305030304" pitchFamily="18" charset="0"/>
              </a:rPr>
              <a:t>/12 e 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=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AGG(IUNTO)</a:t>
            </a:r>
            <a:r>
              <a:rPr lang="it-IT" altLang="it-IT" sz="2800" dirty="0">
                <a:latin typeface="Book Antiqua" panose="02040602050305030304" pitchFamily="18" charset="0"/>
              </a:rPr>
              <a:t>                                      )</a:t>
            </a:r>
          </a:p>
        </p:txBody>
      </p:sp>
      <p:graphicFrame>
        <p:nvGraphicFramePr>
          <p:cNvPr id="182277" name="Object 24"/>
          <p:cNvGraphicFramePr>
            <a:graphicFrameLocks noChangeAspect="1"/>
          </p:cNvGraphicFramePr>
          <p:nvPr/>
        </p:nvGraphicFramePr>
        <p:xfrm>
          <a:off x="415925" y="1182688"/>
          <a:ext cx="8407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8" name="Equation" r:id="rId4" imgW="5257800" imgH="533400" progId="Equation.DSMT4">
                  <p:embed/>
                </p:oleObj>
              </mc:Choice>
              <mc:Fallback>
                <p:oleObj name="Equation" r:id="rId4" imgW="5257800" imgH="533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5925" y="1182688"/>
                        <a:ext cx="8407400" cy="92233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FF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98" name="Rectangle 26"/>
          <p:cNvSpPr>
            <a:spLocks noChangeArrowheads="1"/>
          </p:cNvSpPr>
          <p:nvPr/>
        </p:nvSpPr>
        <p:spPr bwMode="auto">
          <a:xfrm>
            <a:off x="1284288" y="4127500"/>
            <a:ext cx="2293937" cy="1076325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2E0862C-444C-4F3B-8F15-71FDD758EBB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graphicFrame>
        <p:nvGraphicFramePr>
          <p:cNvPr id="32" name="Object 24"/>
          <p:cNvGraphicFramePr>
            <a:graphicFrameLocks noChangeAspect="1"/>
          </p:cNvGraphicFramePr>
          <p:nvPr/>
        </p:nvGraphicFramePr>
        <p:xfrm>
          <a:off x="673100" y="2319338"/>
          <a:ext cx="29051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9" name="Equation" r:id="rId6" imgW="1816100" imgH="431800" progId="Equation.DSMT4">
                  <p:embed/>
                </p:oleObj>
              </mc:Choice>
              <mc:Fallback>
                <p:oleObj name="Equation" r:id="rId6" imgW="18161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73100" y="2319338"/>
                        <a:ext cx="29051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00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4"/>
          <p:cNvGraphicFramePr>
            <a:graphicFrameLocks noChangeAspect="1"/>
          </p:cNvGraphicFramePr>
          <p:nvPr/>
        </p:nvGraphicFramePr>
        <p:xfrm>
          <a:off x="1033463" y="3216275"/>
          <a:ext cx="2135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0" name="Equation" r:id="rId8" imgW="1193800" imgH="393700" progId="Equation.DSMT4">
                  <p:embed/>
                </p:oleObj>
              </mc:Choice>
              <mc:Fallback>
                <p:oleObj name="Equation" r:id="rId8" imgW="11938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33463" y="3216275"/>
                        <a:ext cx="2135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00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4"/>
          <p:cNvGraphicFramePr>
            <a:graphicFrameLocks noChangeAspect="1"/>
          </p:cNvGraphicFramePr>
          <p:nvPr/>
        </p:nvGraphicFramePr>
        <p:xfrm>
          <a:off x="1341438" y="4138613"/>
          <a:ext cx="30289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1" name="Equation" r:id="rId10" imgW="1384300" imgH="431800" progId="Equation.DSMT4">
                  <p:embed/>
                </p:oleObj>
              </mc:Choice>
              <mc:Fallback>
                <p:oleObj name="Equation" r:id="rId10" imgW="13843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41438" y="4138613"/>
                        <a:ext cx="30289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0000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black">
          <a:xfrm>
            <a:off x="4427538" y="4237038"/>
            <a:ext cx="1711325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>
                <a:latin typeface="Book Antiqua" panose="02040602050305030304" pitchFamily="18" charset="0"/>
              </a:rPr>
              <a:t>quando </a:t>
            </a:r>
            <a:r>
              <a:rPr lang="it-IT" altLang="it-IT" sz="1800" i="1">
                <a:latin typeface="Book Antiqua" panose="02040602050305030304" pitchFamily="18" charset="0"/>
              </a:rPr>
              <a:t>n</a:t>
            </a:r>
            <a:r>
              <a:rPr lang="it-IT" altLang="it-IT" sz="1800" baseline="-25000">
                <a:latin typeface="Book Antiqua" panose="02040602050305030304" pitchFamily="18" charset="0"/>
              </a:rPr>
              <a:t>e</a:t>
            </a:r>
            <a:r>
              <a:rPr lang="it-IT" altLang="it-IT" sz="1800">
                <a:latin typeface="Book Antiqua" panose="02040602050305030304" pitchFamily="18" charset="0"/>
              </a:rPr>
              <a:t> è inferiore a </a:t>
            </a:r>
            <a:r>
              <a:rPr lang="it-IT" altLang="it-IT" sz="1800" i="1">
                <a:latin typeface="Book Antiqua" panose="02040602050305030304" pitchFamily="18" charset="0"/>
              </a:rPr>
              <a:t>n</a:t>
            </a:r>
            <a:r>
              <a:rPr lang="it-IT" altLang="it-IT" sz="1800">
                <a:latin typeface="Book Antiqua" panose="02040602050305030304" pitchFamily="18" charset="0"/>
              </a:rPr>
              <a:t> </a:t>
            </a:r>
            <a:br>
              <a:rPr lang="it-IT" altLang="it-IT" sz="1800">
                <a:latin typeface="Book Antiqua" panose="02040602050305030304" pitchFamily="18" charset="0"/>
              </a:rPr>
            </a:br>
            <a:r>
              <a:rPr lang="it-IT" altLang="it-IT" sz="1800">
                <a:latin typeface="Book Antiqua" panose="02040602050305030304" pitchFamily="18" charset="0"/>
              </a:rPr>
              <a:t>di almeno 3 bit</a:t>
            </a:r>
          </a:p>
        </p:txBody>
      </p:sp>
      <p:graphicFrame>
        <p:nvGraphicFramePr>
          <p:cNvPr id="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43740"/>
              </p:ext>
            </p:extLst>
          </p:nvPr>
        </p:nvGraphicFramePr>
        <p:xfrm>
          <a:off x="4049165" y="3013490"/>
          <a:ext cx="5010916" cy="95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2" name="Equation" r:id="rId12" imgW="2603160" imgH="457200" progId="Equation.DSMT4">
                  <p:embed/>
                </p:oleObj>
              </mc:Choice>
              <mc:Fallback>
                <p:oleObj name="Equation" r:id="rId12" imgW="260316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49165" y="3013490"/>
                        <a:ext cx="5010916" cy="951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6323013" y="4268788"/>
          <a:ext cx="22193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3" name="Equation" r:id="rId14" imgW="1117440" imgH="393480" progId="Equation.DSMT4">
                  <p:embed/>
                </p:oleObj>
              </mc:Choice>
              <mc:Fallback>
                <p:oleObj name="Equation" r:id="rId14" imgW="11174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23013" y="4268788"/>
                        <a:ext cx="22193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227763" y="4271963"/>
            <a:ext cx="2403475" cy="8763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803218-9341-43B7-9327-F5BB70958138}" type="slidenum">
              <a:rPr lang="it-IT" altLang="it-IT"/>
              <a:pPr>
                <a:defRPr/>
              </a:pPr>
              <a:t>89</a:t>
            </a:fld>
            <a:r>
              <a:rPr lang="it-IT" altLang="it-IT"/>
              <a:t>/95</a:t>
            </a:r>
            <a:endParaRPr lang="it-IT" altLang="it-IT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black">
          <a:xfrm>
            <a:off x="5249916" y="6125339"/>
            <a:ext cx="36212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o anche con </a:t>
            </a:r>
            <a:r>
              <a:rPr lang="it-IT" altLang="it-IT" sz="2800" i="1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</a:t>
            </a:r>
            <a:r>
              <a:rPr lang="it-IT" altLang="it-IT" sz="28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’=</a:t>
            </a:r>
            <a:r>
              <a:rPr lang="it-IT" altLang="it-IT" sz="2800" i="1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</a:t>
            </a:r>
            <a:r>
              <a:rPr lang="it-IT" altLang="it-IT" sz="800" i="1" baseline="30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aseline="30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2800" baseline="-25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eff</a:t>
            </a:r>
            <a:r>
              <a:rPr lang="it-IT" altLang="it-IT" sz="2800" dirty="0">
                <a:latin typeface="Book Antiqua" panose="02040602050305030304" pitchFamily="18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7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3" grpId="0"/>
      <p:bldP spid="771098" grpId="0" animBg="1"/>
      <p:bldP spid="35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93688"/>
            <a:ext cx="8724900" cy="5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7"/>
          <p:cNvSpPr>
            <a:spLocks noChangeArrowheads="1"/>
          </p:cNvSpPr>
          <p:nvPr/>
        </p:nvSpPr>
        <p:spPr bwMode="white">
          <a:xfrm>
            <a:off x="698500" y="336550"/>
            <a:ext cx="8104188" cy="60166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7D6DD6-18B8-4F6A-B945-05DC7651D2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22250" y="95250"/>
            <a:ext cx="8723313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>
                <a:solidFill>
                  <a:srgbClr val="009600"/>
                </a:solidFill>
                <a:latin typeface="Book Antiqua" panose="02040602050305030304" pitchFamily="18" charset="0"/>
              </a:rPr>
              <a:t>Campionamento di un segnale (3/3)</a:t>
            </a:r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5138738" y="2681288"/>
            <a:ext cx="304800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4772025" y="2609850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0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it-IT" altLang="it-IT" sz="10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1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Max                                                         </a:t>
            </a:r>
            <a:r>
              <a:rPr lang="it-IT" altLang="it-IT" sz="10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it-IT" altLang="it-IT" sz="10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1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5934075" y="2671763"/>
            <a:ext cx="304800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5157788" y="3514725"/>
            <a:ext cx="304800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5934075" y="3514725"/>
            <a:ext cx="304800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5205413" y="4352925"/>
            <a:ext cx="304800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5915025" y="4343400"/>
            <a:ext cx="304800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767263" y="3433763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0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it-IT" altLang="it-IT" sz="10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1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Max                                                         </a:t>
            </a:r>
            <a:r>
              <a:rPr lang="it-IT" altLang="it-IT" sz="10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it-IT" altLang="it-IT" sz="10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1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4767D108-D21E-4D16-A281-6257F6A932A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737100" y="973138"/>
            <a:ext cx="4284663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>
                <a:solidFill>
                  <a:srgbClr val="CC0000"/>
                </a:solidFill>
                <a:latin typeface="Book Antiqua" pitchFamily="18" charset="0"/>
              </a:rPr>
              <a:t>campionamento </a:t>
            </a:r>
            <a:r>
              <a:rPr lang="it-IT" altLang="it-IT" sz="2800" u="sng">
                <a:solidFill>
                  <a:srgbClr val="CC0000"/>
                </a:solidFill>
                <a:latin typeface="Book Antiqua" pitchFamily="18" charset="0"/>
              </a:rPr>
              <a:t>errato</a:t>
            </a:r>
            <a:br>
              <a:rPr lang="it-IT" altLang="it-IT" sz="2800" u="sng">
                <a:solidFill>
                  <a:srgbClr val="CC0000"/>
                </a:solidFill>
                <a:latin typeface="Book Antiqua" pitchFamily="18" charset="0"/>
              </a:rPr>
            </a:br>
            <a:r>
              <a:rPr lang="it-IT" altLang="it-IT" sz="2800">
                <a:solidFill>
                  <a:srgbClr val="CC0000"/>
                </a:solidFill>
                <a:latin typeface="Book Antiqua" pitchFamily="18" charset="0"/>
              </a:rPr>
              <a:t>(sottocampionamento)</a:t>
            </a:r>
          </a:p>
        </p:txBody>
      </p:sp>
      <p:sp>
        <p:nvSpPr>
          <p:cNvPr id="20494" name="Oval 19"/>
          <p:cNvSpPr>
            <a:spLocks noChangeArrowheads="1"/>
          </p:cNvSpPr>
          <p:nvPr/>
        </p:nvSpPr>
        <p:spPr bwMode="auto">
          <a:xfrm>
            <a:off x="6000750" y="4130675"/>
            <a:ext cx="657225" cy="431800"/>
          </a:xfrm>
          <a:prstGeom prst="ellipse">
            <a:avLst/>
          </a:prstGeom>
          <a:solidFill>
            <a:srgbClr val="C0C0C0">
              <a:alpha val="25098"/>
            </a:srgbClr>
          </a:solidFill>
          <a:ln w="12700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066D051-990B-4B5B-B624-AFA5D42D7A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C640C-4311-4F80-98BE-90D7E41DE6A8}" type="slidenum">
              <a:rPr lang="it-IT" altLang="it-IT"/>
              <a:pPr>
                <a:defRPr/>
              </a:pPr>
              <a:t>9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141B1434-B1C9-498A-8AE8-C89DEAC2B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rgbClr val="B2B2B2"/>
                </a:solidFill>
                <a:latin typeface="Book Antiqua" panose="02040602050305030304" pitchFamily="18" charset="0"/>
              </a:rPr>
              <a:t>Bit equivalenti (esempi)</a:t>
            </a:r>
          </a:p>
        </p:txBody>
      </p:sp>
      <p:pic>
        <p:nvPicPr>
          <p:cNvPr id="184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t="951" b="3804"/>
          <a:stretch>
            <a:fillRect/>
          </a:stretch>
        </p:blipFill>
        <p:spPr bwMode="auto">
          <a:xfrm>
            <a:off x="309563" y="1009650"/>
            <a:ext cx="8645525" cy="55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9" r="2158"/>
          <a:stretch>
            <a:fillRect/>
          </a:stretch>
        </p:blipFill>
        <p:spPr bwMode="auto">
          <a:xfrm>
            <a:off x="4260850" y="3060700"/>
            <a:ext cx="4694238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2981325" y="1187450"/>
            <a:ext cx="962025" cy="1462088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3979863" y="1198563"/>
            <a:ext cx="677862" cy="1462087"/>
          </a:xfrm>
          <a:prstGeom prst="rect">
            <a:avLst/>
          </a:prstGeom>
          <a:solidFill>
            <a:srgbClr val="3366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4289425" y="3359150"/>
            <a:ext cx="749300" cy="1581150"/>
          </a:xfrm>
          <a:prstGeom prst="rect">
            <a:avLst/>
          </a:prstGeom>
          <a:solidFill>
            <a:srgbClr val="3366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5524500" y="1212850"/>
            <a:ext cx="1068388" cy="1462088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8375650" y="1247775"/>
            <a:ext cx="581025" cy="1462088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7913688" y="3338513"/>
            <a:ext cx="1044575" cy="1592262"/>
          </a:xfrm>
          <a:prstGeom prst="rect">
            <a:avLst/>
          </a:prstGeom>
          <a:solidFill>
            <a:srgbClr val="FF00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352425" y="2219325"/>
            <a:ext cx="2546350" cy="282575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84332" name="Rectangle 17"/>
          <p:cNvSpPr>
            <a:spLocks noChangeArrowheads="1"/>
          </p:cNvSpPr>
          <p:nvPr/>
        </p:nvSpPr>
        <p:spPr bwMode="auto">
          <a:xfrm>
            <a:off x="4087813" y="5762625"/>
            <a:ext cx="4832350" cy="804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75172" name="Text Box 4">
            <a:extLst>
              <a:ext uri="{FF2B5EF4-FFF2-40B4-BE49-F238E27FC236}">
                <a16:creationId xmlns:a16="http://schemas.microsoft.com/office/drawing/2014/main" id="{01E7D923-EB0E-4D83-AAE3-196A7778BE8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84163" y="5630863"/>
            <a:ext cx="87931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Se il rumore aggiunto fosse tutto rumore elettronico d’ingresso, </a:t>
            </a:r>
            <a:br>
              <a:rPr lang="it-IT" altLang="it-IT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quanto varrebbe il suo valore efficace </a:t>
            </a:r>
            <a:r>
              <a:rPr lang="it-IT" altLang="it-IT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N,rms</a:t>
            </a:r>
            <a:r>
              <a:rPr lang="it-IT" altLang="it-IT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?       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(con </a:t>
            </a:r>
            <a:r>
              <a:rPr lang="it-IT" altLang="it-IT" sz="16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SNR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=55 dB 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16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16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N,rms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=470 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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V)</a:t>
            </a:r>
            <a:br>
              <a:rPr lang="it-IT" altLang="it-IT" sz="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Quale sarebbe la densità spettrale di rumore in V/Hz</a:t>
            </a:r>
            <a:r>
              <a:rPr lang="it-IT" altLang="it-IT" sz="2000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1/2</a:t>
            </a:r>
            <a:r>
              <a:rPr lang="it-IT" altLang="it-IT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? 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(3.3 GHz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8 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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V/Hz</a:t>
            </a:r>
            <a:r>
              <a:rPr lang="it-IT" altLang="it-IT" sz="1600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1/2</a:t>
            </a:r>
            <a:r>
              <a:rPr lang="it-IT" altLang="it-IT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65906" name="Oval 18"/>
          <p:cNvSpPr>
            <a:spLocks noChangeArrowheads="1"/>
          </p:cNvSpPr>
          <p:nvPr/>
        </p:nvSpPr>
        <p:spPr bwMode="auto">
          <a:xfrm>
            <a:off x="2974975" y="2101850"/>
            <a:ext cx="546100" cy="544513"/>
          </a:xfrm>
          <a:prstGeom prst="ellips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907" name="Oval 19"/>
          <p:cNvSpPr>
            <a:spLocks noChangeArrowheads="1"/>
          </p:cNvSpPr>
          <p:nvPr/>
        </p:nvSpPr>
        <p:spPr bwMode="auto">
          <a:xfrm>
            <a:off x="5992813" y="2101850"/>
            <a:ext cx="546100" cy="544513"/>
          </a:xfrm>
          <a:prstGeom prst="ellips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65908" name="Line 20"/>
          <p:cNvSpPr>
            <a:spLocks noChangeShapeType="1"/>
          </p:cNvSpPr>
          <p:nvPr/>
        </p:nvSpPr>
        <p:spPr bwMode="auto">
          <a:xfrm flipH="1">
            <a:off x="5803900" y="2647950"/>
            <a:ext cx="454025" cy="349250"/>
          </a:xfrm>
          <a:prstGeom prst="line">
            <a:avLst/>
          </a:prstGeom>
          <a:noFill/>
          <a:ln w="222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5536C8A-D7CD-45E7-B5B6-485FA4618D3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054725" y="2811463"/>
            <a:ext cx="4572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9.1</a:t>
            </a: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>
            <a:off x="5762625" y="2519363"/>
            <a:ext cx="495300" cy="309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1C1EB185-3BDB-4FD6-B052-0EF02738BDC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25536C8A-D7CD-45E7-B5B6-485FA4618D3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562600" y="2957513"/>
            <a:ext cx="46831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53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5FBC7-2449-47EF-B712-5AC89C50CB14}" type="slidenum">
              <a:rPr lang="it-IT" altLang="it-IT"/>
              <a:pPr>
                <a:defRPr/>
              </a:pPr>
              <a:t>90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 animBg="1"/>
      <p:bldP spid="165898" grpId="0" animBg="1"/>
      <p:bldP spid="165899" grpId="0" animBg="1"/>
      <p:bldP spid="165900" grpId="0" animBg="1"/>
      <p:bldP spid="165901" grpId="0" animBg="1"/>
      <p:bldP spid="165902" grpId="0" animBg="1"/>
      <p:bldP spid="165903" grpId="0" animBg="1"/>
      <p:bldP spid="775172" grpId="0"/>
      <p:bldP spid="165906" grpId="0" animBg="1"/>
      <p:bldP spid="165906" grpId="1" animBg="1"/>
      <p:bldP spid="165907" grpId="0" animBg="1"/>
      <p:bldP spid="165907" grpId="1" animBg="1"/>
      <p:bldP spid="2" grpId="0"/>
      <p:bldP spid="2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218" name="Group 2"/>
          <p:cNvGrpSpPr>
            <a:grpSpLocks/>
          </p:cNvGrpSpPr>
          <p:nvPr/>
        </p:nvGrpSpPr>
        <p:grpSpPr bwMode="auto">
          <a:xfrm>
            <a:off x="1908175" y="3611563"/>
            <a:ext cx="7202488" cy="2881312"/>
            <a:chOff x="1125" y="2275"/>
            <a:chExt cx="4537" cy="1815"/>
          </a:xfrm>
        </p:grpSpPr>
        <p:pic>
          <p:nvPicPr>
            <p:cNvPr id="18637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297"/>
              <a:ext cx="4537" cy="1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6377" name="Oval 4"/>
            <p:cNvSpPr>
              <a:spLocks noChangeArrowheads="1"/>
            </p:cNvSpPr>
            <p:nvPr/>
          </p:nvSpPr>
          <p:spPr bwMode="auto">
            <a:xfrm>
              <a:off x="2814" y="3070"/>
              <a:ext cx="547" cy="41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86378" name="Oval 5"/>
            <p:cNvSpPr>
              <a:spLocks noChangeArrowheads="1"/>
            </p:cNvSpPr>
            <p:nvPr/>
          </p:nvSpPr>
          <p:spPr bwMode="auto">
            <a:xfrm>
              <a:off x="4294" y="2275"/>
              <a:ext cx="547" cy="67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sp>
        <p:nvSpPr>
          <p:cNvPr id="777222" name="Rectangle 6">
            <a:extLst>
              <a:ext uri="{FF2B5EF4-FFF2-40B4-BE49-F238E27FC236}">
                <a16:creationId xmlns:a16="http://schemas.microsoft.com/office/drawing/2014/main" id="{097BE4A5-0FC9-4B1A-B92A-EB5DA8105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270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Digital Multi-Meter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(DMM)</a:t>
            </a:r>
          </a:p>
        </p:txBody>
      </p:sp>
      <p:sp>
        <p:nvSpPr>
          <p:cNvPr id="777223" name="Text Box 7"/>
          <p:cNvSpPr txBox="1">
            <a:spLocks noChangeArrowheads="1"/>
          </p:cNvSpPr>
          <p:nvPr/>
        </p:nvSpPr>
        <p:spPr bwMode="black">
          <a:xfrm>
            <a:off x="3773488" y="1230313"/>
            <a:ext cx="49593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Strumento di misura per: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tensione</a:t>
            </a:r>
            <a:r>
              <a:rPr lang="it-IT" altLang="it-IT" sz="2800">
                <a:latin typeface="Book Antiqua" panose="02040602050305030304" pitchFamily="18" charset="0"/>
              </a:rPr>
              <a:t> e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corrente</a:t>
            </a:r>
            <a:r>
              <a:rPr lang="it-IT" altLang="it-IT" sz="2800">
                <a:latin typeface="Book Antiqua" panose="02040602050305030304" pitchFamily="18" charset="0"/>
              </a:rPr>
              <a:t> (</a:t>
            </a:r>
            <a:r>
              <a:rPr lang="it-IT" altLang="it-IT" sz="2800" b="1" u="sng">
                <a:latin typeface="Book Antiqua" panose="02040602050305030304" pitchFamily="18" charset="0"/>
              </a:rPr>
              <a:t>DC</a:t>
            </a:r>
            <a:r>
              <a:rPr lang="it-IT" altLang="it-IT" sz="2800" u="sng">
                <a:latin typeface="Book Antiqua" panose="02040602050305030304" pitchFamily="18" charset="0"/>
              </a:rPr>
              <a:t> e </a:t>
            </a:r>
            <a:r>
              <a:rPr lang="it-IT" altLang="it-IT" sz="2800" b="1" u="sng">
                <a:latin typeface="Book Antiqua" panose="02040602050305030304" pitchFamily="18" charset="0"/>
              </a:rPr>
              <a:t>AC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resistenza</a:t>
            </a:r>
            <a:r>
              <a:rPr lang="it-IT" altLang="it-IT" sz="2800">
                <a:latin typeface="Book Antiqua" panose="02040602050305030304" pitchFamily="18" charset="0"/>
              </a:rPr>
              <a:t>,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capacità</a:t>
            </a:r>
            <a:r>
              <a:rPr lang="it-IT" altLang="it-IT" sz="2800">
                <a:latin typeface="Book Antiqua" panose="02040602050305030304" pitchFamily="18" charset="0"/>
              </a:rPr>
              <a:t>,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prova-transistor o diodi,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temperatura, …</a:t>
            </a:r>
            <a:endParaRPr lang="el-GR" altLang="it-IT" sz="2800" i="1">
              <a:latin typeface="Book Antiqua" panose="02040602050305030304" pitchFamily="18" charset="0"/>
              <a:sym typeface="UniversalMath1 BT"/>
            </a:endParaRPr>
          </a:p>
        </p:txBody>
      </p:sp>
      <p:pic>
        <p:nvPicPr>
          <p:cNvPr id="1863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939800"/>
            <a:ext cx="2859087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775E567-AF3E-44C2-9B02-4EC140C7E0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0EA3FC-00AE-4F81-B1CA-F029E6AFDF42}" type="slidenum">
              <a:rPr lang="it-IT" altLang="it-IT"/>
              <a:pPr>
                <a:defRPr/>
              </a:pPr>
              <a:t>91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0375965D-F89F-4B08-B2F8-CA33EAF7D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270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Misure di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,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,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 e </a:t>
            </a:r>
            <a:r>
              <a:rPr lang="it-IT" altLang="it-IT" i="1" dirty="0">
                <a:solidFill>
                  <a:schemeClr val="tx1"/>
                </a:solidFill>
                <a:latin typeface="Book Antiqua" panose="02040602050305030304" pitchFamily="18" charset="0"/>
              </a:rPr>
              <a:t>display</a:t>
            </a: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892393"/>
            <a:ext cx="4594225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9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3644519"/>
            <a:ext cx="4592637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92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890806"/>
            <a:ext cx="4313238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9273" name="Line 9"/>
          <p:cNvSpPr>
            <a:spLocks noChangeShapeType="1"/>
          </p:cNvSpPr>
          <p:nvPr/>
        </p:nvSpPr>
        <p:spPr bwMode="black">
          <a:xfrm flipH="1">
            <a:off x="7324725" y="1074956"/>
            <a:ext cx="292100" cy="209550"/>
          </a:xfrm>
          <a:prstGeom prst="line">
            <a:avLst/>
          </a:prstGeom>
          <a:noFill/>
          <a:ln w="9525">
            <a:solidFill>
              <a:srgbClr val="0A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79274" name="Text Box 10"/>
          <p:cNvSpPr txBox="1">
            <a:spLocks noChangeArrowheads="1"/>
          </p:cNvSpPr>
          <p:nvPr/>
        </p:nvSpPr>
        <p:spPr bwMode="black">
          <a:xfrm>
            <a:off x="7542213" y="862231"/>
            <a:ext cx="94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800" b="1" i="1" baseline="-25000">
                <a:solidFill>
                  <a:srgbClr val="DC0101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800" b="1" i="1">
                <a:solidFill>
                  <a:srgbClr val="DC0101"/>
                </a:solidFill>
                <a:latin typeface="Book Antiqua" panose="02040602050305030304" pitchFamily="18" charset="0"/>
              </a:rPr>
              <a:t>=R</a:t>
            </a:r>
            <a:r>
              <a:rPr lang="it-IT" altLang="it-IT" sz="1800" b="1" i="1" baseline="-25000">
                <a:solidFill>
                  <a:srgbClr val="DC0101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800" b="1" i="1">
                <a:solidFill>
                  <a:srgbClr val="DC010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779275" name="Text Box 11"/>
          <p:cNvSpPr txBox="1">
            <a:spLocks noChangeArrowheads="1"/>
          </p:cNvSpPr>
          <p:nvPr/>
        </p:nvSpPr>
        <p:spPr bwMode="black">
          <a:xfrm>
            <a:off x="6845300" y="2235418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 i="1">
                <a:solidFill>
                  <a:schemeClr val="hlink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400" b="1" i="1" baseline="-25000">
                <a:solidFill>
                  <a:schemeClr val="hlink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1400" b="1" i="1">
                <a:solidFill>
                  <a:schemeClr val="hlink"/>
                </a:solidFill>
                <a:latin typeface="Book Antiqua" panose="02040602050305030304" pitchFamily="18" charset="0"/>
              </a:rPr>
              <a:t>=RI</a:t>
            </a:r>
          </a:p>
        </p:txBody>
      </p:sp>
      <p:sp>
        <p:nvSpPr>
          <p:cNvPr id="779276" name="Line 12"/>
          <p:cNvSpPr>
            <a:spLocks noChangeShapeType="1"/>
          </p:cNvSpPr>
          <p:nvPr/>
        </p:nvSpPr>
        <p:spPr bwMode="black">
          <a:xfrm flipH="1">
            <a:off x="7497763" y="2300506"/>
            <a:ext cx="9525" cy="201612"/>
          </a:xfrm>
          <a:prstGeom prst="line">
            <a:avLst/>
          </a:prstGeom>
          <a:noFill/>
          <a:ln w="9525">
            <a:solidFill>
              <a:srgbClr val="0A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779277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307040"/>
              </p:ext>
            </p:extLst>
          </p:nvPr>
        </p:nvGraphicFramePr>
        <p:xfrm>
          <a:off x="7356475" y="1298575"/>
          <a:ext cx="1701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3" name="Equation" r:id="rId7" imgW="1904760" imgH="431640" progId="Equation.DSMT4">
                  <p:embed/>
                </p:oleObj>
              </mc:Choice>
              <mc:Fallback>
                <p:oleObj name="Equation" r:id="rId7" imgW="1904760" imgH="43164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56475" y="1298575"/>
                        <a:ext cx="17018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78" name="Text Box 14"/>
          <p:cNvSpPr txBox="1">
            <a:spLocks noChangeArrowheads="1"/>
          </p:cNvSpPr>
          <p:nvPr/>
        </p:nvSpPr>
        <p:spPr bwMode="black">
          <a:xfrm>
            <a:off x="4859338" y="2136993"/>
            <a:ext cx="446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i="1">
                <a:solidFill>
                  <a:srgbClr val="0A0000"/>
                </a:solidFill>
                <a:latin typeface="Book Antiqua" panose="02040602050305030304" pitchFamily="18" charset="0"/>
              </a:rPr>
              <a:t>R</a:t>
            </a:r>
            <a:r>
              <a:rPr lang="it-IT" altLang="it-IT" sz="1800" i="1" baseline="-25000">
                <a:solidFill>
                  <a:srgbClr val="0A0000"/>
                </a:solidFill>
                <a:latin typeface="Book Antiqua" panose="02040602050305030304" pitchFamily="18" charset="0"/>
              </a:rPr>
              <a:t>X</a:t>
            </a:r>
            <a:endParaRPr lang="it-IT" altLang="it-IT" sz="1800" i="1">
              <a:solidFill>
                <a:srgbClr val="0A0000"/>
              </a:solidFill>
              <a:latin typeface="Book Antiqua" panose="02040602050305030304" pitchFamily="18" charset="0"/>
            </a:endParaRP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black">
          <a:xfrm>
            <a:off x="5799138" y="1132106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i="1">
                <a:solidFill>
                  <a:srgbClr val="0A0000"/>
                </a:solidFill>
                <a:latin typeface="Book Antiqua" panose="02040602050305030304" pitchFamily="18" charset="0"/>
              </a:rPr>
              <a:t>R</a:t>
            </a:r>
          </a:p>
        </p:txBody>
      </p:sp>
      <p:sp>
        <p:nvSpPr>
          <p:cNvPr id="779280" name="Arc 16"/>
          <p:cNvSpPr>
            <a:spLocks/>
          </p:cNvSpPr>
          <p:nvPr/>
        </p:nvSpPr>
        <p:spPr bwMode="black">
          <a:xfrm>
            <a:off x="5416550" y="992406"/>
            <a:ext cx="347663" cy="393700"/>
          </a:xfrm>
          <a:custGeom>
            <a:avLst/>
            <a:gdLst>
              <a:gd name="T0" fmla="*/ 2147483646 w 41597"/>
              <a:gd name="T1" fmla="*/ 2147483646 h 27325"/>
              <a:gd name="T2" fmla="*/ 2147483646 w 41597"/>
              <a:gd name="T3" fmla="*/ 2147483646 h 27325"/>
              <a:gd name="T4" fmla="*/ 2147483646 w 41597"/>
              <a:gd name="T5" fmla="*/ 2147483646 h 273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597" h="27325" fill="none" extrusionOk="0">
                <a:moveTo>
                  <a:pt x="772" y="27325"/>
                </a:moveTo>
                <a:cubicBezTo>
                  <a:pt x="259" y="25459"/>
                  <a:pt x="0" y="235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376" y="-1"/>
                  <a:pt x="38279" y="5309"/>
                  <a:pt x="41597" y="13434"/>
                </a:cubicBezTo>
              </a:path>
              <a:path w="41597" h="27325" stroke="0" extrusionOk="0">
                <a:moveTo>
                  <a:pt x="772" y="27325"/>
                </a:moveTo>
                <a:cubicBezTo>
                  <a:pt x="259" y="25459"/>
                  <a:pt x="0" y="235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0376" y="-1"/>
                  <a:pt x="38279" y="5309"/>
                  <a:pt x="41597" y="13434"/>
                </a:cubicBezTo>
                <a:lnTo>
                  <a:pt x="21600" y="21600"/>
                </a:lnTo>
                <a:lnTo>
                  <a:pt x="772" y="27325"/>
                </a:lnTo>
                <a:close/>
              </a:path>
            </a:pathLst>
          </a:custGeom>
          <a:noFill/>
          <a:ln w="9525">
            <a:solidFill>
              <a:srgbClr val="0A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79281" name="Text Box 17"/>
          <p:cNvSpPr txBox="1">
            <a:spLocks noChangeArrowheads="1"/>
          </p:cNvSpPr>
          <p:nvPr/>
        </p:nvSpPr>
        <p:spPr bwMode="black">
          <a:xfrm>
            <a:off x="5467350" y="979706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i="1">
                <a:solidFill>
                  <a:srgbClr val="0A0000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black">
          <a:xfrm>
            <a:off x="6707188" y="2559268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i="1">
                <a:solidFill>
                  <a:srgbClr val="0A0000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779283" name="Arc 19"/>
          <p:cNvSpPr>
            <a:spLocks/>
          </p:cNvSpPr>
          <p:nvPr/>
        </p:nvSpPr>
        <p:spPr bwMode="black">
          <a:xfrm>
            <a:off x="6786563" y="2573556"/>
            <a:ext cx="247650" cy="311150"/>
          </a:xfrm>
          <a:custGeom>
            <a:avLst/>
            <a:gdLst>
              <a:gd name="T0" fmla="*/ 0 w 29540"/>
              <a:gd name="T1" fmla="*/ 2147483646 h 21600"/>
              <a:gd name="T2" fmla="*/ 2147483646 w 29540"/>
              <a:gd name="T3" fmla="*/ 2147483646 h 21600"/>
              <a:gd name="T4" fmla="*/ 2147483646 w 2954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40" h="21600" fill="none" extrusionOk="0">
                <a:moveTo>
                  <a:pt x="0" y="2222"/>
                </a:moveTo>
                <a:cubicBezTo>
                  <a:pt x="2968" y="760"/>
                  <a:pt x="6233" y="-1"/>
                  <a:pt x="9543" y="0"/>
                </a:cubicBezTo>
                <a:cubicBezTo>
                  <a:pt x="18319" y="0"/>
                  <a:pt x="26222" y="5309"/>
                  <a:pt x="29540" y="13434"/>
                </a:cubicBezTo>
              </a:path>
              <a:path w="29540" h="21600" stroke="0" extrusionOk="0">
                <a:moveTo>
                  <a:pt x="0" y="2222"/>
                </a:moveTo>
                <a:cubicBezTo>
                  <a:pt x="2968" y="760"/>
                  <a:pt x="6233" y="-1"/>
                  <a:pt x="9543" y="0"/>
                </a:cubicBezTo>
                <a:cubicBezTo>
                  <a:pt x="18319" y="0"/>
                  <a:pt x="26222" y="5309"/>
                  <a:pt x="29540" y="13434"/>
                </a:cubicBezTo>
                <a:lnTo>
                  <a:pt x="9543" y="21600"/>
                </a:lnTo>
                <a:lnTo>
                  <a:pt x="0" y="2222"/>
                </a:lnTo>
                <a:close/>
              </a:path>
            </a:pathLst>
          </a:custGeom>
          <a:noFill/>
          <a:ln w="9525">
            <a:solidFill>
              <a:srgbClr val="0A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79284" name="Arc 20"/>
          <p:cNvSpPr>
            <a:spLocks/>
          </p:cNvSpPr>
          <p:nvPr/>
        </p:nvSpPr>
        <p:spPr bwMode="black">
          <a:xfrm>
            <a:off x="5434013" y="2913281"/>
            <a:ext cx="390525" cy="311150"/>
          </a:xfrm>
          <a:custGeom>
            <a:avLst/>
            <a:gdLst>
              <a:gd name="T0" fmla="*/ 2147483646 w 23737"/>
              <a:gd name="T1" fmla="*/ 2147483646 h 21600"/>
              <a:gd name="T2" fmla="*/ 0 w 23737"/>
              <a:gd name="T3" fmla="*/ 2147483646 h 21600"/>
              <a:gd name="T4" fmla="*/ 2147483646 w 2373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737" h="21600" fill="none" extrusionOk="0">
                <a:moveTo>
                  <a:pt x="23736" y="21492"/>
                </a:moveTo>
                <a:cubicBezTo>
                  <a:pt x="23022" y="21564"/>
                  <a:pt x="22304" y="21599"/>
                  <a:pt x="21587" y="21600"/>
                </a:cubicBezTo>
                <a:cubicBezTo>
                  <a:pt x="9950" y="21600"/>
                  <a:pt x="405" y="12382"/>
                  <a:pt x="0" y="752"/>
                </a:cubicBezTo>
              </a:path>
              <a:path w="23737" h="21600" stroke="0" extrusionOk="0">
                <a:moveTo>
                  <a:pt x="23736" y="21492"/>
                </a:moveTo>
                <a:cubicBezTo>
                  <a:pt x="23022" y="21564"/>
                  <a:pt x="22304" y="21599"/>
                  <a:pt x="21587" y="21600"/>
                </a:cubicBezTo>
                <a:cubicBezTo>
                  <a:pt x="9950" y="21600"/>
                  <a:pt x="405" y="12382"/>
                  <a:pt x="0" y="752"/>
                </a:cubicBezTo>
                <a:lnTo>
                  <a:pt x="21587" y="0"/>
                </a:lnTo>
                <a:lnTo>
                  <a:pt x="23736" y="21492"/>
                </a:lnTo>
                <a:close/>
              </a:path>
            </a:pathLst>
          </a:custGeom>
          <a:noFill/>
          <a:ln w="9525">
            <a:solidFill>
              <a:srgbClr val="0A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79285" name="Text Box 21"/>
          <p:cNvSpPr txBox="1">
            <a:spLocks noChangeArrowheads="1"/>
          </p:cNvSpPr>
          <p:nvPr/>
        </p:nvSpPr>
        <p:spPr bwMode="black">
          <a:xfrm>
            <a:off x="5537200" y="2862481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i="1">
                <a:solidFill>
                  <a:srgbClr val="0A0000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V="1">
            <a:off x="7991475" y="1908393"/>
            <a:ext cx="12700" cy="1376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 flipH="1" flipV="1">
            <a:off x="8074025" y="2284631"/>
            <a:ext cx="1588" cy="236537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8437" name="Rectangle 28"/>
          <p:cNvSpPr>
            <a:spLocks noChangeArrowheads="1"/>
          </p:cNvSpPr>
          <p:nvPr/>
        </p:nvSpPr>
        <p:spPr bwMode="auto">
          <a:xfrm>
            <a:off x="685800" y="2787868"/>
            <a:ext cx="200025" cy="1666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88438" name="Text Box 27"/>
          <p:cNvSpPr txBox="1">
            <a:spLocks noChangeArrowheads="1"/>
          </p:cNvSpPr>
          <p:nvPr/>
        </p:nvSpPr>
        <p:spPr bwMode="auto">
          <a:xfrm>
            <a:off x="552450" y="2730718"/>
            <a:ext cx="4476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900" b="1">
                <a:solidFill>
                  <a:srgbClr val="1C1C1C"/>
                </a:solidFill>
              </a:rPr>
              <a:t>1k</a:t>
            </a:r>
            <a:r>
              <a:rPr lang="en-US" altLang="it-IT" sz="900" b="1">
                <a:solidFill>
                  <a:srgbClr val="1C1C1C"/>
                </a:solidFill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188439" name="Text Box 29"/>
          <p:cNvSpPr txBox="1">
            <a:spLocks noChangeArrowheads="1"/>
          </p:cNvSpPr>
          <p:nvPr/>
        </p:nvSpPr>
        <p:spPr bwMode="auto">
          <a:xfrm>
            <a:off x="1119188" y="2835493"/>
            <a:ext cx="20907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900" b="1" i="1">
                <a:solidFill>
                  <a:srgbClr val="DC0101"/>
                </a:solidFill>
              </a:rPr>
              <a:t>V</a:t>
            </a:r>
            <a:r>
              <a:rPr lang="en-US" altLang="it-IT" sz="900" b="1" baseline="-25000">
                <a:solidFill>
                  <a:srgbClr val="DC0101"/>
                </a:solidFill>
              </a:rPr>
              <a:t>out</a:t>
            </a:r>
            <a:r>
              <a:rPr lang="en-US" altLang="it-IT" sz="900" b="1">
                <a:solidFill>
                  <a:srgbClr val="DC0101"/>
                </a:solidFill>
              </a:rPr>
              <a:t>= </a:t>
            </a:r>
            <a:r>
              <a:rPr lang="en-US" altLang="it-IT" sz="900" b="1" i="1">
                <a:solidFill>
                  <a:srgbClr val="DC0101"/>
                </a:solidFill>
              </a:rPr>
              <a:t>V</a:t>
            </a:r>
            <a:r>
              <a:rPr lang="en-US" altLang="it-IT" sz="900" b="1" baseline="-25000">
                <a:solidFill>
                  <a:srgbClr val="DC0101"/>
                </a:solidFill>
              </a:rPr>
              <a:t>in</a:t>
            </a:r>
            <a:r>
              <a:rPr lang="en-US" altLang="it-IT" sz="900" b="1">
                <a:solidFill>
                  <a:srgbClr val="DC0101"/>
                </a:solidFill>
              </a:rPr>
              <a:t>(1000k</a:t>
            </a:r>
            <a:r>
              <a:rPr lang="en-US" altLang="it-IT" sz="900" b="1">
                <a:solidFill>
                  <a:srgbClr val="DC0101"/>
                </a:solidFill>
                <a:sym typeface="Symbol" panose="05050102010706020507" pitchFamily="18" charset="2"/>
              </a:rPr>
              <a:t></a:t>
            </a:r>
            <a:r>
              <a:rPr lang="en-US" altLang="it-IT" sz="900" b="1">
                <a:solidFill>
                  <a:srgbClr val="DC0101"/>
                </a:solidFill>
              </a:rPr>
              <a:t>/10M</a:t>
            </a:r>
            <a:r>
              <a:rPr lang="en-US" altLang="it-IT" sz="900" b="1">
                <a:solidFill>
                  <a:srgbClr val="DC0101"/>
                </a:solidFill>
                <a:sym typeface="Symbol" panose="05050102010706020507" pitchFamily="18" charset="2"/>
              </a:rPr>
              <a:t>)=</a:t>
            </a:r>
            <a:r>
              <a:rPr lang="en-US" altLang="it-IT" sz="900" b="1" i="1">
                <a:solidFill>
                  <a:srgbClr val="DC0101"/>
                </a:solidFill>
              </a:rPr>
              <a:t>V</a:t>
            </a:r>
            <a:r>
              <a:rPr lang="en-US" altLang="it-IT" sz="900" b="1" baseline="-25000">
                <a:solidFill>
                  <a:srgbClr val="DC0101"/>
                </a:solidFill>
              </a:rPr>
              <a:t>in</a:t>
            </a:r>
            <a:r>
              <a:rPr lang="en-US" altLang="it-IT" sz="900" b="1">
                <a:solidFill>
                  <a:srgbClr val="DC0101"/>
                </a:solidFill>
                <a:sym typeface="Symbol" panose="05050102010706020507" pitchFamily="18" charset="2"/>
              </a:rPr>
              <a:t>/10</a:t>
            </a:r>
          </a:p>
        </p:txBody>
      </p:sp>
      <p:sp>
        <p:nvSpPr>
          <p:cNvPr id="188440" name="Freeform 30"/>
          <p:cNvSpPr>
            <a:spLocks/>
          </p:cNvSpPr>
          <p:nvPr/>
        </p:nvSpPr>
        <p:spPr bwMode="auto">
          <a:xfrm>
            <a:off x="1033463" y="1573431"/>
            <a:ext cx="966787" cy="1204912"/>
          </a:xfrm>
          <a:custGeom>
            <a:avLst/>
            <a:gdLst>
              <a:gd name="T0" fmla="*/ 0 w 609"/>
              <a:gd name="T1" fmla="*/ 0 h 759"/>
              <a:gd name="T2" fmla="*/ 2147483646 w 609"/>
              <a:gd name="T3" fmla="*/ 2147483646 h 759"/>
              <a:gd name="T4" fmla="*/ 2147483646 w 609"/>
              <a:gd name="T5" fmla="*/ 2147483646 h 759"/>
              <a:gd name="T6" fmla="*/ 2147483646 w 609"/>
              <a:gd name="T7" fmla="*/ 2147483646 h 759"/>
              <a:gd name="T8" fmla="*/ 2147483646 w 609"/>
              <a:gd name="T9" fmla="*/ 2147483646 h 759"/>
              <a:gd name="T10" fmla="*/ 2147483646 w 609"/>
              <a:gd name="T11" fmla="*/ 2147483646 h 759"/>
              <a:gd name="T12" fmla="*/ 2147483646 w 609"/>
              <a:gd name="T13" fmla="*/ 2147483646 h 759"/>
              <a:gd name="T14" fmla="*/ 2147483646 w 609"/>
              <a:gd name="T15" fmla="*/ 2147483646 h 759"/>
              <a:gd name="T16" fmla="*/ 2147483646 w 609"/>
              <a:gd name="T17" fmla="*/ 2147483646 h 759"/>
              <a:gd name="T18" fmla="*/ 2147483646 w 609"/>
              <a:gd name="T19" fmla="*/ 2147483646 h 759"/>
              <a:gd name="T20" fmla="*/ 2147483646 w 609"/>
              <a:gd name="T21" fmla="*/ 2147483646 h 759"/>
              <a:gd name="T22" fmla="*/ 2147483646 w 609"/>
              <a:gd name="T23" fmla="*/ 2147483646 h 759"/>
              <a:gd name="T24" fmla="*/ 2147483646 w 609"/>
              <a:gd name="T25" fmla="*/ 2147483646 h 759"/>
              <a:gd name="T26" fmla="*/ 2147483646 w 609"/>
              <a:gd name="T27" fmla="*/ 2147483646 h 759"/>
              <a:gd name="T28" fmla="*/ 2147483646 w 609"/>
              <a:gd name="T29" fmla="*/ 2147483646 h 759"/>
              <a:gd name="T30" fmla="*/ 2147483646 w 609"/>
              <a:gd name="T31" fmla="*/ 2147483646 h 759"/>
              <a:gd name="T32" fmla="*/ 2147483646 w 609"/>
              <a:gd name="T33" fmla="*/ 2147483646 h 759"/>
              <a:gd name="T34" fmla="*/ 2147483646 w 609"/>
              <a:gd name="T35" fmla="*/ 2147483646 h 75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9" h="759">
                <a:moveTo>
                  <a:pt x="0" y="0"/>
                </a:moveTo>
                <a:cubicBezTo>
                  <a:pt x="8" y="8"/>
                  <a:pt x="23" y="21"/>
                  <a:pt x="33" y="27"/>
                </a:cubicBezTo>
                <a:cubicBezTo>
                  <a:pt x="43" y="56"/>
                  <a:pt x="125" y="44"/>
                  <a:pt x="150" y="45"/>
                </a:cubicBezTo>
                <a:cubicBezTo>
                  <a:pt x="192" y="53"/>
                  <a:pt x="184" y="77"/>
                  <a:pt x="213" y="99"/>
                </a:cubicBezTo>
                <a:cubicBezTo>
                  <a:pt x="220" y="119"/>
                  <a:pt x="252" y="138"/>
                  <a:pt x="267" y="153"/>
                </a:cubicBezTo>
                <a:cubicBezTo>
                  <a:pt x="312" y="198"/>
                  <a:pt x="358" y="240"/>
                  <a:pt x="405" y="282"/>
                </a:cubicBezTo>
                <a:cubicBezTo>
                  <a:pt x="426" y="301"/>
                  <a:pt x="448" y="319"/>
                  <a:pt x="468" y="339"/>
                </a:cubicBezTo>
                <a:cubicBezTo>
                  <a:pt x="474" y="345"/>
                  <a:pt x="480" y="351"/>
                  <a:pt x="486" y="357"/>
                </a:cubicBezTo>
                <a:cubicBezTo>
                  <a:pt x="491" y="362"/>
                  <a:pt x="504" y="369"/>
                  <a:pt x="504" y="369"/>
                </a:cubicBezTo>
                <a:cubicBezTo>
                  <a:pt x="513" y="383"/>
                  <a:pt x="530" y="391"/>
                  <a:pt x="546" y="396"/>
                </a:cubicBezTo>
                <a:cubicBezTo>
                  <a:pt x="571" y="434"/>
                  <a:pt x="598" y="471"/>
                  <a:pt x="609" y="516"/>
                </a:cubicBezTo>
                <a:cubicBezTo>
                  <a:pt x="607" y="549"/>
                  <a:pt x="606" y="582"/>
                  <a:pt x="603" y="615"/>
                </a:cubicBezTo>
                <a:cubicBezTo>
                  <a:pt x="602" y="629"/>
                  <a:pt x="591" y="640"/>
                  <a:pt x="588" y="654"/>
                </a:cubicBezTo>
                <a:cubicBezTo>
                  <a:pt x="585" y="669"/>
                  <a:pt x="587" y="685"/>
                  <a:pt x="582" y="699"/>
                </a:cubicBezTo>
                <a:cubicBezTo>
                  <a:pt x="577" y="713"/>
                  <a:pt x="557" y="723"/>
                  <a:pt x="543" y="723"/>
                </a:cubicBezTo>
                <a:cubicBezTo>
                  <a:pt x="418" y="725"/>
                  <a:pt x="293" y="725"/>
                  <a:pt x="168" y="726"/>
                </a:cubicBezTo>
                <a:cubicBezTo>
                  <a:pt x="162" y="728"/>
                  <a:pt x="154" y="729"/>
                  <a:pt x="153" y="738"/>
                </a:cubicBezTo>
                <a:cubicBezTo>
                  <a:pt x="152" y="745"/>
                  <a:pt x="156" y="759"/>
                  <a:pt x="156" y="759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8441" name="Line 31"/>
          <p:cNvSpPr>
            <a:spLocks noChangeShapeType="1"/>
          </p:cNvSpPr>
          <p:nvPr/>
        </p:nvSpPr>
        <p:spPr bwMode="auto">
          <a:xfrm flipH="1">
            <a:off x="1276350" y="2740243"/>
            <a:ext cx="4763" cy="14287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8442" name="Line 32"/>
          <p:cNvSpPr>
            <a:spLocks noChangeShapeType="1"/>
          </p:cNvSpPr>
          <p:nvPr/>
        </p:nvSpPr>
        <p:spPr bwMode="auto">
          <a:xfrm flipH="1" flipV="1">
            <a:off x="1000125" y="1535331"/>
            <a:ext cx="85725" cy="857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8443" name="Text Box 33"/>
          <p:cNvSpPr txBox="1">
            <a:spLocks noChangeArrowheads="1"/>
          </p:cNvSpPr>
          <p:nvPr/>
        </p:nvSpPr>
        <p:spPr bwMode="auto">
          <a:xfrm>
            <a:off x="595313" y="1378168"/>
            <a:ext cx="4619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900" b="1" i="1">
                <a:solidFill>
                  <a:srgbClr val="DC0101"/>
                </a:solidFill>
              </a:rPr>
              <a:t>V</a:t>
            </a:r>
            <a:r>
              <a:rPr lang="en-US" altLang="it-IT" sz="900" b="1" baseline="-25000">
                <a:solidFill>
                  <a:srgbClr val="DC0101"/>
                </a:solidFill>
              </a:rPr>
              <a:t>out</a:t>
            </a:r>
            <a:endParaRPr lang="en-US" altLang="it-IT" sz="900" b="1">
              <a:solidFill>
                <a:srgbClr val="DC0101"/>
              </a:solidFill>
              <a:sym typeface="Symbol" panose="05050102010706020507" pitchFamily="18" charset="2"/>
            </a:endParaRPr>
          </a:p>
        </p:txBody>
      </p:sp>
      <p:sp>
        <p:nvSpPr>
          <p:cNvPr id="188444" name="Text Box 34"/>
          <p:cNvSpPr txBox="1">
            <a:spLocks noChangeArrowheads="1"/>
          </p:cNvSpPr>
          <p:nvPr/>
        </p:nvSpPr>
        <p:spPr bwMode="auto">
          <a:xfrm>
            <a:off x="514350" y="863818"/>
            <a:ext cx="3952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900" b="1" i="1">
                <a:solidFill>
                  <a:srgbClr val="DC0101"/>
                </a:solidFill>
              </a:rPr>
              <a:t>V</a:t>
            </a:r>
            <a:r>
              <a:rPr lang="en-US" altLang="it-IT" sz="900" b="1" baseline="-25000">
                <a:solidFill>
                  <a:srgbClr val="DC0101"/>
                </a:solidFill>
              </a:rPr>
              <a:t>in</a:t>
            </a:r>
            <a:endParaRPr lang="en-US" altLang="it-IT" sz="900" b="1">
              <a:solidFill>
                <a:srgbClr val="DC0101"/>
              </a:solidFill>
              <a:sym typeface="Symbol" panose="05050102010706020507" pitchFamily="18" charset="2"/>
            </a:endParaRPr>
          </a:p>
        </p:txBody>
      </p:sp>
      <p:sp>
        <p:nvSpPr>
          <p:cNvPr id="188445" name="Text Box 35"/>
          <p:cNvSpPr txBox="1">
            <a:spLocks noChangeArrowheads="1"/>
          </p:cNvSpPr>
          <p:nvPr/>
        </p:nvSpPr>
        <p:spPr bwMode="auto">
          <a:xfrm>
            <a:off x="1971675" y="1773456"/>
            <a:ext cx="461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900" b="1" i="1">
                <a:solidFill>
                  <a:srgbClr val="DC0101"/>
                </a:solidFill>
              </a:rPr>
              <a:t>V</a:t>
            </a:r>
            <a:r>
              <a:rPr lang="en-US" altLang="it-IT" sz="900" b="1" baseline="-25000">
                <a:solidFill>
                  <a:srgbClr val="DC0101"/>
                </a:solidFill>
              </a:rPr>
              <a:t>out</a:t>
            </a:r>
            <a:endParaRPr lang="en-US" altLang="it-IT" sz="900" b="1">
              <a:solidFill>
                <a:srgbClr val="DC0101"/>
              </a:solidFill>
              <a:sym typeface="Symbol" panose="05050102010706020507" pitchFamily="18" charset="2"/>
            </a:endParaRP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523875" y="4962525"/>
            <a:ext cx="371475" cy="180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4932363" y="3671888"/>
            <a:ext cx="2754312" cy="2827337"/>
            <a:chOff x="3435" y="2313"/>
            <a:chExt cx="1735" cy="1781"/>
          </a:xfrm>
        </p:grpSpPr>
        <p:sp>
          <p:nvSpPr>
            <p:cNvPr id="188451" name="Text Box 7"/>
            <p:cNvSpPr txBox="1">
              <a:spLocks noChangeArrowheads="1"/>
            </p:cNvSpPr>
            <p:nvPr/>
          </p:nvSpPr>
          <p:spPr bwMode="auto">
            <a:xfrm>
              <a:off x="3501" y="2313"/>
              <a:ext cx="1557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visualizzatore</a:t>
              </a:r>
              <a:b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</a:br>
              <a:r>
                <a:rPr lang="it-IT" altLang="it-IT" sz="2400">
                  <a:latin typeface="Book Antiqua" panose="02040602050305030304" pitchFamily="18" charset="0"/>
                </a:rPr>
                <a:t>(</a:t>
              </a:r>
              <a:r>
                <a:rPr lang="it-IT" altLang="it-IT" sz="2400" b="1">
                  <a:latin typeface="Book Antiqua" panose="02040602050305030304" pitchFamily="18" charset="0"/>
                </a:rPr>
                <a:t>a 3</a:t>
              </a:r>
              <a:r>
                <a:rPr lang="en-US" altLang="it-IT" sz="2400" b="1">
                  <a:latin typeface="Book Antiqua" panose="02040602050305030304" pitchFamily="18" charset="0"/>
                </a:rPr>
                <a:t>½</a:t>
              </a:r>
              <a:r>
                <a:rPr lang="it-IT" altLang="it-IT" sz="2400" b="1">
                  <a:latin typeface="Book Antiqua" panose="02040602050305030304" pitchFamily="18" charset="0"/>
                </a:rPr>
                <a:t> cifre)</a:t>
              </a:r>
              <a:endParaRPr lang="el-GR" altLang="it-IT" sz="2400" i="1">
                <a:latin typeface="Book Antiqua" panose="02040602050305030304" pitchFamily="18" charset="0"/>
                <a:sym typeface="UniversalMath1 BT"/>
              </a:endParaRPr>
            </a:p>
          </p:txBody>
        </p:sp>
        <p:pic>
          <p:nvPicPr>
            <p:cNvPr id="188452" name="Picture 3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2765"/>
              <a:ext cx="1735" cy="1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7223" name="Text Box 7"/>
          <p:cNvSpPr txBox="1">
            <a:spLocks noChangeArrowheads="1"/>
          </p:cNvSpPr>
          <p:nvPr/>
        </p:nvSpPr>
        <p:spPr bwMode="black">
          <a:xfrm>
            <a:off x="7189788" y="3925888"/>
            <a:ext cx="203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</a:t>
            </a:r>
            <a:r>
              <a:rPr lang="it-IT" altLang="it-IT" sz="2400">
                <a:latin typeface="Book Antiqua" panose="02040602050305030304" pitchFamily="18" charset="0"/>
              </a:rPr>
              <a:t>2000 counts        3 Sa/s</a:t>
            </a:r>
            <a:endParaRPr lang="el-GR" altLang="it-IT" sz="2400" i="1">
              <a:latin typeface="Book Antiqua" panose="02040602050305030304" pitchFamily="18" charset="0"/>
              <a:sym typeface="UniversalMath1 BT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67CC0A5B-99AB-4BFD-B03B-E909D7A0650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58F1A-287D-4D5A-A2CB-C36A69A902C0}" type="slidenum">
              <a:rPr lang="it-IT" altLang="it-IT"/>
              <a:pPr>
                <a:defRPr/>
              </a:pPr>
              <a:t>92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4" grpId="0"/>
      <p:bldP spid="779275" grpId="0"/>
      <p:bldP spid="779278" grpId="0"/>
      <p:bldP spid="779279" grpId="0"/>
      <p:bldP spid="779281" grpId="0"/>
      <p:bldP spid="779282" grpId="0"/>
      <p:bldP spid="779285" grpId="0"/>
      <p:bldP spid="82981" grpId="0" animBg="1"/>
      <p:bldP spid="77722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>
            <a:extLst>
              <a:ext uri="{FF2B5EF4-FFF2-40B4-BE49-F238E27FC236}">
                <a16:creationId xmlns:a16="http://schemas.microsoft.com/office/drawing/2014/main" id="{DE7A0D03-7975-4525-8943-54FCDCD46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138113" y="0"/>
            <a:ext cx="90058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>
                <a:solidFill>
                  <a:schemeClr val="tx1"/>
                </a:solidFill>
                <a:latin typeface="Book Antiqua" panose="02040602050305030304" pitchFamily="18" charset="0"/>
              </a:rPr>
              <a:t>Uscita digitale e display a 7 segmenti</a:t>
            </a: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black">
          <a:xfrm>
            <a:off x="122238" y="3379788"/>
            <a:ext cx="37131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Comando del display con codifica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BCD</a:t>
            </a:r>
            <a:b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Binary Coded Decimal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b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 a 4 linee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black">
          <a:xfrm>
            <a:off x="4222750" y="1001713"/>
            <a:ext cx="4340225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DISPLAY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a 7 segmenti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>
                <a:latin typeface="Book Antiqua" panose="02040602050305030304" pitchFamily="18" charset="0"/>
              </a:rPr>
              <a:t>(per la singola cifra decimale)</a:t>
            </a:r>
          </a:p>
        </p:txBody>
      </p:sp>
      <p:pic>
        <p:nvPicPr>
          <p:cNvPr id="190469" name="Picture 5" descr="conv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8263" y="1938338"/>
            <a:ext cx="4914900" cy="323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0470" name="Text Box 6"/>
          <p:cNvSpPr txBox="1">
            <a:spLocks noChangeArrowheads="1"/>
          </p:cNvSpPr>
          <p:nvPr/>
        </p:nvSpPr>
        <p:spPr bwMode="black">
          <a:xfrm>
            <a:off x="806450" y="1909763"/>
            <a:ext cx="2757488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Uscita digitale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 di valore “5”</a:t>
            </a:r>
          </a:p>
        </p:txBody>
      </p:sp>
      <p:grpSp>
        <p:nvGrpSpPr>
          <p:cNvPr id="781319" name="Group 7"/>
          <p:cNvGrpSpPr>
            <a:grpSpLocks/>
          </p:cNvGrpSpPr>
          <p:nvPr/>
        </p:nvGrpSpPr>
        <p:grpSpPr bwMode="auto">
          <a:xfrm>
            <a:off x="203200" y="5254625"/>
            <a:ext cx="8702675" cy="1181100"/>
            <a:chOff x="128" y="3310"/>
            <a:chExt cx="5482" cy="744"/>
          </a:xfrm>
        </p:grpSpPr>
        <p:sp>
          <p:nvSpPr>
            <p:cNvPr id="190475" name="Text Box 8"/>
            <p:cNvSpPr txBox="1">
              <a:spLocks noChangeArrowheads="1"/>
            </p:cNvSpPr>
            <p:nvPr/>
          </p:nvSpPr>
          <p:spPr bwMode="black">
            <a:xfrm>
              <a:off x="128" y="3310"/>
              <a:ext cx="5482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Ogni uscita quantizzata avrà una 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incertezza di quantizzazione</a:t>
              </a:r>
              <a:r>
                <a:rPr lang="it-IT" altLang="it-IT" sz="2400">
                  <a:latin typeface="Book Antiqua" panose="02040602050305030304" pitchFamily="18" charset="0"/>
                </a:rPr>
                <a:t> (qui pari al valore dell’</a:t>
              </a:r>
              <a:r>
                <a:rPr lang="it-IT" altLang="it-IT" sz="2400">
                  <a:solidFill>
                    <a:srgbClr val="FFFF00"/>
                  </a:solidFill>
                  <a:latin typeface="Book Antiqua" panose="02040602050305030304" pitchFamily="18" charset="0"/>
                </a:rPr>
                <a:t>ultima cifra diviso per radice di 12</a:t>
              </a:r>
              <a:r>
                <a:rPr lang="it-IT" altLang="it-IT" sz="2400">
                  <a:latin typeface="Book Antiqua" panose="02040602050305030304" pitchFamily="18" charset="0"/>
                </a:rPr>
                <a:t>):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2400">
                  <a:latin typeface="Book Antiqua" panose="02040602050305030304" pitchFamily="18" charset="0"/>
                </a:rPr>
                <a:t>in generale  </a:t>
              </a:r>
              <a:r>
                <a:rPr lang="it-IT" altLang="it-IT" sz="2400" i="1">
                  <a:latin typeface="Book Antiqua" panose="02040602050305030304" pitchFamily="18" charset="0"/>
                </a:rPr>
                <a:t>u</a:t>
              </a:r>
              <a:r>
                <a:rPr lang="it-IT" altLang="it-IT" sz="2400" baseline="-25000">
                  <a:latin typeface="Book Antiqua" panose="02040602050305030304" pitchFamily="18" charset="0"/>
                </a:rPr>
                <a:t>q</a:t>
              </a:r>
              <a:r>
                <a:rPr lang="it-IT" altLang="it-IT" sz="2400">
                  <a:latin typeface="Book Antiqua" panose="02040602050305030304" pitchFamily="18" charset="0"/>
                </a:rPr>
                <a:t>(</a:t>
              </a:r>
              <a:r>
                <a:rPr lang="it-IT" altLang="it-IT" sz="2400" i="1">
                  <a:latin typeface="Book Antiqua" panose="02040602050305030304" pitchFamily="18" charset="0"/>
                </a:rPr>
                <a:t>V</a:t>
              </a:r>
              <a:r>
                <a:rPr lang="it-IT" altLang="it-IT" sz="2400">
                  <a:latin typeface="Book Antiqua" panose="02040602050305030304" pitchFamily="18" charset="0"/>
                </a:rPr>
                <a:t>)=</a:t>
              </a:r>
              <a:r>
                <a:rPr lang="it-IT" altLang="it-IT" sz="2400">
                  <a:latin typeface="Book Antiqua" panose="02040602050305030304" pitchFamily="18" charset="0"/>
                  <a:sym typeface="Symbol" panose="05050102010706020507" pitchFamily="18" charset="2"/>
                </a:rPr>
                <a:t></a:t>
              </a:r>
              <a:r>
                <a:rPr lang="it-IT" altLang="it-IT" sz="2400" i="1">
                  <a:latin typeface="Book Antiqua" panose="02040602050305030304" pitchFamily="18" charset="0"/>
                  <a:sym typeface="Symbol" panose="05050102010706020507" pitchFamily="18" charset="2"/>
                </a:rPr>
                <a:t>V</a:t>
              </a:r>
              <a:r>
                <a:rPr lang="it-IT" altLang="it-IT" sz="2400">
                  <a:latin typeface="Book Antiqua" panose="02040602050305030304" pitchFamily="18" charset="0"/>
                  <a:sym typeface="Symbol" panose="05050102010706020507" pitchFamily="18" charset="2"/>
                </a:rPr>
                <a:t>/</a:t>
              </a:r>
            </a:p>
          </p:txBody>
        </p:sp>
        <p:graphicFrame>
          <p:nvGraphicFramePr>
            <p:cNvPr id="190476" name="Object 9"/>
            <p:cNvGraphicFramePr>
              <a:graphicFrameLocks noChangeAspect="1"/>
            </p:cNvGraphicFramePr>
            <p:nvPr/>
          </p:nvGraphicFramePr>
          <p:xfrm>
            <a:off x="2073" y="3785"/>
            <a:ext cx="39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87" name="Equation" r:id="rId5" imgW="189000" imgH="121680" progId="Equation.3">
                    <p:embed/>
                  </p:oleObj>
                </mc:Choice>
                <mc:Fallback>
                  <p:oleObj name="Equation" r:id="rId5" imgW="189000" imgH="121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2073" y="3785"/>
                          <a:ext cx="39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1322" name="Rectangle 10"/>
          <p:cNvSpPr>
            <a:spLocks noChangeArrowheads="1"/>
          </p:cNvSpPr>
          <p:nvPr/>
        </p:nvSpPr>
        <p:spPr bwMode="black">
          <a:xfrm>
            <a:off x="1871663" y="5972175"/>
            <a:ext cx="2095500" cy="566738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707CFBA-91E7-4D3F-9113-0FDCCA97F92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2A6D3-E558-4E4D-8E0E-66A7A147F752}" type="slidenum">
              <a:rPr lang="it-IT" altLang="it-IT"/>
              <a:pPr>
                <a:defRPr/>
              </a:pPr>
              <a:t>93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/>
      <p:bldP spid="78132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C043114-74EE-446A-BAD7-9C82675D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CAP. 5 – “COSE DA SAPERE”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CB4A0B-2E4F-4FAB-A445-D2375254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1449388"/>
            <a:ext cx="86582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Caratteristiche e impiego ADC e DAC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valori pratici/realistici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di 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num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 bit e velocità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07B007-B67D-4B53-A960-03D2B1076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2825750"/>
            <a:ext cx="858202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Schema e </a:t>
            </a:r>
            <a:r>
              <a:rPr lang="it-IT" altLang="it-IT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funz</a:t>
            </a: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. DAC correnti pesate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principio di funzionamento, schema, equazioni, caratteristiche, non -idealità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B792AF-5936-4728-BA39-250E7FB2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640263"/>
            <a:ext cx="8582025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Grandezze significative ADC (e formule)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risoluzione (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dim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 e 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adim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.), cifre, bit, livelli, valori;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differenza tra voltmetri differenziali e integratori;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numeri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di bit e velocità nei casi pratici importanti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49D0B3D-1BEE-4D5D-9C3A-A52AC6754CF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30129-062C-4496-9B6E-3CAB1E851680}" type="slidenum">
              <a:rPr lang="it-IT" altLang="it-IT"/>
              <a:pPr>
                <a:defRPr/>
              </a:pPr>
              <a:t>94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0D229B6-682E-4F89-9895-31F743A1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CAP. 5 – “COSE DA SAPERE”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3378680-51CC-4BA8-BF9B-99EC1DE1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279525"/>
            <a:ext cx="87471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Schema e </a:t>
            </a:r>
            <a:r>
              <a:rPr lang="it-IT" altLang="it-IT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funz</a:t>
            </a: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. ADC a rampa analogica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principio di funzionamento, schema, equazioni, conversione tensione-tempo, contatore, caratteristiche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49D6C90-1094-4A32-82D1-0114C227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3041650"/>
            <a:ext cx="85820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Schema e </a:t>
            </a:r>
            <a:r>
              <a:rPr lang="it-IT" altLang="it-IT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funz</a:t>
            </a: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. ADC ad </a:t>
            </a:r>
            <a:r>
              <a:rPr lang="it-IT" altLang="it-IT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approx</a:t>
            </a: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successive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principio di funzionamento, schema, equazioni, metodo bisezione, assegnazione bit, caratteristiche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99E220C-5EC7-4059-8C3B-37E93403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891088"/>
            <a:ext cx="8582025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Schema e </a:t>
            </a:r>
            <a:r>
              <a:rPr lang="it-IT" altLang="it-IT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funz</a:t>
            </a: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. ADC flash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principio di funzionamento, schema, equazioni, soglie e comparatori, assegnazione bit, caratteristiche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D3C925-C4C6-43D9-9587-A5398972A4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C3168-CD9C-4CA2-B8F9-20BB591985B8}" type="slidenum">
              <a:rPr lang="it-IT" altLang="it-IT"/>
              <a:pPr>
                <a:defRPr/>
              </a:pPr>
              <a:t>95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3AFF3E4-76DD-4A0A-9D4C-7C99848A5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dirty="0">
                <a:solidFill>
                  <a:schemeClr val="tx1"/>
                </a:solidFill>
                <a:latin typeface="Book Antiqua" panose="02040602050305030304" pitchFamily="18" charset="0"/>
              </a:rPr>
              <a:t>CAP. 5 – “COSE DA SAPERE”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ED8FC8-1D8C-4559-97C6-3A63CD43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098550"/>
            <a:ext cx="8747125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Principio di integrazione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misura del disturbo integrato, reiezione al disturbo,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(dB)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e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</a:t>
            </a:r>
            <a:r>
              <a:rPr lang="it-IT" altLang="it-IT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(dB)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calcoli di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Integrazione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per una data reiezione a una o più frequenze di disturbo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33A09A0-F514-4D38-9540-AC844677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3025775"/>
            <a:ext cx="8582025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Schema e </a:t>
            </a:r>
            <a:r>
              <a:rPr lang="it-IT" altLang="it-IT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funz</a:t>
            </a: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. ADC a doppia rampa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principio di funzionamento, schema, equazioni, insensibilità ai parametri circuitali, contatore (bit e livelli, dinamica unipolare e bipolare),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limite ultimo di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accuratezza, tempo e velocità di lettura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6488D1F-D74F-43EE-BB8D-A00CDAA2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5226050"/>
            <a:ext cx="858202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Bit equivalenti</a:t>
            </a:r>
            <a:br>
              <a:rPr lang="it-IT" altLang="it-IT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teoria e formule per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in funzione S/N, calcoli e grafici di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in differenti condizioni di lavoro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B012FB-2E99-4FE2-B086-B00AD34E5B0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dirty="0"/>
              <a:t>Voltmetri Digitali e Convertitori D/A e A/D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EFB2C-109A-4036-ADF5-001DA38E1F1D}" type="slidenum">
              <a:rPr lang="it-IT" altLang="it-IT"/>
              <a:pPr>
                <a:defRPr/>
              </a:pPr>
              <a:t>96</a:t>
            </a:fld>
            <a:r>
              <a:rPr lang="it-IT" altLang="it-IT"/>
              <a:t>/95</a:t>
            </a:r>
            <a:endParaRPr lang="it-IT" alt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CIDI COL C.S. (Antonio)">
  <a:themeElements>
    <a:clrScheme name="LUCIDI COL C.S. (Antonio)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LUCIDI COL C.S. (Antonio)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LUCIDI COL C.S. (Antonio)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LUCIDI COL C.S. (Antonio)</Template>
  <TotalTime>6547</TotalTime>
  <Words>8316</Words>
  <Application>Microsoft Office PowerPoint</Application>
  <PresentationFormat>On-screen Show (4:3)</PresentationFormat>
  <Paragraphs>993</Paragraphs>
  <Slides>96</Slides>
  <Notes>96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</vt:lpstr>
      <vt:lpstr>Book Antiqua</vt:lpstr>
      <vt:lpstr>ITCCenturyBookT</vt:lpstr>
      <vt:lpstr>Symbol</vt:lpstr>
      <vt:lpstr>Tahoma</vt:lpstr>
      <vt:lpstr>Times New Roman</vt:lpstr>
      <vt:lpstr>UniversalMath1 BT</vt:lpstr>
      <vt:lpstr>Wingdings</vt:lpstr>
      <vt:lpstr>LUCIDI COL C.S. (Antonio)</vt:lpstr>
      <vt:lpstr>Equation</vt:lpstr>
      <vt:lpstr>PowerPoint Presentation</vt:lpstr>
      <vt:lpstr>Cosa sono gli ADC e DAC?</vt:lpstr>
      <vt:lpstr>A cosa servono gli ADC e DAC?</vt:lpstr>
      <vt:lpstr>Convertitori D/A e A/D</vt:lpstr>
      <vt:lpstr>Voltmetro o Convertitore A/D</vt:lpstr>
      <vt:lpstr>Discretizzazione nel tempo</vt:lpstr>
      <vt:lpstr>Campionamento di un segnale (1/3)</vt:lpstr>
      <vt:lpstr>Campionamento di un segnale (2/3)</vt:lpstr>
      <vt:lpstr>Campionamento di un segnale (3/3)</vt:lpstr>
      <vt:lpstr>Quantizzazione in ampiezza</vt:lpstr>
      <vt:lpstr>Errori nei convertitori: quantizzazione </vt:lpstr>
      <vt:lpstr>Errori nei conv. A/D e D/A: offset </vt:lpstr>
      <vt:lpstr>Errori nei convertitori: gain </vt:lpstr>
      <vt:lpstr>Errori nei convertitori: DNL </vt:lpstr>
      <vt:lpstr>Errori nei convertitori: INL </vt:lpstr>
      <vt:lpstr>Convertitore D/A</vt:lpstr>
      <vt:lpstr>Convertitore D/A a rete di R (1/4)</vt:lpstr>
      <vt:lpstr>Convertitore D/A a rete di R (2/4)</vt:lpstr>
      <vt:lpstr>Convertitore D/A a rete di R (3/4)</vt:lpstr>
      <vt:lpstr>Convertitore D/A a rete di R (4/4)</vt:lpstr>
      <vt:lpstr>Voltmetri digitali (DVM) e DMM</vt:lpstr>
      <vt:lpstr>Tipi di voltmetri e Risoluzione</vt:lpstr>
      <vt:lpstr>Prestazioni dei voltmetri</vt:lpstr>
      <vt:lpstr>(OP-AMP e) circuito Comparatore</vt:lpstr>
      <vt:lpstr>(OP-AMP e) circuito Integratore</vt:lpstr>
      <vt:lpstr>Voltmetri differenziali (1/2) </vt:lpstr>
      <vt:lpstr>Voltmetri differenziali (2/2)</vt:lpstr>
      <vt:lpstr>*Voltmetro potenziometrico (1/2)</vt:lpstr>
      <vt:lpstr>*Voltmetro potenziometrico (2/2)</vt:lpstr>
      <vt:lpstr>Voltmetro Digitale o Convertitore A/D</vt:lpstr>
      <vt:lpstr>Voltmetro a rampa analogica (1/6)</vt:lpstr>
      <vt:lpstr>Voltmetro a rampa analogica (2/6)</vt:lpstr>
      <vt:lpstr>Voltmetro a rampa analogica (3/6)</vt:lpstr>
      <vt:lpstr>Voltmetro a rampa analogica (4/6)</vt:lpstr>
      <vt:lpstr>Voltmetro a rampa analogica (5/6)</vt:lpstr>
      <vt:lpstr>Voltmetro a rampa analogica (6/6)</vt:lpstr>
      <vt:lpstr>Misura di DT per conteggio</vt:lpstr>
      <vt:lpstr>Incertezza nel conteggio di DT</vt:lpstr>
      <vt:lpstr>Voltmetro - convertitore Flash (1/4) </vt:lpstr>
      <vt:lpstr>Voltmetro - convertitore Flash (2/4)</vt:lpstr>
      <vt:lpstr>Voltmetro - convertitore Flash (3/4)</vt:lpstr>
      <vt:lpstr>Voltmetro - convertitore Flash (4/4)</vt:lpstr>
      <vt:lpstr>Esercizio (convertitore Flash)</vt:lpstr>
      <vt:lpstr>PowerPoint Presentation</vt:lpstr>
      <vt:lpstr>Voltmetro ad approssimazioni successive (2/6)</vt:lpstr>
      <vt:lpstr>PowerPoint Presentation</vt:lpstr>
      <vt:lpstr>PowerPoint Presentation</vt:lpstr>
      <vt:lpstr>PowerPoint Presentation</vt:lpstr>
      <vt:lpstr>PowerPoint Presentation</vt:lpstr>
      <vt:lpstr>Prestazioni DVM ad approx. succ.</vt:lpstr>
      <vt:lpstr>Esercizio sul voltmetro  ad approssimazioni successive</vt:lpstr>
      <vt:lpstr>Soluzione (1/2)</vt:lpstr>
      <vt:lpstr>Soluzione (2/2)</vt:lpstr>
      <vt:lpstr>Voltmetri a integrazione</vt:lpstr>
      <vt:lpstr>Esempio di reiezione al disturbo</vt:lpstr>
      <vt:lpstr>[richiami] Funzioni trigonometriche</vt:lpstr>
      <vt:lpstr>[richiami] Formula di Eulero</vt:lpstr>
      <vt:lpstr>[richiami] Somme di seni e coseni</vt:lpstr>
      <vt:lpstr>PowerPoint Presentation</vt:lpstr>
      <vt:lpstr>PowerPoint Presentation</vt:lpstr>
      <vt:lpstr>Integrazione (caso generale) (1/2)</vt:lpstr>
      <vt:lpstr>Integrazione (caso generale) (2/2)</vt:lpstr>
      <vt:lpstr>PowerPoint Presentation</vt:lpstr>
      <vt:lpstr>*Integrazione (generale vs particolare)</vt:lpstr>
      <vt:lpstr>Integrazione (disturbo min e max)</vt:lpstr>
      <vt:lpstr>Integrazione (disturbo efficace)</vt:lpstr>
      <vt:lpstr>Integrazione (trasmissione e reiezione)</vt:lpstr>
      <vt:lpstr>Integrazione (reiezione in potenza)</vt:lpstr>
      <vt:lpstr>Andamenti di trasmissione e reiezione</vt:lpstr>
      <vt:lpstr>Voltmetro a doppia rampa (1/5)</vt:lpstr>
      <vt:lpstr>Voltmetro a doppia rampa (2/5)</vt:lpstr>
      <vt:lpstr>Voltmetro a doppia rampa (3/5)</vt:lpstr>
      <vt:lpstr>Voltmetro a doppia rampa (4/5)</vt:lpstr>
      <vt:lpstr>Voltmetro a doppia rampa (5/5)</vt:lpstr>
      <vt:lpstr>Valore limite per l’incertezza</vt:lpstr>
      <vt:lpstr>Voltmetro a doppia rampa (esercizio)</vt:lpstr>
      <vt:lpstr>Considerazione (sull’integrale)</vt:lpstr>
      <vt:lpstr>*Circuito integratore con OP-AMP</vt:lpstr>
      <vt:lpstr>*Voltmetro a doppia rampa con OP-AMP</vt:lpstr>
      <vt:lpstr>*Analogo meccanico del voltmetro a doppia rampa (misuratore di densità incognita rx di un liquido)</vt:lpstr>
      <vt:lpstr>*Analogo meccanico del voltmetro a doppia rampa (misuratore di densità incognita rx di un liquido)</vt:lpstr>
      <vt:lpstr>Bit equivalenti (1/7)</vt:lpstr>
      <vt:lpstr>Bit equivalenti (2/7)</vt:lpstr>
      <vt:lpstr>Bit equivalenti (3/7)</vt:lpstr>
      <vt:lpstr>Bit equivalenti (4/7)</vt:lpstr>
      <vt:lpstr>Bit equivalenti (5/7)</vt:lpstr>
      <vt:lpstr>Bit equivalenti (6/7)</vt:lpstr>
      <vt:lpstr>Bit equivalenti (7/7)</vt:lpstr>
      <vt:lpstr>Rapporto S/N e bit equivalenti</vt:lpstr>
      <vt:lpstr>Bit equivalenti (esempi)</vt:lpstr>
      <vt:lpstr>Digital Multi-Meter (DMM)</vt:lpstr>
      <vt:lpstr>Misure di V, I, R e display</vt:lpstr>
      <vt:lpstr>Uscita digitale e display a 7 segmenti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VOLTMETRI DIGITALI   E  CONVERTITORI (D/A e A/D)</dc:title>
  <dc:subject>Lucidi x lezioni Misure</dc:subject>
  <dc:creator>Cesare Svelto</dc:creator>
  <cp:lastModifiedBy>Cesare Svelto</cp:lastModifiedBy>
  <cp:revision>211</cp:revision>
  <dcterms:created xsi:type="dcterms:W3CDTF">2006-10-30T21:28:22Z</dcterms:created>
  <dcterms:modified xsi:type="dcterms:W3CDTF">2020-05-22T10:12:20Z</dcterms:modified>
</cp:coreProperties>
</file>