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522" r:id="rId2"/>
    <p:sldId id="523" r:id="rId3"/>
    <p:sldId id="524" r:id="rId4"/>
    <p:sldId id="525" r:id="rId5"/>
    <p:sldId id="526" r:id="rId6"/>
    <p:sldId id="527" r:id="rId7"/>
    <p:sldId id="500" r:id="rId8"/>
    <p:sldId id="513" r:id="rId9"/>
    <p:sldId id="514" r:id="rId10"/>
    <p:sldId id="515" r:id="rId11"/>
    <p:sldId id="516" r:id="rId12"/>
    <p:sldId id="51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18" r:id="rId23"/>
    <p:sldId id="519" r:id="rId24"/>
    <p:sldId id="537" r:id="rId25"/>
    <p:sldId id="538" r:id="rId26"/>
  </p:sldIdLst>
  <p:sldSz cx="9144000" cy="6858000" type="screen4x3"/>
  <p:notesSz cx="7099300" cy="10234613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sare Svelto" initials="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600"/>
    <a:srgbClr val="1C1C1C"/>
    <a:srgbClr val="5F5F5F"/>
    <a:srgbClr val="FFFF00"/>
    <a:srgbClr val="FFFFF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6718" autoAdjust="0"/>
  </p:normalViewPr>
  <p:slideViewPr>
    <p:cSldViewPr snapToGrid="0">
      <p:cViewPr varScale="1">
        <p:scale>
          <a:sx n="116" d="100"/>
          <a:sy n="116" d="100"/>
        </p:scale>
        <p:origin x="15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7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F5A4E2-869A-4148-84EB-CEB52BC183A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 smtClean="0"/>
              <a:t>Fare clic per modificare gli stili del testo dello schema</a:t>
            </a:r>
          </a:p>
          <a:p>
            <a:pPr lvl="1"/>
            <a:r>
              <a:rPr lang="it-IT" altLang="it-IT" noProof="0" smtClean="0"/>
              <a:t>Secondo livello</a:t>
            </a:r>
          </a:p>
          <a:p>
            <a:pPr lvl="2"/>
            <a:r>
              <a:rPr lang="it-IT" altLang="it-IT" noProof="0" smtClean="0"/>
              <a:t>Terzo livello</a:t>
            </a:r>
          </a:p>
          <a:p>
            <a:pPr lvl="3"/>
            <a:r>
              <a:rPr lang="it-IT" altLang="it-IT" noProof="0" smtClean="0"/>
              <a:t>Quarto livello</a:t>
            </a:r>
          </a:p>
          <a:p>
            <a:pPr lvl="4"/>
            <a:r>
              <a:rPr lang="it-IT" altLang="it-IT" noProof="0" smtClean="0"/>
              <a:t>Quinto livello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40F10E-3F03-404D-92DA-0D1AC587AAA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1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4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10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43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11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94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12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6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13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46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14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8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15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72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16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40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17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92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18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51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19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7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2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2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20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23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21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15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22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91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23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05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24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77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25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1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3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3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4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9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5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2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6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9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7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8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384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6D52667-AB5F-4E4A-82C9-0350A6E63514}" type="slidenum">
              <a:rPr lang="it-IT" altLang="it-IT" sz="1300"/>
              <a:pPr algn="r" eaLnBrk="1" hangingPunct="1">
                <a:spcBef>
                  <a:spcPct val="0"/>
                </a:spcBef>
              </a:pPr>
              <a:t>9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93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1229" y="6664325"/>
            <a:ext cx="1292772" cy="2047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‹N›</a:t>
            </a:fld>
            <a:r>
              <a:rPr lang="it-IT" altLang="it-IT" dirty="0" smtClean="0"/>
              <a:t>/25 [</a:t>
            </a:r>
            <a:r>
              <a:rPr lang="it-IT" altLang="it-IT" dirty="0" smtClean="0">
                <a:solidFill>
                  <a:schemeClr val="tx1"/>
                </a:solidFill>
              </a:rPr>
              <a:t>16</a:t>
            </a:r>
            <a:r>
              <a:rPr lang="it-IT" altLang="it-IT" dirty="0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dirty="0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97100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44488"/>
            <a:ext cx="91440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63638"/>
            <a:ext cx="9144000" cy="485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6825" y="6653213"/>
            <a:ext cx="70627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/>
              <a:t>Oscilloscopi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0100" y="6664325"/>
            <a:ext cx="7239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51A2E53-ED59-483D-938A-4E9941B39E82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/99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875" y="6664325"/>
            <a:ext cx="11715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6.emf"/><Relationship Id="rId4" Type="http://schemas.openxmlformats.org/officeDocument/2006/relationships/image" Target="../media/image18.jpeg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3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5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9.jpeg"/><Relationship Id="rId4" Type="http://schemas.openxmlformats.org/officeDocument/2006/relationships/image" Target="../media/image38.jpeg"/><Relationship Id="rId9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e4ls1xEgi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GnZSopHjmYQ" TargetMode="External"/><Relationship Id="rId4" Type="http://schemas.openxmlformats.org/officeDocument/2006/relationships/hyperlink" Target="https://www.youtube.com/watch?v=5-Bco8KRpm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3338" y="20507"/>
            <a:ext cx="9012237" cy="5507038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/>
            <a:r>
              <a:rPr lang="it-IT" altLang="it-IT" sz="6600" b="1" kern="0" smtClean="0">
                <a:solidFill>
                  <a:schemeClr val="tx1"/>
                </a:solidFill>
                <a:latin typeface="Book Antiqua" panose="02040602050305030304" pitchFamily="18" charset="0"/>
              </a:rPr>
              <a:t>OSCILLOSCOPI </a:t>
            </a:r>
            <a:br>
              <a:rPr lang="it-IT" altLang="it-IT" sz="6600" b="1" kern="0" smtClean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it-IT" altLang="it-IT" sz="1000" b="1" kern="0" smtClean="0">
                <a:solidFill>
                  <a:schemeClr val="tx1"/>
                </a:solidFill>
                <a:latin typeface="Book Antiqua" panose="02040602050305030304" pitchFamily="18" charset="0"/>
              </a:rPr>
              <a:t/>
            </a:r>
            <a:br>
              <a:rPr lang="it-IT" altLang="it-IT" sz="1000" b="1" kern="0" smtClean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it-IT" altLang="it-IT" sz="1000" b="1" kern="0" smtClean="0">
                <a:solidFill>
                  <a:schemeClr val="tx1"/>
                </a:solidFill>
                <a:latin typeface="Book Antiqua" panose="02040602050305030304" pitchFamily="18" charset="0"/>
              </a:rPr>
              <a:t/>
            </a:r>
            <a:br>
              <a:rPr lang="it-IT" altLang="it-IT" sz="1000" b="1" kern="0" smtClean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it-IT" altLang="it-IT" sz="6600" b="1" kern="0" smtClean="0">
                <a:solidFill>
                  <a:schemeClr val="tx1"/>
                </a:solidFill>
                <a:latin typeface="Book Antiqua" panose="02040602050305030304" pitchFamily="18" charset="0"/>
              </a:rPr>
              <a:t>funzionamento OSC  ANALOGICO e SONDE</a:t>
            </a:r>
            <a:endParaRPr lang="it-IT" altLang="it-IT" sz="6600" b="1" kern="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3" descr="Logo PoliM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5252864"/>
            <a:ext cx="8477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76450" y="6065664"/>
            <a:ext cx="520382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algn="ctr">
              <a:lnSpc>
                <a:spcPct val="75000"/>
              </a:lnSpc>
              <a:defRPr/>
            </a:pPr>
            <a:r>
              <a:rPr lang="it-IT" altLang="it-IT" sz="2400" b="1" dirty="0" smtClean="0">
                <a:latin typeface="Book Antiqua" pitchFamily="18" charset="0"/>
              </a:rPr>
              <a:t/>
            </a:r>
            <a:br>
              <a:rPr lang="it-IT" altLang="it-IT" sz="2400" b="1" dirty="0" smtClean="0">
                <a:latin typeface="Book Antiqua" pitchFamily="18" charset="0"/>
              </a:rPr>
            </a:br>
            <a:r>
              <a:rPr lang="it-IT" altLang="it-IT" sz="2400" dirty="0" smtClean="0">
                <a:latin typeface="Book Antiqua" pitchFamily="18" charset="0"/>
              </a:rPr>
              <a:t>prof. Cesare Svelto</a:t>
            </a:r>
            <a:endParaRPr lang="en-US" altLang="it-IT" sz="2400" dirty="0" smtClean="0">
              <a:latin typeface="Book Antiqua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1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8490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AutoShape 24" descr="File:Tektronix 1720 vectorscope.jpg"/>
          <p:cNvSpPr>
            <a:spLocks noChangeAspect="1" noChangeArrowheads="1"/>
          </p:cNvSpPr>
          <p:nvPr/>
        </p:nvSpPr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-33338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/>
            <a:r>
              <a:rPr lang="it-IT" altLang="it-IT" kern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Sensibilità e banda passante (1/3)</a:t>
            </a:r>
            <a:endParaRPr lang="it-IT" altLang="it-IT" kern="0" dirty="0" smtClean="0">
              <a:solidFill>
                <a:schemeClr val="tx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black">
          <a:xfrm>
            <a:off x="300038" y="877888"/>
            <a:ext cx="866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Considerando il caso di un segnale sinusoidale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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=2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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f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applicato in tensione per la deflessione verticale: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77800" y="1954213"/>
          <a:ext cx="67722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8" name="Equation" r:id="rId4" imgW="5629355" imgH="733552" progId="Equation.3">
                  <p:embed/>
                </p:oleObj>
              </mc:Choice>
              <mc:Fallback>
                <p:oleObj name="Equation" r:id="rId4" imgW="5629355" imgH="733552" progId="Equation.3">
                  <p:embed/>
                  <p:pic>
                    <p:nvPicPr>
                      <p:cNvPr id="1065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7800" y="1954213"/>
                        <a:ext cx="677227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654587"/>
              </p:ext>
            </p:extLst>
          </p:nvPr>
        </p:nvGraphicFramePr>
        <p:xfrm>
          <a:off x="161925" y="2995613"/>
          <a:ext cx="466544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9" name="Equation" r:id="rId6" imgW="1701720" imgH="444240" progId="Equation.3">
                  <p:embed/>
                </p:oleObj>
              </mc:Choice>
              <mc:Fallback>
                <p:oleObj name="Equation" r:id="rId6" imgW="1701720" imgH="444240" progId="Equation.3">
                  <p:embed/>
                  <p:pic>
                    <p:nvPicPr>
                      <p:cNvPr id="896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1925" y="2995613"/>
                        <a:ext cx="466544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03200" y="4397375"/>
          <a:ext cx="6535738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0" name="Equation" r:id="rId8" imgW="2533617" imgH="638048" progId="Equation.3">
                  <p:embed/>
                </p:oleObj>
              </mc:Choice>
              <mc:Fallback>
                <p:oleObj name="Equation" r:id="rId8" imgW="2533617" imgH="638048" progId="Equation.3">
                  <p:embed/>
                  <p:pic>
                    <p:nvPicPr>
                      <p:cNvPr id="8960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3200" y="4397375"/>
                        <a:ext cx="6535738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14313" y="6115050"/>
          <a:ext cx="15081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1" name="Equation" r:id="rId10" imgW="752715" imgH="295148" progId="Equation.3">
                  <p:embed/>
                </p:oleObj>
              </mc:Choice>
              <mc:Fallback>
                <p:oleObj name="Equation" r:id="rId10" imgW="752715" imgH="295148" progId="Equation.3">
                  <p:embed/>
                  <p:pic>
                    <p:nvPicPr>
                      <p:cNvPr id="8960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4313" y="6115050"/>
                        <a:ext cx="15081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black">
          <a:xfrm>
            <a:off x="1766888" y="6181725"/>
            <a:ext cx="25495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it-IT" altLang="it-IT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come nel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voltmetro integratore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black">
          <a:xfrm>
            <a:off x="7069138" y="2224088"/>
            <a:ext cx="2074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SEGNALE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">
          <a:xfrm>
            <a:off x="4854150" y="3448050"/>
            <a:ext cx="2630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DEFLESSIONE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black">
          <a:xfrm>
            <a:off x="6753225" y="5126038"/>
            <a:ext cx="259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SENSIBILITA’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black">
          <a:xfrm>
            <a:off x="7553325" y="3200400"/>
            <a:ext cx="1444625" cy="955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B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,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L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,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d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acc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,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t</a:t>
            </a:r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10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2243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AutoShape 24" descr="File:Tektronix 1720 vectorscope.jpg"/>
          <p:cNvSpPr>
            <a:spLocks noChangeAspect="1" noChangeArrowheads="1"/>
          </p:cNvSpPr>
          <p:nvPr/>
        </p:nvSpPr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/>
            <a:r>
              <a:rPr lang="it-IT" altLang="it-IT" kern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Sensibilità e banda passante (2/3)</a:t>
            </a:r>
            <a:endParaRPr lang="it-IT" altLang="it-IT" kern="0" dirty="0" smtClean="0">
              <a:solidFill>
                <a:schemeClr val="tx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3" descr="sensibilit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1041400"/>
            <a:ext cx="6646862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996950" y="1792288"/>
            <a:ext cx="1284288" cy="2501900"/>
            <a:chOff x="677" y="1129"/>
            <a:chExt cx="809" cy="1576"/>
          </a:xfrm>
        </p:grpSpPr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677" y="1129"/>
              <a:ext cx="809" cy="1576"/>
              <a:chOff x="677" y="1129"/>
              <a:chExt cx="809" cy="1576"/>
            </a:xfrm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1152" y="1298"/>
                <a:ext cx="306" cy="1378"/>
              </a:xfrm>
              <a:prstGeom prst="rect">
                <a:avLst/>
              </a:prstGeom>
              <a:solidFill>
                <a:srgbClr val="99CC00">
                  <a:alpha val="59999"/>
                </a:srgbClr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677" y="1129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it-IT" altLang="it-IT" sz="2400" b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"0.7"</a:t>
                </a:r>
              </a:p>
            </p:txBody>
          </p:sp>
          <p:sp>
            <p:nvSpPr>
              <p:cNvPr id="16" name="Oval 9"/>
              <p:cNvSpPr>
                <a:spLocks noChangeArrowheads="1"/>
              </p:cNvSpPr>
              <p:nvPr/>
            </p:nvSpPr>
            <p:spPr bwMode="auto">
              <a:xfrm>
                <a:off x="1115" y="1276"/>
                <a:ext cx="72" cy="65"/>
              </a:xfrm>
              <a:prstGeom prst="ellipse">
                <a:avLst/>
              </a:prstGeom>
              <a:solidFill>
                <a:srgbClr val="99CC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  <p:sp>
            <p:nvSpPr>
              <p:cNvPr id="17" name="Oval 10"/>
              <p:cNvSpPr>
                <a:spLocks noChangeArrowheads="1"/>
              </p:cNvSpPr>
              <p:nvPr/>
            </p:nvSpPr>
            <p:spPr bwMode="auto">
              <a:xfrm>
                <a:off x="1414" y="2640"/>
                <a:ext cx="72" cy="65"/>
              </a:xfrm>
              <a:prstGeom prst="ellipse">
                <a:avLst/>
              </a:prstGeom>
              <a:solidFill>
                <a:srgbClr val="99CC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800"/>
              </a:p>
            </p:txBody>
          </p:sp>
        </p:grp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 rot="5400000" flipV="1">
              <a:off x="734" y="1918"/>
              <a:ext cx="98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it-IT" altLang="it-IT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BANDA 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 rot="5400000" flipV="1">
              <a:off x="899" y="1963"/>
              <a:ext cx="98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it-IT" altLang="it-IT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UTILE</a:t>
              </a:r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1003300" y="2060575"/>
            <a:ext cx="6329363" cy="4113213"/>
            <a:chOff x="681" y="1298"/>
            <a:chExt cx="3987" cy="2591"/>
          </a:xfrm>
        </p:grpSpPr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681" y="1298"/>
              <a:ext cx="1332" cy="2591"/>
              <a:chOff x="681" y="1298"/>
              <a:chExt cx="1332" cy="2591"/>
            </a:xfrm>
          </p:grpSpPr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H="1" flipV="1">
                <a:off x="1484" y="1422"/>
                <a:ext cx="0" cy="223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 rot="-5400000" flipH="1" flipV="1">
                <a:off x="1288" y="1263"/>
                <a:ext cx="0" cy="36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1305" y="3601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it-IT" altLang="it-IT" sz="24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  <a:sym typeface="Symbol" pitchFamily="18" charset="2"/>
                  </a:rPr>
                  <a:t></a:t>
                </a:r>
                <a:r>
                  <a:rPr lang="it-IT" altLang="it-IT" sz="24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/2</a:t>
                </a: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681" y="1298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it-IT" altLang="it-IT" sz="24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0.64</a:t>
                </a:r>
              </a:p>
            </p:txBody>
          </p:sp>
        </p:grp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2951" y="1412"/>
            <a:ext cx="1717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02" name="Equation" r:id="rId5" imgW="1428685" imgH="286004" progId="Equation.3">
                    <p:embed/>
                  </p:oleObj>
                </mc:Choice>
                <mc:Fallback>
                  <p:oleObj name="Equation" r:id="rId5" imgW="1428685" imgH="286004" progId="Equation.3">
                    <p:embed/>
                    <p:pic>
                      <p:nvPicPr>
                        <p:cNvPr id="10856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1412"/>
                          <a:ext cx="1717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3759200" y="4800600"/>
          <a:ext cx="23479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3" name="Equation" r:id="rId7" imgW="1209630" imgH="257048" progId="Equation.3">
                  <p:embed/>
                </p:oleObj>
              </mc:Choice>
              <mc:Fallback>
                <p:oleObj name="Equation" r:id="rId7" imgW="1209630" imgH="257048" progId="Equation.3">
                  <p:embed/>
                  <p:pic>
                    <p:nvPicPr>
                      <p:cNvPr id="7004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800600"/>
                        <a:ext cx="23479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6186488" y="4954588"/>
          <a:ext cx="9302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4" name="Equation" r:id="rId9" imgW="399991" imgH="66548" progId="Equation.3">
                  <p:embed/>
                </p:oleObj>
              </mc:Choice>
              <mc:Fallback>
                <p:oleObj name="Equation" r:id="rId9" imgW="399991" imgH="66548" progId="Equation.3">
                  <p:embed/>
                  <p:pic>
                    <p:nvPicPr>
                      <p:cNvPr id="7004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4954588"/>
                        <a:ext cx="930275" cy="3524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2360613" y="2657475"/>
            <a:ext cx="1633537" cy="2987675"/>
            <a:chOff x="1536" y="1674"/>
            <a:chExt cx="1029" cy="1882"/>
          </a:xfrm>
        </p:grpSpPr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1912" y="1674"/>
              <a:ext cx="653" cy="707"/>
            </a:xfrm>
            <a:prstGeom prst="ellips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1536" y="2388"/>
              <a:ext cx="714" cy="116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0" name="Text Box 31"/>
          <p:cNvSpPr txBox="1">
            <a:spLocks noChangeArrowheads="1"/>
          </p:cNvSpPr>
          <p:nvPr/>
        </p:nvSpPr>
        <p:spPr bwMode="black">
          <a:xfrm>
            <a:off x="5416550" y="2801938"/>
            <a:ext cx="1171575" cy="528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-3 dB</a:t>
            </a:r>
          </a:p>
        </p:txBody>
      </p:sp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7697788" y="4492625"/>
          <a:ext cx="1362075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5" name="Equation" r:id="rId11" imgW="520560" imgH="393480" progId="Equation.3">
                  <p:embed/>
                </p:oleObj>
              </mc:Choice>
              <mc:Fallback>
                <p:oleObj name="Equation" r:id="rId11" imgW="520560" imgH="393480" progId="Equation.3">
                  <p:embed/>
                  <p:pic>
                    <p:nvPicPr>
                      <p:cNvPr id="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697788" y="4492625"/>
                        <a:ext cx="1362075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" name="Segnaposto piè di pagina 17408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11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0612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AutoShape 24" descr="File:Tektronix 1720 vectorscope.jpg"/>
          <p:cNvSpPr>
            <a:spLocks noChangeAspect="1" noChangeArrowheads="1"/>
          </p:cNvSpPr>
          <p:nvPr/>
        </p:nvSpPr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0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/>
            <a:r>
              <a:rPr lang="it-IT" altLang="it-IT" kern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Sensibilità e banda </a:t>
            </a:r>
            <a:r>
              <a:rPr lang="it-IT" altLang="it-IT" kern="0" smtClean="0">
                <a:solidFill>
                  <a:schemeClr val="tx1"/>
                </a:solidFill>
                <a:latin typeface="Book Antiqua" panose="02040602050305030304" pitchFamily="18" charset="0"/>
              </a:rPr>
              <a:t>passante (3/3)</a:t>
            </a:r>
            <a:endParaRPr lang="it-IT" altLang="it-IT" kern="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551923"/>
              </p:ext>
            </p:extLst>
          </p:nvPr>
        </p:nvGraphicFramePr>
        <p:xfrm>
          <a:off x="1296988" y="5704404"/>
          <a:ext cx="23145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8" name="Equation" r:id="rId4" imgW="2181401" imgH="714248" progId="Equation.3">
                  <p:embed/>
                </p:oleObj>
              </mc:Choice>
              <mc:Fallback>
                <p:oleObj name="Equation" r:id="rId4" imgW="2181401" imgH="714248" progId="Equation.3">
                  <p:embed/>
                  <p:pic>
                    <p:nvPicPr>
                      <p:cNvPr id="898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96988" y="5704404"/>
                        <a:ext cx="23145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79137"/>
              </p:ext>
            </p:extLst>
          </p:nvPr>
        </p:nvGraphicFramePr>
        <p:xfrm>
          <a:off x="5856288" y="5686641"/>
          <a:ext cx="14271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9" name="Equation" r:id="rId6" imgW="476228" imgH="295148" progId="Equation.3">
                  <p:embed/>
                </p:oleObj>
              </mc:Choice>
              <mc:Fallback>
                <p:oleObj name="Equation" r:id="rId6" imgW="476228" imgH="295148" progId="Equation.3">
                  <p:embed/>
                  <p:pic>
                    <p:nvPicPr>
                      <p:cNvPr id="898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856288" y="5686641"/>
                        <a:ext cx="142716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black">
          <a:xfrm>
            <a:off x="4081463" y="5855216"/>
            <a:ext cx="141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mentre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black">
          <a:xfrm>
            <a:off x="1840298" y="4502150"/>
            <a:ext cx="5457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32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Banda passante e sensibilità</a:t>
            </a:r>
            <a:br>
              <a:rPr lang="it-IT" altLang="it-IT" sz="32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32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sono requisiti contrastanti !!</a:t>
            </a:r>
            <a:r>
              <a:rPr lang="it-IT" altLang="it-IT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5965825" y="1538288"/>
          <a:ext cx="292258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0" name="Equation" r:id="rId8" imgW="1428685" imgH="286004" progId="Equation.3">
                  <p:embed/>
                </p:oleObj>
              </mc:Choice>
              <mc:Fallback>
                <p:oleObj name="Equation" r:id="rId8" imgW="1428685" imgH="286004" progId="Equation.3">
                  <p:embed/>
                  <p:pic>
                    <p:nvPicPr>
                      <p:cNvPr id="1106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965825" y="1538288"/>
                        <a:ext cx="292258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133872"/>
              </p:ext>
            </p:extLst>
          </p:nvPr>
        </p:nvGraphicFramePr>
        <p:xfrm>
          <a:off x="442913" y="3043238"/>
          <a:ext cx="376713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1" name="Equation" r:id="rId10" imgW="1247749" imgH="286004" progId="Equation.DSMT4">
                  <p:embed/>
                </p:oleObj>
              </mc:Choice>
              <mc:Fallback>
                <p:oleObj name="Equation" r:id="rId10" imgW="1247749" imgH="286004" progId="Equation.DSMT4">
                  <p:embed/>
                  <p:pic>
                    <p:nvPicPr>
                      <p:cNvPr id="8980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42913" y="3043238"/>
                        <a:ext cx="3767137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4797425" y="3121025"/>
          <a:ext cx="36845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2" name="Equation" r:id="rId12" imgW="1400223" imgH="352552" progId="Equation.3">
                  <p:embed/>
                </p:oleObj>
              </mc:Choice>
              <mc:Fallback>
                <p:oleObj name="Equation" r:id="rId12" imgW="1400223" imgH="352552" progId="Equation.3">
                  <p:embed/>
                  <p:pic>
                    <p:nvPicPr>
                      <p:cNvPr id="8980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797425" y="3121025"/>
                        <a:ext cx="368458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black">
          <a:xfrm>
            <a:off x="5172075" y="3113088"/>
            <a:ext cx="3475038" cy="1157287"/>
          </a:xfrm>
          <a:prstGeom prst="rect">
            <a:avLst/>
          </a:prstGeom>
          <a:solidFill>
            <a:srgbClr val="FFFF00">
              <a:alpha val="10196"/>
            </a:srgbClr>
          </a:solidFill>
          <a:ln w="19050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black">
          <a:xfrm>
            <a:off x="323850" y="2589213"/>
            <a:ext cx="812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“Banda utile”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 lavoro per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“misure non distorte”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black">
          <a:xfrm>
            <a:off x="334963" y="1023938"/>
            <a:ext cx="812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Frequenza massima di lavoro, BANDA, è </a:t>
            </a:r>
            <a:r>
              <a:rPr lang="it-IT" altLang="it-IT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f</a:t>
            </a:r>
            <a:r>
              <a:rPr lang="it-IT" altLang="it-IT" sz="2800" b="1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max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t.c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. :</a:t>
            </a:r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350838" y="1449388"/>
          <a:ext cx="12493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3" name="Equation" r:id="rId14" imgW="399991" imgH="257048" progId="Equation.3">
                  <p:embed/>
                </p:oleObj>
              </mc:Choice>
              <mc:Fallback>
                <p:oleObj name="Equation" r:id="rId14" imgW="399991" imgH="257048" progId="Equation.3">
                  <p:embed/>
                  <p:pic>
                    <p:nvPicPr>
                      <p:cNvPr id="11060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50838" y="1449388"/>
                        <a:ext cx="124936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4"/>
          <p:cNvSpPr txBox="1">
            <a:spLocks noChangeArrowheads="1"/>
          </p:cNvSpPr>
          <p:nvPr/>
        </p:nvSpPr>
        <p:spPr bwMode="black">
          <a:xfrm>
            <a:off x="1614488" y="16478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per cui l’ampiezza si riduce di</a:t>
            </a:r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896058"/>
              </p:ext>
            </p:extLst>
          </p:nvPr>
        </p:nvGraphicFramePr>
        <p:xfrm>
          <a:off x="7132638" y="4512753"/>
          <a:ext cx="199866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4" name="Equation" r:id="rId16" imgW="676478" imgH="295148" progId="Equation.3">
                  <p:embed/>
                </p:oleObj>
              </mc:Choice>
              <mc:Fallback>
                <p:oleObj name="Equation" r:id="rId16" imgW="676478" imgH="295148" progId="Equation.3">
                  <p:embed/>
                  <p:pic>
                    <p:nvPicPr>
                      <p:cNvPr id="8980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132638" y="4512753"/>
                        <a:ext cx="199866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6"/>
          <p:cNvSpPr>
            <a:spLocks noChangeArrowheads="1"/>
          </p:cNvSpPr>
          <p:nvPr/>
        </p:nvSpPr>
        <p:spPr bwMode="black">
          <a:xfrm>
            <a:off x="7127875" y="4515928"/>
            <a:ext cx="1990725" cy="1068387"/>
          </a:xfrm>
          <a:prstGeom prst="rect">
            <a:avLst/>
          </a:prstGeom>
          <a:solidFill>
            <a:srgbClr val="FFFF00">
              <a:alpha val="10196"/>
            </a:srgbClr>
          </a:solidFill>
          <a:ln w="19050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2" name="Rettangolo 21"/>
          <p:cNvSpPr/>
          <p:nvPr/>
        </p:nvSpPr>
        <p:spPr>
          <a:xfrm>
            <a:off x="1820562" y="4473146"/>
            <a:ext cx="5231027" cy="11735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/>
          <p:cNvCxnSpPr/>
          <p:nvPr/>
        </p:nvCxnSpPr>
        <p:spPr>
          <a:xfrm>
            <a:off x="0" y="4352664"/>
            <a:ext cx="9144000" cy="0"/>
          </a:xfrm>
          <a:prstGeom prst="line">
            <a:avLst/>
          </a:prstGeom>
          <a:ln w="508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piè di pagina 24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12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8894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kern="0" smtClean="0">
                <a:solidFill>
                  <a:schemeClr val="tx1"/>
                </a:solidFill>
                <a:latin typeface="Book Antiqua" pitchFamily="18" charset="0"/>
              </a:rPr>
              <a:t>Condizionamento – ampl. verticale</a:t>
            </a:r>
            <a:endParaRPr lang="it-IT" altLang="it-IT" kern="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" name="Picture 3" descr="ampl-v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813" y="1582738"/>
            <a:ext cx="88280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0400" y="5141913"/>
            <a:ext cx="5176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k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= 0.35 per f.d.t. a un polo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28938" y="5911850"/>
            <a:ext cx="604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0.35 &lt; </a:t>
            </a: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k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&lt; 0.5 per f.d.t. a due poli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09825" y="5048250"/>
            <a:ext cx="4476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8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{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14313" y="4646613"/>
            <a:ext cx="855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Tempo di salita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dell'oscilloscopio (“risposta” Y):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67100" y="5519738"/>
            <a:ext cx="517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(v. lucidi “Misure con l’Oscilloscopio”)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985838" y="3644900"/>
            <a:ext cx="116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coupling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462213" y="3421063"/>
            <a:ext cx="10509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regolaz.</a:t>
            </a:r>
            <a:b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scala</a:t>
            </a:r>
            <a:b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vert.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530600" y="3421063"/>
            <a:ext cx="10509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adatt.</a:t>
            </a:r>
            <a:b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imped.</a:t>
            </a:r>
            <a:b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endParaRPr lang="it-IT" altLang="it-IT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460875" y="3409950"/>
            <a:ext cx="12636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guadagno</a:t>
            </a:r>
            <a:br>
              <a:rPr lang="it-IT" altLang="it-IT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fine</a:t>
            </a:r>
            <a:br>
              <a:rPr lang="it-IT" altLang="it-IT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 </a:t>
            </a:r>
            <a:r>
              <a:rPr lang="it-IT" altLang="it-IT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offset</a:t>
            </a:r>
            <a:r>
              <a:rPr lang="it-IT" altLang="it-IT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/>
            </a:r>
            <a:br>
              <a:rPr lang="it-IT" altLang="it-IT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endParaRPr lang="it-IT" altLang="it-IT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738813" y="3421063"/>
            <a:ext cx="11144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rifasam.</a:t>
            </a:r>
            <a:b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X-Y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721475" y="3421063"/>
            <a:ext cx="1274763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100-400V</a:t>
            </a:r>
            <a:br>
              <a:rPr lang="it-IT" altLang="it-IT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alta banda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997825" y="3421063"/>
            <a:ext cx="10509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defl. Y</a:t>
            </a:r>
            <a:b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carico C</a:t>
            </a: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16730"/>
              </p:ext>
            </p:extLst>
          </p:nvPr>
        </p:nvGraphicFramePr>
        <p:xfrm>
          <a:off x="426523" y="5337625"/>
          <a:ext cx="19716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4" name="Equation" r:id="rId5" imgW="1838333" imgH="743204" progId="Equation.DSMT4">
                  <p:embed/>
                </p:oleObj>
              </mc:Choice>
              <mc:Fallback>
                <p:oleObj name="Equation" r:id="rId5" imgW="1838333" imgH="743204" progId="Equation.DSMT4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23" y="5337625"/>
                        <a:ext cx="19716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13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246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kern="0" smtClean="0">
                <a:solidFill>
                  <a:schemeClr val="tx1"/>
                </a:solidFill>
                <a:latin typeface="Book Antiqua" pitchFamily="18" charset="0"/>
              </a:rPr>
              <a:t>Sincronismo (</a:t>
            </a:r>
            <a:r>
              <a:rPr lang="it-IT" altLang="it-IT" i="1" kern="0" smtClean="0">
                <a:solidFill>
                  <a:schemeClr val="tx1"/>
                </a:solidFill>
                <a:latin typeface="Book Antiqua" pitchFamily="18" charset="0"/>
              </a:rPr>
              <a:t>trigger</a:t>
            </a:r>
            <a:r>
              <a:rPr lang="it-IT" altLang="it-IT" kern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  <a:endParaRPr lang="it-IT" altLang="it-IT" kern="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" name="Picture 3" descr="trig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363" y="1174750"/>
            <a:ext cx="8545512" cy="49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2675" y="2954338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EXT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193800" y="2951163"/>
            <a:ext cx="268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254625" y="1817688"/>
            <a:ext cx="2197100" cy="2185987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6242050" y="3475038"/>
            <a:ext cx="4889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4918075" y="1646238"/>
            <a:ext cx="488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8026400" y="2208213"/>
            <a:ext cx="488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20713" y="1719263"/>
            <a:ext cx="488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465138" y="2470150"/>
            <a:ext cx="801687" cy="273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 flipH="1">
            <a:off x="255588" y="2435225"/>
            <a:ext cx="202247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266825" y="5257800"/>
            <a:ext cx="4889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6.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384425" y="1528763"/>
            <a:ext cx="4889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7.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083050" y="5427663"/>
            <a:ext cx="488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it-IT" altLang="it-IT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</a:t>
            </a:r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5276850" y="4100513"/>
            <a:ext cx="2906713" cy="1119187"/>
          </a:xfrm>
          <a:custGeom>
            <a:avLst/>
            <a:gdLst>
              <a:gd name="T0" fmla="*/ 0 w 1831"/>
              <a:gd name="T1" fmla="*/ 569 h 705"/>
              <a:gd name="T2" fmla="*/ 78 w 1831"/>
              <a:gd name="T3" fmla="*/ 515 h 705"/>
              <a:gd name="T4" fmla="*/ 124 w 1831"/>
              <a:gd name="T5" fmla="*/ 484 h 705"/>
              <a:gd name="T6" fmla="*/ 148 w 1831"/>
              <a:gd name="T7" fmla="*/ 468 h 705"/>
              <a:gd name="T8" fmla="*/ 249 w 1831"/>
              <a:gd name="T9" fmla="*/ 406 h 705"/>
              <a:gd name="T10" fmla="*/ 451 w 1831"/>
              <a:gd name="T11" fmla="*/ 344 h 705"/>
              <a:gd name="T12" fmla="*/ 490 w 1831"/>
              <a:gd name="T13" fmla="*/ 235 h 705"/>
              <a:gd name="T14" fmla="*/ 576 w 1831"/>
              <a:gd name="T15" fmla="*/ 211 h 705"/>
              <a:gd name="T16" fmla="*/ 622 w 1831"/>
              <a:gd name="T17" fmla="*/ 141 h 705"/>
              <a:gd name="T18" fmla="*/ 677 w 1831"/>
              <a:gd name="T19" fmla="*/ 126 h 705"/>
              <a:gd name="T20" fmla="*/ 794 w 1831"/>
              <a:gd name="T21" fmla="*/ 79 h 705"/>
              <a:gd name="T22" fmla="*/ 848 w 1831"/>
              <a:gd name="T23" fmla="*/ 56 h 705"/>
              <a:gd name="T24" fmla="*/ 910 w 1831"/>
              <a:gd name="T25" fmla="*/ 40 h 705"/>
              <a:gd name="T26" fmla="*/ 1121 w 1831"/>
              <a:gd name="T27" fmla="*/ 25 h 705"/>
              <a:gd name="T28" fmla="*/ 1214 w 1831"/>
              <a:gd name="T29" fmla="*/ 79 h 705"/>
              <a:gd name="T30" fmla="*/ 1300 w 1831"/>
              <a:gd name="T31" fmla="*/ 172 h 705"/>
              <a:gd name="T32" fmla="*/ 1377 w 1831"/>
              <a:gd name="T33" fmla="*/ 258 h 705"/>
              <a:gd name="T34" fmla="*/ 1471 w 1831"/>
              <a:gd name="T35" fmla="*/ 328 h 705"/>
              <a:gd name="T36" fmla="*/ 1494 w 1831"/>
              <a:gd name="T37" fmla="*/ 344 h 705"/>
              <a:gd name="T38" fmla="*/ 1533 w 1831"/>
              <a:gd name="T39" fmla="*/ 359 h 705"/>
              <a:gd name="T40" fmla="*/ 1619 w 1831"/>
              <a:gd name="T41" fmla="*/ 406 h 705"/>
              <a:gd name="T42" fmla="*/ 1689 w 1831"/>
              <a:gd name="T43" fmla="*/ 445 h 705"/>
              <a:gd name="T44" fmla="*/ 1720 w 1831"/>
              <a:gd name="T45" fmla="*/ 538 h 705"/>
              <a:gd name="T46" fmla="*/ 1735 w 1831"/>
              <a:gd name="T47" fmla="*/ 585 h 705"/>
              <a:gd name="T48" fmla="*/ 1813 w 1831"/>
              <a:gd name="T49" fmla="*/ 678 h 705"/>
              <a:gd name="T50" fmla="*/ 1813 w 1831"/>
              <a:gd name="T51" fmla="*/ 702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31" h="705">
                <a:moveTo>
                  <a:pt x="0" y="569"/>
                </a:moveTo>
                <a:cubicBezTo>
                  <a:pt x="58" y="541"/>
                  <a:pt x="6" y="569"/>
                  <a:pt x="78" y="515"/>
                </a:cubicBezTo>
                <a:cubicBezTo>
                  <a:pt x="93" y="504"/>
                  <a:pt x="109" y="494"/>
                  <a:pt x="124" y="484"/>
                </a:cubicBezTo>
                <a:cubicBezTo>
                  <a:pt x="132" y="479"/>
                  <a:pt x="148" y="468"/>
                  <a:pt x="148" y="468"/>
                </a:cubicBezTo>
                <a:cubicBezTo>
                  <a:pt x="164" y="415"/>
                  <a:pt x="202" y="420"/>
                  <a:pt x="249" y="406"/>
                </a:cubicBezTo>
                <a:cubicBezTo>
                  <a:pt x="314" y="387"/>
                  <a:pt x="393" y="382"/>
                  <a:pt x="451" y="344"/>
                </a:cubicBezTo>
                <a:cubicBezTo>
                  <a:pt x="457" y="326"/>
                  <a:pt x="476" y="244"/>
                  <a:pt x="490" y="235"/>
                </a:cubicBezTo>
                <a:cubicBezTo>
                  <a:pt x="509" y="223"/>
                  <a:pt x="553" y="216"/>
                  <a:pt x="576" y="211"/>
                </a:cubicBezTo>
                <a:cubicBezTo>
                  <a:pt x="590" y="189"/>
                  <a:pt x="597" y="155"/>
                  <a:pt x="622" y="141"/>
                </a:cubicBezTo>
                <a:cubicBezTo>
                  <a:pt x="639" y="132"/>
                  <a:pt x="659" y="132"/>
                  <a:pt x="677" y="126"/>
                </a:cubicBezTo>
                <a:cubicBezTo>
                  <a:pt x="719" y="83"/>
                  <a:pt x="727" y="87"/>
                  <a:pt x="794" y="79"/>
                </a:cubicBezTo>
                <a:cubicBezTo>
                  <a:pt x="825" y="63"/>
                  <a:pt x="819" y="64"/>
                  <a:pt x="848" y="56"/>
                </a:cubicBezTo>
                <a:cubicBezTo>
                  <a:pt x="869" y="50"/>
                  <a:pt x="910" y="40"/>
                  <a:pt x="910" y="40"/>
                </a:cubicBezTo>
                <a:cubicBezTo>
                  <a:pt x="975" y="0"/>
                  <a:pt x="1046" y="21"/>
                  <a:pt x="1121" y="25"/>
                </a:cubicBezTo>
                <a:cubicBezTo>
                  <a:pt x="1152" y="44"/>
                  <a:pt x="1184" y="58"/>
                  <a:pt x="1214" y="79"/>
                </a:cubicBezTo>
                <a:cubicBezTo>
                  <a:pt x="1235" y="119"/>
                  <a:pt x="1262" y="148"/>
                  <a:pt x="1300" y="172"/>
                </a:cubicBezTo>
                <a:cubicBezTo>
                  <a:pt x="1320" y="204"/>
                  <a:pt x="1346" y="237"/>
                  <a:pt x="1377" y="258"/>
                </a:cubicBezTo>
                <a:cubicBezTo>
                  <a:pt x="1401" y="293"/>
                  <a:pt x="1432" y="315"/>
                  <a:pt x="1471" y="328"/>
                </a:cubicBezTo>
                <a:cubicBezTo>
                  <a:pt x="1479" y="333"/>
                  <a:pt x="1486" y="340"/>
                  <a:pt x="1494" y="344"/>
                </a:cubicBezTo>
                <a:cubicBezTo>
                  <a:pt x="1506" y="350"/>
                  <a:pt x="1521" y="352"/>
                  <a:pt x="1533" y="359"/>
                </a:cubicBezTo>
                <a:cubicBezTo>
                  <a:pt x="1628" y="415"/>
                  <a:pt x="1514" y="370"/>
                  <a:pt x="1619" y="406"/>
                </a:cubicBezTo>
                <a:cubicBezTo>
                  <a:pt x="1642" y="422"/>
                  <a:pt x="1665" y="429"/>
                  <a:pt x="1689" y="445"/>
                </a:cubicBezTo>
                <a:cubicBezTo>
                  <a:pt x="1700" y="476"/>
                  <a:pt x="1709" y="507"/>
                  <a:pt x="1720" y="538"/>
                </a:cubicBezTo>
                <a:cubicBezTo>
                  <a:pt x="1725" y="554"/>
                  <a:pt x="1723" y="573"/>
                  <a:pt x="1735" y="585"/>
                </a:cubicBezTo>
                <a:cubicBezTo>
                  <a:pt x="1795" y="645"/>
                  <a:pt x="1770" y="614"/>
                  <a:pt x="1813" y="678"/>
                </a:cubicBezTo>
                <a:cubicBezTo>
                  <a:pt x="1831" y="705"/>
                  <a:pt x="1827" y="702"/>
                  <a:pt x="1813" y="7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V="1">
            <a:off x="5002213" y="4697412"/>
            <a:ext cx="3663950" cy="2857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5076825" y="4329113"/>
            <a:ext cx="2906713" cy="1119187"/>
          </a:xfrm>
          <a:custGeom>
            <a:avLst/>
            <a:gdLst>
              <a:gd name="T0" fmla="*/ 0 w 1831"/>
              <a:gd name="T1" fmla="*/ 569 h 705"/>
              <a:gd name="T2" fmla="*/ 78 w 1831"/>
              <a:gd name="T3" fmla="*/ 515 h 705"/>
              <a:gd name="T4" fmla="*/ 124 w 1831"/>
              <a:gd name="T5" fmla="*/ 484 h 705"/>
              <a:gd name="T6" fmla="*/ 148 w 1831"/>
              <a:gd name="T7" fmla="*/ 468 h 705"/>
              <a:gd name="T8" fmla="*/ 249 w 1831"/>
              <a:gd name="T9" fmla="*/ 406 h 705"/>
              <a:gd name="T10" fmla="*/ 451 w 1831"/>
              <a:gd name="T11" fmla="*/ 344 h 705"/>
              <a:gd name="T12" fmla="*/ 490 w 1831"/>
              <a:gd name="T13" fmla="*/ 235 h 705"/>
              <a:gd name="T14" fmla="*/ 576 w 1831"/>
              <a:gd name="T15" fmla="*/ 211 h 705"/>
              <a:gd name="T16" fmla="*/ 622 w 1831"/>
              <a:gd name="T17" fmla="*/ 141 h 705"/>
              <a:gd name="T18" fmla="*/ 677 w 1831"/>
              <a:gd name="T19" fmla="*/ 126 h 705"/>
              <a:gd name="T20" fmla="*/ 794 w 1831"/>
              <a:gd name="T21" fmla="*/ 79 h 705"/>
              <a:gd name="T22" fmla="*/ 848 w 1831"/>
              <a:gd name="T23" fmla="*/ 56 h 705"/>
              <a:gd name="T24" fmla="*/ 910 w 1831"/>
              <a:gd name="T25" fmla="*/ 40 h 705"/>
              <a:gd name="T26" fmla="*/ 1121 w 1831"/>
              <a:gd name="T27" fmla="*/ 25 h 705"/>
              <a:gd name="T28" fmla="*/ 1214 w 1831"/>
              <a:gd name="T29" fmla="*/ 79 h 705"/>
              <a:gd name="T30" fmla="*/ 1300 w 1831"/>
              <a:gd name="T31" fmla="*/ 172 h 705"/>
              <a:gd name="T32" fmla="*/ 1377 w 1831"/>
              <a:gd name="T33" fmla="*/ 258 h 705"/>
              <a:gd name="T34" fmla="*/ 1471 w 1831"/>
              <a:gd name="T35" fmla="*/ 328 h 705"/>
              <a:gd name="T36" fmla="*/ 1494 w 1831"/>
              <a:gd name="T37" fmla="*/ 344 h 705"/>
              <a:gd name="T38" fmla="*/ 1533 w 1831"/>
              <a:gd name="T39" fmla="*/ 359 h 705"/>
              <a:gd name="T40" fmla="*/ 1619 w 1831"/>
              <a:gd name="T41" fmla="*/ 406 h 705"/>
              <a:gd name="T42" fmla="*/ 1689 w 1831"/>
              <a:gd name="T43" fmla="*/ 445 h 705"/>
              <a:gd name="T44" fmla="*/ 1720 w 1831"/>
              <a:gd name="T45" fmla="*/ 538 h 705"/>
              <a:gd name="T46" fmla="*/ 1735 w 1831"/>
              <a:gd name="T47" fmla="*/ 585 h 705"/>
              <a:gd name="T48" fmla="*/ 1813 w 1831"/>
              <a:gd name="T49" fmla="*/ 678 h 705"/>
              <a:gd name="T50" fmla="*/ 1813 w 1831"/>
              <a:gd name="T51" fmla="*/ 702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31" h="705">
                <a:moveTo>
                  <a:pt x="0" y="569"/>
                </a:moveTo>
                <a:cubicBezTo>
                  <a:pt x="58" y="541"/>
                  <a:pt x="6" y="569"/>
                  <a:pt x="78" y="515"/>
                </a:cubicBezTo>
                <a:cubicBezTo>
                  <a:pt x="93" y="504"/>
                  <a:pt x="109" y="494"/>
                  <a:pt x="124" y="484"/>
                </a:cubicBezTo>
                <a:cubicBezTo>
                  <a:pt x="132" y="479"/>
                  <a:pt x="148" y="468"/>
                  <a:pt x="148" y="468"/>
                </a:cubicBezTo>
                <a:cubicBezTo>
                  <a:pt x="164" y="415"/>
                  <a:pt x="202" y="420"/>
                  <a:pt x="249" y="406"/>
                </a:cubicBezTo>
                <a:cubicBezTo>
                  <a:pt x="314" y="387"/>
                  <a:pt x="393" y="382"/>
                  <a:pt x="451" y="344"/>
                </a:cubicBezTo>
                <a:cubicBezTo>
                  <a:pt x="457" y="326"/>
                  <a:pt x="476" y="244"/>
                  <a:pt x="490" y="235"/>
                </a:cubicBezTo>
                <a:cubicBezTo>
                  <a:pt x="509" y="223"/>
                  <a:pt x="553" y="216"/>
                  <a:pt x="576" y="211"/>
                </a:cubicBezTo>
                <a:cubicBezTo>
                  <a:pt x="590" y="189"/>
                  <a:pt x="597" y="155"/>
                  <a:pt x="622" y="141"/>
                </a:cubicBezTo>
                <a:cubicBezTo>
                  <a:pt x="639" y="132"/>
                  <a:pt x="659" y="132"/>
                  <a:pt x="677" y="126"/>
                </a:cubicBezTo>
                <a:cubicBezTo>
                  <a:pt x="719" y="83"/>
                  <a:pt x="727" y="87"/>
                  <a:pt x="794" y="79"/>
                </a:cubicBezTo>
                <a:cubicBezTo>
                  <a:pt x="825" y="63"/>
                  <a:pt x="819" y="64"/>
                  <a:pt x="848" y="56"/>
                </a:cubicBezTo>
                <a:cubicBezTo>
                  <a:pt x="869" y="50"/>
                  <a:pt x="910" y="40"/>
                  <a:pt x="910" y="40"/>
                </a:cubicBezTo>
                <a:cubicBezTo>
                  <a:pt x="975" y="0"/>
                  <a:pt x="1046" y="21"/>
                  <a:pt x="1121" y="25"/>
                </a:cubicBezTo>
                <a:cubicBezTo>
                  <a:pt x="1152" y="44"/>
                  <a:pt x="1184" y="58"/>
                  <a:pt x="1214" y="79"/>
                </a:cubicBezTo>
                <a:cubicBezTo>
                  <a:pt x="1235" y="119"/>
                  <a:pt x="1262" y="148"/>
                  <a:pt x="1300" y="172"/>
                </a:cubicBezTo>
                <a:cubicBezTo>
                  <a:pt x="1320" y="204"/>
                  <a:pt x="1346" y="237"/>
                  <a:pt x="1377" y="258"/>
                </a:cubicBezTo>
                <a:cubicBezTo>
                  <a:pt x="1401" y="293"/>
                  <a:pt x="1432" y="315"/>
                  <a:pt x="1471" y="328"/>
                </a:cubicBezTo>
                <a:cubicBezTo>
                  <a:pt x="1479" y="333"/>
                  <a:pt x="1486" y="340"/>
                  <a:pt x="1494" y="344"/>
                </a:cubicBezTo>
                <a:cubicBezTo>
                  <a:pt x="1506" y="350"/>
                  <a:pt x="1521" y="352"/>
                  <a:pt x="1533" y="359"/>
                </a:cubicBezTo>
                <a:cubicBezTo>
                  <a:pt x="1628" y="415"/>
                  <a:pt x="1514" y="370"/>
                  <a:pt x="1619" y="406"/>
                </a:cubicBezTo>
                <a:cubicBezTo>
                  <a:pt x="1642" y="422"/>
                  <a:pt x="1665" y="429"/>
                  <a:pt x="1689" y="445"/>
                </a:cubicBezTo>
                <a:cubicBezTo>
                  <a:pt x="1700" y="476"/>
                  <a:pt x="1709" y="507"/>
                  <a:pt x="1720" y="538"/>
                </a:cubicBezTo>
                <a:cubicBezTo>
                  <a:pt x="1725" y="554"/>
                  <a:pt x="1723" y="573"/>
                  <a:pt x="1735" y="585"/>
                </a:cubicBezTo>
                <a:cubicBezTo>
                  <a:pt x="1795" y="645"/>
                  <a:pt x="1770" y="614"/>
                  <a:pt x="1813" y="678"/>
                </a:cubicBezTo>
                <a:cubicBezTo>
                  <a:pt x="1831" y="705"/>
                  <a:pt x="1827" y="702"/>
                  <a:pt x="1813" y="702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4987925" y="5529263"/>
            <a:ext cx="356235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V="1">
            <a:off x="4995863" y="3851275"/>
            <a:ext cx="0" cy="1679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 flipH="1">
            <a:off x="4649788" y="3883025"/>
            <a:ext cx="40957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 flipH="1">
            <a:off x="8256588" y="5521325"/>
            <a:ext cx="40957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grpSp>
        <p:nvGrpSpPr>
          <p:cNvPr id="27" name="Group 29"/>
          <p:cNvGrpSpPr>
            <a:grpSpLocks/>
          </p:cNvGrpSpPr>
          <p:nvPr/>
        </p:nvGrpSpPr>
        <p:grpSpPr bwMode="auto">
          <a:xfrm>
            <a:off x="5653088" y="4691063"/>
            <a:ext cx="1006475" cy="1347787"/>
            <a:chOff x="3657" y="2811"/>
            <a:chExt cx="634" cy="849"/>
          </a:xfrm>
        </p:grpSpPr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3753" y="2811"/>
              <a:ext cx="42" cy="39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 flipV="1">
              <a:off x="3788" y="2858"/>
              <a:ext cx="236" cy="59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 flipH="1">
              <a:off x="3657" y="3446"/>
              <a:ext cx="6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i="1">
                  <a:solidFill>
                    <a:srgbClr val="00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slope +</a:t>
              </a:r>
            </a:p>
          </p:txBody>
        </p:sp>
      </p:grpSp>
      <p:grpSp>
        <p:nvGrpSpPr>
          <p:cNvPr id="31" name="Group 33"/>
          <p:cNvGrpSpPr>
            <a:grpSpLocks/>
          </p:cNvGrpSpPr>
          <p:nvPr/>
        </p:nvGrpSpPr>
        <p:grpSpPr bwMode="auto">
          <a:xfrm>
            <a:off x="7212013" y="4694238"/>
            <a:ext cx="971550" cy="1344612"/>
            <a:chOff x="4639" y="2813"/>
            <a:chExt cx="612" cy="847"/>
          </a:xfrm>
        </p:grpSpPr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639" y="2813"/>
              <a:ext cx="42" cy="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H="1" flipV="1">
              <a:off x="4664" y="2862"/>
              <a:ext cx="236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 flipH="1">
              <a:off x="4649" y="3446"/>
              <a:ext cx="60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i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slope</a:t>
              </a:r>
              <a:r>
                <a:rPr lang="it-IT" altLang="it-IT" sz="18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</p:txBody>
        </p:sp>
      </p:grpSp>
      <p:sp>
        <p:nvSpPr>
          <p:cNvPr id="35" name="CasellaDiTesto 34"/>
          <p:cNvSpPr txBox="1"/>
          <p:nvPr/>
        </p:nvSpPr>
        <p:spPr>
          <a:xfrm>
            <a:off x="7752539" y="4390436"/>
            <a:ext cx="969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solidFill>
                  <a:srgbClr val="0000FF"/>
                </a:solidFill>
              </a:rPr>
              <a:t>livello di trigger</a:t>
            </a:r>
            <a:endParaRPr lang="it-IT" sz="1600" dirty="0">
              <a:solidFill>
                <a:srgbClr val="0000FF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14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76770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7163" y="0"/>
            <a:ext cx="8832850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i="1" kern="0" smtClean="0">
                <a:solidFill>
                  <a:schemeClr val="tx1"/>
                </a:solidFill>
                <a:latin typeface="Book Antiqua" pitchFamily="18" charset="0"/>
              </a:rPr>
              <a:t>Trigger</a:t>
            </a:r>
            <a:r>
              <a:rPr lang="it-IT" altLang="it-IT" kern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it-IT" altLang="it-IT" i="1" kern="0" smtClean="0">
                <a:solidFill>
                  <a:schemeClr val="tx1"/>
                </a:solidFill>
                <a:latin typeface="Book Antiqua" pitchFamily="18" charset="0"/>
              </a:rPr>
              <a:t>slope</a:t>
            </a:r>
            <a:r>
              <a:rPr lang="it-IT" altLang="it-IT" kern="0" smtClean="0">
                <a:solidFill>
                  <a:schemeClr val="tx1"/>
                </a:solidFill>
                <a:latin typeface="Book Antiqua" pitchFamily="18" charset="0"/>
              </a:rPr>
              <a:t> e rumore additivo</a:t>
            </a:r>
            <a:endParaRPr lang="it-IT" altLang="it-IT" kern="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" name="Picture 3" descr="rumore_trig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7" r="25429" b="47722"/>
          <a:stretch>
            <a:fillRect/>
          </a:stretch>
        </p:blipFill>
        <p:spPr>
          <a:xfrm>
            <a:off x="2603500" y="3684588"/>
            <a:ext cx="4217988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 descr="rumore_trig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93" b="-14316"/>
          <a:stretch>
            <a:fillRect/>
          </a:stretch>
        </p:blipFill>
        <p:spPr bwMode="auto">
          <a:xfrm>
            <a:off x="306388" y="1084263"/>
            <a:ext cx="861695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97150" y="1328738"/>
            <a:ext cx="158750" cy="2555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156450" y="1365250"/>
            <a:ext cx="158750" cy="2555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612775" y="2668588"/>
            <a:ext cx="7902575" cy="361950"/>
            <a:chOff x="386" y="1681"/>
            <a:chExt cx="4978" cy="228"/>
          </a:xfrm>
        </p:grpSpPr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386" y="1681"/>
              <a:ext cx="2056" cy="192"/>
              <a:chOff x="386" y="1681"/>
              <a:chExt cx="2056" cy="192"/>
            </a:xfrm>
          </p:grpSpPr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>
                <a:off x="386" y="1870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856" y="1872"/>
                <a:ext cx="402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 rot="-5400000">
                <a:off x="484" y="1776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>
                <a:off x="598" y="1702"/>
                <a:ext cx="23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 rot="-5400000">
                <a:off x="740" y="1776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" name="Line 13"/>
              <p:cNvSpPr>
                <a:spLocks noChangeShapeType="1"/>
              </p:cNvSpPr>
              <p:nvPr/>
            </p:nvSpPr>
            <p:spPr bwMode="auto">
              <a:xfrm rot="-5400000">
                <a:off x="1166" y="1776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1280" y="1702"/>
                <a:ext cx="23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rot="-5400000">
                <a:off x="1418" y="1776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>
                <a:off x="1534" y="1872"/>
                <a:ext cx="402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 rot="-5400000">
                <a:off x="1844" y="1778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>
                <a:off x="1952" y="1704"/>
                <a:ext cx="23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 rot="-5400000">
                <a:off x="2094" y="1778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2212" y="1872"/>
                <a:ext cx="23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 flipV="1">
              <a:off x="3308" y="1717"/>
              <a:ext cx="2056" cy="192"/>
              <a:chOff x="386" y="1681"/>
              <a:chExt cx="2056" cy="192"/>
            </a:xfrm>
          </p:grpSpPr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>
                <a:off x="386" y="1870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" name="Line 37"/>
              <p:cNvSpPr>
                <a:spLocks noChangeShapeType="1"/>
              </p:cNvSpPr>
              <p:nvPr/>
            </p:nvSpPr>
            <p:spPr bwMode="auto">
              <a:xfrm>
                <a:off x="856" y="1872"/>
                <a:ext cx="402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" name="Line 38"/>
              <p:cNvSpPr>
                <a:spLocks noChangeShapeType="1"/>
              </p:cNvSpPr>
              <p:nvPr/>
            </p:nvSpPr>
            <p:spPr bwMode="auto">
              <a:xfrm rot="-5400000">
                <a:off x="484" y="1776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Line 39"/>
              <p:cNvSpPr>
                <a:spLocks noChangeShapeType="1"/>
              </p:cNvSpPr>
              <p:nvPr/>
            </p:nvSpPr>
            <p:spPr bwMode="auto">
              <a:xfrm>
                <a:off x="598" y="1702"/>
                <a:ext cx="23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Line 40"/>
              <p:cNvSpPr>
                <a:spLocks noChangeShapeType="1"/>
              </p:cNvSpPr>
              <p:nvPr/>
            </p:nvSpPr>
            <p:spPr bwMode="auto">
              <a:xfrm rot="-5400000">
                <a:off x="740" y="1776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" name="Line 41"/>
              <p:cNvSpPr>
                <a:spLocks noChangeShapeType="1"/>
              </p:cNvSpPr>
              <p:nvPr/>
            </p:nvSpPr>
            <p:spPr bwMode="auto">
              <a:xfrm rot="-5400000">
                <a:off x="1166" y="1776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" name="Line 42"/>
              <p:cNvSpPr>
                <a:spLocks noChangeShapeType="1"/>
              </p:cNvSpPr>
              <p:nvPr/>
            </p:nvSpPr>
            <p:spPr bwMode="auto">
              <a:xfrm>
                <a:off x="1280" y="1702"/>
                <a:ext cx="23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" name="Line 43"/>
              <p:cNvSpPr>
                <a:spLocks noChangeShapeType="1"/>
              </p:cNvSpPr>
              <p:nvPr/>
            </p:nvSpPr>
            <p:spPr bwMode="auto">
              <a:xfrm rot="-5400000">
                <a:off x="1418" y="1776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" name="Line 44"/>
              <p:cNvSpPr>
                <a:spLocks noChangeShapeType="1"/>
              </p:cNvSpPr>
              <p:nvPr/>
            </p:nvSpPr>
            <p:spPr bwMode="auto">
              <a:xfrm>
                <a:off x="1534" y="1872"/>
                <a:ext cx="402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Line 45"/>
              <p:cNvSpPr>
                <a:spLocks noChangeShapeType="1"/>
              </p:cNvSpPr>
              <p:nvPr/>
            </p:nvSpPr>
            <p:spPr bwMode="auto">
              <a:xfrm rot="-5400000">
                <a:off x="1844" y="1778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" name="Line 46"/>
              <p:cNvSpPr>
                <a:spLocks noChangeShapeType="1"/>
              </p:cNvSpPr>
              <p:nvPr/>
            </p:nvSpPr>
            <p:spPr bwMode="auto">
              <a:xfrm>
                <a:off x="1952" y="1704"/>
                <a:ext cx="23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" name="Line 47"/>
              <p:cNvSpPr>
                <a:spLocks noChangeShapeType="1"/>
              </p:cNvSpPr>
              <p:nvPr/>
            </p:nvSpPr>
            <p:spPr bwMode="auto">
              <a:xfrm rot="-5400000">
                <a:off x="2094" y="1778"/>
                <a:ext cx="19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" name="Line 48"/>
              <p:cNvSpPr>
                <a:spLocks noChangeShapeType="1"/>
              </p:cNvSpPr>
              <p:nvPr/>
            </p:nvSpPr>
            <p:spPr bwMode="auto">
              <a:xfrm>
                <a:off x="2212" y="1872"/>
                <a:ext cx="230" cy="0"/>
              </a:xfrm>
              <a:prstGeom prst="lin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sp>
        <p:nvSpPr>
          <p:cNvPr id="40" name="Text Box 12"/>
          <p:cNvSpPr txBox="1">
            <a:spLocks noChangeArrowheads="1"/>
          </p:cNvSpPr>
          <p:nvPr/>
        </p:nvSpPr>
        <p:spPr bwMode="black">
          <a:xfrm>
            <a:off x="601663" y="3133725"/>
            <a:ext cx="812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0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4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scelta della SLOPE del trigger e suo effetto 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black">
          <a:xfrm>
            <a:off x="2919413" y="6184900"/>
            <a:ext cx="398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it-IT" altLang="it-IT" sz="240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effetto del RUMORE</a:t>
            </a:r>
          </a:p>
        </p:txBody>
      </p:sp>
      <p:grpSp>
        <p:nvGrpSpPr>
          <p:cNvPr id="42" name="Group 47"/>
          <p:cNvGrpSpPr>
            <a:grpSpLocks/>
          </p:cNvGrpSpPr>
          <p:nvPr/>
        </p:nvGrpSpPr>
        <p:grpSpPr bwMode="auto">
          <a:xfrm>
            <a:off x="3144838" y="2560638"/>
            <a:ext cx="2805112" cy="444500"/>
            <a:chOff x="1981" y="1613"/>
            <a:chExt cx="1767" cy="280"/>
          </a:xfrm>
        </p:grpSpPr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2454" y="1613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t-IT" sz="1400">
                  <a:solidFill>
                    <a:srgbClr val="0000FF"/>
                  </a:solidFill>
                  <a:latin typeface="Book Antiqua" panose="02040602050305030304" pitchFamily="18" charset="0"/>
                </a:rPr>
                <a:t>comp. OUT</a:t>
              </a: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2207" y="1714"/>
              <a:ext cx="28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3088" y="1721"/>
              <a:ext cx="20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1981" y="1819"/>
              <a:ext cx="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2458" y="1720"/>
              <a:ext cx="7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t-IT" sz="1200" b="1">
                  <a:solidFill>
                    <a:srgbClr val="000000"/>
                  </a:solidFill>
                  <a:latin typeface="Book Antiqua" panose="02040602050305030304" pitchFamily="18" charset="0"/>
                </a:rPr>
                <a:t>trigger pulse</a:t>
              </a: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3086" y="1820"/>
              <a:ext cx="6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15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14629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1963" y="0"/>
            <a:ext cx="8053387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/>
            <a:r>
              <a:rPr lang="it-IT" altLang="it-IT" kern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Base dei tempi (1/3)</a:t>
            </a:r>
            <a:endParaRPr lang="it-IT" altLang="it-IT" kern="0" dirty="0" smtClean="0">
              <a:solidFill>
                <a:schemeClr val="tx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3" descr="base_tem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1293813"/>
            <a:ext cx="8899525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51188" y="1387475"/>
            <a:ext cx="2638425" cy="25019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4129088" y="4329113"/>
            <a:ext cx="4302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rot="5400000" flipH="1">
            <a:off x="2010569" y="3747294"/>
            <a:ext cx="430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330575" y="3214688"/>
            <a:ext cx="4302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672138" y="3221038"/>
            <a:ext cx="430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5233988" y="2492375"/>
            <a:ext cx="852487" cy="328613"/>
            <a:chOff x="3297" y="1570"/>
            <a:chExt cx="537" cy="207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3297" y="1776"/>
              <a:ext cx="107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3404" y="1570"/>
              <a:ext cx="299" cy="20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rot="16200000" flipH="1">
              <a:off x="3615" y="1663"/>
              <a:ext cx="205" cy="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727" y="1776"/>
              <a:ext cx="107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16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6161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1963" y="0"/>
            <a:ext cx="8053387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/>
            <a:r>
              <a:rPr lang="it-IT" altLang="it-IT" kern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Base dei tempi (2/3)</a:t>
            </a:r>
            <a:endParaRPr lang="it-IT" altLang="it-IT" kern="0" dirty="0" smtClean="0">
              <a:solidFill>
                <a:schemeClr val="tx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0063" y="1092200"/>
            <a:ext cx="5434012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INTEGRATORE DI MILLER</a:t>
            </a:r>
          </a:p>
          <a:p>
            <a:pPr eaLnBrk="1" hangingPunct="1">
              <a:lnSpc>
                <a:spcPct val="120000"/>
              </a:lnSpc>
              <a:defRPr/>
            </a:pPr>
            <a:endParaRPr lang="it-IT" altLang="it-IT" sz="80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it-IT" altLang="it-IT" sz="2800">
                <a:latin typeface="Book Antiqua" pitchFamily="18" charset="0"/>
              </a:rPr>
              <a:t>È un amplificatore operazionale, in configurazione invertente, con un condensatore (</a:t>
            </a:r>
            <a:r>
              <a:rPr lang="it-IT" altLang="it-IT" sz="2800" i="1">
                <a:latin typeface="Book Antiqua" pitchFamily="18" charset="0"/>
              </a:rPr>
              <a:t>C</a:t>
            </a:r>
            <a:r>
              <a:rPr lang="it-IT" altLang="it-IT" sz="2800">
                <a:latin typeface="Book Antiqua" pitchFamily="18" charset="0"/>
              </a:rPr>
              <a:t>) in reazione e una resistenza (</a:t>
            </a:r>
            <a:r>
              <a:rPr lang="it-IT" altLang="it-IT" sz="2800" i="1">
                <a:latin typeface="Book Antiqua" pitchFamily="18" charset="0"/>
              </a:rPr>
              <a:t>R</a:t>
            </a:r>
            <a:r>
              <a:rPr lang="it-IT" altLang="it-IT" sz="2800">
                <a:latin typeface="Book Antiqua" pitchFamily="18" charset="0"/>
              </a:rPr>
              <a:t>) in ingresso</a:t>
            </a:r>
          </a:p>
          <a:p>
            <a:pPr eaLnBrk="1" hangingPunct="1">
              <a:lnSpc>
                <a:spcPct val="90000"/>
              </a:lnSpc>
              <a:defRPr/>
            </a:pPr>
            <a:endParaRPr lang="it-IT" altLang="it-IT" sz="800">
              <a:latin typeface="Book Antiqua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8163" y="3683000"/>
            <a:ext cx="78613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È comandato da una tensione d’ingresso costante (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>
                <a:latin typeface="Book Antiqua" panose="02040602050305030304" pitchFamily="18" charset="0"/>
              </a:rPr>
              <a:t>) che produce una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corrente</a:t>
            </a:r>
            <a:r>
              <a:rPr lang="it-IT" altLang="it-IT" sz="2800">
                <a:latin typeface="Book Antiqua" panose="02040602050305030304" pitchFamily="18" charset="0"/>
              </a:rPr>
              <a:t> costante   </a:t>
            </a:r>
            <a:r>
              <a:rPr lang="it-IT" altLang="it-IT" sz="2800" i="1">
                <a:latin typeface="Book Antiqua" panose="02040602050305030304" pitchFamily="18" charset="0"/>
              </a:rPr>
              <a:t>I </a:t>
            </a:r>
            <a:r>
              <a:rPr lang="it-IT" altLang="it-IT" sz="2800">
                <a:latin typeface="Book Antiqua" panose="02040602050305030304" pitchFamily="18" charset="0"/>
              </a:rPr>
              <a:t>=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>
                <a:latin typeface="Book Antiqua" panose="02040602050305030304" pitchFamily="18" charset="0"/>
              </a:rPr>
              <a:t>/</a:t>
            </a:r>
            <a:r>
              <a:rPr lang="it-IT" altLang="it-IT" sz="2800" i="1">
                <a:latin typeface="Book Antiqua" panose="02040602050305030304" pitchFamily="18" charset="0"/>
              </a:rPr>
              <a:t>R </a:t>
            </a:r>
            <a:r>
              <a:rPr lang="it-IT" altLang="it-IT" sz="2800">
                <a:latin typeface="Book Antiqua" panose="02040602050305030304" pitchFamily="18" charset="0"/>
              </a:rPr>
              <a:t>quindi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''integrata'' sul condensatore</a:t>
            </a:r>
            <a:r>
              <a:rPr lang="it-IT" altLang="it-IT" sz="2800">
                <a:latin typeface="Book Antiqua" panose="02040602050305030304" pitchFamily="18" charset="0"/>
              </a:rPr>
              <a:t>. </a:t>
            </a:r>
            <a:br>
              <a:rPr lang="it-IT" altLang="it-IT" sz="2800">
                <a:latin typeface="Book Antiqua" panose="02040602050305030304" pitchFamily="18" charset="0"/>
              </a:rPr>
            </a:br>
            <a:endParaRPr lang="it-IT" altLang="it-IT" sz="800"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Si ottiene in uscita una </a:t>
            </a:r>
            <a:r>
              <a:rPr lang="it-IT" altLang="it-IT" sz="2800" b="1">
                <a:solidFill>
                  <a:srgbClr val="FFFF00"/>
                </a:solidFill>
                <a:latin typeface="Book Antiqua" panose="02040602050305030304" pitchFamily="18" charset="0"/>
              </a:rPr>
              <a:t>rampa di tensione</a:t>
            </a:r>
            <a:r>
              <a:rPr lang="it-IT" altLang="it-IT" sz="2800">
                <a:latin typeface="Book Antiqua" panose="02040602050305030304" pitchFamily="18" charset="0"/>
              </a:rPr>
              <a:t> con </a:t>
            </a:r>
            <a:r>
              <a:rPr lang="it-IT" altLang="it-IT" sz="2800">
                <a:solidFill>
                  <a:srgbClr val="FFFF00"/>
                </a:solidFill>
                <a:latin typeface="Book Antiqua" panose="02040602050305030304" pitchFamily="18" charset="0"/>
              </a:rPr>
              <a:t>pendenza regolabile</a:t>
            </a:r>
            <a:r>
              <a:rPr lang="it-IT" altLang="it-IT" sz="2800">
                <a:latin typeface="Book Antiqua" panose="02040602050305030304" pitchFamily="18" charset="0"/>
              </a:rPr>
              <a:t> variando il valore della costante di tempo </a:t>
            </a:r>
            <a:r>
              <a:rPr lang="it-IT" altLang="it-IT" sz="2800" i="1">
                <a:latin typeface="Book Antiqua" panose="02040602050305030304" pitchFamily="18" charset="0"/>
              </a:rPr>
              <a:t>RC</a:t>
            </a:r>
            <a:r>
              <a:rPr lang="it-IT" altLang="it-IT" sz="2800">
                <a:latin typeface="Book Antiqua" panose="02040602050305030304" pitchFamily="18" charset="0"/>
              </a:rPr>
              <a:t> (variando </a:t>
            </a:r>
            <a:r>
              <a:rPr lang="it-IT" altLang="it-IT" sz="2800" i="1">
                <a:latin typeface="Book Antiqua" panose="02040602050305030304" pitchFamily="18" charset="0"/>
              </a:rPr>
              <a:t>R</a:t>
            </a:r>
            <a:r>
              <a:rPr lang="it-IT" altLang="it-IT" sz="2800">
                <a:latin typeface="Book Antiqua" panose="02040602050305030304" pitchFamily="18" charset="0"/>
              </a:rPr>
              <a:t> e</a:t>
            </a:r>
            <a:r>
              <a:rPr lang="it-IT" altLang="it-IT" sz="2800" i="1">
                <a:latin typeface="Book Antiqua" panose="02040602050305030304" pitchFamily="18" charset="0"/>
              </a:rPr>
              <a:t>/</a:t>
            </a:r>
            <a:r>
              <a:rPr lang="it-IT" altLang="it-IT" sz="2800">
                <a:latin typeface="Book Antiqua" panose="02040602050305030304" pitchFamily="18" charset="0"/>
              </a:rPr>
              <a:t>o </a:t>
            </a:r>
            <a:r>
              <a:rPr lang="it-IT" altLang="it-IT" sz="2800" i="1">
                <a:latin typeface="Book Antiqua" panose="02040602050305030304" pitchFamily="18" charset="0"/>
              </a:rPr>
              <a:t>C </a:t>
            </a:r>
            <a:r>
              <a:rPr lang="it-IT" altLang="it-IT" sz="2800">
                <a:latin typeface="Book Antiqua" panose="02040602050305030304" pitchFamily="18" charset="0"/>
              </a:rPr>
              <a:t>a scatti)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676400"/>
            <a:ext cx="31908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48375" y="2686050"/>
            <a:ext cx="157163" cy="1762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17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7864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1963" y="0"/>
            <a:ext cx="8053387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/>
            <a:r>
              <a:rPr lang="it-IT" altLang="it-IT" kern="0" smtClean="0">
                <a:solidFill>
                  <a:schemeClr val="tx1">
                    <a:lumMod val="50000"/>
                  </a:schemeClr>
                </a:solidFill>
                <a:latin typeface="Book Antiqua" panose="02040602050305030304" pitchFamily="18" charset="0"/>
              </a:rPr>
              <a:t>Base dei tempi (3/3)</a:t>
            </a:r>
            <a:endParaRPr lang="it-IT" altLang="it-IT" kern="0" dirty="0" smtClean="0">
              <a:solidFill>
                <a:schemeClr val="tx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3" descr="ampl-oriz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2038"/>
            <a:ext cx="4902200" cy="37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5925" y="2178050"/>
            <a:ext cx="36861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L’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amplificazione orizzontale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è legata alla pendenza della rampa 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it-IT" altLang="it-IT" sz="28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it-IT" altLang="it-IT" sz="2800" b="1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 </a:t>
            </a:r>
            <a:r>
              <a:rPr lang="it-IT" altLang="it-IT" sz="2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it-IT" altLang="it-IT" sz="28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-1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/>
            </a:r>
            <a:b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4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T</a:t>
            </a:r>
            <a:r>
              <a:rPr lang="it-IT" altLang="it-IT" sz="24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x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</a:t>
            </a:r>
            <a:r>
              <a:rPr lang="it-IT" altLang="it-IT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2</a:t>
            </a:r>
            <a:r>
              <a:rPr lang="it-IT" altLang="it-IT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V</a:t>
            </a:r>
            <a:r>
              <a:rPr lang="it-IT" altLang="it-IT" sz="24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p </a:t>
            </a:r>
            <a:r>
              <a:rPr lang="it-IT" altLang="it-IT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/ p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)</a:t>
            </a:r>
            <a:b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</a:br>
            <a:r>
              <a:rPr lang="it-IT" altLang="it-IT" sz="24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A</a:t>
            </a:r>
            <a:r>
              <a:rPr lang="it-IT" altLang="it-IT" sz="24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x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=</a:t>
            </a:r>
            <a:r>
              <a:rPr lang="it-IT" altLang="it-IT" sz="24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T</a:t>
            </a:r>
            <a:r>
              <a:rPr lang="it-IT" altLang="it-IT" sz="24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x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/10DIV </a:t>
            </a:r>
            <a:b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</a:b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    = [s/DIV]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it-IT" altLang="it-IT" sz="22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33363" y="5072063"/>
            <a:ext cx="889793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latin typeface="Book Antiqua" panose="02040602050305030304" pitchFamily="18" charset="0"/>
              </a:rPr>
              <a:t>Durante il “ritorno” del pennello elettronico (tempo </a:t>
            </a:r>
            <a:r>
              <a:rPr lang="it-IT" altLang="it-IT" sz="2800" i="1">
                <a:latin typeface="Book Antiqua" panose="02040602050305030304" pitchFamily="18" charset="0"/>
              </a:rPr>
              <a:t>T</a:t>
            </a:r>
            <a:r>
              <a:rPr lang="it-IT" altLang="it-IT" sz="2800" baseline="-25000">
                <a:latin typeface="Book Antiqua" panose="02040602050305030304" pitchFamily="18" charset="0"/>
              </a:rPr>
              <a:t>2</a:t>
            </a:r>
            <a:r>
              <a:rPr lang="it-IT" altLang="it-IT" sz="2800">
                <a:latin typeface="Book Antiqua" panose="02040602050305030304" pitchFamily="18" charset="0"/>
              </a:rPr>
              <a:t>) un comando (</a:t>
            </a:r>
            <a:r>
              <a:rPr lang="it-IT" altLang="it-IT" sz="2800" i="1">
                <a:latin typeface="Book Antiqua" panose="02040602050305030304" pitchFamily="18" charset="0"/>
              </a:rPr>
              <a:t>unblanking</a:t>
            </a:r>
            <a:r>
              <a:rPr lang="it-IT" altLang="it-IT" sz="2800">
                <a:latin typeface="Book Antiqua" panose="02040602050305030304" pitchFamily="18" charset="0"/>
              </a:rPr>
              <a:t>, su </a:t>
            </a:r>
            <a:r>
              <a:rPr lang="it-IT" altLang="it-IT" sz="2800" i="1">
                <a:latin typeface="Book Antiqua" panose="02040602050305030304" pitchFamily="18" charset="0"/>
              </a:rPr>
              <a:t>V</a:t>
            </a:r>
            <a:r>
              <a:rPr lang="it-IT" altLang="it-IT" sz="2800" baseline="-25000">
                <a:latin typeface="Book Antiqua" panose="02040602050305030304" pitchFamily="18" charset="0"/>
              </a:rPr>
              <a:t>G</a:t>
            </a:r>
            <a:r>
              <a:rPr lang="it-IT" altLang="it-IT" sz="2800">
                <a:latin typeface="Book Antiqua" panose="02040602050305030304" pitchFamily="18" charset="0"/>
              </a:rPr>
              <a:t> di griglia)</a:t>
            </a:r>
            <a:r>
              <a:rPr lang="it-IT" altLang="it-IT" sz="2800" i="1">
                <a:latin typeface="Book Antiqua" panose="02040602050305030304" pitchFamily="18" charset="0"/>
              </a:rPr>
              <a:t> </a:t>
            </a:r>
            <a:r>
              <a:rPr lang="it-IT" altLang="it-IT" sz="2800">
                <a:latin typeface="Book Antiqua" panose="02040602050305030304" pitchFamily="18" charset="0"/>
              </a:rPr>
              <a:t>regola a zero l’intensità della traccia luminosa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657475" y="1182688"/>
            <a:ext cx="658813" cy="32178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182938" y="1365250"/>
            <a:ext cx="1487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000">
                <a:solidFill>
                  <a:srgbClr val="DC010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"ritorno"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661025" y="1198563"/>
            <a:ext cx="291147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Rampa di deflessione 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endParaRPr lang="it-IT" altLang="it-IT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18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8143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1963" y="-22225"/>
            <a:ext cx="8053387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/>
            <a:r>
              <a:rPr lang="it-IT" altLang="it-IT" kern="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Base dei tempi e trigger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623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23900" y="708025"/>
            <a:ext cx="7685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Effetto del sincronismo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sul segnale visualizzato</a:t>
            </a:r>
          </a:p>
        </p:txBody>
      </p:sp>
      <p:pic>
        <p:nvPicPr>
          <p:cNvPr id="8" name="Picture 5" descr="sincronis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" b="304"/>
          <a:stretch>
            <a:fillRect/>
          </a:stretch>
        </p:blipFill>
        <p:spPr>
          <a:xfrm>
            <a:off x="936625" y="1196975"/>
            <a:ext cx="6973888" cy="39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61938" y="5199063"/>
            <a:ext cx="854233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it-IT" altLang="it-IT" sz="2200" dirty="0" smtClean="0">
                <a:latin typeface="Book Antiqua" pitchFamily="18" charset="0"/>
              </a:rPr>
              <a:t>Il tempo </a:t>
            </a:r>
            <a:r>
              <a:rPr lang="it-IT" altLang="it-IT" sz="2200" i="1" dirty="0" smtClean="0">
                <a:latin typeface="Book Antiqua" pitchFamily="18" charset="0"/>
              </a:rPr>
              <a:t>T</a:t>
            </a:r>
            <a:r>
              <a:rPr lang="it-IT" altLang="it-IT" sz="2200" baseline="-25000" dirty="0" smtClean="0">
                <a:latin typeface="Book Antiqua" pitchFamily="18" charset="0"/>
              </a:rPr>
              <a:t>2</a:t>
            </a:r>
            <a:r>
              <a:rPr lang="it-IT" altLang="it-IT" sz="2200" dirty="0" smtClean="0">
                <a:latin typeface="Book Antiqua" pitchFamily="18" charset="0"/>
              </a:rPr>
              <a:t> occorre per riportare il pennello elettronico da dx a </a:t>
            </a:r>
            <a:r>
              <a:rPr lang="it-IT" altLang="it-IT" sz="2200" dirty="0" err="1" smtClean="0">
                <a:latin typeface="Book Antiqua" pitchFamily="18" charset="0"/>
              </a:rPr>
              <a:t>sx</a:t>
            </a:r>
            <a:r>
              <a:rPr lang="it-IT" altLang="it-IT" sz="2200" dirty="0" smtClean="0">
                <a:latin typeface="Book Antiqua" pitchFamily="18" charset="0"/>
              </a:rPr>
              <a:t> lungo lo schermo (il cannone elettronico è spento </a:t>
            </a:r>
            <a:r>
              <a:rPr lang="it-IT" altLang="it-IT" sz="2200" dirty="0" smtClean="0">
                <a:latin typeface="Book Antiqua" pitchFamily="18" charset="0"/>
                <a:sym typeface="Wingdings" pitchFamily="2" charset="2"/>
              </a:rPr>
              <a:t> </a:t>
            </a:r>
            <a:r>
              <a:rPr lang="it-IT" altLang="it-IT" sz="2200" i="1" dirty="0" smtClean="0">
                <a:latin typeface="Book Antiqua" pitchFamily="18" charset="0"/>
                <a:sym typeface="Wingdings" pitchFamily="2" charset="2"/>
              </a:rPr>
              <a:t>V</a:t>
            </a:r>
            <a:r>
              <a:rPr lang="it-IT" altLang="it-IT" sz="2200" baseline="-25000" dirty="0" smtClean="0">
                <a:latin typeface="Book Antiqua" pitchFamily="18" charset="0"/>
                <a:sym typeface="Wingdings" pitchFamily="2" charset="2"/>
              </a:rPr>
              <a:t>U</a:t>
            </a:r>
            <a:r>
              <a:rPr lang="it-IT" altLang="it-IT" sz="2200" dirty="0" smtClean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altLang="it-IT" sz="2200" i="1" dirty="0" smtClean="0">
                <a:latin typeface="Book Antiqua" pitchFamily="18" charset="0"/>
                <a:sym typeface="Wingdings" pitchFamily="2" charset="2"/>
              </a:rPr>
              <a:t>low</a:t>
            </a:r>
            <a:r>
              <a:rPr lang="it-IT" altLang="it-IT" sz="2200" dirty="0" smtClean="0">
                <a:latin typeface="Book Antiqua" pitchFamily="18" charset="0"/>
              </a:rPr>
              <a:t>)</a:t>
            </a:r>
            <a:endParaRPr lang="it-IT" altLang="it-IT" sz="22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63525" y="5880100"/>
            <a:ext cx="8662988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it-IT" altLang="it-IT" sz="2200" dirty="0" smtClean="0">
                <a:latin typeface="Book Antiqua" pitchFamily="18" charset="0"/>
              </a:rPr>
              <a:t>Il tempo </a:t>
            </a:r>
            <a:r>
              <a:rPr lang="it-IT" altLang="it-IT" sz="2200" i="1" dirty="0" smtClean="0">
                <a:latin typeface="Book Antiqua" pitchFamily="18" charset="0"/>
              </a:rPr>
              <a:t>T</a:t>
            </a:r>
            <a:r>
              <a:rPr lang="it-IT" altLang="it-IT" sz="2200" baseline="-25000" dirty="0" smtClean="0">
                <a:latin typeface="Book Antiqua" pitchFamily="18" charset="0"/>
              </a:rPr>
              <a:t>3</a:t>
            </a:r>
            <a:r>
              <a:rPr lang="it-IT" altLang="it-IT" sz="2200" dirty="0" smtClean="0">
                <a:latin typeface="Book Antiqua" pitchFamily="18" charset="0"/>
              </a:rPr>
              <a:t> di attesa, prima di partire con il disegno di una nuova traccia, dipende dal segnale d’ingresso (da quando si  </a:t>
            </a:r>
            <a:r>
              <a:rPr lang="it-IT" altLang="it-IT" sz="2200" dirty="0" err="1" smtClean="0">
                <a:latin typeface="Book Antiqua" pitchFamily="18" charset="0"/>
              </a:rPr>
              <a:t>ri</a:t>
            </a:r>
            <a:r>
              <a:rPr lang="it-IT" altLang="it-IT" sz="2200" dirty="0" smtClean="0">
                <a:latin typeface="Book Antiqua" pitchFamily="18" charset="0"/>
              </a:rPr>
              <a:t>-verificherà una condizione di </a:t>
            </a:r>
            <a:r>
              <a:rPr lang="it-IT" altLang="it-IT" sz="2200" i="1" dirty="0" smtClean="0">
                <a:latin typeface="Book Antiqua" pitchFamily="18" charset="0"/>
              </a:rPr>
              <a:t>trigger </a:t>
            </a:r>
            <a:r>
              <a:rPr lang="it-IT" altLang="it-IT" sz="2200" dirty="0" smtClean="0">
                <a:latin typeface="Book Antiqua" pitchFamily="18" charset="0"/>
              </a:rPr>
              <a:t>utile;                   </a:t>
            </a:r>
            <a:r>
              <a:rPr lang="it-IT" altLang="it-IT" sz="2200" i="1" dirty="0" smtClean="0">
                <a:latin typeface="Book Antiqua" pitchFamily="18" charset="0"/>
              </a:rPr>
              <a:t>V</a:t>
            </a:r>
            <a:r>
              <a:rPr lang="it-IT" altLang="it-IT" sz="2200" baseline="-25000" dirty="0" smtClean="0">
                <a:latin typeface="Book Antiqua" pitchFamily="18" charset="0"/>
              </a:rPr>
              <a:t>U</a:t>
            </a:r>
            <a:r>
              <a:rPr lang="it-IT" altLang="it-IT" sz="2200" dirty="0" smtClean="0">
                <a:latin typeface="Book Antiqua" pitchFamily="18" charset="0"/>
              </a:rPr>
              <a:t> rimane </a:t>
            </a:r>
            <a:r>
              <a:rPr lang="en-US" altLang="it-IT" sz="2200" i="1" dirty="0" smtClean="0">
                <a:latin typeface="Book Antiqua" pitchFamily="18" charset="0"/>
              </a:rPr>
              <a:t>low</a:t>
            </a:r>
            <a:r>
              <a:rPr lang="it-IT" altLang="it-IT" sz="2200" dirty="0" smtClean="0">
                <a:latin typeface="Book Antiqua" pitchFamily="18" charset="0"/>
              </a:rPr>
              <a:t>)</a:t>
            </a:r>
            <a:endParaRPr lang="it-IT" altLang="it-IT" sz="22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625850" y="4356100"/>
            <a:ext cx="13684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t-IT" sz="1400" b="1">
                <a:solidFill>
                  <a:srgbClr val="5F5F5F"/>
                </a:solidFill>
                <a:latin typeface="Arial Unicode MS" pitchFamily="34" charset="-128"/>
              </a:rPr>
              <a:t>U</a:t>
            </a:r>
            <a:r>
              <a:rPr lang="en-US" altLang="it-IT" sz="1400">
                <a:solidFill>
                  <a:srgbClr val="5F5F5F"/>
                </a:solidFill>
                <a:latin typeface="Arial Unicode MS" pitchFamily="34" charset="-128"/>
              </a:rPr>
              <a:t>nblanking</a:t>
            </a:r>
            <a:br>
              <a:rPr lang="en-US" altLang="it-IT" sz="1400">
                <a:solidFill>
                  <a:srgbClr val="5F5F5F"/>
                </a:solidFill>
                <a:latin typeface="Arial Unicode MS" pitchFamily="34" charset="-128"/>
              </a:rPr>
            </a:br>
            <a:r>
              <a:rPr lang="en-US" altLang="it-IT" sz="1400">
                <a:solidFill>
                  <a:srgbClr val="5F5F5F"/>
                </a:solidFill>
                <a:latin typeface="Arial Unicode MS" pitchFamily="34" charset="-128"/>
              </a:rPr>
              <a:t>signal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87788" y="3111500"/>
            <a:ext cx="13684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400">
                <a:solidFill>
                  <a:srgbClr val="DC0101"/>
                </a:solidFill>
                <a:latin typeface="Arial Unicode MS" pitchFamily="34" charset="-128"/>
              </a:rPr>
              <a:t>Timebase</a:t>
            </a:r>
            <a:br>
              <a:rPr lang="it-IT" altLang="it-IT" sz="1400">
                <a:solidFill>
                  <a:srgbClr val="DC0101"/>
                </a:solidFill>
                <a:latin typeface="Arial Unicode MS" pitchFamily="34" charset="-128"/>
              </a:rPr>
            </a:br>
            <a:r>
              <a:rPr lang="it-IT" altLang="it-IT" sz="1400">
                <a:solidFill>
                  <a:srgbClr val="DC0101"/>
                </a:solidFill>
                <a:latin typeface="Arial Unicode MS" pitchFamily="34" charset="-128"/>
              </a:rPr>
              <a:t>   </a:t>
            </a:r>
            <a:r>
              <a:rPr lang="it-IT" altLang="it-IT" sz="1400" b="1">
                <a:solidFill>
                  <a:srgbClr val="DC0101"/>
                </a:solidFill>
                <a:latin typeface="Arial Unicode MS" pitchFamily="34" charset="-128"/>
              </a:rPr>
              <a:t>R</a:t>
            </a:r>
            <a:r>
              <a:rPr lang="it-IT" altLang="it-IT" sz="1400">
                <a:solidFill>
                  <a:srgbClr val="DC0101"/>
                </a:solidFill>
                <a:latin typeface="Arial Unicode MS" pitchFamily="34" charset="-128"/>
              </a:rPr>
              <a:t>amp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948113" y="2378075"/>
            <a:ext cx="1368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>
                <a:solidFill>
                  <a:srgbClr val="DC0101"/>
                </a:solidFill>
                <a:latin typeface="Arial Unicode MS" pitchFamily="34" charset="-128"/>
              </a:rPr>
              <a:t>Trigger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 b="1">
                <a:solidFill>
                  <a:srgbClr val="DC0101"/>
                </a:solidFill>
                <a:latin typeface="Arial Unicode MS" pitchFamily="34" charset="-128"/>
              </a:rPr>
              <a:t>I</a:t>
            </a:r>
            <a:r>
              <a:rPr lang="en-US" altLang="it-IT" sz="1400">
                <a:solidFill>
                  <a:srgbClr val="DC0101"/>
                </a:solidFill>
                <a:latin typeface="Arial Unicode MS" pitchFamily="34" charset="-128"/>
              </a:rPr>
              <a:t>mpulse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909888" y="1487488"/>
            <a:ext cx="43688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b="1">
                <a:solidFill>
                  <a:srgbClr val="0000FF"/>
                </a:solidFill>
                <a:latin typeface="Arial Unicode MS" pitchFamily="34" charset="-128"/>
              </a:rPr>
              <a:t>     </a:t>
            </a:r>
            <a:r>
              <a:rPr lang="en-US" altLang="it-IT" sz="1400" b="1">
                <a:solidFill>
                  <a:srgbClr val="0000FF"/>
                </a:solidFill>
                <a:latin typeface="Arial Unicode MS" pitchFamily="34" charset="-128"/>
              </a:rPr>
              <a:t>T</a:t>
            </a:r>
            <a:r>
              <a:rPr lang="en-US" altLang="it-IT" sz="1400">
                <a:solidFill>
                  <a:srgbClr val="0000FF"/>
                </a:solidFill>
                <a:latin typeface="Arial Unicode MS" pitchFamily="34" charset="-128"/>
              </a:rPr>
              <a:t>rigger                               Level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439863" y="1724025"/>
            <a:ext cx="6127750" cy="95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946150" y="5086350"/>
            <a:ext cx="6959600" cy="1254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625600" y="4832350"/>
            <a:ext cx="62261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ts val="14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it-IT" altLang="it-IT" sz="1200">
                <a:solidFill>
                  <a:srgbClr val="5F5F5F"/>
                </a:solidFill>
                <a:latin typeface="Book Antiqua" panose="02040602050305030304" pitchFamily="18" charset="0"/>
              </a:rPr>
              <a:t>è basso quando il pennello è «</a:t>
            </a:r>
            <a:r>
              <a:rPr lang="it-IT" altLang="it-IT" sz="1200" i="1">
                <a:solidFill>
                  <a:srgbClr val="5F5F5F"/>
                </a:solidFill>
                <a:latin typeface="Book Antiqua" panose="02040602050305030304" pitchFamily="18" charset="0"/>
              </a:rPr>
              <a:t>blanked</a:t>
            </a:r>
            <a:r>
              <a:rPr lang="it-IT" altLang="it-IT" sz="1200">
                <a:solidFill>
                  <a:srgbClr val="5F5F5F"/>
                </a:solidFill>
                <a:latin typeface="Book Antiqua" panose="02040602050305030304" pitchFamily="18" charset="0"/>
              </a:rPr>
              <a:t>» o disattivato</a:t>
            </a:r>
            <a:br>
              <a:rPr lang="it-IT" altLang="it-IT" sz="1200">
                <a:solidFill>
                  <a:srgbClr val="5F5F5F"/>
                </a:solidFill>
                <a:latin typeface="Book Antiqua" panose="02040602050305030304" pitchFamily="18" charset="0"/>
              </a:rPr>
            </a:br>
            <a:r>
              <a:rPr lang="it-IT" altLang="it-IT" sz="1200">
                <a:solidFill>
                  <a:srgbClr val="5F5F5F"/>
                </a:solidFill>
                <a:latin typeface="Book Antiqua" panose="02040602050305030304" pitchFamily="18" charset="0"/>
              </a:rPr>
              <a:t>è alto quando il pennello è «un-blanked» o non-disattivato e dunque attivo </a:t>
            </a:r>
            <a:endParaRPr lang="en-US" altLang="it-IT" sz="1200">
              <a:solidFill>
                <a:srgbClr val="5F5F5F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96925" y="4194175"/>
            <a:ext cx="820738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ts val="14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it-IT" altLang="it-IT" sz="1200" u="sng">
                <a:solidFill>
                  <a:srgbClr val="5F5F5F"/>
                </a:solidFill>
                <a:latin typeface="Book Antiqua" panose="02040602050305030304" pitchFamily="18" charset="0"/>
              </a:rPr>
              <a:t>acceso</a:t>
            </a:r>
          </a:p>
          <a:p>
            <a:pPr algn="ctr" eaLnBrk="1" hangingPunct="1">
              <a:lnSpc>
                <a:spcPts val="14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it-IT" altLang="it-IT" sz="1200" u="sng">
              <a:solidFill>
                <a:srgbClr val="5F5F5F"/>
              </a:solidFill>
              <a:latin typeface="Book Antiqua" panose="02040602050305030304" pitchFamily="18" charset="0"/>
            </a:endParaRPr>
          </a:p>
          <a:p>
            <a:pPr algn="ctr" eaLnBrk="1" hangingPunct="1">
              <a:lnSpc>
                <a:spcPts val="14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it-IT" altLang="it-IT" sz="1200" u="sng">
                <a:solidFill>
                  <a:srgbClr val="5F5F5F"/>
                </a:solidFill>
                <a:latin typeface="Book Antiqua" panose="02040602050305030304" pitchFamily="18" charset="0"/>
              </a:rPr>
              <a:t>spento</a:t>
            </a:r>
            <a:endParaRPr lang="en-US" altLang="it-IT" sz="1200" u="sng">
              <a:solidFill>
                <a:srgbClr val="5F5F5F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19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0826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kern="0" smtClean="0">
                <a:solidFill>
                  <a:schemeClr val="tx1"/>
                </a:solidFill>
                <a:latin typeface="Book Antiqua" pitchFamily="18" charset="0"/>
              </a:rPr>
              <a:t>L’oscilloscopio (oscillografo)</a:t>
            </a:r>
            <a:endParaRPr lang="it-IT" altLang="it-IT" kern="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5113" y="1020763"/>
            <a:ext cx="887888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>
              <a:spcBef>
                <a:spcPct val="20000"/>
              </a:spcBef>
              <a:buFont typeface="Tahoma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>
              <a:spcBef>
                <a:spcPct val="20000"/>
              </a:spcBef>
              <a:buFont typeface="Tahoma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smtClean="0">
                <a:solidFill>
                  <a:srgbClr val="FFFF00"/>
                </a:solidFill>
                <a:latin typeface="Book Antiqua" pitchFamily="18" charset="0"/>
              </a:rPr>
              <a:t> </a:t>
            </a:r>
            <a:endParaRPr lang="it-IT" altLang="it-IT" smtClean="0">
              <a:latin typeface="Book Antiqua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66713" y="1219200"/>
            <a:ext cx="8226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81063" indent="-34290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403350" indent="-3429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925638" indent="-3429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447925" indent="-3429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9051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3623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8195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767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E’ uno strumento di misura che consente la </a:t>
            </a: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visualizzazione grafica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dell’evoluzione temporale di un segnale di </a:t>
            </a: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tensione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(in ordinata o Asse Y) </a:t>
            </a:r>
            <a:b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funzione del tempo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(in ascissa o Asse X)</a:t>
            </a: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090863"/>
            <a:ext cx="4873625" cy="248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60363" y="5662613"/>
            <a:ext cx="8226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81063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335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5638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7925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51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623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95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67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Utilizzando scale calibrate e graduate, è possibile effettuare </a:t>
            </a: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misure quantitative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oltre che qualitative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2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6538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sz="3600" kern="0" smtClean="0">
                <a:solidFill>
                  <a:schemeClr val="tx1">
                    <a:lumMod val="50000"/>
                  </a:schemeClr>
                </a:solidFill>
                <a:latin typeface="Book Antiqua" pitchFamily="18" charset="0"/>
              </a:rPr>
              <a:t>Amplificatore verticale per traccia multipla</a:t>
            </a:r>
            <a:endParaRPr lang="it-IT" altLang="it-IT" sz="3600" kern="0" dirty="0" smtClean="0">
              <a:solidFill>
                <a:schemeClr val="tx1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28638" y="1023938"/>
            <a:ext cx="729297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Serve a inviare più segnali di misura all’unico amplificatore verticale che comanda le placchette di deflessione Y</a:t>
            </a:r>
          </a:p>
        </p:txBody>
      </p:sp>
      <p:pic>
        <p:nvPicPr>
          <p:cNvPr id="7" name="Picture 5" descr="ampl-multi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0525" y="2530475"/>
            <a:ext cx="83248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9438" y="5275263"/>
            <a:ext cx="783431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it-IT" altLang="it-IT" sz="2800" dirty="0" smtClean="0">
                <a:latin typeface="Book Antiqua" pitchFamily="18" charset="0"/>
              </a:rPr>
              <a:t>I commutatori C</a:t>
            </a:r>
            <a:r>
              <a:rPr lang="it-IT" altLang="it-IT" sz="2800" baseline="-25000" dirty="0" smtClean="0">
                <a:latin typeface="Book Antiqua" pitchFamily="18" charset="0"/>
              </a:rPr>
              <a:t>1</a:t>
            </a:r>
            <a:r>
              <a:rPr lang="it-IT" altLang="it-IT" sz="2800" dirty="0" smtClean="0">
                <a:latin typeface="Book Antiqua" pitchFamily="18" charset="0"/>
              </a:rPr>
              <a:t> e C</a:t>
            </a:r>
            <a:r>
              <a:rPr lang="it-IT" altLang="it-IT" sz="2800" baseline="-25000" dirty="0" smtClean="0">
                <a:latin typeface="Book Antiqua" pitchFamily="18" charset="0"/>
              </a:rPr>
              <a:t>2</a:t>
            </a:r>
            <a:r>
              <a:rPr lang="it-IT" altLang="it-IT" sz="2800" dirty="0" smtClean="0">
                <a:latin typeface="Book Antiqua" pitchFamily="18" charset="0"/>
              </a:rPr>
              <a:t> (interruttori) regolano quali canali andranno all’amplificatore verticale e secondo quale modalità temporale</a:t>
            </a:r>
            <a:endParaRPr lang="it-IT" altLang="it-IT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20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6816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sz="3600" kern="0" smtClean="0">
                <a:solidFill>
                  <a:schemeClr val="tx1"/>
                </a:solidFill>
                <a:latin typeface="Book Antiqua" pitchFamily="18" charset="0"/>
              </a:rPr>
              <a:t>Multitraccia: </a:t>
            </a:r>
            <a:r>
              <a:rPr lang="it-IT" altLang="it-IT" sz="3600" i="1" kern="0" smtClean="0">
                <a:solidFill>
                  <a:schemeClr val="tx1"/>
                </a:solidFill>
                <a:latin typeface="Book Antiqua" pitchFamily="18" charset="0"/>
              </a:rPr>
              <a:t>ALTERNATED</a:t>
            </a:r>
            <a:r>
              <a:rPr lang="it-IT" altLang="it-IT" sz="3600" kern="0" smtClean="0">
                <a:solidFill>
                  <a:schemeClr val="tx1"/>
                </a:solidFill>
                <a:latin typeface="Book Antiqua" pitchFamily="18" charset="0"/>
              </a:rPr>
              <a:t> e </a:t>
            </a:r>
            <a:r>
              <a:rPr lang="it-IT" altLang="it-IT" sz="3600" i="1" kern="0" smtClean="0">
                <a:solidFill>
                  <a:schemeClr val="tx1"/>
                </a:solidFill>
                <a:latin typeface="Book Antiqua" pitchFamily="18" charset="0"/>
              </a:rPr>
              <a:t>CHOPPED</a:t>
            </a:r>
            <a:endParaRPr lang="it-IT" altLang="it-IT" sz="3600" i="1" kern="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" name="Picture 3" descr="multitracc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5450" y="811213"/>
            <a:ext cx="833437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1950" y="5435600"/>
            <a:ext cx="878205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r>
              <a:rPr lang="it-IT" altLang="it-IT" sz="2200" dirty="0" smtClean="0">
                <a:latin typeface="Book Antiqua" pitchFamily="18" charset="0"/>
              </a:rPr>
              <a:t>Per </a:t>
            </a:r>
            <a:r>
              <a:rPr lang="it-IT" altLang="it-IT" sz="2200" dirty="0" smtClean="0">
                <a:solidFill>
                  <a:srgbClr val="FFFF00"/>
                </a:solidFill>
                <a:latin typeface="Book Antiqua" pitchFamily="18" charset="0"/>
              </a:rPr>
              <a:t>segnali “lenti” </a:t>
            </a:r>
            <a:r>
              <a:rPr lang="it-IT" altLang="it-IT" sz="2200" dirty="0" smtClean="0">
                <a:latin typeface="Book Antiqua" pitchFamily="18" charset="0"/>
              </a:rPr>
              <a:t>è preferibile la modalità </a:t>
            </a:r>
            <a:r>
              <a:rPr lang="it-IT" altLang="it-IT" sz="2200" i="1" dirty="0" err="1" smtClean="0">
                <a:solidFill>
                  <a:srgbClr val="FFFF00"/>
                </a:solidFill>
                <a:latin typeface="Book Antiqua" pitchFamily="18" charset="0"/>
              </a:rPr>
              <a:t>CHOPped</a:t>
            </a:r>
            <a:r>
              <a:rPr lang="it-IT" altLang="it-IT" sz="2200" i="1" dirty="0" smtClean="0">
                <a:latin typeface="Book Antiqua" pitchFamily="18" charset="0"/>
              </a:rPr>
              <a:t> </a:t>
            </a:r>
            <a:r>
              <a:rPr lang="it-IT" altLang="it-IT" sz="2200" dirty="0" smtClean="0">
                <a:latin typeface="Book Antiqua" pitchFamily="18" charset="0"/>
              </a:rPr>
              <a:t>(che mantiene le relazioni di fase); per </a:t>
            </a:r>
            <a:r>
              <a:rPr lang="it-IT" altLang="it-IT" sz="2200" dirty="0" smtClean="0">
                <a:solidFill>
                  <a:srgbClr val="FFFF00"/>
                </a:solidFill>
                <a:latin typeface="Book Antiqua" pitchFamily="18" charset="0"/>
              </a:rPr>
              <a:t>segnali “veloci” </a:t>
            </a:r>
            <a:r>
              <a:rPr lang="it-IT" altLang="it-IT" sz="2200" dirty="0" smtClean="0">
                <a:latin typeface="Book Antiqua" pitchFamily="18" charset="0"/>
              </a:rPr>
              <a:t>è preferibile (o necessaria) </a:t>
            </a:r>
            <a:br>
              <a:rPr lang="it-IT" altLang="it-IT" sz="2200" dirty="0" smtClean="0">
                <a:latin typeface="Book Antiqua" pitchFamily="18" charset="0"/>
              </a:rPr>
            </a:br>
            <a:r>
              <a:rPr lang="it-IT" altLang="it-IT" sz="2200" dirty="0" smtClean="0">
                <a:latin typeface="Book Antiqua" pitchFamily="18" charset="0"/>
              </a:rPr>
              <a:t>la modalità </a:t>
            </a:r>
            <a:r>
              <a:rPr lang="it-IT" altLang="it-IT" sz="2200" i="1" dirty="0" err="1" smtClean="0">
                <a:solidFill>
                  <a:srgbClr val="FFFF00"/>
                </a:solidFill>
                <a:latin typeface="Book Antiqua" pitchFamily="18" charset="0"/>
              </a:rPr>
              <a:t>ALTernated</a:t>
            </a:r>
            <a:r>
              <a:rPr lang="it-IT" altLang="it-IT" sz="2200" dirty="0" smtClean="0">
                <a:latin typeface="Book Antiqua" pitchFamily="18" charset="0"/>
              </a:rPr>
              <a:t> (non si deve vedere una traccia segmentata)</a:t>
            </a:r>
            <a:endParaRPr lang="it-IT" altLang="it-IT" sz="22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46075" y="3276600"/>
            <a:ext cx="85185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it-IT" altLang="it-IT">
                <a:solidFill>
                  <a:srgbClr val="0000FF"/>
                </a:solidFill>
                <a:latin typeface="Book Antiqua" pitchFamily="18" charset="0"/>
              </a:rPr>
              <a:t>diverso asse dei tempi                                    stesso asse dei tempi</a:t>
            </a:r>
          </a:p>
          <a:p>
            <a:pPr algn="ctr" eaLnBrk="1" hangingPunct="1">
              <a:defRPr/>
            </a:pPr>
            <a:r>
              <a:rPr lang="it-IT" altLang="it-IT">
                <a:solidFill>
                  <a:srgbClr val="0000FF"/>
                </a:solidFill>
                <a:latin typeface="Book Antiqua" pitchFamily="18" charset="0"/>
              </a:rPr>
              <a:t>(visualizzazione)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0" y="3994150"/>
            <a:ext cx="31353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200" i="1">
                <a:solidFill>
                  <a:srgbClr val="000000"/>
                </a:solidFill>
                <a:latin typeface="Book Antiqua" panose="02040602050305030304" pitchFamily="18" charset="0"/>
              </a:rPr>
              <a:t>           f</a:t>
            </a:r>
            <a:r>
              <a:rPr lang="it-IT" altLang="it-IT" sz="2200">
                <a:solidFill>
                  <a:srgbClr val="000000"/>
                </a:solidFill>
                <a:latin typeface="Book Antiqua" panose="02040602050305030304" pitchFamily="18" charset="0"/>
              </a:rPr>
              <a:t> &lt; 100 kHz  </a:t>
            </a:r>
            <a:r>
              <a:rPr lang="it-IT" altLang="it-IT" sz="220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20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    </a:t>
            </a:r>
            <a:r>
              <a:rPr lang="it-IT" altLang="it-IT" sz="1400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1800">
                <a:solidFill>
                  <a:srgbClr val="000000"/>
                </a:solidFill>
                <a:sym typeface="Symbol" panose="05050102010706020507" pitchFamily="18" charset="2"/>
              </a:rPr>
              <a:t>  </a:t>
            </a:r>
            <a:r>
              <a:rPr lang="it-IT" altLang="it-IT" sz="2200" i="1">
                <a:solidFill>
                  <a:srgbClr val="000000"/>
                </a:solidFill>
                <a:latin typeface="Book Antiqua" panose="02040602050305030304" pitchFamily="18" charset="0"/>
              </a:rPr>
              <a:t>f</a:t>
            </a:r>
            <a:r>
              <a:rPr lang="it-IT" altLang="it-IT" sz="2200">
                <a:solidFill>
                  <a:srgbClr val="000000"/>
                </a:solidFill>
                <a:latin typeface="Book Antiqua" panose="02040602050305030304" pitchFamily="18" charset="0"/>
              </a:rPr>
              <a:t> &gt; 100 kHz</a:t>
            </a:r>
            <a:endParaRPr lang="it-IT" altLang="it-IT" sz="2200">
              <a:solidFill>
                <a:srgbClr val="000000"/>
              </a:solidFill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6397625"/>
            <a:ext cx="8612188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ts val="14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( se il segnale </a:t>
            </a:r>
            <a:r>
              <a:rPr lang="it-IT" altLang="it-IT" sz="1600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6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B</a:t>
            </a: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 non è sincrono con </a:t>
            </a:r>
            <a:r>
              <a:rPr lang="it-IT" altLang="it-IT" sz="1600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16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A</a:t>
            </a: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, il segnale </a:t>
            </a:r>
            <a:r>
              <a:rPr lang="it-IT" altLang="it-IT" sz="1600" i="1">
                <a:solidFill>
                  <a:srgbClr val="FFFF00"/>
                </a:solidFill>
                <a:latin typeface="Book Antiqua" panose="02040602050305030304" pitchFamily="18" charset="0"/>
              </a:rPr>
              <a:t>non-triggerato</a:t>
            </a:r>
            <a:r>
              <a:rPr lang="it-IT" altLang="it-IT" sz="1600">
                <a:solidFill>
                  <a:srgbClr val="FFFF00"/>
                </a:solidFill>
                <a:latin typeface="Book Antiqua" panose="02040602050305030304" pitchFamily="18" charset="0"/>
              </a:rPr>
              <a:t> scorrerà in X sullo schermo )</a:t>
            </a:r>
            <a:endParaRPr lang="en-US" altLang="it-IT" sz="160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21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378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AutoShape 24" descr="File:Tektronix 1720 vectorscope.jpg"/>
          <p:cNvSpPr>
            <a:spLocks noChangeAspect="1" noChangeArrowheads="1"/>
          </p:cNvSpPr>
          <p:nvPr/>
        </p:nvSpPr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0513" y="0"/>
            <a:ext cx="8405812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sz="4000" kern="0" smtClean="0">
                <a:solidFill>
                  <a:schemeClr val="tx1">
                    <a:lumMod val="50000"/>
                  </a:schemeClr>
                </a:solidFill>
                <a:latin typeface="Book Antiqua" pitchFamily="18" charset="0"/>
              </a:rPr>
              <a:t>Sonde d’ingresso (1/2)</a:t>
            </a:r>
            <a:endParaRPr lang="it-IT" altLang="it-IT" sz="4000" kern="0" dirty="0" smtClean="0">
              <a:solidFill>
                <a:schemeClr val="tx1">
                  <a:lumMod val="5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6" name="Picture 3" descr="sonda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522413"/>
            <a:ext cx="5203825" cy="153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5376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779463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200">
                <a:latin typeface="Book Antiqua" panose="02040602050305030304" pitchFamily="18" charset="0"/>
              </a:rPr>
              <a:t>Poiché l’impedenza d’ingresso è elevata, il segnale viene prelevato con un </a:t>
            </a:r>
            <a:r>
              <a:rPr lang="it-IT" altLang="it-IT" sz="2200">
                <a:solidFill>
                  <a:srgbClr val="FFFF00"/>
                </a:solidFill>
                <a:latin typeface="Book Antiqua" panose="02040602050305030304" pitchFamily="18" charset="0"/>
              </a:rPr>
              <a:t>cavo schermato</a:t>
            </a:r>
            <a:r>
              <a:rPr lang="it-IT" altLang="it-IT" sz="2200">
                <a:latin typeface="Book Antiqua" panose="02040602050305030304" pitchFamily="18" charset="0"/>
              </a:rPr>
              <a:t> (</a:t>
            </a:r>
            <a:r>
              <a:rPr lang="it-IT" altLang="it-IT" sz="2200" i="1">
                <a:latin typeface="Book Antiqua" panose="02040602050305030304" pitchFamily="18" charset="0"/>
              </a:rPr>
              <a:t>e</a:t>
            </a:r>
            <a:r>
              <a:rPr lang="it-IT" altLang="it-IT" sz="2200">
                <a:latin typeface="Book Antiqua" panose="02040602050305030304" pitchFamily="18" charset="0"/>
              </a:rPr>
              <a:t>.</a:t>
            </a:r>
            <a:r>
              <a:rPr lang="it-IT" altLang="it-IT" sz="2200" i="1">
                <a:latin typeface="Book Antiqua" panose="02040602050305030304" pitchFamily="18" charset="0"/>
              </a:rPr>
              <a:t>g</a:t>
            </a:r>
            <a:r>
              <a:rPr lang="it-IT" altLang="it-IT" sz="2200">
                <a:latin typeface="Book Antiqua" panose="02040602050305030304" pitchFamily="18" charset="0"/>
              </a:rPr>
              <a:t>. coassiale) così da </a:t>
            </a:r>
            <a:r>
              <a:rPr lang="it-IT" altLang="it-IT" sz="2200">
                <a:solidFill>
                  <a:srgbClr val="FFFF00"/>
                </a:solidFill>
                <a:latin typeface="Book Antiqua" panose="02040602050305030304" pitchFamily="18" charset="0"/>
              </a:rPr>
              <a:t>ridurre le interferenze esterne</a:t>
            </a:r>
            <a:endParaRPr lang="it-IT" altLang="it-IT" sz="2200">
              <a:latin typeface="Book Antiqua" panose="02040602050305030304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0" y="5216525"/>
            <a:ext cx="89947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200">
                <a:latin typeface="Book Antiqua" panose="02040602050305030304" pitchFamily="18" charset="0"/>
              </a:rPr>
              <a:t>Se il cavo di collegamento fa parte di una sonda è possibile </a:t>
            </a:r>
            <a:r>
              <a:rPr lang="it-IT" altLang="it-IT" sz="2200">
                <a:solidFill>
                  <a:srgbClr val="FFFF00"/>
                </a:solidFill>
                <a:latin typeface="Book Antiqua" panose="02040602050305030304" pitchFamily="18" charset="0"/>
              </a:rPr>
              <a:t>compensare l’impedenza complessiva d’ingresso (sonda + oscilloscopio)</a:t>
            </a:r>
            <a:r>
              <a:rPr lang="it-IT" altLang="it-IT" sz="2200">
                <a:latin typeface="Book Antiqua" panose="02040602050305030304" pitchFamily="18" charset="0"/>
              </a:rPr>
              <a:t> , grazie alla capacità di compensazione </a:t>
            </a:r>
            <a:r>
              <a:rPr lang="it-IT" altLang="it-IT" sz="2200" i="1">
                <a:latin typeface="Book Antiqua" panose="02040602050305030304" pitchFamily="18" charset="0"/>
              </a:rPr>
              <a:t>C</a:t>
            </a:r>
            <a:r>
              <a:rPr lang="it-IT" altLang="it-IT" sz="2200" baseline="-25000">
                <a:latin typeface="Book Antiqua" panose="02040602050305030304" pitchFamily="18" charset="0"/>
              </a:rPr>
              <a:t>s</a:t>
            </a:r>
            <a:r>
              <a:rPr lang="it-IT" altLang="it-IT" sz="2200">
                <a:latin typeface="Book Antiqua" panose="02040602050305030304" pitchFamily="18" charset="0"/>
              </a:rPr>
              <a:t>: </a:t>
            </a:r>
            <a:r>
              <a:rPr lang="it-IT" altLang="it-IT" sz="2200">
                <a:solidFill>
                  <a:srgbClr val="FFFF00"/>
                </a:solidFill>
                <a:latin typeface="Book Antiqua" panose="02040602050305030304" pitchFamily="18" charset="0"/>
              </a:rPr>
              <a:t>di modo che l’attenuazione </a:t>
            </a:r>
            <a:r>
              <a:rPr lang="it-IT" altLang="it-IT" sz="2200" i="1">
                <a:solidFill>
                  <a:srgbClr val="FFFF00"/>
                </a:solidFill>
                <a:latin typeface="Book Antiqua" panose="02040602050305030304" pitchFamily="18" charset="0"/>
              </a:rPr>
              <a:t>a</a:t>
            </a:r>
            <a:r>
              <a:rPr lang="it-IT" altLang="it-IT" sz="2200">
                <a:solidFill>
                  <a:srgbClr val="FFFF00"/>
                </a:solidFill>
                <a:latin typeface="Book Antiqua" panose="02040602050305030304" pitchFamily="18" charset="0"/>
              </a:rPr>
              <a:t> tra </a:t>
            </a:r>
            <a:r>
              <a:rPr lang="it-IT" altLang="it-IT" sz="2200" i="1">
                <a:solidFill>
                  <a:srgbClr val="FFFF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2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in</a:t>
            </a:r>
            <a:r>
              <a:rPr lang="it-IT" altLang="it-IT" sz="2200">
                <a:solidFill>
                  <a:srgbClr val="FFFF00"/>
                </a:solidFill>
                <a:latin typeface="Book Antiqua" panose="02040602050305030304" pitchFamily="18" charset="0"/>
              </a:rPr>
              <a:t> e </a:t>
            </a:r>
            <a:r>
              <a:rPr lang="it-IT" altLang="it-IT" sz="2200" i="1">
                <a:solidFill>
                  <a:srgbClr val="FFFF00"/>
                </a:solidFill>
                <a:latin typeface="Book Antiqua" panose="02040602050305030304" pitchFamily="18" charset="0"/>
              </a:rPr>
              <a:t>V </a:t>
            </a:r>
            <a:r>
              <a:rPr lang="it-IT" altLang="it-IT" sz="2200">
                <a:solidFill>
                  <a:srgbClr val="FFFF00"/>
                </a:solidFill>
                <a:latin typeface="Book Antiqua" panose="02040602050305030304" pitchFamily="18" charset="0"/>
              </a:rPr>
              <a:t>’</a:t>
            </a:r>
            <a:r>
              <a:rPr lang="it-IT" altLang="it-IT" sz="2200" baseline="-25000">
                <a:solidFill>
                  <a:srgbClr val="FFFF00"/>
                </a:solidFill>
                <a:latin typeface="Book Antiqua" panose="02040602050305030304" pitchFamily="18" charset="0"/>
              </a:rPr>
              <a:t>in</a:t>
            </a:r>
            <a:r>
              <a:rPr lang="it-IT" altLang="it-IT" sz="2200">
                <a:solidFill>
                  <a:srgbClr val="FFFF00"/>
                </a:solidFill>
                <a:latin typeface="Book Antiqua" panose="02040602050305030304" pitchFamily="18" charset="0"/>
              </a:rPr>
              <a:t> sia puramente resistiva</a:t>
            </a:r>
            <a:r>
              <a:rPr lang="it-IT" altLang="it-IT" sz="2200">
                <a:latin typeface="Book Antiqua" panose="02040602050305030304" pitchFamily="18" charset="0"/>
              </a:rPr>
              <a:t> (indipendente dalla frequenza)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0" y="3019425"/>
            <a:ext cx="8897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it-IT" altLang="it-IT" sz="2200" smtClean="0">
                <a:latin typeface="Book Antiqua" pitchFamily="18" charset="0"/>
              </a:rPr>
              <a:t>A causa della </a:t>
            </a:r>
            <a:r>
              <a:rPr lang="it-IT" altLang="it-IT" sz="2200" smtClean="0">
                <a:solidFill>
                  <a:srgbClr val="FFFF00"/>
                </a:solidFill>
                <a:latin typeface="Book Antiqua" pitchFamily="18" charset="0"/>
              </a:rPr>
              <a:t>capacità del cavo</a:t>
            </a:r>
            <a:r>
              <a:rPr lang="it-IT" altLang="it-IT" sz="2200" smtClean="0">
                <a:latin typeface="Book Antiqua" pitchFamily="18" charset="0"/>
              </a:rPr>
              <a:t> (</a:t>
            </a:r>
            <a:r>
              <a:rPr lang="it-IT" altLang="it-IT" sz="2200" i="1" smtClean="0">
                <a:latin typeface="Book Antiqua" pitchFamily="18" charset="0"/>
              </a:rPr>
              <a:t>C</a:t>
            </a:r>
            <a:r>
              <a:rPr lang="it-IT" altLang="it-IT" sz="2200" baseline="-25000" smtClean="0">
                <a:latin typeface="Book Antiqua" pitchFamily="18" charset="0"/>
              </a:rPr>
              <a:t>c</a:t>
            </a:r>
            <a:r>
              <a:rPr lang="it-IT" altLang="it-IT" sz="2200" smtClean="0">
                <a:latin typeface="Book Antiqua" pitchFamily="18" charset="0"/>
              </a:rPr>
              <a:t>) l’impedenza d’ingresso (da </a:t>
            </a:r>
            <a:r>
              <a:rPr lang="it-IT" altLang="it-IT" sz="2200" i="1" smtClean="0">
                <a:latin typeface="Book Antiqua" pitchFamily="18" charset="0"/>
              </a:rPr>
              <a:t>V</a:t>
            </a:r>
            <a:r>
              <a:rPr lang="it-IT" altLang="it-IT" sz="2200" baseline="-25000" smtClean="0">
                <a:latin typeface="Book Antiqua" pitchFamily="18" charset="0"/>
              </a:rPr>
              <a:t>in</a:t>
            </a:r>
            <a:r>
              <a:rPr lang="it-IT" altLang="it-IT" sz="2200" smtClean="0">
                <a:latin typeface="Book Antiqua" pitchFamily="18" charset="0"/>
              </a:rPr>
              <a:t>) varia con la frequenza e cambia con il tipo/lunghezza di cavo</a:t>
            </a:r>
            <a:endParaRPr lang="it-IT" altLang="it-IT" sz="280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pic>
        <p:nvPicPr>
          <p:cNvPr id="16" name="Picture 11" descr="sonda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768725"/>
            <a:ext cx="6208713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102100" y="3776663"/>
            <a:ext cx="1890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t-IT" altLang="it-IT" b="1" i="1">
                <a:solidFill>
                  <a:srgbClr val="000000"/>
                </a:solidFill>
                <a:latin typeface="Book Antiqua" pitchFamily="18" charset="0"/>
              </a:rPr>
              <a:t>Z</a:t>
            </a:r>
            <a:r>
              <a:rPr lang="it-IT" altLang="it-IT" b="1" baseline="-25000">
                <a:solidFill>
                  <a:srgbClr val="000000"/>
                </a:solidFill>
                <a:latin typeface="Book Antiqua" pitchFamily="18" charset="0"/>
              </a:rPr>
              <a:t>i</a:t>
            </a:r>
            <a:r>
              <a:rPr lang="it-IT" altLang="it-IT" b="1">
                <a:solidFill>
                  <a:srgbClr val="000000"/>
                </a:solidFill>
                <a:latin typeface="Book Antiqua" pitchFamily="18" charset="0"/>
              </a:rPr>
              <a:t>= </a:t>
            </a:r>
            <a:r>
              <a:rPr lang="it-IT" altLang="it-IT" b="1" i="1">
                <a:solidFill>
                  <a:srgbClr val="000000"/>
                </a:solidFill>
                <a:latin typeface="Book Antiqua" pitchFamily="18" charset="0"/>
              </a:rPr>
              <a:t>C</a:t>
            </a:r>
            <a:r>
              <a:rPr lang="it-IT" altLang="it-IT" b="1" baseline="-25000">
                <a:solidFill>
                  <a:srgbClr val="000000"/>
                </a:solidFill>
                <a:latin typeface="Book Antiqua" pitchFamily="18" charset="0"/>
              </a:rPr>
              <a:t>i </a:t>
            </a:r>
            <a:r>
              <a:rPr lang="it-IT" altLang="it-IT" b="1">
                <a:solidFill>
                  <a:srgbClr val="000000"/>
                </a:solidFill>
                <a:latin typeface="Book Antiqua" pitchFamily="18" charset="0"/>
              </a:rPr>
              <a:t>//</a:t>
            </a:r>
            <a:r>
              <a:rPr lang="it-IT" altLang="it-IT" b="1" i="1">
                <a:solidFill>
                  <a:srgbClr val="000000"/>
                </a:solidFill>
                <a:latin typeface="Book Antiqua" pitchFamily="18" charset="0"/>
              </a:rPr>
              <a:t>C</a:t>
            </a:r>
            <a:r>
              <a:rPr lang="it-IT" altLang="it-IT" b="1" baseline="-25000">
                <a:solidFill>
                  <a:srgbClr val="000000"/>
                </a:solidFill>
                <a:latin typeface="Book Antiqua" pitchFamily="18" charset="0"/>
              </a:rPr>
              <a:t>c </a:t>
            </a:r>
            <a:r>
              <a:rPr lang="it-IT" altLang="it-IT" b="1">
                <a:solidFill>
                  <a:srgbClr val="000000"/>
                </a:solidFill>
                <a:latin typeface="Book Antiqua" pitchFamily="18" charset="0"/>
              </a:rPr>
              <a:t>//</a:t>
            </a:r>
            <a:r>
              <a:rPr lang="it-IT" altLang="it-IT" b="1" i="1">
                <a:solidFill>
                  <a:srgbClr val="000000"/>
                </a:solidFill>
                <a:latin typeface="Book Antiqua" pitchFamily="18" charset="0"/>
              </a:rPr>
              <a:t>R</a:t>
            </a:r>
            <a:r>
              <a:rPr lang="it-IT" altLang="it-IT" b="1" baseline="-25000">
                <a:solidFill>
                  <a:srgbClr val="000000"/>
                </a:solidFill>
                <a:latin typeface="Book Antiqua" pitchFamily="18" charset="0"/>
              </a:rPr>
              <a:t>i</a:t>
            </a:r>
            <a:endParaRPr lang="it-IT" altLang="it-IT" b="1" baseline="-25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117975" y="1576388"/>
            <a:ext cx="1392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t-IT" altLang="it-IT" b="1" i="1">
                <a:solidFill>
                  <a:srgbClr val="000000"/>
                </a:solidFill>
                <a:latin typeface="Book Antiqua" pitchFamily="18" charset="0"/>
              </a:rPr>
              <a:t>Z</a:t>
            </a:r>
            <a:r>
              <a:rPr lang="it-IT" altLang="it-IT" b="1" baseline="-25000">
                <a:solidFill>
                  <a:srgbClr val="000000"/>
                </a:solidFill>
                <a:latin typeface="Book Antiqua" pitchFamily="18" charset="0"/>
              </a:rPr>
              <a:t>in</a:t>
            </a:r>
            <a:r>
              <a:rPr lang="it-IT" altLang="it-IT" b="1">
                <a:solidFill>
                  <a:srgbClr val="000000"/>
                </a:solidFill>
                <a:latin typeface="Book Antiqua" pitchFamily="18" charset="0"/>
              </a:rPr>
              <a:t>= </a:t>
            </a:r>
            <a:r>
              <a:rPr lang="it-IT" altLang="it-IT" b="1" i="1">
                <a:solidFill>
                  <a:srgbClr val="000000"/>
                </a:solidFill>
                <a:latin typeface="Book Antiqua" pitchFamily="18" charset="0"/>
              </a:rPr>
              <a:t>C</a:t>
            </a:r>
            <a:r>
              <a:rPr lang="it-IT" altLang="it-IT" b="1" baseline="-25000">
                <a:solidFill>
                  <a:srgbClr val="000000"/>
                </a:solidFill>
                <a:latin typeface="Book Antiqua" pitchFamily="18" charset="0"/>
              </a:rPr>
              <a:t>i </a:t>
            </a:r>
            <a:r>
              <a:rPr lang="it-IT" altLang="it-IT" b="1">
                <a:solidFill>
                  <a:srgbClr val="000000"/>
                </a:solidFill>
                <a:latin typeface="Book Antiqua" pitchFamily="18" charset="0"/>
              </a:rPr>
              <a:t>//</a:t>
            </a:r>
            <a:r>
              <a:rPr lang="it-IT" altLang="it-IT" b="1" i="1">
                <a:solidFill>
                  <a:srgbClr val="000000"/>
                </a:solidFill>
                <a:latin typeface="Book Antiqua" pitchFamily="18" charset="0"/>
              </a:rPr>
              <a:t>R</a:t>
            </a:r>
            <a:r>
              <a:rPr lang="it-IT" altLang="it-IT" b="1" baseline="-25000">
                <a:solidFill>
                  <a:srgbClr val="000000"/>
                </a:solidFill>
                <a:latin typeface="Book Antiqua" pitchFamily="18" charset="0"/>
              </a:rPr>
              <a:t>i</a:t>
            </a:r>
            <a:endParaRPr lang="it-IT" altLang="it-IT" b="1" baseline="-25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621588" y="4395788"/>
          <a:ext cx="10747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name="Equation" r:id="rId6" imgW="390334" imgH="295148" progId="Equation.3">
                  <p:embed/>
                </p:oleObj>
              </mc:Choice>
              <mc:Fallback>
                <p:oleObj name="Equation" r:id="rId6" imgW="390334" imgH="295148" progId="Equation.3">
                  <p:embed/>
                  <p:pic>
                    <p:nvPicPr>
                      <p:cNvPr id="7352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621588" y="4395788"/>
                        <a:ext cx="10747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694613" y="3476625"/>
          <a:ext cx="10239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3" name="Equation" r:id="rId8" imgW="361873" imgH="295148" progId="Equation.3">
                  <p:embed/>
                </p:oleObj>
              </mc:Choice>
              <mc:Fallback>
                <p:oleObj name="Equation" r:id="rId8" imgW="361873" imgH="295148" progId="Equation.3">
                  <p:embed/>
                  <p:pic>
                    <p:nvPicPr>
                      <p:cNvPr id="7352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694613" y="3476625"/>
                        <a:ext cx="10239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781800" y="2295525"/>
            <a:ext cx="133350" cy="1333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699250" y="2152650"/>
            <a:ext cx="282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t-IT" altLang="it-IT" sz="1600" b="1" i="1" baseline="-25000">
                <a:solidFill>
                  <a:srgbClr val="000000"/>
                </a:solidFill>
                <a:latin typeface="Arial" charset="0"/>
              </a:rPr>
              <a:t>i</a:t>
            </a:r>
            <a:endParaRPr lang="it-IT" altLang="it-IT" sz="1600" b="1" i="1" baseline="-25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744663" y="4781550"/>
            <a:ext cx="1438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t-IT" altLang="it-IT" b="1" i="1">
                <a:solidFill>
                  <a:srgbClr val="000000"/>
                </a:solidFill>
                <a:latin typeface="Book Antiqua" pitchFamily="18" charset="0"/>
              </a:rPr>
              <a:t>Z</a:t>
            </a:r>
            <a:r>
              <a:rPr lang="it-IT" altLang="it-IT" b="1" baseline="-25000">
                <a:solidFill>
                  <a:srgbClr val="000000"/>
                </a:solidFill>
                <a:latin typeface="Book Antiqua" pitchFamily="18" charset="0"/>
              </a:rPr>
              <a:t>s</a:t>
            </a:r>
            <a:r>
              <a:rPr lang="it-IT" altLang="it-IT" b="1">
                <a:solidFill>
                  <a:srgbClr val="000000"/>
                </a:solidFill>
                <a:latin typeface="Book Antiqua" pitchFamily="18" charset="0"/>
              </a:rPr>
              <a:t>= </a:t>
            </a:r>
            <a:r>
              <a:rPr lang="it-IT" altLang="it-IT" b="1" i="1">
                <a:solidFill>
                  <a:srgbClr val="000000"/>
                </a:solidFill>
                <a:latin typeface="Book Antiqua" pitchFamily="18" charset="0"/>
              </a:rPr>
              <a:t>C</a:t>
            </a:r>
            <a:r>
              <a:rPr lang="it-IT" altLang="it-IT" b="1" baseline="-25000">
                <a:solidFill>
                  <a:srgbClr val="000000"/>
                </a:solidFill>
                <a:latin typeface="Book Antiqua" pitchFamily="18" charset="0"/>
              </a:rPr>
              <a:t>s </a:t>
            </a:r>
            <a:r>
              <a:rPr lang="it-IT" altLang="it-IT" b="1">
                <a:solidFill>
                  <a:srgbClr val="000000"/>
                </a:solidFill>
                <a:latin typeface="Book Antiqua" pitchFamily="18" charset="0"/>
              </a:rPr>
              <a:t>//</a:t>
            </a:r>
            <a:r>
              <a:rPr lang="it-IT" altLang="it-IT" b="1" i="1">
                <a:solidFill>
                  <a:srgbClr val="000000"/>
                </a:solidFill>
                <a:latin typeface="Book Antiqua" pitchFamily="18" charset="0"/>
              </a:rPr>
              <a:t>R</a:t>
            </a:r>
            <a:r>
              <a:rPr lang="it-IT" altLang="it-IT" b="1" baseline="-25000">
                <a:solidFill>
                  <a:srgbClr val="000000"/>
                </a:solidFill>
                <a:latin typeface="Book Antiqua" pitchFamily="18" charset="0"/>
              </a:rPr>
              <a:t>s</a:t>
            </a:r>
            <a:endParaRPr lang="it-IT" altLang="it-IT" b="1" baseline="-25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</a:endParaRPr>
          </a:p>
        </p:txBody>
      </p:sp>
      <p:sp>
        <p:nvSpPr>
          <p:cNvPr id="25" name="Segnaposto piè di pagina 24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22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070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AutoShape 24" descr="File:Tektronix 1720 vectorscope.jpg"/>
          <p:cNvSpPr>
            <a:spLocks noChangeAspect="1" noChangeArrowheads="1"/>
          </p:cNvSpPr>
          <p:nvPr/>
        </p:nvSpPr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461963" y="0"/>
            <a:ext cx="8053387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sz="4000" kern="0" smtClean="0">
                <a:solidFill>
                  <a:schemeClr val="tx1">
                    <a:lumMod val="50000"/>
                  </a:schemeClr>
                </a:solidFill>
                <a:latin typeface="Book Antiqua" pitchFamily="18" charset="0"/>
              </a:rPr>
              <a:t>Sonde </a:t>
            </a:r>
            <a:r>
              <a:rPr lang="it-IT" altLang="it-IT" sz="4000" kern="0" smtClean="0">
                <a:solidFill>
                  <a:schemeClr val="tx1"/>
                </a:solidFill>
                <a:latin typeface="Book Antiqua" pitchFamily="18" charset="0"/>
              </a:rPr>
              <a:t>d’ingresso (2/2)</a:t>
            </a:r>
            <a:endParaRPr lang="it-IT" altLang="it-IT" sz="4000" kern="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430008"/>
              </p:ext>
            </p:extLst>
          </p:nvPr>
        </p:nvGraphicFramePr>
        <p:xfrm>
          <a:off x="552450" y="1003640"/>
          <a:ext cx="74422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Equation" r:id="rId4" imgW="7305557" imgH="1666748" progId="Equation.3">
                  <p:embed/>
                </p:oleObj>
              </mc:Choice>
              <mc:Fallback>
                <p:oleObj name="Equation" r:id="rId4" imgW="7305557" imgH="1666748" progId="Equation.3">
                  <p:embed/>
                  <p:pic>
                    <p:nvPicPr>
                      <p:cNvPr id="11674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52450" y="1003640"/>
                        <a:ext cx="74422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black">
          <a:xfrm>
            <a:off x="393700" y="3076314"/>
            <a:ext cx="8237538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200" dirty="0">
                <a:latin typeface="Book Antiqua" panose="02040602050305030304" pitchFamily="18" charset="0"/>
              </a:rPr>
              <a:t>Durante la compensazione della sonda si varia la sua capacità d’ingresso </a:t>
            </a:r>
            <a:r>
              <a:rPr lang="it-IT" altLang="it-IT" sz="2200" i="1" dirty="0">
                <a:latin typeface="Book Antiqua" panose="02040602050305030304" pitchFamily="18" charset="0"/>
              </a:rPr>
              <a:t>C</a:t>
            </a:r>
            <a:r>
              <a:rPr lang="it-IT" altLang="it-IT" sz="2200" baseline="-25000" dirty="0">
                <a:latin typeface="Book Antiqua" panose="02040602050305030304" pitchFamily="18" charset="0"/>
              </a:rPr>
              <a:t>s</a:t>
            </a:r>
            <a:r>
              <a:rPr lang="it-IT" altLang="it-IT" sz="2200" dirty="0">
                <a:latin typeface="Book Antiqua" panose="02040602050305030304" pitchFamily="18" charset="0"/>
              </a:rPr>
              <a:t> sino a ottenere un comportamento equalizzato in frequenza, ottenuto quando: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778048"/>
              </p:ext>
            </p:extLst>
          </p:nvPr>
        </p:nvGraphicFramePr>
        <p:xfrm>
          <a:off x="649288" y="4057389"/>
          <a:ext cx="7470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7" name="Equation" r:id="rId6" imgW="7334019" imgH="771652" progId="Equation.3">
                  <p:embed/>
                </p:oleObj>
              </mc:Choice>
              <mc:Fallback>
                <p:oleObj name="Equation" r:id="rId6" imgW="7334019" imgH="771652" progId="Equation.3">
                  <p:embed/>
                  <p:pic>
                    <p:nvPicPr>
                      <p:cNvPr id="737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49288" y="4057389"/>
                        <a:ext cx="74707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black">
          <a:xfrm>
            <a:off x="65903" y="5118995"/>
            <a:ext cx="9003955" cy="15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Tipicamente con </a:t>
            </a:r>
            <a:r>
              <a:rPr lang="it-IT" altLang="it-IT" sz="2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R</a:t>
            </a:r>
            <a:r>
              <a:rPr lang="it-IT" altLang="it-IT" sz="2200" b="1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</a:t>
            </a:r>
            <a:r>
              <a:rPr lang="it-IT" altLang="it-IT" sz="1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=</a:t>
            </a:r>
            <a:r>
              <a:rPr lang="it-IT" altLang="it-IT" sz="1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</a:t>
            </a:r>
            <a:r>
              <a:rPr lang="it-IT" altLang="it-IT" sz="1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M</a:t>
            </a:r>
            <a:r>
              <a:rPr lang="el-GR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Ω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e </a:t>
            </a:r>
            <a:r>
              <a:rPr lang="it-IT" altLang="it-IT" sz="2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R</a:t>
            </a:r>
            <a:r>
              <a:rPr lang="it-IT" altLang="it-IT" sz="2200" b="1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</a:t>
            </a:r>
            <a:r>
              <a:rPr lang="it-IT" altLang="it-IT" sz="1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=</a:t>
            </a:r>
            <a:r>
              <a:rPr lang="it-IT" altLang="it-IT" sz="1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9</a:t>
            </a:r>
            <a:r>
              <a:rPr lang="it-IT" altLang="it-IT" sz="1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M</a:t>
            </a:r>
            <a:r>
              <a:rPr lang="el-GR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Ω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(sonda 10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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)</a:t>
            </a:r>
            <a:b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</a:b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si </a:t>
            </a:r>
            <a:r>
              <a:rPr lang="it-IT" altLang="it-IT" sz="22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attenua il segnale di un fattore 10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e si ottiene </a:t>
            </a:r>
            <a:r>
              <a:rPr lang="it-IT" altLang="it-IT" sz="2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R</a:t>
            </a:r>
            <a:r>
              <a:rPr lang="it-IT" altLang="it-IT" sz="2200" b="1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in</a:t>
            </a:r>
            <a:r>
              <a:rPr lang="it-IT" altLang="it-IT" sz="1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=</a:t>
            </a:r>
            <a:r>
              <a:rPr lang="it-IT" altLang="it-IT" sz="1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10</a:t>
            </a:r>
            <a:r>
              <a:rPr lang="it-IT" altLang="it-IT" sz="1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M</a:t>
            </a:r>
            <a:r>
              <a:rPr lang="el-GR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Ω</a:t>
            </a:r>
            <a:r>
              <a:rPr lang="it-IT" altLang="it-IT" sz="1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=</a:t>
            </a:r>
            <a:r>
              <a:rPr lang="it-IT" altLang="it-IT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10</a:t>
            </a:r>
            <a:r>
              <a:rPr lang="it-IT" altLang="it-IT" sz="1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R</a:t>
            </a:r>
            <a:r>
              <a:rPr lang="it-IT" altLang="it-IT" sz="2200" b="1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i</a:t>
            </a:r>
            <a:endParaRPr lang="it-IT" altLang="it-IT" sz="22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it-IT" altLang="it-IT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(aumenta l'impedenza d'ingresso! </a:t>
            </a:r>
            <a:r>
              <a:rPr lang="it-IT" altLang="it-IT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 e anche la banda!! </a:t>
            </a:r>
            <a:r>
              <a:rPr lang="it-IT" altLang="it-IT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it-IT" altLang="it-IT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</a:t>
            </a:r>
            <a:r>
              <a:rPr lang="it-IT" altLang="it-IT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)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it-IT" altLang="it-IT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Esistono anche sonde 100</a:t>
            </a:r>
            <a:r>
              <a:rPr lang="it-IT" altLang="it-IT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 oppure sonde attive (con guadagno)</a:t>
            </a:r>
            <a:r>
              <a:rPr lang="it-IT" altLang="it-IT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Symbol" panose="05050102010706020507" pitchFamily="18" charset="2"/>
              </a:rPr>
              <a:t> o di corrente</a:t>
            </a:r>
            <a:endParaRPr lang="el-GR" altLang="it-IT" sz="2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black">
          <a:xfrm>
            <a:off x="354013" y="919032"/>
            <a:ext cx="20685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200">
                <a:latin typeface="Book Antiqua" panose="02040602050305030304" pitchFamily="18" charset="0"/>
              </a:rPr>
              <a:t>Attenuazione:</a:t>
            </a:r>
          </a:p>
        </p:txBody>
      </p:sp>
      <p:cxnSp>
        <p:nvCxnSpPr>
          <p:cNvPr id="13" name="Connettore diritto 12"/>
          <p:cNvCxnSpPr/>
          <p:nvPr/>
        </p:nvCxnSpPr>
        <p:spPr>
          <a:xfrm>
            <a:off x="0" y="5044644"/>
            <a:ext cx="9144000" cy="0"/>
          </a:xfrm>
          <a:prstGeom prst="line">
            <a:avLst/>
          </a:prstGeom>
          <a:ln w="508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14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23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6268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1963" y="0"/>
            <a:ext cx="8053387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sz="4000" kern="0" smtClean="0">
                <a:solidFill>
                  <a:schemeClr val="tx1"/>
                </a:solidFill>
                <a:latin typeface="Book Antiqua" pitchFamily="18" charset="0"/>
              </a:rPr>
              <a:t>Compensazione sonda (1/2)</a:t>
            </a:r>
            <a:endParaRPr lang="it-IT" altLang="it-IT" sz="4000" kern="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" name="Picture 3" descr="compensazion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6125" y="1143000"/>
            <a:ext cx="48863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5463" y="2400300"/>
            <a:ext cx="8388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Compensazione corretta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la forma d’onda visualizzata è effettivamente di tipo rettangolare</a:t>
            </a:r>
          </a:p>
        </p:txBody>
      </p:sp>
      <p:pic>
        <p:nvPicPr>
          <p:cNvPr id="8" name="Picture 5" descr="compensazion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3" y="3663950"/>
            <a:ext cx="4600575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4675" y="5065713"/>
            <a:ext cx="83883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Sovracompensazione della sonda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il valore di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</a:t>
            </a:r>
            <a:r>
              <a:rPr lang="it-IT" altLang="it-IT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è troppo elevato e vengono poco attenuate le armoniche a più alta frequenza (PASSA-ALTO)</a:t>
            </a:r>
            <a:endParaRPr lang="it-IT" altLang="it-IT" sz="32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24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840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731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sz="4000" kern="0" smtClean="0">
                <a:solidFill>
                  <a:schemeClr val="tx1"/>
                </a:solidFill>
                <a:latin typeface="Book Antiqua" pitchFamily="18" charset="0"/>
              </a:rPr>
              <a:t>Compensazione sonda (2/2)</a:t>
            </a:r>
            <a:endParaRPr lang="it-IT" altLang="it-IT" sz="4000" kern="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22288" y="3249613"/>
            <a:ext cx="83185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Sottocompensazione della sonda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il valore di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</a:t>
            </a:r>
            <a:r>
              <a:rPr lang="it-IT" altLang="it-IT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è troppo piccolo e vengono attenuate maggiormente le armoniche a più alta frequenza (PASSA-BASSO)</a:t>
            </a:r>
            <a:endParaRPr lang="it-IT" altLang="it-IT" sz="32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pic>
        <p:nvPicPr>
          <p:cNvPr id="7" name="Picture 4" descr="compensazion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8625" y="1381125"/>
            <a:ext cx="5376863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25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6454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kern="0" smtClean="0">
                <a:solidFill>
                  <a:schemeClr val="tx1"/>
                </a:solidFill>
                <a:latin typeface="Book Antiqua" pitchFamily="18" charset="0"/>
              </a:rPr>
              <a:t>Confronto tra Strumenti di Misura</a:t>
            </a:r>
            <a:endParaRPr lang="it-IT" altLang="it-IT" kern="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5113" y="1020763"/>
            <a:ext cx="887888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>
              <a:spcBef>
                <a:spcPct val="20000"/>
              </a:spcBef>
              <a:buFont typeface="Tahoma" charset="0"/>
              <a:buChar char="–"/>
              <a:tabLst>
                <a:tab pos="5197475" algn="l"/>
              </a:tabLst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tabLst>
                <a:tab pos="5197475" algn="l"/>
              </a:tabLst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>
              <a:spcBef>
                <a:spcPct val="20000"/>
              </a:spcBef>
              <a:buFont typeface="Tahoma" charset="0"/>
              <a:buChar char="–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5197475" algn="l"/>
              </a:tabLs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it-IT" altLang="it-IT" smtClean="0">
                <a:solidFill>
                  <a:srgbClr val="FFFF00"/>
                </a:solidFill>
                <a:latin typeface="Book Antiqua" pitchFamily="18" charset="0"/>
              </a:rPr>
              <a:t> </a:t>
            </a:r>
            <a:endParaRPr lang="it-IT" altLang="it-IT" smtClean="0">
              <a:latin typeface="Book Antiqua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3850" y="909638"/>
            <a:ext cx="8604250" cy="56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it-IT" altLang="it-IT" sz="2800" u="sng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AutoNum type="arabicParenR"/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VOLTMETRI</a:t>
            </a:r>
          </a:p>
          <a:p>
            <a:pPr eaLnBrk="1" hangingPunct="1">
              <a:lnSpc>
                <a:spcPct val="130000"/>
              </a:lnSpc>
              <a:defRPr/>
            </a:pPr>
            <a:endParaRPr lang="it-IT" altLang="it-IT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it-IT" altLang="it-IT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2) </a:t>
            </a:r>
            <a: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OSCILLOSCOPI</a:t>
            </a:r>
          </a:p>
          <a:p>
            <a:pPr eaLnBrk="1" hangingPunct="1">
              <a:lnSpc>
                <a:spcPct val="130000"/>
              </a:lnSpc>
              <a:defRPr/>
            </a:pPr>
            <a:endParaRPr lang="it-IT" altLang="it-IT" sz="2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it-IT" altLang="it-IT" sz="2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3) </a:t>
            </a:r>
            <a: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ANALIZZATORI</a:t>
            </a:r>
            <a:b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 SPETTRO</a:t>
            </a:r>
            <a:endParaRPr lang="it-IT" altLang="it-IT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it-IT" altLang="it-IT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36600" y="3124200"/>
            <a:ext cx="2921000" cy="508000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912813"/>
            <a:ext cx="1693862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2613025"/>
            <a:ext cx="3605212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4402138"/>
            <a:ext cx="3605213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4957763" y="3006725"/>
            <a:ext cx="234950" cy="771525"/>
            <a:chOff x="4951413" y="3006725"/>
            <a:chExt cx="234950" cy="771526"/>
          </a:xfrm>
        </p:grpSpPr>
        <p:cxnSp>
          <p:nvCxnSpPr>
            <p:cNvPr id="15" name="Straight Connector 2"/>
            <p:cNvCxnSpPr/>
            <p:nvPr/>
          </p:nvCxnSpPr>
          <p:spPr>
            <a:xfrm flipV="1">
              <a:off x="4951413" y="3006725"/>
              <a:ext cx="234950" cy="6350"/>
            </a:xfrm>
            <a:prstGeom prst="line">
              <a:avLst/>
            </a:prstGeom>
            <a:ln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3"/>
            <p:cNvCxnSpPr/>
            <p:nvPr/>
          </p:nvCxnSpPr>
          <p:spPr>
            <a:xfrm flipV="1">
              <a:off x="4951413" y="3262313"/>
              <a:ext cx="234950" cy="6350"/>
            </a:xfrm>
            <a:prstGeom prst="line">
              <a:avLst/>
            </a:prstGeom>
            <a:ln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4"/>
            <p:cNvCxnSpPr/>
            <p:nvPr/>
          </p:nvCxnSpPr>
          <p:spPr>
            <a:xfrm flipV="1">
              <a:off x="4951413" y="3517901"/>
              <a:ext cx="234950" cy="6350"/>
            </a:xfrm>
            <a:prstGeom prst="line">
              <a:avLst/>
            </a:prstGeom>
            <a:ln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5"/>
            <p:cNvCxnSpPr/>
            <p:nvPr/>
          </p:nvCxnSpPr>
          <p:spPr>
            <a:xfrm flipV="1">
              <a:off x="4951413" y="3771901"/>
              <a:ext cx="234950" cy="6350"/>
            </a:xfrm>
            <a:prstGeom prst="line">
              <a:avLst/>
            </a:prstGeom>
            <a:ln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951413" y="5011738"/>
            <a:ext cx="234950" cy="771525"/>
            <a:chOff x="4951413" y="3006725"/>
            <a:chExt cx="234950" cy="771526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4951413" y="3006725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951413" y="3262312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951413" y="3517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951413" y="3771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8"/>
          <p:cNvGrpSpPr>
            <a:grpSpLocks/>
          </p:cNvGrpSpPr>
          <p:nvPr/>
        </p:nvGrpSpPr>
        <p:grpSpPr bwMode="auto">
          <a:xfrm rot="5400000">
            <a:off x="5075238" y="3608387"/>
            <a:ext cx="234950" cy="771525"/>
            <a:chOff x="4951413" y="3006725"/>
            <a:chExt cx="234950" cy="771526"/>
          </a:xfrm>
        </p:grpSpPr>
        <p:cxnSp>
          <p:nvCxnSpPr>
            <p:cNvPr id="25" name="Straight Connector 29"/>
            <p:cNvCxnSpPr/>
            <p:nvPr/>
          </p:nvCxnSpPr>
          <p:spPr>
            <a:xfrm flipV="1">
              <a:off x="4951414" y="3006726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0"/>
            <p:cNvCxnSpPr/>
            <p:nvPr/>
          </p:nvCxnSpPr>
          <p:spPr>
            <a:xfrm flipV="1">
              <a:off x="4951414" y="3262313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1"/>
            <p:cNvCxnSpPr/>
            <p:nvPr/>
          </p:nvCxnSpPr>
          <p:spPr>
            <a:xfrm flipV="1">
              <a:off x="4951414" y="3517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2"/>
            <p:cNvCxnSpPr/>
            <p:nvPr/>
          </p:nvCxnSpPr>
          <p:spPr>
            <a:xfrm flipV="1">
              <a:off x="4951414" y="3771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33"/>
          <p:cNvGrpSpPr>
            <a:grpSpLocks/>
          </p:cNvGrpSpPr>
          <p:nvPr/>
        </p:nvGrpSpPr>
        <p:grpSpPr bwMode="auto">
          <a:xfrm rot="5400000">
            <a:off x="5843588" y="3608387"/>
            <a:ext cx="234950" cy="771525"/>
            <a:chOff x="4951413" y="3006725"/>
            <a:chExt cx="234950" cy="771526"/>
          </a:xfrm>
        </p:grpSpPr>
        <p:cxnSp>
          <p:nvCxnSpPr>
            <p:cNvPr id="30" name="Straight Connector 34"/>
            <p:cNvCxnSpPr/>
            <p:nvPr/>
          </p:nvCxnSpPr>
          <p:spPr>
            <a:xfrm flipV="1">
              <a:off x="4951414" y="3006726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5"/>
            <p:cNvCxnSpPr/>
            <p:nvPr/>
          </p:nvCxnSpPr>
          <p:spPr>
            <a:xfrm flipV="1">
              <a:off x="4951414" y="3262313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6"/>
            <p:cNvCxnSpPr/>
            <p:nvPr/>
          </p:nvCxnSpPr>
          <p:spPr>
            <a:xfrm flipV="1">
              <a:off x="4951414" y="3517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7"/>
            <p:cNvCxnSpPr/>
            <p:nvPr/>
          </p:nvCxnSpPr>
          <p:spPr>
            <a:xfrm flipV="1">
              <a:off x="4951414" y="3771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8"/>
          <p:cNvGrpSpPr>
            <a:grpSpLocks/>
          </p:cNvGrpSpPr>
          <p:nvPr/>
        </p:nvGrpSpPr>
        <p:grpSpPr bwMode="auto">
          <a:xfrm rot="5400000">
            <a:off x="6608763" y="3621087"/>
            <a:ext cx="234950" cy="771525"/>
            <a:chOff x="4951413" y="3006725"/>
            <a:chExt cx="234950" cy="771526"/>
          </a:xfrm>
        </p:grpSpPr>
        <p:cxnSp>
          <p:nvCxnSpPr>
            <p:cNvPr id="35" name="Straight Connector 39"/>
            <p:cNvCxnSpPr/>
            <p:nvPr/>
          </p:nvCxnSpPr>
          <p:spPr>
            <a:xfrm flipV="1">
              <a:off x="4951414" y="3006726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0"/>
            <p:cNvCxnSpPr/>
            <p:nvPr/>
          </p:nvCxnSpPr>
          <p:spPr>
            <a:xfrm flipV="1">
              <a:off x="4951414" y="3262313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1"/>
            <p:cNvCxnSpPr/>
            <p:nvPr/>
          </p:nvCxnSpPr>
          <p:spPr>
            <a:xfrm flipV="1">
              <a:off x="4951414" y="3517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2"/>
            <p:cNvCxnSpPr/>
            <p:nvPr/>
          </p:nvCxnSpPr>
          <p:spPr>
            <a:xfrm flipV="1">
              <a:off x="4951414" y="3771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43"/>
          <p:cNvGrpSpPr>
            <a:grpSpLocks/>
          </p:cNvGrpSpPr>
          <p:nvPr/>
        </p:nvGrpSpPr>
        <p:grpSpPr bwMode="auto">
          <a:xfrm rot="5400000">
            <a:off x="5051426" y="5622925"/>
            <a:ext cx="234950" cy="771525"/>
            <a:chOff x="4951413" y="3006725"/>
            <a:chExt cx="234950" cy="771526"/>
          </a:xfrm>
        </p:grpSpPr>
        <p:cxnSp>
          <p:nvCxnSpPr>
            <p:cNvPr id="40" name="Straight Connector 44"/>
            <p:cNvCxnSpPr/>
            <p:nvPr/>
          </p:nvCxnSpPr>
          <p:spPr>
            <a:xfrm flipV="1">
              <a:off x="4946650" y="3006726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5"/>
            <p:cNvCxnSpPr/>
            <p:nvPr/>
          </p:nvCxnSpPr>
          <p:spPr>
            <a:xfrm flipV="1">
              <a:off x="4946650" y="3262314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6"/>
            <p:cNvCxnSpPr/>
            <p:nvPr/>
          </p:nvCxnSpPr>
          <p:spPr>
            <a:xfrm flipV="1">
              <a:off x="4951413" y="3517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7"/>
            <p:cNvCxnSpPr/>
            <p:nvPr/>
          </p:nvCxnSpPr>
          <p:spPr>
            <a:xfrm flipV="1">
              <a:off x="4951413" y="3771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8"/>
          <p:cNvGrpSpPr>
            <a:grpSpLocks/>
          </p:cNvGrpSpPr>
          <p:nvPr/>
        </p:nvGrpSpPr>
        <p:grpSpPr bwMode="auto">
          <a:xfrm rot="5400000">
            <a:off x="5819776" y="5622925"/>
            <a:ext cx="234950" cy="771525"/>
            <a:chOff x="4951413" y="3006725"/>
            <a:chExt cx="234950" cy="771526"/>
          </a:xfrm>
        </p:grpSpPr>
        <p:cxnSp>
          <p:nvCxnSpPr>
            <p:cNvPr id="45" name="Straight Connector 49"/>
            <p:cNvCxnSpPr/>
            <p:nvPr/>
          </p:nvCxnSpPr>
          <p:spPr>
            <a:xfrm flipV="1">
              <a:off x="4946650" y="3006726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0"/>
            <p:cNvCxnSpPr/>
            <p:nvPr/>
          </p:nvCxnSpPr>
          <p:spPr>
            <a:xfrm flipV="1">
              <a:off x="4946650" y="3262314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1"/>
            <p:cNvCxnSpPr/>
            <p:nvPr/>
          </p:nvCxnSpPr>
          <p:spPr>
            <a:xfrm flipV="1">
              <a:off x="4951413" y="3517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52"/>
            <p:cNvCxnSpPr/>
            <p:nvPr/>
          </p:nvCxnSpPr>
          <p:spPr>
            <a:xfrm flipV="1">
              <a:off x="4951413" y="3771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53"/>
          <p:cNvGrpSpPr>
            <a:grpSpLocks/>
          </p:cNvGrpSpPr>
          <p:nvPr/>
        </p:nvGrpSpPr>
        <p:grpSpPr bwMode="auto">
          <a:xfrm rot="5400000">
            <a:off x="6584951" y="5635625"/>
            <a:ext cx="234950" cy="771525"/>
            <a:chOff x="4951413" y="3006725"/>
            <a:chExt cx="234950" cy="771526"/>
          </a:xfrm>
        </p:grpSpPr>
        <p:cxnSp>
          <p:nvCxnSpPr>
            <p:cNvPr id="50" name="Straight Connector 54"/>
            <p:cNvCxnSpPr/>
            <p:nvPr/>
          </p:nvCxnSpPr>
          <p:spPr>
            <a:xfrm flipV="1">
              <a:off x="4951413" y="3006726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5"/>
            <p:cNvCxnSpPr/>
            <p:nvPr/>
          </p:nvCxnSpPr>
          <p:spPr>
            <a:xfrm flipV="1">
              <a:off x="4951413" y="3262314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6"/>
            <p:cNvCxnSpPr/>
            <p:nvPr/>
          </p:nvCxnSpPr>
          <p:spPr>
            <a:xfrm flipV="1">
              <a:off x="4951413" y="3517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7"/>
            <p:cNvCxnSpPr/>
            <p:nvPr/>
          </p:nvCxnSpPr>
          <p:spPr>
            <a:xfrm flipV="1">
              <a:off x="4951413" y="3771901"/>
              <a:ext cx="234950" cy="6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4694238" y="4552950"/>
            <a:ext cx="476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000">
                <a:solidFill>
                  <a:srgbClr val="1C1C1C"/>
                </a:solidFill>
                <a:latin typeface="Book Antiqua" panose="02040602050305030304" pitchFamily="18" charset="0"/>
              </a:rPr>
              <a:t>rms</a:t>
            </a:r>
            <a:endParaRPr lang="it-IT" altLang="it-IT" sz="1000">
              <a:solidFill>
                <a:srgbClr val="1C1C1C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3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0400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kern="0" smtClean="0">
                <a:solidFill>
                  <a:schemeClr val="tx1"/>
                </a:solidFill>
                <a:latin typeface="Book Antiqua" pitchFamily="18" charset="0"/>
              </a:rPr>
              <a:t>Sezioni dell'Oscilloscopio</a:t>
            </a:r>
            <a:endParaRPr lang="it-IT" altLang="it-IT" kern="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5950" y="1354138"/>
            <a:ext cx="790575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      </a:t>
            </a:r>
            <a:r>
              <a:rPr lang="it-IT" altLang="it-IT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 SEZIONI PRINCIPALI</a:t>
            </a:r>
          </a:p>
          <a:p>
            <a:pPr eaLnBrk="1" hangingPunct="1">
              <a:defRPr/>
            </a:pPr>
            <a:endParaRPr lang="it-IT" altLang="it-IT" sz="2800" u="sng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AutoNum type="arabicParenR"/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Schermo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 regolazione della traccia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2) Condizionamento e amplificazione </a:t>
            </a:r>
            <a: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verticale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(accoppiamenti e guadagni d’ingresso)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3) Sincronismo (</a:t>
            </a:r>
            <a:r>
              <a:rPr lang="it-IT" altLang="it-IT" sz="2800" b="1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trigger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4) Base dei </a:t>
            </a:r>
            <a: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tempi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(amplificazione orizzontale)</a:t>
            </a:r>
          </a:p>
          <a:p>
            <a:pPr eaLnBrk="1" hangingPunct="1">
              <a:spcBef>
                <a:spcPct val="50000"/>
              </a:spcBef>
              <a:defRPr/>
            </a:pPr>
            <a:endParaRPr lang="it-IT" altLang="it-IT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4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8053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kern="0" smtClean="0">
                <a:solidFill>
                  <a:schemeClr val="tx1"/>
                </a:solidFill>
                <a:latin typeface="Book Antiqua" pitchFamily="18" charset="0"/>
              </a:rPr>
              <a:t>Funzioni delle 4 Sezioni</a:t>
            </a:r>
            <a:endParaRPr lang="it-IT" altLang="it-IT" kern="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5950" y="1057572"/>
            <a:ext cx="7905750" cy="553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rabicParenR"/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Schermo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 regolazione della traccia</a:t>
            </a:r>
          </a:p>
          <a:p>
            <a:pPr marL="0" indent="0" eaLnBrk="1" hangingPunct="1">
              <a:lnSpc>
                <a:spcPct val="130000"/>
              </a:lnSpc>
              <a:defRPr/>
            </a:pPr>
            <a:r>
              <a:rPr lang="it-IT" altLang="it-IT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consente di </a:t>
            </a:r>
            <a:r>
              <a:rPr lang="it-IT" altLang="it-IT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visualizzare una </a:t>
            </a:r>
            <a:r>
              <a:rPr lang="it-IT" altLang="it-IT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traccia luminosa che evolve nel dominio del tempo (asse X) tenendo conto dei livelli di tensione (asse Y)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2) Condizionamento e amplificazione </a:t>
            </a:r>
            <a: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verticale</a:t>
            </a:r>
          </a:p>
          <a:p>
            <a:pPr marL="0" eaLnBrk="1" hangingPunct="1">
              <a:lnSpc>
                <a:spcPct val="130000"/>
              </a:lnSpc>
              <a:defRPr/>
            </a:pPr>
            <a:r>
              <a:rPr lang="it-IT" altLang="it-IT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consente di </a:t>
            </a:r>
            <a:r>
              <a:rPr lang="it-IT" altLang="it-IT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accoppiare</a:t>
            </a:r>
            <a:r>
              <a:rPr lang="it-IT" altLang="it-IT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il segnale in </a:t>
            </a:r>
            <a:r>
              <a:rPr lang="it-IT" altLang="it-IT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DC o AC (o GND)</a:t>
            </a:r>
            <a:r>
              <a:rPr lang="it-IT" altLang="it-IT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 di scegliere il fattore di scala verticale </a:t>
            </a:r>
            <a:r>
              <a:rPr lang="it-IT" altLang="it-IT" sz="20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it-IT" altLang="it-IT" sz="20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it-IT" altLang="it-IT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=[V/DIV] </a:t>
            </a:r>
            <a:r>
              <a:rPr lang="it-IT" altLang="it-IT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per l’asse Y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3) Sincronismo (</a:t>
            </a:r>
            <a:r>
              <a:rPr lang="it-IT" altLang="it-IT" sz="2800" b="1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trigger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  <a:p>
            <a:pPr marL="0" eaLnBrk="1" hangingPunct="1">
              <a:lnSpc>
                <a:spcPct val="130000"/>
              </a:lnSpc>
              <a:defRPr/>
            </a:pPr>
            <a:r>
              <a:rPr lang="it-IT" alt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consente di </a:t>
            </a:r>
            <a:r>
              <a:rPr lang="it-IT" altLang="it-IT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‘’agganciare’’ un livello, con una data pendenza</a:t>
            </a:r>
            <a:r>
              <a:rPr lang="it-IT" altLang="it-IT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sul segnale di trigger e da quel punto fa partire la visualizzazione </a:t>
            </a:r>
          </a:p>
          <a:p>
            <a:pPr marL="0" lvl="0" indent="0" eaLnBrk="1" hangingPunct="1">
              <a:lnSpc>
                <a:spcPct val="130000"/>
              </a:lnSpc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4) Base dei </a:t>
            </a:r>
            <a: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tempi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(amplificazione orizzontale)</a:t>
            </a:r>
            <a:b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consente di </a:t>
            </a:r>
            <a:r>
              <a:rPr lang="it-IT" altLang="it-IT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‘’scansionare’’ la traccia da </a:t>
            </a:r>
            <a:r>
              <a:rPr lang="it-IT" altLang="it-IT" sz="2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sx</a:t>
            </a:r>
            <a:r>
              <a:rPr lang="it-IT" altLang="it-IT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dx </a:t>
            </a:r>
            <a:r>
              <a:rPr lang="it-IT" altLang="it-IT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lungo l’asse X e di scegliere il fattore di scala orizzontale </a:t>
            </a:r>
            <a:r>
              <a:rPr lang="it-IT" altLang="it-IT" sz="20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it-IT" altLang="it-IT" sz="20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it-IT" altLang="it-IT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=[s/DIV]</a:t>
            </a:r>
            <a:endParaRPr lang="it-IT" altLang="it-IT" sz="2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5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6818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88900"/>
            <a:ext cx="9144000" cy="10588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kern="0" smtClean="0">
                <a:solidFill>
                  <a:schemeClr val="tx1"/>
                </a:solidFill>
                <a:latin typeface="Book Antiqua" pitchFamily="18" charset="0"/>
              </a:rPr>
              <a:t>Pannello frontale</a:t>
            </a:r>
            <a:endParaRPr lang="it-IT" altLang="it-IT" kern="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" name="Picture 3" descr="pannello_front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738" y="877888"/>
            <a:ext cx="7666037" cy="570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658938" y="817563"/>
            <a:ext cx="476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>
                <a:solidFill>
                  <a:srgbClr val="C00000"/>
                </a:solidFill>
                <a:latin typeface="Book Antiqua" panose="02040602050305030304" pitchFamily="18" charset="0"/>
              </a:rPr>
              <a:t>1)</a:t>
            </a:r>
            <a:endParaRPr lang="it-IT" altLang="it-IT" sz="1800" b="1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903538" y="4799013"/>
            <a:ext cx="476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>
                <a:solidFill>
                  <a:srgbClr val="C00000"/>
                </a:solidFill>
                <a:latin typeface="Book Antiqua" panose="02040602050305030304" pitchFamily="18" charset="0"/>
              </a:rPr>
              <a:t>2)</a:t>
            </a:r>
            <a:endParaRPr lang="it-IT" altLang="it-IT" sz="1800" b="1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291138" y="881063"/>
            <a:ext cx="476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>
                <a:solidFill>
                  <a:srgbClr val="C00000"/>
                </a:solidFill>
                <a:latin typeface="Book Antiqua" panose="02040602050305030304" pitchFamily="18" charset="0"/>
              </a:rPr>
              <a:t>4)</a:t>
            </a:r>
            <a:endParaRPr lang="it-IT" altLang="it-IT" sz="1800" b="1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5329238" y="4362450"/>
            <a:ext cx="47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>
                <a:solidFill>
                  <a:srgbClr val="C00000"/>
                </a:solidFill>
                <a:latin typeface="Book Antiqua" panose="02040602050305030304" pitchFamily="18" charset="0"/>
              </a:rPr>
              <a:t>3)</a:t>
            </a:r>
            <a:endParaRPr lang="it-IT" altLang="it-IT" sz="1800" b="1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6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0695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810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 smtClean="0">
                <a:solidFill>
                  <a:schemeClr val="tx1"/>
                </a:solidFill>
                <a:latin typeface="Book Antiqua" pitchFamily="18" charset="0"/>
              </a:rPr>
              <a:t>Tubo a raggi catodici (TRC o CRT)</a:t>
            </a:r>
          </a:p>
        </p:txBody>
      </p:sp>
      <p:sp>
        <p:nvSpPr>
          <p:cNvPr id="17413" name="AutoShape 24" descr="File:Tektronix 1720 vectorscope.jpg"/>
          <p:cNvSpPr>
            <a:spLocks noChangeAspect="1" noChangeArrowheads="1"/>
          </p:cNvSpPr>
          <p:nvPr/>
        </p:nvSpPr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741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870336"/>
            <a:ext cx="854710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4516438"/>
            <a:ext cx="3883025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650875" y="5404706"/>
            <a:ext cx="82264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81063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0335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925638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447925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9051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3623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8195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2767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Controllando le tensioni di deflessione, </a:t>
            </a:r>
            <a:r>
              <a:rPr lang="it-IT" altLang="it-IT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</a:t>
            </a:r>
            <a:r>
              <a:rPr lang="it-IT" altLang="it-IT" sz="28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y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e </a:t>
            </a:r>
            <a:r>
              <a:rPr lang="it-IT" altLang="it-IT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</a:t>
            </a:r>
            <a:r>
              <a:rPr lang="it-IT" altLang="it-IT" sz="2800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x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, è possibile “disegnare” sullo schermo (</a:t>
            </a:r>
            <a:r>
              <a:rPr lang="it-IT" altLang="it-IT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PLOT X-Y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) l’andamento dei segnali in funzione del tempo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108575" y="2108200"/>
            <a:ext cx="58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81063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0335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925638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447925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9051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3623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8195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2767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it-IT" altLang="it-IT" sz="2000" b="1" i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000" b="1" i="1" baseline="-25000">
                <a:solidFill>
                  <a:srgbClr val="000000"/>
                </a:solidFill>
                <a:latin typeface="Book Antiqua" panose="02040602050305030304" pitchFamily="18" charset="0"/>
              </a:rPr>
              <a:t>x</a:t>
            </a:r>
            <a:endParaRPr lang="it-IT" altLang="it-IT" sz="2000" b="1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62575" y="3759200"/>
            <a:ext cx="58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81063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0335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925638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447925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9051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3623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8195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2767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it-IT" altLang="it-IT" sz="2000" b="1" i="1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it-IT" altLang="it-IT" sz="2000" b="1" i="1" baseline="-25000">
                <a:solidFill>
                  <a:srgbClr val="000000"/>
                </a:solidFill>
                <a:latin typeface="Book Antiqua" panose="02040602050305030304" pitchFamily="18" charset="0"/>
              </a:rPr>
              <a:t>y</a:t>
            </a:r>
            <a:endParaRPr lang="it-IT" altLang="it-IT" sz="2000" b="1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8039100" y="2933700"/>
            <a:ext cx="0" cy="1333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rot="5400000">
            <a:off x="7556500" y="3060700"/>
            <a:ext cx="965200" cy="1104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5207000" y="2413000"/>
            <a:ext cx="88900" cy="889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5524500" y="3708400"/>
            <a:ext cx="88900" cy="889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5175" y="3225800"/>
            <a:ext cx="58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81063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0335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925638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447925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9051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3623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8195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2767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it-IT" altLang="it-IT" sz="2000" b="1" i="1">
                <a:solidFill>
                  <a:srgbClr val="000000"/>
                </a:solidFill>
                <a:latin typeface="Book Antiqua" panose="02040602050305030304" pitchFamily="18" charset="0"/>
              </a:rPr>
              <a:t>X</a:t>
            </a:r>
            <a:endParaRPr lang="it-IT" altLang="it-IT" sz="2000" b="1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99375" y="2946400"/>
            <a:ext cx="58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81063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0335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925638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447925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9051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3623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8195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2767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it-IT" altLang="it-IT" sz="2000" b="1" i="1">
                <a:solidFill>
                  <a:srgbClr val="000000"/>
                </a:solidFill>
                <a:latin typeface="Book Antiqua" panose="02040602050305030304" pitchFamily="18" charset="0"/>
              </a:rPr>
              <a:t>Y</a:t>
            </a:r>
            <a:endParaRPr lang="it-IT" altLang="it-IT" sz="2000" b="1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7696200" y="42672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7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AutoShape 24" descr="File:Tektronix 1720 vectorscope.jpg"/>
          <p:cNvSpPr>
            <a:spLocks noChangeAspect="1" noChangeArrowheads="1"/>
          </p:cNvSpPr>
          <p:nvPr/>
        </p:nvSpPr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kern="0" smtClean="0">
                <a:solidFill>
                  <a:schemeClr val="tx1"/>
                </a:solidFill>
                <a:latin typeface="Book Antiqua" pitchFamily="18" charset="0"/>
              </a:rPr>
              <a:t>Tubo a raggi catodici (TRC o CRT)</a:t>
            </a:r>
            <a:endParaRPr lang="it-IT" altLang="it-IT" kern="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AutoShape 5" descr="File:Tektronix 1720 vectorscope.jpg"/>
          <p:cNvSpPr>
            <a:spLocks noChangeAspect="1" noChangeArrowheads="1"/>
          </p:cNvSpPr>
          <p:nvPr/>
        </p:nvSpPr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7" name="Picture 6" descr="Tektronix_1720_vectorsco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4"/>
          <a:stretch>
            <a:fillRect/>
          </a:stretch>
        </p:blipFill>
        <p:spPr bwMode="auto">
          <a:xfrm>
            <a:off x="774700" y="1128713"/>
            <a:ext cx="7620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8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8501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AutoShape 24" descr="File:Tektronix 1720 vectorscope.jpg"/>
          <p:cNvSpPr>
            <a:spLocks noChangeAspect="1" noChangeArrowheads="1"/>
          </p:cNvSpPr>
          <p:nvPr/>
        </p:nvSpPr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461963" y="0"/>
            <a:ext cx="8053387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kern="0" smtClean="0">
                <a:solidFill>
                  <a:schemeClr val="tx1">
                    <a:lumMod val="50000"/>
                  </a:schemeClr>
                </a:solidFill>
                <a:latin typeface="Book Antiqua" pitchFamily="18" charset="0"/>
              </a:rPr>
              <a:t>YOUTUBE Videos on CRTs</a:t>
            </a:r>
            <a:endParaRPr lang="it-IT" altLang="it-IT" kern="0" dirty="0" smtClean="0">
              <a:solidFill>
                <a:schemeClr val="tx1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black">
          <a:xfrm>
            <a:off x="257175" y="1336675"/>
            <a:ext cx="819943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it-IT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Electrostatic deflection of cathode Rays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hlinkClick r:id="rId3"/>
              </a:rPr>
              <a:t>https://www.youtube.com/watch?v=Ne4ls1xEgiI</a:t>
            </a:r>
            <a:endParaRPr lang="it-IT" altLang="it-IT" sz="2800" b="1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black">
          <a:xfrm>
            <a:off x="322263" y="2960688"/>
            <a:ext cx="8643937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it-IT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Incredible Homemade Cathode Ray Tube - Part 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hlinkClick r:id="rId4"/>
              </a:rPr>
              <a:t>https://www.youtube.com/watch?v=5-Bco8KRpmU</a:t>
            </a:r>
            <a:endParaRPr lang="it-IT" altLang="it-IT" sz="2800" b="1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black">
          <a:xfrm>
            <a:off x="322263" y="4841875"/>
            <a:ext cx="8821737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it-IT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Cathode Ray Tube "how it works“</a:t>
            </a:r>
            <a:br>
              <a:rPr lang="en-US" altLang="it-IT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altLang="it-IT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Year 1943 16mm U.S. military training film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hlinkClick r:id="rId5"/>
              </a:rPr>
              <a:t>https://www.youtube.com/watch?v=GnZSopHjmYQ</a:t>
            </a:r>
            <a:endParaRPr lang="it-IT" altLang="it-IT" sz="2800" b="1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>
          <a:xfrm>
            <a:off x="0" y="6653213"/>
            <a:ext cx="9143999" cy="204787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Oscilloscopi</a:t>
            </a:r>
            <a:endParaRPr lang="it-IT" altLang="it-IT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4481-44C4-4AE2-89D1-A20B40195104}" type="slidenum">
              <a:rPr lang="it-IT" altLang="it-IT" smtClean="0"/>
              <a:pPr>
                <a:defRPr/>
              </a:pPr>
              <a:t>9</a:t>
            </a:fld>
            <a:r>
              <a:rPr lang="it-IT" altLang="it-IT" smtClean="0"/>
              <a:t>/25 [</a:t>
            </a:r>
            <a:r>
              <a:rPr lang="it-IT" altLang="it-IT" smtClean="0">
                <a:solidFill>
                  <a:schemeClr val="tx1"/>
                </a:solidFill>
              </a:rPr>
              <a:t>16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(9)</a:t>
            </a:r>
            <a:r>
              <a:rPr lang="it-IT" altLang="it-IT" smtClean="0"/>
              <a:t>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3200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IDI COL C.S. (Antonio)">
  <a:themeElements>
    <a:clrScheme name="LUCIDI COL C.S. (Antonio)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LUCIDI COL C.S. (Antonio)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CIDI COL C.S. (Antonio)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LUCIDI COL C.S. (Antonio)</Template>
  <TotalTime>6646</TotalTime>
  <Words>1234</Words>
  <Application>Microsoft Office PowerPoint</Application>
  <PresentationFormat>Presentazione su schermo (4:3)</PresentationFormat>
  <Paragraphs>235</Paragraphs>
  <Slides>25</Slides>
  <Notes>25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3" baseType="lpstr">
      <vt:lpstr>Arial</vt:lpstr>
      <vt:lpstr>Arial Unicode MS</vt:lpstr>
      <vt:lpstr>Book Antiqua</vt:lpstr>
      <vt:lpstr>Symbol</vt:lpstr>
      <vt:lpstr>Tahoma</vt:lpstr>
      <vt:lpstr>Wingdings</vt:lpstr>
      <vt:lpstr>LUCIDI COL C.S. (Antonio)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Tubo a raggi catodici (TRC o CRT)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VOLTMETRI DIGITALI   E  CONVERTITORI (D/A e A/D)</dc:title>
  <dc:subject>Lucidi x lezioni Misure</dc:subject>
  <dc:creator>Cesare Svelto</dc:creator>
  <cp:lastModifiedBy>Hewlett-Packard Company</cp:lastModifiedBy>
  <cp:revision>219</cp:revision>
  <dcterms:created xsi:type="dcterms:W3CDTF">2006-10-30T21:28:22Z</dcterms:created>
  <dcterms:modified xsi:type="dcterms:W3CDTF">2019-05-22T21:33:56Z</dcterms:modified>
</cp:coreProperties>
</file>