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93" r:id="rId2"/>
    <p:sldId id="48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92" r:id="rId26"/>
    <p:sldId id="468" r:id="rId27"/>
    <p:sldId id="469" r:id="rId28"/>
    <p:sldId id="496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94" r:id="rId40"/>
    <p:sldId id="481" r:id="rId41"/>
    <p:sldId id="482" r:id="rId42"/>
    <p:sldId id="490" r:id="rId43"/>
    <p:sldId id="495" r:id="rId44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sare Svelto" initials="C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9600"/>
    <a:srgbClr val="1C1C1C"/>
    <a:srgbClr val="5F5F5F"/>
    <a:srgbClr val="FFFFFF"/>
    <a:srgbClr val="000000"/>
    <a:srgbClr val="C8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718" autoAdjust="0"/>
  </p:normalViewPr>
  <p:slideViewPr>
    <p:cSldViewPr snapToGrid="0">
      <p:cViewPr varScale="1">
        <p:scale>
          <a:sx n="116" d="100"/>
          <a:sy n="116" d="100"/>
        </p:scale>
        <p:origin x="15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6-11-26T20:21:54.970" idx="20">
    <p:pos x="4674" y="3938"/>
    <p:text>I display OLED (Diodo Luminoso Organico) sono dispositivi allo stato solido che consistono in pellicole sottili di molecole organiche che creano luce quando la corrente elettrica viene applicata ad esse.
I display OLED presentano numerosi vantaggi rispetto ad altre tecnologie. Offrono immagini dagli alti contrasti e molto nitide: la luce autoemessa garantisce un’eccellente visibilità e non è presente alcun problema connesso all’angolo di visualizzazione. La tecnologia OLED ha una risposta veloce, fino a 1000 volte superiore a quella dei display LCD, ed è perfetta per video rendering e videogiochi grazie all’assenza di immagini sfocate. I display OLED sono sottili e leggeri, ma attualmente sono disponibili solo display di piccole dimensioni fino a 2,4”. Il consumo energetico è basso e al contrario degli LCD non è necessaria nessuna retroilluminazione. Inoltre, i display sono operativi in un’ampia gamma di temperature. La tecnologia OLED offre la possibilità di avere display flessibili.
Per questa tecnologia le applicazioni sono potenzialmente vaste. Attualmente essa è adatta a comunicazioni palmari e portatili, oltre che a strumenti elettronici consumer. Inoltre, poiché ben presto saranno disponibili display di maggiori dimensioni, anche applicazioni industriali, automobilistiche e per large consumer ne verranno a beneficiare.</p:text>
  </p:cm>
  <p:cm authorId="1" dt="2006-11-26T20:24:31.876" idx="21">
    <p:pos x="5447" y="3634"/>
    <p:text>TFT è la sigla di Thin Film Transistor. Il display TFT è un tipo di display piatto, a cristalli liquidi, ciascun pixel è controllato da uno a quattro transistor; ciò rende possibile applicare e disinserire la corrente elettrica che illumina il display a frequenza più alta, così il display è più luminoso e le immagini in movimento appaiono più fluide. A sua volta migliora la visualizzazione dei tipi di carattere più piccoli, che appaiono più regolari e nitidi. TFT sta diventando rapidamente la tecnologia standard utilizzata nei display a cristalli liquidi in quanto assicura un livello più alto di risoluzione e nitidezza dell’immagine.
Questa tecnologia in fase di sviluppo, a volte indicata con il termine “LCD a matrice attiva”, si propone di collocare il circuito di comando del display direttamente sulla superficie del vetrino e garantisce la migliore risoluzione tra tutte le tecnologie a display piatto. La tecnologia è stata sviluppata per i mercati dei telefoni mobili, delle fotocamere digitali e dei notebook, ma adesso è accessibile anche sul mercato industriale tramite alcuni dei più importanti produttori, come Sharp Microlectronics, TMDisplay e Densitron.</p:text>
  </p:cm>
  <p:cm authorId="1" dt="2008-06-16T07:57:42.783" idx="19">
    <p:pos x="4489" y="2676"/>
    <p:text>L'elettroluminescenza è un particolare tipo di luminescenza che caratterizza alcuni materiali in grado di emettere luce sotto l'azione di un campo elettrico, ovvero quando attraversati da una corrente elettrica.
I moduli elettroluminescenti sono sottili strisce o nastri che emettono luce al passaggio di corrente elettrica, a voltaggio e frequenza specifici.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90F589-173B-40F1-895C-3EAC8714E4B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347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 smtClean="0"/>
              <a:t>Fare clic per modificare gli stili del testo dello schema</a:t>
            </a:r>
          </a:p>
          <a:p>
            <a:pPr lvl="1"/>
            <a:r>
              <a:rPr lang="it-IT" altLang="it-IT" noProof="0" smtClean="0"/>
              <a:t>Secondo livello</a:t>
            </a:r>
          </a:p>
          <a:p>
            <a:pPr lvl="2"/>
            <a:r>
              <a:rPr lang="it-IT" altLang="it-IT" noProof="0" smtClean="0"/>
              <a:t>Terzo livello</a:t>
            </a:r>
          </a:p>
          <a:p>
            <a:pPr lvl="3"/>
            <a:r>
              <a:rPr lang="it-IT" altLang="it-IT" noProof="0" smtClean="0"/>
              <a:t>Quarto livello</a:t>
            </a:r>
          </a:p>
          <a:p>
            <a:pPr lvl="4"/>
            <a:r>
              <a:rPr lang="it-IT" altLang="it-IT" noProof="0" smtClean="0"/>
              <a:t>Quinto livello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1B7612-2A11-47B7-9E04-DF0F438D701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88466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2EC80F-0938-469D-87E0-0C87A80AFAFC}" type="slidenum">
              <a:rPr lang="it-IT" altLang="it-IT" sz="1300"/>
              <a:pPr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9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26168-363A-4AFB-B7BD-C35E803A7AB8}" type="slidenum">
              <a:rPr lang="it-IT" altLang="it-IT" sz="1300"/>
              <a:pPr>
                <a:spcBef>
                  <a:spcPct val="0"/>
                </a:spcBef>
              </a:pPr>
              <a:t>10</a:t>
            </a:fld>
            <a:endParaRPr lang="it-IT" altLang="it-IT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1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53C49D-B9EE-45C0-8E78-2541DAE689BE}" type="slidenum">
              <a:rPr lang="it-IT" altLang="it-IT" sz="1300"/>
              <a:pPr>
                <a:spcBef>
                  <a:spcPct val="0"/>
                </a:spcBef>
              </a:pPr>
              <a:t>11</a:t>
            </a:fld>
            <a:endParaRPr lang="it-IT" altLang="it-IT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5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B917D3-78FF-44BD-A09C-7D7839E4FBE0}" type="slidenum">
              <a:rPr lang="it-IT" altLang="it-IT" sz="1300"/>
              <a:pPr>
                <a:spcBef>
                  <a:spcPct val="0"/>
                </a:spcBef>
              </a:pPr>
              <a:t>12</a:t>
            </a:fld>
            <a:endParaRPr lang="it-IT" altLang="it-IT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3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2D9C2C-A8FD-428A-988E-BC69DD588313}" type="slidenum">
              <a:rPr lang="it-IT" altLang="it-IT" sz="1300"/>
              <a:pPr>
                <a:spcBef>
                  <a:spcPct val="0"/>
                </a:spcBef>
              </a:pPr>
              <a:t>13</a:t>
            </a:fld>
            <a:endParaRPr lang="it-IT" altLang="it-IT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2D4098-C6E2-400B-8191-A3B66A25A0D0}" type="slidenum">
              <a:rPr lang="it-IT" altLang="it-IT" sz="1300"/>
              <a:pPr>
                <a:spcBef>
                  <a:spcPct val="0"/>
                </a:spcBef>
              </a:pPr>
              <a:t>14</a:t>
            </a:fld>
            <a:endParaRPr lang="it-IT" altLang="it-IT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60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95383-94D9-4BFF-9425-B078DEC6B0E7}" type="slidenum">
              <a:rPr lang="it-IT" altLang="it-IT" sz="1300"/>
              <a:pPr>
                <a:spcBef>
                  <a:spcPct val="0"/>
                </a:spcBef>
              </a:pPr>
              <a:t>15</a:t>
            </a:fld>
            <a:endParaRPr lang="it-IT" altLang="it-IT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5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695BB-A5C5-4441-8BCC-397B309596DD}" type="slidenum">
              <a:rPr lang="it-IT" altLang="it-IT" sz="1300"/>
              <a:pPr>
                <a:spcBef>
                  <a:spcPct val="0"/>
                </a:spcBef>
              </a:pPr>
              <a:t>16</a:t>
            </a:fld>
            <a:endParaRPr lang="it-IT" altLang="it-IT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6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12F856-781F-482A-BAFD-8378471D406D}" type="slidenum">
              <a:rPr lang="it-IT" altLang="it-IT" sz="1300"/>
              <a:pPr>
                <a:spcBef>
                  <a:spcPct val="0"/>
                </a:spcBef>
              </a:pPr>
              <a:t>17</a:t>
            </a:fld>
            <a:endParaRPr lang="it-IT" altLang="it-IT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08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6C7620-A454-4602-B051-21B13168E2BF}" type="slidenum">
              <a:rPr lang="it-IT" altLang="it-IT" sz="1300"/>
              <a:pPr>
                <a:spcBef>
                  <a:spcPct val="0"/>
                </a:spcBef>
              </a:pPr>
              <a:t>18</a:t>
            </a:fld>
            <a:endParaRPr lang="it-IT" altLang="it-IT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60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BF1FB-B50E-4893-8462-F4B30A016FAD}" type="slidenum">
              <a:rPr lang="it-IT" altLang="it-IT" sz="1300"/>
              <a:pPr>
                <a:spcBef>
                  <a:spcPct val="0"/>
                </a:spcBef>
              </a:pPr>
              <a:t>19</a:t>
            </a:fld>
            <a:endParaRPr lang="it-IT" altLang="it-IT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7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B0EEA-EFA9-4DD4-BED3-7D8A5C6E3C99}" type="slidenum">
              <a:rPr lang="it-IT" altLang="it-IT" sz="1300"/>
              <a:pPr>
                <a:spcBef>
                  <a:spcPct val="0"/>
                </a:spcBef>
              </a:pPr>
              <a:t>2</a:t>
            </a:fld>
            <a:endParaRPr lang="it-IT" altLang="it-IT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03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8DC41B-2FDA-4226-83C3-5B802D2940A2}" type="slidenum">
              <a:rPr lang="it-IT" altLang="it-IT" sz="1300"/>
              <a:pPr>
                <a:spcBef>
                  <a:spcPct val="0"/>
                </a:spcBef>
              </a:pPr>
              <a:t>20</a:t>
            </a:fld>
            <a:endParaRPr lang="it-IT" altLang="it-IT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98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C7AC05-F1F5-4239-891A-12351D6344BD}" type="slidenum">
              <a:rPr lang="it-IT" altLang="it-IT" sz="1300"/>
              <a:pPr>
                <a:spcBef>
                  <a:spcPct val="0"/>
                </a:spcBef>
              </a:pPr>
              <a:t>21</a:t>
            </a:fld>
            <a:endParaRPr lang="it-IT" altLang="it-IT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52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E2238-C167-4FE6-82CA-B992CD93866F}" type="slidenum">
              <a:rPr lang="it-IT" altLang="it-IT" sz="1300"/>
              <a:pPr>
                <a:spcBef>
                  <a:spcPct val="0"/>
                </a:spcBef>
              </a:pPr>
              <a:t>22</a:t>
            </a:fld>
            <a:endParaRPr lang="it-IT" altLang="it-IT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A0A86-A65E-445E-B00E-3BFEFA6716B0}" type="slidenum">
              <a:rPr lang="it-IT" altLang="it-IT" sz="1300"/>
              <a:pPr>
                <a:spcBef>
                  <a:spcPct val="0"/>
                </a:spcBef>
              </a:pPr>
              <a:t>23</a:t>
            </a:fld>
            <a:endParaRPr lang="it-IT" altLang="it-IT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57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1DA383-80E8-479C-A02C-151F36599A2B}" type="slidenum">
              <a:rPr lang="it-IT" altLang="it-IT" sz="1300"/>
              <a:pPr>
                <a:spcBef>
                  <a:spcPct val="0"/>
                </a:spcBef>
              </a:pPr>
              <a:t>24</a:t>
            </a:fld>
            <a:endParaRPr lang="it-IT" altLang="it-IT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9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ED0B5C-8F3F-451B-8A0C-0892BC4B14C6}" type="slidenum">
              <a:rPr lang="it-IT" altLang="it-IT" sz="1300"/>
              <a:pPr>
                <a:spcBef>
                  <a:spcPct val="0"/>
                </a:spcBef>
              </a:pPr>
              <a:t>25</a:t>
            </a:fld>
            <a:endParaRPr lang="it-IT" altLang="it-IT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39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18AB3-D4B4-4568-ACD5-EB26E5E4BF4C}" type="slidenum">
              <a:rPr lang="it-IT" altLang="it-IT" sz="1300"/>
              <a:pPr>
                <a:spcBef>
                  <a:spcPct val="0"/>
                </a:spcBef>
              </a:pPr>
              <a:t>26</a:t>
            </a:fld>
            <a:endParaRPr lang="it-IT" altLang="it-IT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61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B79E5E-053F-4BCA-AD8F-F520C123FD7A}" type="slidenum">
              <a:rPr lang="it-IT" altLang="it-IT" sz="1300"/>
              <a:pPr>
                <a:spcBef>
                  <a:spcPct val="0"/>
                </a:spcBef>
              </a:pPr>
              <a:t>27</a:t>
            </a:fld>
            <a:endParaRPr lang="it-IT" altLang="it-IT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04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418AB3-D4B4-4568-ACD5-EB26E5E4BF4C}" type="slidenum">
              <a:rPr lang="it-IT" altLang="it-IT" sz="1300"/>
              <a:pPr>
                <a:spcBef>
                  <a:spcPct val="0"/>
                </a:spcBef>
              </a:pPr>
              <a:t>28</a:t>
            </a:fld>
            <a:endParaRPr lang="it-IT" altLang="it-IT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81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5498C0-5FB7-48B8-86C8-01EB2AA37CA1}" type="slidenum">
              <a:rPr lang="it-IT" altLang="it-IT" sz="1300"/>
              <a:pPr>
                <a:spcBef>
                  <a:spcPct val="0"/>
                </a:spcBef>
              </a:pPr>
              <a:t>29</a:t>
            </a:fld>
            <a:endParaRPr lang="it-IT" altLang="it-IT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7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55C3A9-CE00-4127-83A0-2486C1C975BF}" type="slidenum">
              <a:rPr lang="it-IT" altLang="it-IT" sz="1300"/>
              <a:pPr>
                <a:spcBef>
                  <a:spcPct val="0"/>
                </a:spcBef>
              </a:pPr>
              <a:t>3</a:t>
            </a:fld>
            <a:endParaRPr lang="it-IT" altLang="it-IT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77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6C95FB-E7FF-4C8D-96B7-D31198D5E7FD}" type="slidenum">
              <a:rPr lang="it-IT" altLang="it-IT" sz="1300"/>
              <a:pPr>
                <a:spcBef>
                  <a:spcPct val="0"/>
                </a:spcBef>
              </a:pPr>
              <a:t>30</a:t>
            </a:fld>
            <a:endParaRPr lang="it-IT" altLang="it-IT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45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6E9F44-DBC8-41EF-9F21-04F27E1D33B7}" type="slidenum">
              <a:rPr lang="it-IT" altLang="it-IT" sz="1300"/>
              <a:pPr>
                <a:spcBef>
                  <a:spcPct val="0"/>
                </a:spcBef>
              </a:pPr>
              <a:t>31</a:t>
            </a:fld>
            <a:endParaRPr lang="it-IT" altLang="it-IT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81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1A2E41-698E-457F-BC83-8F896EEF4713}" type="slidenum">
              <a:rPr lang="it-IT" altLang="it-IT" sz="1300"/>
              <a:pPr>
                <a:spcBef>
                  <a:spcPct val="0"/>
                </a:spcBef>
              </a:pPr>
              <a:t>32</a:t>
            </a:fld>
            <a:endParaRPr lang="it-IT" altLang="it-IT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68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78CE7E-4DDC-491C-8663-3C87F5A82F64}" type="slidenum">
              <a:rPr lang="it-IT" altLang="it-IT" sz="1300"/>
              <a:pPr>
                <a:spcBef>
                  <a:spcPct val="0"/>
                </a:spcBef>
              </a:pPr>
              <a:t>33</a:t>
            </a:fld>
            <a:endParaRPr lang="it-IT" altLang="it-IT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47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D293FC-13ED-4FA2-ADA1-BAACA6C0BEE1}" type="slidenum">
              <a:rPr lang="it-IT" altLang="it-IT" sz="1300"/>
              <a:pPr>
                <a:spcBef>
                  <a:spcPct val="0"/>
                </a:spcBef>
              </a:pPr>
              <a:t>34</a:t>
            </a:fld>
            <a:endParaRPr lang="it-IT" altLang="it-IT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63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DD2A6A-E292-4E26-B4A4-D7BE7F7A6F32}" type="slidenum">
              <a:rPr lang="it-IT" altLang="it-IT" sz="1300"/>
              <a:pPr>
                <a:spcBef>
                  <a:spcPct val="0"/>
                </a:spcBef>
              </a:pPr>
              <a:t>35</a:t>
            </a:fld>
            <a:endParaRPr lang="it-IT" altLang="it-IT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71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FF678C-BD8C-41B7-8D39-D4D557303F9D}" type="slidenum">
              <a:rPr lang="it-IT" altLang="it-IT" sz="1300"/>
              <a:pPr>
                <a:spcBef>
                  <a:spcPct val="0"/>
                </a:spcBef>
              </a:pPr>
              <a:t>36</a:t>
            </a:fld>
            <a:endParaRPr lang="it-IT" altLang="it-IT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16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889D3C-1DB8-4B7C-8B6D-EB9AA7074C26}" type="slidenum">
              <a:rPr lang="it-IT" altLang="it-IT" sz="1300"/>
              <a:pPr>
                <a:spcBef>
                  <a:spcPct val="0"/>
                </a:spcBef>
              </a:pPr>
              <a:t>37</a:t>
            </a:fld>
            <a:endParaRPr lang="it-IT" altLang="it-IT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10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F6D07-62A0-4C44-80B1-CF04294FAC7D}" type="slidenum">
              <a:rPr lang="it-IT" altLang="it-IT" sz="1300"/>
              <a:pPr>
                <a:spcBef>
                  <a:spcPct val="0"/>
                </a:spcBef>
              </a:pPr>
              <a:t>38</a:t>
            </a:fld>
            <a:endParaRPr lang="it-IT" altLang="it-IT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725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F6D07-62A0-4C44-80B1-CF04294FAC7D}" type="slidenum">
              <a:rPr lang="it-IT" altLang="it-IT" sz="1300"/>
              <a:pPr>
                <a:spcBef>
                  <a:spcPct val="0"/>
                </a:spcBef>
              </a:pPr>
              <a:t>39</a:t>
            </a:fld>
            <a:endParaRPr lang="it-IT" altLang="it-IT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1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15F44F-650D-4357-B660-6BAD2A8FDB5F}" type="slidenum">
              <a:rPr lang="it-IT" altLang="it-IT" sz="1300"/>
              <a:pPr>
                <a:spcBef>
                  <a:spcPct val="0"/>
                </a:spcBef>
              </a:pPr>
              <a:t>4</a:t>
            </a:fld>
            <a:endParaRPr lang="it-IT" altLang="it-IT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73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907369-61DC-4405-A123-4C146016F960}" type="slidenum">
              <a:rPr lang="it-IT" altLang="it-IT" sz="1300"/>
              <a:pPr>
                <a:spcBef>
                  <a:spcPct val="0"/>
                </a:spcBef>
              </a:pPr>
              <a:t>40</a:t>
            </a:fld>
            <a:endParaRPr lang="it-IT" altLang="it-IT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279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653884-DB96-4B9F-8DC1-C6E91CC29EDD}" type="slidenum">
              <a:rPr lang="it-IT" altLang="it-IT" sz="1300"/>
              <a:pPr>
                <a:spcBef>
                  <a:spcPct val="0"/>
                </a:spcBef>
              </a:pPr>
              <a:t>41</a:t>
            </a:fld>
            <a:endParaRPr lang="it-IT" altLang="it-IT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43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285A7-2765-4417-AD7E-72EE847FCAC7}" type="slidenum">
              <a:rPr lang="it-IT" altLang="it-IT" sz="1300"/>
              <a:pPr>
                <a:spcBef>
                  <a:spcPct val="0"/>
                </a:spcBef>
              </a:pPr>
              <a:t>42</a:t>
            </a:fld>
            <a:endParaRPr lang="it-IT" altLang="it-IT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86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285A7-2765-4417-AD7E-72EE847FCAC7}" type="slidenum">
              <a:rPr lang="it-IT" altLang="it-IT" sz="1300"/>
              <a:pPr>
                <a:spcBef>
                  <a:spcPct val="0"/>
                </a:spcBef>
              </a:pPr>
              <a:t>43</a:t>
            </a:fld>
            <a:endParaRPr lang="it-IT" altLang="it-IT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323CC0-2CB2-46D7-97C5-0B98C74026AA}" type="slidenum">
              <a:rPr lang="it-IT" altLang="it-IT" sz="1300"/>
              <a:pPr>
                <a:spcBef>
                  <a:spcPct val="0"/>
                </a:spcBef>
              </a:pPr>
              <a:t>5</a:t>
            </a:fld>
            <a:endParaRPr lang="it-IT" altLang="it-IT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6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4E933E-8A73-44B7-8928-B8AD49C1AD98}" type="slidenum">
              <a:rPr lang="it-IT" altLang="it-IT" sz="1300"/>
              <a:pPr>
                <a:spcBef>
                  <a:spcPct val="0"/>
                </a:spcBef>
              </a:pPr>
              <a:t>6</a:t>
            </a:fld>
            <a:endParaRPr lang="it-IT" altLang="it-IT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7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BE33D0-659B-4476-AEAA-F62A26858EE3}" type="slidenum">
              <a:rPr lang="it-IT" altLang="it-IT" sz="1300"/>
              <a:pPr>
                <a:spcBef>
                  <a:spcPct val="0"/>
                </a:spcBef>
              </a:pPr>
              <a:t>7</a:t>
            </a:fld>
            <a:endParaRPr lang="it-IT" altLang="it-IT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3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90CFE3-AD05-4D31-A2C7-5D01DD7E9993}" type="slidenum">
              <a:rPr lang="it-IT" altLang="it-IT" sz="1300"/>
              <a:pPr>
                <a:spcBef>
                  <a:spcPct val="0"/>
                </a:spcBef>
              </a:pPr>
              <a:t>8</a:t>
            </a:fld>
            <a:endParaRPr lang="it-IT" altLang="it-IT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5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23B992-D667-4966-AC9E-D607DB8A414F}" type="slidenum">
              <a:rPr lang="it-IT" altLang="it-IT" sz="1300"/>
              <a:pPr>
                <a:spcBef>
                  <a:spcPct val="0"/>
                </a:spcBef>
              </a:pPr>
              <a:t>9</a:t>
            </a:fld>
            <a:endParaRPr lang="it-IT" altLang="it-IT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t-IT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1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53213"/>
            <a:ext cx="9144000" cy="2047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 smtClean="0"/>
              <a:t>Oscilloscopi Digitali</a:t>
            </a:r>
            <a:endParaRPr lang="it-IT" altLang="it-I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43345" y="6664325"/>
            <a:ext cx="1300655" cy="2047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‹N›</a:t>
            </a:fld>
            <a:r>
              <a:rPr lang="it-IT" altLang="it-IT" dirty="0" smtClean="0"/>
              <a:t>/43 [</a:t>
            </a:r>
            <a:r>
              <a:rPr lang="it-IT" altLang="it-IT" dirty="0" smtClean="0">
                <a:solidFill>
                  <a:schemeClr val="tx1"/>
                </a:solidFill>
              </a:rPr>
              <a:t>38</a:t>
            </a:r>
            <a:r>
              <a:rPr lang="it-IT" altLang="it-IT" dirty="0" smtClean="0"/>
              <a:t>(</a:t>
            </a:r>
            <a:r>
              <a:rPr lang="it-IT" altLang="it-IT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dirty="0" smtClean="0"/>
              <a:t>)]</a:t>
            </a:r>
            <a:endParaRPr lang="it-IT" altLang="it-IT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5249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6825" y="6653213"/>
            <a:ext cx="70627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0100" y="6664325"/>
            <a:ext cx="7239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1C91213-2F0F-4176-8DDB-EB2CDD819590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/99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875" y="6664325"/>
            <a:ext cx="1171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Logo PoliM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5022206"/>
            <a:ext cx="847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76450" y="5835006"/>
            <a:ext cx="52038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it-IT" altLang="it-IT" sz="2400" b="1" dirty="0" smtClean="0">
                <a:latin typeface="Book Antiqua" pitchFamily="18" charset="0"/>
              </a:rPr>
              <a:t/>
            </a:r>
            <a:br>
              <a:rPr lang="it-IT" altLang="it-IT" sz="2400" b="1" dirty="0" smtClean="0">
                <a:latin typeface="Book Antiqua" pitchFamily="18" charset="0"/>
              </a:rPr>
            </a:br>
            <a:r>
              <a:rPr lang="it-IT" altLang="it-IT" sz="2400" dirty="0" smtClean="0">
                <a:latin typeface="Book Antiqua" pitchFamily="18" charset="0"/>
              </a:rPr>
              <a:t>prof. Cesare Svelto</a:t>
            </a:r>
            <a:endParaRPr lang="en-US" altLang="it-IT" sz="2400" dirty="0" smtClean="0">
              <a:latin typeface="Book Antiqua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505768"/>
            <a:ext cx="77724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it-IT" altLang="it-IT" sz="6600" b="1" kern="0" dirty="0" smtClean="0">
                <a:solidFill>
                  <a:schemeClr val="tx1"/>
                </a:solidFill>
                <a:latin typeface="Book Antiqua" pitchFamily="18" charset="0"/>
              </a:rPr>
              <a:t>OSCILLOSCOPI</a:t>
            </a:r>
            <a:br>
              <a:rPr lang="it-IT" altLang="it-IT" sz="6600" b="1" kern="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it-IT" altLang="it-IT" sz="6600" b="1" kern="0" dirty="0" smtClean="0">
                <a:solidFill>
                  <a:schemeClr val="tx1"/>
                </a:solidFill>
                <a:latin typeface="Book Antiqua" pitchFamily="18" charset="0"/>
              </a:rPr>
              <a:t>DIGITALI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953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i="1" dirty="0" smtClean="0">
                <a:solidFill>
                  <a:schemeClr val="tx1"/>
                </a:solidFill>
                <a:latin typeface="Book Antiqua" pitchFamily="18" charset="0"/>
              </a:rPr>
              <a:t>Display</a:t>
            </a: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 a schermo piatto (FPD)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0" y="623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273050" y="976313"/>
            <a:ext cx="84582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L’evoluzione delle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tecnologie elettro-ottiche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ha reso disponibile, nel campo dei DSO,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dispositivi per la visualizzazione che non richiedono la presenza di un tubo a vuoto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Le caratteristiche dei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display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FPD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Flat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Panel Display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sono la ridotta profondità, il peso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 il consumo assai limitati, e l’organizzazione dello schermo in una matrice di celle elementari (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pixel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273050" y="4192588"/>
            <a:ext cx="8731250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Diverse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tecnologie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 -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elettroluminescenza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			   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-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LED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Light 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Emitting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Diode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                                -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LCD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Liquid Crystal Display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                                -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TFT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Thin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Film Transistor</a:t>
            </a:r>
            <a:r>
              <a:rPr lang="it-IT" altLang="it-IT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LCD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</a:t>
            </a:r>
            <a:endParaRPr lang="it-IT" altLang="it-IT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			   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- ...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OLED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Organic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LED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10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Visualizzatori a LCD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0" y="623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pic>
        <p:nvPicPr>
          <p:cNvPr id="27654" name="Picture 4" descr="lc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38" y="1009650"/>
            <a:ext cx="8840787" cy="2998788"/>
          </a:xfrm>
          <a:noFill/>
          <a:ln w="12700" cap="flat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55" name="Group 5"/>
          <p:cNvGrpSpPr>
            <a:grpSpLocks/>
          </p:cNvGrpSpPr>
          <p:nvPr/>
        </p:nvGrpSpPr>
        <p:grpSpPr bwMode="auto">
          <a:xfrm>
            <a:off x="7770813" y="1433513"/>
            <a:ext cx="414337" cy="1036637"/>
            <a:chOff x="2283" y="905"/>
            <a:chExt cx="261" cy="653"/>
          </a:xfrm>
        </p:grpSpPr>
        <p:sp>
          <p:nvSpPr>
            <p:cNvPr id="27691" name="Line 6"/>
            <p:cNvSpPr>
              <a:spLocks noChangeShapeType="1"/>
            </p:cNvSpPr>
            <p:nvPr/>
          </p:nvSpPr>
          <p:spPr bwMode="auto">
            <a:xfrm>
              <a:off x="2283" y="913"/>
              <a:ext cx="261" cy="6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it-IT"/>
            </a:p>
          </p:txBody>
        </p:sp>
        <p:sp>
          <p:nvSpPr>
            <p:cNvPr id="27692" name="Line 7"/>
            <p:cNvSpPr>
              <a:spLocks noChangeShapeType="1"/>
            </p:cNvSpPr>
            <p:nvPr/>
          </p:nvSpPr>
          <p:spPr bwMode="auto">
            <a:xfrm flipH="1">
              <a:off x="2291" y="905"/>
              <a:ext cx="207" cy="6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it-IT"/>
            </a:p>
          </p:txBody>
        </p:sp>
      </p:grpSp>
      <p:sp>
        <p:nvSpPr>
          <p:cNvPr id="27656" name="Line 8"/>
          <p:cNvSpPr>
            <a:spLocks noChangeShapeType="1"/>
          </p:cNvSpPr>
          <p:nvPr/>
        </p:nvSpPr>
        <p:spPr bwMode="auto">
          <a:xfrm rot="-5400000">
            <a:off x="1606550" y="3059113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325813" y="2363788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rot="-5400000">
            <a:off x="1997075" y="2849563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rot="20338218" flipV="1">
            <a:off x="2887663" y="2489200"/>
            <a:ext cx="211137" cy="5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rot="19907514" flipV="1">
            <a:off x="2635250" y="2573338"/>
            <a:ext cx="206375" cy="777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1714500" y="2038350"/>
            <a:ext cx="2262188" cy="113823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8204983" flipV="1">
            <a:off x="2202656" y="2742407"/>
            <a:ext cx="206375" cy="77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rot="19507515" flipV="1">
            <a:off x="2397125" y="2673350"/>
            <a:ext cx="206375" cy="77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rot="21259126" flipV="1">
            <a:off x="3121025" y="2403475"/>
            <a:ext cx="211138" cy="50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725863" y="2163763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716088" y="3173413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2090738" y="3571875"/>
            <a:ext cx="185737" cy="328613"/>
            <a:chOff x="1317" y="2274"/>
            <a:chExt cx="117" cy="207"/>
          </a:xfrm>
        </p:grpSpPr>
        <p:sp>
          <p:nvSpPr>
            <p:cNvPr id="27689" name="AutoShape 20"/>
            <p:cNvSpPr>
              <a:spLocks noChangeArrowheads="1"/>
            </p:cNvSpPr>
            <p:nvPr/>
          </p:nvSpPr>
          <p:spPr bwMode="auto">
            <a:xfrm>
              <a:off x="1335" y="2298"/>
              <a:ext cx="78" cy="165"/>
            </a:xfrm>
            <a:prstGeom prst="upArrow">
              <a:avLst>
                <a:gd name="adj1" fmla="val 50000"/>
                <a:gd name="adj2" fmla="val 52885"/>
              </a:avLst>
            </a:prstGeom>
            <a:noFill/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27690" name="Rectangle 21"/>
            <p:cNvSpPr>
              <a:spLocks noChangeArrowheads="1"/>
            </p:cNvSpPr>
            <p:nvPr/>
          </p:nvSpPr>
          <p:spPr bwMode="auto">
            <a:xfrm>
              <a:off x="1317" y="2274"/>
              <a:ext cx="117" cy="207"/>
            </a:xfrm>
            <a:prstGeom prst="rect">
              <a:avLst/>
            </a:prstGeom>
            <a:noFill/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grpSp>
        <p:nvGrpSpPr>
          <p:cNvPr id="27668" name="Group 22"/>
          <p:cNvGrpSpPr>
            <a:grpSpLocks/>
          </p:cNvGrpSpPr>
          <p:nvPr/>
        </p:nvGrpSpPr>
        <p:grpSpPr bwMode="auto">
          <a:xfrm rot="5400000">
            <a:off x="3700463" y="2705100"/>
            <a:ext cx="185737" cy="328613"/>
            <a:chOff x="1317" y="2274"/>
            <a:chExt cx="117" cy="207"/>
          </a:xfrm>
        </p:grpSpPr>
        <p:sp>
          <p:nvSpPr>
            <p:cNvPr id="27687" name="AutoShape 23"/>
            <p:cNvSpPr>
              <a:spLocks noChangeArrowheads="1"/>
            </p:cNvSpPr>
            <p:nvPr/>
          </p:nvSpPr>
          <p:spPr bwMode="auto">
            <a:xfrm>
              <a:off x="1335" y="2298"/>
              <a:ext cx="78" cy="165"/>
            </a:xfrm>
            <a:prstGeom prst="upArrow">
              <a:avLst>
                <a:gd name="adj1" fmla="val 50000"/>
                <a:gd name="adj2" fmla="val 52885"/>
              </a:avLst>
            </a:prstGeom>
            <a:noFill/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27688" name="Rectangle 24"/>
            <p:cNvSpPr>
              <a:spLocks noChangeArrowheads="1"/>
            </p:cNvSpPr>
            <p:nvPr/>
          </p:nvSpPr>
          <p:spPr bwMode="auto">
            <a:xfrm>
              <a:off x="1317" y="2274"/>
              <a:ext cx="117" cy="207"/>
            </a:xfrm>
            <a:prstGeom prst="rect">
              <a:avLst/>
            </a:prstGeom>
            <a:noFill/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grpSp>
        <p:nvGrpSpPr>
          <p:cNvPr id="27669" name="Group 25"/>
          <p:cNvGrpSpPr>
            <a:grpSpLocks/>
          </p:cNvGrpSpPr>
          <p:nvPr/>
        </p:nvGrpSpPr>
        <p:grpSpPr bwMode="auto">
          <a:xfrm>
            <a:off x="6272213" y="3581400"/>
            <a:ext cx="185737" cy="328613"/>
            <a:chOff x="1317" y="2274"/>
            <a:chExt cx="117" cy="207"/>
          </a:xfrm>
        </p:grpSpPr>
        <p:sp>
          <p:nvSpPr>
            <p:cNvPr id="27685" name="AutoShape 26"/>
            <p:cNvSpPr>
              <a:spLocks noChangeArrowheads="1"/>
            </p:cNvSpPr>
            <p:nvPr/>
          </p:nvSpPr>
          <p:spPr bwMode="auto">
            <a:xfrm>
              <a:off x="1335" y="2298"/>
              <a:ext cx="78" cy="165"/>
            </a:xfrm>
            <a:prstGeom prst="upArrow">
              <a:avLst>
                <a:gd name="adj1" fmla="val 50000"/>
                <a:gd name="adj2" fmla="val 52885"/>
              </a:avLst>
            </a:prstGeom>
            <a:noFill/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27686" name="Rectangle 27"/>
            <p:cNvSpPr>
              <a:spLocks noChangeArrowheads="1"/>
            </p:cNvSpPr>
            <p:nvPr/>
          </p:nvSpPr>
          <p:spPr bwMode="auto">
            <a:xfrm>
              <a:off x="1317" y="2274"/>
              <a:ext cx="117" cy="207"/>
            </a:xfrm>
            <a:prstGeom prst="rect">
              <a:avLst/>
            </a:prstGeom>
            <a:noFill/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grpSp>
        <p:nvGrpSpPr>
          <p:cNvPr id="27670" name="Group 28"/>
          <p:cNvGrpSpPr>
            <a:grpSpLocks/>
          </p:cNvGrpSpPr>
          <p:nvPr/>
        </p:nvGrpSpPr>
        <p:grpSpPr bwMode="auto">
          <a:xfrm rot="5400000">
            <a:off x="7853363" y="2686050"/>
            <a:ext cx="185737" cy="328613"/>
            <a:chOff x="1317" y="2274"/>
            <a:chExt cx="117" cy="207"/>
          </a:xfrm>
        </p:grpSpPr>
        <p:sp>
          <p:nvSpPr>
            <p:cNvPr id="27683" name="AutoShape 29"/>
            <p:cNvSpPr>
              <a:spLocks noChangeArrowheads="1"/>
            </p:cNvSpPr>
            <p:nvPr/>
          </p:nvSpPr>
          <p:spPr bwMode="auto">
            <a:xfrm>
              <a:off x="1335" y="2298"/>
              <a:ext cx="78" cy="165"/>
            </a:xfrm>
            <a:prstGeom prst="upArrow">
              <a:avLst>
                <a:gd name="adj1" fmla="val 50000"/>
                <a:gd name="adj2" fmla="val 52885"/>
              </a:avLst>
            </a:prstGeom>
            <a:noFill/>
            <a:ln w="12700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27684" name="Rectangle 30"/>
            <p:cNvSpPr>
              <a:spLocks noChangeArrowheads="1"/>
            </p:cNvSpPr>
            <p:nvPr/>
          </p:nvSpPr>
          <p:spPr bwMode="auto">
            <a:xfrm>
              <a:off x="1317" y="2274"/>
              <a:ext cx="117" cy="207"/>
            </a:xfrm>
            <a:prstGeom prst="rect">
              <a:avLst/>
            </a:prstGeom>
            <a:noFill/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</p:grpSp>
      <p:sp>
        <p:nvSpPr>
          <p:cNvPr id="27671" name="Line 31"/>
          <p:cNvSpPr>
            <a:spLocks noChangeShapeType="1"/>
          </p:cNvSpPr>
          <p:nvPr/>
        </p:nvSpPr>
        <p:spPr bwMode="auto">
          <a:xfrm rot="-5400000">
            <a:off x="5759450" y="3125788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72" name="Line 32"/>
          <p:cNvSpPr>
            <a:spLocks noChangeShapeType="1"/>
          </p:cNvSpPr>
          <p:nvPr/>
        </p:nvSpPr>
        <p:spPr bwMode="auto">
          <a:xfrm>
            <a:off x="5868988" y="3240088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73" name="Line 33"/>
          <p:cNvSpPr>
            <a:spLocks noChangeShapeType="1"/>
          </p:cNvSpPr>
          <p:nvPr/>
        </p:nvSpPr>
        <p:spPr bwMode="auto">
          <a:xfrm flipV="1">
            <a:off x="5905500" y="1971675"/>
            <a:ext cx="2195513" cy="124301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74" name="Line 34"/>
          <p:cNvSpPr>
            <a:spLocks noChangeShapeType="1"/>
          </p:cNvSpPr>
          <p:nvPr/>
        </p:nvSpPr>
        <p:spPr bwMode="auto">
          <a:xfrm rot="-5400000">
            <a:off x="7369175" y="2192338"/>
            <a:ext cx="231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7675" name="Rectangle 35"/>
          <p:cNvSpPr>
            <a:spLocks noChangeArrowheads="1"/>
          </p:cNvSpPr>
          <p:nvPr/>
        </p:nvSpPr>
        <p:spPr bwMode="auto">
          <a:xfrm>
            <a:off x="5299075" y="1457325"/>
            <a:ext cx="63500" cy="1301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2862263" y="3676650"/>
            <a:ext cx="2686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i="1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twisted</a:t>
            </a:r>
            <a:r>
              <a:rPr lang="it-IT" altLang="it-IT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i="1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nematic</a:t>
            </a:r>
            <a:r>
              <a:rPr lang="it-IT" altLang="it-IT">
                <a:solidFill>
                  <a:srgbClr val="4D4D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LCD</a:t>
            </a:r>
          </a:p>
        </p:txBody>
      </p:sp>
      <p:pic>
        <p:nvPicPr>
          <p:cNvPr id="2767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4016375"/>
            <a:ext cx="305752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3316288" y="4168775"/>
            <a:ext cx="5827712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luce polarizzata viene ruotata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 trasmessa in assenza di campo elettrico applicato (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pixel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acceso). Invece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non ruota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e dunque viene bloccata,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presenza della tensione di polarizzazione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</a:t>
            </a:r>
            <a:r>
              <a:rPr lang="it-IT" altLang="it-IT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pixel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spento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27679" name="CasellaDiTesto 1"/>
          <p:cNvSpPr txBox="1">
            <a:spLocks noChangeArrowheads="1"/>
          </p:cNvSpPr>
          <p:nvPr/>
        </p:nvSpPr>
        <p:spPr bwMode="auto">
          <a:xfrm>
            <a:off x="3487738" y="2913063"/>
            <a:ext cx="67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300">
                <a:solidFill>
                  <a:srgbClr val="92D050"/>
                </a:solidFill>
              </a:rPr>
              <a:t>POL.</a:t>
            </a:r>
            <a:r>
              <a:rPr lang="it-IT" altLang="it-IT" sz="1300" b="1">
                <a:solidFill>
                  <a:srgbClr val="92D050"/>
                </a:solidFill>
              </a:rPr>
              <a:t>H</a:t>
            </a:r>
          </a:p>
        </p:txBody>
      </p:sp>
      <p:sp>
        <p:nvSpPr>
          <p:cNvPr id="27680" name="CasellaDiTesto 41"/>
          <p:cNvSpPr txBox="1">
            <a:spLocks noChangeArrowheads="1"/>
          </p:cNvSpPr>
          <p:nvPr/>
        </p:nvSpPr>
        <p:spPr bwMode="auto">
          <a:xfrm>
            <a:off x="2228850" y="3592513"/>
            <a:ext cx="67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300">
                <a:solidFill>
                  <a:srgbClr val="92D050"/>
                </a:solidFill>
              </a:rPr>
              <a:t>POL.</a:t>
            </a:r>
            <a:r>
              <a:rPr lang="it-IT" altLang="it-IT" sz="1300" b="1">
                <a:solidFill>
                  <a:srgbClr val="92D050"/>
                </a:solidFill>
              </a:rPr>
              <a:t>V</a:t>
            </a:r>
          </a:p>
        </p:txBody>
      </p:sp>
      <p:sp>
        <p:nvSpPr>
          <p:cNvPr id="27681" name="CasellaDiTesto 42"/>
          <p:cNvSpPr txBox="1">
            <a:spLocks noChangeArrowheads="1"/>
          </p:cNvSpPr>
          <p:nvPr/>
        </p:nvSpPr>
        <p:spPr bwMode="auto">
          <a:xfrm>
            <a:off x="6408738" y="3606800"/>
            <a:ext cx="6715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300">
                <a:solidFill>
                  <a:srgbClr val="92D050"/>
                </a:solidFill>
              </a:rPr>
              <a:t>POL.</a:t>
            </a:r>
            <a:r>
              <a:rPr lang="it-IT" altLang="it-IT" sz="1300" b="1">
                <a:solidFill>
                  <a:srgbClr val="92D050"/>
                </a:solidFill>
              </a:rPr>
              <a:t>V</a:t>
            </a:r>
          </a:p>
        </p:txBody>
      </p:sp>
      <p:sp>
        <p:nvSpPr>
          <p:cNvPr id="27682" name="CasellaDiTesto 43"/>
          <p:cNvSpPr txBox="1">
            <a:spLocks noChangeArrowheads="1"/>
          </p:cNvSpPr>
          <p:nvPr/>
        </p:nvSpPr>
        <p:spPr bwMode="auto">
          <a:xfrm>
            <a:off x="7626350" y="2900363"/>
            <a:ext cx="67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300">
                <a:solidFill>
                  <a:srgbClr val="92D050"/>
                </a:solidFill>
              </a:rPr>
              <a:t>POL.</a:t>
            </a:r>
            <a:r>
              <a:rPr lang="it-IT" altLang="it-IT" sz="1300" b="1">
                <a:solidFill>
                  <a:srgbClr val="92D050"/>
                </a:solidFill>
              </a:rPr>
              <a:t>H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11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-2540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Display a TFT</a:t>
            </a:r>
          </a:p>
        </p:txBody>
      </p:sp>
      <p:sp>
        <p:nvSpPr>
          <p:cNvPr id="806915" name="Text Box 3"/>
          <p:cNvSpPr txBox="1">
            <a:spLocks noChangeArrowheads="1"/>
          </p:cNvSpPr>
          <p:nvPr/>
        </p:nvSpPr>
        <p:spPr bwMode="auto">
          <a:xfrm>
            <a:off x="0" y="4619625"/>
            <a:ext cx="91440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LCD a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TFT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Thin Film Transistor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): integra nella cella elementare anche un transistor per l’accensione e spegnimento del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pixel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Tecnologia a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matrice attiva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che permette di realizzare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display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a colori ad elevata risoluzione e con ampie dimensioni dello schermo  </a:t>
            </a:r>
          </a:p>
        </p:txBody>
      </p:sp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4706938" y="906463"/>
            <a:ext cx="4437062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La differenza tra TFT e LCD tradizionale è il </a:t>
            </a:r>
            <a:r>
              <a:rPr lang="it-IT" altLang="it-IT" sz="1800">
                <a:solidFill>
                  <a:srgbClr val="FFFF00"/>
                </a:solidFill>
              </a:rPr>
              <a:t>modo in cui viene polarizzato il cristallo liquido</a:t>
            </a:r>
            <a:r>
              <a:rPr lang="it-IT" altLang="it-IT" sz="1800"/>
              <a:t>. Mentre negli LCD tradizionali si applica una tensione dall'esterno del pannello di visualizzazione, come in un condensatore, nella tecnologia TFT il </a:t>
            </a:r>
            <a:r>
              <a:rPr lang="it-IT" altLang="it-IT" sz="1800">
                <a:solidFill>
                  <a:srgbClr val="FFFF00"/>
                </a:solidFill>
              </a:rPr>
              <a:t>campo elettrico è applicato direttamente al </a:t>
            </a:r>
            <a:r>
              <a:rPr lang="it-IT" altLang="it-IT" sz="1800" i="1">
                <a:solidFill>
                  <a:srgbClr val="FFFF00"/>
                </a:solidFill>
              </a:rPr>
              <a:t>pixel</a:t>
            </a:r>
            <a:r>
              <a:rPr lang="it-IT" altLang="it-IT" sz="1800">
                <a:solidFill>
                  <a:srgbClr val="FFFF00"/>
                </a:solidFill>
              </a:rPr>
              <a:t> tramite un transistor a film sottile</a:t>
            </a:r>
            <a:r>
              <a:rPr lang="it-IT" altLang="it-IT" sz="1800"/>
              <a:t> realizzato con un substrato di materiale semiconduttore </a:t>
            </a:r>
            <a:r>
              <a:rPr lang="it-IT" altLang="it-IT" sz="1800">
                <a:solidFill>
                  <a:srgbClr val="FFFF00"/>
                </a:solidFill>
              </a:rPr>
              <a:t>trasparente</a:t>
            </a:r>
            <a:r>
              <a:rPr lang="it-IT" altLang="it-IT" sz="1800"/>
              <a:t> depositato sulle superfici interne dei vetri che ospitano anche i cristalli liquidi.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FFFF00"/>
                </a:solidFill>
              </a:rPr>
              <a:t>VANTAGGIO: </a:t>
            </a:r>
            <a:r>
              <a:rPr lang="it-IT" altLang="it-IT" sz="1800" b="1" i="1">
                <a:solidFill>
                  <a:srgbClr val="FFFF00"/>
                </a:solidFill>
              </a:rPr>
              <a:t>I</a:t>
            </a:r>
            <a:r>
              <a:rPr lang="it-IT" altLang="it-IT" sz="1800" b="1">
                <a:solidFill>
                  <a:srgbClr val="FFFF00"/>
                </a:solidFill>
              </a:rPr>
              <a:t> e </a:t>
            </a:r>
            <a:r>
              <a:rPr lang="it-IT" altLang="it-IT" sz="1800" b="1" i="1">
                <a:solidFill>
                  <a:srgbClr val="FFFF00"/>
                </a:solidFill>
              </a:rPr>
              <a:t>V</a:t>
            </a:r>
            <a:r>
              <a:rPr lang="it-IT" altLang="it-IT" sz="1800" b="1">
                <a:solidFill>
                  <a:srgbClr val="FFFF00"/>
                </a:solidFill>
              </a:rPr>
              <a:t>  basse e </a:t>
            </a:r>
            <a:r>
              <a:rPr lang="it-IT" altLang="it-IT" sz="1800" b="1" i="1">
                <a:solidFill>
                  <a:srgbClr val="FFFF00"/>
                </a:solidFill>
              </a:rPr>
              <a:t>t</a:t>
            </a:r>
            <a:r>
              <a:rPr lang="it-IT" altLang="it-IT" sz="1800" b="1">
                <a:solidFill>
                  <a:srgbClr val="FFFF00"/>
                </a:solidFill>
              </a:rPr>
              <a:t>  rapidi</a:t>
            </a:r>
          </a:p>
        </p:txBody>
      </p:sp>
      <p:pic>
        <p:nvPicPr>
          <p:cNvPr id="806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01713"/>
            <a:ext cx="4478338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12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Condizionamento analogico</a:t>
            </a:r>
          </a:p>
        </p:txBody>
      </p:sp>
      <p:sp>
        <p:nvSpPr>
          <p:cNvPr id="808963" name="Text Box 3"/>
          <p:cNvSpPr txBox="1">
            <a:spLocks noChangeArrowheads="1"/>
          </p:cNvSpPr>
          <p:nvPr/>
        </p:nvSpPr>
        <p:spPr bwMode="auto">
          <a:xfrm>
            <a:off x="625475" y="1430338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 sezione analogica di un DSO ricalca, in linea di principio, quella di un oscilloscopio analogico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436563" y="2763838"/>
            <a:ext cx="8310562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Per evitare fenomeni di </a:t>
            </a:r>
            <a:r>
              <a:rPr lang="it-IT" altLang="it-IT" sz="28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aliasing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, si può  effettuare un filtraggio di tipo passa–basso ma </a:t>
            </a:r>
            <a:r>
              <a:rPr lang="it-IT" altLang="it-IT" sz="28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solitamente si preferisce omettere il filtro </a:t>
            </a:r>
            <a:r>
              <a:rPr lang="it-IT" altLang="it-IT" sz="2800" i="1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anti-aliasing</a:t>
            </a:r>
            <a:r>
              <a:rPr lang="it-IT" altLang="it-IT" sz="28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per non limitare la banda di misura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(v. camp. tempo equiv.)</a:t>
            </a:r>
          </a:p>
          <a:p>
            <a:pPr algn="just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Grazie alla modalità di campionamento in tempo equivalente la </a:t>
            </a:r>
            <a:r>
              <a:rPr lang="it-IT" altLang="it-IT" sz="28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banda di misura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, su segnali periodici o almeno ripetitivi,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può essere anche </a:t>
            </a:r>
            <a:r>
              <a:rPr lang="it-IT" altLang="it-IT" sz="28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superiore alla velocità di campionamento</a:t>
            </a:r>
          </a:p>
          <a:p>
            <a:pPr algn="ctr" eaLnBrk="1" hangingPunct="1">
              <a:lnSpc>
                <a:spcPct val="90000"/>
              </a:lnSpc>
              <a:spcAft>
                <a:spcPct val="30000"/>
              </a:spcAft>
              <a:defRPr/>
            </a:pP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(  invece, per il teorema di Shannon, 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in </a:t>
            </a:r>
            <a:r>
              <a:rPr lang="it-IT" altLang="it-IT" sz="24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real-time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B</a:t>
            </a:r>
            <a:r>
              <a:rPr lang="it-IT" altLang="it-IT" sz="2400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mis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&lt; </a:t>
            </a:r>
            <a:r>
              <a:rPr lang="it-IT" altLang="it-IT" sz="24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f</a:t>
            </a:r>
            <a:r>
              <a:rPr lang="it-IT" altLang="it-IT" sz="2400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c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/2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 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13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Conversione A/D e acquisizione dati</a:t>
            </a:r>
            <a:endParaRPr lang="it-IT" altLang="it-IT" sz="4000" i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3797" name="Picture 3" descr="conv_a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763" y="1511300"/>
            <a:ext cx="8812212" cy="1200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65088" y="3087688"/>
            <a:ext cx="907891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Parametri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Risoluzione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del convertitore analogico / digitale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Massima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frequenza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di campionamento e conversione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Capacità (o profondità) massima di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memoria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cioè il</a:t>
            </a:r>
          </a:p>
          <a:p>
            <a:pPr eaLnBrk="1" hangingPunct="1"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numero massimo di campioni memorizzabili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Capture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rate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</a:t>
            </a:r>
            <a:r>
              <a:rPr lang="it-IT" altLang="it-IT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numero di forme d’onda al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secondo (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wfs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/s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endParaRPr lang="it-IT" altLang="it-IT" sz="26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14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229600" cy="96361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Esempi di configurazioni (1/2)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455613" y="1101725"/>
            <a:ext cx="821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Campionamento e conversione a multiconvertitore</a:t>
            </a:r>
          </a:p>
        </p:txBody>
      </p:sp>
      <p:pic>
        <p:nvPicPr>
          <p:cNvPr id="35846" name="Picture 4" descr="camp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825" y="1951038"/>
            <a:ext cx="8815388" cy="3702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15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229600" cy="10080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Esempi di configurazioni (2/2)</a:t>
            </a:r>
          </a:p>
        </p:txBody>
      </p:sp>
      <p:pic>
        <p:nvPicPr>
          <p:cNvPr id="37893" name="Picture 3" descr="multiplex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288" y="2174875"/>
            <a:ext cx="8829675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44475" y="1054100"/>
            <a:ext cx="8745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Struttura con singolo convertitore A/D in </a:t>
            </a:r>
            <a:r>
              <a:rPr lang="it-IT" altLang="it-IT" sz="28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multplexing</a:t>
            </a: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verso più campionatori (ritardati) in parallelo</a:t>
            </a:r>
            <a:endParaRPr lang="it-IT" altLang="it-IT" sz="2800" i="1" u="sng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16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Problematiche del campionamento</a:t>
            </a:r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325438" y="1174144"/>
            <a:ext cx="85740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Teorema del campionamento (Pb. </a:t>
            </a:r>
            <a:r>
              <a:rPr lang="it-IT" altLang="it-IT" sz="2800" b="1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aliasing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effettivo</a:t>
            </a:r>
            <a:r>
              <a:rPr lang="it-IT" altLang="it-IT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: 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</a:b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la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frequenza di campionamento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(in tempo reale) deve essere più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elevata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del doppio della massima frequenza, o banda, del segnale</a:t>
            </a: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307975" y="3294703"/>
            <a:ext cx="8483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Visualizzazione per punti (Pb. </a:t>
            </a:r>
            <a:r>
              <a:rPr lang="it-IT" altLang="it-IT" sz="2800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aliasing</a:t>
            </a:r>
            <a:r>
              <a:rPr lang="it-IT" altLang="it-IT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percettivo</a:t>
            </a:r>
            <a:r>
              <a:rPr lang="it-IT" altLang="it-IT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affinché l’occhio possa riconoscere distintamente la forma d’onda, il numero di campioni acquisiti (su ciascun periodo) deve essere sufficientemente elevato da non generare ambiguità di percezione.</a:t>
            </a:r>
          </a:p>
          <a:p>
            <a:pPr algn="just" eaLnBrk="1" hangingPunct="1"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Con i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segnali sinusoidali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un valore convenzionale è di almeno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25 punti per periodo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17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i="1" dirty="0" err="1" smtClean="0">
                <a:solidFill>
                  <a:schemeClr val="tx1"/>
                </a:solidFill>
                <a:latin typeface="Book Antiqua" pitchFamily="18" charset="0"/>
              </a:rPr>
              <a:t>Aliasing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 percettivo</a:t>
            </a:r>
          </a:p>
        </p:txBody>
      </p:sp>
      <p:pic>
        <p:nvPicPr>
          <p:cNvPr id="41989" name="Picture 3" descr="alias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2"/>
          <a:stretch>
            <a:fillRect/>
          </a:stretch>
        </p:blipFill>
        <p:spPr>
          <a:xfrm>
            <a:off x="139700" y="1262063"/>
            <a:ext cx="4392613" cy="298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131763" y="4486275"/>
            <a:ext cx="88709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Anche rispettando il teorema del campionamento,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con pochi punti per periodo la forma d’onda può non essere riconosciuta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maniera corretta</a:t>
            </a:r>
          </a:p>
        </p:txBody>
      </p:sp>
      <p:pic>
        <p:nvPicPr>
          <p:cNvPr id="819205" name="Picture 5" descr="alia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9"/>
          <a:stretch>
            <a:fillRect/>
          </a:stretch>
        </p:blipFill>
        <p:spPr bwMode="auto">
          <a:xfrm>
            <a:off x="4522788" y="1262063"/>
            <a:ext cx="445452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133350" y="5718175"/>
            <a:ext cx="88709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 la stessa sinusoide è visualizzata con 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4 punti per periodo a sx  e 25 a dx )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895850" y="1257300"/>
            <a:ext cx="40878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 come possiamo “unire i punti”? …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18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080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Interpolatori</a:t>
            </a: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0" y="798513"/>
            <a:ext cx="89169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Interpolatore lineare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riduce a circa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10 i punti necessari per periodo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Sotto questo valore è possibile interpretare erroneamente il segnale visualizzato</a:t>
            </a:r>
          </a:p>
        </p:txBody>
      </p:sp>
      <p:pic>
        <p:nvPicPr>
          <p:cNvPr id="44039" name="Picture 5" descr="aliasing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3" y="2071688"/>
            <a:ext cx="8967787" cy="2882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1254" name="Text Box 6"/>
          <p:cNvSpPr txBox="1">
            <a:spLocks noChangeArrowheads="1"/>
          </p:cNvSpPr>
          <p:nvPr/>
        </p:nvSpPr>
        <p:spPr bwMode="auto">
          <a:xfrm>
            <a:off x="0" y="4992688"/>
            <a:ext cx="90297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Interpolatore a sin(</a:t>
            </a:r>
            <a:r>
              <a:rPr lang="it-IT" altLang="it-IT" sz="2800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x</a:t>
            </a:r>
            <a:r>
              <a: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)/</a:t>
            </a:r>
            <a:r>
              <a:rPr lang="it-IT" altLang="it-IT" sz="2800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x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basato sulla teoria di Shannon, riduce a </a:t>
            </a: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2.5 il numero di punti necessari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La banda di misura risulta il 40</a:t>
            </a:r>
            <a:r>
              <a:rPr lang="it-IT" altLang="it-IT" sz="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%</a:t>
            </a:r>
            <a:r>
              <a:rPr lang="it-IT" altLang="it-IT" sz="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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f</a:t>
            </a:r>
            <a:r>
              <a:rPr lang="it-IT" altLang="it-IT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c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/2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della massima frequenza di campionamento del convertitore A/D (in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real-time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1808163" y="2066925"/>
            <a:ext cx="2686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11 punti per periodo</a:t>
            </a:r>
          </a:p>
        </p:txBody>
      </p:sp>
      <p:sp>
        <p:nvSpPr>
          <p:cNvPr id="821256" name="Text Box 8"/>
          <p:cNvSpPr txBox="1">
            <a:spLocks noChangeArrowheads="1"/>
          </p:cNvSpPr>
          <p:nvPr/>
        </p:nvSpPr>
        <p:spPr bwMode="auto">
          <a:xfrm>
            <a:off x="6375400" y="2078038"/>
            <a:ext cx="2686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7 punti per periodo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19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Introduzione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180975" y="3211513"/>
            <a:ext cx="8810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Innovazione tecnologica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convertitori A/D, memorie a semiconduttore, microprocessori veloci, … </a:t>
            </a: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176213" y="1082675"/>
            <a:ext cx="863441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Principio di funzionamento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: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campionamento e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conversione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del segnale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(sequenza campioni numerici),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memorizzazione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della sequenza,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elaborazione</a:t>
            </a:r>
            <a:r>
              <a:rPr lang="it-IT" altLang="it-IT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 e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visualizzazione</a:t>
            </a:r>
          </a:p>
        </p:txBody>
      </p:sp>
      <p:sp>
        <p:nvSpPr>
          <p:cNvPr id="872453" name="Text Box 5"/>
          <p:cNvSpPr txBox="1">
            <a:spLocks noChangeArrowheads="1"/>
          </p:cNvSpPr>
          <p:nvPr/>
        </p:nvSpPr>
        <p:spPr bwMode="auto">
          <a:xfrm rot="5400000">
            <a:off x="3904456" y="4185444"/>
            <a:ext cx="658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4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</a:t>
            </a:r>
            <a:endParaRPr lang="it-IT" altLang="it-IT" sz="4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auto">
          <a:xfrm>
            <a:off x="1011238" y="4976813"/>
            <a:ext cx="693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OSCILLOSCOPI DIGITALI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o 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DSO (</a:t>
            </a:r>
            <a:r>
              <a:rPr lang="it-IT" altLang="it-IT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Digital Storage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Oscilloscope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/>
      <p:bldP spid="872453" grpId="0"/>
      <p:bldP spid="8724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Modalità di campionamento</a:t>
            </a: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auto">
          <a:xfrm>
            <a:off x="166688" y="1222375"/>
            <a:ext cx="8977312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Il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campionamento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 un segnale in un DSO può avvenire secondo tre differenti modalità: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C. RT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tempo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reale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single shot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C. ET-SEQ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tempo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equivalente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di tipo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sequenziale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C. ET-RND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tempo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equivalente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di tipo </a:t>
            </a:r>
            <a:r>
              <a:rPr lang="it-IT" altLang="it-IT" sz="2800" b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casuale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207963" y="3659188"/>
            <a:ext cx="8440737" cy="164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prima modalità ha validità generale ma presenta limiti di banda; le altre due sono invece applicabili solo ai segnali ripetitivi o periodici per i quali un 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4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ET</a:t>
            </a:r>
            <a:r>
              <a:rPr lang="it-IT" altLang="it-IT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consente di visualizzare segnali molto veloci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255588" y="5256213"/>
            <a:ext cx="85740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</a:t>
            </a:r>
            <a:r>
              <a:rPr lang="it-IT" altLang="it-IT" sz="24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tempo reale (RT)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i 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campioni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sono 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prelevati </a:t>
            </a:r>
            <a:r>
              <a:rPr lang="it-IT" altLang="it-IT" sz="24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direttamente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nel periodo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/tempo del segnale </a:t>
            </a:r>
            <a:r>
              <a:rPr lang="it-IT" altLang="it-IT" sz="24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da visualizzare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</a:t>
            </a:r>
            <a:r>
              <a:rPr lang="it-IT" altLang="it-IT" sz="24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tempo equivalente</a:t>
            </a:r>
            <a:r>
              <a:rPr lang="it-IT" altLang="it-IT" sz="20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(ET)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i </a:t>
            </a:r>
            <a:r>
              <a:rPr lang="it-IT" altLang="it-IT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campioni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sono </a:t>
            </a:r>
            <a:r>
              <a:rPr lang="it-IT" altLang="it-IT" sz="24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presi su più periodi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della forma d'onda e </a:t>
            </a:r>
            <a:r>
              <a:rPr lang="it-IT" altLang="it-IT" sz="24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successivamente riordinati e visualizzati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20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0" grpId="0"/>
      <p:bldP spid="8233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-12700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Campionamento in tempo reale</a:t>
            </a:r>
          </a:p>
        </p:txBody>
      </p:sp>
      <p:pic>
        <p:nvPicPr>
          <p:cNvPr id="48133" name="Picture 3" descr="campion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413" y="760413"/>
            <a:ext cx="8370887" cy="488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319088" y="5661025"/>
            <a:ext cx="8497887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sequenza dei dati acquisiti rispetta la sequenza temporale dei punti della forma d'onda che evolve sull'asse dei tempi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/>
            </a:r>
            <a:b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distanza </a:t>
            </a:r>
            <a:r>
              <a:rPr lang="it-IT" altLang="it-IT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sym typeface="Wingdings" pitchFamily="2" charset="2"/>
              </a:rPr>
              <a:t>D</a:t>
            </a:r>
            <a:r>
              <a:rPr lang="it-IT" altLang="it-IT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 tra punti adiacenti acquisiti e visualizzati (risoluzione temporale) è il periodo di </a:t>
            </a:r>
            <a:r>
              <a:rPr lang="it-IT" altLang="it-IT" sz="20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campionam</a:t>
            </a:r>
            <a:r>
              <a:rPr lang="it-IT" altLang="it-IT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</a:t>
            </a:r>
            <a:r>
              <a:rPr lang="it-IT" altLang="it-IT" sz="20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0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Sa,RT</a:t>
            </a:r>
            <a:r>
              <a:rPr lang="it-IT" altLang="it-IT" sz="2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000" i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                                 </a:t>
            </a:r>
            <a:r>
              <a:rPr lang="it-IT" altLang="it-IT" sz="2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0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Sa,RT,MIN</a:t>
            </a:r>
            <a:r>
              <a:rPr lang="it-IT" altLang="it-IT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=1/</a:t>
            </a:r>
            <a:r>
              <a:rPr lang="it-IT" altLang="it-IT" sz="2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0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Sa,ADC,MAX</a:t>
            </a:r>
            <a:endParaRPr lang="it-IT" altLang="it-IT" sz="2000" b="1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>
            <a:off x="3328988" y="3725863"/>
            <a:ext cx="0" cy="974725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2670175" y="1128713"/>
            <a:ext cx="0" cy="3608387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H="1">
            <a:off x="2986088" y="1738313"/>
            <a:ext cx="12700" cy="2989262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>
            <a:off x="2328863" y="2895600"/>
            <a:ext cx="0" cy="1817688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>
            <a:off x="4000500" y="3384550"/>
            <a:ext cx="0" cy="135255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21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Camp. in tempo equivalente </a:t>
            </a:r>
            <a:r>
              <a:rPr lang="it-IT" altLang="it-IT" sz="4000" dirty="0" err="1" smtClean="0">
                <a:solidFill>
                  <a:schemeClr val="tx1"/>
                </a:solidFill>
                <a:latin typeface="Book Antiqua" pitchFamily="18" charset="0"/>
              </a:rPr>
              <a:t>seq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. (1/4)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28613" y="969963"/>
            <a:ext cx="8545512" cy="27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Si prendono i diversi campioni all’interno di periodi differenti del segnale (con una 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distanza temporale successivamente incrementata, dallo stesso punto di riferimento</a:t>
            </a: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 – </a:t>
            </a:r>
            <a:r>
              <a:rPr lang="it-IT" altLang="it-IT" sz="2800" b="1" i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trigger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analogico</a:t>
            </a:r>
            <a:r>
              <a:rPr lang="it-IT" altLang="it-IT" sz="2800" dirty="0">
                <a:latin typeface="Book Antiqua" panose="02040602050305030304" pitchFamily="18" charset="0"/>
                <a:sym typeface="Wingdings" panose="05000000000000000000" pitchFamily="2" charset="2"/>
              </a:rPr>
              <a:t> – scelto nel periodo)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Dall’insieme di campioni acquisiti in “un tempo più lungo” del periodo </a:t>
            </a:r>
            <a:r>
              <a:rPr lang="it-IT" altLang="it-IT" sz="2800" i="1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, si può ricostruire l’andamento della forma d’onda nel singolo periodo</a:t>
            </a:r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93663" y="5165725"/>
            <a:ext cx="90424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800" u="sng" dirty="0">
                <a:latin typeface="Book Antiqua" panose="02040602050305030304" pitchFamily="18" charset="0"/>
                <a:sym typeface="Wingdings" panose="05000000000000000000" pitchFamily="2" charset="2"/>
              </a:rPr>
              <a:t>In </a:t>
            </a:r>
            <a:r>
              <a:rPr lang="it-IT" altLang="it-IT" sz="2800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ET </a:t>
            </a:r>
            <a:r>
              <a:rPr lang="it-IT" altLang="it-IT" sz="2800" u="sng" dirty="0">
                <a:latin typeface="Book Antiqua" panose="02040602050305030304" pitchFamily="18" charset="0"/>
                <a:sym typeface="Wingdings" panose="05000000000000000000" pitchFamily="2" charset="2"/>
              </a:rPr>
              <a:t>il tempo occorrente per l'acquisizione (</a:t>
            </a:r>
            <a:r>
              <a:rPr lang="it-IT" altLang="it-IT" sz="2800" u="sng" dirty="0"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800" i="1" u="sng" dirty="0" err="1"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u="sng" baseline="-25000" dirty="0" err="1">
                <a:latin typeface="Book Antiqua" panose="02040602050305030304" pitchFamily="18" charset="0"/>
                <a:sym typeface="Wingdings" panose="05000000000000000000" pitchFamily="2" charset="2"/>
              </a:rPr>
              <a:t>acq</a:t>
            </a:r>
            <a:r>
              <a:rPr lang="it-IT" altLang="it-IT" sz="2800" u="sng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.-ET</a:t>
            </a:r>
            <a:r>
              <a:rPr lang="it-IT" altLang="it-IT" sz="2800" u="sng" dirty="0">
                <a:latin typeface="Book Antiqua" panose="02040602050305030304" pitchFamily="18" charset="0"/>
                <a:sym typeface="Wingdings" panose="05000000000000000000" pitchFamily="2" charset="2"/>
              </a:rPr>
              <a:t>) e il periodo equivalente (</a:t>
            </a:r>
            <a:r>
              <a:rPr lang="it-IT" altLang="it-IT" sz="2800" i="1" u="sng" dirty="0"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u="sng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ET</a:t>
            </a:r>
            <a:r>
              <a:rPr lang="it-IT" altLang="it-IT" sz="2800" u="sng" dirty="0">
                <a:latin typeface="Book Antiqua" panose="02040602050305030304" pitchFamily="18" charset="0"/>
                <a:sym typeface="Wingdings" panose="05000000000000000000" pitchFamily="2" charset="2"/>
              </a:rPr>
              <a:t>=</a:t>
            </a:r>
            <a:r>
              <a:rPr lang="it-IT" altLang="it-IT" sz="2800" i="1" u="sng" dirty="0"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u="sng" dirty="0">
                <a:latin typeface="Book Antiqua" panose="02040602050305030304" pitchFamily="18" charset="0"/>
                <a:sym typeface="Wingdings" panose="05000000000000000000" pitchFamily="2" charset="2"/>
              </a:rPr>
              <a:t>) del segnale visualizzato sono molto differenti tra loro: 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2800" b="1" i="1" u="sng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b="1" u="sng" baseline="-25000" dirty="0" err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acq</a:t>
            </a:r>
            <a:r>
              <a:rPr lang="it-IT" altLang="it-IT" sz="2800" b="1" u="sng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.-ET 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&gt;&gt; </a:t>
            </a:r>
            <a:r>
              <a:rPr lang="it-IT" altLang="it-IT" sz="2800" b="1" i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b="1" u="sng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ET </a:t>
            </a:r>
            <a:r>
              <a:rPr lang="it-IT" altLang="it-IT" sz="2800" b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= </a:t>
            </a:r>
            <a:r>
              <a:rPr lang="it-IT" altLang="it-IT" sz="2800" b="1" i="1" u="sng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 = T</a:t>
            </a:r>
            <a:r>
              <a:rPr lang="it-IT" altLang="it-IT" sz="2800" b="1" u="sng" baseline="-25000" dirty="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RT </a:t>
            </a:r>
          </a:p>
        </p:txBody>
      </p:sp>
      <p:pic>
        <p:nvPicPr>
          <p:cNvPr id="827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789363"/>
            <a:ext cx="2743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7398" name="Line 6"/>
          <p:cNvSpPr>
            <a:spLocks noChangeShapeType="1"/>
          </p:cNvSpPr>
          <p:nvPr/>
        </p:nvSpPr>
        <p:spPr bwMode="auto">
          <a:xfrm>
            <a:off x="1031875" y="4722813"/>
            <a:ext cx="622300" cy="15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438150" y="4729163"/>
            <a:ext cx="2197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 </a:t>
            </a: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= </a:t>
            </a: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1800" b="1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acq.-RT</a:t>
            </a: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= </a:t>
            </a:r>
            <a:r>
              <a:rPr lang="it-IT" altLang="it-IT" sz="1800" b="1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RT</a:t>
            </a:r>
          </a:p>
        </p:txBody>
      </p:sp>
      <p:pic>
        <p:nvPicPr>
          <p:cNvPr id="8274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6" r="50531"/>
          <a:stretch>
            <a:fillRect/>
          </a:stretch>
        </p:blipFill>
        <p:spPr bwMode="auto">
          <a:xfrm>
            <a:off x="8267700" y="3789363"/>
            <a:ext cx="6461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4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1" r="47906"/>
          <a:stretch>
            <a:fillRect/>
          </a:stretch>
        </p:blipFill>
        <p:spPr bwMode="auto">
          <a:xfrm>
            <a:off x="3636963" y="3789363"/>
            <a:ext cx="39655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7403" name="Text Box 11"/>
          <p:cNvSpPr txBox="1">
            <a:spLocks noChangeArrowheads="1"/>
          </p:cNvSpPr>
          <p:nvPr/>
        </p:nvSpPr>
        <p:spPr bwMode="auto">
          <a:xfrm>
            <a:off x="7675563" y="3849688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00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</a:t>
            </a:r>
            <a:endParaRPr lang="it-IT" altLang="it-IT" sz="2400" b="1" baseline="-25000">
              <a:solidFill>
                <a:srgbClr val="0000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827405" name="Text Box 13"/>
          <p:cNvSpPr txBox="1">
            <a:spLocks noChangeArrowheads="1"/>
          </p:cNvSpPr>
          <p:nvPr/>
        </p:nvSpPr>
        <p:spPr bwMode="auto">
          <a:xfrm>
            <a:off x="5043488" y="4729163"/>
            <a:ext cx="1114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</a:t>
            </a:r>
            <a:r>
              <a:rPr lang="it-IT" altLang="it-IT" sz="1800" b="1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acq.-ET</a:t>
            </a:r>
          </a:p>
        </p:txBody>
      </p: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8185150" y="4721225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 = T</a:t>
            </a:r>
            <a:r>
              <a:rPr lang="it-IT" altLang="it-IT" sz="1800" b="1" baseline="-25000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ET</a:t>
            </a:r>
            <a:endParaRPr lang="it-IT" altLang="it-IT" sz="1800" b="1" i="1">
              <a:solidFill>
                <a:srgbClr val="FFFF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006850" y="4722813"/>
            <a:ext cx="3232150" cy="15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V="1">
            <a:off x="8275638" y="4718050"/>
            <a:ext cx="646112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710488" y="4721225"/>
            <a:ext cx="541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FF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&gt;&gt;</a:t>
            </a:r>
            <a:endParaRPr lang="it-IT" altLang="it-IT" sz="1800" b="1" baseline="-25000">
              <a:solidFill>
                <a:srgbClr val="FFFF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22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6" grpId="0"/>
      <p:bldP spid="827399" grpId="0"/>
      <p:bldP spid="827403" grpId="0"/>
      <p:bldP spid="827405" grpId="0"/>
      <p:bldP spid="82740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Camp. in tempo equivalente </a:t>
            </a:r>
            <a:r>
              <a:rPr lang="it-IT" altLang="it-IT" sz="4000" dirty="0" err="1" smtClean="0">
                <a:solidFill>
                  <a:schemeClr val="tx1"/>
                </a:solidFill>
                <a:latin typeface="Book Antiqua" pitchFamily="18" charset="0"/>
              </a:rPr>
              <a:t>seq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. (2/4)</a:t>
            </a:r>
          </a:p>
        </p:txBody>
      </p:sp>
      <p:pic>
        <p:nvPicPr>
          <p:cNvPr id="52229" name="Picture 3" descr="camp_se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825" y="923925"/>
            <a:ext cx="6810375" cy="558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1152525" y="1771650"/>
            <a:ext cx="142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ET</a:t>
            </a:r>
            <a:r>
              <a:rPr lang="it-IT" altLang="it-IT" sz="1800" b="1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1800" b="1" i="1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endParaRPr lang="it-IT" altLang="it-IT" sz="1800" b="1" baseline="-25000">
              <a:solidFill>
                <a:srgbClr val="0000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829445" name="Line 5"/>
          <p:cNvSpPr>
            <a:spLocks noChangeShapeType="1"/>
          </p:cNvSpPr>
          <p:nvPr/>
        </p:nvSpPr>
        <p:spPr bwMode="auto">
          <a:xfrm>
            <a:off x="5486400" y="3625850"/>
            <a:ext cx="5016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>
            <a:off x="5486400" y="3490913"/>
            <a:ext cx="501650" cy="0"/>
          </a:xfrm>
          <a:prstGeom prst="line">
            <a:avLst/>
          </a:prstGeom>
          <a:noFill/>
          <a:ln w="15875">
            <a:solidFill>
              <a:srgbClr val="99CC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52233" name="Freeform 7"/>
          <p:cNvSpPr>
            <a:spLocks/>
          </p:cNvSpPr>
          <p:nvPr/>
        </p:nvSpPr>
        <p:spPr bwMode="auto">
          <a:xfrm>
            <a:off x="5749925" y="3203575"/>
            <a:ext cx="1974850" cy="282575"/>
          </a:xfrm>
          <a:custGeom>
            <a:avLst/>
            <a:gdLst>
              <a:gd name="T0" fmla="*/ 0 w 1244"/>
              <a:gd name="T1" fmla="*/ 2147483646 h 255"/>
              <a:gd name="T2" fmla="*/ 2147483646 w 1244"/>
              <a:gd name="T3" fmla="*/ 2147483646 h 255"/>
              <a:gd name="T4" fmla="*/ 2147483646 w 1244"/>
              <a:gd name="T5" fmla="*/ 2147483646 h 255"/>
              <a:gd name="T6" fmla="*/ 2147483646 w 1244"/>
              <a:gd name="T7" fmla="*/ 2147483646 h 255"/>
              <a:gd name="T8" fmla="*/ 2147483646 w 1244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4" h="255">
                <a:moveTo>
                  <a:pt x="0" y="255"/>
                </a:moveTo>
                <a:cubicBezTo>
                  <a:pt x="27" y="179"/>
                  <a:pt x="54" y="103"/>
                  <a:pt x="146" y="63"/>
                </a:cubicBezTo>
                <a:cubicBezTo>
                  <a:pt x="238" y="23"/>
                  <a:pt x="406" y="27"/>
                  <a:pt x="553" y="17"/>
                </a:cubicBezTo>
                <a:cubicBezTo>
                  <a:pt x="700" y="7"/>
                  <a:pt x="914" y="4"/>
                  <a:pt x="1029" y="2"/>
                </a:cubicBezTo>
                <a:cubicBezTo>
                  <a:pt x="1144" y="0"/>
                  <a:pt x="1194" y="1"/>
                  <a:pt x="1244" y="2"/>
                </a:cubicBezTo>
              </a:path>
            </a:pathLst>
          </a:custGeom>
          <a:noFill/>
          <a:ln w="15875" cap="flat" cmpd="sng">
            <a:solidFill>
              <a:srgbClr val="99CC00"/>
            </a:solidFill>
            <a:prstDash val="solid"/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29448" name="Freeform 8"/>
          <p:cNvSpPr>
            <a:spLocks/>
          </p:cNvSpPr>
          <p:nvPr/>
        </p:nvSpPr>
        <p:spPr bwMode="auto">
          <a:xfrm flipV="1">
            <a:off x="5743575" y="3629025"/>
            <a:ext cx="1974850" cy="320675"/>
          </a:xfrm>
          <a:custGeom>
            <a:avLst/>
            <a:gdLst>
              <a:gd name="T0" fmla="*/ 0 w 1244"/>
              <a:gd name="T1" fmla="*/ 2147483646 h 255"/>
              <a:gd name="T2" fmla="*/ 2147483646 w 1244"/>
              <a:gd name="T3" fmla="*/ 2147483646 h 255"/>
              <a:gd name="T4" fmla="*/ 2147483646 w 1244"/>
              <a:gd name="T5" fmla="*/ 2147483646 h 255"/>
              <a:gd name="T6" fmla="*/ 2147483646 w 1244"/>
              <a:gd name="T7" fmla="*/ 2147483646 h 255"/>
              <a:gd name="T8" fmla="*/ 2147483646 w 1244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4" h="255">
                <a:moveTo>
                  <a:pt x="0" y="255"/>
                </a:moveTo>
                <a:cubicBezTo>
                  <a:pt x="27" y="179"/>
                  <a:pt x="54" y="103"/>
                  <a:pt x="146" y="63"/>
                </a:cubicBezTo>
                <a:cubicBezTo>
                  <a:pt x="238" y="23"/>
                  <a:pt x="406" y="27"/>
                  <a:pt x="553" y="17"/>
                </a:cubicBezTo>
                <a:cubicBezTo>
                  <a:pt x="700" y="7"/>
                  <a:pt x="914" y="4"/>
                  <a:pt x="1029" y="2"/>
                </a:cubicBezTo>
                <a:cubicBezTo>
                  <a:pt x="1144" y="0"/>
                  <a:pt x="1194" y="1"/>
                  <a:pt x="1244" y="2"/>
                </a:cubicBezTo>
              </a:path>
            </a:pathLst>
          </a:custGeom>
          <a:noFill/>
          <a:ln w="15875" cap="flat" cmpd="sng">
            <a:solidFill>
              <a:srgbClr val="FF0000"/>
            </a:solidFill>
            <a:prstDash val="solid"/>
            <a:round/>
            <a:headEnd type="diamond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7324725" y="3624263"/>
            <a:ext cx="42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</a:t>
            </a:r>
            <a:endParaRPr lang="it-IT" altLang="it-IT" sz="1800" b="1" baseline="-25000">
              <a:solidFill>
                <a:srgbClr val="0000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7288213" y="2906713"/>
            <a:ext cx="66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T</a:t>
            </a:r>
            <a:r>
              <a:rPr lang="it-IT" altLang="it-IT" sz="1800" b="1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+</a:t>
            </a:r>
            <a:r>
              <a:rPr lang="it-IT" altLang="it-IT" sz="1800" b="1" i="1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</a:t>
            </a:r>
            <a:endParaRPr lang="it-IT" altLang="it-IT" sz="1800" b="1" baseline="-25000">
              <a:solidFill>
                <a:srgbClr val="00FF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829451" name="Freeform 11"/>
          <p:cNvSpPr>
            <a:spLocks/>
          </p:cNvSpPr>
          <p:nvPr/>
        </p:nvSpPr>
        <p:spPr bwMode="auto">
          <a:xfrm>
            <a:off x="2844800" y="1223963"/>
            <a:ext cx="4521200" cy="2763837"/>
          </a:xfrm>
          <a:custGeom>
            <a:avLst/>
            <a:gdLst>
              <a:gd name="T0" fmla="*/ 0 w 2848"/>
              <a:gd name="T1" fmla="*/ 2147483646 h 1741"/>
              <a:gd name="T2" fmla="*/ 2147483646 w 2848"/>
              <a:gd name="T3" fmla="*/ 2147483646 h 1741"/>
              <a:gd name="T4" fmla="*/ 2147483646 w 2848"/>
              <a:gd name="T5" fmla="*/ 2147483646 h 1741"/>
              <a:gd name="T6" fmla="*/ 2147483646 w 2848"/>
              <a:gd name="T7" fmla="*/ 2147483646 h 1741"/>
              <a:gd name="T8" fmla="*/ 2147483646 w 2848"/>
              <a:gd name="T9" fmla="*/ 2147483646 h 1741"/>
              <a:gd name="T10" fmla="*/ 2147483646 w 2848"/>
              <a:gd name="T11" fmla="*/ 2147483646 h 1741"/>
              <a:gd name="T12" fmla="*/ 2147483646 w 2848"/>
              <a:gd name="T13" fmla="*/ 2147483646 h 1741"/>
              <a:gd name="T14" fmla="*/ 2147483646 w 2848"/>
              <a:gd name="T15" fmla="*/ 2147483646 h 1741"/>
              <a:gd name="T16" fmla="*/ 2147483646 w 2848"/>
              <a:gd name="T17" fmla="*/ 2147483646 h 1741"/>
              <a:gd name="T18" fmla="*/ 2147483646 w 2848"/>
              <a:gd name="T19" fmla="*/ 2147483646 h 1741"/>
              <a:gd name="T20" fmla="*/ 2147483646 w 2848"/>
              <a:gd name="T21" fmla="*/ 2147483646 h 1741"/>
              <a:gd name="T22" fmla="*/ 2147483646 w 2848"/>
              <a:gd name="T23" fmla="*/ 2147483646 h 1741"/>
              <a:gd name="T24" fmla="*/ 2147483646 w 2848"/>
              <a:gd name="T25" fmla="*/ 2147483646 h 1741"/>
              <a:gd name="T26" fmla="*/ 2147483646 w 2848"/>
              <a:gd name="T27" fmla="*/ 2147483646 h 1741"/>
              <a:gd name="T28" fmla="*/ 2147483646 w 2848"/>
              <a:gd name="T29" fmla="*/ 2147483646 h 1741"/>
              <a:gd name="T30" fmla="*/ 2147483646 w 2848"/>
              <a:gd name="T31" fmla="*/ 2147483646 h 1741"/>
              <a:gd name="T32" fmla="*/ 2147483646 w 2848"/>
              <a:gd name="T33" fmla="*/ 2147483646 h 1741"/>
              <a:gd name="T34" fmla="*/ 2147483646 w 2848"/>
              <a:gd name="T35" fmla="*/ 2147483646 h 1741"/>
              <a:gd name="T36" fmla="*/ 2147483646 w 2848"/>
              <a:gd name="T37" fmla="*/ 2147483646 h 1741"/>
              <a:gd name="T38" fmla="*/ 2147483646 w 2848"/>
              <a:gd name="T39" fmla="*/ 2147483646 h 1741"/>
              <a:gd name="T40" fmla="*/ 2147483646 w 2848"/>
              <a:gd name="T41" fmla="*/ 2147483646 h 1741"/>
              <a:gd name="T42" fmla="*/ 2147483646 w 2848"/>
              <a:gd name="T43" fmla="*/ 2147483646 h 1741"/>
              <a:gd name="T44" fmla="*/ 2147483646 w 2848"/>
              <a:gd name="T45" fmla="*/ 2147483646 h 1741"/>
              <a:gd name="T46" fmla="*/ 2147483646 w 2848"/>
              <a:gd name="T47" fmla="*/ 2147483646 h 1741"/>
              <a:gd name="T48" fmla="*/ 2147483646 w 2848"/>
              <a:gd name="T49" fmla="*/ 2147483646 h 1741"/>
              <a:gd name="T50" fmla="*/ 2147483646 w 2848"/>
              <a:gd name="T51" fmla="*/ 2147483646 h 1741"/>
              <a:gd name="T52" fmla="*/ 2147483646 w 2848"/>
              <a:gd name="T53" fmla="*/ 2147483646 h 1741"/>
              <a:gd name="T54" fmla="*/ 2147483646 w 2848"/>
              <a:gd name="T55" fmla="*/ 2147483646 h 1741"/>
              <a:gd name="T56" fmla="*/ 2147483646 w 2848"/>
              <a:gd name="T57" fmla="*/ 2147483646 h 1741"/>
              <a:gd name="T58" fmla="*/ 2147483646 w 2848"/>
              <a:gd name="T59" fmla="*/ 2147483646 h 1741"/>
              <a:gd name="T60" fmla="*/ 2147483646 w 2848"/>
              <a:gd name="T61" fmla="*/ 2147483646 h 1741"/>
              <a:gd name="T62" fmla="*/ 2147483646 w 2848"/>
              <a:gd name="T63" fmla="*/ 2147483646 h 1741"/>
              <a:gd name="T64" fmla="*/ 2147483646 w 2848"/>
              <a:gd name="T65" fmla="*/ 2147483646 h 1741"/>
              <a:gd name="T66" fmla="*/ 2147483646 w 2848"/>
              <a:gd name="T67" fmla="*/ 2147483646 h 1741"/>
              <a:gd name="T68" fmla="*/ 2147483646 w 2848"/>
              <a:gd name="T69" fmla="*/ 2147483646 h 1741"/>
              <a:gd name="T70" fmla="*/ 2147483646 w 2848"/>
              <a:gd name="T71" fmla="*/ 2147483646 h 1741"/>
              <a:gd name="T72" fmla="*/ 2147483646 w 2848"/>
              <a:gd name="T73" fmla="*/ 2147483646 h 1741"/>
              <a:gd name="T74" fmla="*/ 2147483646 w 2848"/>
              <a:gd name="T75" fmla="*/ 2147483646 h 1741"/>
              <a:gd name="T76" fmla="*/ 2147483646 w 2848"/>
              <a:gd name="T77" fmla="*/ 2147483646 h 1741"/>
              <a:gd name="T78" fmla="*/ 2147483646 w 2848"/>
              <a:gd name="T79" fmla="*/ 2147483646 h 1741"/>
              <a:gd name="T80" fmla="*/ 2147483646 w 2848"/>
              <a:gd name="T81" fmla="*/ 2147483646 h 1741"/>
              <a:gd name="T82" fmla="*/ 2147483646 w 2848"/>
              <a:gd name="T83" fmla="*/ 2147483646 h 17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48" h="1741">
                <a:moveTo>
                  <a:pt x="0" y="485"/>
                </a:moveTo>
                <a:cubicBezTo>
                  <a:pt x="54" y="413"/>
                  <a:pt x="26" y="436"/>
                  <a:pt x="72" y="405"/>
                </a:cubicBezTo>
                <a:cubicBezTo>
                  <a:pt x="77" y="397"/>
                  <a:pt x="81" y="387"/>
                  <a:pt x="88" y="381"/>
                </a:cubicBezTo>
                <a:cubicBezTo>
                  <a:pt x="102" y="368"/>
                  <a:pt x="136" y="349"/>
                  <a:pt x="136" y="349"/>
                </a:cubicBezTo>
                <a:cubicBezTo>
                  <a:pt x="159" y="257"/>
                  <a:pt x="124" y="367"/>
                  <a:pt x="168" y="301"/>
                </a:cubicBezTo>
                <a:cubicBezTo>
                  <a:pt x="174" y="292"/>
                  <a:pt x="171" y="279"/>
                  <a:pt x="176" y="269"/>
                </a:cubicBezTo>
                <a:cubicBezTo>
                  <a:pt x="185" y="252"/>
                  <a:pt x="199" y="238"/>
                  <a:pt x="208" y="221"/>
                </a:cubicBezTo>
                <a:cubicBezTo>
                  <a:pt x="244" y="148"/>
                  <a:pt x="220" y="170"/>
                  <a:pt x="264" y="141"/>
                </a:cubicBezTo>
                <a:cubicBezTo>
                  <a:pt x="269" y="130"/>
                  <a:pt x="272" y="117"/>
                  <a:pt x="280" y="109"/>
                </a:cubicBezTo>
                <a:cubicBezTo>
                  <a:pt x="300" y="89"/>
                  <a:pt x="335" y="84"/>
                  <a:pt x="352" y="61"/>
                </a:cubicBezTo>
                <a:cubicBezTo>
                  <a:pt x="382" y="21"/>
                  <a:pt x="365" y="36"/>
                  <a:pt x="400" y="13"/>
                </a:cubicBezTo>
                <a:cubicBezTo>
                  <a:pt x="491" y="17"/>
                  <a:pt x="627" y="0"/>
                  <a:pt x="712" y="61"/>
                </a:cubicBezTo>
                <a:cubicBezTo>
                  <a:pt x="746" y="85"/>
                  <a:pt x="785" y="91"/>
                  <a:pt x="816" y="117"/>
                </a:cubicBezTo>
                <a:cubicBezTo>
                  <a:pt x="839" y="136"/>
                  <a:pt x="888" y="173"/>
                  <a:pt x="888" y="173"/>
                </a:cubicBezTo>
                <a:cubicBezTo>
                  <a:pt x="924" y="227"/>
                  <a:pt x="882" y="174"/>
                  <a:pt x="928" y="205"/>
                </a:cubicBezTo>
                <a:cubicBezTo>
                  <a:pt x="962" y="228"/>
                  <a:pt x="996" y="261"/>
                  <a:pt x="1032" y="285"/>
                </a:cubicBezTo>
                <a:cubicBezTo>
                  <a:pt x="1044" y="321"/>
                  <a:pt x="1075" y="349"/>
                  <a:pt x="1096" y="381"/>
                </a:cubicBezTo>
                <a:cubicBezTo>
                  <a:pt x="1133" y="436"/>
                  <a:pt x="1119" y="458"/>
                  <a:pt x="1184" y="501"/>
                </a:cubicBezTo>
                <a:cubicBezTo>
                  <a:pt x="1265" y="622"/>
                  <a:pt x="1177" y="498"/>
                  <a:pt x="1240" y="573"/>
                </a:cubicBezTo>
                <a:cubicBezTo>
                  <a:pt x="1266" y="604"/>
                  <a:pt x="1252" y="613"/>
                  <a:pt x="1288" y="637"/>
                </a:cubicBezTo>
                <a:cubicBezTo>
                  <a:pt x="1297" y="663"/>
                  <a:pt x="1319" y="683"/>
                  <a:pt x="1328" y="709"/>
                </a:cubicBezTo>
                <a:cubicBezTo>
                  <a:pt x="1346" y="763"/>
                  <a:pt x="1384" y="837"/>
                  <a:pt x="1424" y="877"/>
                </a:cubicBezTo>
                <a:cubicBezTo>
                  <a:pt x="1431" y="905"/>
                  <a:pt x="1442" y="932"/>
                  <a:pt x="1456" y="957"/>
                </a:cubicBezTo>
                <a:cubicBezTo>
                  <a:pt x="1470" y="982"/>
                  <a:pt x="1495" y="1002"/>
                  <a:pt x="1504" y="1029"/>
                </a:cubicBezTo>
                <a:cubicBezTo>
                  <a:pt x="1520" y="1076"/>
                  <a:pt x="1524" y="1096"/>
                  <a:pt x="1552" y="1133"/>
                </a:cubicBezTo>
                <a:cubicBezTo>
                  <a:pt x="1562" y="1164"/>
                  <a:pt x="1587" y="1176"/>
                  <a:pt x="1600" y="1205"/>
                </a:cubicBezTo>
                <a:cubicBezTo>
                  <a:pt x="1628" y="1268"/>
                  <a:pt x="1597" y="1240"/>
                  <a:pt x="1640" y="1269"/>
                </a:cubicBezTo>
                <a:cubicBezTo>
                  <a:pt x="1651" y="1302"/>
                  <a:pt x="1668" y="1314"/>
                  <a:pt x="1688" y="1341"/>
                </a:cubicBezTo>
                <a:cubicBezTo>
                  <a:pt x="1697" y="1353"/>
                  <a:pt x="1702" y="1369"/>
                  <a:pt x="1712" y="1381"/>
                </a:cubicBezTo>
                <a:cubicBezTo>
                  <a:pt x="1721" y="1391"/>
                  <a:pt x="1735" y="1396"/>
                  <a:pt x="1744" y="1405"/>
                </a:cubicBezTo>
                <a:cubicBezTo>
                  <a:pt x="1782" y="1443"/>
                  <a:pt x="1742" y="1414"/>
                  <a:pt x="1768" y="1453"/>
                </a:cubicBezTo>
                <a:cubicBezTo>
                  <a:pt x="1795" y="1494"/>
                  <a:pt x="1840" y="1530"/>
                  <a:pt x="1880" y="1557"/>
                </a:cubicBezTo>
                <a:cubicBezTo>
                  <a:pt x="1933" y="1663"/>
                  <a:pt x="1861" y="1538"/>
                  <a:pt x="1920" y="1597"/>
                </a:cubicBezTo>
                <a:cubicBezTo>
                  <a:pt x="1934" y="1611"/>
                  <a:pt x="1936" y="1634"/>
                  <a:pt x="1952" y="1645"/>
                </a:cubicBezTo>
                <a:cubicBezTo>
                  <a:pt x="1987" y="1668"/>
                  <a:pt x="2050" y="1730"/>
                  <a:pt x="2096" y="1733"/>
                </a:cubicBezTo>
                <a:cubicBezTo>
                  <a:pt x="2176" y="1738"/>
                  <a:pt x="2256" y="1738"/>
                  <a:pt x="2336" y="1741"/>
                </a:cubicBezTo>
                <a:cubicBezTo>
                  <a:pt x="2419" y="1720"/>
                  <a:pt x="2382" y="1737"/>
                  <a:pt x="2448" y="1693"/>
                </a:cubicBezTo>
                <a:cubicBezTo>
                  <a:pt x="2464" y="1682"/>
                  <a:pt x="2496" y="1661"/>
                  <a:pt x="2496" y="1661"/>
                </a:cubicBezTo>
                <a:cubicBezTo>
                  <a:pt x="2515" y="1624"/>
                  <a:pt x="2549" y="1588"/>
                  <a:pt x="2584" y="1565"/>
                </a:cubicBezTo>
                <a:cubicBezTo>
                  <a:pt x="2611" y="1511"/>
                  <a:pt x="2678" y="1424"/>
                  <a:pt x="2736" y="1405"/>
                </a:cubicBezTo>
                <a:cubicBezTo>
                  <a:pt x="2749" y="1353"/>
                  <a:pt x="2781" y="1308"/>
                  <a:pt x="2808" y="1261"/>
                </a:cubicBezTo>
                <a:cubicBezTo>
                  <a:pt x="2821" y="1238"/>
                  <a:pt x="2829" y="1216"/>
                  <a:pt x="2848" y="119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1133475" y="1416050"/>
            <a:ext cx="1603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 dirty="0" err="1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 dirty="0" err="1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acq</a:t>
            </a:r>
            <a:r>
              <a:rPr lang="it-IT" altLang="it-IT" sz="1800" b="1" baseline="-25000" dirty="0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.-ET</a:t>
            </a:r>
            <a:r>
              <a:rPr lang="it-IT" altLang="it-IT" sz="1800" b="1" dirty="0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=11</a:t>
            </a:r>
            <a:r>
              <a:rPr lang="it-IT" altLang="it-IT" sz="1800" b="1" i="1" dirty="0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7778750" y="3165475"/>
            <a:ext cx="12636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dirty="0">
                <a:latin typeface="Arial" panose="020B0604020202020204" pitchFamily="34" charset="0"/>
                <a:sym typeface="Wingdings" panose="05000000000000000000" pitchFamily="2" charset="2"/>
              </a:rPr>
              <a:t>distanza tra due punti</a:t>
            </a:r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 flipV="1">
            <a:off x="2895600" y="1943100"/>
            <a:ext cx="0" cy="378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 flipV="1">
            <a:off x="7239000" y="3257550"/>
            <a:ext cx="0" cy="2470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2" name="Line 21"/>
          <p:cNvSpPr>
            <a:spLocks noChangeShapeType="1"/>
          </p:cNvSpPr>
          <p:nvPr/>
        </p:nvSpPr>
        <p:spPr bwMode="auto">
          <a:xfrm>
            <a:off x="6616700" y="4111625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3" name="Line 22"/>
          <p:cNvSpPr>
            <a:spLocks noChangeShapeType="1"/>
          </p:cNvSpPr>
          <p:nvPr/>
        </p:nvSpPr>
        <p:spPr bwMode="auto">
          <a:xfrm flipH="1">
            <a:off x="7242175" y="4111625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4" name="Line 23"/>
          <p:cNvSpPr>
            <a:spLocks noChangeShapeType="1"/>
          </p:cNvSpPr>
          <p:nvPr/>
        </p:nvSpPr>
        <p:spPr bwMode="auto">
          <a:xfrm>
            <a:off x="2851150" y="4105275"/>
            <a:ext cx="571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5" name="Line 25"/>
          <p:cNvSpPr>
            <a:spLocks noChangeShapeType="1"/>
          </p:cNvSpPr>
          <p:nvPr/>
        </p:nvSpPr>
        <p:spPr bwMode="auto">
          <a:xfrm>
            <a:off x="2613025" y="4103688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6" name="Line 26"/>
          <p:cNvSpPr>
            <a:spLocks noChangeShapeType="1"/>
          </p:cNvSpPr>
          <p:nvPr/>
        </p:nvSpPr>
        <p:spPr bwMode="auto">
          <a:xfrm flipH="1">
            <a:off x="2898775" y="4103688"/>
            <a:ext cx="247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7" name="Line 27"/>
          <p:cNvSpPr>
            <a:spLocks noChangeShapeType="1"/>
          </p:cNvSpPr>
          <p:nvPr/>
        </p:nvSpPr>
        <p:spPr bwMode="auto">
          <a:xfrm>
            <a:off x="6859588" y="4111625"/>
            <a:ext cx="373062" cy="0"/>
          </a:xfrm>
          <a:prstGeom prst="line">
            <a:avLst/>
          </a:prstGeom>
          <a:noFill/>
          <a:ln w="1905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48" name="Text Box 12"/>
          <p:cNvSpPr txBox="1">
            <a:spLocks noChangeArrowheads="1"/>
          </p:cNvSpPr>
          <p:nvPr/>
        </p:nvSpPr>
        <p:spPr bwMode="auto">
          <a:xfrm>
            <a:off x="6810375" y="3994150"/>
            <a:ext cx="50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00FF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11</a:t>
            </a:r>
            <a:r>
              <a:rPr lang="it-IT" altLang="it-IT" sz="1800" b="1" i="1">
                <a:solidFill>
                  <a:srgbClr val="00FF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t</a:t>
            </a:r>
          </a:p>
        </p:txBody>
      </p:sp>
      <p:sp>
        <p:nvSpPr>
          <p:cNvPr id="52249" name="Text Box 4"/>
          <p:cNvSpPr txBox="1">
            <a:spLocks noChangeArrowheads="1"/>
          </p:cNvSpPr>
          <p:nvPr/>
        </p:nvSpPr>
        <p:spPr bwMode="auto">
          <a:xfrm>
            <a:off x="2505075" y="4000500"/>
            <a:ext cx="49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1</a:t>
            </a:r>
            <a:r>
              <a:rPr lang="it-IT" altLang="it-IT" sz="1800" b="1" i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t</a:t>
            </a:r>
            <a:endParaRPr lang="it-IT" altLang="it-IT" sz="1800" b="1" baseline="-25000">
              <a:solidFill>
                <a:srgbClr val="000000"/>
              </a:solidFill>
              <a:latin typeface="Symbol" panose="05050102010706020507" pitchFamily="18" charset="2"/>
              <a:sym typeface="Wingdings" panose="05000000000000000000" pitchFamily="2" charset="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14425" y="3165475"/>
            <a:ext cx="1584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it-IT" altLang="it-IT" sz="1800" b="1" i="1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vis.</a:t>
            </a:r>
            <a:r>
              <a:rPr lang="it-IT" altLang="it-IT" sz="1800" b="1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1800" b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it-IT" altLang="it-IT" sz="1800" b="1" i="1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FF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ET</a:t>
            </a:r>
            <a:r>
              <a:rPr lang="it-IT" altLang="it-IT" sz="1800" b="1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1800" b="1" i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t</a:t>
            </a:r>
            <a:endParaRPr lang="it-IT" altLang="it-IT" sz="1800" b="1" baseline="-25000">
              <a:solidFill>
                <a:srgbClr val="000000"/>
              </a:solidFill>
              <a:latin typeface="Symbol" panose="05050102010706020507" pitchFamily="18" charset="2"/>
              <a:sym typeface="Wingdings" panose="05000000000000000000" pitchFamily="2" charset="2"/>
            </a:endParaRPr>
          </a:p>
        </p:txBody>
      </p:sp>
      <p:sp>
        <p:nvSpPr>
          <p:cNvPr id="52251" name="Text Box 12"/>
          <p:cNvSpPr txBox="1">
            <a:spLocks noChangeArrowheads="1"/>
          </p:cNvSpPr>
          <p:nvPr/>
        </p:nvSpPr>
        <p:spPr bwMode="auto">
          <a:xfrm>
            <a:off x="1095375" y="2809875"/>
            <a:ext cx="1603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00FF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it-IT" altLang="it-IT" sz="1800" b="1" i="1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acq.-ET</a:t>
            </a:r>
            <a:r>
              <a:rPr lang="it-IT" altLang="it-IT" sz="1800" b="1">
                <a:solidFill>
                  <a:srgbClr val="00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=</a:t>
            </a:r>
            <a:r>
              <a:rPr lang="it-IT" altLang="it-IT" sz="1800" b="1" i="1">
                <a:solidFill>
                  <a:srgbClr val="00FF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T+</a:t>
            </a:r>
            <a:r>
              <a:rPr lang="it-IT" altLang="it-IT" sz="1800" b="1" i="1">
                <a:solidFill>
                  <a:srgbClr val="00FF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23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4" grpId="0"/>
      <p:bldP spid="829449" grpId="0"/>
      <p:bldP spid="819206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Camp. in tempo equivalente </a:t>
            </a:r>
            <a:r>
              <a:rPr lang="it-IT" altLang="it-IT" sz="4000" dirty="0" err="1" smtClean="0">
                <a:solidFill>
                  <a:schemeClr val="tx1"/>
                </a:solidFill>
                <a:latin typeface="Book Antiqua" pitchFamily="18" charset="0"/>
              </a:rPr>
              <a:t>seq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. (3/4)</a:t>
            </a:r>
          </a:p>
        </p:txBody>
      </p:sp>
      <p:sp>
        <p:nvSpPr>
          <p:cNvPr id="831491" name="Text Box 3"/>
          <p:cNvSpPr txBox="1">
            <a:spLocks noChangeArrowheads="1"/>
          </p:cNvSpPr>
          <p:nvPr/>
        </p:nvSpPr>
        <p:spPr bwMode="auto">
          <a:xfrm>
            <a:off x="131763" y="920750"/>
            <a:ext cx="9002712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Per la ripetitività con periodo 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del segnale 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), i campioni prelevati agli istanti di tempo 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e 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it-IT" altLang="it-IT" sz="1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+</a:t>
            </a:r>
            <a:r>
              <a:rPr lang="it-IT" altLang="it-IT" sz="1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kT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(con 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k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intero) risultano uguali. Si adotta il periodo di campionamento “rallentato” </a:t>
            </a:r>
            <a:r>
              <a:rPr lang="it-IT" altLang="it-IT" sz="26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acq</a:t>
            </a:r>
            <a:r>
              <a:rPr lang="it-IT" altLang="it-IT" sz="26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.,ET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6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sym typeface="Wingdings" pitchFamily="2" charset="2"/>
              </a:rPr>
              <a:t>D</a:t>
            </a:r>
            <a:r>
              <a:rPr lang="it-IT" altLang="it-IT" sz="26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acq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kT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+</a:t>
            </a:r>
            <a:r>
              <a:rPr lang="el-GR" altLang="it-IT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τ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( con</a:t>
            </a:r>
            <a:r>
              <a:rPr lang="it-IT" altLang="it-IT" sz="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=1/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=1/(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kT</a:t>
            </a:r>
            <a:r>
              <a:rPr lang="it-IT" altLang="it-IT" sz="2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+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)),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che è</a:t>
            </a:r>
            <a:r>
              <a:rPr lang="it-IT" altLang="it-IT" sz="2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maggiore di un fattore </a:t>
            </a:r>
            <a:r>
              <a:rPr lang="it-IT" altLang="it-IT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</a:t>
            </a:r>
            <a:r>
              <a:rPr lang="it-IT" altLang="it-IT" sz="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 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=</a:t>
            </a:r>
            <a:r>
              <a:rPr lang="it-IT" altLang="it-IT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kT/</a:t>
            </a:r>
            <a:r>
              <a:rPr lang="el-GR" altLang="it-IT" sz="2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τ</a:t>
            </a:r>
            <a:r>
              <a:rPr lang="it-IT" altLang="it-IT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+1)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rispetto al “</a:t>
            </a:r>
            <a:r>
              <a:rPr lang="it-IT" altLang="it-IT" sz="26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periodo di campionamento equivalente” </a:t>
            </a:r>
            <a:r>
              <a:rPr lang="it-IT" altLang="it-IT" sz="2600" b="1" u="sng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*</a:t>
            </a:r>
            <a:r>
              <a:rPr lang="it-IT" altLang="it-IT" sz="26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="1" u="sng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6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sym typeface="Wingdings" pitchFamily="2" charset="2"/>
              </a:rPr>
              <a:t>D</a:t>
            </a:r>
            <a:r>
              <a:rPr lang="it-IT" altLang="it-IT" sz="2600" b="1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="1" u="sng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vis</a:t>
            </a:r>
            <a:r>
              <a:rPr lang="it-IT" altLang="it-IT" sz="2600" b="1" u="sng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</a:t>
            </a:r>
            <a:r>
              <a:rPr lang="it-IT" altLang="it-IT" sz="2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sym typeface="Wingdings" pitchFamily="2" charset="2"/>
              </a:rPr>
              <a:t>D</a:t>
            </a:r>
            <a:r>
              <a:rPr lang="it-IT" altLang="it-IT" sz="26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="1" u="sng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ET</a:t>
            </a:r>
            <a:r>
              <a:rPr lang="it-IT" altLang="it-IT" sz="26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6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(&lt; o &lt;&lt;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che occorrerebbe per un campionamento in tempo reale con distanza </a:t>
            </a:r>
            <a:r>
              <a:rPr lang="it-IT" altLang="it-IT" sz="26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*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tra i campioni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(</a:t>
            </a:r>
            <a:r>
              <a:rPr lang="it-IT" altLang="it-IT" sz="26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=1/</a:t>
            </a:r>
            <a:r>
              <a:rPr lang="it-IT" altLang="it-IT" sz="26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=1/</a:t>
            </a:r>
            <a:r>
              <a:rPr lang="it-IT" altLang="it-IT" sz="26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 </a:t>
            </a:r>
            <a:r>
              <a:rPr lang="it-IT" altLang="it-IT" sz="2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freq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. </a:t>
            </a:r>
            <a:r>
              <a:rPr lang="it-IT" altLang="it-IT" sz="2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camp.eq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.)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</a:t>
            </a: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69052"/>
              </p:ext>
            </p:extLst>
          </p:nvPr>
        </p:nvGraphicFramePr>
        <p:xfrm>
          <a:off x="931177" y="3362025"/>
          <a:ext cx="79565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4" imgW="3492360" imgH="457200" progId="Equation.DSMT4">
                  <p:embed/>
                </p:oleObj>
              </mc:Choice>
              <mc:Fallback>
                <p:oleObj name="Equation" r:id="rId4" imgW="34923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177" y="3362025"/>
                        <a:ext cx="795655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5" name="Line 7"/>
          <p:cNvSpPr>
            <a:spLocks noChangeShapeType="1"/>
          </p:cNvSpPr>
          <p:nvPr/>
        </p:nvSpPr>
        <p:spPr bwMode="auto">
          <a:xfrm flipV="1">
            <a:off x="648004" y="4421619"/>
            <a:ext cx="487362" cy="4635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31496" name="Text Box 8"/>
          <p:cNvSpPr txBox="1">
            <a:spLocks noChangeArrowheads="1"/>
          </p:cNvSpPr>
          <p:nvPr/>
        </p:nvSpPr>
        <p:spPr bwMode="auto">
          <a:xfrm>
            <a:off x="378129" y="4818193"/>
            <a:ext cx="183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freq.camp.eq.</a:t>
            </a:r>
            <a:endParaRPr lang="el-GR" altLang="it-IT" sz="2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831497" name="Line 9"/>
          <p:cNvSpPr>
            <a:spLocks noChangeShapeType="1"/>
          </p:cNvSpPr>
          <p:nvPr/>
        </p:nvSpPr>
        <p:spPr bwMode="auto">
          <a:xfrm flipV="1">
            <a:off x="2408283" y="4427668"/>
            <a:ext cx="487363" cy="46355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31498" name="Text Box 10"/>
          <p:cNvSpPr txBox="1">
            <a:spLocks noChangeArrowheads="1"/>
          </p:cNvSpPr>
          <p:nvPr/>
        </p:nvSpPr>
        <p:spPr bwMode="auto">
          <a:xfrm>
            <a:off x="2138408" y="4824243"/>
            <a:ext cx="386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freq.camp.reale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(rallentata)</a:t>
            </a:r>
            <a:endParaRPr lang="el-GR" altLang="it-IT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144463" y="5172075"/>
            <a:ext cx="9002712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frequenza di campionamento in tempo equivalente </a:t>
            </a:r>
            <a:b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6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6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1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</a:t>
            </a:r>
            <a:r>
              <a:rPr lang="it-IT" altLang="it-IT" sz="26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</a:t>
            </a:r>
            <a:r>
              <a:rPr lang="it-IT" altLang="it-IT" sz="26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1/</a:t>
            </a:r>
            <a:r>
              <a:rPr lang="it-IT" altLang="it-IT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è maggiore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(può essere </a:t>
            </a:r>
            <a:r>
              <a:rPr lang="it-IT" altLang="it-IT" sz="26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</a:t>
            </a:r>
            <a:r>
              <a:rPr lang="it-IT" altLang="it-IT" sz="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=10-100) della frequenza di campionamento 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in tempo reale. Dunque 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C,ET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=</a:t>
            </a:r>
            <a:r>
              <a:rPr lang="it-IT" altLang="it-IT" sz="26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può essere molto elevata se riusciamo a fare </a:t>
            </a:r>
            <a:r>
              <a:rPr lang="it-IT" altLang="it-IT" sz="2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molto piccolo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(Pb. </a:t>
            </a:r>
            <a:r>
              <a:rPr lang="it-IT" altLang="it-IT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accur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./</a:t>
            </a:r>
            <a:r>
              <a:rPr lang="it-IT" altLang="it-IT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ripet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.) 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24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6871646" y="4413381"/>
            <a:ext cx="657737" cy="506514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690498" y="4856441"/>
            <a:ext cx="3099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‘’guadagno’’ tra </a:t>
            </a:r>
            <a:r>
              <a:rPr lang="it-IT" altLang="it-IT" sz="20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0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</a:t>
            </a:r>
            <a:r>
              <a:rPr lang="it-IT" altLang="it-IT" sz="20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*</a:t>
            </a:r>
            <a:r>
              <a:rPr lang="it-IT" altLang="it-IT" sz="20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0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endParaRPr lang="el-GR" altLang="it-IT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6" grpId="0"/>
      <p:bldP spid="831498" grpId="0"/>
      <p:bldP spid="83149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Camp. in tempo equivalente </a:t>
            </a:r>
            <a:r>
              <a:rPr lang="it-IT" altLang="it-IT" sz="4000" dirty="0" err="1" smtClean="0">
                <a:solidFill>
                  <a:schemeClr val="tx1"/>
                </a:solidFill>
                <a:latin typeface="Book Antiqua" pitchFamily="18" charset="0"/>
              </a:rPr>
              <a:t>seq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. (4/4)</a:t>
            </a: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206375" y="5118100"/>
            <a:ext cx="8807450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Allo stato dell’arte, si possono raggiungere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risoluzioni temporali di 1 </a:t>
            </a:r>
            <a:r>
              <a:rPr lang="it-IT" altLang="it-IT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ps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tra campioni adiacenti e visualizzare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segnali con banda fino a 50 GHz</a:t>
            </a:r>
            <a:r>
              <a:rPr lang="it-IT" altLang="it-IT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(con 20 punti per periodo)</a:t>
            </a:r>
          </a:p>
        </p:txBody>
      </p:sp>
      <p:sp>
        <p:nvSpPr>
          <p:cNvPr id="887814" name="Text Box 6"/>
          <p:cNvSpPr txBox="1">
            <a:spLocks noChangeArrowheads="1"/>
          </p:cNvSpPr>
          <p:nvPr/>
        </p:nvSpPr>
        <p:spPr bwMode="auto">
          <a:xfrm>
            <a:off x="206375" y="2933700"/>
            <a:ext cx="8885238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Nella sequenza campionata e quindi ricostruita in tempo equivalente, si ottiene una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distanza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it-IT" altLang="it-IT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T</a:t>
            </a:r>
            <a:r>
              <a:rPr lang="it-IT" altLang="it-IT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ET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=</a:t>
            </a:r>
            <a:r>
              <a:rPr lang="el-GR" altLang="it-IT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it-IT" altLang="it-IT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tra due campioni adiacenti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(risoluzione temporale)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molto spinta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,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che non sarebbe possibile ottenere con un campionamento in tempo reale</a:t>
            </a:r>
            <a:endParaRPr lang="el-GR" altLang="it-IT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887819" name="Text Box 11"/>
          <p:cNvSpPr txBox="1">
            <a:spLocks noChangeArrowheads="1"/>
          </p:cNvSpPr>
          <p:nvPr/>
        </p:nvSpPr>
        <p:spPr bwMode="auto">
          <a:xfrm>
            <a:off x="206375" y="1087438"/>
            <a:ext cx="886142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In queste condizioni si può usare </a:t>
            </a:r>
            <a:r>
              <a:rPr lang="it-IT" altLang="it-IT" sz="28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/>
              </a:rPr>
              <a:t></a:t>
            </a:r>
            <a:r>
              <a:rPr lang="it-IT" altLang="it-IT" sz="28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ADC,max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&lt;</a:t>
            </a:r>
            <a:r>
              <a:rPr lang="it-IT" altLang="it-IT" sz="28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segnale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pur consentendo una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corretta ricostruzione del segnale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, “con abbastanza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punti per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periodo”:</a:t>
            </a:r>
            <a:r>
              <a:rPr lang="it-IT" altLang="it-IT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con </a:t>
            </a:r>
            <a:r>
              <a:rPr lang="it-IT" altLang="it-IT" sz="28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&gt;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segnale</a:t>
            </a:r>
            <a:r>
              <a:rPr lang="it-IT" altLang="it-IT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e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meglio ancora </a:t>
            </a:r>
            <a:r>
              <a:rPr lang="it-IT" altLang="it-IT" sz="28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8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&gt;&gt;</a:t>
            </a:r>
            <a:r>
              <a:rPr lang="it-IT" altLang="it-IT" sz="28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b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segnale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 si avranno “molti punti per periodo </a:t>
            </a:r>
            <a:r>
              <a:rPr lang="it-IT" altLang="it-IT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*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T</a:t>
            </a:r>
            <a:r>
              <a:rPr lang="it-IT" altLang="it-IT" sz="28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C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&lt;&lt;</a:t>
            </a:r>
            <a:r>
              <a:rPr lang="it-IT" altLang="it-IT" sz="28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T</a:t>
            </a:r>
            <a:r>
              <a:rPr lang="it-IT" altLang="it-IT" sz="28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segnale</a:t>
            </a:r>
            <a:endParaRPr lang="el-GR" altLang="it-IT" sz="280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25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3" grpId="0"/>
      <p:bldP spid="8878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0"/>
            <a:ext cx="851535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Camp. in t. equivalente casuale (1/2)</a:t>
            </a:r>
          </a:p>
        </p:txBody>
      </p:sp>
      <p:sp>
        <p:nvSpPr>
          <p:cNvPr id="833539" name="Text Box 3"/>
          <p:cNvSpPr txBox="1">
            <a:spLocks noChangeArrowheads="1"/>
          </p:cNvSpPr>
          <p:nvPr/>
        </p:nvSpPr>
        <p:spPr bwMode="auto">
          <a:xfrm>
            <a:off x="147638" y="993775"/>
            <a:ext cx="87471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Campioni prelevati dal segnale in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modo casuale (asincrono)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sia prima, sia dopo gli eventi di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L’</a:t>
            </a:r>
            <a:r>
              <a:rPr lang="it-IT" altLang="it-IT" sz="2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ADC può lavorare alla sua massima velocità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L’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intervallo di tempo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("positivo o negativo") tra ciascun campione e l’evento di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a esso più vicino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deve essere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misurato (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D</a:t>
            </a:r>
            <a:r>
              <a:rPr lang="it-IT" altLang="it-IT" sz="28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800" b="1" u="sng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ET</a:t>
            </a:r>
            <a:r>
              <a:rPr lang="it-IT" altLang="it-IT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=</a:t>
            </a:r>
            <a:r>
              <a:rPr lang="it-IT" altLang="it-IT" sz="2800" b="1" i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800" b="1" u="sng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itchFamily="2" charset="2"/>
              </a:rPr>
              <a:t>MIS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modo da poter ordinare correttamente i campioni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sul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display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quindi ricostruire l’andamento del segnale</a:t>
            </a:r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134938" y="4554538"/>
            <a:ext cx="9009062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 causa della 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scorrelazione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temporale tra la frequenza di campionamento e la frequenza di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i campioni acquisiti in cicli di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successivi possono essere da anteporre a quelli acquisiti in cicli di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precedenti.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it-IT" altLang="it-IT" sz="28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D</a:t>
            </a:r>
            <a:r>
              <a:rPr lang="it-IT" altLang="it-IT" sz="2800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800" b="1" u="sng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ET</a:t>
            </a:r>
            <a:r>
              <a:rPr lang="it-IT" altLang="it-IT" sz="2800" b="1" u="sng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itchFamily="2" charset="2"/>
              </a:rPr>
              <a:t>,min</a:t>
            </a:r>
            <a:r>
              <a:rPr lang="it-IT" altLang="it-IT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=</a:t>
            </a:r>
            <a:r>
              <a:rPr lang="it-IT" altLang="it-IT" sz="2800" b="1" i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t</a:t>
            </a:r>
            <a:r>
              <a:rPr lang="it-IT" altLang="it-IT" sz="2800" b="1" u="sng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itchFamily="2" charset="2"/>
              </a:rPr>
              <a:t>MIS,min</a:t>
            </a:r>
            <a:r>
              <a:rPr lang="it-IT" altLang="it-IT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è la </a:t>
            </a:r>
            <a:r>
              <a:rPr lang="it-IT" altLang="it-IT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risoluz</a:t>
            </a:r>
            <a:r>
              <a:rPr lang="it-IT" altLang="it-IT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(1-10 </a:t>
            </a:r>
            <a:r>
              <a:rPr lang="it-IT" altLang="it-IT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ps</a:t>
            </a:r>
            <a:r>
              <a:rPr lang="it-IT" altLang="it-IT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del </a:t>
            </a:r>
            <a:r>
              <a:rPr lang="it-IT" altLang="it-IT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contatore elettronico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26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080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Camp. in t. equivalente casuale (2/2)</a:t>
            </a:r>
          </a:p>
        </p:txBody>
      </p:sp>
      <p:pic>
        <p:nvPicPr>
          <p:cNvPr id="60421" name="Picture 3" descr="camp_c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6413" y="846138"/>
            <a:ext cx="5219700" cy="5672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45" name="Line 5"/>
          <p:cNvSpPr>
            <a:spLocks noChangeShapeType="1"/>
          </p:cNvSpPr>
          <p:nvPr/>
        </p:nvSpPr>
        <p:spPr bwMode="auto">
          <a:xfrm>
            <a:off x="3632200" y="4419600"/>
            <a:ext cx="2413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29448" name="Freeform 8"/>
          <p:cNvSpPr>
            <a:spLocks/>
          </p:cNvSpPr>
          <p:nvPr/>
        </p:nvSpPr>
        <p:spPr bwMode="auto">
          <a:xfrm flipV="1">
            <a:off x="3927475" y="4600575"/>
            <a:ext cx="1974850" cy="320675"/>
          </a:xfrm>
          <a:custGeom>
            <a:avLst/>
            <a:gdLst>
              <a:gd name="T0" fmla="*/ 0 w 1244"/>
              <a:gd name="T1" fmla="*/ 2147483646 h 255"/>
              <a:gd name="T2" fmla="*/ 2147483646 w 1244"/>
              <a:gd name="T3" fmla="*/ 2147483646 h 255"/>
              <a:gd name="T4" fmla="*/ 2147483646 w 1244"/>
              <a:gd name="T5" fmla="*/ 2147483646 h 255"/>
              <a:gd name="T6" fmla="*/ 2147483646 w 1244"/>
              <a:gd name="T7" fmla="*/ 2147483646 h 255"/>
              <a:gd name="T8" fmla="*/ 2147483646 w 1244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4" h="255">
                <a:moveTo>
                  <a:pt x="0" y="255"/>
                </a:moveTo>
                <a:cubicBezTo>
                  <a:pt x="27" y="179"/>
                  <a:pt x="54" y="103"/>
                  <a:pt x="146" y="63"/>
                </a:cubicBezTo>
                <a:cubicBezTo>
                  <a:pt x="238" y="23"/>
                  <a:pt x="406" y="27"/>
                  <a:pt x="553" y="17"/>
                </a:cubicBezTo>
                <a:cubicBezTo>
                  <a:pt x="700" y="7"/>
                  <a:pt x="914" y="4"/>
                  <a:pt x="1029" y="2"/>
                </a:cubicBezTo>
                <a:cubicBezTo>
                  <a:pt x="1144" y="0"/>
                  <a:pt x="1194" y="1"/>
                  <a:pt x="1244" y="2"/>
                </a:cubicBezTo>
              </a:path>
            </a:pathLst>
          </a:custGeom>
          <a:noFill/>
          <a:ln w="158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5813425" y="4694238"/>
            <a:ext cx="42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i="1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</a:t>
            </a:r>
            <a:endParaRPr lang="it-IT" altLang="it-IT" sz="1800" b="1" baseline="-25000">
              <a:solidFill>
                <a:srgbClr val="000000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grpSp>
        <p:nvGrpSpPr>
          <p:cNvPr id="60433" name="Group 17"/>
          <p:cNvGrpSpPr>
            <a:grpSpLocks/>
          </p:cNvGrpSpPr>
          <p:nvPr/>
        </p:nvGrpSpPr>
        <p:grpSpPr bwMode="auto">
          <a:xfrm>
            <a:off x="3886200" y="3924300"/>
            <a:ext cx="82550" cy="654050"/>
            <a:chOff x="2448" y="2472"/>
            <a:chExt cx="52" cy="412"/>
          </a:xfrm>
        </p:grpSpPr>
        <p:sp>
          <p:nvSpPr>
            <p:cNvPr id="60430" name="Line 12"/>
            <p:cNvSpPr>
              <a:spLocks noChangeShapeType="1"/>
            </p:cNvSpPr>
            <p:nvPr/>
          </p:nvSpPr>
          <p:spPr bwMode="auto">
            <a:xfrm>
              <a:off x="2452" y="2472"/>
              <a:ext cx="0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431" name="Line 13"/>
            <p:cNvSpPr>
              <a:spLocks noChangeShapeType="1"/>
            </p:cNvSpPr>
            <p:nvPr/>
          </p:nvSpPr>
          <p:spPr bwMode="auto">
            <a:xfrm>
              <a:off x="2500" y="2516"/>
              <a:ext cx="0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432" name="Line 14"/>
            <p:cNvSpPr>
              <a:spLocks noChangeShapeType="1"/>
            </p:cNvSpPr>
            <p:nvPr/>
          </p:nvSpPr>
          <p:spPr bwMode="auto">
            <a:xfrm>
              <a:off x="2448" y="2696"/>
              <a:ext cx="0" cy="1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" name="Line 15"/>
            <p:cNvSpPr>
              <a:spLocks noChangeShapeType="1"/>
            </p:cNvSpPr>
            <p:nvPr/>
          </p:nvSpPr>
          <p:spPr bwMode="auto">
            <a:xfrm>
              <a:off x="2500" y="2696"/>
              <a:ext cx="0" cy="1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Line 5"/>
          <p:cNvSpPr>
            <a:spLocks noChangeShapeType="1"/>
          </p:cNvSpPr>
          <p:nvPr/>
        </p:nvSpPr>
        <p:spPr bwMode="auto">
          <a:xfrm flipH="1">
            <a:off x="3975100" y="4419600"/>
            <a:ext cx="2413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5981700" y="4445000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7296150" y="4016375"/>
            <a:ext cx="12636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 dirty="0">
                <a:latin typeface="Arial" panose="020B0604020202020204" pitchFamily="34" charset="0"/>
                <a:sym typeface="Wingdings" panose="05000000000000000000" pitchFamily="2" charset="2"/>
              </a:rPr>
              <a:t>distanza minima tra due punti</a:t>
            </a: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5969000" y="4445000"/>
            <a:ext cx="1409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27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996112" y="4446542"/>
            <a:ext cx="395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9" grpId="0"/>
      <p:bldP spid="8192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0"/>
            <a:ext cx="851535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Esempi </a:t>
            </a:r>
            <a:r>
              <a:rPr lang="it-IT" altLang="it-IT" sz="4000" smtClean="0">
                <a:solidFill>
                  <a:schemeClr val="tx1"/>
                </a:solidFill>
                <a:latin typeface="Book Antiqua" pitchFamily="18" charset="0"/>
              </a:rPr>
              <a:t>d’impiego ET 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in OD</a:t>
            </a:r>
          </a:p>
        </p:txBody>
      </p:sp>
      <p:sp>
        <p:nvSpPr>
          <p:cNvPr id="833539" name="Text Box 3"/>
          <p:cNvSpPr txBox="1">
            <a:spLocks noChangeArrowheads="1"/>
          </p:cNvSpPr>
          <p:nvPr/>
        </p:nvSpPr>
        <p:spPr bwMode="auto">
          <a:xfrm>
            <a:off x="254730" y="1024003"/>
            <a:ext cx="874712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1. 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Lavoriamo al CERN e dobbiamo visualizzare il segnale prodotto, ad ogni giro nel sincrotrone, da una particella subatomica: tempo di salita una decina di </a:t>
            </a:r>
            <a:r>
              <a:rPr lang="it-IT" altLang="it-IT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ps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durata complessiva inferiore al ns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Utilizziamo un OD con banda 50 GHz e campionatore a 10 </a:t>
            </a:r>
            <a:r>
              <a:rPr lang="it-IT" altLang="it-IT" sz="2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GSa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/s (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Sa,RT,MIN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=0.1 ns) ottenendo 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Sa,ET,SEQ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=1 </a:t>
            </a:r>
            <a:r>
              <a:rPr lang="it-IT" altLang="it-IT" sz="2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ps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più che adeguato per vedere con abbastanza punti il segnale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2968" y="4187330"/>
            <a:ext cx="8747125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2.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Lavoriamo alla INTEL e dobbiamo visualizzare un segnale di un 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processore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i7-6700K, </a:t>
            </a:r>
            <a:r>
              <a:rPr lang="it-IT" altLang="it-IT" sz="24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overclocked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a 4.8 GHz (durata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anose="05050102010706020507" pitchFamily="18" charset="2"/>
              </a:rPr>
              <a:t>0.2 ns)</a:t>
            </a:r>
            <a:endParaRPr lang="it-IT" altLang="it-IT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Utilizziamo un OD con banda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10 </a:t>
            </a:r>
            <a:r>
              <a:rPr lang="it-IT" altLang="it-IT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GHz e campionatore a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1 </a:t>
            </a:r>
            <a:r>
              <a:rPr lang="it-IT" altLang="it-IT" sz="2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GSa</a:t>
            </a:r>
            <a:r>
              <a:rPr lang="it-IT" altLang="it-IT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/s (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Sa,RT,MIN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=1 </a:t>
            </a:r>
            <a:r>
              <a:rPr lang="it-IT" altLang="it-IT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ns) ottenendo </a:t>
            </a:r>
            <a:r>
              <a:rPr lang="it-IT" altLang="it-IT" sz="26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6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Sa,ET,RND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=5 </a:t>
            </a:r>
            <a:r>
              <a:rPr lang="it-IT" altLang="it-IT" sz="2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ps</a:t>
            </a:r>
            <a:r>
              <a:rPr lang="it-IT" altLang="it-IT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più che adeguato per vedere con abbastanza punti il </a:t>
            </a:r>
            <a:r>
              <a:rPr lang="it-IT" altLang="it-IT" sz="2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segnale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28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2070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Modalità di </a:t>
            </a:r>
            <a:r>
              <a:rPr lang="it-IT" altLang="it-IT" sz="4000" i="1" dirty="0" smtClean="0">
                <a:solidFill>
                  <a:schemeClr val="tx1"/>
                </a:solidFill>
                <a:latin typeface="Book Antiqua" pitchFamily="18" charset="0"/>
              </a:rPr>
              <a:t>trigger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 avanzate (1/3)</a:t>
            </a:r>
          </a:p>
        </p:txBody>
      </p:sp>
      <p:sp>
        <p:nvSpPr>
          <p:cNvPr id="837635" name="Text Box 3"/>
          <p:cNvSpPr txBox="1">
            <a:spLocks noChangeArrowheads="1"/>
          </p:cNvSpPr>
          <p:nvPr/>
        </p:nvSpPr>
        <p:spPr bwMode="auto">
          <a:xfrm>
            <a:off x="457200" y="998538"/>
            <a:ext cx="821690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Nell’oscilloscopio analogico la sincronizzazione avviene attraverso l’individuazione di un livello e di una pendenza (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 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level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 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slope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Nell’oscilloscopio digitale esistono anche altre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modalità di sincronizzazione assai più evolute e complesse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realizzate tramite 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digitale</a:t>
            </a: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837636" name="Text Box 4"/>
          <p:cNvSpPr txBox="1">
            <a:spLocks noChangeArrowheads="1"/>
          </p:cNvSpPr>
          <p:nvPr/>
        </p:nvSpPr>
        <p:spPr bwMode="auto">
          <a:xfrm>
            <a:off x="455613" y="4032250"/>
            <a:ext cx="831532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i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Pre-trigger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sulla memoria circolare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consente di visualizzare sullo schermo l’andamento del segnale anche per tempi "prima dell’evento di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trigger“</a:t>
            </a:r>
            <a:b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4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posizione del </a:t>
            </a:r>
            <a:r>
              <a:rPr lang="it-IT" altLang="it-IT" sz="2400" i="1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400" u="sng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sullo schermo può essere scelta</a:t>
            </a:r>
            <a:endParaRPr lang="it-IT" altLang="it-IT" sz="240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memoria dati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(FIFO) è rappresentabile come un </a:t>
            </a:r>
            <a:r>
              <a:rPr lang="it-IT" altLang="it-IT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buffer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circolare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con capacità di </a:t>
            </a:r>
            <a:r>
              <a:rPr lang="it-IT" altLang="it-IT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celle</a:t>
            </a:r>
            <a:endParaRPr lang="it-IT" altLang="it-IT" sz="2800" i="1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29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dirty="0" smtClean="0">
                <a:solidFill>
                  <a:schemeClr val="tx1"/>
                </a:solidFill>
                <a:latin typeface="Book Antiqua" pitchFamily="18" charset="0"/>
              </a:rPr>
              <a:t>4 Sezioni o fasi di misura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>
              <a:solidFill>
                <a:srgbClr val="009600"/>
              </a:solidFill>
            </a:endParaRP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82625" y="1290638"/>
            <a:ext cx="800258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954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0177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540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Condizionamento analogico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campionamento  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 </a:t>
            </a:r>
            <a:r>
              <a:rPr lang="it-IT" altLang="it-IT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Conversione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del segnale di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misura 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produzione sequenza numerica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706438" y="3038475"/>
            <a:ext cx="80025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954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0177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540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defRPr/>
            </a:pPr>
            <a:r>
              <a:rPr lang="it-IT" altLang="it-IT" sz="2800" dirty="0" smtClean="0">
                <a:solidFill>
                  <a:srgbClr val="C864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2) </a:t>
            </a:r>
            <a:r>
              <a:rPr lang="it-IT" altLang="it-IT" sz="2800" b="1" u="sng" dirty="0" smtClean="0">
                <a:solidFill>
                  <a:srgbClr val="C864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Memorizzazione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dei campioni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salvataggio dati in memoria RAM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717550" y="5392738"/>
            <a:ext cx="8002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954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0177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540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defRPr/>
            </a:pPr>
            <a:r>
              <a:rPr lang="it-IT" altLang="it-IT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Visualizzazione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sullo schermo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oscillogramma del segnale sul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display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717550" y="4124325"/>
            <a:ext cx="8002588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954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0177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540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it-IT" sz="2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u="sng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Elaborazione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numerica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ricostruzione andamento segnale nel tempo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  <p:bldP spid="788485" grpId="0"/>
      <p:bldP spid="788486" grpId="0"/>
      <p:bldP spid="7884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Modalità di </a:t>
            </a:r>
            <a:r>
              <a:rPr lang="it-IT" altLang="it-IT" sz="4000" i="1" dirty="0" smtClean="0">
                <a:solidFill>
                  <a:schemeClr val="tx1"/>
                </a:solidFill>
                <a:latin typeface="Book Antiqua" pitchFamily="18" charset="0"/>
              </a:rPr>
              <a:t>trigger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 avanzate (2/3)</a:t>
            </a:r>
          </a:p>
        </p:txBody>
      </p:sp>
      <p:sp>
        <p:nvSpPr>
          <p:cNvPr id="839683" name="Text Box 3"/>
          <p:cNvSpPr txBox="1">
            <a:spLocks noChangeArrowheads="1"/>
          </p:cNvSpPr>
          <p:nvPr/>
        </p:nvSpPr>
        <p:spPr bwMode="auto">
          <a:xfrm>
            <a:off x="149225" y="1001713"/>
            <a:ext cx="88423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Durante il campionamento e la conversione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le 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celle vengono riempite in modo contiguo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Al verificarsi dell’evento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CPU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del DSO contrassegna il campione acquisito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all’istante di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così da poter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identificare i campioni precedenti e quelli successivi al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campione/evento/istante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 </a:t>
            </a: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</a:p>
        </p:txBody>
      </p:sp>
      <p:pic>
        <p:nvPicPr>
          <p:cNvPr id="64518" name="Picture 4" descr="mem_cir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784600"/>
            <a:ext cx="822960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4519" name="Group 12"/>
          <p:cNvGrpSpPr>
            <a:grpSpLocks/>
          </p:cNvGrpSpPr>
          <p:nvPr/>
        </p:nvGrpSpPr>
        <p:grpSpPr bwMode="auto">
          <a:xfrm rot="-4671716">
            <a:off x="1276351" y="4702175"/>
            <a:ext cx="844550" cy="822325"/>
            <a:chOff x="792" y="2898"/>
            <a:chExt cx="532" cy="518"/>
          </a:xfrm>
        </p:grpSpPr>
        <p:sp>
          <p:nvSpPr>
            <p:cNvPr id="64551" name="Oval 7"/>
            <p:cNvSpPr>
              <a:spLocks noChangeArrowheads="1"/>
            </p:cNvSpPr>
            <p:nvPr/>
          </p:nvSpPr>
          <p:spPr bwMode="auto">
            <a:xfrm>
              <a:off x="792" y="2898"/>
              <a:ext cx="504" cy="5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52" name="Rectangle 8"/>
            <p:cNvSpPr>
              <a:spLocks noChangeArrowheads="1"/>
            </p:cNvSpPr>
            <p:nvPr/>
          </p:nvSpPr>
          <p:spPr bwMode="auto">
            <a:xfrm>
              <a:off x="1046" y="3252"/>
              <a:ext cx="232" cy="1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53" name="Line 10"/>
            <p:cNvSpPr>
              <a:spLocks noChangeShapeType="1"/>
            </p:cNvSpPr>
            <p:nvPr/>
          </p:nvSpPr>
          <p:spPr bwMode="auto">
            <a:xfrm flipH="1" flipV="1">
              <a:off x="1257" y="3181"/>
              <a:ext cx="14" cy="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554" name="Line 11"/>
            <p:cNvSpPr>
              <a:spLocks noChangeShapeType="1"/>
            </p:cNvSpPr>
            <p:nvPr/>
          </p:nvSpPr>
          <p:spPr bwMode="auto">
            <a:xfrm flipV="1">
              <a:off x="1269" y="3209"/>
              <a:ext cx="55" cy="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4520" name="Group 18"/>
          <p:cNvGrpSpPr>
            <a:grpSpLocks/>
          </p:cNvGrpSpPr>
          <p:nvPr/>
        </p:nvGrpSpPr>
        <p:grpSpPr bwMode="auto">
          <a:xfrm rot="-4653712">
            <a:off x="6735763" y="4735512"/>
            <a:ext cx="844550" cy="822325"/>
            <a:chOff x="792" y="2898"/>
            <a:chExt cx="532" cy="518"/>
          </a:xfrm>
        </p:grpSpPr>
        <p:sp>
          <p:nvSpPr>
            <p:cNvPr id="64547" name="Oval 19"/>
            <p:cNvSpPr>
              <a:spLocks noChangeArrowheads="1"/>
            </p:cNvSpPr>
            <p:nvPr/>
          </p:nvSpPr>
          <p:spPr bwMode="auto">
            <a:xfrm>
              <a:off x="792" y="2898"/>
              <a:ext cx="504" cy="5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1046" y="3252"/>
              <a:ext cx="232" cy="1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 flipH="1" flipV="1">
              <a:off x="1257" y="3181"/>
              <a:ext cx="14" cy="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 flipV="1">
              <a:off x="1269" y="3209"/>
              <a:ext cx="55" cy="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4521" name="Rectangle 23"/>
          <p:cNvSpPr>
            <a:spLocks noChangeArrowheads="1"/>
          </p:cNvSpPr>
          <p:nvPr/>
        </p:nvSpPr>
        <p:spPr bwMode="auto">
          <a:xfrm>
            <a:off x="8083550" y="4146550"/>
            <a:ext cx="42863" cy="117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2" name="Rectangle 24"/>
          <p:cNvSpPr>
            <a:spLocks noChangeArrowheads="1"/>
          </p:cNvSpPr>
          <p:nvPr/>
        </p:nvSpPr>
        <p:spPr bwMode="auto">
          <a:xfrm>
            <a:off x="8110538" y="4327525"/>
            <a:ext cx="42862" cy="117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3" name="Rectangle 25"/>
          <p:cNvSpPr>
            <a:spLocks noChangeArrowheads="1"/>
          </p:cNvSpPr>
          <p:nvPr/>
        </p:nvSpPr>
        <p:spPr bwMode="auto">
          <a:xfrm>
            <a:off x="8128000" y="4313238"/>
            <a:ext cx="42863" cy="117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4" name="Rectangle 26"/>
          <p:cNvSpPr>
            <a:spLocks noChangeArrowheads="1"/>
          </p:cNvSpPr>
          <p:nvPr/>
        </p:nvSpPr>
        <p:spPr bwMode="auto">
          <a:xfrm>
            <a:off x="5375275" y="4144963"/>
            <a:ext cx="42863" cy="117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5" name="Rectangle 27"/>
          <p:cNvSpPr>
            <a:spLocks noChangeArrowheads="1"/>
          </p:cNvSpPr>
          <p:nvPr/>
        </p:nvSpPr>
        <p:spPr bwMode="auto">
          <a:xfrm>
            <a:off x="5402263" y="4321175"/>
            <a:ext cx="42862" cy="117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6" name="Rectangle 28"/>
          <p:cNvSpPr>
            <a:spLocks noChangeArrowheads="1"/>
          </p:cNvSpPr>
          <p:nvPr/>
        </p:nvSpPr>
        <p:spPr bwMode="auto">
          <a:xfrm>
            <a:off x="2776538" y="4532313"/>
            <a:ext cx="42862" cy="117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7" name="Rectangle 29"/>
          <p:cNvSpPr>
            <a:spLocks noChangeArrowheads="1"/>
          </p:cNvSpPr>
          <p:nvPr/>
        </p:nvSpPr>
        <p:spPr bwMode="auto">
          <a:xfrm>
            <a:off x="2871788" y="4478338"/>
            <a:ext cx="42862" cy="42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8" name="Rectangle 30"/>
          <p:cNvSpPr>
            <a:spLocks noChangeArrowheads="1"/>
          </p:cNvSpPr>
          <p:nvPr/>
        </p:nvSpPr>
        <p:spPr bwMode="auto">
          <a:xfrm>
            <a:off x="2762250" y="4429125"/>
            <a:ext cx="42863" cy="428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29" name="Rectangle 31"/>
          <p:cNvSpPr>
            <a:spLocks noChangeArrowheads="1"/>
          </p:cNvSpPr>
          <p:nvPr/>
        </p:nvSpPr>
        <p:spPr bwMode="auto">
          <a:xfrm>
            <a:off x="2779713" y="4419600"/>
            <a:ext cx="42862" cy="428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30" name="Rectangle 32"/>
          <p:cNvSpPr>
            <a:spLocks noChangeArrowheads="1"/>
          </p:cNvSpPr>
          <p:nvPr/>
        </p:nvSpPr>
        <p:spPr bwMode="auto">
          <a:xfrm>
            <a:off x="2746375" y="4448175"/>
            <a:ext cx="42863" cy="428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31" name="Rectangle 43"/>
          <p:cNvSpPr>
            <a:spLocks noChangeArrowheads="1"/>
          </p:cNvSpPr>
          <p:nvPr/>
        </p:nvSpPr>
        <p:spPr bwMode="auto">
          <a:xfrm>
            <a:off x="5572125" y="4481513"/>
            <a:ext cx="184150" cy="42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32" name="Rectangle 44"/>
          <p:cNvSpPr>
            <a:spLocks noChangeArrowheads="1"/>
          </p:cNvSpPr>
          <p:nvPr/>
        </p:nvSpPr>
        <p:spPr bwMode="auto">
          <a:xfrm>
            <a:off x="5467350" y="4549775"/>
            <a:ext cx="69850" cy="460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33" name="Rectangle 46"/>
          <p:cNvSpPr>
            <a:spLocks noChangeArrowheads="1"/>
          </p:cNvSpPr>
          <p:nvPr/>
        </p:nvSpPr>
        <p:spPr bwMode="auto">
          <a:xfrm>
            <a:off x="1360488" y="4959350"/>
            <a:ext cx="544512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grpSp>
        <p:nvGrpSpPr>
          <p:cNvPr id="64534" name="Group 47"/>
          <p:cNvGrpSpPr>
            <a:grpSpLocks/>
          </p:cNvGrpSpPr>
          <p:nvPr/>
        </p:nvGrpSpPr>
        <p:grpSpPr bwMode="auto">
          <a:xfrm rot="6924804">
            <a:off x="4008438" y="4764087"/>
            <a:ext cx="844550" cy="822325"/>
            <a:chOff x="792" y="2898"/>
            <a:chExt cx="532" cy="518"/>
          </a:xfrm>
        </p:grpSpPr>
        <p:sp>
          <p:nvSpPr>
            <p:cNvPr id="64543" name="Oval 48"/>
            <p:cNvSpPr>
              <a:spLocks noChangeArrowheads="1"/>
            </p:cNvSpPr>
            <p:nvPr/>
          </p:nvSpPr>
          <p:spPr bwMode="auto">
            <a:xfrm>
              <a:off x="792" y="2898"/>
              <a:ext cx="504" cy="5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44" name="Rectangle 49"/>
            <p:cNvSpPr>
              <a:spLocks noChangeArrowheads="1"/>
            </p:cNvSpPr>
            <p:nvPr/>
          </p:nvSpPr>
          <p:spPr bwMode="auto">
            <a:xfrm>
              <a:off x="1046" y="3252"/>
              <a:ext cx="232" cy="1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45" name="Line 50"/>
            <p:cNvSpPr>
              <a:spLocks noChangeShapeType="1"/>
            </p:cNvSpPr>
            <p:nvPr/>
          </p:nvSpPr>
          <p:spPr bwMode="auto">
            <a:xfrm flipH="1" flipV="1">
              <a:off x="1257" y="3181"/>
              <a:ext cx="14" cy="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546" name="Line 51"/>
            <p:cNvSpPr>
              <a:spLocks noChangeShapeType="1"/>
            </p:cNvSpPr>
            <p:nvPr/>
          </p:nvSpPr>
          <p:spPr bwMode="auto">
            <a:xfrm flipV="1">
              <a:off x="1269" y="3209"/>
              <a:ext cx="55" cy="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4535" name="Group 13"/>
          <p:cNvGrpSpPr>
            <a:grpSpLocks/>
          </p:cNvGrpSpPr>
          <p:nvPr/>
        </p:nvGrpSpPr>
        <p:grpSpPr bwMode="auto">
          <a:xfrm rot="-3884059">
            <a:off x="4048126" y="4718050"/>
            <a:ext cx="844550" cy="822325"/>
            <a:chOff x="792" y="2898"/>
            <a:chExt cx="532" cy="518"/>
          </a:xfrm>
        </p:grpSpPr>
        <p:sp>
          <p:nvSpPr>
            <p:cNvPr id="64539" name="Oval 14"/>
            <p:cNvSpPr>
              <a:spLocks noChangeArrowheads="1"/>
            </p:cNvSpPr>
            <p:nvPr/>
          </p:nvSpPr>
          <p:spPr bwMode="auto">
            <a:xfrm>
              <a:off x="792" y="2898"/>
              <a:ext cx="504" cy="5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40" name="Rectangle 15"/>
            <p:cNvSpPr>
              <a:spLocks noChangeArrowheads="1"/>
            </p:cNvSpPr>
            <p:nvPr/>
          </p:nvSpPr>
          <p:spPr bwMode="auto">
            <a:xfrm>
              <a:off x="1046" y="3252"/>
              <a:ext cx="232" cy="1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64541" name="Line 16"/>
            <p:cNvSpPr>
              <a:spLocks noChangeShapeType="1"/>
            </p:cNvSpPr>
            <p:nvPr/>
          </p:nvSpPr>
          <p:spPr bwMode="auto">
            <a:xfrm flipH="1" flipV="1">
              <a:off x="1257" y="3181"/>
              <a:ext cx="14" cy="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542" name="Line 17"/>
            <p:cNvSpPr>
              <a:spLocks noChangeShapeType="1"/>
            </p:cNvSpPr>
            <p:nvPr/>
          </p:nvSpPr>
          <p:spPr bwMode="auto">
            <a:xfrm flipV="1">
              <a:off x="1269" y="3209"/>
              <a:ext cx="55" cy="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4536" name="Rectangle 44"/>
          <p:cNvSpPr>
            <a:spLocks noChangeArrowheads="1"/>
          </p:cNvSpPr>
          <p:nvPr/>
        </p:nvSpPr>
        <p:spPr bwMode="auto">
          <a:xfrm>
            <a:off x="5489575" y="4527550"/>
            <a:ext cx="46038" cy="85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37" name="Rectangle 43"/>
          <p:cNvSpPr>
            <a:spLocks noChangeArrowheads="1"/>
          </p:cNvSpPr>
          <p:nvPr/>
        </p:nvSpPr>
        <p:spPr bwMode="auto">
          <a:xfrm rot="-1715811">
            <a:off x="5414963" y="4430713"/>
            <a:ext cx="184150" cy="42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64538" name="Rectangle 23"/>
          <p:cNvSpPr>
            <a:spLocks noChangeArrowheads="1"/>
          </p:cNvSpPr>
          <p:nvPr/>
        </p:nvSpPr>
        <p:spPr bwMode="auto">
          <a:xfrm flipH="1" flipV="1">
            <a:off x="8059738" y="4292600"/>
            <a:ext cx="17462" cy="174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30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Modalità di </a:t>
            </a:r>
            <a:r>
              <a:rPr lang="it-IT" altLang="it-IT" sz="4000" i="1" dirty="0" smtClean="0">
                <a:solidFill>
                  <a:schemeClr val="tx1"/>
                </a:solidFill>
                <a:latin typeface="Book Antiqua" pitchFamily="18" charset="0"/>
              </a:rPr>
              <a:t>trigger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 avanzate (3/3)</a:t>
            </a:r>
          </a:p>
        </p:txBody>
      </p:sp>
      <p:sp>
        <p:nvSpPr>
          <p:cNvPr id="841731" name="Text Box 3"/>
          <p:cNvSpPr txBox="1">
            <a:spLocks noChangeArrowheads="1"/>
          </p:cNvSpPr>
          <p:nvPr/>
        </p:nvSpPr>
        <p:spPr bwMode="auto">
          <a:xfrm>
            <a:off x="952500" y="1100138"/>
            <a:ext cx="6918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i="1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u="sng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booleano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funzionalità di “logica”</a:t>
            </a:r>
          </a:p>
        </p:txBody>
      </p:sp>
      <p:pic>
        <p:nvPicPr>
          <p:cNvPr id="66566" name="Picture 4" descr="trigger_bo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938" y="1841500"/>
            <a:ext cx="8610600" cy="452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4930775" y="1933575"/>
            <a:ext cx="6556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b="1" i="1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high</a:t>
            </a:r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4953000" y="3460750"/>
            <a:ext cx="6556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b="1" i="1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low</a:t>
            </a:r>
          </a:p>
        </p:txBody>
      </p:sp>
      <p:sp>
        <p:nvSpPr>
          <p:cNvPr id="841735" name="Text Box 7"/>
          <p:cNvSpPr txBox="1">
            <a:spLocks noChangeArrowheads="1"/>
          </p:cNvSpPr>
          <p:nvPr/>
        </p:nvSpPr>
        <p:spPr bwMode="auto">
          <a:xfrm>
            <a:off x="4295775" y="2736850"/>
            <a:ext cx="6556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b="1" i="1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high</a:t>
            </a:r>
          </a:p>
        </p:txBody>
      </p:sp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4340225" y="4252913"/>
            <a:ext cx="6556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b="1" i="1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edge</a:t>
            </a:r>
          </a:p>
        </p:txBody>
      </p:sp>
      <p:sp>
        <p:nvSpPr>
          <p:cNvPr id="841737" name="Text Box 9"/>
          <p:cNvSpPr txBox="1">
            <a:spLocks noChangeArrowheads="1"/>
          </p:cNvSpPr>
          <p:nvPr/>
        </p:nvSpPr>
        <p:spPr bwMode="auto">
          <a:xfrm>
            <a:off x="5019675" y="5256213"/>
            <a:ext cx="1423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b="1" i="1">
                <a:solidFill>
                  <a:srgbClr val="77777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31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Risoluzione verticale (1/3)</a:t>
            </a:r>
          </a:p>
        </p:txBody>
      </p:sp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155575" y="960438"/>
            <a:ext cx="88360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Convertitore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8 bit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 256 livelli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(risoluzione relativa, teorica, pari a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0.39</a:t>
            </a:r>
            <a:r>
              <a:rPr lang="it-IT" altLang="it-IT" sz="2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% del fondoscala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u</a:t>
            </a:r>
            <a:r>
              <a:rPr lang="it-IT" altLang="it-IT" sz="2800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q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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0.1%)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Scelto un valore del coeff. di deflessione verticale (di solito in scala a passi decadici 1-2-5-10), il campo dei valori di ampiezza misurabili (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dinamica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è compreso tra le due linee orizzontali sup./inf. del reticolo dello schermo (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8 DIV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 </a:t>
            </a:r>
            <a:r>
              <a:rPr lang="it-IT" altLang="it-IT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it-IT" altLang="it-IT" sz="2800" b="1" baseline="-25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Y[V/DIV]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843780" name="Text Box 4"/>
          <p:cNvSpPr txBox="1">
            <a:spLocks noChangeArrowheads="1"/>
          </p:cNvSpPr>
          <p:nvPr/>
        </p:nvSpPr>
        <p:spPr bwMode="auto">
          <a:xfrm>
            <a:off x="542925" y="4140200"/>
            <a:ext cx="7908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Es.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coeff. di deflessione verticale = 10 mV/DIV</a:t>
            </a:r>
          </a:p>
          <a:p>
            <a:pPr eaLnBrk="1" hangingPunct="1"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   con 8 divisioni verticali:</a:t>
            </a:r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1173163" y="5089525"/>
            <a:ext cx="526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Max escursione picco–picco =</a:t>
            </a:r>
          </a:p>
        </p:txBody>
      </p:sp>
      <p:sp>
        <p:nvSpPr>
          <p:cNvPr id="843782" name="Text Box 6"/>
          <p:cNvSpPr txBox="1">
            <a:spLocks noChangeArrowheads="1"/>
          </p:cNvSpPr>
          <p:nvPr/>
        </p:nvSpPr>
        <p:spPr bwMode="auto">
          <a:xfrm>
            <a:off x="6067425" y="5087938"/>
            <a:ext cx="130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80 mV</a:t>
            </a: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1196975" y="5659438"/>
            <a:ext cx="570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Risoluzione (256 livelli)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</a:t>
            </a:r>
          </a:p>
        </p:txBody>
      </p:sp>
      <p:sp>
        <p:nvSpPr>
          <p:cNvPr id="843784" name="Text Box 8"/>
          <p:cNvSpPr txBox="1">
            <a:spLocks noChangeArrowheads="1"/>
          </p:cNvSpPr>
          <p:nvPr/>
        </p:nvSpPr>
        <p:spPr bwMode="auto">
          <a:xfrm>
            <a:off x="5343525" y="5656263"/>
            <a:ext cx="1384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0.3 mV</a:t>
            </a:r>
          </a:p>
        </p:txBody>
      </p:sp>
      <p:sp>
        <p:nvSpPr>
          <p:cNvPr id="843785" name="Text Box 9"/>
          <p:cNvSpPr txBox="1">
            <a:spLocks noChangeArrowheads="1"/>
          </p:cNvSpPr>
          <p:nvPr/>
        </p:nvSpPr>
        <p:spPr bwMode="auto">
          <a:xfrm>
            <a:off x="1163638" y="6096000"/>
            <a:ext cx="570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Incertezza “quantizzazione” 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 </a:t>
            </a:r>
            <a:endParaRPr lang="en-US" altLang="it-IT" sz="2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843786" name="Text Box 10"/>
          <p:cNvSpPr txBox="1">
            <a:spLocks noChangeArrowheads="1"/>
          </p:cNvSpPr>
          <p:nvPr/>
        </p:nvSpPr>
        <p:spPr bwMode="auto">
          <a:xfrm>
            <a:off x="6021388" y="6103938"/>
            <a:ext cx="294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90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m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 </a:t>
            </a:r>
            <a:r>
              <a:rPr lang="it-IT" altLang="it-IT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(ma </a:t>
            </a:r>
            <a:r>
              <a:rPr lang="it-IT" altLang="it-IT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u</a:t>
            </a:r>
            <a:r>
              <a:rPr lang="it-IT" altLang="it-IT" sz="2000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Noise</a:t>
            </a:r>
            <a:r>
              <a:rPr lang="it-IT" altLang="it-IT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&gt;&gt;</a:t>
            </a:r>
            <a:r>
              <a:rPr lang="it-IT" altLang="it-IT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u</a:t>
            </a:r>
            <a:r>
              <a:rPr lang="it-IT" altLang="it-IT" sz="2000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q</a:t>
            </a:r>
            <a:r>
              <a:rPr lang="it-IT" altLang="it-IT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32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0" grpId="0"/>
      <p:bldP spid="843781" grpId="0"/>
      <p:bldP spid="843782" grpId="0"/>
      <p:bldP spid="843783" grpId="0"/>
      <p:bldP spid="843784" grpId="0"/>
      <p:bldP spid="843785" grpId="0"/>
      <p:bldP spid="8437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Risoluzione verticale (2/3)</a:t>
            </a:r>
          </a:p>
        </p:txBody>
      </p:sp>
      <p:sp>
        <p:nvSpPr>
          <p:cNvPr id="845827" name="Text Box 3"/>
          <p:cNvSpPr txBox="1">
            <a:spLocks noChangeArrowheads="1"/>
          </p:cNvSpPr>
          <p:nvPr/>
        </p:nvSpPr>
        <p:spPr bwMode="auto">
          <a:xfrm>
            <a:off x="55563" y="874713"/>
            <a:ext cx="8863012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risoluzione ha minore o maggiore incidenza sulla accuratezza della misura a seconda che il segnale misurato assuma valori compresi su tutta la scala dei valori d’ingresso del convertitore A/D oppure presenti un’ampiezza molto inferiore a quella del fondo scala </a:t>
            </a:r>
            <a:r>
              <a:rPr lang="it-IT" altLang="it-IT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(cmq. l’accuratezza è non meglio di qualche decina di mV a causa di </a:t>
            </a:r>
            <a:r>
              <a:rPr lang="it-IT" altLang="it-IT" sz="20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</a:t>
            </a:r>
            <a:r>
              <a:rPr lang="it-IT" altLang="it-IT" sz="2000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N,ele</a:t>
            </a:r>
            <a:r>
              <a:rPr lang="it-IT" altLang="it-IT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auto">
          <a:xfrm>
            <a:off x="82550" y="3275013"/>
            <a:ext cx="890428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Nei DSO la possibilità di impostare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variazioni fini in condizioni di taratura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sia del </a:t>
            </a: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coeff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di deflessione (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Y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sia dell’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offset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(comando 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vertical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position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), consente di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ridurre l’effetto della quantizzazione</a:t>
            </a:r>
            <a:endParaRPr lang="it-IT" altLang="it-IT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107950" y="4997450"/>
            <a:ext cx="8853488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Modalità di visualizzazione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media (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average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alta risoluzione (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high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resolution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o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box car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averaging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</a:t>
            </a:r>
          </a:p>
          <a:p>
            <a:pPr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n°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bit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effettivi può essere maggiore del n°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bit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reali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[si ottiene una riduzione del rumore e migliora S/N]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33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8" grpId="0"/>
      <p:bldP spid="8458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229600" cy="96361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Risoluzione verticale (3/3)</a:t>
            </a:r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38150" y="923925"/>
            <a:ext cx="86883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ESE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visualizzare in DC il segnale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= 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sin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(2</a:t>
            </a:r>
            <a:r>
              <a:rPr lang="el-GR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π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ft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B</a:t>
            </a:r>
          </a:p>
          <a:p>
            <a:pPr eaLnBrk="1" hangingPunct="1"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       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 = 0.25 V  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 = 0.2 V  </a:t>
            </a: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Times New Roman" pitchFamily="18" charset="0"/>
                <a:sym typeface="Wingdings" pitchFamily="2" charset="2"/>
              </a:rPr>
              <a:t> = 25 Hz   (8 DIV verticali )</a:t>
            </a:r>
            <a:endParaRPr lang="el-GR" altLang="it-IT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20688" y="3346450"/>
            <a:ext cx="872331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Oscilloscopio </a:t>
            </a:r>
            <a:r>
              <a:rPr lang="it-IT" altLang="it-IT" sz="28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analogico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coeff. di deflessione verticale </a:t>
            </a:r>
            <a:r>
              <a:rPr lang="it-IT" altLang="it-IT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y</a:t>
            </a:r>
            <a:r>
              <a:rPr lang="it-IT" altLang="it-IT" sz="28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= 100 mV/DIV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il segnale occupa 4.5 DIV nel verso positivo e 0.5 DIV nel verso negativo: </a:t>
            </a:r>
            <a:r>
              <a:rPr lang="it-IT" altLang="it-IT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D</a:t>
            </a:r>
            <a:r>
              <a:rPr lang="it-IT" altLang="it-IT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</a:t>
            </a:r>
            <a:r>
              <a:rPr lang="it-IT" altLang="it-IT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pp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è 5/8 della dinamica verticale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425450" y="4857750"/>
            <a:ext cx="871855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Oscilloscopio </a:t>
            </a: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digitale (su scala </a:t>
            </a:r>
            <a:r>
              <a:rPr lang="it-IT" altLang="it-IT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vert</a:t>
            </a: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“fine”)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coeff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di deflessione verticale </a:t>
            </a: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*</a:t>
            </a:r>
            <a:r>
              <a:rPr lang="it-IT" altLang="it-IT" sz="28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800" b="1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y</a:t>
            </a: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= 62.5 </a:t>
            </a:r>
            <a:r>
              <a:rPr lang="it-IT" altLang="it-IT" sz="2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mV</a:t>
            </a: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/DIV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il segnale occupa 7.2 DIV nel verso positivo e 0.8 DIV nel verso negativo. Il segnale non esce dal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display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occupa appieno 8/8 della scala o dinamica verticale</a:t>
            </a:r>
          </a:p>
        </p:txBody>
      </p:sp>
      <p:sp>
        <p:nvSpPr>
          <p:cNvPr id="847878" name="Text Box 6"/>
          <p:cNvSpPr txBox="1">
            <a:spLocks noChangeArrowheads="1"/>
          </p:cNvSpPr>
          <p:nvPr/>
        </p:nvSpPr>
        <p:spPr bwMode="auto">
          <a:xfrm>
            <a:off x="407988" y="1874838"/>
            <a:ext cx="84899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L'escursione picco-picco è </a:t>
            </a:r>
            <a:r>
              <a:rPr lang="it-IT" altLang="it-IT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D</a:t>
            </a:r>
            <a:r>
              <a:rPr lang="it-IT" altLang="it-IT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</a:t>
            </a:r>
            <a:r>
              <a:rPr lang="it-IT" altLang="it-IT" sz="24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pp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=2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=0.5 V con </a:t>
            </a:r>
            <a:r>
              <a:rPr lang="it-IT" altLang="it-IT" sz="24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</a:t>
            </a:r>
            <a:r>
              <a:rPr lang="it-IT" altLang="it-IT" sz="24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min</a:t>
            </a:r>
            <a:r>
              <a:rPr lang="it-IT" alt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=-0.05 V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</a:t>
            </a:r>
            <a:r>
              <a:rPr lang="it-IT" altLang="it-IT" sz="24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</a:t>
            </a:r>
            <a:r>
              <a:rPr lang="it-IT" altLang="it-IT" sz="2400" b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max</a:t>
            </a:r>
            <a:r>
              <a:rPr lang="it-IT" alt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=0.45 V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 naturalmente la linea di zero (</a:t>
            </a:r>
            <a:r>
              <a:rPr lang="it-IT" altLang="it-IT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vert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</a:t>
            </a:r>
            <a:r>
              <a:rPr lang="it-IT" altLang="it-IT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pos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con accoppiamento GND) potrà essere posizionata sotto il centro schermo (così da avere l’offset </a:t>
            </a:r>
            <a:r>
              <a:rPr lang="it-IT" altLang="it-IT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</a:t>
            </a:r>
            <a:r>
              <a:rPr lang="it-IT" altLang="it-I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=0.2 V a centro schermo)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34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6" grpId="0"/>
      <p:bldP spid="847877" grpId="0"/>
      <p:bldP spid="8478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-25400"/>
            <a:ext cx="8053387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Risoluzione orizzontale (1/2)</a:t>
            </a:r>
          </a:p>
        </p:txBody>
      </p:sp>
      <p:pic>
        <p:nvPicPr>
          <p:cNvPr id="74757" name="Picture 3" descr="campion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" b="17233"/>
          <a:stretch>
            <a:fillRect/>
          </a:stretch>
        </p:blipFill>
        <p:spPr>
          <a:xfrm>
            <a:off x="166688" y="1106488"/>
            <a:ext cx="8834437" cy="421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 flipV="1">
            <a:off x="2219325" y="3375025"/>
            <a:ext cx="350838" cy="4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74759" name="Text Box 5"/>
          <p:cNvSpPr txBox="1">
            <a:spLocks noChangeArrowheads="1"/>
          </p:cNvSpPr>
          <p:nvPr/>
        </p:nvSpPr>
        <p:spPr bwMode="auto">
          <a:xfrm>
            <a:off x="25400" y="3992563"/>
            <a:ext cx="3530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   risoluzione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    temporale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400" b="1" i="1">
              <a:solidFill>
                <a:srgbClr val="DC0101"/>
              </a:solidFill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RT: da  </a:t>
            </a:r>
            <a:r>
              <a:rPr lang="it-IT" altLang="it-IT" sz="1800" b="1" i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mT</a:t>
            </a:r>
            <a:r>
              <a:rPr lang="it-IT" altLang="it-IT" sz="1800" b="1" baseline="-25000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C,min</a:t>
            </a:r>
            <a:r>
              <a:rPr lang="it-IT" altLang="it-IT" sz="18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a</a:t>
            </a:r>
            <a:r>
              <a:rPr lang="it-IT" altLang="it-IT" sz="1800" b="1" i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T</a:t>
            </a:r>
            <a:r>
              <a:rPr lang="it-IT" altLang="it-IT" sz="1800" b="1" baseline="-25000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C,min</a:t>
            </a:r>
            <a:r>
              <a:rPr lang="it-IT" altLang="it-IT" sz="18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ET:   </a:t>
            </a:r>
            <a:r>
              <a:rPr lang="it-IT" altLang="it-IT" sz="1800" b="1" i="1">
                <a:solidFill>
                  <a:srgbClr val="DC0101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t   </a:t>
            </a:r>
            <a:r>
              <a:rPr lang="it-IT" altLang="it-IT" sz="18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o  </a:t>
            </a:r>
            <a:r>
              <a:rPr lang="it-IT" altLang="it-IT" sz="1800" b="1" i="1">
                <a:solidFill>
                  <a:srgbClr val="DC0101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t</a:t>
            </a:r>
            <a:r>
              <a:rPr lang="it-IT" altLang="it-IT" sz="1800" b="1" baseline="-25000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MIS,min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it-IT" altLang="it-IT" sz="1800" b="1" i="1" baseline="-25000">
              <a:solidFill>
                <a:srgbClr val="DC0101"/>
              </a:solidFill>
              <a:latin typeface="Symbol" panose="05050102010706020507" pitchFamily="18" charset="2"/>
              <a:sym typeface="Wingdings" panose="05000000000000000000" pitchFamily="2" charset="2"/>
            </a:endParaRPr>
          </a:p>
        </p:txBody>
      </p:sp>
      <p:cxnSp>
        <p:nvCxnSpPr>
          <p:cNvPr id="3" name="Connettore 1 2"/>
          <p:cNvCxnSpPr/>
          <p:nvPr/>
        </p:nvCxnSpPr>
        <p:spPr>
          <a:xfrm flipV="1">
            <a:off x="2219325" y="1355725"/>
            <a:ext cx="0" cy="18875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2570163" y="1363663"/>
            <a:ext cx="0" cy="18875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8275" y="5432425"/>
            <a:ext cx="8853488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L’asse X a schermo ha un numero fissato di punti fisici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(pixel) e dunque </a:t>
            </a:r>
            <a:r>
              <a:rPr lang="it-IT" altLang="it-IT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 risoluzione temporale del segnale </a:t>
            </a:r>
            <a:r>
              <a:rPr lang="it-IT" altLang="it-IT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visualizzato </a:t>
            </a:r>
            <a:r>
              <a:rPr lang="it-IT" altLang="it-IT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dipende dalla amplificazione </a:t>
            </a:r>
            <a:r>
              <a:rPr lang="it-IT" altLang="it-IT" sz="2800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800" u="sng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X</a:t>
            </a:r>
            <a:r>
              <a:rPr lang="it-IT" altLang="it-IT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(s/DIV)</a:t>
            </a:r>
          </a:p>
        </p:txBody>
      </p:sp>
      <p:sp>
        <p:nvSpPr>
          <p:cNvPr id="74763" name="Text Box 5"/>
          <p:cNvSpPr txBox="1">
            <a:spLocks noChangeArrowheads="1"/>
          </p:cNvSpPr>
          <p:nvPr/>
        </p:nvSpPr>
        <p:spPr bwMode="auto">
          <a:xfrm>
            <a:off x="2024063" y="3492500"/>
            <a:ext cx="773112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600" b="1">
                <a:solidFill>
                  <a:srgbClr val="DC010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RIS</a:t>
            </a:r>
            <a:endParaRPr lang="it-IT" altLang="it-IT" sz="1800" b="1" i="1" baseline="-25000">
              <a:solidFill>
                <a:srgbClr val="DC0101"/>
              </a:solidFill>
              <a:latin typeface="Symbol" panose="05050102010706020507" pitchFamily="18" charset="2"/>
              <a:sym typeface="Wingdings" panose="05000000000000000000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35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0"/>
            <a:ext cx="8229600" cy="10080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Risoluzione orizzontale (2/2)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220663" y="862013"/>
            <a:ext cx="879157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Principale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limitazione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alla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risoluzione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temporale: 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8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8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Sa</a:t>
            </a:r>
            <a:endParaRPr lang="it-IT" altLang="it-IT" sz="280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Modalità 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single </a:t>
            </a:r>
            <a:r>
              <a:rPr lang="it-IT" altLang="it-IT" sz="28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shot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8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real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time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miglior risoluzione = </a:t>
            </a:r>
            <a:r>
              <a:rPr lang="it-IT" altLang="it-IT" sz="28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8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C,min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dell'ADC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Tuttavia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dipende anche dal </a:t>
            </a: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coeff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di tempo scelto per la taratura dell’asse orizzontale  risoluzione temporale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varia con </a:t>
            </a:r>
            <a:r>
              <a:rPr lang="it-IT" altLang="it-IT" sz="28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8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x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scelta per il DSO 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</a:t>
            </a:r>
            <a:r>
              <a:rPr lang="it-IT" altLang="it-IT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</a:t>
            </a:r>
            <a:r>
              <a:rPr lang="it-IT" altLang="it-IT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g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1024 punti su asse X e scelta </a:t>
            </a:r>
            <a:r>
              <a:rPr lang="it-IT" altLang="it-IT" sz="24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</a:t>
            </a:r>
            <a:r>
              <a:rPr lang="it-IT" altLang="it-IT" sz="2400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x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=1 s/DIV </a:t>
            </a:r>
            <a:r>
              <a:rPr lang="it-IT" altLang="it-IT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anose="05050102010706020507" pitchFamily="18" charset="2"/>
              </a:rPr>
              <a:t>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anose="05050102010706020507" pitchFamily="18" charset="2"/>
              </a:rPr>
              <a:t>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 </a:t>
            </a:r>
            <a:r>
              <a:rPr lang="it-IT" altLang="it-IT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ms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233363" y="3865563"/>
            <a:ext cx="87058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Camp.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equivalente sequenziale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risoluzione limitata dalla “riproducibilità e accuratezza” del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ritardo </a:t>
            </a:r>
            <a:r>
              <a:rPr lang="el-GR" altLang="it-IT" sz="28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τ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(tra campioni equivalenti adiacenti)</a:t>
            </a:r>
          </a:p>
          <a:p>
            <a:pPr algn="just" eaLnBrk="1" hangingPunct="1"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Camp.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</a:t>
            </a:r>
            <a:r>
              <a:rPr lang="it-IT" altLang="it-IT" sz="2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equivalente casuale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</a:t>
            </a: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limitata da </a:t>
            </a: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risol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 e accuratezza della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misura dell’intervallo di tempo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(tra l’istante di campionamento e l’evento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  <a:endParaRPr lang="it-IT" altLang="it-IT" sz="2800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36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Interfacce I/O e funzioni digitali (1/2)</a:t>
            </a: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138113" y="977900"/>
            <a:ext cx="9005887" cy="56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Tutti i DSO sono dotati di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interfaccia con calcolatore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elettronico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(controllo a distanza, sistema di misura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automatizzato, salvataggio dati e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set up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programmazione e analisi da PC delle misure)</a:t>
            </a:r>
          </a:p>
          <a:p>
            <a:pPr algn="just" eaLnBrk="1" hangingPunct="1">
              <a:spcBef>
                <a:spcPct val="50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Autoset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</a:t>
            </a:r>
            <a:r>
              <a:rPr lang="it-IT" altLang="it-IT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lo</a:t>
            </a:r>
            <a:r>
              <a:rPr lang="it-IT" altLang="it-IT" smtClean="0">
                <a:sym typeface="Wingdings" pitchFamily="2" charset="2"/>
              </a:rPr>
              <a:t>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strumento</a:t>
            </a:r>
            <a:r>
              <a:rPr lang="it-IT" altLang="it-IT" smtClean="0">
                <a:sym typeface="Wingdings" pitchFamily="2" charset="2"/>
              </a:rPr>
              <a:t>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cerca</a:t>
            </a:r>
            <a:r>
              <a:rPr lang="it-IT" altLang="it-IT" smtClean="0">
                <a:sym typeface="Wingdings" pitchFamily="2" charset="2"/>
              </a:rPr>
              <a:t>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la</a:t>
            </a:r>
            <a:r>
              <a:rPr lang="it-IT" altLang="it-IT" smtClean="0">
                <a:sym typeface="Wingdings" pitchFamily="2" charset="2"/>
              </a:rPr>
              <a:t>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migliore configurazione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dei parametri di misura e la predispone da solo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(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source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  <a:r>
              <a:rPr lang="en-US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coupling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vert. level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coeff. defl. vert., 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coeff. defl. orizz. per la base dei tempi,…) </a:t>
            </a:r>
          </a:p>
          <a:p>
            <a:pPr algn="just" eaLnBrk="1" hangingPunct="1">
              <a:spcBef>
                <a:spcPct val="50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Cursori o </a:t>
            </a:r>
            <a:r>
              <a:rPr lang="it-IT" altLang="it-IT" sz="2800" b="1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markers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 ampiezza e tempo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che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consentono di leggere direttamente sul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display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misure di differenze di tensione o intervalli di tempo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[in un OA ci sono solo i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marker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verticali per mis. 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D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]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37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0800"/>
            <a:ext cx="9144000" cy="11731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Interfacce I/O e funzioni digitali (2/2)</a:t>
            </a:r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46038" y="1701800"/>
            <a:ext cx="8896350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50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Misure standard automatizzate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SzPct val="50000"/>
              <a:defRPr/>
            </a:pP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in ampiezza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(valore medio, efficace, di picco, picco–picco)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</a:p>
          <a:p>
            <a:pPr algn="just" eaLnBrk="1" hangingPunct="1">
              <a:lnSpc>
                <a:spcPct val="85000"/>
              </a:lnSpc>
              <a:spcBef>
                <a:spcPct val="50000"/>
              </a:spcBef>
              <a:buSzPct val="50000"/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tempo 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(frequenza, periodo, </a:t>
            </a:r>
            <a:r>
              <a:rPr lang="it-IT" altLang="it-IT" sz="24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400" baseline="-250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rise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intervalli 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sym typeface="Wingdings" pitchFamily="2" charset="2"/>
              </a:rPr>
              <a:t>D</a:t>
            </a:r>
            <a:r>
              <a:rPr lang="it-IT" altLang="it-IT" sz="24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</a:t>
            </a:r>
            <a:r>
              <a:rPr lang="it-IT" altLang="it-IT" sz="24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duty cycle</a:t>
            </a:r>
            <a:r>
              <a:rPr lang="it-IT" altLang="it-IT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 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60325" y="3883025"/>
            <a:ext cx="94805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Analisi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semplici o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molto complesse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dei dati di misura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(spettro FFT, misura di THD,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time-jitter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analisi 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 statistica del segnale, conformità a una specifica </a:t>
            </a:r>
            <a:b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 "maschera", </a:t>
            </a:r>
            <a:r>
              <a:rPr lang="it-IT" altLang="it-IT" sz="28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etc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.)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ma in ogni caso “automatizzate”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38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eaLnBrk="1" hangingPunct="1">
              <a:defRPr/>
            </a:pPr>
            <a:r>
              <a:rPr lang="it-IT" altLang="it-IT" sz="4000" kern="0" dirty="0" smtClean="0">
                <a:solidFill>
                  <a:schemeClr val="tx1"/>
                </a:solidFill>
                <a:latin typeface="Book Antiqua" pitchFamily="18" charset="0"/>
              </a:rPr>
              <a:t>Esempi di altre funzionalità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560388" y="3830638"/>
            <a:ext cx="8018462" cy="2622550"/>
            <a:chOff x="322" y="496"/>
            <a:chExt cx="5051" cy="1652"/>
          </a:xfrm>
        </p:grpSpPr>
        <p:pic>
          <p:nvPicPr>
            <p:cNvPr id="10" name="Picture 4" descr="mascher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832"/>
              <a:ext cx="3109" cy="1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22" y="496"/>
              <a:ext cx="50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it-IT" altLang="it-IT" sz="2800" u="sng">
                  <a:solidFill>
                    <a:srgbClr val="FFFF00"/>
                  </a:solidFill>
                  <a:latin typeface="Book Antiqua" pitchFamily="18" charset="0"/>
                  <a:sym typeface="Wingdings" pitchFamily="2" charset="2"/>
                </a:rPr>
                <a:t>Controllo di conformità con maschera prestabilita</a:t>
              </a:r>
              <a:endPara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endParaRPr>
            </a:p>
          </p:txBody>
        </p:sp>
      </p:grp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531938" y="874713"/>
            <a:ext cx="5654675" cy="2862262"/>
            <a:chOff x="965" y="551"/>
            <a:chExt cx="3562" cy="1803"/>
          </a:xfrm>
        </p:grpSpPr>
        <p:pic>
          <p:nvPicPr>
            <p:cNvPr id="13" name="Picture 7" descr="persistenz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" y="915"/>
              <a:ext cx="3562" cy="1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365" y="551"/>
              <a:ext cx="2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it-IT" altLang="it-IT" sz="2800" u="sng">
                  <a:solidFill>
                    <a:srgbClr val="FFFF00"/>
                  </a:solidFill>
                  <a:latin typeface="Book Antiqua" pitchFamily="18" charset="0"/>
                  <a:sym typeface="Wingdings" pitchFamily="2" charset="2"/>
                </a:rPr>
                <a:t>Persistenza infinita (DPO)</a:t>
              </a:r>
              <a:endPara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39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9737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5"/>
          <p:cNvSpPr>
            <a:spLocks noChangeArrowheads="1"/>
          </p:cNvSpPr>
          <p:nvPr/>
        </p:nvSpPr>
        <p:spPr bwMode="auto">
          <a:xfrm>
            <a:off x="76200" y="1030288"/>
            <a:ext cx="8983663" cy="334962"/>
          </a:xfrm>
          <a:prstGeom prst="rect">
            <a:avLst/>
          </a:prstGeom>
          <a:solidFill>
            <a:srgbClr val="FFFFFF"/>
          </a:solidFill>
          <a:ln w="8255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pic>
        <p:nvPicPr>
          <p:cNvPr id="1331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362075"/>
            <a:ext cx="9063037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Schema a blocchi di un DSO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301625" y="3989388"/>
            <a:ext cx="115888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222250" y="4149725"/>
            <a:ext cx="252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altLang="it-IT" sz="1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B</a:t>
            </a:r>
          </a:p>
        </p:txBody>
      </p:sp>
      <p:grpSp>
        <p:nvGrpSpPr>
          <p:cNvPr id="13321" name="Group 33"/>
          <p:cNvGrpSpPr>
            <a:grpSpLocks/>
          </p:cNvGrpSpPr>
          <p:nvPr/>
        </p:nvGrpSpPr>
        <p:grpSpPr bwMode="auto">
          <a:xfrm>
            <a:off x="4267200" y="4687888"/>
            <a:ext cx="2463800" cy="1479550"/>
            <a:chOff x="2688" y="2873"/>
            <a:chExt cx="1552" cy="932"/>
          </a:xfrm>
        </p:grpSpPr>
        <p:sp>
          <p:nvSpPr>
            <p:cNvPr id="13327" name="Rectangle 11"/>
            <p:cNvSpPr>
              <a:spLocks noChangeArrowheads="1"/>
            </p:cNvSpPr>
            <p:nvPr/>
          </p:nvSpPr>
          <p:spPr bwMode="auto">
            <a:xfrm>
              <a:off x="2688" y="2873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28" name="Rectangle 12"/>
            <p:cNvSpPr>
              <a:spLocks noChangeArrowheads="1"/>
            </p:cNvSpPr>
            <p:nvPr/>
          </p:nvSpPr>
          <p:spPr bwMode="auto">
            <a:xfrm>
              <a:off x="2950" y="2873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29" name="Rectangle 13"/>
            <p:cNvSpPr>
              <a:spLocks noChangeArrowheads="1"/>
            </p:cNvSpPr>
            <p:nvPr/>
          </p:nvSpPr>
          <p:spPr bwMode="auto">
            <a:xfrm>
              <a:off x="3211" y="2873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0" name="Rectangle 14"/>
            <p:cNvSpPr>
              <a:spLocks noChangeArrowheads="1"/>
            </p:cNvSpPr>
            <p:nvPr/>
          </p:nvSpPr>
          <p:spPr bwMode="auto">
            <a:xfrm>
              <a:off x="3472" y="2873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1" name="Rectangle 15"/>
            <p:cNvSpPr>
              <a:spLocks noChangeArrowheads="1"/>
            </p:cNvSpPr>
            <p:nvPr/>
          </p:nvSpPr>
          <p:spPr bwMode="auto">
            <a:xfrm>
              <a:off x="2688" y="3112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2" name="Rectangle 16"/>
            <p:cNvSpPr>
              <a:spLocks noChangeArrowheads="1"/>
            </p:cNvSpPr>
            <p:nvPr/>
          </p:nvSpPr>
          <p:spPr bwMode="auto">
            <a:xfrm>
              <a:off x="2950" y="3112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3" name="Rectangle 17"/>
            <p:cNvSpPr>
              <a:spLocks noChangeArrowheads="1"/>
            </p:cNvSpPr>
            <p:nvPr/>
          </p:nvSpPr>
          <p:spPr bwMode="auto">
            <a:xfrm>
              <a:off x="3211" y="3112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4" name="Rectangle 18"/>
            <p:cNvSpPr>
              <a:spLocks noChangeArrowheads="1"/>
            </p:cNvSpPr>
            <p:nvPr/>
          </p:nvSpPr>
          <p:spPr bwMode="auto">
            <a:xfrm>
              <a:off x="3472" y="3112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5" name="Rectangle 19"/>
            <p:cNvSpPr>
              <a:spLocks noChangeArrowheads="1"/>
            </p:cNvSpPr>
            <p:nvPr/>
          </p:nvSpPr>
          <p:spPr bwMode="auto">
            <a:xfrm>
              <a:off x="2688" y="3355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6" name="Rectangle 20"/>
            <p:cNvSpPr>
              <a:spLocks noChangeArrowheads="1"/>
            </p:cNvSpPr>
            <p:nvPr/>
          </p:nvSpPr>
          <p:spPr bwMode="auto">
            <a:xfrm>
              <a:off x="2950" y="3355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7" name="Rectangle 21"/>
            <p:cNvSpPr>
              <a:spLocks noChangeArrowheads="1"/>
            </p:cNvSpPr>
            <p:nvPr/>
          </p:nvSpPr>
          <p:spPr bwMode="auto">
            <a:xfrm>
              <a:off x="3211" y="3355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3472" y="3355"/>
              <a:ext cx="260" cy="24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800"/>
            </a:p>
          </p:txBody>
        </p:sp>
        <p:sp>
          <p:nvSpPr>
            <p:cNvPr id="790551" name="Text Box 23"/>
            <p:cNvSpPr txBox="1">
              <a:spLocks noChangeArrowheads="1"/>
            </p:cNvSpPr>
            <p:nvPr/>
          </p:nvSpPr>
          <p:spPr bwMode="auto">
            <a:xfrm>
              <a:off x="2942" y="3632"/>
              <a:ext cx="5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it-IT" altLang="it-IT" sz="12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sym typeface="Wingdings" pitchFamily="2" charset="2"/>
                </a:rPr>
                <a:t>DISPLAY</a:t>
              </a:r>
            </a:p>
          </p:txBody>
        </p:sp>
        <p:sp>
          <p:nvSpPr>
            <p:cNvPr id="13340" name="Text Box 24"/>
            <p:cNvSpPr txBox="1">
              <a:spLocks noChangeArrowheads="1"/>
            </p:cNvSpPr>
            <p:nvPr/>
          </p:nvSpPr>
          <p:spPr bwMode="auto">
            <a:xfrm>
              <a:off x="3802" y="3128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Tahoma" panose="020B060403050404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12000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4000">
                  <a:solidFill>
                    <a:srgbClr val="0000FF"/>
                  </a:solidFill>
                  <a:latin typeface="Book Antiqua" panose="02040602050305030304" pitchFamily="18" charset="0"/>
                  <a:sym typeface="Symbol" panose="05050102010706020507" pitchFamily="18" charset="2"/>
                </a:rPr>
                <a:t></a:t>
              </a:r>
            </a:p>
          </p:txBody>
        </p:sp>
      </p:grpSp>
      <p:sp>
        <p:nvSpPr>
          <p:cNvPr id="790554" name="Text Box 26"/>
          <p:cNvSpPr txBox="1">
            <a:spLocks noChangeArrowheads="1"/>
          </p:cNvSpPr>
          <p:nvPr/>
        </p:nvSpPr>
        <p:spPr bwMode="auto">
          <a:xfrm>
            <a:off x="498475" y="4767263"/>
            <a:ext cx="2665413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9731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4954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0177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540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70000"/>
              </a:spcBef>
              <a:defRPr/>
            </a:pPr>
            <a:r>
              <a:rPr lang="it-IT" altLang="it-IT" sz="2800" smtClean="0">
                <a:solidFill>
                  <a:srgbClr val="DC0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1)</a:t>
            </a:r>
            <a:r>
              <a:rPr lang="it-IT" altLang="it-IT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sym typeface="Symbol" pitchFamily="18" charset="2"/>
              </a:rPr>
              <a:t></a:t>
            </a:r>
            <a:r>
              <a:rPr lang="it-IT" altLang="it-IT" sz="2800" smtClean="0">
                <a:solidFill>
                  <a:srgbClr val="C864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2)</a:t>
            </a:r>
            <a:r>
              <a:rPr lang="it-IT" altLang="it-IT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sym typeface="Symbol" pitchFamily="18" charset="2"/>
              </a:rPr>
              <a:t></a:t>
            </a:r>
            <a:r>
              <a:rPr lang="it-IT" altLang="it-IT" sz="28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3)</a:t>
            </a:r>
            <a:r>
              <a:rPr lang="it-IT" altLang="it-IT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sym typeface="Symbol" pitchFamily="18" charset="2"/>
              </a:rPr>
              <a:t></a:t>
            </a:r>
            <a:r>
              <a:rPr lang="it-IT" altLang="it-IT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4)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it-IT" altLang="it-IT" sz="2800" smtClean="0">
                <a:solidFill>
                  <a:srgbClr val="DC0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Conv.</a:t>
            </a:r>
            <a:r>
              <a:rPr lang="it-IT" altLang="it-IT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, </a:t>
            </a:r>
            <a:r>
              <a:rPr lang="it-IT" altLang="it-IT" sz="2800" smtClean="0">
                <a:solidFill>
                  <a:srgbClr val="C8643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Mem.</a:t>
            </a:r>
            <a:r>
              <a:rPr lang="it-IT" altLang="it-IT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,</a:t>
            </a:r>
            <a:r>
              <a:rPr lang="it-IT" altLang="it-IT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Elab.</a:t>
            </a:r>
            <a:r>
              <a:rPr lang="it-IT" altLang="it-IT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,</a:t>
            </a:r>
            <a:r>
              <a:rPr lang="it-IT" altLang="it-IT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Visual.</a:t>
            </a:r>
          </a:p>
        </p:txBody>
      </p:sp>
      <p:sp>
        <p:nvSpPr>
          <p:cNvPr id="136224" name="Oval 32"/>
          <p:cNvSpPr>
            <a:spLocks noChangeArrowheads="1"/>
          </p:cNvSpPr>
          <p:nvPr/>
        </p:nvSpPr>
        <p:spPr bwMode="auto">
          <a:xfrm>
            <a:off x="3681413" y="4476750"/>
            <a:ext cx="2878137" cy="1779588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36226" name="Oval 34"/>
          <p:cNvSpPr>
            <a:spLocks noChangeArrowheads="1"/>
          </p:cNvSpPr>
          <p:nvPr/>
        </p:nvSpPr>
        <p:spPr bwMode="auto">
          <a:xfrm>
            <a:off x="0" y="1154113"/>
            <a:ext cx="4224338" cy="92868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36228" name="Oval 36"/>
          <p:cNvSpPr>
            <a:spLocks noChangeArrowheads="1"/>
          </p:cNvSpPr>
          <p:nvPr/>
        </p:nvSpPr>
        <p:spPr bwMode="auto">
          <a:xfrm>
            <a:off x="3878263" y="1177925"/>
            <a:ext cx="3019425" cy="2946400"/>
          </a:xfrm>
          <a:prstGeom prst="ellipse">
            <a:avLst/>
          </a:prstGeom>
          <a:noFill/>
          <a:ln w="31750">
            <a:solidFill>
              <a:srgbClr val="C8643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136229" name="Oval 37"/>
          <p:cNvSpPr>
            <a:spLocks noChangeArrowheads="1"/>
          </p:cNvSpPr>
          <p:nvPr/>
        </p:nvSpPr>
        <p:spPr bwMode="auto">
          <a:xfrm>
            <a:off x="6773863" y="1490663"/>
            <a:ext cx="2271712" cy="5164137"/>
          </a:xfrm>
          <a:prstGeom prst="ellipse">
            <a:avLst/>
          </a:prstGeom>
          <a:noFill/>
          <a:ln w="317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4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54" grpId="0"/>
      <p:bldP spid="136224" grpId="0" animBg="1"/>
      <p:bldP spid="136226" grpId="0" animBg="1"/>
      <p:bldP spid="136228" grpId="0" animBg="1"/>
      <p:bldP spid="1362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Vantaggi dei DSO (1/2)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120650" y="984250"/>
            <a:ext cx="9023350" cy="537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Maggior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banda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passante (no limite TRC e poi </a:t>
            </a:r>
            <a:r>
              <a:rPr lang="it-IT" altLang="it-IT" sz="28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*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8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&gt;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f</a:t>
            </a:r>
            <a:r>
              <a:rPr lang="it-IT" altLang="it-IT" sz="28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c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)</a:t>
            </a:r>
          </a:p>
          <a:p>
            <a:pPr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Capacità di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memorizzare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più segnali, e “</a:t>
            </a:r>
            <a:r>
              <a:rPr lang="it-IT" altLang="it-IT" sz="2800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wfm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/s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”, per </a:t>
            </a:r>
          </a:p>
          <a:p>
            <a:pPr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"lunghi" intervalli di tempo ("tempo equivalente")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Visualizzazione stabile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anche di segnali a bassa o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bassissima frequenza (no “sfarfallamento”)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Memorizzazione e visualizzazione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eventi </a:t>
            </a:r>
            <a:r>
              <a:rPr lang="en-US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single–shot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Visualizzazione dell’andamento del segnale anche in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intervalli di tempo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precedenti l’evento di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Modalità di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trigger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molto complesse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per misure 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in sistemi digitali, analisi di guasti in apparecchiature,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conformità, conteggio di eventi, … </a:t>
            </a:r>
            <a:endParaRPr lang="it-IT" altLang="it-IT" sz="28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40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Vantaggi dei DSO (2/2)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120650" y="998538"/>
            <a:ext cx="8896350" cy="56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Capacità di effettuare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 modo diretto ed automatico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misure sul segnale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nel dominio del tempo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(ampiezze, periodo, frequenza, fase, …) o nel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dominio della frequenza (FFT e analisi spettrale)</a:t>
            </a:r>
          </a:p>
          <a:p>
            <a:pPr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Possibilità di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documentare facilmente la misura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</a:t>
            </a:r>
          </a:p>
          <a:p>
            <a:pPr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trasferendo i dati dal DSO (</a:t>
            </a:r>
            <a:r>
              <a:rPr lang="it-IT" altLang="it-IT" sz="2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printer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, USB, TCP-IP)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Possibilità di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interfacciare il DSO a un calcolatore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esterno per inserirlo in ambienti di misura o di test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automatizzati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Capacità di effettuare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test di </a:t>
            </a:r>
            <a:r>
              <a:rPr lang="it-IT" altLang="it-IT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autocalibrazione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ed</a:t>
            </a:r>
          </a:p>
          <a:p>
            <a:pPr algn="just" eaLnBrk="1" hangingPunct="1">
              <a:buSzPct val="50000"/>
              <a:defRPr/>
            </a:pP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 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autodiagnosi</a:t>
            </a:r>
          </a:p>
          <a:p>
            <a:pPr algn="just" eaLnBrk="1" hangingPunct="1">
              <a:spcBef>
                <a:spcPct val="25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HW+DSP+SW+... </a:t>
            </a:r>
            <a:r>
              <a:rPr lang="it-IT" altLang="it-IT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(manca solo il caffè!!!)</a:t>
            </a:r>
            <a:endParaRPr lang="it-IT" altLang="it-IT" sz="20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pic>
        <p:nvPicPr>
          <p:cNvPr id="862213" name="Picture 5" descr="k81190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9" b="3336"/>
          <a:stretch>
            <a:fillRect/>
          </a:stretch>
        </p:blipFill>
        <p:spPr bwMode="auto">
          <a:xfrm>
            <a:off x="6259513" y="5738813"/>
            <a:ext cx="1100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41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575"/>
            <a:ext cx="9144000" cy="11731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Limiti prestazionali </a:t>
            </a:r>
            <a:br>
              <a:rPr lang="it-IT" altLang="it-IT" sz="4000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</a:br>
            <a:r>
              <a:rPr lang="it-IT" altLang="it-IT" sz="4000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dell’oscilloscopio digitale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4095750" y="1781175"/>
            <a:ext cx="51085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b="1" dirty="0">
                <a:solidFill>
                  <a:srgbClr val="FFFF00"/>
                </a:solidFill>
              </a:rPr>
              <a:t>Tektronix</a:t>
            </a:r>
            <a:r>
              <a:rPr lang="en-US" altLang="it-IT" sz="2400" dirty="0">
                <a:solidFill>
                  <a:srgbClr val="FFFF00"/>
                </a:solidFill>
              </a:rPr>
              <a:t>   Digital Phosphor Oscilloscope   </a:t>
            </a:r>
            <a:r>
              <a:rPr lang="en-US" altLang="it-IT" sz="2400" b="1" dirty="0">
                <a:solidFill>
                  <a:srgbClr val="FFFF00"/>
                </a:solidFill>
              </a:rPr>
              <a:t>DPO7000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400" dirty="0"/>
              <a:t/>
            </a:r>
            <a:br>
              <a:rPr lang="en-US" altLang="it-IT" sz="1400" dirty="0"/>
            </a:br>
            <a:r>
              <a:rPr lang="en-US" altLang="it-IT" sz="1800" dirty="0"/>
              <a:t>With four channels up to </a:t>
            </a:r>
            <a:r>
              <a:rPr lang="en-US" altLang="it-IT" sz="1800" b="1" dirty="0">
                <a:solidFill>
                  <a:srgbClr val="FFFF00"/>
                </a:solidFill>
              </a:rPr>
              <a:t>20 GHz bandwidth</a:t>
            </a:r>
            <a:r>
              <a:rPr lang="en-US" altLang="it-IT" sz="1800" dirty="0"/>
              <a:t/>
            </a:r>
            <a:br>
              <a:rPr lang="en-US" altLang="it-IT" sz="1800" dirty="0"/>
            </a:br>
            <a:r>
              <a:rPr lang="en-US" altLang="it-IT" sz="1800" dirty="0"/>
              <a:t> Up to </a:t>
            </a:r>
            <a:r>
              <a:rPr lang="en-US" altLang="it-IT" sz="1800" b="1" dirty="0">
                <a:solidFill>
                  <a:srgbClr val="FFFF00"/>
                </a:solidFill>
              </a:rPr>
              <a:t>50 </a:t>
            </a:r>
            <a:r>
              <a:rPr lang="en-US" altLang="it-IT" sz="1800" b="1" dirty="0" err="1">
                <a:solidFill>
                  <a:srgbClr val="FFFF00"/>
                </a:solidFill>
              </a:rPr>
              <a:t>GSa</a:t>
            </a:r>
            <a:r>
              <a:rPr lang="en-US" altLang="it-IT" sz="1800" b="1" dirty="0">
                <a:solidFill>
                  <a:srgbClr val="FFFF00"/>
                </a:solidFill>
              </a:rPr>
              <a:t>/s</a:t>
            </a:r>
            <a:r>
              <a:rPr lang="en-US" altLang="it-IT" sz="1800" dirty="0"/>
              <a:t> </a:t>
            </a:r>
            <a:r>
              <a:rPr lang="en-US" altLang="it-IT" sz="1800" dirty="0" smtClean="0">
                <a:solidFill>
                  <a:srgbClr val="FFFF00"/>
                </a:solidFill>
              </a:rPr>
              <a:t>Real-Time</a:t>
            </a:r>
            <a:r>
              <a:rPr lang="en-US" altLang="it-IT" sz="1800" dirty="0" smtClean="0"/>
              <a:t> </a:t>
            </a:r>
            <a:r>
              <a:rPr lang="en-US" altLang="it-IT" sz="1800" b="1" dirty="0">
                <a:solidFill>
                  <a:srgbClr val="FFFF00"/>
                </a:solidFill>
              </a:rPr>
              <a:t>Sample Rate</a:t>
            </a:r>
            <a:r>
              <a:rPr lang="en-US" altLang="it-IT" sz="1800" dirty="0"/>
              <a:t> </a:t>
            </a:r>
            <a:br>
              <a:rPr lang="en-US" altLang="it-IT" sz="1800" dirty="0"/>
            </a:br>
            <a:r>
              <a:rPr lang="en-US" altLang="it-IT" sz="1800" dirty="0"/>
              <a:t>Up to </a:t>
            </a:r>
            <a:r>
              <a:rPr lang="en-US" altLang="it-IT" sz="1800" dirty="0">
                <a:solidFill>
                  <a:srgbClr val="FFFF00"/>
                </a:solidFill>
              </a:rPr>
              <a:t>200 </a:t>
            </a:r>
            <a:r>
              <a:rPr lang="en-US" altLang="it-IT" sz="1800" dirty="0" err="1">
                <a:solidFill>
                  <a:srgbClr val="FFFF00"/>
                </a:solidFill>
              </a:rPr>
              <a:t>Megasamples</a:t>
            </a:r>
            <a:r>
              <a:rPr lang="en-US" altLang="it-IT" sz="1800" dirty="0">
                <a:solidFill>
                  <a:srgbClr val="FFFF00"/>
                </a:solidFill>
              </a:rPr>
              <a:t> Record Length</a:t>
            </a:r>
            <a:r>
              <a:rPr lang="en-US" altLang="it-IT" sz="1800" dirty="0"/>
              <a:t> </a:t>
            </a:r>
            <a:r>
              <a:rPr lang="en-US" altLang="it-IT" sz="1800" dirty="0">
                <a:solidFill>
                  <a:srgbClr val="FFFF00"/>
                </a:solidFill>
              </a:rPr>
              <a:t>Waveform Capture Rate of 300,000 </a:t>
            </a:r>
            <a:r>
              <a:rPr lang="en-US" altLang="it-IT" sz="1800" dirty="0" err="1" smtClean="0">
                <a:solidFill>
                  <a:srgbClr val="FFFF00"/>
                </a:solidFill>
              </a:rPr>
              <a:t>wfm</a:t>
            </a:r>
            <a:r>
              <a:rPr lang="en-US" altLang="it-IT" sz="1800" dirty="0" smtClean="0">
                <a:solidFill>
                  <a:srgbClr val="FFFF00"/>
                </a:solidFill>
              </a:rPr>
              <a:t>/s </a:t>
            </a:r>
            <a:endParaRPr lang="en-US" altLang="it-IT" sz="1800" dirty="0">
              <a:solidFill>
                <a:srgbClr val="FFFF00"/>
              </a:solidFill>
            </a:endParaRPr>
          </a:p>
        </p:txBody>
      </p:sp>
      <p:pic>
        <p:nvPicPr>
          <p:cNvPr id="890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691063"/>
            <a:ext cx="7278688" cy="19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390650"/>
            <a:ext cx="4171950" cy="32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2697" name="Rectangle 9"/>
          <p:cNvSpPr>
            <a:spLocks noChangeArrowheads="1"/>
          </p:cNvSpPr>
          <p:nvPr/>
        </p:nvSpPr>
        <p:spPr bwMode="auto">
          <a:xfrm>
            <a:off x="4059238" y="4003675"/>
            <a:ext cx="5108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1">
                <a:solidFill>
                  <a:srgbClr val="B2B2B2"/>
                </a:solidFill>
              </a:rPr>
              <a:t>SEMINARIO "MOCA"</a:t>
            </a:r>
            <a:br>
              <a:rPr lang="en-US" altLang="it-IT" sz="2000" b="1">
                <a:solidFill>
                  <a:srgbClr val="B2B2B2"/>
                </a:solidFill>
              </a:rPr>
            </a:br>
            <a:r>
              <a:rPr lang="en-US" altLang="it-IT" sz="1800" b="1">
                <a:solidFill>
                  <a:srgbClr val="B2B2B2"/>
                </a:solidFill>
              </a:rPr>
              <a:t>Tektronix / Le Croy / Agilent / Keysight</a:t>
            </a:r>
            <a:endParaRPr lang="en-US" altLang="it-IT" sz="1800">
              <a:solidFill>
                <a:srgbClr val="B2B2B2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42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0259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Oscilloscopio Digitale 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W</a:t>
            </a:r>
            <a:r>
              <a:rPr lang="it-IT" altLang="it-IT" sz="4000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i-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F</a:t>
            </a:r>
            <a:r>
              <a:rPr lang="it-IT" altLang="it-IT" sz="4000" dirty="0" smtClean="0">
                <a:solidFill>
                  <a:schemeClr val="tx1">
                    <a:lumMod val="50000"/>
                  </a:schemeClr>
                </a:solidFill>
                <a:latin typeface="Book Antiqua" pitchFamily="18" charset="0"/>
              </a:rPr>
              <a:t>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/>
          <a:srcRect l="-97" t="5306" r="3181" b="-5306"/>
          <a:stretch/>
        </p:blipFill>
        <p:spPr>
          <a:xfrm>
            <a:off x="189762" y="851371"/>
            <a:ext cx="8764475" cy="5256060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11158" y="5999163"/>
            <a:ext cx="8705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B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=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10 MHz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;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2 CH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; </a:t>
            </a: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memory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buffer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4 </a:t>
            </a:r>
            <a:r>
              <a:rPr lang="it-IT" altLang="it-IT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kSa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per CH</a:t>
            </a:r>
            <a:endParaRPr lang="it-IT" altLang="it-IT" sz="2800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43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  <p:sp>
        <p:nvSpPr>
          <p:cNvPr id="5" name="Ovale 4"/>
          <p:cNvSpPr/>
          <p:nvPr/>
        </p:nvSpPr>
        <p:spPr>
          <a:xfrm>
            <a:off x="4201297" y="4777946"/>
            <a:ext cx="1252152" cy="799070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4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Elementi di novità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23825" y="885825"/>
            <a:ext cx="8845550" cy="573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Disaccoppiamento temporale</a:t>
            </a: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tra il </a:t>
            </a:r>
            <a:r>
              <a: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segnale</a:t>
            </a:r>
            <a:r>
              <a:rPr lang="it-IT" altLang="it-IT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 la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it-IT" altLang="it-IT" sz="2800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visualizzazione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(permesso dalla memorizzazione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dei campioni e "successiva visualizzazione")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it-IT" altLang="it-IT" sz="2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L'OSCILLOGRAMMA NON E' IN TEMPO REALE CON IL SEGNALE</a:t>
            </a:r>
          </a:p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Visualizzazione mediante </a:t>
            </a:r>
            <a:r>
              <a:rPr lang="it-IT" altLang="it-IT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display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 tipo </a:t>
            </a:r>
            <a:r>
              <a:rPr lang="it-IT" altLang="it-IT" sz="28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raster</a:t>
            </a:r>
            <a:endParaRPr lang="it-IT" altLang="it-IT" sz="2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(matrice bidimensionale di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pixel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endParaRPr lang="it-IT" altLang="it-IT" sz="28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Memoria 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RAM video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(la “mappatura”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dell’immagine da realizzare ha una </a:t>
            </a:r>
            <a:b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memoria dinamica dedicata)</a:t>
            </a:r>
          </a:p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Dispositivi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Input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Output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</a:t>
            </a:r>
            <a:r>
              <a:rPr lang="it-IT" altLang="it-IT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I/O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per trasferimento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dati (stampante, </a:t>
            </a:r>
            <a:r>
              <a:rPr lang="it-IT" altLang="it-IT" sz="28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plotter</a:t>
            </a: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memorie di massa, PC, rete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Internet); interfacce RS-232, GPIB, USB, TCP-IP</a:t>
            </a:r>
          </a:p>
        </p:txBody>
      </p:sp>
      <p:cxnSp>
        <p:nvCxnSpPr>
          <p:cNvPr id="3" name="Connettore diritto 2"/>
          <p:cNvCxnSpPr/>
          <p:nvPr/>
        </p:nvCxnSpPr>
        <p:spPr>
          <a:xfrm>
            <a:off x="584886" y="2529016"/>
            <a:ext cx="8254314" cy="3295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5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Scansione linee/colonne dello schermo </a:t>
            </a:r>
          </a:p>
        </p:txBody>
      </p:sp>
      <p:pic>
        <p:nvPicPr>
          <p:cNvPr id="17413" name="Picture 3" descr="scansio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7950" y="1085850"/>
            <a:ext cx="58277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403225" y="5295900"/>
            <a:ext cx="830897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Importante proprietà del </a:t>
            </a:r>
            <a:r>
              <a:rPr lang="it-IT" altLang="it-IT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display </a:t>
            </a:r>
            <a:r>
              <a:rPr lang="it-IT" altLang="it-IT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raster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: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il </a:t>
            </a:r>
            <a:r>
              <a:rPr lang="it-IT" altLang="it-IT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tempo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necessario per tracciare l’immagine è </a:t>
            </a:r>
            <a:r>
              <a:rPr lang="it-IT" altLang="it-IT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indipendente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</a:t>
            </a:r>
            <a:r>
              <a:rPr lang="it-IT" altLang="it-IT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dalla complessità dell’immagine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6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Parametri della visualizzazione </a:t>
            </a:r>
            <a:r>
              <a:rPr lang="en-US" altLang="it-IT" sz="4000" i="1" dirty="0" smtClean="0">
                <a:solidFill>
                  <a:schemeClr val="tx1"/>
                </a:solidFill>
                <a:latin typeface="Book Antiqua" pitchFamily="18" charset="0"/>
              </a:rPr>
              <a:t>raster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104775" y="895350"/>
            <a:ext cx="9039225" cy="564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Rinfresco quadro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il periodo di rinfresco, o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tempo di</a:t>
            </a: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quadro (20 </a:t>
            </a:r>
            <a:r>
              <a:rPr lang="it-IT" altLang="it-IT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ms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deve essere più piccolo della somma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del tempo di persistenza dell’immagine sulla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retina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eaLnBrk="1" hangingPunct="1">
              <a:buClr>
                <a:srgbClr val="FFFFFF"/>
              </a:buClr>
              <a:buSzPct val="50000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con quello di fosforescenza dei fosfori: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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0.1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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 </a:t>
            </a:r>
            <a:r>
              <a:rPr lang="it-IT" altLang="it-IT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ms</a:t>
            </a:r>
            <a:endParaRPr lang="it-IT" altLang="it-IT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FFFFFF"/>
              </a:buClr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Risoluzione dello schermo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VGA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640 colonne</a:t>
            </a:r>
            <a:b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verticali per 480 righe orizzontali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307</a:t>
            </a:r>
            <a:r>
              <a:rPr lang="it-IT" altLang="it-IT" sz="1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200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pixel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); </a:t>
            </a:r>
            <a:b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vi sono oscilloscopi con risoluzioni più spinte</a:t>
            </a:r>
          </a:p>
          <a:p>
            <a:pPr eaLnBrk="1" hangingPunct="1"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(800 x 600 o anche 1024 x 1024)</a:t>
            </a:r>
          </a:p>
          <a:p>
            <a:pPr eaLnBrk="1" hangingPunct="1">
              <a:spcBef>
                <a:spcPct val="50000"/>
              </a:spcBef>
              <a:buSzPct val="50000"/>
              <a:buFontTx/>
              <a:buBlip>
                <a:blip r:embed="rId3"/>
              </a:buBlip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it-IT" altLang="it-IT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Requisiti di banda passante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una completa deflessione </a:t>
            </a:r>
          </a:p>
          <a:p>
            <a:pPr eaLnBrk="1" hangingPunct="1">
              <a:buSzPct val="50000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it-IT" altLang="it-IT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orizz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avviene in un </a:t>
            </a:r>
            <a:r>
              <a:rPr lang="it-IT" altLang="it-IT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tempo di riga</a:t>
            </a: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(20 </a:t>
            </a:r>
            <a:r>
              <a:rPr lang="it-IT" altLang="it-IT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ms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/480 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Symbol" pitchFamily="18" charset="2"/>
              </a:rPr>
              <a:t>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50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l-GR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μ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</a:t>
            </a:r>
            <a:r>
              <a:rPr lang="it-IT" altLang="it-IT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  <a:p>
            <a:pPr eaLnBrk="1" hangingPunct="1">
              <a:buSzPct val="50000"/>
              <a:defRPr/>
            </a:pPr>
            <a:r>
              <a:rPr lang="it-IT" altLang="it-IT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che è di 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 ordini di grandezza più lento del tempo</a:t>
            </a:r>
          </a:p>
          <a:p>
            <a:pPr eaLnBrk="1" hangingPunct="1">
              <a:buSzPct val="50000"/>
              <a:defRPr/>
            </a:pP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minimo di scansione </a:t>
            </a:r>
            <a:r>
              <a:rPr lang="it-IT" altLang="it-IT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(5 ns)</a:t>
            </a:r>
            <a:r>
              <a:rPr lang="it-IT" altLang="it-IT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dei più veloci CRT per OA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7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err="1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Conv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. DAC e amplificatori X – Y – Z</a:t>
            </a:r>
          </a:p>
        </p:txBody>
      </p:sp>
      <p:pic>
        <p:nvPicPr>
          <p:cNvPr id="21509" name="Picture 3" descr="convert_da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188" y="1933575"/>
            <a:ext cx="6880225" cy="433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885825" y="6254750"/>
            <a:ext cx="8004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Z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è il comando di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intensità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(griglia del CRT)</a:t>
            </a:r>
            <a:endParaRPr lang="it-IT" altLang="it-IT" sz="280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611188" y="854075"/>
            <a:ext cx="83502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Visualizzazione con un </a:t>
            </a:r>
            <a: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CRT tradizionale </a:t>
            </a:r>
            <a:br>
              <a:rPr lang="it-IT" altLang="it-IT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</a:b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(a controlli analogici e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scansione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 di tipo </a:t>
            </a:r>
            <a:r>
              <a:rPr lang="it-IT" altLang="it-IT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X-Y </a:t>
            </a:r>
            <a:r>
              <a:rPr lang="it-IT" altLang="it-IT" sz="2800" i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vector</a:t>
            </a:r>
            <a:r>
              <a:rPr lang="it-IT" altLang="it-IT" sz="280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  <a:sym typeface="Wingdings" panose="05000000000000000000" pitchFamily="2" charset="2"/>
              </a:rPr>
              <a:t>)</a:t>
            </a:r>
            <a:endParaRPr lang="it-IT" altLang="it-IT" sz="280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990600" y="1739900"/>
            <a:ext cx="6870700" cy="2413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800"/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auto">
          <a:xfrm>
            <a:off x="1004888" y="1717675"/>
            <a:ext cx="5180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  <a:sym typeface="Wingdings" pitchFamily="2" charset="2"/>
              </a:rPr>
              <a:t>Oscilloscopio a memoria digitale (DSO)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8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8863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Deflessione </a:t>
            </a:r>
            <a:r>
              <a:rPr lang="it-IT" altLang="it-IT" sz="4000" dirty="0" err="1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e.m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. in 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R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C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 d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 t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p</a:t>
            </a:r>
            <a:r>
              <a:rPr lang="it-IT" altLang="it-IT" sz="4000" dirty="0" smtClean="0">
                <a:solidFill>
                  <a:schemeClr val="tx1"/>
                </a:solidFill>
                <a:latin typeface="Book Antiqua" pitchFamily="18" charset="0"/>
              </a:rPr>
              <a:t>o</a:t>
            </a:r>
            <a:r>
              <a:rPr lang="it-IT" altLang="it-IT" sz="4000" dirty="0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 </a:t>
            </a:r>
            <a:r>
              <a:rPr lang="it-IT" altLang="it-IT" sz="4000" i="1" dirty="0" err="1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r</a:t>
            </a:r>
            <a:r>
              <a:rPr lang="it-IT" altLang="it-IT" sz="4000" i="1" dirty="0" err="1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it-IT" altLang="it-IT" sz="4000" i="1" dirty="0" err="1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s</a:t>
            </a:r>
            <a:r>
              <a:rPr lang="it-IT" altLang="it-IT" sz="4000" i="1" dirty="0" err="1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it-IT" altLang="it-IT" sz="4000" i="1" dirty="0" err="1" smtClean="0">
                <a:solidFill>
                  <a:schemeClr val="tx1">
                    <a:lumMod val="65000"/>
                  </a:schemeClr>
                </a:solidFill>
                <a:latin typeface="Book Antiqua" pitchFamily="18" charset="0"/>
              </a:rPr>
              <a:t>e</a:t>
            </a:r>
            <a:r>
              <a:rPr lang="it-IT" altLang="it-IT" sz="4000" i="1" dirty="0" err="1" smtClean="0">
                <a:solidFill>
                  <a:schemeClr val="tx1"/>
                </a:solidFill>
                <a:latin typeface="Book Antiqua" pitchFamily="18" charset="0"/>
              </a:rPr>
              <a:t>r</a:t>
            </a:r>
            <a:endParaRPr lang="it-IT" altLang="it-IT" sz="4000" i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557" name="Picture 3" descr="deflessio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0513" y="971550"/>
            <a:ext cx="4954587" cy="5062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55563" y="1162050"/>
            <a:ext cx="42005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Le bobine di deflessione elettromagnetica sono 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meno "sensibili"</a:t>
            </a: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(cm/V) [e di fatto più ""lente""] </a:t>
            </a:r>
            <a:b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</a:br>
            <a:r>
              <a:rPr lang="it-IT" altLang="it-IT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delle placchette elettrostatiche ma consentono un comando elettrico semplice, in tensione/corrente, con la possibilità di </a:t>
            </a:r>
            <a:r>
              <a:rPr lang="it-IT" altLang="it-IT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regolare la posizione delle bobine</a:t>
            </a:r>
            <a:r>
              <a:rPr lang="it-IT" altLang="it-IT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sym typeface="Wingdings" pitchFamily="2" charset="2"/>
              </a:rPr>
              <a:t> (esterne) rispetto all'asse del tubo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Oscilloscopi Digitali</a:t>
            </a:r>
            <a:endParaRPr lang="it-IT" alt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B496D-22B2-4A39-9B9F-D0D6C03ADFD9}" type="slidenum">
              <a:rPr lang="it-IT" altLang="it-IT" smtClean="0"/>
              <a:pPr>
                <a:defRPr/>
              </a:pPr>
              <a:t>9</a:t>
            </a:fld>
            <a:r>
              <a:rPr lang="it-IT" altLang="it-IT" smtClean="0"/>
              <a:t>/43 [</a:t>
            </a:r>
            <a:r>
              <a:rPr lang="it-IT" altLang="it-IT" smtClean="0">
                <a:solidFill>
                  <a:schemeClr val="tx1"/>
                </a:solidFill>
              </a:rPr>
              <a:t>38</a:t>
            </a:r>
            <a:r>
              <a:rPr lang="it-IT" altLang="it-IT" smtClean="0"/>
              <a:t>(</a:t>
            </a:r>
            <a:r>
              <a:rPr lang="it-IT" altLang="it-IT" smtClean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it-IT" altLang="it-IT" smtClean="0"/>
              <a:t>)]</a:t>
            </a:r>
            <a:endParaRPr lang="it-IT" alt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IDI COL C.S. (Antonio)">
  <a:themeElements>
    <a:clrScheme name="LUCIDI COL C.S. (Antonio)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LUCIDI COL C.S. (Antonio)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CIDI COL C.S. (Antonio)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CIDI COL C.S. (Antonio)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LUCIDI COL C.S. (Antonio)</Template>
  <TotalTime>6905</TotalTime>
  <Words>3012</Words>
  <Application>Microsoft Office PowerPoint</Application>
  <PresentationFormat>Presentazione su schermo (4:3)</PresentationFormat>
  <Paragraphs>376</Paragraphs>
  <Slides>43</Slides>
  <Notes>43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1" baseType="lpstr">
      <vt:lpstr>Arial</vt:lpstr>
      <vt:lpstr>Book Antiqua</vt:lpstr>
      <vt:lpstr>Symbol</vt:lpstr>
      <vt:lpstr>Tahoma</vt:lpstr>
      <vt:lpstr>Times New Roman</vt:lpstr>
      <vt:lpstr>Wingdings</vt:lpstr>
      <vt:lpstr>LUCIDI COL C.S. (Antonio)</vt:lpstr>
      <vt:lpstr>Equation</vt:lpstr>
      <vt:lpstr>Presentazione standard di PowerPoint</vt:lpstr>
      <vt:lpstr>Introduzione</vt:lpstr>
      <vt:lpstr>4 Sezioni o fasi di misura</vt:lpstr>
      <vt:lpstr>Schema a blocchi di un DSO</vt:lpstr>
      <vt:lpstr>Elementi di novità</vt:lpstr>
      <vt:lpstr>Scansione linee/colonne dello schermo </vt:lpstr>
      <vt:lpstr>Parametri della visualizzazione raster</vt:lpstr>
      <vt:lpstr>Conv. DAC e amplificatori X – Y – Z</vt:lpstr>
      <vt:lpstr>Deflessione e.m. in TRC di tipo raster</vt:lpstr>
      <vt:lpstr>Display a schermo piatto (FPD)</vt:lpstr>
      <vt:lpstr>Visualizzatori a LCD</vt:lpstr>
      <vt:lpstr>Display a TFT</vt:lpstr>
      <vt:lpstr>Condizionamento analogico</vt:lpstr>
      <vt:lpstr>Conversione A/D e acquisizione dati</vt:lpstr>
      <vt:lpstr>Esempi di configurazioni (1/2)</vt:lpstr>
      <vt:lpstr>Esempi di configurazioni (2/2)</vt:lpstr>
      <vt:lpstr>Problematiche del campionamento</vt:lpstr>
      <vt:lpstr>Aliasing percettivo</vt:lpstr>
      <vt:lpstr>Interpolatori</vt:lpstr>
      <vt:lpstr>Modalità di campionamento</vt:lpstr>
      <vt:lpstr>Campionamento in tempo reale</vt:lpstr>
      <vt:lpstr>Camp. in tempo equivalente seq. (1/4)</vt:lpstr>
      <vt:lpstr>Camp. in tempo equivalente seq. (2/4)</vt:lpstr>
      <vt:lpstr>Camp. in tempo equivalente seq. (3/4)</vt:lpstr>
      <vt:lpstr>Camp. in tempo equivalente seq. (4/4)</vt:lpstr>
      <vt:lpstr>Camp. in t. equivalente casuale (1/2)</vt:lpstr>
      <vt:lpstr>Camp. in t. equivalente casuale (2/2)</vt:lpstr>
      <vt:lpstr>Esempi d’impiego ET in OD</vt:lpstr>
      <vt:lpstr>Modalità di trigger avanzate (1/3)</vt:lpstr>
      <vt:lpstr>Modalità di trigger avanzate (2/3)</vt:lpstr>
      <vt:lpstr>Modalità di trigger avanzate (3/3)</vt:lpstr>
      <vt:lpstr>Risoluzione verticale (1/3)</vt:lpstr>
      <vt:lpstr>Risoluzione verticale (2/3)</vt:lpstr>
      <vt:lpstr>Risoluzione verticale (3/3)</vt:lpstr>
      <vt:lpstr>Risoluzione orizzontale (1/2)</vt:lpstr>
      <vt:lpstr>Risoluzione orizzontale (2/2)</vt:lpstr>
      <vt:lpstr>Interfacce I/O e funzioni digitali (1/2)</vt:lpstr>
      <vt:lpstr>Interfacce I/O e funzioni digitali (2/2)</vt:lpstr>
      <vt:lpstr>Presentazione standard di PowerPoint</vt:lpstr>
      <vt:lpstr>Vantaggi dei DSO (1/2)</vt:lpstr>
      <vt:lpstr>Vantaggi dei DSO (2/2)</vt:lpstr>
      <vt:lpstr>Limiti prestazionali  dell’oscilloscopio digitale</vt:lpstr>
      <vt:lpstr>Oscilloscopio Digitale Wi-Fi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VOLTMETRI DIGITALI   E  CONVERTITORI (D/A e A/D)</dc:title>
  <dc:subject>Lucidi x lezioni Misure</dc:subject>
  <dc:creator>Cesare Svelto</dc:creator>
  <cp:lastModifiedBy>Hewlett-Packard Company</cp:lastModifiedBy>
  <cp:revision>231</cp:revision>
  <dcterms:created xsi:type="dcterms:W3CDTF">2006-10-30T21:28:22Z</dcterms:created>
  <dcterms:modified xsi:type="dcterms:W3CDTF">2019-05-22T21:35:46Z</dcterms:modified>
</cp:coreProperties>
</file>