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handoutMasterIdLst>
    <p:handoutMasterId r:id="rId25"/>
  </p:handoutMasterIdLst>
  <p:sldIdLst>
    <p:sldId id="510" r:id="rId2"/>
    <p:sldId id="511" r:id="rId3"/>
    <p:sldId id="530" r:id="rId4"/>
    <p:sldId id="531" r:id="rId5"/>
    <p:sldId id="532" r:id="rId6"/>
    <p:sldId id="533" r:id="rId7"/>
    <p:sldId id="534" r:id="rId8"/>
    <p:sldId id="535" r:id="rId9"/>
    <p:sldId id="536" r:id="rId10"/>
    <p:sldId id="549" r:id="rId11"/>
    <p:sldId id="537" r:id="rId12"/>
    <p:sldId id="538" r:id="rId13"/>
    <p:sldId id="539" r:id="rId14"/>
    <p:sldId id="540" r:id="rId15"/>
    <p:sldId id="541" r:id="rId16"/>
    <p:sldId id="542" r:id="rId17"/>
    <p:sldId id="543" r:id="rId18"/>
    <p:sldId id="544" r:id="rId19"/>
    <p:sldId id="545" r:id="rId20"/>
    <p:sldId id="546" r:id="rId21"/>
    <p:sldId id="547" r:id="rId22"/>
    <p:sldId id="548" r:id="rId23"/>
  </p:sldIdLst>
  <p:sldSz cx="9144000" cy="6858000" type="screen4x3"/>
  <p:notesSz cx="7099300" cy="10234613"/>
  <p:defaultTextStyle>
    <a:defPPr>
      <a:defRPr lang="it-IT"/>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00"/>
    <a:srgbClr val="1C1C1C"/>
    <a:srgbClr val="5F5F5F"/>
    <a:srgbClr val="FFFF00"/>
    <a:srgbClr val="FFFFFF"/>
    <a:srgbClr val="000000"/>
    <a:srgbClr val="C8FF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6718" autoAdjust="0"/>
  </p:normalViewPr>
  <p:slideViewPr>
    <p:cSldViewPr snapToGrid="0">
      <p:cViewPr varScale="1">
        <p:scale>
          <a:sx n="116" d="100"/>
          <a:sy n="116" d="100"/>
        </p:scale>
        <p:origin x="1578" y="84"/>
      </p:cViewPr>
      <p:guideLst>
        <p:guide orient="horz" pos="2160"/>
        <p:guide pos="2880"/>
      </p:guideLst>
    </p:cSldViewPr>
  </p:slideViewPr>
  <p:outlineViewPr>
    <p:cViewPr>
      <p:scale>
        <a:sx n="33" d="100"/>
        <a:sy n="33" d="100"/>
      </p:scale>
      <p:origin x="0" y="2226"/>
    </p:cViewPr>
  </p:outlineViewPr>
  <p:notesTextViewPr>
    <p:cViewPr>
      <p:scale>
        <a:sx n="100" d="100"/>
        <a:sy n="100" d="100"/>
      </p:scale>
      <p:origin x="0" y="0"/>
    </p:cViewPr>
  </p:notesTextViewPr>
  <p:sorterViewPr>
    <p:cViewPr>
      <p:scale>
        <a:sx n="66" d="100"/>
        <a:sy n="66" d="100"/>
      </p:scale>
      <p:origin x="0" y="867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it-IT" altLang="it-IT"/>
          </a:p>
        </p:txBody>
      </p:sp>
      <p:sp>
        <p:nvSpPr>
          <p:cNvPr id="69635"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it-IT" altLang="it-IT"/>
          </a:p>
        </p:txBody>
      </p:sp>
      <p:sp>
        <p:nvSpPr>
          <p:cNvPr id="69636"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it-IT" altLang="it-IT"/>
          </a:p>
        </p:txBody>
      </p:sp>
      <p:sp>
        <p:nvSpPr>
          <p:cNvPr id="69637"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latin typeface="Arial" panose="020B0604020202020204" pitchFamily="34" charset="0"/>
              </a:defRPr>
            </a:lvl1pPr>
          </a:lstStyle>
          <a:p>
            <a:fld id="{1D94932C-FCE1-4336-BEB9-D3545F3A4DB5}" type="slidenum">
              <a:rPr lang="it-IT" altLang="it-IT"/>
              <a:pPr/>
              <a:t>‹N›</a:t>
            </a:fld>
            <a:endParaRPr lang="it-IT"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it-IT" altLang="it-IT"/>
          </a:p>
        </p:txBody>
      </p:sp>
      <p:sp>
        <p:nvSpPr>
          <p:cNvPr id="63491"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it-IT" altLang="it-IT"/>
          </a:p>
        </p:txBody>
      </p:sp>
      <p:sp>
        <p:nvSpPr>
          <p:cNvPr id="2458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3"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it-IT" altLang="it-IT" noProof="0" smtClean="0"/>
              <a:t>Fare clic per modificare gli stili del testo dello schema</a:t>
            </a:r>
          </a:p>
          <a:p>
            <a:pPr lvl="1"/>
            <a:r>
              <a:rPr lang="it-IT" altLang="it-IT" noProof="0" smtClean="0"/>
              <a:t>Secondo livello</a:t>
            </a:r>
          </a:p>
          <a:p>
            <a:pPr lvl="2"/>
            <a:r>
              <a:rPr lang="it-IT" altLang="it-IT" noProof="0" smtClean="0"/>
              <a:t>Terzo livello</a:t>
            </a:r>
          </a:p>
          <a:p>
            <a:pPr lvl="3"/>
            <a:r>
              <a:rPr lang="it-IT" altLang="it-IT" noProof="0" smtClean="0"/>
              <a:t>Quarto livello</a:t>
            </a:r>
          </a:p>
          <a:p>
            <a:pPr lvl="4"/>
            <a:r>
              <a:rPr lang="it-IT" altLang="it-IT" noProof="0" smtClean="0"/>
              <a:t>Quinto livello</a:t>
            </a:r>
          </a:p>
        </p:txBody>
      </p:sp>
      <p:sp>
        <p:nvSpPr>
          <p:cNvPr id="63494"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it-IT" altLang="it-IT"/>
          </a:p>
        </p:txBody>
      </p:sp>
      <p:sp>
        <p:nvSpPr>
          <p:cNvPr id="63495"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latin typeface="Arial" panose="020B0604020202020204" pitchFamily="34" charset="0"/>
              </a:defRPr>
            </a:lvl1pPr>
          </a:lstStyle>
          <a:p>
            <a:fld id="{30E0A0E4-3F68-4678-A672-75081F48160C}" type="slidenum">
              <a:rPr lang="it-IT" altLang="it-IT"/>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1</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3453633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10</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807865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11</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291549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12</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2117265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13</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3982812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14</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366250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15</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1127598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16</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2724657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17</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2729117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18</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2961487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19</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160260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2</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884057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20</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220562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21</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80288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22</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339973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3</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241314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4</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149949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5</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4188849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6</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269277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7</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1584305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8</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638219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442CA44-67F6-4F0E-9B02-09D396BBB232}" type="slidenum">
              <a:rPr lang="it-IT" altLang="it-IT" sz="1300"/>
              <a:pPr algn="r" eaLnBrk="1" hangingPunct="1">
                <a:spcBef>
                  <a:spcPct val="0"/>
                </a:spcBef>
              </a:pPr>
              <a:t>9</a:t>
            </a:fld>
            <a:endParaRPr lang="it-IT" altLang="it-IT" sz="1300"/>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p:spPr>
        <p:txBody>
          <a:bodyPr/>
          <a:lstStyle/>
          <a:p>
            <a:pPr eaLnBrk="1" hangingPunct="1"/>
            <a:endParaRPr lang="en-US" altLang="it-IT" smtClean="0">
              <a:latin typeface="Arial" panose="020B0604020202020204" pitchFamily="34" charset="0"/>
            </a:endParaRPr>
          </a:p>
        </p:txBody>
      </p:sp>
    </p:spTree>
    <p:extLst>
      <p:ext uri="{BB962C8B-B14F-4D97-AF65-F5344CB8AC3E}">
        <p14:creationId xmlns:p14="http://schemas.microsoft.com/office/powerpoint/2010/main" val="2162697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4" name="Freeform 4"/>
          <p:cNvSpPr>
            <a:spLocks/>
          </p:cNvSpPr>
          <p:nvPr/>
        </p:nvSpPr>
        <p:spPr bwMode="auto">
          <a:xfrm>
            <a:off x="285750" y="2803525"/>
            <a:ext cx="1588" cy="3035300"/>
          </a:xfrm>
          <a:custGeom>
            <a:avLst/>
            <a:gdLst>
              <a:gd name="T0" fmla="*/ 0 w 1588"/>
              <a:gd name="T1" fmla="*/ 0 h 1912"/>
              <a:gd name="T2" fmla="*/ 0 w 1588"/>
              <a:gd name="T3" fmla="*/ 2147483647 h 1912"/>
              <a:gd name="T4" fmla="*/ 0 w 1588"/>
              <a:gd name="T5" fmla="*/ 2147483647 h 1912"/>
              <a:gd name="T6" fmla="*/ 0 w 1588"/>
              <a:gd name="T7" fmla="*/ 2147483647 h 1912"/>
              <a:gd name="T8" fmla="*/ 0 w 1588"/>
              <a:gd name="T9" fmla="*/ 2147483647 h 1912"/>
              <a:gd name="T10" fmla="*/ 0 w 1588"/>
              <a:gd name="T11" fmla="*/ 2147483647 h 1912"/>
              <a:gd name="T12" fmla="*/ 0 w 1588"/>
              <a:gd name="T13" fmla="*/ 0 h 1912"/>
              <a:gd name="T14" fmla="*/ 0 w 1588"/>
              <a:gd name="T15" fmla="*/ 0 h 19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88" h="1912">
                <a:moveTo>
                  <a:pt x="0" y="0"/>
                </a:moveTo>
                <a:lnTo>
                  <a:pt x="0" y="6"/>
                </a:lnTo>
                <a:lnTo>
                  <a:pt x="0" y="60"/>
                </a:lnTo>
                <a:lnTo>
                  <a:pt x="0" y="1912"/>
                </a:lnTo>
                <a:lnTo>
                  <a:pt x="0" y="0"/>
                </a:lnTo>
                <a:close/>
              </a:path>
            </a:pathLst>
          </a:custGeom>
          <a:solidFill>
            <a:srgbClr val="6BBA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6146" name="Rectangle 2"/>
          <p:cNvSpPr>
            <a:spLocks noGrp="1" noChangeArrowheads="1"/>
          </p:cNvSpPr>
          <p:nvPr>
            <p:ph type="ctrTitle" sz="quarter"/>
          </p:nvPr>
        </p:nvSpPr>
        <p:spPr>
          <a:xfrm>
            <a:off x="685800" y="1997075"/>
            <a:ext cx="7772400" cy="1431925"/>
          </a:xfrm>
        </p:spPr>
        <p:txBody>
          <a:bodyPr anchor="b" anchorCtr="1"/>
          <a:lstStyle>
            <a:lvl1pPr>
              <a:defRPr/>
            </a:lvl1pPr>
          </a:lstStyle>
          <a:p>
            <a:pPr lvl="0"/>
            <a:r>
              <a:rPr lang="it-IT" altLang="it-IT" noProof="0" smtClean="0"/>
              <a:t>Fare clic per modificare lo stile del titolo</a:t>
            </a:r>
          </a:p>
        </p:txBody>
      </p:sp>
      <p:sp>
        <p:nvSpPr>
          <p:cNvPr id="6147"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it-IT" altLang="it-IT" noProof="0" smtClean="0"/>
              <a:t>Fare clic per modificare lo stile del sottotitolo dello schema</a:t>
            </a:r>
          </a:p>
        </p:txBody>
      </p:sp>
      <p:sp>
        <p:nvSpPr>
          <p:cNvPr id="5" name="Rectangle 5"/>
          <p:cNvSpPr>
            <a:spLocks noGrp="1" noChangeArrowheads="1"/>
          </p:cNvSpPr>
          <p:nvPr>
            <p:ph type="ftr" sz="quarter" idx="10"/>
          </p:nvPr>
        </p:nvSpPr>
        <p:spPr>
          <a:xfrm>
            <a:off x="1274763" y="6654800"/>
            <a:ext cx="6954837" cy="203200"/>
          </a:xfrm>
        </p:spPr>
        <p:txBody>
          <a:bodyPr/>
          <a:lstStyle>
            <a:lvl1pPr>
              <a:defRPr>
                <a:latin typeface="Arial" charset="0"/>
              </a:defRPr>
            </a:lvl1pPr>
          </a:lstStyle>
          <a:p>
            <a:pPr>
              <a:defRPr/>
            </a:pPr>
            <a:r>
              <a:rPr lang="it-IT" altLang="it-IT" smtClean="0"/>
              <a:t>Misure con l’Oscilloscopio</a:t>
            </a:r>
            <a:endParaRPr lang="it-IT" altLang="it-IT"/>
          </a:p>
        </p:txBody>
      </p:sp>
      <p:sp>
        <p:nvSpPr>
          <p:cNvPr id="6" name="Rectangle 6"/>
          <p:cNvSpPr>
            <a:spLocks noGrp="1" noChangeArrowheads="1"/>
          </p:cNvSpPr>
          <p:nvPr>
            <p:ph type="sldNum" sz="quarter" idx="11"/>
          </p:nvPr>
        </p:nvSpPr>
        <p:spPr>
          <a:xfrm>
            <a:off x="8240713" y="6654800"/>
            <a:ext cx="903287" cy="203200"/>
          </a:xfrm>
        </p:spPr>
        <p:txBody>
          <a:bodyPr/>
          <a:lstStyle>
            <a:lvl1pPr>
              <a:defRPr>
                <a:latin typeface="Arial" panose="020B0604020202020204" pitchFamily="34" charset="0"/>
              </a:defRPr>
            </a:lvl1pPr>
          </a:lstStyle>
          <a:p>
            <a:fld id="{B579B760-CB8D-42B3-A5E6-11776C5ADEB6}" type="slidenum">
              <a:rPr lang="it-IT" altLang="it-IT"/>
              <a:pPr/>
              <a:t>‹N›</a:t>
            </a:fld>
            <a:endParaRPr lang="it-IT" altLang="it-IT"/>
          </a:p>
        </p:txBody>
      </p:sp>
      <p:sp>
        <p:nvSpPr>
          <p:cNvPr id="7" name="Rectangle 7"/>
          <p:cNvSpPr>
            <a:spLocks noGrp="1" noChangeArrowheads="1"/>
          </p:cNvSpPr>
          <p:nvPr>
            <p:ph type="dt" sz="quarter" idx="12"/>
          </p:nvPr>
        </p:nvSpPr>
        <p:spPr>
          <a:xfrm>
            <a:off x="0" y="6653213"/>
            <a:ext cx="1276350" cy="204787"/>
          </a:xfrm>
        </p:spPr>
        <p:txBody>
          <a:bodyPr/>
          <a:lstStyle>
            <a:lvl1pPr>
              <a:defRPr>
                <a:latin typeface="Arial" charset="0"/>
              </a:defRPr>
            </a:lvl1pPr>
          </a:lstStyle>
          <a:p>
            <a:pPr>
              <a:defRPr/>
            </a:pPr>
            <a:endParaRPr lang="it-IT" altLang="it-IT"/>
          </a:p>
        </p:txBody>
      </p:sp>
    </p:spTree>
    <p:extLst>
      <p:ext uri="{BB962C8B-B14F-4D97-AF65-F5344CB8AC3E}">
        <p14:creationId xmlns:p14="http://schemas.microsoft.com/office/powerpoint/2010/main" val="131608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5"/>
          <p:cNvSpPr>
            <a:spLocks noGrp="1" noChangeArrowheads="1"/>
          </p:cNvSpPr>
          <p:nvPr>
            <p:ph type="ftr" sz="quarter" idx="10"/>
          </p:nvPr>
        </p:nvSpPr>
        <p:spPr>
          <a:ln/>
        </p:spPr>
        <p:txBody>
          <a:bodyPr/>
          <a:lstStyle>
            <a:lvl1pPr>
              <a:defRPr/>
            </a:lvl1pPr>
          </a:lstStyle>
          <a:p>
            <a:pPr>
              <a:defRPr/>
            </a:pPr>
            <a:r>
              <a:rPr lang="it-IT" altLang="it-IT" smtClean="0"/>
              <a:t>Misure con l’Oscilloscopio</a:t>
            </a:r>
            <a:endParaRPr lang="it-IT" altLang="it-IT"/>
          </a:p>
        </p:txBody>
      </p:sp>
      <p:sp>
        <p:nvSpPr>
          <p:cNvPr id="5" name="Rectangle 6"/>
          <p:cNvSpPr>
            <a:spLocks noGrp="1" noChangeArrowheads="1"/>
          </p:cNvSpPr>
          <p:nvPr>
            <p:ph type="sldNum" sz="quarter" idx="11"/>
          </p:nvPr>
        </p:nvSpPr>
        <p:spPr>
          <a:ln/>
        </p:spPr>
        <p:txBody>
          <a:bodyPr/>
          <a:lstStyle>
            <a:lvl1pPr>
              <a:defRPr/>
            </a:lvl1pPr>
          </a:lstStyle>
          <a:p>
            <a:fld id="{E5467FD4-DD8C-4A18-BADC-A771CC9440F4}" type="slidenum">
              <a:rPr lang="it-IT" altLang="it-IT" smtClean="0"/>
              <a:pPr/>
              <a:t>‹N›</a:t>
            </a:fld>
            <a:r>
              <a:rPr lang="it-IT" altLang="it-IT" dirty="0" smtClean="0"/>
              <a:t>/9999999999999999</a:t>
            </a:r>
            <a:endParaRPr lang="it-IT" altLang="it-IT" dirty="0"/>
          </a:p>
        </p:txBody>
      </p:sp>
      <p:sp>
        <p:nvSpPr>
          <p:cNvPr id="6" name="Rectangle 7"/>
          <p:cNvSpPr>
            <a:spLocks noGrp="1" noChangeArrowheads="1"/>
          </p:cNvSpPr>
          <p:nvPr>
            <p:ph type="dt" sz="quarter" idx="12"/>
          </p:nvPr>
        </p:nvSpPr>
        <p:spPr>
          <a:ln/>
        </p:spPr>
        <p:txBody>
          <a:bodyPr/>
          <a:lstStyle>
            <a:lvl1pPr>
              <a:defRPr/>
            </a:lvl1pPr>
          </a:lstStyle>
          <a:p>
            <a:pPr>
              <a:defRPr/>
            </a:pPr>
            <a:endParaRPr lang="en-US" altLang="it-IT"/>
          </a:p>
        </p:txBody>
      </p:sp>
    </p:spTree>
    <p:extLst>
      <p:ext uri="{BB962C8B-B14F-4D97-AF65-F5344CB8AC3E}">
        <p14:creationId xmlns:p14="http://schemas.microsoft.com/office/powerpoint/2010/main" val="254987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0" y="1163638"/>
            <a:ext cx="4495800" cy="4856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163638"/>
            <a:ext cx="4495800" cy="4856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5"/>
          <p:cNvSpPr>
            <a:spLocks noGrp="1" noChangeArrowheads="1"/>
          </p:cNvSpPr>
          <p:nvPr>
            <p:ph type="ftr" sz="quarter" idx="10"/>
          </p:nvPr>
        </p:nvSpPr>
        <p:spPr>
          <a:ln/>
        </p:spPr>
        <p:txBody>
          <a:bodyPr/>
          <a:lstStyle>
            <a:lvl1pPr>
              <a:defRPr/>
            </a:lvl1pPr>
          </a:lstStyle>
          <a:p>
            <a:pPr>
              <a:defRPr/>
            </a:pPr>
            <a:r>
              <a:rPr lang="it-IT" altLang="it-IT" smtClean="0"/>
              <a:t>Misure con l’Oscilloscopio</a:t>
            </a:r>
            <a:endParaRPr lang="it-IT" altLang="it-IT"/>
          </a:p>
        </p:txBody>
      </p:sp>
      <p:sp>
        <p:nvSpPr>
          <p:cNvPr id="6" name="Rectangle 6"/>
          <p:cNvSpPr>
            <a:spLocks noGrp="1" noChangeArrowheads="1"/>
          </p:cNvSpPr>
          <p:nvPr>
            <p:ph type="sldNum" sz="quarter" idx="11"/>
          </p:nvPr>
        </p:nvSpPr>
        <p:spPr>
          <a:ln/>
        </p:spPr>
        <p:txBody>
          <a:bodyPr/>
          <a:lstStyle>
            <a:lvl1pPr>
              <a:defRPr/>
            </a:lvl1pPr>
          </a:lstStyle>
          <a:p>
            <a:fld id="{10A70709-97FC-42FF-86B2-51F64AB591CE}" type="slidenum">
              <a:rPr lang="it-IT" altLang="it-IT" smtClean="0"/>
              <a:pPr/>
              <a:t>‹N›</a:t>
            </a:fld>
            <a:r>
              <a:rPr lang="it-IT" altLang="it-IT" dirty="0" smtClean="0"/>
              <a:t>/99999999999999</a:t>
            </a:r>
            <a:endParaRPr lang="it-IT" altLang="it-IT" dirty="0"/>
          </a:p>
        </p:txBody>
      </p:sp>
      <p:sp>
        <p:nvSpPr>
          <p:cNvPr id="7" name="Rectangle 7"/>
          <p:cNvSpPr>
            <a:spLocks noGrp="1" noChangeArrowheads="1"/>
          </p:cNvSpPr>
          <p:nvPr>
            <p:ph type="dt" sz="quarter" idx="12"/>
          </p:nvPr>
        </p:nvSpPr>
        <p:spPr>
          <a:ln/>
        </p:spPr>
        <p:txBody>
          <a:bodyPr/>
          <a:lstStyle>
            <a:lvl1pPr>
              <a:defRPr/>
            </a:lvl1pPr>
          </a:lstStyle>
          <a:p>
            <a:pPr>
              <a:defRPr/>
            </a:pPr>
            <a:endParaRPr lang="en-US" altLang="it-IT"/>
          </a:p>
        </p:txBody>
      </p:sp>
    </p:spTree>
    <p:extLst>
      <p:ext uri="{BB962C8B-B14F-4D97-AF65-F5344CB8AC3E}">
        <p14:creationId xmlns:p14="http://schemas.microsoft.com/office/powerpoint/2010/main" val="46010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0" y="6653213"/>
            <a:ext cx="9144000" cy="204787"/>
          </a:xfrm>
          <a:ln/>
        </p:spPr>
        <p:txBody>
          <a:bodyPr/>
          <a:lstStyle>
            <a:lvl1pPr>
              <a:defRPr/>
            </a:lvl1pPr>
          </a:lstStyle>
          <a:p>
            <a:pPr>
              <a:defRPr/>
            </a:pPr>
            <a:r>
              <a:rPr lang="it-IT" altLang="it-IT" dirty="0" smtClean="0"/>
              <a:t>Misure con l’Oscilloscopio</a:t>
            </a:r>
            <a:endParaRPr lang="it-IT" altLang="it-IT" dirty="0"/>
          </a:p>
        </p:txBody>
      </p:sp>
      <p:sp>
        <p:nvSpPr>
          <p:cNvPr id="3" name="Rectangle 6"/>
          <p:cNvSpPr>
            <a:spLocks noGrp="1" noChangeArrowheads="1"/>
          </p:cNvSpPr>
          <p:nvPr>
            <p:ph type="sldNum" sz="quarter" idx="11"/>
          </p:nvPr>
        </p:nvSpPr>
        <p:spPr>
          <a:xfrm>
            <a:off x="7788166" y="6664325"/>
            <a:ext cx="1355834" cy="204788"/>
          </a:xfrm>
          <a:ln/>
        </p:spPr>
        <p:txBody>
          <a:bodyPr/>
          <a:lstStyle>
            <a:lvl1pPr>
              <a:defRPr/>
            </a:lvl1pPr>
          </a:lstStyle>
          <a:p>
            <a:fld id="{D9CFC445-5C07-4798-82DA-45EE38110827}" type="slidenum">
              <a:rPr lang="it-IT" altLang="it-IT" smtClean="0"/>
              <a:pPr/>
              <a:t>‹N›</a:t>
            </a:fld>
            <a:r>
              <a:rPr lang="it-IT" altLang="it-IT" dirty="0" smtClean="0"/>
              <a:t>/22 [</a:t>
            </a:r>
            <a:r>
              <a:rPr lang="it-IT" altLang="it-IT" dirty="0" smtClean="0">
                <a:solidFill>
                  <a:schemeClr val="tx1"/>
                </a:solidFill>
              </a:rPr>
              <a:t>16</a:t>
            </a:r>
            <a:r>
              <a:rPr lang="it-IT" altLang="it-IT" dirty="0" smtClean="0"/>
              <a:t>(</a:t>
            </a:r>
            <a:r>
              <a:rPr lang="it-IT" altLang="it-IT" dirty="0" smtClean="0">
                <a:solidFill>
                  <a:schemeClr val="tx1">
                    <a:lumMod val="50000"/>
                  </a:schemeClr>
                </a:solidFill>
              </a:rPr>
              <a:t>6</a:t>
            </a:r>
            <a:r>
              <a:rPr lang="it-IT" altLang="it-IT" dirty="0" smtClean="0"/>
              <a:t>)]</a:t>
            </a:r>
            <a:endParaRPr lang="it-IT" altLang="it-IT" dirty="0"/>
          </a:p>
        </p:txBody>
      </p:sp>
      <p:sp>
        <p:nvSpPr>
          <p:cNvPr id="4" name="Rectangle 7"/>
          <p:cNvSpPr>
            <a:spLocks noGrp="1" noChangeArrowheads="1"/>
          </p:cNvSpPr>
          <p:nvPr>
            <p:ph type="dt" sz="quarter" idx="12"/>
          </p:nvPr>
        </p:nvSpPr>
        <p:spPr>
          <a:ln/>
        </p:spPr>
        <p:txBody>
          <a:bodyPr/>
          <a:lstStyle>
            <a:lvl1pPr>
              <a:defRPr/>
            </a:lvl1pPr>
          </a:lstStyle>
          <a:p>
            <a:pPr>
              <a:defRPr/>
            </a:pPr>
            <a:endParaRPr lang="en-US" altLang="it-IT"/>
          </a:p>
        </p:txBody>
      </p:sp>
    </p:spTree>
    <p:extLst>
      <p:ext uri="{BB962C8B-B14F-4D97-AF65-F5344CB8AC3E}">
        <p14:creationId xmlns:p14="http://schemas.microsoft.com/office/powerpoint/2010/main" val="18942224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0" y="344488"/>
            <a:ext cx="914400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a:t>
            </a:r>
          </a:p>
        </p:txBody>
      </p:sp>
      <p:sp>
        <p:nvSpPr>
          <p:cNvPr id="5123" name="Rectangle 3"/>
          <p:cNvSpPr>
            <a:spLocks noGrp="1" noChangeArrowheads="1"/>
          </p:cNvSpPr>
          <p:nvPr>
            <p:ph type="body" idx="1"/>
          </p:nvPr>
        </p:nvSpPr>
        <p:spPr bwMode="auto">
          <a:xfrm>
            <a:off x="0" y="1163638"/>
            <a:ext cx="9144000" cy="485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gli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5125" name="Rectangle 5"/>
          <p:cNvSpPr>
            <a:spLocks noGrp="1" noChangeArrowheads="1"/>
          </p:cNvSpPr>
          <p:nvPr>
            <p:ph type="ftr" sz="quarter" idx="3"/>
          </p:nvPr>
        </p:nvSpPr>
        <p:spPr bwMode="auto">
          <a:xfrm>
            <a:off x="1266825" y="6653213"/>
            <a:ext cx="7062788" cy="20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solidFill>
                  <a:srgbClr val="FF99FF"/>
                </a:solidFill>
                <a:effectLst>
                  <a:outerShdw blurRad="38100" dist="38100" dir="2700000" algn="tl">
                    <a:srgbClr val="000000"/>
                  </a:outerShdw>
                </a:effectLst>
                <a:latin typeface="Tahoma" charset="0"/>
              </a:defRPr>
            </a:lvl1pPr>
          </a:lstStyle>
          <a:p>
            <a:pPr>
              <a:defRPr/>
            </a:pPr>
            <a:r>
              <a:rPr lang="it-IT" altLang="it-IT" smtClean="0"/>
              <a:t>Misure con l’Oscilloscopio</a:t>
            </a:r>
            <a:endParaRPr lang="it-IT" altLang="it-IT"/>
          </a:p>
        </p:txBody>
      </p:sp>
      <p:sp>
        <p:nvSpPr>
          <p:cNvPr id="5126" name="Rectangle 6"/>
          <p:cNvSpPr>
            <a:spLocks noGrp="1" noChangeArrowheads="1"/>
          </p:cNvSpPr>
          <p:nvPr>
            <p:ph type="sldNum" sz="quarter" idx="4"/>
          </p:nvPr>
        </p:nvSpPr>
        <p:spPr bwMode="auto">
          <a:xfrm>
            <a:off x="8420100" y="6664325"/>
            <a:ext cx="723900"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rgbClr val="FF99FF"/>
                </a:solidFill>
                <a:effectLst>
                  <a:outerShdw blurRad="38100" dist="38100" dir="2700000" algn="tl">
                    <a:srgbClr val="000000"/>
                  </a:outerShdw>
                </a:effectLst>
              </a:defRPr>
            </a:lvl1pPr>
          </a:lstStyle>
          <a:p>
            <a:fld id="{D2846C2B-7A97-409A-B223-06137636EB37}" type="slidenum">
              <a:rPr lang="it-IT" altLang="it-IT" smtClean="0"/>
              <a:pPr/>
              <a:t>‹N›</a:t>
            </a:fld>
            <a:r>
              <a:rPr lang="it-IT" altLang="it-IT" dirty="0" smtClean="0"/>
              <a:t>/999999999999</a:t>
            </a:r>
            <a:endParaRPr lang="it-IT" altLang="it-IT" dirty="0"/>
          </a:p>
        </p:txBody>
      </p:sp>
      <p:sp>
        <p:nvSpPr>
          <p:cNvPr id="5127" name="Rectangle 7"/>
          <p:cNvSpPr>
            <a:spLocks noGrp="1" noChangeArrowheads="1"/>
          </p:cNvSpPr>
          <p:nvPr>
            <p:ph type="dt" sz="quarter" idx="2"/>
          </p:nvPr>
        </p:nvSpPr>
        <p:spPr bwMode="auto">
          <a:xfrm>
            <a:off x="15875" y="6664325"/>
            <a:ext cx="1171575"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rgbClr val="FF99FF"/>
                </a:solidFill>
                <a:effectLst>
                  <a:outerShdw blurRad="38100" dist="38100" dir="2700000" algn="tl">
                    <a:srgbClr val="000000"/>
                  </a:outerShdw>
                </a:effectLst>
                <a:latin typeface="Tahoma" charset="0"/>
              </a:defRPr>
            </a:lvl1pPr>
          </a:lstStyle>
          <a:p>
            <a:pPr>
              <a:defRPr/>
            </a:pPr>
            <a:endParaRPr lang="en-US" altLang="it-IT"/>
          </a:p>
        </p:txBody>
      </p:sp>
    </p:spTree>
  </p:cSld>
  <p:clrMap bg1="dk2" tx1="lt1" bg2="dk1" tx2="lt2" accent1="accent1" accent2="accent2" accent3="accent3" accent4="accent4" accent5="accent5" accent6="accent6" hlink="hlink" folHlink="folHlink"/>
  <p:sldLayoutIdLst>
    <p:sldLayoutId id="2147483840" r:id="rId1"/>
    <p:sldLayoutId id="2147483839" r:id="rId2"/>
    <p:sldLayoutId id="2147483837" r:id="rId3"/>
    <p:sldLayoutId id="2147483834" r:id="rId4"/>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12000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12000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Font typeface="Tahoma" panose="020B0604030504040204" pitchFamily="34" charset="0"/>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0.xml"/><Relationship Id="rId7" Type="http://schemas.openxmlformats.org/officeDocument/2006/relationships/image" Target="../media/image18.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7.emf"/><Relationship Id="rId4" Type="http://schemas.openxmlformats.org/officeDocument/2006/relationships/oleObject" Target="../embeddings/oleObject6.bin"/><Relationship Id="rId9"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video" Target="file:///G:\_%20_%20SLIDES\___%20ok_MIS-SLIDES\Quake%20on%20oscilloscope.mp4" TargetMode="External"/><Relationship Id="rId2" Type="http://schemas.microsoft.com/office/2007/relationships/media" Target="file:///G:\_%20_%20SLIDES\___%20ok_MIS-SLIDES\Quake%20on%20oscilloscope.mp4" TargetMode="External"/><Relationship Id="rId1" Type="http://schemas.openxmlformats.org/officeDocument/2006/relationships/video" Target="file:///D:\_%20_%20SLIDES\___%20ok_MIS-SLIDES\Quake%20on%20an%20oscilloscope_%20improved%20quality%20-%20HD.mp4" TargetMode="External"/><Relationship Id="rId6" Type="http://schemas.openxmlformats.org/officeDocument/2006/relationships/image" Target="../media/image34.png"/><Relationship Id="rId5" Type="http://schemas.openxmlformats.org/officeDocument/2006/relationships/notesSlide" Target="../notesSlides/notesSlide22.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6.xml"/><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9.xml"/><Relationship Id="rId7" Type="http://schemas.openxmlformats.org/officeDocument/2006/relationships/image" Target="../media/image16.jpe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5.jpeg"/><Relationship Id="rId5" Type="http://schemas.openxmlformats.org/officeDocument/2006/relationships/image" Target="../media/image13.emf"/><Relationship Id="rId4" Type="http://schemas.openxmlformats.org/officeDocument/2006/relationships/oleObject" Target="../embeddings/oleObject4.bin"/><Relationship Id="rId9"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685800" y="805076"/>
            <a:ext cx="7772400" cy="4660900"/>
          </a:xfrm>
          <a:prstGeom prst="rect">
            <a:avLst/>
          </a:prstGeom>
        </p:spPr>
        <p:txBody>
          <a:bodyPr anchor="ctr" anchorCtr="0"/>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lnSpc>
                <a:spcPct val="150000"/>
              </a:lnSpc>
              <a:defRPr/>
            </a:pPr>
            <a:r>
              <a:rPr lang="it-IT" altLang="it-IT" sz="6000" b="1" kern="0" smtClean="0">
                <a:solidFill>
                  <a:schemeClr val="tx1"/>
                </a:solidFill>
                <a:latin typeface="Book Antiqua" pitchFamily="18" charset="0"/>
              </a:rPr>
              <a:t>MISURE CON L’OSCILLOSCOPIO</a:t>
            </a:r>
            <a:br>
              <a:rPr lang="it-IT" altLang="it-IT" sz="6000" b="1" kern="0" smtClean="0">
                <a:solidFill>
                  <a:schemeClr val="tx1"/>
                </a:solidFill>
                <a:latin typeface="Book Antiqua" pitchFamily="18" charset="0"/>
              </a:rPr>
            </a:br>
            <a:endParaRPr lang="it-IT" altLang="it-IT" sz="6000" b="1" kern="0" dirty="0" smtClean="0">
              <a:solidFill>
                <a:schemeClr val="tx1"/>
              </a:solidFill>
              <a:latin typeface="Book Antiqua" pitchFamily="18" charset="0"/>
            </a:endParaRPr>
          </a:p>
        </p:txBody>
      </p:sp>
      <p:pic>
        <p:nvPicPr>
          <p:cNvPr id="11" name="Picture 3" descr="Logo PoliM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9250" y="4915114"/>
            <a:ext cx="847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ChangeArrowheads="1"/>
          </p:cNvSpPr>
          <p:nvPr/>
        </p:nvSpPr>
        <p:spPr bwMode="auto">
          <a:xfrm>
            <a:off x="2076450" y="5727914"/>
            <a:ext cx="520382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4400">
                <a:solidFill>
                  <a:schemeClr val="tx2"/>
                </a:solidFill>
                <a:effectLst>
                  <a:outerShdw blurRad="38100" dist="38100" dir="2700000" algn="tl">
                    <a:srgbClr val="000000"/>
                  </a:outerShdw>
                </a:effectLst>
                <a:latin typeface="Tahoma" charset="0"/>
              </a:defRPr>
            </a:lvl1pPr>
            <a:lvl2pPr>
              <a:defRPr sz="4400">
                <a:solidFill>
                  <a:schemeClr val="tx2"/>
                </a:solidFill>
                <a:effectLst>
                  <a:outerShdw blurRad="38100" dist="38100" dir="2700000" algn="tl">
                    <a:srgbClr val="000000"/>
                  </a:outerShdw>
                </a:effectLst>
                <a:latin typeface="Tahoma" charset="0"/>
              </a:defRPr>
            </a:lvl2pPr>
            <a:lvl3pPr>
              <a:defRPr sz="4400">
                <a:solidFill>
                  <a:schemeClr val="tx2"/>
                </a:solidFill>
                <a:effectLst>
                  <a:outerShdw blurRad="38100" dist="38100" dir="2700000" algn="tl">
                    <a:srgbClr val="000000"/>
                  </a:outerShdw>
                </a:effectLst>
                <a:latin typeface="Tahoma" charset="0"/>
              </a:defRPr>
            </a:lvl3pPr>
            <a:lvl4pPr>
              <a:defRPr sz="4400">
                <a:solidFill>
                  <a:schemeClr val="tx2"/>
                </a:solidFill>
                <a:effectLst>
                  <a:outerShdw blurRad="38100" dist="38100" dir="2700000" algn="tl">
                    <a:srgbClr val="000000"/>
                  </a:outerShdw>
                </a:effectLst>
                <a:latin typeface="Tahoma" charset="0"/>
              </a:defRPr>
            </a:lvl4pPr>
            <a:lvl5pPr>
              <a:defRPr sz="4400">
                <a:solidFill>
                  <a:schemeClr val="tx2"/>
                </a:solidFill>
                <a:effectLst>
                  <a:outerShdw blurRad="38100" dist="38100" dir="2700000" algn="tl">
                    <a:srgbClr val="000000"/>
                  </a:outerShdw>
                </a:effectLst>
                <a:latin typeface="Tahoma"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algn="ctr">
              <a:lnSpc>
                <a:spcPct val="75000"/>
              </a:lnSpc>
              <a:defRPr/>
            </a:pPr>
            <a:r>
              <a:rPr lang="it-IT" altLang="it-IT" sz="2400" b="1" dirty="0" smtClean="0">
                <a:latin typeface="Book Antiqua" pitchFamily="18" charset="0"/>
              </a:rPr>
              <a:t/>
            </a:r>
            <a:br>
              <a:rPr lang="it-IT" altLang="it-IT" sz="2400" b="1" dirty="0" smtClean="0">
                <a:latin typeface="Book Antiqua" pitchFamily="18" charset="0"/>
              </a:rPr>
            </a:br>
            <a:r>
              <a:rPr lang="it-IT" altLang="it-IT" sz="2400" dirty="0" smtClean="0">
                <a:latin typeface="Book Antiqua" pitchFamily="18" charset="0"/>
              </a:rPr>
              <a:t>prof. Cesare Svelto</a:t>
            </a:r>
            <a:endParaRPr lang="en-US" altLang="it-IT" sz="2400" dirty="0" smtClean="0">
              <a:latin typeface="Book Antiqua" pitchFamily="18" charset="0"/>
            </a:endParaRPr>
          </a:p>
        </p:txBody>
      </p:sp>
      <p:sp>
        <p:nvSpPr>
          <p:cNvPr id="2" name="Segnaposto piè di pagina 1"/>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3" name="Segnaposto numero diapositiva 2"/>
          <p:cNvSpPr>
            <a:spLocks noGrp="1"/>
          </p:cNvSpPr>
          <p:nvPr>
            <p:ph type="sldNum" sz="quarter" idx="11"/>
          </p:nvPr>
        </p:nvSpPr>
        <p:spPr/>
        <p:txBody>
          <a:bodyPr/>
          <a:lstStyle/>
          <a:p>
            <a:fld id="{D9CFC445-5C07-4798-82DA-45EE38110827}" type="slidenum">
              <a:rPr lang="it-IT" altLang="it-IT" smtClean="0"/>
              <a:pPr/>
              <a:t>1</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3372477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piè di pagina 10"/>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12" name="Segnaposto numero diapositiva 11"/>
          <p:cNvSpPr>
            <a:spLocks noGrp="1"/>
          </p:cNvSpPr>
          <p:nvPr>
            <p:ph type="sldNum" sz="quarter" idx="11"/>
          </p:nvPr>
        </p:nvSpPr>
        <p:spPr/>
        <p:txBody>
          <a:bodyPr/>
          <a:lstStyle/>
          <a:p>
            <a:fld id="{D9CFC445-5C07-4798-82DA-45EE38110827}" type="slidenum">
              <a:rPr lang="it-IT" altLang="it-IT" smtClean="0"/>
              <a:pPr/>
              <a:t>10</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
        <p:nvSpPr>
          <p:cNvPr id="13" name="Rectangle 3"/>
          <p:cNvSpPr>
            <a:spLocks noChangeArrowheads="1"/>
          </p:cNvSpPr>
          <p:nvPr/>
        </p:nvSpPr>
        <p:spPr bwMode="black">
          <a:xfrm>
            <a:off x="0" y="264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14" name="Text Box 5"/>
          <p:cNvSpPr txBox="1">
            <a:spLocks noChangeArrowheads="1"/>
          </p:cNvSpPr>
          <p:nvPr/>
        </p:nvSpPr>
        <p:spPr bwMode="auto">
          <a:xfrm>
            <a:off x="5942013" y="1327150"/>
            <a:ext cx="3109912" cy="711200"/>
          </a:xfrm>
          <a:prstGeom prst="rect">
            <a:avLst/>
          </a:prstGeom>
          <a:solidFill>
            <a:srgbClr val="3366FF"/>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4000" i="1">
                <a:solidFill>
                  <a:srgbClr val="FFFF00"/>
                </a:solidFill>
                <a:effectLst>
                  <a:outerShdw blurRad="38100" dist="38100" dir="2700000" algn="tl">
                    <a:srgbClr val="000000"/>
                  </a:outerShdw>
                </a:effectLst>
                <a:latin typeface="Book Antiqua" pitchFamily="18" charset="0"/>
              </a:rPr>
              <a:t>t</a:t>
            </a:r>
            <a:r>
              <a:rPr lang="it-IT" altLang="it-IT" sz="4000" baseline="-25000">
                <a:solidFill>
                  <a:srgbClr val="FFFF00"/>
                </a:solidFill>
                <a:effectLst>
                  <a:outerShdw blurRad="38100" dist="38100" dir="2700000" algn="tl">
                    <a:srgbClr val="000000"/>
                  </a:outerShdw>
                </a:effectLst>
                <a:latin typeface="Book Antiqua" pitchFamily="18" charset="0"/>
              </a:rPr>
              <a:t>rise</a:t>
            </a:r>
            <a:r>
              <a:rPr lang="it-IT" altLang="it-IT" sz="4000">
                <a:solidFill>
                  <a:srgbClr val="FFFF00"/>
                </a:solidFill>
                <a:effectLst>
                  <a:outerShdw blurRad="38100" dist="38100" dir="2700000" algn="tl">
                    <a:srgbClr val="000000"/>
                  </a:outerShdw>
                </a:effectLst>
                <a:latin typeface="Book Antiqua" pitchFamily="18" charset="0"/>
              </a:rPr>
              <a:t> = </a:t>
            </a:r>
            <a:r>
              <a:rPr lang="it-IT" altLang="it-IT" sz="4000" i="1">
                <a:solidFill>
                  <a:srgbClr val="FFFF00"/>
                </a:solidFill>
                <a:effectLst>
                  <a:outerShdw blurRad="38100" dist="38100" dir="2700000" algn="tl">
                    <a:srgbClr val="000000"/>
                  </a:outerShdw>
                </a:effectLst>
                <a:latin typeface="Book Antiqua" pitchFamily="18" charset="0"/>
              </a:rPr>
              <a:t>t</a:t>
            </a:r>
            <a:r>
              <a:rPr lang="it-IT" altLang="it-IT" sz="4000" baseline="-25000">
                <a:solidFill>
                  <a:srgbClr val="FFFF00"/>
                </a:solidFill>
                <a:effectLst>
                  <a:outerShdw blurRad="38100" dist="38100" dir="2700000" algn="tl">
                    <a:srgbClr val="000000"/>
                  </a:outerShdw>
                </a:effectLst>
                <a:latin typeface="Book Antiqua" pitchFamily="18" charset="0"/>
              </a:rPr>
              <a:t>90</a:t>
            </a:r>
            <a:r>
              <a:rPr lang="it-IT" altLang="it-IT" sz="4000">
                <a:solidFill>
                  <a:srgbClr val="FFFF00"/>
                </a:solidFill>
                <a:effectLst>
                  <a:outerShdw blurRad="38100" dist="38100" dir="2700000" algn="tl">
                    <a:srgbClr val="000000"/>
                  </a:outerShdw>
                </a:effectLst>
                <a:latin typeface="Book Antiqua" pitchFamily="18" charset="0"/>
              </a:rPr>
              <a:t> – </a:t>
            </a:r>
            <a:r>
              <a:rPr lang="it-IT" altLang="it-IT" sz="4000" i="1">
                <a:solidFill>
                  <a:srgbClr val="FFFF00"/>
                </a:solidFill>
                <a:effectLst>
                  <a:outerShdw blurRad="38100" dist="38100" dir="2700000" algn="tl">
                    <a:srgbClr val="000000"/>
                  </a:outerShdw>
                </a:effectLst>
                <a:latin typeface="Book Antiqua" pitchFamily="18" charset="0"/>
              </a:rPr>
              <a:t>t</a:t>
            </a:r>
            <a:r>
              <a:rPr lang="it-IT" altLang="it-IT" sz="4000" baseline="-25000">
                <a:solidFill>
                  <a:srgbClr val="FFFF00"/>
                </a:solidFill>
                <a:effectLst>
                  <a:outerShdw blurRad="38100" dist="38100" dir="2700000" algn="tl">
                    <a:srgbClr val="000000"/>
                  </a:outerShdw>
                </a:effectLst>
                <a:latin typeface="Book Antiqua" pitchFamily="18" charset="0"/>
              </a:rPr>
              <a:t>10</a:t>
            </a:r>
          </a:p>
        </p:txBody>
      </p:sp>
      <p:sp>
        <p:nvSpPr>
          <p:cNvPr id="15" name="Text Box 6"/>
          <p:cNvSpPr txBox="1">
            <a:spLocks noChangeArrowheads="1"/>
          </p:cNvSpPr>
          <p:nvPr/>
        </p:nvSpPr>
        <p:spPr bwMode="black">
          <a:xfrm>
            <a:off x="385763" y="2849563"/>
            <a:ext cx="4103687" cy="128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60000"/>
              </a:lnSpc>
              <a:spcBef>
                <a:spcPct val="50000"/>
              </a:spcBef>
              <a:defRPr/>
            </a:pPr>
            <a:r>
              <a:rPr lang="it-IT" altLang="it-IT" sz="2800">
                <a:effectLst>
                  <a:outerShdw blurRad="38100" dist="38100" dir="2700000" algn="tl">
                    <a:srgbClr val="000000"/>
                  </a:outerShdw>
                </a:effectLst>
                <a:latin typeface="Book Antiqua" pitchFamily="18" charset="0"/>
              </a:rPr>
              <a:t>e dunque:</a:t>
            </a:r>
          </a:p>
          <a:p>
            <a:pPr eaLnBrk="1" hangingPunct="1">
              <a:lnSpc>
                <a:spcPct val="60000"/>
              </a:lnSpc>
              <a:spcBef>
                <a:spcPct val="50000"/>
              </a:spcBef>
              <a:defRPr/>
            </a:pPr>
            <a:r>
              <a:rPr lang="it-IT" altLang="it-IT" sz="2800">
                <a:effectLst>
                  <a:outerShdw blurRad="38100" dist="38100" dir="2700000" algn="tl">
                    <a:srgbClr val="000000"/>
                  </a:outerShdw>
                </a:effectLst>
                <a:latin typeface="Book Antiqua" pitchFamily="18" charset="0"/>
              </a:rPr>
              <a:t>exp(-</a:t>
            </a:r>
            <a:r>
              <a:rPr lang="it-IT" altLang="it-IT" sz="2800" i="1">
                <a:effectLst>
                  <a:outerShdw blurRad="38100" dist="38100" dir="2700000" algn="tl">
                    <a:srgbClr val="000000"/>
                  </a:outerShdw>
                </a:effectLst>
                <a:latin typeface="Book Antiqua" pitchFamily="18" charset="0"/>
              </a:rPr>
              <a:t>t</a:t>
            </a:r>
            <a:r>
              <a:rPr lang="it-IT" altLang="it-IT" sz="2800" baseline="-25000">
                <a:effectLst>
                  <a:outerShdw blurRad="38100" dist="38100" dir="2700000" algn="tl">
                    <a:srgbClr val="000000"/>
                  </a:outerShdw>
                </a:effectLst>
                <a:latin typeface="Book Antiqua" pitchFamily="18" charset="0"/>
              </a:rPr>
              <a:t>10</a:t>
            </a:r>
            <a:r>
              <a:rPr lang="it-IT" altLang="it-IT" sz="2800">
                <a:effectLst>
                  <a:outerShdw blurRad="38100" dist="38100" dir="2700000" algn="tl">
                    <a:srgbClr val="000000"/>
                  </a:outerShdw>
                </a:effectLst>
                <a:latin typeface="Book Antiqua" pitchFamily="18" charset="0"/>
              </a:rPr>
              <a:t>/</a:t>
            </a:r>
            <a:r>
              <a:rPr lang="it-IT" altLang="it-IT" sz="2800" i="1">
                <a:effectLst>
                  <a:outerShdw blurRad="38100" dist="38100" dir="2700000" algn="tl">
                    <a:srgbClr val="000000"/>
                  </a:outerShdw>
                </a:effectLst>
                <a:latin typeface="Symbol" pitchFamily="18" charset="2"/>
              </a:rPr>
              <a:t>t</a:t>
            </a:r>
            <a:r>
              <a:rPr lang="it-IT" altLang="it-IT" sz="1000" i="1">
                <a:effectLst>
                  <a:outerShdw blurRad="38100" dist="38100" dir="2700000" algn="tl">
                    <a:srgbClr val="000000"/>
                  </a:outerShdw>
                </a:effectLst>
                <a:latin typeface="Symbol" pitchFamily="18" charset="2"/>
              </a:rPr>
              <a:t> </a:t>
            </a:r>
            <a:r>
              <a:rPr lang="it-IT" altLang="it-IT" sz="2800">
                <a:effectLst>
                  <a:outerShdw blurRad="38100" dist="38100" dir="2700000" algn="tl">
                    <a:srgbClr val="000000"/>
                  </a:outerShdw>
                </a:effectLst>
                <a:latin typeface="Book Antiqua" pitchFamily="18" charset="0"/>
              </a:rPr>
              <a:t>) = 0.9</a:t>
            </a:r>
          </a:p>
          <a:p>
            <a:pPr eaLnBrk="1" hangingPunct="1">
              <a:lnSpc>
                <a:spcPct val="60000"/>
              </a:lnSpc>
              <a:spcBef>
                <a:spcPct val="50000"/>
              </a:spcBef>
              <a:defRPr/>
            </a:pPr>
            <a:r>
              <a:rPr lang="it-IT" altLang="it-IT" sz="2800">
                <a:effectLst>
                  <a:outerShdw blurRad="38100" dist="38100" dir="2700000" algn="tl">
                    <a:srgbClr val="000000"/>
                  </a:outerShdw>
                </a:effectLst>
                <a:latin typeface="Book Antiqua" pitchFamily="18" charset="0"/>
              </a:rPr>
              <a:t>exp(-</a:t>
            </a:r>
            <a:r>
              <a:rPr lang="it-IT" altLang="it-IT" sz="2800" i="1">
                <a:effectLst>
                  <a:outerShdw blurRad="38100" dist="38100" dir="2700000" algn="tl">
                    <a:srgbClr val="000000"/>
                  </a:outerShdw>
                </a:effectLst>
                <a:latin typeface="Book Antiqua" pitchFamily="18" charset="0"/>
              </a:rPr>
              <a:t>t</a:t>
            </a:r>
            <a:r>
              <a:rPr lang="it-IT" altLang="it-IT" sz="2800" baseline="-25000">
                <a:effectLst>
                  <a:outerShdw blurRad="38100" dist="38100" dir="2700000" algn="tl">
                    <a:srgbClr val="000000"/>
                  </a:outerShdw>
                </a:effectLst>
                <a:latin typeface="Book Antiqua" pitchFamily="18" charset="0"/>
              </a:rPr>
              <a:t>90</a:t>
            </a:r>
            <a:r>
              <a:rPr lang="it-IT" altLang="it-IT" sz="2800">
                <a:effectLst>
                  <a:outerShdw blurRad="38100" dist="38100" dir="2700000" algn="tl">
                    <a:srgbClr val="000000"/>
                  </a:outerShdw>
                </a:effectLst>
                <a:latin typeface="Book Antiqua" pitchFamily="18" charset="0"/>
              </a:rPr>
              <a:t>/</a:t>
            </a:r>
            <a:r>
              <a:rPr lang="it-IT" altLang="it-IT" sz="2800" i="1">
                <a:effectLst>
                  <a:outerShdw blurRad="38100" dist="38100" dir="2700000" algn="tl">
                    <a:srgbClr val="000000"/>
                  </a:outerShdw>
                </a:effectLst>
                <a:latin typeface="Symbol" pitchFamily="18" charset="2"/>
              </a:rPr>
              <a:t>t</a:t>
            </a:r>
            <a:r>
              <a:rPr lang="it-IT" altLang="it-IT" sz="1000" i="1">
                <a:effectLst>
                  <a:outerShdw blurRad="38100" dist="38100" dir="2700000" algn="tl">
                    <a:srgbClr val="000000"/>
                  </a:outerShdw>
                </a:effectLst>
                <a:latin typeface="Symbol" pitchFamily="18" charset="2"/>
              </a:rPr>
              <a:t> </a:t>
            </a:r>
            <a:r>
              <a:rPr lang="it-IT" altLang="it-IT" sz="2800">
                <a:effectLst>
                  <a:outerShdw blurRad="38100" dist="38100" dir="2700000" algn="tl">
                    <a:srgbClr val="000000"/>
                  </a:outerShdw>
                </a:effectLst>
                <a:latin typeface="Book Antiqua" pitchFamily="18" charset="0"/>
              </a:rPr>
              <a:t>) = 0.1</a:t>
            </a:r>
          </a:p>
        </p:txBody>
      </p:sp>
      <p:grpSp>
        <p:nvGrpSpPr>
          <p:cNvPr id="16" name="Group 7"/>
          <p:cNvGrpSpPr>
            <a:grpSpLocks/>
          </p:cNvGrpSpPr>
          <p:nvPr/>
        </p:nvGrpSpPr>
        <p:grpSpPr bwMode="auto">
          <a:xfrm>
            <a:off x="373063" y="858838"/>
            <a:ext cx="4668837" cy="1758950"/>
            <a:chOff x="235" y="541"/>
            <a:chExt cx="2941" cy="1108"/>
          </a:xfrm>
        </p:grpSpPr>
        <p:graphicFrame>
          <p:nvGraphicFramePr>
            <p:cNvPr id="17" name="Object 8"/>
            <p:cNvGraphicFramePr>
              <a:graphicFrameLocks noChangeAspect="1"/>
            </p:cNvGraphicFramePr>
            <p:nvPr/>
          </p:nvGraphicFramePr>
          <p:xfrm>
            <a:off x="250" y="541"/>
            <a:ext cx="2926" cy="531"/>
          </p:xfrm>
          <a:graphic>
            <a:graphicData uri="http://schemas.openxmlformats.org/presentationml/2006/ole">
              <mc:AlternateContent xmlns:mc="http://schemas.openxmlformats.org/markup-compatibility/2006">
                <mc:Choice xmlns:v="urn:schemas-microsoft-com:vml" Requires="v">
                  <p:oleObj spid="_x0000_s65544" name="Equazione" r:id="rId4" imgW="4391040" imgH="761911" progId="Equation.3">
                    <p:embed/>
                  </p:oleObj>
                </mc:Choice>
                <mc:Fallback>
                  <p:oleObj name="Equazione" r:id="rId4" imgW="4391040" imgH="761911" progId="Equation.3">
                    <p:embed/>
                    <p:pic>
                      <p:nvPicPr>
                        <p:cNvPr id="23"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250" y="541"/>
                          <a:ext cx="2926"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9"/>
            <p:cNvGraphicFramePr>
              <a:graphicFrameLocks noChangeAspect="1"/>
            </p:cNvGraphicFramePr>
            <p:nvPr/>
          </p:nvGraphicFramePr>
          <p:xfrm>
            <a:off x="235" y="1118"/>
            <a:ext cx="2926" cy="531"/>
          </p:xfrm>
          <a:graphic>
            <a:graphicData uri="http://schemas.openxmlformats.org/presentationml/2006/ole">
              <mc:AlternateContent xmlns:mc="http://schemas.openxmlformats.org/markup-compatibility/2006">
                <mc:Choice xmlns:v="urn:schemas-microsoft-com:vml" Requires="v">
                  <p:oleObj spid="_x0000_s65545" name="Equation" r:id="rId6" imgW="4391040" imgH="761911" progId="Equation.3">
                    <p:embed/>
                  </p:oleObj>
                </mc:Choice>
                <mc:Fallback>
                  <p:oleObj name="Equation" r:id="rId6" imgW="4391040" imgH="761911" progId="Equation.3">
                    <p:embed/>
                    <p:pic>
                      <p:nvPicPr>
                        <p:cNvPr id="24"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235" y="1118"/>
                          <a:ext cx="2926"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 name="Text Box 10"/>
          <p:cNvSpPr txBox="1">
            <a:spLocks noChangeArrowheads="1"/>
          </p:cNvSpPr>
          <p:nvPr/>
        </p:nvSpPr>
        <p:spPr bwMode="black">
          <a:xfrm>
            <a:off x="484188" y="4251325"/>
            <a:ext cx="80470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lnSpc>
                <a:spcPct val="70000"/>
              </a:lnSpc>
              <a:spcBef>
                <a:spcPct val="50000"/>
              </a:spcBef>
              <a:defRPr/>
            </a:pPr>
            <a:r>
              <a:rPr lang="it-IT" altLang="it-IT" sz="2800" smtClean="0">
                <a:effectLst>
                  <a:outerShdw blurRad="38100" dist="38100" dir="2700000" algn="tl">
                    <a:srgbClr val="000000"/>
                  </a:outerShdw>
                </a:effectLst>
                <a:latin typeface="Book Antiqua" pitchFamily="18" charset="0"/>
              </a:rPr>
              <a:t>Facendo prima il ln e poi la differenza:</a:t>
            </a:r>
          </a:p>
          <a:p>
            <a:pPr eaLnBrk="1" hangingPunct="1">
              <a:lnSpc>
                <a:spcPct val="50000"/>
              </a:lnSpc>
              <a:spcBef>
                <a:spcPct val="50000"/>
              </a:spcBef>
              <a:defRPr/>
            </a:pPr>
            <a:r>
              <a:rPr lang="it-IT" altLang="it-IT" sz="2800" smtClean="0">
                <a:effectLst>
                  <a:outerShdw blurRad="38100" dist="38100" dir="2700000" algn="tl">
                    <a:srgbClr val="000000"/>
                  </a:outerShdw>
                </a:effectLst>
                <a:latin typeface="Book Antiqua" pitchFamily="18" charset="0"/>
              </a:rPr>
              <a:t>-</a:t>
            </a:r>
            <a:r>
              <a:rPr lang="it-IT" altLang="it-IT" sz="2800" i="1" smtClean="0">
                <a:effectLst>
                  <a:outerShdw blurRad="38100" dist="38100" dir="2700000" algn="tl">
                    <a:srgbClr val="000000"/>
                  </a:outerShdw>
                </a:effectLst>
                <a:latin typeface="Book Antiqua" pitchFamily="18" charset="0"/>
              </a:rPr>
              <a:t>t</a:t>
            </a:r>
            <a:r>
              <a:rPr lang="it-IT" altLang="it-IT" sz="2800" baseline="-25000" smtClean="0">
                <a:effectLst>
                  <a:outerShdw blurRad="38100" dist="38100" dir="2700000" algn="tl">
                    <a:srgbClr val="000000"/>
                  </a:outerShdw>
                </a:effectLst>
                <a:latin typeface="Book Antiqua" pitchFamily="18" charset="0"/>
              </a:rPr>
              <a:t>10</a:t>
            </a:r>
            <a:r>
              <a:rPr lang="it-IT" altLang="it-IT" sz="2800" smtClean="0">
                <a:effectLst>
                  <a:outerShdw blurRad="38100" dist="38100" dir="2700000" algn="tl">
                    <a:srgbClr val="000000"/>
                  </a:outerShdw>
                </a:effectLst>
                <a:latin typeface="Book Antiqua" pitchFamily="18" charset="0"/>
              </a:rPr>
              <a:t>/</a:t>
            </a:r>
            <a:r>
              <a:rPr lang="it-IT" altLang="it-IT" sz="2800" i="1" smtClean="0">
                <a:effectLst>
                  <a:outerShdw blurRad="38100" dist="38100" dir="2700000" algn="tl">
                    <a:srgbClr val="000000"/>
                  </a:outerShdw>
                </a:effectLst>
                <a:latin typeface="Symbol" pitchFamily="18" charset="2"/>
              </a:rPr>
              <a:t>t</a:t>
            </a:r>
            <a:r>
              <a:rPr lang="it-IT" altLang="it-IT" sz="2800" smtClean="0">
                <a:effectLst>
                  <a:outerShdw blurRad="38100" dist="38100" dir="2700000" algn="tl">
                    <a:srgbClr val="000000"/>
                  </a:outerShdw>
                </a:effectLst>
                <a:latin typeface="Book Antiqua" pitchFamily="18" charset="0"/>
              </a:rPr>
              <a:t>  +</a:t>
            </a:r>
            <a:r>
              <a:rPr lang="it-IT" altLang="it-IT" sz="2800" i="1" smtClean="0">
                <a:effectLst>
                  <a:outerShdw blurRad="38100" dist="38100" dir="2700000" algn="tl">
                    <a:srgbClr val="000000"/>
                  </a:outerShdw>
                </a:effectLst>
                <a:latin typeface="Book Antiqua" pitchFamily="18" charset="0"/>
              </a:rPr>
              <a:t>t</a:t>
            </a:r>
            <a:r>
              <a:rPr lang="it-IT" altLang="it-IT" sz="2800" baseline="-25000" smtClean="0">
                <a:effectLst>
                  <a:outerShdw blurRad="38100" dist="38100" dir="2700000" algn="tl">
                    <a:srgbClr val="000000"/>
                  </a:outerShdw>
                </a:effectLst>
                <a:latin typeface="Book Antiqua" pitchFamily="18" charset="0"/>
              </a:rPr>
              <a:t>90</a:t>
            </a:r>
            <a:r>
              <a:rPr lang="it-IT" altLang="it-IT" sz="2800" smtClean="0">
                <a:effectLst>
                  <a:outerShdw blurRad="38100" dist="38100" dir="2700000" algn="tl">
                    <a:srgbClr val="000000"/>
                  </a:outerShdw>
                </a:effectLst>
                <a:latin typeface="Book Antiqua" pitchFamily="18" charset="0"/>
              </a:rPr>
              <a:t>/</a:t>
            </a:r>
            <a:r>
              <a:rPr lang="it-IT" altLang="it-IT" sz="2800" i="1" smtClean="0">
                <a:effectLst>
                  <a:outerShdw blurRad="38100" dist="38100" dir="2700000" algn="tl">
                    <a:srgbClr val="000000"/>
                  </a:outerShdw>
                </a:effectLst>
                <a:latin typeface="Symbol" pitchFamily="18" charset="2"/>
              </a:rPr>
              <a:t>t</a:t>
            </a:r>
            <a:r>
              <a:rPr lang="it-IT" altLang="it-IT" sz="2800" smtClean="0">
                <a:effectLst>
                  <a:outerShdw blurRad="38100" dist="38100" dir="2700000" algn="tl">
                    <a:srgbClr val="000000"/>
                  </a:outerShdw>
                </a:effectLst>
                <a:latin typeface="Book Antiqua" pitchFamily="18" charset="0"/>
              </a:rPr>
              <a:t>  = ln(0.9/0.1)</a:t>
            </a:r>
          </a:p>
        </p:txBody>
      </p:sp>
      <p:sp>
        <p:nvSpPr>
          <p:cNvPr id="20" name="Text Box 11"/>
          <p:cNvSpPr txBox="1">
            <a:spLocks noChangeArrowheads="1"/>
          </p:cNvSpPr>
          <p:nvPr/>
        </p:nvSpPr>
        <p:spPr bwMode="black">
          <a:xfrm>
            <a:off x="87313" y="5378450"/>
            <a:ext cx="4278741"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40000"/>
              </a:lnSpc>
              <a:spcBef>
                <a:spcPct val="50000"/>
              </a:spcBef>
            </a:pPr>
            <a:r>
              <a:rPr lang="it-IT" altLang="it-IT" sz="2800" dirty="0">
                <a:effectLst>
                  <a:outerShdw blurRad="38100" dist="38100" dir="2700000" algn="tl">
                    <a:srgbClr val="000000"/>
                  </a:outerShdw>
                </a:effectLst>
                <a:latin typeface="Book Antiqua" panose="02040602050305030304" pitchFamily="18" charset="0"/>
              </a:rPr>
              <a:t>così da ottenere:</a:t>
            </a:r>
          </a:p>
          <a:p>
            <a:pPr eaLnBrk="1" hangingPunct="1">
              <a:lnSpc>
                <a:spcPct val="40000"/>
              </a:lnSpc>
              <a:spcBef>
                <a:spcPct val="50000"/>
              </a:spcBef>
            </a:pPr>
            <a:r>
              <a:rPr lang="it-IT" altLang="it-IT" sz="2800" i="1" dirty="0" err="1">
                <a:solidFill>
                  <a:srgbClr val="FFFF00"/>
                </a:solidFill>
                <a:effectLst>
                  <a:outerShdw blurRad="38100" dist="38100" dir="2700000" algn="tl">
                    <a:srgbClr val="000000"/>
                  </a:outerShdw>
                </a:effectLst>
                <a:latin typeface="Book Antiqua" panose="02040602050305030304" pitchFamily="18" charset="0"/>
              </a:rPr>
              <a:t>t</a:t>
            </a:r>
            <a:r>
              <a:rPr lang="it-IT" altLang="it-IT" sz="2800" baseline="-25000" dirty="0" err="1">
                <a:solidFill>
                  <a:srgbClr val="FFFF00"/>
                </a:solidFill>
                <a:effectLst>
                  <a:outerShdw blurRad="38100" dist="38100" dir="2700000" algn="tl">
                    <a:srgbClr val="000000"/>
                  </a:outerShdw>
                </a:effectLst>
                <a:latin typeface="Book Antiqua" panose="02040602050305030304" pitchFamily="18" charset="0"/>
              </a:rPr>
              <a:t>rise</a:t>
            </a:r>
            <a:r>
              <a:rPr lang="it-IT" altLang="it-IT" sz="2800" baseline="-25000" dirty="0">
                <a:effectLst>
                  <a:outerShdw blurRad="38100" dist="38100" dir="2700000" algn="tl">
                    <a:srgbClr val="000000"/>
                  </a:outerShdw>
                </a:effectLst>
                <a:latin typeface="Book Antiqua" panose="02040602050305030304" pitchFamily="18" charset="0"/>
              </a:rPr>
              <a:t> </a:t>
            </a:r>
            <a:r>
              <a:rPr lang="it-IT" altLang="it-IT" sz="2800" dirty="0">
                <a:effectLst>
                  <a:outerShdw blurRad="38100" dist="38100" dir="2700000" algn="tl">
                    <a:srgbClr val="000000"/>
                  </a:outerShdw>
                </a:effectLst>
                <a:latin typeface="Book Antiqua" panose="02040602050305030304" pitchFamily="18" charset="0"/>
              </a:rPr>
              <a:t>= </a:t>
            </a:r>
            <a:r>
              <a:rPr lang="it-IT" altLang="it-IT" sz="2800" i="1" dirty="0">
                <a:effectLst>
                  <a:outerShdw blurRad="38100" dist="38100" dir="2700000" algn="tl">
                    <a:srgbClr val="000000"/>
                  </a:outerShdw>
                </a:effectLst>
                <a:latin typeface="Book Antiqua" panose="02040602050305030304" pitchFamily="18" charset="0"/>
              </a:rPr>
              <a:t>t</a:t>
            </a:r>
            <a:r>
              <a:rPr lang="it-IT" altLang="it-IT" sz="2800" baseline="-25000" dirty="0">
                <a:effectLst>
                  <a:outerShdw blurRad="38100" dist="38100" dir="2700000" algn="tl">
                    <a:srgbClr val="000000"/>
                  </a:outerShdw>
                </a:effectLst>
                <a:latin typeface="Book Antiqua" panose="02040602050305030304" pitchFamily="18" charset="0"/>
              </a:rPr>
              <a:t>90</a:t>
            </a:r>
            <a:r>
              <a:rPr lang="it-IT" altLang="it-IT" sz="2800" dirty="0">
                <a:effectLst>
                  <a:outerShdw blurRad="38100" dist="38100" dir="2700000" algn="tl">
                    <a:srgbClr val="000000"/>
                  </a:outerShdw>
                </a:effectLst>
                <a:latin typeface="Book Antiqua" panose="02040602050305030304" pitchFamily="18" charset="0"/>
              </a:rPr>
              <a:t>-</a:t>
            </a:r>
            <a:r>
              <a:rPr lang="it-IT" altLang="it-IT" sz="2800" i="1" dirty="0">
                <a:effectLst>
                  <a:outerShdw blurRad="38100" dist="38100" dir="2700000" algn="tl">
                    <a:srgbClr val="000000"/>
                  </a:outerShdw>
                </a:effectLst>
                <a:latin typeface="Book Antiqua" panose="02040602050305030304" pitchFamily="18" charset="0"/>
              </a:rPr>
              <a:t>t</a:t>
            </a:r>
            <a:r>
              <a:rPr lang="it-IT" altLang="it-IT" sz="2800" baseline="-25000" dirty="0">
                <a:effectLst>
                  <a:outerShdw blurRad="38100" dist="38100" dir="2700000" algn="tl">
                    <a:srgbClr val="000000"/>
                  </a:outerShdw>
                </a:effectLst>
                <a:latin typeface="Book Antiqua" panose="02040602050305030304" pitchFamily="18" charset="0"/>
              </a:rPr>
              <a:t>10 </a:t>
            </a:r>
            <a:r>
              <a:rPr lang="it-IT" altLang="it-IT" sz="2800" dirty="0">
                <a:effectLst>
                  <a:outerShdw blurRad="38100" dist="38100" dir="2700000" algn="tl">
                    <a:srgbClr val="000000"/>
                  </a:outerShdw>
                </a:effectLst>
                <a:latin typeface="Book Antiqua" panose="02040602050305030304" pitchFamily="18" charset="0"/>
              </a:rPr>
              <a:t>= (ln9)</a:t>
            </a:r>
            <a:r>
              <a:rPr lang="it-IT" altLang="it-IT" sz="2800" i="1" dirty="0">
                <a:effectLst>
                  <a:outerShdw blurRad="38100" dist="38100" dir="2700000" algn="tl">
                    <a:srgbClr val="000000"/>
                  </a:outerShdw>
                </a:effectLst>
                <a:latin typeface="Symbol" panose="05050102010706020507" pitchFamily="18" charset="2"/>
              </a:rPr>
              <a:t>t</a:t>
            </a:r>
            <a:r>
              <a:rPr lang="it-IT" altLang="it-IT" sz="2800" dirty="0">
                <a:effectLst>
                  <a:outerShdw blurRad="38100" dist="38100" dir="2700000" algn="tl">
                    <a:srgbClr val="000000"/>
                  </a:outerShdw>
                </a:effectLst>
                <a:latin typeface="Symbol" panose="05050102010706020507" pitchFamily="18" charset="2"/>
              </a:rPr>
              <a:t>  </a:t>
            </a:r>
            <a:r>
              <a:rPr lang="it-IT" altLang="it-IT" sz="2800" dirty="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2.2</a:t>
            </a:r>
            <a:r>
              <a:rPr lang="it-IT" altLang="it-IT" sz="2800" i="1" dirty="0">
                <a:solidFill>
                  <a:srgbClr val="FFFF00"/>
                </a:solidFill>
                <a:effectLst>
                  <a:outerShdw blurRad="38100" dist="38100" dir="2700000" algn="tl">
                    <a:srgbClr val="000000"/>
                  </a:outerShdw>
                </a:effectLst>
                <a:latin typeface="Symbol" panose="05050102010706020507" pitchFamily="18" charset="2"/>
              </a:rPr>
              <a:t>t</a:t>
            </a:r>
            <a:endParaRPr lang="it-IT" altLang="it-IT" sz="2800" dirty="0">
              <a:solidFill>
                <a:srgbClr val="FFFF00"/>
              </a:solidFill>
              <a:effectLst>
                <a:outerShdw blurRad="38100" dist="38100" dir="2700000" algn="tl">
                  <a:srgbClr val="000000"/>
                </a:outerShdw>
              </a:effectLst>
              <a:latin typeface="Book Antiqua" panose="02040602050305030304" pitchFamily="18" charset="0"/>
            </a:endParaRPr>
          </a:p>
          <a:p>
            <a:pPr eaLnBrk="1" hangingPunct="1">
              <a:lnSpc>
                <a:spcPct val="40000"/>
              </a:lnSpc>
              <a:spcBef>
                <a:spcPct val="50000"/>
              </a:spcBef>
            </a:pPr>
            <a:r>
              <a:rPr lang="it-IT" altLang="it-IT" sz="2800" dirty="0">
                <a:effectLst>
                  <a:outerShdw blurRad="38100" dist="38100" dir="2700000" algn="tl">
                    <a:srgbClr val="000000"/>
                  </a:outerShdw>
                </a:effectLst>
                <a:latin typeface="Book Antiqua" panose="02040602050305030304" pitchFamily="18" charset="0"/>
              </a:rPr>
              <a:t>e </a:t>
            </a:r>
            <a:r>
              <a:rPr lang="it-IT" altLang="it-IT" sz="2800" dirty="0">
                <a:solidFill>
                  <a:srgbClr val="FFFF00"/>
                </a:solidFill>
                <a:effectLst>
                  <a:outerShdw blurRad="38100" dist="38100" dir="2700000" algn="tl">
                    <a:srgbClr val="000000"/>
                  </a:outerShdw>
                </a:effectLst>
                <a:latin typeface="Book Antiqua" panose="02040602050305030304" pitchFamily="18" charset="0"/>
              </a:rPr>
              <a:t>infine... </a:t>
            </a:r>
            <a:r>
              <a:rPr lang="it-IT" altLang="it-IT" sz="2800" i="1" dirty="0" err="1">
                <a:solidFill>
                  <a:srgbClr val="FFFF00"/>
                </a:solidFill>
                <a:effectLst>
                  <a:outerShdw blurRad="38100" dist="38100" dir="2700000" algn="tl">
                    <a:srgbClr val="000000"/>
                  </a:outerShdw>
                </a:effectLst>
                <a:latin typeface="Book Antiqua" panose="02040602050305030304" pitchFamily="18" charset="0"/>
              </a:rPr>
              <a:t>t</a:t>
            </a:r>
            <a:r>
              <a:rPr lang="it-IT" altLang="it-IT" sz="2800" baseline="-25000" dirty="0" err="1">
                <a:solidFill>
                  <a:srgbClr val="FFFF00"/>
                </a:solidFill>
                <a:effectLst>
                  <a:outerShdw blurRad="38100" dist="38100" dir="2700000" algn="tl">
                    <a:srgbClr val="000000"/>
                  </a:outerShdw>
                </a:effectLst>
                <a:latin typeface="Book Antiqua" panose="02040602050305030304" pitchFamily="18" charset="0"/>
              </a:rPr>
              <a:t>rise</a:t>
            </a:r>
            <a:r>
              <a:rPr lang="it-IT" altLang="it-IT" sz="2800" baseline="-25000" dirty="0">
                <a:effectLst>
                  <a:outerShdw blurRad="38100" dist="38100" dir="2700000" algn="tl">
                    <a:srgbClr val="000000"/>
                  </a:outerShdw>
                </a:effectLst>
                <a:latin typeface="Book Antiqua" panose="02040602050305030304" pitchFamily="18" charset="0"/>
              </a:rPr>
              <a:t> </a:t>
            </a:r>
            <a:r>
              <a:rPr lang="it-IT" altLang="it-IT" sz="2800" dirty="0">
                <a:effectLst>
                  <a:outerShdw blurRad="38100" dist="38100" dir="2700000" algn="tl">
                    <a:srgbClr val="000000"/>
                  </a:outerShdw>
                </a:effectLst>
                <a:latin typeface="Symbol" panose="05050102010706020507" pitchFamily="18" charset="2"/>
              </a:rPr>
              <a:t> </a:t>
            </a:r>
            <a:r>
              <a:rPr lang="it-IT" altLang="it-IT" sz="2800" dirty="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0.35</a:t>
            </a:r>
            <a:r>
              <a:rPr lang="it-IT" altLang="it-IT" sz="1000" dirty="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a:t>
            </a:r>
            <a:r>
              <a:rPr lang="it-IT" altLang="it-IT" sz="2800" dirty="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800" dirty="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a:t>
            </a:r>
            <a:r>
              <a:rPr lang="it-IT" altLang="it-IT" sz="2800" i="1" dirty="0" smtClean="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B</a:t>
            </a:r>
            <a:endParaRPr lang="it-IT" altLang="it-IT" sz="2800" dirty="0">
              <a:solidFill>
                <a:srgbClr val="FFFF00"/>
              </a:solidFill>
              <a:effectLst>
                <a:outerShdw blurRad="38100" dist="38100" dir="2700000" algn="tl">
                  <a:srgbClr val="000000"/>
                </a:outerShdw>
              </a:effectLst>
              <a:latin typeface="Book Antiqua" panose="02040602050305030304" pitchFamily="18" charset="0"/>
            </a:endParaRPr>
          </a:p>
        </p:txBody>
      </p:sp>
      <p:graphicFrame>
        <p:nvGraphicFramePr>
          <p:cNvPr id="21" name="Object 12"/>
          <p:cNvGraphicFramePr>
            <a:graphicFrameLocks noChangeAspect="1"/>
          </p:cNvGraphicFramePr>
          <p:nvPr/>
        </p:nvGraphicFramePr>
        <p:xfrm>
          <a:off x="4448175" y="5730875"/>
          <a:ext cx="4603750" cy="860425"/>
        </p:xfrm>
        <a:graphic>
          <a:graphicData uri="http://schemas.openxmlformats.org/presentationml/2006/ole">
            <mc:AlternateContent xmlns:mc="http://schemas.openxmlformats.org/markup-compatibility/2006">
              <mc:Choice xmlns:v="urn:schemas-microsoft-com:vml" Requires="v">
                <p:oleObj spid="_x0000_s65546" name="Equation" r:id="rId8" imgW="2311200" imgH="431640" progId="Equation.3">
                  <p:embed/>
                </p:oleObj>
              </mc:Choice>
              <mc:Fallback>
                <p:oleObj name="Equation" r:id="rId8" imgW="2311200" imgH="431640" progId="Equation.3">
                  <p:embed/>
                  <p:pic>
                    <p:nvPicPr>
                      <p:cNvPr id="27"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4448175" y="5730875"/>
                        <a:ext cx="4603750" cy="860425"/>
                      </a:xfrm>
                      <a:prstGeom prst="rect">
                        <a:avLst/>
                      </a:prstGeom>
                      <a:solidFill>
                        <a:srgbClr val="3366FF"/>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Rectangle 2"/>
          <p:cNvSpPr txBox="1">
            <a:spLocks noChangeArrowheads="1"/>
          </p:cNvSpPr>
          <p:nvPr/>
        </p:nvSpPr>
        <p:spPr bwMode="black">
          <a:xfrm>
            <a:off x="461963" y="-41275"/>
            <a:ext cx="8053387"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sz="4000" kern="0" dirty="0" smtClean="0">
                <a:solidFill>
                  <a:schemeClr val="tx1">
                    <a:lumMod val="50000"/>
                  </a:schemeClr>
                </a:solidFill>
                <a:latin typeface="Book Antiqua" pitchFamily="18" charset="0"/>
              </a:rPr>
              <a:t>Sistema a singolo polo dominante</a:t>
            </a:r>
          </a:p>
        </p:txBody>
      </p:sp>
    </p:spTree>
    <p:extLst>
      <p:ext uri="{BB962C8B-B14F-4D97-AF65-F5344CB8AC3E}">
        <p14:creationId xmlns:p14="http://schemas.microsoft.com/office/powerpoint/2010/main" val="298170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0"/>
            <a:ext cx="9144000" cy="981075"/>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sz="4000" kern="0" dirty="0" smtClean="0">
                <a:solidFill>
                  <a:schemeClr val="tx1"/>
                </a:solidFill>
                <a:latin typeface="Book Antiqua" pitchFamily="18" charset="0"/>
              </a:rPr>
              <a:t>Misure differenziali (1/2)</a:t>
            </a:r>
            <a:r>
              <a:rPr lang="it-IT" altLang="it-IT" kern="0" dirty="0" smtClean="0">
                <a:solidFill>
                  <a:schemeClr val="tx1"/>
                </a:solidFill>
                <a:latin typeface="Book Antiqua" pitchFamily="18" charset="0"/>
              </a:rPr>
              <a:t> </a:t>
            </a:r>
          </a:p>
        </p:txBody>
      </p:sp>
      <p:sp>
        <p:nvSpPr>
          <p:cNvPr id="5" name="Text Box 3"/>
          <p:cNvSpPr txBox="1">
            <a:spLocks noChangeArrowheads="1"/>
          </p:cNvSpPr>
          <p:nvPr/>
        </p:nvSpPr>
        <p:spPr bwMode="auto">
          <a:xfrm>
            <a:off x="5980113" y="971550"/>
            <a:ext cx="3076575" cy="347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it-IT" altLang="it-IT" sz="2200" dirty="0">
                <a:latin typeface="Book Antiqua" pitchFamily="18" charset="0"/>
              </a:rPr>
              <a:t>Gli </a:t>
            </a:r>
            <a:r>
              <a:rPr lang="it-IT" altLang="it-IT" sz="2200" b="1" dirty="0">
                <a:solidFill>
                  <a:srgbClr val="FFFF00"/>
                </a:solidFill>
                <a:latin typeface="Book Antiqua" pitchFamily="18" charset="0"/>
              </a:rPr>
              <a:t>ingressi</a:t>
            </a:r>
            <a:r>
              <a:rPr lang="it-IT" altLang="it-IT" sz="2200" dirty="0">
                <a:latin typeface="Book Antiqua" pitchFamily="18" charset="0"/>
              </a:rPr>
              <a:t> dell’oscilloscopio sono </a:t>
            </a:r>
            <a:r>
              <a:rPr lang="it-IT" altLang="it-IT" sz="2200" b="1" dirty="0">
                <a:solidFill>
                  <a:srgbClr val="FFFF00"/>
                </a:solidFill>
                <a:latin typeface="Book Antiqua" pitchFamily="18" charset="0"/>
              </a:rPr>
              <a:t>di tipo sbilanciato</a:t>
            </a:r>
            <a:r>
              <a:rPr lang="it-IT" altLang="it-IT" sz="2200" dirty="0">
                <a:latin typeface="Book Antiqua" pitchFamily="18" charset="0"/>
              </a:rPr>
              <a:t> (hanno un terminale connesso a massa). </a:t>
            </a:r>
          </a:p>
          <a:p>
            <a:pPr eaLnBrk="1" hangingPunct="1">
              <a:defRPr/>
            </a:pPr>
            <a:r>
              <a:rPr lang="it-IT" altLang="it-IT" sz="2200" dirty="0">
                <a:latin typeface="Book Antiqua" pitchFamily="18" charset="0"/>
              </a:rPr>
              <a:t>Un singolo ingresso non è adatto a misure di tipo differenziale </a:t>
            </a:r>
            <a:br>
              <a:rPr lang="it-IT" altLang="it-IT" sz="2200" dirty="0">
                <a:latin typeface="Book Antiqua" pitchFamily="18" charset="0"/>
              </a:rPr>
            </a:br>
            <a:r>
              <a:rPr lang="it-IT" altLang="it-IT" sz="2200" dirty="0">
                <a:latin typeface="Book Antiqua" pitchFamily="18" charset="0"/>
              </a:rPr>
              <a:t>(se il potenziale di </a:t>
            </a:r>
            <a:r>
              <a:rPr lang="it-IT" altLang="it-IT" sz="2200" dirty="0" err="1">
                <a:latin typeface="Book Antiqua" pitchFamily="18" charset="0"/>
              </a:rPr>
              <a:t>rif.</a:t>
            </a:r>
            <a:r>
              <a:rPr lang="it-IT" altLang="it-IT" sz="2200" dirty="0">
                <a:latin typeface="Book Antiqua" pitchFamily="18" charset="0"/>
              </a:rPr>
              <a:t> non è la massa)</a:t>
            </a:r>
            <a:endParaRPr lang="it-IT" altLang="it-IT" sz="2200" dirty="0">
              <a:effectLst>
                <a:outerShdw blurRad="38100" dist="38100" dir="2700000" algn="tl">
                  <a:srgbClr val="000000"/>
                </a:outerShdw>
              </a:effectLst>
              <a:latin typeface="Book Antiqua" pitchFamily="18" charset="0"/>
            </a:endParaRPr>
          </a:p>
        </p:txBody>
      </p:sp>
      <p:pic>
        <p:nvPicPr>
          <p:cNvPr id="6" name="Picture 4" descr="traccia_mu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976313"/>
            <a:ext cx="567690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200025" y="4506913"/>
            <a:ext cx="8343900" cy="176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it-IT" altLang="it-IT" sz="2200">
                <a:effectLst>
                  <a:outerShdw blurRad="38100" dist="38100" dir="2700000" algn="tl">
                    <a:srgbClr val="000000"/>
                  </a:outerShdw>
                </a:effectLst>
                <a:latin typeface="Book Antiqua" panose="02040602050305030304" pitchFamily="18" charset="0"/>
              </a:rPr>
              <a:t>Gli  ingressi sbilanciati dei canali di amplificazione verticale dell’oscilloscopio e la connessione elettrica del morsetto di riferimento alla terra della rete elettrica di alimentazione possono portare a </a:t>
            </a:r>
            <a:r>
              <a:rPr lang="it-IT" altLang="it-IT" sz="2200">
                <a:solidFill>
                  <a:srgbClr val="FFFF00"/>
                </a:solidFill>
                <a:effectLst>
                  <a:outerShdw blurRad="38100" dist="38100" dir="2700000" algn="tl">
                    <a:srgbClr val="000000"/>
                  </a:outerShdw>
                </a:effectLst>
                <a:latin typeface="Book Antiqua" panose="02040602050305030304" pitchFamily="18" charset="0"/>
              </a:rPr>
              <a:t>problemi di misura quando nel circuito sotto misura sono presenti altri dispositivi dotati di connessione a terra</a:t>
            </a:r>
            <a:endParaRPr lang="it-IT" altLang="it-IT" sz="2200">
              <a:effectLst>
                <a:outerShdw blurRad="38100" dist="38100" dir="2700000" algn="tl">
                  <a:srgbClr val="000000"/>
                </a:outerShdw>
              </a:effectLst>
              <a:latin typeface="Book Antiqua" panose="02040602050305030304" pitchFamily="18" charset="0"/>
            </a:endParaRPr>
          </a:p>
        </p:txBody>
      </p:sp>
      <p:sp>
        <p:nvSpPr>
          <p:cNvPr id="8" name="Text Box 6"/>
          <p:cNvSpPr txBox="1">
            <a:spLocks noChangeArrowheads="1"/>
          </p:cNvSpPr>
          <p:nvPr/>
        </p:nvSpPr>
        <p:spPr bwMode="auto">
          <a:xfrm>
            <a:off x="4494213" y="2874963"/>
            <a:ext cx="6175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2800" b="1">
                <a:solidFill>
                  <a:srgbClr val="FF0000"/>
                </a:solidFill>
              </a:rPr>
              <a:t>?</a:t>
            </a:r>
          </a:p>
        </p:txBody>
      </p:sp>
      <p:sp>
        <p:nvSpPr>
          <p:cNvPr id="9" name="Text Box 5"/>
          <p:cNvSpPr txBox="1">
            <a:spLocks noChangeArrowheads="1"/>
          </p:cNvSpPr>
          <p:nvPr/>
        </p:nvSpPr>
        <p:spPr bwMode="auto">
          <a:xfrm>
            <a:off x="142875" y="6218238"/>
            <a:ext cx="834390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200" dirty="0">
                <a:solidFill>
                  <a:srgbClr val="FFFF00"/>
                </a:solidFill>
                <a:effectLst>
                  <a:outerShdw blurRad="38100" dist="38100" dir="2700000" algn="tl">
                    <a:srgbClr val="000000"/>
                  </a:outerShdw>
                </a:effectLst>
                <a:latin typeface="Book Antiqua" pitchFamily="18" charset="0"/>
              </a:rPr>
              <a:t> </a:t>
            </a:r>
            <a:r>
              <a:rPr lang="it-IT" altLang="it-IT" sz="2200" b="1" dirty="0">
                <a:solidFill>
                  <a:srgbClr val="FFFF00"/>
                </a:solidFill>
                <a:effectLst>
                  <a:outerShdw blurRad="38100" dist="38100" dir="2700000" algn="tl">
                    <a:srgbClr val="000000"/>
                  </a:outerShdw>
                </a:effectLst>
                <a:latin typeface="Book Antiqua" pitchFamily="18" charset="0"/>
              </a:rPr>
              <a:t>L’oscilloscopio cortocircuita a massa il nodo inferiore di </a:t>
            </a:r>
            <a:r>
              <a:rPr lang="it-IT" altLang="it-IT" sz="2200" b="1" i="1" dirty="0">
                <a:solidFill>
                  <a:srgbClr val="FFFF00"/>
                </a:solidFill>
                <a:effectLst>
                  <a:outerShdw blurRad="38100" dist="38100" dir="2700000" algn="tl">
                    <a:srgbClr val="000000"/>
                  </a:outerShdw>
                </a:effectLst>
                <a:latin typeface="Book Antiqua" pitchFamily="18" charset="0"/>
              </a:rPr>
              <a:t>Z</a:t>
            </a:r>
            <a:r>
              <a:rPr lang="it-IT" altLang="it-IT" sz="2200" b="1" baseline="-25000" dirty="0">
                <a:solidFill>
                  <a:srgbClr val="FFFF00"/>
                </a:solidFill>
                <a:effectLst>
                  <a:outerShdw blurRad="38100" dist="38100" dir="2700000" algn="tl">
                    <a:srgbClr val="000000"/>
                  </a:outerShdw>
                </a:effectLst>
                <a:latin typeface="Book Antiqua" pitchFamily="18" charset="0"/>
              </a:rPr>
              <a:t>M</a:t>
            </a:r>
            <a:r>
              <a:rPr lang="it-IT" altLang="it-IT" sz="2200" b="1" dirty="0">
                <a:solidFill>
                  <a:srgbClr val="FFFF00"/>
                </a:solidFill>
                <a:effectLst>
                  <a:outerShdw blurRad="38100" dist="38100" dir="2700000" algn="tl">
                    <a:srgbClr val="000000"/>
                  </a:outerShdw>
                </a:effectLst>
                <a:latin typeface="Book Antiqua" pitchFamily="18" charset="0"/>
              </a:rPr>
              <a:t>!!!</a:t>
            </a:r>
            <a:endParaRPr lang="it-IT" altLang="it-IT" sz="2200" b="1" dirty="0">
              <a:effectLst>
                <a:outerShdw blurRad="38100" dist="38100" dir="2700000" algn="tl">
                  <a:srgbClr val="000000"/>
                </a:outerShdw>
              </a:effectLst>
              <a:latin typeface="Book Antiqua" pitchFamily="18" charset="0"/>
            </a:endParaRPr>
          </a:p>
        </p:txBody>
      </p:sp>
      <p:sp>
        <p:nvSpPr>
          <p:cNvPr id="10" name="Segnaposto piè di pagina 9"/>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11" name="Segnaposto numero diapositiva 10"/>
          <p:cNvSpPr>
            <a:spLocks noGrp="1"/>
          </p:cNvSpPr>
          <p:nvPr>
            <p:ph type="sldNum" sz="quarter" idx="11"/>
          </p:nvPr>
        </p:nvSpPr>
        <p:spPr/>
        <p:txBody>
          <a:bodyPr/>
          <a:lstStyle/>
          <a:p>
            <a:fld id="{D9CFC445-5C07-4798-82DA-45EE38110827}" type="slidenum">
              <a:rPr lang="it-IT" altLang="it-IT" smtClean="0"/>
              <a:pPr/>
              <a:t>11</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2480348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0"/>
            <a:ext cx="9144000"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sz="4000" kern="0" dirty="0" smtClean="0">
                <a:solidFill>
                  <a:schemeClr val="tx1"/>
                </a:solidFill>
                <a:latin typeface="Book Antiqua" pitchFamily="18" charset="0"/>
              </a:rPr>
              <a:t>Misure differenziali (2/2)</a:t>
            </a:r>
          </a:p>
        </p:txBody>
      </p:sp>
      <p:sp>
        <p:nvSpPr>
          <p:cNvPr id="5" name="Text Box 3"/>
          <p:cNvSpPr txBox="1">
            <a:spLocks noChangeArrowheads="1"/>
          </p:cNvSpPr>
          <p:nvPr/>
        </p:nvSpPr>
        <p:spPr bwMode="auto">
          <a:xfrm>
            <a:off x="334963" y="958850"/>
            <a:ext cx="8247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400" b="1">
                <a:solidFill>
                  <a:srgbClr val="FFFF00"/>
                </a:solidFill>
                <a:latin typeface="Book Antiqua" pitchFamily="18" charset="0"/>
              </a:rPr>
              <a:t>L’impedenza </a:t>
            </a:r>
            <a:r>
              <a:rPr lang="it-IT" altLang="it-IT" sz="2400" b="1" i="1">
                <a:solidFill>
                  <a:srgbClr val="FFFF00"/>
                </a:solidFill>
                <a:latin typeface="Book Antiqua" pitchFamily="18" charset="0"/>
              </a:rPr>
              <a:t>Z</a:t>
            </a:r>
            <a:r>
              <a:rPr lang="it-IT" altLang="it-IT" sz="2400" b="1" i="1" baseline="-25000">
                <a:solidFill>
                  <a:srgbClr val="FFFF00"/>
                </a:solidFill>
                <a:latin typeface="Book Antiqua" pitchFamily="18" charset="0"/>
              </a:rPr>
              <a:t>M</a:t>
            </a:r>
            <a:r>
              <a:rPr lang="it-IT" altLang="it-IT" sz="2400" b="1">
                <a:solidFill>
                  <a:srgbClr val="FFFF00"/>
                </a:solidFill>
                <a:latin typeface="Book Antiqua" pitchFamily="18" charset="0"/>
              </a:rPr>
              <a:t> non ha alcun estremo connesso a massa</a:t>
            </a:r>
            <a:endParaRPr lang="it-IT" altLang="it-IT" sz="2800" b="1">
              <a:solidFill>
                <a:srgbClr val="FFFF00"/>
              </a:solidFill>
              <a:effectLst>
                <a:outerShdw blurRad="38100" dist="38100" dir="2700000" algn="tl">
                  <a:srgbClr val="000000"/>
                </a:outerShdw>
              </a:effectLst>
              <a:latin typeface="Book Antiqua" pitchFamily="18" charset="0"/>
            </a:endParaRPr>
          </a:p>
        </p:txBody>
      </p:sp>
      <p:pic>
        <p:nvPicPr>
          <p:cNvPr id="6" name="Picture 4" descr="traccia_mu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84150" y="1539875"/>
            <a:ext cx="5307013" cy="3262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5"/>
          <p:cNvSpPr txBox="1">
            <a:spLocks noChangeArrowheads="1"/>
          </p:cNvSpPr>
          <p:nvPr/>
        </p:nvSpPr>
        <p:spPr bwMode="auto">
          <a:xfrm>
            <a:off x="5635625" y="1611313"/>
            <a:ext cx="350837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200" dirty="0">
                <a:effectLst>
                  <a:outerShdw blurRad="38100" dist="38100" dir="2700000" algn="tl">
                    <a:srgbClr val="000000"/>
                  </a:outerShdw>
                </a:effectLst>
                <a:latin typeface="Book Antiqua" pitchFamily="18" charset="0"/>
              </a:rPr>
              <a:t>Collegando i due ingressi dell’oscilloscopio ai due morsetti dell’impedenza </a:t>
            </a:r>
            <a:r>
              <a:rPr lang="it-IT" altLang="it-IT" sz="2200" i="1" dirty="0">
                <a:effectLst>
                  <a:outerShdw blurRad="38100" dist="38100" dir="2700000" algn="tl">
                    <a:srgbClr val="000000"/>
                  </a:outerShdw>
                </a:effectLst>
                <a:latin typeface="Book Antiqua" pitchFamily="18" charset="0"/>
              </a:rPr>
              <a:t>Z</a:t>
            </a:r>
            <a:r>
              <a:rPr lang="it-IT" altLang="it-IT" sz="2200" i="1" baseline="-25000" dirty="0">
                <a:effectLst>
                  <a:outerShdw blurRad="38100" dist="38100" dir="2700000" algn="tl">
                    <a:srgbClr val="000000"/>
                  </a:outerShdw>
                </a:effectLst>
                <a:latin typeface="Book Antiqua" pitchFamily="18" charset="0"/>
              </a:rPr>
              <a:t>M</a:t>
            </a:r>
            <a:r>
              <a:rPr lang="it-IT" altLang="it-IT" sz="2200" dirty="0">
                <a:effectLst>
                  <a:outerShdw blurRad="38100" dist="38100" dir="2700000" algn="tl">
                    <a:srgbClr val="000000"/>
                  </a:outerShdw>
                </a:effectLst>
                <a:latin typeface="Book Antiqua" pitchFamily="18" charset="0"/>
              </a:rPr>
              <a:t> e visualizzando sullo schermo la </a:t>
            </a:r>
            <a:r>
              <a:rPr lang="it-IT" altLang="it-IT" sz="2200" b="1" dirty="0">
                <a:solidFill>
                  <a:srgbClr val="FFFF00"/>
                </a:solidFill>
                <a:effectLst>
                  <a:outerShdw blurRad="38100" dist="38100" dir="2700000" algn="tl">
                    <a:srgbClr val="000000"/>
                  </a:outerShdw>
                </a:effectLst>
                <a:latin typeface="Book Antiqua" pitchFamily="18" charset="0"/>
              </a:rPr>
              <a:t>tensione differenza (</a:t>
            </a:r>
            <a:r>
              <a:rPr lang="it-IT" altLang="it-IT" sz="2200" b="1" i="1" dirty="0">
                <a:solidFill>
                  <a:srgbClr val="FFFF00"/>
                </a:solidFill>
                <a:effectLst>
                  <a:outerShdw blurRad="38100" dist="38100" dir="2700000" algn="tl">
                    <a:srgbClr val="000000"/>
                  </a:outerShdw>
                </a:effectLst>
                <a:latin typeface="Book Antiqua" pitchFamily="18" charset="0"/>
              </a:rPr>
              <a:t>V</a:t>
            </a:r>
            <a:r>
              <a:rPr lang="it-IT" altLang="it-IT" sz="2200" b="1" i="1" baseline="-25000" dirty="0">
                <a:solidFill>
                  <a:srgbClr val="FFFF00"/>
                </a:solidFill>
                <a:effectLst>
                  <a:outerShdw blurRad="38100" dist="38100" dir="2700000" algn="tl">
                    <a:srgbClr val="000000"/>
                  </a:outerShdw>
                </a:effectLst>
                <a:latin typeface="Book Antiqua" pitchFamily="18" charset="0"/>
              </a:rPr>
              <a:t>Y </a:t>
            </a:r>
            <a:r>
              <a:rPr lang="it-IT" altLang="it-IT" sz="2200" b="1" dirty="0">
                <a:solidFill>
                  <a:srgbClr val="FFFF00"/>
                </a:solidFill>
                <a:effectLst>
                  <a:outerShdw blurRad="38100" dist="38100" dir="2700000" algn="tl">
                    <a:srgbClr val="000000"/>
                  </a:outerShdw>
                </a:effectLst>
                <a:latin typeface="Book Antiqua" pitchFamily="18" charset="0"/>
              </a:rPr>
              <a:t>– </a:t>
            </a:r>
            <a:r>
              <a:rPr lang="it-IT" altLang="it-IT" sz="2200" b="1" i="1" dirty="0">
                <a:solidFill>
                  <a:srgbClr val="FFFF00"/>
                </a:solidFill>
                <a:effectLst>
                  <a:outerShdw blurRad="38100" dist="38100" dir="2700000" algn="tl">
                    <a:srgbClr val="000000"/>
                  </a:outerShdw>
                </a:effectLst>
                <a:latin typeface="Book Antiqua" pitchFamily="18" charset="0"/>
              </a:rPr>
              <a:t>V</a:t>
            </a:r>
            <a:r>
              <a:rPr lang="it-IT" altLang="it-IT" sz="2200" b="1" i="1" baseline="-25000" dirty="0">
                <a:solidFill>
                  <a:srgbClr val="FFFF00"/>
                </a:solidFill>
                <a:effectLst>
                  <a:outerShdw blurRad="38100" dist="38100" dir="2700000" algn="tl">
                    <a:srgbClr val="000000"/>
                  </a:outerShdw>
                </a:effectLst>
                <a:latin typeface="Book Antiqua" pitchFamily="18" charset="0"/>
              </a:rPr>
              <a:t>X</a:t>
            </a:r>
            <a:r>
              <a:rPr lang="it-IT" altLang="it-IT" sz="2200" b="1" dirty="0">
                <a:solidFill>
                  <a:srgbClr val="FFFF00"/>
                </a:solidFill>
                <a:effectLst>
                  <a:outerShdw blurRad="38100" dist="38100" dir="2700000" algn="tl">
                    <a:srgbClr val="000000"/>
                  </a:outerShdw>
                </a:effectLst>
                <a:latin typeface="Book Antiqua" pitchFamily="18" charset="0"/>
              </a:rPr>
              <a:t>)</a:t>
            </a:r>
            <a:r>
              <a:rPr lang="it-IT" altLang="it-IT" sz="2200" dirty="0">
                <a:effectLst>
                  <a:outerShdw blurRad="38100" dist="38100" dir="2700000" algn="tl">
                    <a:srgbClr val="000000"/>
                  </a:outerShdw>
                </a:effectLst>
                <a:latin typeface="Book Antiqua" pitchFamily="18" charset="0"/>
              </a:rPr>
              <a:t>, </a:t>
            </a:r>
            <a:br>
              <a:rPr lang="it-IT" altLang="it-IT" sz="2200" dirty="0">
                <a:effectLst>
                  <a:outerShdw blurRad="38100" dist="38100" dir="2700000" algn="tl">
                    <a:srgbClr val="000000"/>
                  </a:outerShdw>
                </a:effectLst>
                <a:latin typeface="Book Antiqua" pitchFamily="18" charset="0"/>
              </a:rPr>
            </a:br>
            <a:r>
              <a:rPr lang="it-IT" altLang="it-IT" sz="2200" dirty="0">
                <a:effectLst>
                  <a:outerShdw blurRad="38100" dist="38100" dir="2700000" algn="tl">
                    <a:srgbClr val="000000"/>
                  </a:outerShdw>
                </a:effectLst>
                <a:latin typeface="Book Antiqua" pitchFamily="18" charset="0"/>
              </a:rPr>
              <a:t>si ottiene una corretta misura della caduta di tensione sull’impedenza</a:t>
            </a:r>
          </a:p>
        </p:txBody>
      </p:sp>
      <p:sp>
        <p:nvSpPr>
          <p:cNvPr id="8" name="Text Box 6"/>
          <p:cNvSpPr txBox="1">
            <a:spLocks noChangeArrowheads="1"/>
          </p:cNvSpPr>
          <p:nvPr/>
        </p:nvSpPr>
        <p:spPr bwMode="auto">
          <a:xfrm>
            <a:off x="17463" y="5030788"/>
            <a:ext cx="9193212"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it-IT" altLang="it-IT" sz="2200" dirty="0">
                <a:latin typeface="Book Antiqua" pitchFamily="18" charset="0"/>
              </a:rPr>
              <a:t>Per misurare la tensione </a:t>
            </a:r>
            <a:r>
              <a:rPr lang="it-IT" altLang="it-IT" sz="2200" i="1" dirty="0">
                <a:latin typeface="Book Antiqua" pitchFamily="18" charset="0"/>
              </a:rPr>
              <a:t>V</a:t>
            </a:r>
            <a:r>
              <a:rPr lang="it-IT" altLang="it-IT" sz="2200" i="1" baseline="-25000" dirty="0">
                <a:latin typeface="Book Antiqua" pitchFamily="18" charset="0"/>
              </a:rPr>
              <a:t>M</a:t>
            </a:r>
            <a:r>
              <a:rPr lang="it-IT" altLang="it-IT" sz="2200" dirty="0">
                <a:latin typeface="Book Antiqua" pitchFamily="18" charset="0"/>
              </a:rPr>
              <a:t> senza alterare il funzionamento del circuito sotto misura (impedenze e punti di massa) , </a:t>
            </a:r>
            <a:r>
              <a:rPr lang="it-IT" altLang="it-IT" sz="2200" dirty="0">
                <a:solidFill>
                  <a:srgbClr val="FFFF00"/>
                </a:solidFill>
                <a:latin typeface="Book Antiqua" pitchFamily="18" charset="0"/>
              </a:rPr>
              <a:t>si impiegano entrambi gli ingressi dell’oscilloscopio e si visualizza la loro differenza (oppure si usa una </a:t>
            </a:r>
            <a:r>
              <a:rPr lang="it-IT" altLang="it-IT" sz="2200" b="1" dirty="0">
                <a:solidFill>
                  <a:srgbClr val="FFFF00"/>
                </a:solidFill>
                <a:latin typeface="Book Antiqua" pitchFamily="18" charset="0"/>
              </a:rPr>
              <a:t>sonda differenziale</a:t>
            </a:r>
            <a:r>
              <a:rPr lang="it-IT" altLang="it-IT" sz="2200" dirty="0">
                <a:solidFill>
                  <a:srgbClr val="FFFF00"/>
                </a:solidFill>
                <a:latin typeface="Book Antiqua" pitchFamily="18" charset="0"/>
              </a:rPr>
              <a:t>)</a:t>
            </a:r>
            <a:endParaRPr lang="it-IT" altLang="it-IT" sz="2200" dirty="0">
              <a:solidFill>
                <a:srgbClr val="FFFF00"/>
              </a:solidFill>
              <a:effectLst>
                <a:outerShdw blurRad="38100" dist="38100" dir="2700000" algn="tl">
                  <a:srgbClr val="000000"/>
                </a:outerShdw>
              </a:effectLst>
              <a:latin typeface="Book Antiqua" pitchFamily="18" charset="0"/>
            </a:endParaRPr>
          </a:p>
        </p:txBody>
      </p:sp>
      <p:sp>
        <p:nvSpPr>
          <p:cNvPr id="9" name="Segnaposto piè di pagina 8"/>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10" name="Segnaposto numero diapositiva 9"/>
          <p:cNvSpPr>
            <a:spLocks noGrp="1"/>
          </p:cNvSpPr>
          <p:nvPr>
            <p:ph type="sldNum" sz="quarter" idx="11"/>
          </p:nvPr>
        </p:nvSpPr>
        <p:spPr/>
        <p:txBody>
          <a:bodyPr/>
          <a:lstStyle/>
          <a:p>
            <a:fld id="{D9CFC445-5C07-4798-82DA-45EE38110827}" type="slidenum">
              <a:rPr lang="it-IT" altLang="it-IT" smtClean="0"/>
              <a:pPr/>
              <a:t>12</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4071549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0"/>
            <a:ext cx="9144000"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kern="0" dirty="0" smtClean="0">
                <a:solidFill>
                  <a:schemeClr val="tx1"/>
                </a:solidFill>
                <a:latin typeface="Book Antiqua" pitchFamily="18" charset="0"/>
              </a:rPr>
              <a:t>Modalità X-Y</a:t>
            </a:r>
          </a:p>
        </p:txBody>
      </p:sp>
      <p:sp>
        <p:nvSpPr>
          <p:cNvPr id="5" name="Text Box 5"/>
          <p:cNvSpPr txBox="1">
            <a:spLocks noChangeArrowheads="1"/>
          </p:cNvSpPr>
          <p:nvPr/>
        </p:nvSpPr>
        <p:spPr bwMode="auto">
          <a:xfrm>
            <a:off x="280988" y="4816475"/>
            <a:ext cx="8863012"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lang="it-IT" altLang="it-IT" sz="2200" dirty="0">
                <a:effectLst>
                  <a:outerShdw blurRad="38100" dist="38100" dir="2700000" algn="tl">
                    <a:srgbClr val="000000"/>
                  </a:outerShdw>
                </a:effectLst>
                <a:latin typeface="Book Antiqua" pitchFamily="18" charset="0"/>
              </a:rPr>
              <a:t>Tale modalità consente la </a:t>
            </a:r>
            <a:r>
              <a:rPr lang="it-IT" altLang="it-IT" sz="2200" dirty="0">
                <a:solidFill>
                  <a:srgbClr val="FFFF00"/>
                </a:solidFill>
                <a:effectLst>
                  <a:outerShdw blurRad="38100" dist="38100" dir="2700000" algn="tl">
                    <a:srgbClr val="000000"/>
                  </a:outerShdw>
                </a:effectLst>
                <a:latin typeface="Book Antiqua" pitchFamily="18" charset="0"/>
              </a:rPr>
              <a:t>visualizzazione di un segnale (</a:t>
            </a:r>
            <a:r>
              <a:rPr lang="it-IT" altLang="it-IT" sz="2200" i="1" dirty="0">
                <a:solidFill>
                  <a:srgbClr val="FFFF00"/>
                </a:solidFill>
                <a:effectLst>
                  <a:outerShdw blurRad="38100" dist="38100" dir="2700000" algn="tl">
                    <a:srgbClr val="000000"/>
                  </a:outerShdw>
                </a:effectLst>
                <a:latin typeface="Book Antiqua" pitchFamily="18" charset="0"/>
              </a:rPr>
              <a:t>V</a:t>
            </a:r>
            <a:r>
              <a:rPr lang="it-IT" altLang="it-IT" sz="2200" baseline="-25000" dirty="0">
                <a:solidFill>
                  <a:srgbClr val="FFFF00"/>
                </a:solidFill>
                <a:effectLst>
                  <a:outerShdw blurRad="38100" dist="38100" dir="2700000" algn="tl">
                    <a:srgbClr val="000000"/>
                  </a:outerShdw>
                </a:effectLst>
                <a:latin typeface="Book Antiqua" pitchFamily="18" charset="0"/>
              </a:rPr>
              <a:t>Y</a:t>
            </a:r>
            <a:r>
              <a:rPr lang="it-IT" altLang="it-IT" sz="2200" dirty="0">
                <a:solidFill>
                  <a:srgbClr val="FFFF00"/>
                </a:solidFill>
                <a:effectLst>
                  <a:outerShdw blurRad="38100" dist="38100" dir="2700000" algn="tl">
                    <a:srgbClr val="000000"/>
                  </a:outerShdw>
                </a:effectLst>
                <a:latin typeface="Book Antiqua" pitchFamily="18" charset="0"/>
              </a:rPr>
              <a:t> su CH2) in funzione di un altro segnale (</a:t>
            </a:r>
            <a:r>
              <a:rPr lang="it-IT" altLang="it-IT" sz="2200" i="1" dirty="0">
                <a:solidFill>
                  <a:srgbClr val="FFFF00"/>
                </a:solidFill>
                <a:effectLst>
                  <a:outerShdw blurRad="38100" dist="38100" dir="2700000" algn="tl">
                    <a:srgbClr val="000000"/>
                  </a:outerShdw>
                </a:effectLst>
                <a:latin typeface="Book Antiqua" pitchFamily="18" charset="0"/>
              </a:rPr>
              <a:t>V</a:t>
            </a:r>
            <a:r>
              <a:rPr lang="it-IT" altLang="it-IT" sz="2200" baseline="-25000" dirty="0">
                <a:solidFill>
                  <a:srgbClr val="FFFF00"/>
                </a:solidFill>
                <a:effectLst>
                  <a:outerShdw blurRad="38100" dist="38100" dir="2700000" algn="tl">
                    <a:srgbClr val="000000"/>
                  </a:outerShdw>
                </a:effectLst>
                <a:latin typeface="Book Antiqua" pitchFamily="18" charset="0"/>
              </a:rPr>
              <a:t>X</a:t>
            </a:r>
            <a:r>
              <a:rPr lang="it-IT" altLang="it-IT" sz="2200" dirty="0">
                <a:solidFill>
                  <a:srgbClr val="FFFF00"/>
                </a:solidFill>
                <a:effectLst>
                  <a:outerShdw blurRad="38100" dist="38100" dir="2700000" algn="tl">
                    <a:srgbClr val="000000"/>
                  </a:outerShdw>
                </a:effectLst>
                <a:latin typeface="Book Antiqua" pitchFamily="18" charset="0"/>
              </a:rPr>
              <a:t> su CH1) </a:t>
            </a:r>
            <a:r>
              <a:rPr lang="it-IT" altLang="it-IT" sz="2200" dirty="0">
                <a:effectLst>
                  <a:outerShdw blurRad="38100" dist="38100" dir="2700000" algn="tl">
                    <a:srgbClr val="000000"/>
                  </a:outerShdw>
                </a:effectLst>
                <a:latin typeface="Book Antiqua" pitchFamily="18" charset="0"/>
              </a:rPr>
              <a:t>e dunque di osservare la </a:t>
            </a:r>
            <a:r>
              <a:rPr lang="it-IT" altLang="it-IT" sz="2200" b="1" u="sng" dirty="0">
                <a:solidFill>
                  <a:srgbClr val="FFFF00"/>
                </a:solidFill>
                <a:effectLst>
                  <a:outerShdw blurRad="38100" dist="38100" dir="2700000" algn="tl">
                    <a:srgbClr val="000000"/>
                  </a:outerShdw>
                </a:effectLst>
                <a:latin typeface="Book Antiqua" pitchFamily="18" charset="0"/>
              </a:rPr>
              <a:t>caratteristica </a:t>
            </a:r>
            <a:r>
              <a:rPr lang="it-IT" altLang="it-IT" sz="2200" b="1" i="1" u="sng" dirty="0">
                <a:solidFill>
                  <a:srgbClr val="FFFF00"/>
                </a:solidFill>
                <a:effectLst>
                  <a:outerShdw blurRad="38100" dist="38100" dir="2700000" algn="tl">
                    <a:srgbClr val="000000"/>
                  </a:outerShdw>
                </a:effectLst>
                <a:latin typeface="Book Antiqua" pitchFamily="18" charset="0"/>
              </a:rPr>
              <a:t>V</a:t>
            </a:r>
            <a:r>
              <a:rPr lang="it-IT" altLang="it-IT" sz="2200" b="1" u="sng" baseline="-25000" dirty="0">
                <a:solidFill>
                  <a:srgbClr val="FFFF00"/>
                </a:solidFill>
                <a:effectLst>
                  <a:outerShdw blurRad="38100" dist="38100" dir="2700000" algn="tl">
                    <a:srgbClr val="000000"/>
                  </a:outerShdw>
                </a:effectLst>
                <a:latin typeface="Book Antiqua" pitchFamily="18" charset="0"/>
              </a:rPr>
              <a:t>Y</a:t>
            </a:r>
            <a:r>
              <a:rPr lang="it-IT" altLang="it-IT" sz="2200" b="1" u="sng" dirty="0">
                <a:solidFill>
                  <a:srgbClr val="FFFF00"/>
                </a:solidFill>
                <a:effectLst>
                  <a:outerShdw blurRad="38100" dist="38100" dir="2700000" algn="tl">
                    <a:srgbClr val="000000"/>
                  </a:outerShdw>
                </a:effectLst>
                <a:latin typeface="Book Antiqua" pitchFamily="18" charset="0"/>
              </a:rPr>
              <a:t> vs. </a:t>
            </a:r>
            <a:r>
              <a:rPr lang="it-IT" altLang="it-IT" sz="2200" b="1" i="1" u="sng" dirty="0">
                <a:solidFill>
                  <a:srgbClr val="FFFF00"/>
                </a:solidFill>
                <a:effectLst>
                  <a:outerShdw blurRad="38100" dist="38100" dir="2700000" algn="tl">
                    <a:srgbClr val="000000"/>
                  </a:outerShdw>
                </a:effectLst>
                <a:latin typeface="Book Antiqua" pitchFamily="18" charset="0"/>
              </a:rPr>
              <a:t>V</a:t>
            </a:r>
            <a:r>
              <a:rPr lang="it-IT" altLang="it-IT" sz="2200" b="1" u="sng" baseline="-25000" dirty="0">
                <a:solidFill>
                  <a:srgbClr val="FFFF00"/>
                </a:solidFill>
                <a:effectLst>
                  <a:outerShdw blurRad="38100" dist="38100" dir="2700000" algn="tl">
                    <a:srgbClr val="000000"/>
                  </a:outerShdw>
                </a:effectLst>
                <a:latin typeface="Book Antiqua" pitchFamily="18" charset="0"/>
              </a:rPr>
              <a:t>X</a:t>
            </a:r>
            <a:r>
              <a:rPr lang="it-IT" altLang="it-IT" sz="2200" b="1" u="sng" dirty="0">
                <a:solidFill>
                  <a:srgbClr val="FFFF00"/>
                </a:solidFill>
                <a:effectLst>
                  <a:outerShdw blurRad="38100" dist="38100" dir="2700000" algn="tl">
                    <a:srgbClr val="000000"/>
                  </a:outerShdw>
                </a:effectLst>
                <a:latin typeface="Book Antiqua" pitchFamily="18" charset="0"/>
              </a:rPr>
              <a:t> </a:t>
            </a:r>
            <a:r>
              <a:rPr lang="it-IT" altLang="it-IT" sz="2200" u="sng" dirty="0">
                <a:effectLst>
                  <a:outerShdw blurRad="38100" dist="38100" dir="2700000" algn="tl">
                    <a:srgbClr val="000000"/>
                  </a:outerShdw>
                </a:effectLst>
                <a:latin typeface="Book Antiqua" pitchFamily="18" charset="0"/>
              </a:rPr>
              <a:t>di una grandezza fisica in funzione dell’altra</a:t>
            </a:r>
            <a:r>
              <a:rPr lang="it-IT" altLang="it-IT" sz="2200" dirty="0">
                <a:effectLst>
                  <a:outerShdw blurRad="38100" dist="38100" dir="2700000" algn="tl">
                    <a:srgbClr val="000000"/>
                  </a:outerShdw>
                </a:effectLst>
                <a:latin typeface="Book Antiqua" pitchFamily="18" charset="0"/>
              </a:rPr>
              <a:t>.</a:t>
            </a:r>
            <a:r>
              <a:rPr lang="it-IT" altLang="it-IT" sz="2200" u="sng" dirty="0">
                <a:effectLst>
                  <a:outerShdw blurRad="38100" dist="38100" dir="2700000" algn="tl">
                    <a:srgbClr val="000000"/>
                  </a:outerShdw>
                </a:effectLst>
                <a:latin typeface="Book Antiqua" pitchFamily="18" charset="0"/>
              </a:rPr>
              <a:t> </a:t>
            </a:r>
            <a:r>
              <a:rPr lang="it-IT" altLang="it-IT" sz="2200" dirty="0">
                <a:effectLst>
                  <a:outerShdw blurRad="38100" dist="38100" dir="2700000" algn="tl">
                    <a:srgbClr val="000000"/>
                  </a:outerShdw>
                </a:effectLst>
                <a:latin typeface="Book Antiqua" pitchFamily="18" charset="0"/>
              </a:rPr>
              <a:t>Una tipica applicazione è costituita dal rilievo delle funzioni </a:t>
            </a:r>
            <a:r>
              <a:rPr lang="it-IT" altLang="it-IT" sz="2200" dirty="0">
                <a:solidFill>
                  <a:srgbClr val="FFFF00"/>
                </a:solidFill>
                <a:effectLst>
                  <a:outerShdw blurRad="38100" dist="38100" dir="2700000" algn="tl">
                    <a:srgbClr val="000000"/>
                  </a:outerShdw>
                </a:effectLst>
                <a:latin typeface="Book Antiqua" pitchFamily="18" charset="0"/>
              </a:rPr>
              <a:t>caratteristiche </a:t>
            </a:r>
            <a:r>
              <a:rPr lang="it-IT" altLang="it-IT" sz="2200" dirty="0">
                <a:effectLst>
                  <a:outerShdw blurRad="38100" dist="38100" dir="2700000" algn="tl">
                    <a:srgbClr val="000000"/>
                  </a:outerShdw>
                </a:effectLst>
                <a:latin typeface="Book Antiqua" pitchFamily="18" charset="0"/>
              </a:rPr>
              <a:t>corrente-tensione (I-V) </a:t>
            </a:r>
            <a:r>
              <a:rPr lang="it-IT" altLang="it-IT" sz="2200" dirty="0">
                <a:solidFill>
                  <a:srgbClr val="FFFF00"/>
                </a:solidFill>
                <a:effectLst>
                  <a:outerShdw blurRad="38100" dist="38100" dir="2700000" algn="tl">
                    <a:srgbClr val="000000"/>
                  </a:outerShdw>
                </a:effectLst>
                <a:latin typeface="Book Antiqua" pitchFamily="18" charset="0"/>
              </a:rPr>
              <a:t>di componenti o dispositivi</a:t>
            </a:r>
          </a:p>
        </p:txBody>
      </p:sp>
      <p:sp>
        <p:nvSpPr>
          <p:cNvPr id="6" name="Rectangle 8"/>
          <p:cNvSpPr>
            <a:spLocks noChangeArrowheads="1"/>
          </p:cNvSpPr>
          <p:nvPr/>
        </p:nvSpPr>
        <p:spPr bwMode="auto">
          <a:xfrm>
            <a:off x="5267325" y="2844800"/>
            <a:ext cx="2387600" cy="1320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7" name="Oval 9"/>
          <p:cNvSpPr>
            <a:spLocks noChangeArrowheads="1"/>
          </p:cNvSpPr>
          <p:nvPr/>
        </p:nvSpPr>
        <p:spPr bwMode="auto">
          <a:xfrm>
            <a:off x="6626225" y="3835400"/>
            <a:ext cx="190500" cy="1905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8" name="Oval 11"/>
          <p:cNvSpPr>
            <a:spLocks noChangeArrowheads="1"/>
          </p:cNvSpPr>
          <p:nvPr/>
        </p:nvSpPr>
        <p:spPr bwMode="auto">
          <a:xfrm>
            <a:off x="7121525" y="3835400"/>
            <a:ext cx="190500" cy="1905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9" name="Text Box 12"/>
          <p:cNvSpPr txBox="1">
            <a:spLocks noChangeArrowheads="1"/>
          </p:cNvSpPr>
          <p:nvPr/>
        </p:nvSpPr>
        <p:spPr bwMode="auto">
          <a:xfrm>
            <a:off x="6118225" y="3543300"/>
            <a:ext cx="1282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1400" b="1"/>
              <a:t>CH1</a:t>
            </a:r>
          </a:p>
        </p:txBody>
      </p:sp>
      <p:sp>
        <p:nvSpPr>
          <p:cNvPr id="10" name="Text Box 13"/>
          <p:cNvSpPr txBox="1">
            <a:spLocks noChangeArrowheads="1"/>
          </p:cNvSpPr>
          <p:nvPr/>
        </p:nvSpPr>
        <p:spPr bwMode="auto">
          <a:xfrm>
            <a:off x="6600825" y="3543300"/>
            <a:ext cx="1282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1400" b="1"/>
              <a:t>CH2</a:t>
            </a:r>
          </a:p>
        </p:txBody>
      </p:sp>
      <p:sp>
        <p:nvSpPr>
          <p:cNvPr id="11" name="Rectangle 14"/>
          <p:cNvSpPr>
            <a:spLocks noChangeArrowheads="1"/>
          </p:cNvSpPr>
          <p:nvPr/>
        </p:nvSpPr>
        <p:spPr bwMode="auto">
          <a:xfrm>
            <a:off x="5381625" y="2946400"/>
            <a:ext cx="1092200" cy="838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12" name="Line 15"/>
          <p:cNvSpPr>
            <a:spLocks noChangeShapeType="1"/>
          </p:cNvSpPr>
          <p:nvPr/>
        </p:nvSpPr>
        <p:spPr bwMode="auto">
          <a:xfrm>
            <a:off x="6721475" y="3924300"/>
            <a:ext cx="0"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3" name="Line 16"/>
          <p:cNvSpPr>
            <a:spLocks noChangeShapeType="1"/>
          </p:cNvSpPr>
          <p:nvPr/>
        </p:nvSpPr>
        <p:spPr bwMode="auto">
          <a:xfrm>
            <a:off x="7223125" y="3917950"/>
            <a:ext cx="0" cy="711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4" name="Line 17"/>
          <p:cNvSpPr>
            <a:spLocks noChangeShapeType="1"/>
          </p:cNvSpPr>
          <p:nvPr/>
        </p:nvSpPr>
        <p:spPr bwMode="auto">
          <a:xfrm rot="16200000" flipV="1">
            <a:off x="5029200" y="2416175"/>
            <a:ext cx="12700" cy="4387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5" name="Line 19"/>
          <p:cNvSpPr>
            <a:spLocks noChangeShapeType="1"/>
          </p:cNvSpPr>
          <p:nvPr/>
        </p:nvSpPr>
        <p:spPr bwMode="auto">
          <a:xfrm rot="16200000" flipV="1">
            <a:off x="4762500" y="2397125"/>
            <a:ext cx="12700" cy="38925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6" name="Text Box 20"/>
          <p:cNvSpPr txBox="1">
            <a:spLocks noChangeArrowheads="1"/>
          </p:cNvSpPr>
          <p:nvPr/>
        </p:nvSpPr>
        <p:spPr bwMode="auto">
          <a:xfrm>
            <a:off x="242888" y="1282700"/>
            <a:ext cx="8863012"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lang="it-IT" altLang="it-IT" sz="2200" dirty="0">
                <a:effectLst>
                  <a:outerShdw blurRad="38100" dist="38100" dir="2700000" algn="tl">
                    <a:srgbClr val="000000"/>
                  </a:outerShdw>
                </a:effectLst>
                <a:latin typeface="Book Antiqua" pitchFamily="18" charset="0"/>
              </a:rPr>
              <a:t>La modalità di visualizzazione X-Y applica i due segnali presenti </a:t>
            </a:r>
            <a:br>
              <a:rPr lang="it-IT" altLang="it-IT" sz="2200" dirty="0">
                <a:effectLst>
                  <a:outerShdw blurRad="38100" dist="38100" dir="2700000" algn="tl">
                    <a:srgbClr val="000000"/>
                  </a:outerShdw>
                </a:effectLst>
                <a:latin typeface="Book Antiqua" pitchFamily="18" charset="0"/>
              </a:rPr>
            </a:br>
            <a:r>
              <a:rPr lang="it-IT" altLang="it-IT" sz="2200" dirty="0">
                <a:effectLst>
                  <a:outerShdw blurRad="38100" dist="38100" dir="2700000" algn="tl">
                    <a:srgbClr val="000000"/>
                  </a:outerShdw>
                </a:effectLst>
                <a:latin typeface="Book Antiqua" pitchFamily="18" charset="0"/>
              </a:rPr>
              <a:t>agli ingressi CH1 e CH2, rispettivamente, alle placche di deflessione orizzontale e verticale. Pertanto la sezione di </a:t>
            </a:r>
            <a:r>
              <a:rPr lang="it-IT" altLang="it-IT" sz="2200" i="1" dirty="0">
                <a:effectLst>
                  <a:outerShdw blurRad="38100" dist="38100" dir="2700000" algn="tl">
                    <a:srgbClr val="000000"/>
                  </a:outerShdw>
                </a:effectLst>
                <a:latin typeface="Book Antiqua" pitchFamily="18" charset="0"/>
              </a:rPr>
              <a:t>trigger</a:t>
            </a:r>
            <a:r>
              <a:rPr lang="it-IT" altLang="it-IT" sz="2200" dirty="0">
                <a:effectLst>
                  <a:outerShdw blurRad="38100" dist="38100" dir="2700000" algn="tl">
                    <a:srgbClr val="000000"/>
                  </a:outerShdw>
                </a:effectLst>
                <a:latin typeface="Book Antiqua" pitchFamily="18" charset="0"/>
              </a:rPr>
              <a:t> viene esclusa</a:t>
            </a:r>
          </a:p>
        </p:txBody>
      </p:sp>
      <p:sp>
        <p:nvSpPr>
          <p:cNvPr id="17" name="Text Box 21"/>
          <p:cNvSpPr txBox="1">
            <a:spLocks noChangeArrowheads="1"/>
          </p:cNvSpPr>
          <p:nvPr/>
        </p:nvSpPr>
        <p:spPr bwMode="auto">
          <a:xfrm>
            <a:off x="390525" y="4162425"/>
            <a:ext cx="2835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1400" b="1"/>
              <a:t>var. indipendente (X)</a:t>
            </a:r>
          </a:p>
        </p:txBody>
      </p:sp>
      <p:sp>
        <p:nvSpPr>
          <p:cNvPr id="18" name="Text Box 22"/>
          <p:cNvSpPr txBox="1">
            <a:spLocks noChangeArrowheads="1"/>
          </p:cNvSpPr>
          <p:nvPr/>
        </p:nvSpPr>
        <p:spPr bwMode="auto">
          <a:xfrm>
            <a:off x="476250" y="4410075"/>
            <a:ext cx="2835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1400" b="1"/>
              <a:t>var. dipendente (Y)</a:t>
            </a:r>
          </a:p>
        </p:txBody>
      </p:sp>
      <p:sp>
        <p:nvSpPr>
          <p:cNvPr id="19" name="Text Box 23"/>
          <p:cNvSpPr txBox="1">
            <a:spLocks noChangeArrowheads="1"/>
          </p:cNvSpPr>
          <p:nvPr/>
        </p:nvSpPr>
        <p:spPr bwMode="auto">
          <a:xfrm>
            <a:off x="5095875" y="2514600"/>
            <a:ext cx="2835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1400" b="1"/>
              <a:t>OSCILLOSCOPIO</a:t>
            </a:r>
          </a:p>
        </p:txBody>
      </p:sp>
      <p:sp>
        <p:nvSpPr>
          <p:cNvPr id="20" name="Segnaposto piè di pagina 19"/>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21" name="Segnaposto numero diapositiva 20"/>
          <p:cNvSpPr>
            <a:spLocks noGrp="1"/>
          </p:cNvSpPr>
          <p:nvPr>
            <p:ph type="sldNum" sz="quarter" idx="11"/>
          </p:nvPr>
        </p:nvSpPr>
        <p:spPr/>
        <p:txBody>
          <a:bodyPr/>
          <a:lstStyle/>
          <a:p>
            <a:fld id="{D9CFC445-5C07-4798-82DA-45EE38110827}" type="slidenum">
              <a:rPr lang="it-IT" altLang="it-IT" smtClean="0"/>
              <a:pPr/>
              <a:t>13</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2032637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487363" y="3890963"/>
            <a:ext cx="8259762" cy="35718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5" name="Rectangle 2"/>
          <p:cNvSpPr txBox="1">
            <a:spLocks noChangeArrowheads="1"/>
          </p:cNvSpPr>
          <p:nvPr/>
        </p:nvSpPr>
        <p:spPr>
          <a:xfrm>
            <a:off x="0" y="0"/>
            <a:ext cx="9144000"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kern="0" dirty="0" smtClean="0">
                <a:solidFill>
                  <a:schemeClr val="tx1">
                    <a:lumMod val="50000"/>
                  </a:schemeClr>
                </a:solidFill>
                <a:latin typeface="Book Antiqua" pitchFamily="18" charset="0"/>
              </a:rPr>
              <a:t>Misura della </a:t>
            </a:r>
            <a:r>
              <a:rPr lang="it-IT" altLang="it-IT" kern="0" dirty="0" err="1" smtClean="0">
                <a:solidFill>
                  <a:schemeClr val="tx1">
                    <a:lumMod val="50000"/>
                  </a:schemeClr>
                </a:solidFill>
                <a:latin typeface="Book Antiqua" pitchFamily="18" charset="0"/>
              </a:rPr>
              <a:t>caratt</a:t>
            </a:r>
            <a:r>
              <a:rPr lang="it-IT" altLang="it-IT" kern="0" dirty="0" smtClean="0">
                <a:solidFill>
                  <a:schemeClr val="tx1">
                    <a:lumMod val="50000"/>
                  </a:schemeClr>
                </a:solidFill>
                <a:latin typeface="Book Antiqua" pitchFamily="18" charset="0"/>
              </a:rPr>
              <a:t>. I-V di un diodo</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12177"/>
          <a:stretch>
            <a:fillRect/>
          </a:stretch>
        </p:blipFill>
        <p:spPr bwMode="auto">
          <a:xfrm>
            <a:off x="485775" y="1473200"/>
            <a:ext cx="825658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280988" y="4529138"/>
            <a:ext cx="8863012"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lang="it-IT" altLang="it-IT" sz="2200" dirty="0">
                <a:effectLst>
                  <a:outerShdw blurRad="38100" dist="38100" dir="2700000" algn="tl">
                    <a:srgbClr val="000000"/>
                  </a:outerShdw>
                </a:effectLst>
                <a:latin typeface="Book Antiqua" pitchFamily="18" charset="0"/>
              </a:rPr>
              <a:t>Misura, mediante oscilloscopio in modalità X-Y, della caratteristica corrente-tensione (I-V) di un diodo a semiconduttore</a:t>
            </a:r>
          </a:p>
          <a:p>
            <a:pPr eaLnBrk="1" hangingPunct="1">
              <a:spcBef>
                <a:spcPct val="20000"/>
              </a:spcBef>
              <a:defRPr/>
            </a:pPr>
            <a:r>
              <a:rPr lang="it-IT" altLang="it-IT" sz="2200" dirty="0">
                <a:effectLst>
                  <a:outerShdw blurRad="38100" dist="38100" dir="2700000" algn="tl">
                    <a:srgbClr val="000000"/>
                  </a:outerShdw>
                </a:effectLst>
                <a:latin typeface="Book Antiqua" pitchFamily="18" charset="0"/>
              </a:rPr>
              <a:t>Per osservare una traccia stabile, occorre “ripetere nel tempo” (con una ‘rapida’ rampa di tensione) la d.d.p. applicata ai capi del diodo</a:t>
            </a:r>
            <a:br>
              <a:rPr lang="it-IT" altLang="it-IT" sz="2200" dirty="0">
                <a:effectLst>
                  <a:outerShdw blurRad="38100" dist="38100" dir="2700000" algn="tl">
                    <a:srgbClr val="000000"/>
                  </a:outerShdw>
                </a:effectLst>
                <a:latin typeface="Book Antiqua" pitchFamily="18" charset="0"/>
              </a:rPr>
            </a:br>
            <a:endParaRPr lang="it-IT" altLang="it-IT" sz="2200" dirty="0">
              <a:effectLst>
                <a:outerShdw blurRad="38100" dist="38100" dir="2700000" algn="tl">
                  <a:srgbClr val="000000"/>
                </a:outerShdw>
              </a:effectLst>
              <a:latin typeface="Book Antiqua" pitchFamily="18" charset="0"/>
            </a:endParaRPr>
          </a:p>
        </p:txBody>
      </p:sp>
      <p:sp>
        <p:nvSpPr>
          <p:cNvPr id="8" name="Freeform 9"/>
          <p:cNvSpPr>
            <a:spLocks/>
          </p:cNvSpPr>
          <p:nvPr/>
        </p:nvSpPr>
        <p:spPr bwMode="auto">
          <a:xfrm>
            <a:off x="6134100" y="3605213"/>
            <a:ext cx="644525" cy="477837"/>
          </a:xfrm>
          <a:custGeom>
            <a:avLst/>
            <a:gdLst>
              <a:gd name="T0" fmla="*/ 2147483646 w 406"/>
              <a:gd name="T1" fmla="*/ 0 h 301"/>
              <a:gd name="T2" fmla="*/ 2147483646 w 406"/>
              <a:gd name="T3" fmla="*/ 2147483646 h 301"/>
              <a:gd name="T4" fmla="*/ 2147483646 w 406"/>
              <a:gd name="T5" fmla="*/ 2147483646 h 301"/>
              <a:gd name="T6" fmla="*/ 2147483646 w 406"/>
              <a:gd name="T7" fmla="*/ 2147483646 h 301"/>
              <a:gd name="T8" fmla="*/ 2147483646 w 406"/>
              <a:gd name="T9" fmla="*/ 2147483646 h 301"/>
              <a:gd name="T10" fmla="*/ 2147483646 w 406"/>
              <a:gd name="T11" fmla="*/ 2147483646 h 301"/>
              <a:gd name="T12" fmla="*/ 2147483646 w 406"/>
              <a:gd name="T13" fmla="*/ 2147483646 h 301"/>
              <a:gd name="T14" fmla="*/ 2147483646 w 406"/>
              <a:gd name="T15" fmla="*/ 2147483646 h 301"/>
              <a:gd name="T16" fmla="*/ 2147483646 w 406"/>
              <a:gd name="T17" fmla="*/ 2147483646 h 3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6" h="301">
                <a:moveTo>
                  <a:pt x="406" y="0"/>
                </a:moveTo>
                <a:cubicBezTo>
                  <a:pt x="305" y="3"/>
                  <a:pt x="217" y="4"/>
                  <a:pt x="124" y="38"/>
                </a:cubicBezTo>
                <a:cubicBezTo>
                  <a:pt x="120" y="44"/>
                  <a:pt x="118" y="51"/>
                  <a:pt x="112" y="56"/>
                </a:cubicBezTo>
                <a:cubicBezTo>
                  <a:pt x="107" y="60"/>
                  <a:pt x="98" y="58"/>
                  <a:pt x="93" y="63"/>
                </a:cubicBezTo>
                <a:cubicBezTo>
                  <a:pt x="89" y="67"/>
                  <a:pt x="91" y="76"/>
                  <a:pt x="87" y="81"/>
                </a:cubicBezTo>
                <a:cubicBezTo>
                  <a:pt x="77" y="93"/>
                  <a:pt x="63" y="96"/>
                  <a:pt x="49" y="100"/>
                </a:cubicBezTo>
                <a:cubicBezTo>
                  <a:pt x="0" y="174"/>
                  <a:pt x="32" y="112"/>
                  <a:pt x="18" y="251"/>
                </a:cubicBezTo>
                <a:cubicBezTo>
                  <a:pt x="17" y="257"/>
                  <a:pt x="12" y="263"/>
                  <a:pt x="11" y="269"/>
                </a:cubicBezTo>
                <a:cubicBezTo>
                  <a:pt x="10" y="280"/>
                  <a:pt x="11" y="290"/>
                  <a:pt x="11" y="301"/>
                </a:cubicBez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it-IT">
              <a:ln>
                <a:solidFill>
                  <a:schemeClr val="accent4"/>
                </a:solidFill>
              </a:ln>
            </a:endParaRPr>
          </a:p>
        </p:txBody>
      </p:sp>
      <p:sp>
        <p:nvSpPr>
          <p:cNvPr id="9" name="Line 11"/>
          <p:cNvSpPr>
            <a:spLocks noChangeShapeType="1"/>
          </p:cNvSpPr>
          <p:nvPr/>
        </p:nvSpPr>
        <p:spPr bwMode="auto">
          <a:xfrm flipH="1">
            <a:off x="5983288" y="3598863"/>
            <a:ext cx="536575" cy="0"/>
          </a:xfrm>
          <a:prstGeom prst="line">
            <a:avLst/>
          </a:prstGeom>
          <a:noFill/>
          <a:ln w="158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 name="Segnaposto piè di pagina 9"/>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11" name="Segnaposto numero diapositiva 10"/>
          <p:cNvSpPr>
            <a:spLocks noGrp="1"/>
          </p:cNvSpPr>
          <p:nvPr>
            <p:ph type="sldNum" sz="quarter" idx="11"/>
          </p:nvPr>
        </p:nvSpPr>
        <p:spPr/>
        <p:txBody>
          <a:bodyPr/>
          <a:lstStyle/>
          <a:p>
            <a:fld id="{D9CFC445-5C07-4798-82DA-45EE38110827}" type="slidenum">
              <a:rPr lang="it-IT" altLang="it-IT" smtClean="0"/>
              <a:pPr/>
              <a:t>14</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2972901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0"/>
            <a:ext cx="9144000"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r>
              <a:rPr lang="it-IT" altLang="it-IT" sz="4000" kern="0" dirty="0" smtClean="0">
                <a:solidFill>
                  <a:schemeClr val="tx1"/>
                </a:solidFill>
                <a:latin typeface="Book Antiqua" panose="02040602050305030304" pitchFamily="18" charset="0"/>
              </a:rPr>
              <a:t>Misura funzione di trasferimento (1/2)</a:t>
            </a:r>
          </a:p>
        </p:txBody>
      </p:sp>
      <p:pic>
        <p:nvPicPr>
          <p:cNvPr id="5" name="Picture 4" descr="trasf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96863" y="952500"/>
            <a:ext cx="8612187" cy="2582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5"/>
          <p:cNvSpPr txBox="1">
            <a:spLocks noChangeArrowheads="1"/>
          </p:cNvSpPr>
          <p:nvPr/>
        </p:nvSpPr>
        <p:spPr bwMode="auto">
          <a:xfrm>
            <a:off x="369888" y="3743325"/>
            <a:ext cx="8535987"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lang="it-IT" altLang="it-IT" sz="2200">
                <a:effectLst>
                  <a:outerShdw blurRad="38100" dist="38100" dir="2700000" algn="tl">
                    <a:srgbClr val="000000"/>
                  </a:outerShdw>
                </a:effectLst>
                <a:latin typeface="Book Antiqua" pitchFamily="18" charset="0"/>
              </a:rPr>
              <a:t>Schema semplificato per la </a:t>
            </a:r>
            <a:r>
              <a:rPr lang="it-IT" altLang="it-IT" sz="2200" b="1">
                <a:solidFill>
                  <a:srgbClr val="FFFF00"/>
                </a:solidFill>
                <a:effectLst>
                  <a:outerShdw blurRad="38100" dist="38100" dir="2700000" algn="tl">
                    <a:srgbClr val="000000"/>
                  </a:outerShdw>
                </a:effectLst>
                <a:latin typeface="Book Antiqua" pitchFamily="18" charset="0"/>
              </a:rPr>
              <a:t>misura</a:t>
            </a:r>
            <a:r>
              <a:rPr lang="it-IT" altLang="it-IT" sz="2200">
                <a:effectLst>
                  <a:outerShdw blurRad="38100" dist="38100" dir="2700000" algn="tl">
                    <a:srgbClr val="000000"/>
                  </a:outerShdw>
                </a:effectLst>
                <a:latin typeface="Book Antiqua" pitchFamily="18" charset="0"/>
              </a:rPr>
              <a:t>/visualizzazione </a:t>
            </a:r>
            <a:r>
              <a:rPr lang="it-IT" altLang="it-IT" sz="2200" b="1">
                <a:solidFill>
                  <a:srgbClr val="FFFF00"/>
                </a:solidFill>
                <a:effectLst>
                  <a:outerShdw blurRad="38100" dist="38100" dir="2700000" algn="tl">
                    <a:srgbClr val="000000"/>
                  </a:outerShdw>
                </a:effectLst>
                <a:latin typeface="Book Antiqua" pitchFamily="18" charset="0"/>
              </a:rPr>
              <a:t>della risposta in frequenza di un doppio bipolo</a:t>
            </a:r>
            <a:r>
              <a:rPr lang="it-IT" altLang="it-IT" sz="2200">
                <a:effectLst>
                  <a:outerShdw blurRad="38100" dist="38100" dir="2700000" algn="tl">
                    <a:srgbClr val="000000"/>
                  </a:outerShdw>
                </a:effectLst>
                <a:latin typeface="Book Antiqua" pitchFamily="18" charset="0"/>
              </a:rPr>
              <a:t> in prova.</a:t>
            </a:r>
          </a:p>
          <a:p>
            <a:pPr eaLnBrk="1" hangingPunct="1">
              <a:spcBef>
                <a:spcPct val="20000"/>
              </a:spcBef>
              <a:defRPr/>
            </a:pPr>
            <a:r>
              <a:rPr lang="it-IT" altLang="it-IT" sz="2200">
                <a:effectLst>
                  <a:outerShdw blurRad="38100" dist="38100" dir="2700000" algn="tl">
                    <a:srgbClr val="000000"/>
                  </a:outerShdw>
                </a:effectLst>
                <a:latin typeface="Book Antiqua" pitchFamily="18" charset="0"/>
              </a:rPr>
              <a:t>La rampa di tensione, che produce la variazione in frequenza (vobulazione) del segnale sinusoidale erogato dal generatore panoramico, viene inviata anche al sistema di deflessione orizzontale (canale X) dell’oscilloscopio.</a:t>
            </a:r>
          </a:p>
          <a:p>
            <a:pPr eaLnBrk="1" hangingPunct="1">
              <a:lnSpc>
                <a:spcPct val="80000"/>
              </a:lnSpc>
              <a:spcBef>
                <a:spcPct val="30000"/>
              </a:spcBef>
              <a:defRPr/>
            </a:pPr>
            <a:r>
              <a:rPr lang="it-IT" altLang="it-IT" sz="2200">
                <a:effectLst>
                  <a:outerShdw blurRad="38100" dist="38100" dir="2700000" algn="tl">
                    <a:srgbClr val="000000"/>
                  </a:outerShdw>
                </a:effectLst>
                <a:latin typeface="Book Antiqua" pitchFamily="18" charset="0"/>
              </a:rPr>
              <a:t>Al sistema di deflessione verticale (canale Y), viene invece inviato il segnale sinusoidale in uscita dal doppio bipolo.</a:t>
            </a:r>
            <a:endParaRPr lang="it-IT" altLang="it-IT" sz="2800">
              <a:effectLst>
                <a:outerShdw blurRad="38100" dist="38100" dir="2700000" algn="tl">
                  <a:srgbClr val="000000"/>
                </a:outerShdw>
              </a:effectLst>
              <a:latin typeface="Book Antiqua" pitchFamily="18" charset="0"/>
            </a:endParaRPr>
          </a:p>
        </p:txBody>
      </p:sp>
      <p:sp>
        <p:nvSpPr>
          <p:cNvPr id="7" name="Segnaposto piè di pagina 6"/>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8" name="Segnaposto numero diapositiva 7"/>
          <p:cNvSpPr>
            <a:spLocks noGrp="1"/>
          </p:cNvSpPr>
          <p:nvPr>
            <p:ph type="sldNum" sz="quarter" idx="11"/>
          </p:nvPr>
        </p:nvSpPr>
        <p:spPr/>
        <p:txBody>
          <a:bodyPr/>
          <a:lstStyle/>
          <a:p>
            <a:fld id="{D9CFC445-5C07-4798-82DA-45EE38110827}" type="slidenum">
              <a:rPr lang="it-IT" altLang="it-IT" smtClean="0"/>
              <a:pPr/>
              <a:t>15</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2805188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0"/>
            <a:ext cx="9144000"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r>
              <a:rPr lang="it-IT" altLang="it-IT" sz="4000" kern="0" dirty="0" smtClean="0">
                <a:solidFill>
                  <a:schemeClr val="tx1"/>
                </a:solidFill>
                <a:latin typeface="Book Antiqua" panose="02040602050305030304" pitchFamily="18" charset="0"/>
              </a:rPr>
              <a:t>Misura funzione di trasferimento (2/2)</a:t>
            </a:r>
          </a:p>
        </p:txBody>
      </p:sp>
      <p:pic>
        <p:nvPicPr>
          <p:cNvPr id="5" name="Picture 3" descr="trasf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98475" y="862013"/>
            <a:ext cx="7915275" cy="33734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4"/>
          <p:cNvSpPr txBox="1">
            <a:spLocks noChangeArrowheads="1"/>
          </p:cNvSpPr>
          <p:nvPr/>
        </p:nvSpPr>
        <p:spPr bwMode="auto">
          <a:xfrm>
            <a:off x="441325" y="4297363"/>
            <a:ext cx="8115300"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defRPr/>
            </a:pPr>
            <a:r>
              <a:rPr lang="it-IT" altLang="it-IT" sz="2200" dirty="0">
                <a:effectLst>
                  <a:outerShdw blurRad="38100" dist="38100" dir="2700000" algn="tl">
                    <a:srgbClr val="000000"/>
                  </a:outerShdw>
                </a:effectLst>
                <a:latin typeface="Book Antiqua" pitchFamily="18" charset="0"/>
              </a:rPr>
              <a:t>Rappresentazione sullo schermo dell’oscilloscopio del </a:t>
            </a:r>
            <a:r>
              <a:rPr lang="it-IT" altLang="it-IT" sz="2200" b="1" dirty="0">
                <a:solidFill>
                  <a:srgbClr val="FFFF00"/>
                </a:solidFill>
                <a:effectLst>
                  <a:outerShdw blurRad="38100" dist="38100" dir="2700000" algn="tl">
                    <a:srgbClr val="000000"/>
                  </a:outerShdw>
                </a:effectLst>
                <a:latin typeface="Book Antiqua" pitchFamily="18" charset="0"/>
              </a:rPr>
              <a:t>segnale misurato in uscita da un filtro passa basso</a:t>
            </a:r>
            <a:r>
              <a:rPr lang="it-IT" altLang="it-IT" sz="2200" dirty="0">
                <a:effectLst>
                  <a:outerShdw blurRad="38100" dist="38100" dir="2700000" algn="tl">
                    <a:srgbClr val="000000"/>
                  </a:outerShdw>
                </a:effectLst>
                <a:latin typeface="Book Antiqua" pitchFamily="18" charset="0"/>
              </a:rPr>
              <a:t>, eccitato da un segnale </a:t>
            </a:r>
            <a:r>
              <a:rPr lang="it-IT" altLang="it-IT" sz="2200" dirty="0" err="1">
                <a:effectLst>
                  <a:outerShdw blurRad="38100" dist="38100" dir="2700000" algn="tl">
                    <a:srgbClr val="000000"/>
                  </a:outerShdw>
                </a:effectLst>
                <a:latin typeface="Book Antiqua" pitchFamily="18" charset="0"/>
              </a:rPr>
              <a:t>vobulato</a:t>
            </a:r>
            <a:r>
              <a:rPr lang="it-IT" altLang="it-IT" sz="2200" dirty="0">
                <a:effectLst>
                  <a:outerShdw blurRad="38100" dist="38100" dir="2700000" algn="tl">
                    <a:srgbClr val="000000"/>
                  </a:outerShdw>
                </a:effectLst>
                <a:latin typeface="Book Antiqua" pitchFamily="18" charset="0"/>
              </a:rPr>
              <a:t> (</a:t>
            </a:r>
            <a:r>
              <a:rPr lang="it-IT" altLang="it-IT" sz="2200" i="1" dirty="0">
                <a:effectLst>
                  <a:outerShdw blurRad="38100" dist="38100" dir="2700000" algn="tl">
                    <a:srgbClr val="000000"/>
                  </a:outerShdw>
                </a:effectLst>
                <a:latin typeface="Book Antiqua" pitchFamily="18" charset="0"/>
              </a:rPr>
              <a:t>e</a:t>
            </a:r>
            <a:r>
              <a:rPr lang="it-IT" altLang="it-IT" sz="2200" dirty="0">
                <a:effectLst>
                  <a:outerShdw blurRad="38100" dist="38100" dir="2700000" algn="tl">
                    <a:srgbClr val="000000"/>
                  </a:outerShdw>
                </a:effectLst>
                <a:latin typeface="Book Antiqua" pitchFamily="18" charset="0"/>
              </a:rPr>
              <a:t>.</a:t>
            </a:r>
            <a:r>
              <a:rPr lang="it-IT" altLang="it-IT" sz="2200" i="1" dirty="0">
                <a:effectLst>
                  <a:outerShdw blurRad="38100" dist="38100" dir="2700000" algn="tl">
                    <a:srgbClr val="000000"/>
                  </a:outerShdw>
                </a:effectLst>
                <a:latin typeface="Book Antiqua" pitchFamily="18" charset="0"/>
              </a:rPr>
              <a:t>g</a:t>
            </a:r>
            <a:r>
              <a:rPr lang="it-IT" altLang="it-IT" sz="2200" dirty="0">
                <a:effectLst>
                  <a:outerShdw blurRad="38100" dist="38100" dir="2700000" algn="tl">
                    <a:srgbClr val="000000"/>
                  </a:outerShdw>
                </a:effectLst>
                <a:latin typeface="Book Antiqua" pitchFamily="18" charset="0"/>
              </a:rPr>
              <a:t>. VCO), utilizzando la tensione/frequenza di </a:t>
            </a:r>
            <a:r>
              <a:rPr lang="it-IT" altLang="it-IT" sz="2200" dirty="0" err="1">
                <a:effectLst>
                  <a:outerShdw blurRad="38100" dist="38100" dir="2700000" algn="tl">
                    <a:srgbClr val="000000"/>
                  </a:outerShdw>
                </a:effectLst>
                <a:latin typeface="Book Antiqua" pitchFamily="18" charset="0"/>
              </a:rPr>
              <a:t>vobulazione</a:t>
            </a:r>
            <a:r>
              <a:rPr lang="it-IT" altLang="it-IT" sz="2200" dirty="0">
                <a:effectLst>
                  <a:outerShdw blurRad="38100" dist="38100" dir="2700000" algn="tl">
                    <a:srgbClr val="000000"/>
                  </a:outerShdw>
                </a:effectLst>
                <a:latin typeface="Book Antiqua" pitchFamily="18" charset="0"/>
              </a:rPr>
              <a:t> per pilotare l’asse orizzontale.</a:t>
            </a:r>
          </a:p>
          <a:p>
            <a:pPr eaLnBrk="1" hangingPunct="1">
              <a:lnSpc>
                <a:spcPct val="80000"/>
              </a:lnSpc>
              <a:spcBef>
                <a:spcPts val="1200"/>
              </a:spcBef>
              <a:defRPr/>
            </a:pPr>
            <a:r>
              <a:rPr lang="it-IT" altLang="it-IT" sz="2200" dirty="0">
                <a:effectLst>
                  <a:outerShdw blurRad="38100" dist="38100" dir="2700000" algn="tl">
                    <a:srgbClr val="000000"/>
                  </a:outerShdw>
                </a:effectLst>
                <a:latin typeface="Book Antiqua" pitchFamily="18" charset="0"/>
              </a:rPr>
              <a:t>Nel primo caso, il segnale in uscita dal filtro viene applicato direttamente all’ingresso dell’oscilloscopio, mentre nel secondo caso viene utilizzato un rivelatore di picco per migliorare la visualizzazione delle ampiezze trasmesse</a:t>
            </a:r>
          </a:p>
        </p:txBody>
      </p:sp>
      <p:sp>
        <p:nvSpPr>
          <p:cNvPr id="7" name="Segnaposto piè di pagina 6"/>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8" name="Segnaposto numero diapositiva 7"/>
          <p:cNvSpPr>
            <a:spLocks noGrp="1"/>
          </p:cNvSpPr>
          <p:nvPr>
            <p:ph type="sldNum" sz="quarter" idx="11"/>
          </p:nvPr>
        </p:nvSpPr>
        <p:spPr/>
        <p:txBody>
          <a:bodyPr/>
          <a:lstStyle/>
          <a:p>
            <a:fld id="{D9CFC445-5C07-4798-82DA-45EE38110827}" type="slidenum">
              <a:rPr lang="it-IT" altLang="it-IT" smtClean="0"/>
              <a:pPr/>
              <a:t>16</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3696688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0"/>
            <a:ext cx="9144000"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r>
              <a:rPr lang="it-IT" altLang="it-IT" kern="0" dirty="0" smtClean="0">
                <a:solidFill>
                  <a:schemeClr val="tx1">
                    <a:lumMod val="50000"/>
                  </a:schemeClr>
                </a:solidFill>
                <a:latin typeface="Book Antiqua" panose="02040602050305030304" pitchFamily="18" charset="0"/>
              </a:rPr>
              <a:t>Misura </a:t>
            </a:r>
            <a:r>
              <a:rPr lang="it-IT" altLang="it-IT" kern="0" dirty="0" err="1" smtClean="0">
                <a:solidFill>
                  <a:schemeClr val="tx1">
                    <a:lumMod val="50000"/>
                  </a:schemeClr>
                </a:solidFill>
                <a:latin typeface="Book Antiqua" panose="02040602050305030304" pitchFamily="18" charset="0"/>
              </a:rPr>
              <a:t>caratt</a:t>
            </a:r>
            <a:r>
              <a:rPr lang="it-IT" altLang="it-IT" kern="0" dirty="0" smtClean="0">
                <a:solidFill>
                  <a:schemeClr val="tx1">
                    <a:lumMod val="50000"/>
                  </a:schemeClr>
                </a:solidFill>
                <a:latin typeface="Book Antiqua" panose="02040602050305030304" pitchFamily="18" charset="0"/>
              </a:rPr>
              <a:t>. I-V di un transistor</a:t>
            </a:r>
          </a:p>
        </p:txBody>
      </p:sp>
      <p:pic>
        <p:nvPicPr>
          <p:cNvPr id="5" name="Picture 3" descr="trasf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68288" y="1179513"/>
            <a:ext cx="8678862" cy="28082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4"/>
          <p:cNvSpPr txBox="1">
            <a:spLocks noChangeArrowheads="1"/>
          </p:cNvSpPr>
          <p:nvPr/>
        </p:nvSpPr>
        <p:spPr bwMode="auto">
          <a:xfrm>
            <a:off x="368300" y="4186238"/>
            <a:ext cx="8382000"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200">
                <a:effectLst>
                  <a:outerShdw blurRad="38100" dist="38100" dir="2700000" algn="tl">
                    <a:srgbClr val="000000"/>
                  </a:outerShdw>
                </a:effectLst>
                <a:latin typeface="Book Antiqua" pitchFamily="18" charset="0"/>
              </a:rPr>
              <a:t>Schema di principio di un circuito per la </a:t>
            </a:r>
            <a:r>
              <a:rPr lang="it-IT" altLang="it-IT" sz="2200" b="1">
                <a:solidFill>
                  <a:srgbClr val="FFFF00"/>
                </a:solidFill>
                <a:effectLst>
                  <a:outerShdw blurRad="38100" dist="38100" dir="2700000" algn="tl">
                    <a:srgbClr val="000000"/>
                  </a:outerShdw>
                </a:effectLst>
                <a:latin typeface="Book Antiqua" pitchFamily="18" charset="0"/>
              </a:rPr>
              <a:t>misura diretta delle caratteristiche di un transistore</a:t>
            </a:r>
            <a:r>
              <a:rPr lang="it-IT" altLang="it-IT" sz="2200">
                <a:effectLst>
                  <a:outerShdw blurRad="38100" dist="38100" dir="2700000" algn="tl">
                    <a:srgbClr val="000000"/>
                  </a:outerShdw>
                </a:effectLst>
                <a:latin typeface="Book Antiqua" pitchFamily="18" charset="0"/>
              </a:rPr>
              <a:t> ed esempio della rappresentazione sullo schermo dell’oscilloscopio della famiglia di curve caratteristiche </a:t>
            </a:r>
            <a:r>
              <a:rPr lang="it-IT" altLang="it-IT" sz="2200" i="1">
                <a:effectLst>
                  <a:outerShdw blurRad="38100" dist="38100" dir="2700000" algn="tl">
                    <a:srgbClr val="000000"/>
                  </a:outerShdw>
                </a:effectLst>
                <a:latin typeface="Book Antiqua" pitchFamily="18" charset="0"/>
              </a:rPr>
              <a:t>I</a:t>
            </a:r>
            <a:r>
              <a:rPr lang="it-IT" altLang="it-IT" sz="2400" baseline="-25000">
                <a:effectLst>
                  <a:outerShdw blurRad="38100" dist="38100" dir="2700000" algn="tl">
                    <a:srgbClr val="000000"/>
                  </a:outerShdw>
                </a:effectLst>
                <a:latin typeface="Book Antiqua" pitchFamily="18" charset="0"/>
              </a:rPr>
              <a:t>c</a:t>
            </a:r>
            <a:r>
              <a:rPr lang="it-IT" altLang="it-IT" sz="2200">
                <a:effectLst>
                  <a:outerShdw blurRad="38100" dist="38100" dir="2700000" algn="tl">
                    <a:srgbClr val="000000"/>
                  </a:outerShdw>
                </a:effectLst>
                <a:latin typeface="Book Antiqua" pitchFamily="18" charset="0"/>
              </a:rPr>
              <a:t> – </a:t>
            </a:r>
            <a:r>
              <a:rPr lang="it-IT" altLang="it-IT" sz="2200" i="1">
                <a:effectLst>
                  <a:outerShdw blurRad="38100" dist="38100" dir="2700000" algn="tl">
                    <a:srgbClr val="000000"/>
                  </a:outerShdw>
                </a:effectLst>
                <a:latin typeface="Book Antiqua" pitchFamily="18" charset="0"/>
              </a:rPr>
              <a:t>V</a:t>
            </a:r>
            <a:r>
              <a:rPr lang="it-IT" altLang="it-IT" sz="2400" baseline="-25000">
                <a:effectLst>
                  <a:outerShdw blurRad="38100" dist="38100" dir="2700000" algn="tl">
                    <a:srgbClr val="000000"/>
                  </a:outerShdw>
                </a:effectLst>
                <a:latin typeface="Book Antiqua" pitchFamily="18" charset="0"/>
              </a:rPr>
              <a:t>ce</a:t>
            </a:r>
            <a:r>
              <a:rPr lang="it-IT" altLang="it-IT" sz="2200">
                <a:effectLst>
                  <a:outerShdw blurRad="38100" dist="38100" dir="2700000" algn="tl">
                    <a:srgbClr val="000000"/>
                  </a:outerShdw>
                </a:effectLst>
                <a:latin typeface="Book Antiqua" pitchFamily="18" charset="0"/>
              </a:rPr>
              <a:t> al variare della corrente di base</a:t>
            </a:r>
            <a:br>
              <a:rPr lang="it-IT" altLang="it-IT" sz="2200">
                <a:effectLst>
                  <a:outerShdw blurRad="38100" dist="38100" dir="2700000" algn="tl">
                    <a:srgbClr val="000000"/>
                  </a:outerShdw>
                </a:effectLst>
                <a:latin typeface="Book Antiqua" pitchFamily="18" charset="0"/>
              </a:rPr>
            </a:br>
            <a:r>
              <a:rPr lang="it-IT" altLang="it-IT" sz="2200">
                <a:effectLst>
                  <a:outerShdw blurRad="38100" dist="38100" dir="2700000" algn="tl">
                    <a:srgbClr val="000000"/>
                  </a:outerShdw>
                </a:effectLst>
                <a:latin typeface="Book Antiqua" pitchFamily="18" charset="0"/>
              </a:rPr>
              <a:t>( </a:t>
            </a:r>
            <a:r>
              <a:rPr lang="it-IT" altLang="it-IT" sz="2200" i="1">
                <a:effectLst>
                  <a:outerShdw blurRad="38100" dist="38100" dir="2700000" algn="tl">
                    <a:srgbClr val="000000"/>
                  </a:outerShdw>
                </a:effectLst>
                <a:latin typeface="Book Antiqua" pitchFamily="18" charset="0"/>
              </a:rPr>
              <a:t>I</a:t>
            </a:r>
            <a:r>
              <a:rPr lang="it-IT" altLang="it-IT" sz="2400" baseline="-25000">
                <a:effectLst>
                  <a:outerShdw blurRad="38100" dist="38100" dir="2700000" algn="tl">
                    <a:srgbClr val="000000"/>
                  </a:outerShdw>
                </a:effectLst>
                <a:latin typeface="Book Antiqua" pitchFamily="18" charset="0"/>
              </a:rPr>
              <a:t>b1</a:t>
            </a:r>
            <a:r>
              <a:rPr lang="it-IT" altLang="it-IT" sz="2200">
                <a:effectLst>
                  <a:outerShdw blurRad="38100" dist="38100" dir="2700000" algn="tl">
                    <a:srgbClr val="000000"/>
                  </a:outerShdw>
                </a:effectLst>
                <a:latin typeface="Book Antiqua" pitchFamily="18" charset="0"/>
              </a:rPr>
              <a:t> &lt; </a:t>
            </a:r>
            <a:r>
              <a:rPr lang="it-IT" altLang="it-IT" sz="2200" i="1">
                <a:effectLst>
                  <a:outerShdw blurRad="38100" dist="38100" dir="2700000" algn="tl">
                    <a:srgbClr val="000000"/>
                  </a:outerShdw>
                </a:effectLst>
                <a:latin typeface="Book Antiqua" pitchFamily="18" charset="0"/>
              </a:rPr>
              <a:t>I</a:t>
            </a:r>
            <a:r>
              <a:rPr lang="it-IT" altLang="it-IT" sz="2400" baseline="-25000">
                <a:effectLst>
                  <a:outerShdw blurRad="38100" dist="38100" dir="2700000" algn="tl">
                    <a:srgbClr val="000000"/>
                  </a:outerShdw>
                </a:effectLst>
                <a:latin typeface="Book Antiqua" pitchFamily="18" charset="0"/>
              </a:rPr>
              <a:t>b2</a:t>
            </a:r>
            <a:r>
              <a:rPr lang="it-IT" altLang="it-IT" sz="2200">
                <a:effectLst>
                  <a:outerShdw blurRad="38100" dist="38100" dir="2700000" algn="tl">
                    <a:srgbClr val="000000"/>
                  </a:outerShdw>
                </a:effectLst>
                <a:latin typeface="Book Antiqua" pitchFamily="18" charset="0"/>
              </a:rPr>
              <a:t> &lt; </a:t>
            </a:r>
            <a:r>
              <a:rPr lang="it-IT" altLang="it-IT" sz="2200" i="1">
                <a:effectLst>
                  <a:outerShdw blurRad="38100" dist="38100" dir="2700000" algn="tl">
                    <a:srgbClr val="000000"/>
                  </a:outerShdw>
                </a:effectLst>
                <a:latin typeface="Book Antiqua" pitchFamily="18" charset="0"/>
              </a:rPr>
              <a:t>I</a:t>
            </a:r>
            <a:r>
              <a:rPr lang="it-IT" altLang="it-IT" sz="2400" baseline="-25000">
                <a:effectLst>
                  <a:outerShdw blurRad="38100" dist="38100" dir="2700000" algn="tl">
                    <a:srgbClr val="000000"/>
                  </a:outerShdw>
                </a:effectLst>
                <a:latin typeface="Book Antiqua" pitchFamily="18" charset="0"/>
              </a:rPr>
              <a:t>b3</a:t>
            </a:r>
            <a:r>
              <a:rPr lang="it-IT" altLang="it-IT" sz="2200">
                <a:effectLst>
                  <a:outerShdw blurRad="38100" dist="38100" dir="2700000" algn="tl">
                    <a:srgbClr val="000000"/>
                  </a:outerShdw>
                </a:effectLst>
                <a:latin typeface="Book Antiqua" pitchFamily="18" charset="0"/>
              </a:rPr>
              <a:t> &lt; </a:t>
            </a:r>
            <a:r>
              <a:rPr lang="it-IT" altLang="it-IT" sz="2200" i="1">
                <a:effectLst>
                  <a:outerShdw blurRad="38100" dist="38100" dir="2700000" algn="tl">
                    <a:srgbClr val="000000"/>
                  </a:outerShdw>
                </a:effectLst>
                <a:latin typeface="Book Antiqua" pitchFamily="18" charset="0"/>
              </a:rPr>
              <a:t>I</a:t>
            </a:r>
            <a:r>
              <a:rPr lang="it-IT" altLang="it-IT" sz="2400" baseline="-25000">
                <a:effectLst>
                  <a:outerShdw blurRad="38100" dist="38100" dir="2700000" algn="tl">
                    <a:srgbClr val="000000"/>
                  </a:outerShdw>
                </a:effectLst>
                <a:latin typeface="Book Antiqua" pitchFamily="18" charset="0"/>
              </a:rPr>
              <a:t>b4</a:t>
            </a:r>
            <a:r>
              <a:rPr lang="it-IT" altLang="it-IT" sz="2200">
                <a:effectLst>
                  <a:outerShdw blurRad="38100" dist="38100" dir="2700000" algn="tl">
                    <a:srgbClr val="000000"/>
                  </a:outerShdw>
                </a:effectLst>
                <a:latin typeface="Book Antiqua" pitchFamily="18" charset="0"/>
              </a:rPr>
              <a:t> )</a:t>
            </a:r>
          </a:p>
          <a:p>
            <a:pPr algn="r" eaLnBrk="1" hangingPunct="1">
              <a:spcBef>
                <a:spcPct val="50000"/>
              </a:spcBef>
              <a:defRPr/>
            </a:pPr>
            <a:r>
              <a:rPr lang="it-IT" altLang="it-IT" sz="2200">
                <a:effectLst>
                  <a:outerShdw blurRad="38100" dist="38100" dir="2700000" algn="tl">
                    <a:srgbClr val="000000"/>
                  </a:outerShdw>
                </a:effectLst>
                <a:latin typeface="Book Antiqua" pitchFamily="18" charset="0"/>
              </a:rPr>
              <a:t>si osservi che </a:t>
            </a:r>
            <a:r>
              <a:rPr lang="it-IT" altLang="it-IT" sz="2200" i="1">
                <a:effectLst>
                  <a:outerShdw blurRad="38100" dist="38100" dir="2700000" algn="tl">
                    <a:srgbClr val="000000"/>
                  </a:outerShdw>
                </a:effectLst>
                <a:latin typeface="Book Antiqua" pitchFamily="18" charset="0"/>
              </a:rPr>
              <a:t>V</a:t>
            </a:r>
            <a:r>
              <a:rPr lang="it-IT" altLang="it-IT" sz="2200" baseline="-25000">
                <a:effectLst>
                  <a:outerShdw blurRad="38100" dist="38100" dir="2700000" algn="tl">
                    <a:srgbClr val="000000"/>
                  </a:outerShdw>
                </a:effectLst>
                <a:latin typeface="Book Antiqua" pitchFamily="18" charset="0"/>
              </a:rPr>
              <a:t>Y</a:t>
            </a:r>
            <a:r>
              <a:rPr lang="it-IT" altLang="it-IT" sz="2200">
                <a:effectLst>
                  <a:outerShdw blurRad="38100" dist="38100" dir="2700000" algn="tl">
                    <a:srgbClr val="000000"/>
                  </a:outerShdw>
                </a:effectLst>
                <a:latin typeface="Book Antiqua" pitchFamily="18" charset="0"/>
              </a:rPr>
              <a:t>=</a:t>
            </a:r>
            <a:r>
              <a:rPr lang="it-IT" altLang="it-IT" sz="2200" i="1">
                <a:effectLst>
                  <a:outerShdw blurRad="38100" dist="38100" dir="2700000" algn="tl">
                    <a:srgbClr val="000000"/>
                  </a:outerShdw>
                </a:effectLst>
                <a:latin typeface="Book Antiqua" pitchFamily="18" charset="0"/>
              </a:rPr>
              <a:t>R</a:t>
            </a:r>
            <a:r>
              <a:rPr lang="it-IT" altLang="it-IT" sz="2200" baseline="-25000">
                <a:effectLst>
                  <a:outerShdw blurRad="38100" dist="38100" dir="2700000" algn="tl">
                    <a:srgbClr val="000000"/>
                  </a:outerShdw>
                </a:effectLst>
                <a:latin typeface="Book Antiqua" pitchFamily="18" charset="0"/>
              </a:rPr>
              <a:t>c</a:t>
            </a:r>
            <a:r>
              <a:rPr lang="it-IT" altLang="it-IT" sz="2200" i="1">
                <a:effectLst>
                  <a:outerShdw blurRad="38100" dist="38100" dir="2700000" algn="tl">
                    <a:srgbClr val="000000"/>
                  </a:outerShdw>
                </a:effectLst>
                <a:latin typeface="Book Antiqua" pitchFamily="18" charset="0"/>
              </a:rPr>
              <a:t>I</a:t>
            </a:r>
            <a:r>
              <a:rPr lang="it-IT" altLang="it-IT" sz="2200" baseline="-25000">
                <a:effectLst>
                  <a:outerShdw blurRad="38100" dist="38100" dir="2700000" algn="tl">
                    <a:srgbClr val="000000"/>
                  </a:outerShdw>
                </a:effectLst>
                <a:latin typeface="Book Antiqua" pitchFamily="18" charset="0"/>
              </a:rPr>
              <a:t>c</a:t>
            </a:r>
            <a:r>
              <a:rPr lang="it-IT" altLang="it-IT" sz="2200">
                <a:effectLst>
                  <a:outerShdw blurRad="38100" dist="38100" dir="2700000" algn="tl">
                    <a:srgbClr val="000000"/>
                  </a:outerShdw>
                </a:effectLst>
                <a:latin typeface="Book Antiqua" pitchFamily="18" charset="0"/>
                <a:sym typeface="Symbol" pitchFamily="18" charset="2"/>
              </a:rPr>
              <a:t></a:t>
            </a:r>
            <a:r>
              <a:rPr lang="it-IT" altLang="it-IT" sz="2200" i="1">
                <a:effectLst>
                  <a:outerShdw blurRad="38100" dist="38100" dir="2700000" algn="tl">
                    <a:srgbClr val="000000"/>
                  </a:outerShdw>
                </a:effectLst>
                <a:latin typeface="Book Antiqua" pitchFamily="18" charset="0"/>
              </a:rPr>
              <a:t>I</a:t>
            </a:r>
            <a:r>
              <a:rPr lang="it-IT" altLang="it-IT" sz="2200" baseline="-25000">
                <a:effectLst>
                  <a:outerShdw blurRad="38100" dist="38100" dir="2700000" algn="tl">
                    <a:srgbClr val="000000"/>
                  </a:outerShdw>
                </a:effectLst>
                <a:latin typeface="Book Antiqua" pitchFamily="18" charset="0"/>
              </a:rPr>
              <a:t>c</a:t>
            </a:r>
            <a:r>
              <a:rPr lang="it-IT" altLang="it-IT" sz="2200">
                <a:effectLst>
                  <a:outerShdw blurRad="38100" dist="38100" dir="2700000" algn="tl">
                    <a:srgbClr val="000000"/>
                  </a:outerShdw>
                </a:effectLst>
                <a:latin typeface="Book Antiqua" pitchFamily="18" charset="0"/>
              </a:rPr>
              <a:t> e </a:t>
            </a:r>
            <a:r>
              <a:rPr lang="it-IT" altLang="it-IT" sz="2200" i="1">
                <a:effectLst>
                  <a:outerShdw blurRad="38100" dist="38100" dir="2700000" algn="tl">
                    <a:srgbClr val="000000"/>
                  </a:outerShdw>
                </a:effectLst>
                <a:latin typeface="Book Antiqua" pitchFamily="18" charset="0"/>
              </a:rPr>
              <a:t>V</a:t>
            </a:r>
            <a:r>
              <a:rPr lang="it-IT" altLang="it-IT" sz="2200" baseline="-25000">
                <a:effectLst>
                  <a:outerShdw blurRad="38100" dist="38100" dir="2700000" algn="tl">
                    <a:srgbClr val="000000"/>
                  </a:outerShdw>
                </a:effectLst>
                <a:latin typeface="Book Antiqua" pitchFamily="18" charset="0"/>
              </a:rPr>
              <a:t>X</a:t>
            </a:r>
            <a:r>
              <a:rPr lang="it-IT" altLang="it-IT" sz="2200">
                <a:effectLst>
                  <a:outerShdw blurRad="38100" dist="38100" dir="2700000" algn="tl">
                    <a:srgbClr val="000000"/>
                  </a:outerShdw>
                </a:effectLst>
                <a:latin typeface="Book Antiqua" pitchFamily="18" charset="0"/>
              </a:rPr>
              <a:t>=</a:t>
            </a:r>
            <a:r>
              <a:rPr lang="it-IT" altLang="it-IT" sz="2200" i="1">
                <a:effectLst>
                  <a:outerShdw blurRad="38100" dist="38100" dir="2700000" algn="tl">
                    <a:srgbClr val="000000"/>
                  </a:outerShdw>
                </a:effectLst>
                <a:latin typeface="Book Antiqua" pitchFamily="18" charset="0"/>
              </a:rPr>
              <a:t>V</a:t>
            </a:r>
            <a:r>
              <a:rPr lang="it-IT" altLang="it-IT" sz="2200" baseline="-25000">
                <a:effectLst>
                  <a:outerShdw blurRad="38100" dist="38100" dir="2700000" algn="tl">
                    <a:srgbClr val="000000"/>
                  </a:outerShdw>
                </a:effectLst>
                <a:latin typeface="Book Antiqua" pitchFamily="18" charset="0"/>
              </a:rPr>
              <a:t>ce</a:t>
            </a:r>
          </a:p>
        </p:txBody>
      </p:sp>
      <p:sp>
        <p:nvSpPr>
          <p:cNvPr id="7" name="Line 5"/>
          <p:cNvSpPr>
            <a:spLocks noChangeShapeType="1"/>
          </p:cNvSpPr>
          <p:nvPr/>
        </p:nvSpPr>
        <p:spPr bwMode="auto">
          <a:xfrm>
            <a:off x="566738" y="2097088"/>
            <a:ext cx="0" cy="523875"/>
          </a:xfrm>
          <a:prstGeom prst="line">
            <a:avLst/>
          </a:prstGeom>
          <a:noFill/>
          <a:ln w="19050">
            <a:solidFill>
              <a:srgbClr val="000000"/>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8" name="Text Box 6"/>
          <p:cNvSpPr txBox="1">
            <a:spLocks noChangeArrowheads="1"/>
          </p:cNvSpPr>
          <p:nvPr/>
        </p:nvSpPr>
        <p:spPr bwMode="auto">
          <a:xfrm>
            <a:off x="573088" y="2190750"/>
            <a:ext cx="139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1600" b="1">
                <a:solidFill>
                  <a:srgbClr val="000000"/>
                </a:solidFill>
                <a:effectLst>
                  <a:outerShdw blurRad="38100" dist="38100" dir="2700000" algn="tl">
                    <a:srgbClr val="FFFFFF"/>
                  </a:outerShdw>
                </a:effectLst>
                <a:latin typeface="Arial" charset="0"/>
              </a:rPr>
              <a:t>sincronismo</a:t>
            </a:r>
          </a:p>
        </p:txBody>
      </p:sp>
      <p:sp>
        <p:nvSpPr>
          <p:cNvPr id="9" name="Rectangle 7"/>
          <p:cNvSpPr>
            <a:spLocks noChangeArrowheads="1"/>
          </p:cNvSpPr>
          <p:nvPr/>
        </p:nvSpPr>
        <p:spPr bwMode="auto">
          <a:xfrm>
            <a:off x="4289425" y="3178175"/>
            <a:ext cx="171450" cy="2000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800"/>
          </a:p>
        </p:txBody>
      </p:sp>
      <p:sp>
        <p:nvSpPr>
          <p:cNvPr id="10" name="Line 9"/>
          <p:cNvSpPr>
            <a:spLocks noChangeShapeType="1"/>
          </p:cNvSpPr>
          <p:nvPr/>
        </p:nvSpPr>
        <p:spPr bwMode="auto">
          <a:xfrm>
            <a:off x="4292600" y="3600450"/>
            <a:ext cx="184150"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1" name="Line 10"/>
          <p:cNvSpPr>
            <a:spLocks noChangeShapeType="1"/>
          </p:cNvSpPr>
          <p:nvPr/>
        </p:nvSpPr>
        <p:spPr bwMode="auto">
          <a:xfrm rot="5400000">
            <a:off x="4216400" y="3340100"/>
            <a:ext cx="120650" cy="0"/>
          </a:xfrm>
          <a:prstGeom prst="line">
            <a:avLst/>
          </a:prstGeom>
          <a:noFill/>
          <a:ln w="38100">
            <a:solidFill>
              <a:srgbClr val="99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2" name="Line 13"/>
          <p:cNvSpPr>
            <a:spLocks noChangeShapeType="1"/>
          </p:cNvSpPr>
          <p:nvPr/>
        </p:nvSpPr>
        <p:spPr bwMode="auto">
          <a:xfrm rot="10800000">
            <a:off x="3729038" y="3184525"/>
            <a:ext cx="655637"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3" name="Line 14"/>
          <p:cNvSpPr>
            <a:spLocks noChangeShapeType="1"/>
          </p:cNvSpPr>
          <p:nvPr/>
        </p:nvSpPr>
        <p:spPr bwMode="auto">
          <a:xfrm rot="16200000">
            <a:off x="4262437" y="3281363"/>
            <a:ext cx="21907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4" name="Line 15"/>
          <p:cNvSpPr>
            <a:spLocks noChangeShapeType="1"/>
          </p:cNvSpPr>
          <p:nvPr/>
        </p:nvSpPr>
        <p:spPr bwMode="auto">
          <a:xfrm rot="16200000">
            <a:off x="3243263" y="3148012"/>
            <a:ext cx="965200" cy="317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5" name="Line 16"/>
          <p:cNvSpPr>
            <a:spLocks noChangeShapeType="1"/>
          </p:cNvSpPr>
          <p:nvPr/>
        </p:nvSpPr>
        <p:spPr bwMode="auto">
          <a:xfrm rot="10800000" flipV="1">
            <a:off x="3717925" y="3629025"/>
            <a:ext cx="1323975" cy="317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6" name="Line 17"/>
          <p:cNvSpPr>
            <a:spLocks noChangeShapeType="1"/>
          </p:cNvSpPr>
          <p:nvPr/>
        </p:nvSpPr>
        <p:spPr bwMode="auto">
          <a:xfrm>
            <a:off x="3241675" y="2681288"/>
            <a:ext cx="4873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7" name="Line 19"/>
          <p:cNvSpPr>
            <a:spLocks noChangeShapeType="1"/>
          </p:cNvSpPr>
          <p:nvPr/>
        </p:nvSpPr>
        <p:spPr bwMode="auto">
          <a:xfrm rot="16200000">
            <a:off x="4992687" y="3598863"/>
            <a:ext cx="9207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8" name="Text Box 20"/>
          <p:cNvSpPr txBox="1">
            <a:spLocks noChangeArrowheads="1"/>
          </p:cNvSpPr>
          <p:nvPr/>
        </p:nvSpPr>
        <p:spPr bwMode="auto">
          <a:xfrm>
            <a:off x="3206750" y="2638425"/>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1400" b="1">
                <a:solidFill>
                  <a:srgbClr val="DC0101"/>
                </a:solidFill>
              </a:rPr>
              <a:t>c</a:t>
            </a:r>
          </a:p>
        </p:txBody>
      </p:sp>
      <p:sp>
        <p:nvSpPr>
          <p:cNvPr id="19" name="Text Box 21"/>
          <p:cNvSpPr txBox="1">
            <a:spLocks noChangeArrowheads="1"/>
          </p:cNvSpPr>
          <p:nvPr/>
        </p:nvSpPr>
        <p:spPr bwMode="auto">
          <a:xfrm>
            <a:off x="3216275" y="3051175"/>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1400" b="1">
                <a:solidFill>
                  <a:schemeClr val="accent2"/>
                </a:solidFill>
              </a:rPr>
              <a:t>e</a:t>
            </a:r>
          </a:p>
        </p:txBody>
      </p:sp>
      <p:sp>
        <p:nvSpPr>
          <p:cNvPr id="20" name="Text Box 22"/>
          <p:cNvSpPr txBox="1">
            <a:spLocks noChangeArrowheads="1"/>
          </p:cNvSpPr>
          <p:nvPr/>
        </p:nvSpPr>
        <p:spPr bwMode="auto">
          <a:xfrm>
            <a:off x="2670175" y="2943225"/>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50000"/>
              </a:spcBef>
              <a:buClrTx/>
              <a:buSzTx/>
              <a:buFontTx/>
              <a:buNone/>
            </a:pPr>
            <a:r>
              <a:rPr lang="it-IT" altLang="it-IT" sz="1400" b="1">
                <a:solidFill>
                  <a:srgbClr val="0000FF"/>
                </a:solidFill>
              </a:rPr>
              <a:t>b</a:t>
            </a:r>
          </a:p>
        </p:txBody>
      </p:sp>
      <p:sp>
        <p:nvSpPr>
          <p:cNvPr id="21" name="Line 23"/>
          <p:cNvSpPr>
            <a:spLocks noChangeShapeType="1"/>
          </p:cNvSpPr>
          <p:nvPr/>
        </p:nvSpPr>
        <p:spPr bwMode="auto">
          <a:xfrm rot="10800000" flipV="1">
            <a:off x="3232150" y="3297238"/>
            <a:ext cx="1063625" cy="0"/>
          </a:xfrm>
          <a:prstGeom prst="line">
            <a:avLst/>
          </a:prstGeom>
          <a:noFill/>
          <a:ln w="44450">
            <a:solidFill>
              <a:srgbClr val="99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 name="Text Box 24"/>
          <p:cNvSpPr txBox="1">
            <a:spLocks noChangeArrowheads="1"/>
          </p:cNvSpPr>
          <p:nvPr/>
        </p:nvSpPr>
        <p:spPr bwMode="auto">
          <a:xfrm>
            <a:off x="3340100" y="2065338"/>
            <a:ext cx="558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2200" i="1">
                <a:solidFill>
                  <a:srgbClr val="000000"/>
                </a:solidFill>
                <a:latin typeface="Book Antiqua" panose="02040602050305030304" pitchFamily="18" charset="0"/>
              </a:rPr>
              <a:t>R</a:t>
            </a:r>
            <a:r>
              <a:rPr lang="it-IT" altLang="it-IT" sz="2200" baseline="-25000">
                <a:solidFill>
                  <a:srgbClr val="000000"/>
                </a:solidFill>
                <a:latin typeface="Book Antiqua" panose="02040602050305030304" pitchFamily="18" charset="0"/>
              </a:rPr>
              <a:t>c</a:t>
            </a:r>
          </a:p>
        </p:txBody>
      </p:sp>
      <p:sp>
        <p:nvSpPr>
          <p:cNvPr id="23" name="Text Box 25"/>
          <p:cNvSpPr txBox="1">
            <a:spLocks noChangeArrowheads="1"/>
          </p:cNvSpPr>
          <p:nvPr/>
        </p:nvSpPr>
        <p:spPr bwMode="auto">
          <a:xfrm>
            <a:off x="2349500" y="2484438"/>
            <a:ext cx="558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2200" i="1">
                <a:solidFill>
                  <a:srgbClr val="000000"/>
                </a:solidFill>
                <a:latin typeface="Book Antiqua" panose="02040602050305030304" pitchFamily="18" charset="0"/>
              </a:rPr>
              <a:t>R</a:t>
            </a:r>
            <a:r>
              <a:rPr lang="it-IT" altLang="it-IT" sz="2200" baseline="-25000">
                <a:solidFill>
                  <a:srgbClr val="000000"/>
                </a:solidFill>
                <a:latin typeface="Book Antiqua" panose="02040602050305030304" pitchFamily="18" charset="0"/>
              </a:rPr>
              <a:t>b</a:t>
            </a:r>
          </a:p>
        </p:txBody>
      </p:sp>
      <p:sp>
        <p:nvSpPr>
          <p:cNvPr id="24" name="Text Box 26"/>
          <p:cNvSpPr txBox="1">
            <a:spLocks noChangeArrowheads="1"/>
          </p:cNvSpPr>
          <p:nvPr/>
        </p:nvSpPr>
        <p:spPr bwMode="auto">
          <a:xfrm>
            <a:off x="4087813" y="2752725"/>
            <a:ext cx="220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defRPr/>
            </a:pPr>
            <a:r>
              <a:rPr lang="it-IT" altLang="it-IT" b="1" smtClean="0">
                <a:solidFill>
                  <a:srgbClr val="DC0101"/>
                </a:solidFill>
                <a:effectLst>
                  <a:outerShdw blurRad="38100" dist="38100" dir="2700000" algn="tl">
                    <a:srgbClr val="000000"/>
                  </a:outerShdw>
                </a:effectLst>
                <a:latin typeface="Arial" panose="020B0604020202020204" pitchFamily="34" charset="0"/>
              </a:rPr>
              <a:t>sonda diff.</a:t>
            </a:r>
            <a:endParaRPr lang="it-IT" altLang="it-IT" b="1" baseline="-25000" smtClean="0">
              <a:solidFill>
                <a:srgbClr val="DC0101"/>
              </a:solidFill>
              <a:effectLst>
                <a:outerShdw blurRad="38100" dist="38100" dir="2700000" algn="tl">
                  <a:srgbClr val="000000"/>
                </a:outerShdw>
              </a:effectLst>
              <a:latin typeface="Arial" panose="020B0604020202020204" pitchFamily="34" charset="0"/>
            </a:endParaRPr>
          </a:p>
        </p:txBody>
      </p:sp>
      <p:sp>
        <p:nvSpPr>
          <p:cNvPr id="25" name="Oval 26"/>
          <p:cNvSpPr>
            <a:spLocks noChangeArrowheads="1"/>
          </p:cNvSpPr>
          <p:nvPr/>
        </p:nvSpPr>
        <p:spPr bwMode="auto">
          <a:xfrm>
            <a:off x="3689350" y="3146425"/>
            <a:ext cx="73025" cy="6985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it-IT" altLang="it-IT" sz="1800"/>
          </a:p>
        </p:txBody>
      </p:sp>
      <p:sp>
        <p:nvSpPr>
          <p:cNvPr id="26" name="Oval 29"/>
          <p:cNvSpPr>
            <a:spLocks noChangeArrowheads="1"/>
          </p:cNvSpPr>
          <p:nvPr/>
        </p:nvSpPr>
        <p:spPr bwMode="auto">
          <a:xfrm>
            <a:off x="3225800" y="3260725"/>
            <a:ext cx="73025" cy="69850"/>
          </a:xfrm>
          <a:prstGeom prst="ellipse">
            <a:avLst/>
          </a:prstGeom>
          <a:solidFill>
            <a:srgbClr val="99CC00"/>
          </a:solidFill>
          <a:ln w="9525">
            <a:solidFill>
              <a:srgbClr val="99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it-IT" altLang="it-IT" sz="1800"/>
          </a:p>
        </p:txBody>
      </p:sp>
      <p:sp>
        <p:nvSpPr>
          <p:cNvPr id="27" name="Oval 30"/>
          <p:cNvSpPr>
            <a:spLocks noChangeArrowheads="1"/>
          </p:cNvSpPr>
          <p:nvPr/>
        </p:nvSpPr>
        <p:spPr bwMode="auto">
          <a:xfrm>
            <a:off x="3233738" y="2646363"/>
            <a:ext cx="73025" cy="6985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pPr>
            <a:endParaRPr lang="it-IT" altLang="it-IT" sz="1800"/>
          </a:p>
        </p:txBody>
      </p:sp>
      <p:sp>
        <p:nvSpPr>
          <p:cNvPr id="28" name="Segnaposto piè di pagina 27"/>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29" name="Segnaposto numero diapositiva 28"/>
          <p:cNvSpPr>
            <a:spLocks noGrp="1"/>
          </p:cNvSpPr>
          <p:nvPr>
            <p:ph type="sldNum" sz="quarter" idx="11"/>
          </p:nvPr>
        </p:nvSpPr>
        <p:spPr/>
        <p:txBody>
          <a:bodyPr/>
          <a:lstStyle/>
          <a:p>
            <a:fld id="{D9CFC445-5C07-4798-82DA-45EE38110827}" type="slidenum">
              <a:rPr lang="it-IT" altLang="it-IT" smtClean="0"/>
              <a:pPr/>
              <a:t>17</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303011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1963" y="0"/>
            <a:ext cx="8053387"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kern="0" dirty="0" smtClean="0">
                <a:solidFill>
                  <a:schemeClr val="tx1"/>
                </a:solidFill>
                <a:latin typeface="Book Antiqua" pitchFamily="18" charset="0"/>
              </a:rPr>
              <a:t>Figure di </a:t>
            </a:r>
            <a:r>
              <a:rPr lang="it-IT" altLang="it-IT" kern="0" dirty="0" err="1" smtClean="0">
                <a:solidFill>
                  <a:schemeClr val="tx1"/>
                </a:solidFill>
                <a:latin typeface="Book Antiqua" pitchFamily="18" charset="0"/>
              </a:rPr>
              <a:t>Lissajous</a:t>
            </a:r>
            <a:r>
              <a:rPr lang="it-IT" altLang="it-IT" kern="0" dirty="0" smtClean="0">
                <a:solidFill>
                  <a:schemeClr val="tx1"/>
                </a:solidFill>
                <a:latin typeface="Book Antiqua" pitchFamily="18" charset="0"/>
              </a:rPr>
              <a:t> (1/2)</a:t>
            </a:r>
          </a:p>
        </p:txBody>
      </p:sp>
      <p:pic>
        <p:nvPicPr>
          <p:cNvPr id="5" name="Picture 3" descr="lissajou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25513" y="976313"/>
            <a:ext cx="7116762" cy="4530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4"/>
          <p:cNvSpPr txBox="1">
            <a:spLocks noChangeArrowheads="1"/>
          </p:cNvSpPr>
          <p:nvPr/>
        </p:nvSpPr>
        <p:spPr bwMode="auto">
          <a:xfrm>
            <a:off x="903288" y="5653088"/>
            <a:ext cx="72310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it-IT" altLang="it-IT" sz="2200" b="1">
                <a:solidFill>
                  <a:srgbClr val="FFFF00"/>
                </a:solidFill>
                <a:effectLst>
                  <a:outerShdw blurRad="38100" dist="38100" dir="2700000" algn="tl">
                    <a:srgbClr val="000000"/>
                  </a:outerShdw>
                </a:effectLst>
                <a:latin typeface="Book Antiqua" panose="02040602050305030304" pitchFamily="18" charset="0"/>
              </a:rPr>
              <a:t>Figure di Lissajous</a:t>
            </a:r>
            <a:r>
              <a:rPr lang="it-IT" altLang="it-IT" sz="2200">
                <a:effectLst>
                  <a:outerShdw blurRad="38100" dist="38100" dir="2700000" algn="tl">
                    <a:srgbClr val="000000"/>
                  </a:outerShdw>
                </a:effectLst>
                <a:latin typeface="Book Antiqua" panose="02040602050305030304" pitchFamily="18" charset="0"/>
              </a:rPr>
              <a:t>: prodotte da </a:t>
            </a:r>
            <a:r>
              <a:rPr lang="it-IT" altLang="it-IT" sz="2200">
                <a:solidFill>
                  <a:srgbClr val="FFFF00"/>
                </a:solidFill>
                <a:effectLst>
                  <a:outerShdw blurRad="38100" dist="38100" dir="2700000" algn="tl">
                    <a:srgbClr val="000000"/>
                  </a:outerShdw>
                </a:effectLst>
                <a:latin typeface="Book Antiqua" panose="02040602050305030304" pitchFamily="18" charset="0"/>
              </a:rPr>
              <a:t>due segnali sinusoidali</a:t>
            </a:r>
            <a:r>
              <a:rPr lang="it-IT" altLang="it-IT" sz="2200">
                <a:effectLst>
                  <a:outerShdw blurRad="38100" dist="38100" dir="2700000" algn="tl">
                    <a:srgbClr val="000000"/>
                  </a:outerShdw>
                </a:effectLst>
                <a:latin typeface="Book Antiqua" panose="02040602050305030304" pitchFamily="18" charset="0"/>
              </a:rPr>
              <a:t> (in </a:t>
            </a:r>
            <a:r>
              <a:rPr lang="it-IT" altLang="it-IT" sz="2200" b="1">
                <a:solidFill>
                  <a:srgbClr val="FFFF00"/>
                </a:solidFill>
                <a:effectLst>
                  <a:outerShdw blurRad="38100" dist="38100" dir="2700000" algn="tl">
                    <a:srgbClr val="000000"/>
                  </a:outerShdw>
                </a:effectLst>
                <a:latin typeface="Book Antiqua" panose="02040602050305030304" pitchFamily="18" charset="0"/>
              </a:rPr>
              <a:t>modalità X-Y</a:t>
            </a:r>
            <a:r>
              <a:rPr lang="it-IT" altLang="it-IT" sz="2200">
                <a:effectLst>
                  <a:outerShdw blurRad="38100" dist="38100" dir="2700000" algn="tl">
                    <a:srgbClr val="000000"/>
                  </a:outerShdw>
                </a:effectLst>
                <a:latin typeface="Book Antiqua" panose="02040602050305030304" pitchFamily="18" charset="0"/>
              </a:rPr>
              <a:t>) con differenti frequenze e sfasamenti</a:t>
            </a:r>
          </a:p>
        </p:txBody>
      </p:sp>
      <p:sp>
        <p:nvSpPr>
          <p:cNvPr id="7" name="Segnaposto piè di pagina 6"/>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8" name="Segnaposto numero diapositiva 7"/>
          <p:cNvSpPr>
            <a:spLocks noGrp="1"/>
          </p:cNvSpPr>
          <p:nvPr>
            <p:ph type="sldNum" sz="quarter" idx="11"/>
          </p:nvPr>
        </p:nvSpPr>
        <p:spPr/>
        <p:txBody>
          <a:bodyPr/>
          <a:lstStyle/>
          <a:p>
            <a:fld id="{D9CFC445-5C07-4798-82DA-45EE38110827}" type="slidenum">
              <a:rPr lang="it-IT" altLang="it-IT" smtClean="0"/>
              <a:pPr/>
              <a:t>18</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1695907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1963" y="0"/>
            <a:ext cx="8053387"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kern="0" dirty="0" smtClean="0">
                <a:solidFill>
                  <a:schemeClr val="tx1"/>
                </a:solidFill>
                <a:latin typeface="Book Antiqua" pitchFamily="18" charset="0"/>
              </a:rPr>
              <a:t>Figure di </a:t>
            </a:r>
            <a:r>
              <a:rPr lang="it-IT" altLang="it-IT" kern="0" dirty="0" err="1" smtClean="0">
                <a:solidFill>
                  <a:schemeClr val="tx1"/>
                </a:solidFill>
                <a:latin typeface="Book Antiqua" pitchFamily="18" charset="0"/>
              </a:rPr>
              <a:t>Lissajous</a:t>
            </a:r>
            <a:r>
              <a:rPr lang="it-IT" altLang="it-IT" kern="0" dirty="0" smtClean="0">
                <a:solidFill>
                  <a:schemeClr val="tx1"/>
                </a:solidFill>
                <a:latin typeface="Book Antiqua" pitchFamily="18" charset="0"/>
              </a:rPr>
              <a:t> (2/2)</a:t>
            </a:r>
          </a:p>
        </p:txBody>
      </p:sp>
      <p:sp>
        <p:nvSpPr>
          <p:cNvPr id="5" name="Text Box 3"/>
          <p:cNvSpPr txBox="1">
            <a:spLocks noChangeArrowheads="1"/>
          </p:cNvSpPr>
          <p:nvPr/>
        </p:nvSpPr>
        <p:spPr bwMode="auto">
          <a:xfrm>
            <a:off x="290513" y="5272088"/>
            <a:ext cx="8853487"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200" b="1">
                <a:solidFill>
                  <a:srgbClr val="FFFF00"/>
                </a:solidFill>
                <a:effectLst>
                  <a:outerShdw blurRad="38100" dist="38100" dir="2700000" algn="tl">
                    <a:srgbClr val="000000"/>
                  </a:outerShdw>
                </a:effectLst>
                <a:latin typeface="Book Antiqua" pitchFamily="18" charset="0"/>
              </a:rPr>
              <a:t>Misura del rapporto di frequenza</a:t>
            </a:r>
            <a:r>
              <a:rPr lang="it-IT" altLang="it-IT" sz="2200">
                <a:effectLst>
                  <a:outerShdw blurRad="38100" dist="38100" dir="2700000" algn="tl">
                    <a:srgbClr val="000000"/>
                  </a:outerShdw>
                </a:effectLst>
                <a:latin typeface="Book Antiqua" pitchFamily="18" charset="0"/>
              </a:rPr>
              <a:t> tra due segnali </a:t>
            </a:r>
            <a:r>
              <a:rPr lang="it-IT" altLang="it-IT" sz="2200">
                <a:solidFill>
                  <a:srgbClr val="FFFF00"/>
                </a:solidFill>
                <a:effectLst>
                  <a:outerShdw blurRad="38100" dist="38100" dir="2700000" algn="tl">
                    <a:srgbClr val="000000"/>
                  </a:outerShdw>
                </a:effectLst>
                <a:latin typeface="Book Antiqua" pitchFamily="18" charset="0"/>
              </a:rPr>
              <a:t>mediante il conteggio del numero dei punti di tangenza</a:t>
            </a:r>
            <a:r>
              <a:rPr lang="it-IT" altLang="it-IT" sz="2200">
                <a:effectLst>
                  <a:outerShdw blurRad="38100" dist="38100" dir="2700000" algn="tl">
                    <a:srgbClr val="000000"/>
                  </a:outerShdw>
                </a:effectLst>
                <a:latin typeface="Book Antiqua" pitchFamily="18" charset="0"/>
              </a:rPr>
              <a:t>. In questo caso </a:t>
            </a:r>
            <a:br>
              <a:rPr lang="it-IT" altLang="it-IT" sz="2200">
                <a:effectLst>
                  <a:outerShdw blurRad="38100" dist="38100" dir="2700000" algn="tl">
                    <a:srgbClr val="000000"/>
                  </a:outerShdw>
                </a:effectLst>
                <a:latin typeface="Book Antiqua" pitchFamily="18" charset="0"/>
              </a:rPr>
            </a:br>
            <a:r>
              <a:rPr lang="it-IT" altLang="it-IT" sz="2200" i="1">
                <a:effectLst>
                  <a:outerShdw blurRad="38100" dist="38100" dir="2700000" algn="tl">
                    <a:srgbClr val="000000"/>
                  </a:outerShdw>
                </a:effectLst>
                <a:latin typeface="Book Antiqua" pitchFamily="18" charset="0"/>
              </a:rPr>
              <a:t>N</a:t>
            </a:r>
            <a:r>
              <a:rPr lang="it-IT" altLang="it-IT" sz="2200" baseline="-25000">
                <a:effectLst>
                  <a:outerShdw blurRad="38100" dist="38100" dir="2700000" algn="tl">
                    <a:srgbClr val="000000"/>
                  </a:outerShdw>
                </a:effectLst>
                <a:latin typeface="Book Antiqua" pitchFamily="18" charset="0"/>
              </a:rPr>
              <a:t>O </a:t>
            </a:r>
            <a:r>
              <a:rPr lang="it-IT" altLang="it-IT" sz="2200">
                <a:effectLst>
                  <a:outerShdw blurRad="38100" dist="38100" dir="2700000" algn="tl">
                    <a:srgbClr val="000000"/>
                  </a:outerShdw>
                </a:effectLst>
                <a:latin typeface="Book Antiqua" pitchFamily="18" charset="0"/>
              </a:rPr>
              <a:t>= 3 e </a:t>
            </a:r>
            <a:r>
              <a:rPr lang="it-IT" altLang="it-IT" sz="2200" i="1">
                <a:effectLst>
                  <a:outerShdw blurRad="38100" dist="38100" dir="2700000" algn="tl">
                    <a:srgbClr val="000000"/>
                  </a:outerShdw>
                </a:effectLst>
                <a:latin typeface="Book Antiqua" pitchFamily="18" charset="0"/>
              </a:rPr>
              <a:t>N</a:t>
            </a:r>
            <a:r>
              <a:rPr lang="it-IT" altLang="it-IT" sz="2200" baseline="-25000">
                <a:effectLst>
                  <a:outerShdw blurRad="38100" dist="38100" dir="2700000" algn="tl">
                    <a:srgbClr val="000000"/>
                  </a:outerShdw>
                </a:effectLst>
                <a:latin typeface="Book Antiqua" pitchFamily="18" charset="0"/>
              </a:rPr>
              <a:t>V</a:t>
            </a:r>
            <a:r>
              <a:rPr lang="it-IT" altLang="it-IT" sz="2200">
                <a:effectLst>
                  <a:outerShdw blurRad="38100" dist="38100" dir="2700000" algn="tl">
                    <a:srgbClr val="000000"/>
                  </a:outerShdw>
                </a:effectLst>
                <a:latin typeface="Book Antiqua" pitchFamily="18" charset="0"/>
              </a:rPr>
              <a:t> = 1 :  il rapporto di frequenza è quindi pari a </a:t>
            </a:r>
            <a:r>
              <a:rPr lang="it-IT" altLang="it-IT" sz="2200" i="1">
                <a:effectLst>
                  <a:outerShdw blurRad="38100" dist="38100" dir="2700000" algn="tl">
                    <a:srgbClr val="000000"/>
                  </a:outerShdw>
                </a:effectLst>
                <a:latin typeface="Book Antiqua" pitchFamily="18" charset="0"/>
              </a:rPr>
              <a:t>N</a:t>
            </a:r>
            <a:r>
              <a:rPr lang="it-IT" altLang="it-IT" sz="2200" baseline="-25000">
                <a:effectLst>
                  <a:outerShdw blurRad="38100" dist="38100" dir="2700000" algn="tl">
                    <a:srgbClr val="000000"/>
                  </a:outerShdw>
                </a:effectLst>
                <a:latin typeface="Book Antiqua" pitchFamily="18" charset="0"/>
              </a:rPr>
              <a:t>O</a:t>
            </a:r>
            <a:r>
              <a:rPr lang="it-IT" altLang="it-IT" sz="2200">
                <a:effectLst>
                  <a:outerShdw blurRad="38100" dist="38100" dir="2700000" algn="tl">
                    <a:srgbClr val="000000"/>
                  </a:outerShdw>
                </a:effectLst>
                <a:latin typeface="Book Antiqua" pitchFamily="18" charset="0"/>
              </a:rPr>
              <a:t> / </a:t>
            </a:r>
            <a:r>
              <a:rPr lang="it-IT" altLang="it-IT" sz="2200" i="1">
                <a:effectLst>
                  <a:outerShdw blurRad="38100" dist="38100" dir="2700000" algn="tl">
                    <a:srgbClr val="000000"/>
                  </a:outerShdw>
                </a:effectLst>
                <a:latin typeface="Book Antiqua" pitchFamily="18" charset="0"/>
              </a:rPr>
              <a:t>N</a:t>
            </a:r>
            <a:r>
              <a:rPr lang="it-IT" altLang="it-IT" sz="2200" baseline="-25000">
                <a:effectLst>
                  <a:outerShdw blurRad="38100" dist="38100" dir="2700000" algn="tl">
                    <a:srgbClr val="000000"/>
                  </a:outerShdw>
                </a:effectLst>
                <a:latin typeface="Book Antiqua" pitchFamily="18" charset="0"/>
              </a:rPr>
              <a:t>V</a:t>
            </a:r>
            <a:r>
              <a:rPr lang="it-IT" altLang="it-IT" sz="2200">
                <a:effectLst>
                  <a:outerShdw blurRad="38100" dist="38100" dir="2700000" algn="tl">
                    <a:srgbClr val="000000"/>
                  </a:outerShdw>
                </a:effectLst>
                <a:latin typeface="Book Antiqua" pitchFamily="18" charset="0"/>
              </a:rPr>
              <a:t> = 3</a:t>
            </a:r>
            <a:endParaRPr lang="it-IT" altLang="it-IT" sz="2200" baseline="-25000">
              <a:effectLst>
                <a:outerShdw blurRad="38100" dist="38100" dir="2700000" algn="tl">
                  <a:srgbClr val="000000"/>
                </a:outerShdw>
              </a:effectLst>
              <a:latin typeface="Book Antiqua" pitchFamily="18" charset="0"/>
            </a:endParaRPr>
          </a:p>
        </p:txBody>
      </p:sp>
      <p:sp>
        <p:nvSpPr>
          <p:cNvPr id="6" name="Text Box 6"/>
          <p:cNvSpPr txBox="1">
            <a:spLocks noChangeArrowheads="1"/>
          </p:cNvSpPr>
          <p:nvPr/>
        </p:nvSpPr>
        <p:spPr bwMode="auto">
          <a:xfrm>
            <a:off x="290513" y="1093788"/>
            <a:ext cx="88534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200" b="1">
                <a:solidFill>
                  <a:srgbClr val="FFFF00"/>
                </a:solidFill>
                <a:effectLst>
                  <a:outerShdw blurRad="38100" dist="38100" dir="2700000" algn="tl">
                    <a:srgbClr val="000000"/>
                  </a:outerShdw>
                </a:effectLst>
                <a:latin typeface="Book Antiqua" pitchFamily="18" charset="0"/>
              </a:rPr>
              <a:t>Figure di  Lissajous</a:t>
            </a:r>
            <a:r>
              <a:rPr lang="it-IT" altLang="it-IT" sz="2200">
                <a:effectLst>
                  <a:outerShdw blurRad="38100" dist="38100" dir="2700000" algn="tl">
                    <a:srgbClr val="000000"/>
                  </a:outerShdw>
                </a:effectLst>
                <a:latin typeface="Book Antiqua" pitchFamily="18" charset="0"/>
              </a:rPr>
              <a:t> per due sinusoidi di pari ampiezza,al variare </a:t>
            </a:r>
            <a:br>
              <a:rPr lang="it-IT" altLang="it-IT" sz="2200">
                <a:effectLst>
                  <a:outerShdw blurRad="38100" dist="38100" dir="2700000" algn="tl">
                    <a:srgbClr val="000000"/>
                  </a:outerShdw>
                </a:effectLst>
                <a:latin typeface="Book Antiqua" pitchFamily="18" charset="0"/>
              </a:rPr>
            </a:br>
            <a:r>
              <a:rPr lang="it-IT" altLang="it-IT" sz="2200">
                <a:effectLst>
                  <a:outerShdw blurRad="38100" dist="38100" dir="2700000" algn="tl">
                    <a:srgbClr val="000000"/>
                  </a:outerShdw>
                </a:effectLst>
                <a:latin typeface="Book Antiqua" pitchFamily="18" charset="0"/>
              </a:rPr>
              <a:t>del rapporto di frequenza e dello sfasamento delle due onde</a:t>
            </a:r>
            <a:endParaRPr lang="it-IT" altLang="it-IT" sz="2200" baseline="-25000">
              <a:effectLst>
                <a:outerShdw blurRad="38100" dist="38100" dir="2700000" algn="tl">
                  <a:srgbClr val="000000"/>
                </a:outerShdw>
              </a:effectLst>
              <a:latin typeface="Book Antiqua" pitchFamily="18" charset="0"/>
            </a:endParaRPr>
          </a:p>
        </p:txBody>
      </p:sp>
      <p:pic>
        <p:nvPicPr>
          <p:cNvPr id="7" name="Picture 12"/>
          <p:cNvPicPr>
            <a:picLocks noChangeAspect="1" noChangeArrowheads="1"/>
          </p:cNvPicPr>
          <p:nvPr/>
        </p:nvPicPr>
        <p:blipFill>
          <a:blip r:embed="rId3">
            <a:extLst>
              <a:ext uri="{28A0092B-C50C-407E-A947-70E740481C1C}">
                <a14:useLocalDpi xmlns:a14="http://schemas.microsoft.com/office/drawing/2010/main" val="0"/>
              </a:ext>
            </a:extLst>
          </a:blip>
          <a:srcRect b="1518"/>
          <a:stretch>
            <a:fillRect/>
          </a:stretch>
        </p:blipFill>
        <p:spPr bwMode="auto">
          <a:xfrm>
            <a:off x="4662488" y="1958975"/>
            <a:ext cx="4481512" cy="32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lissajou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22250" y="1966913"/>
            <a:ext cx="4479925" cy="32369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Segnaposto piè di pagina 8"/>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10" name="Segnaposto numero diapositiva 9"/>
          <p:cNvSpPr>
            <a:spLocks noGrp="1"/>
          </p:cNvSpPr>
          <p:nvPr>
            <p:ph type="sldNum" sz="quarter" idx="11"/>
          </p:nvPr>
        </p:nvSpPr>
        <p:spPr/>
        <p:txBody>
          <a:bodyPr/>
          <a:lstStyle/>
          <a:p>
            <a:fld id="{D9CFC445-5C07-4798-82DA-45EE38110827}" type="slidenum">
              <a:rPr lang="it-IT" altLang="it-IT" smtClean="0"/>
              <a:pPr/>
              <a:t>19</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239308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txBox="1">
            <a:spLocks noChangeArrowheads="1"/>
          </p:cNvSpPr>
          <p:nvPr/>
        </p:nvSpPr>
        <p:spPr>
          <a:xfrm>
            <a:off x="0" y="0"/>
            <a:ext cx="9144000"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kern="0" dirty="0" smtClean="0">
                <a:solidFill>
                  <a:schemeClr val="tx1"/>
                </a:solidFill>
                <a:latin typeface="Book Antiqua" pitchFamily="18" charset="0"/>
              </a:rPr>
              <a:t>Misure di ampiezza</a:t>
            </a:r>
          </a:p>
        </p:txBody>
      </p:sp>
      <p:sp>
        <p:nvSpPr>
          <p:cNvPr id="15" name="Text Box 4"/>
          <p:cNvSpPr txBox="1">
            <a:spLocks noChangeArrowheads="1"/>
          </p:cNvSpPr>
          <p:nvPr/>
        </p:nvSpPr>
        <p:spPr bwMode="auto">
          <a:xfrm>
            <a:off x="111125" y="965200"/>
            <a:ext cx="903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400" b="1">
                <a:solidFill>
                  <a:srgbClr val="FFFF00"/>
                </a:solidFill>
                <a:effectLst>
                  <a:outerShdw blurRad="38100" dist="38100" dir="2700000" algn="tl">
                    <a:srgbClr val="000000"/>
                  </a:outerShdw>
                </a:effectLst>
                <a:latin typeface="Book Antiqua" pitchFamily="18" charset="0"/>
              </a:rPr>
              <a:t>Visualizzare a schermo </a:t>
            </a:r>
            <a:r>
              <a:rPr lang="it-IT" altLang="it-IT" sz="2400" b="1" u="sng">
                <a:solidFill>
                  <a:srgbClr val="FFFF00"/>
                </a:solidFill>
                <a:effectLst>
                  <a:outerShdw blurRad="38100" dist="38100" dir="2700000" algn="tl">
                    <a:srgbClr val="000000"/>
                  </a:outerShdw>
                </a:effectLst>
                <a:latin typeface="Book Antiqua" pitchFamily="18" charset="0"/>
              </a:rPr>
              <a:t>almeno un periodo della forma d’onda</a:t>
            </a:r>
          </a:p>
        </p:txBody>
      </p:sp>
      <p:pic>
        <p:nvPicPr>
          <p:cNvPr id="16" name="Picture 8" descr="ampiezz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238" y="1549400"/>
            <a:ext cx="4405312" cy="357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Text Box 9"/>
          <p:cNvSpPr txBox="1">
            <a:spLocks noChangeArrowheads="1"/>
          </p:cNvSpPr>
          <p:nvPr/>
        </p:nvSpPr>
        <p:spPr bwMode="auto">
          <a:xfrm>
            <a:off x="6262688" y="2409825"/>
            <a:ext cx="2559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defRPr/>
            </a:pPr>
            <a:r>
              <a:rPr lang="it-IT" altLang="it-IT" sz="3600" b="1" i="1" smtClean="0">
                <a:solidFill>
                  <a:srgbClr val="FFFF00"/>
                </a:solidFill>
                <a:effectLst>
                  <a:outerShdw blurRad="38100" dist="38100" dir="2700000" algn="tl">
                    <a:srgbClr val="000000"/>
                  </a:outerShdw>
                </a:effectLst>
                <a:latin typeface="Book Antiqua" pitchFamily="18" charset="0"/>
              </a:rPr>
              <a:t>V</a:t>
            </a:r>
            <a:r>
              <a:rPr lang="it-IT" altLang="it-IT" sz="3600" b="1" baseline="-25000" smtClean="0">
                <a:solidFill>
                  <a:srgbClr val="FFFF00"/>
                </a:solidFill>
                <a:effectLst>
                  <a:outerShdw blurRad="38100" dist="38100" dir="2700000" algn="tl">
                    <a:srgbClr val="000000"/>
                  </a:outerShdw>
                </a:effectLst>
                <a:latin typeface="Book Antiqua" pitchFamily="18" charset="0"/>
              </a:rPr>
              <a:t>p</a:t>
            </a:r>
            <a:r>
              <a:rPr lang="it-IT" altLang="it-IT" sz="3600" b="1" smtClean="0">
                <a:solidFill>
                  <a:srgbClr val="FFFF00"/>
                </a:solidFill>
                <a:effectLst>
                  <a:outerShdw blurRad="38100" dist="38100" dir="2700000" algn="tl">
                    <a:srgbClr val="000000"/>
                  </a:outerShdw>
                </a:effectLst>
                <a:latin typeface="Book Antiqua" pitchFamily="18" charset="0"/>
              </a:rPr>
              <a:t> = </a:t>
            </a:r>
            <a:r>
              <a:rPr lang="it-IT" altLang="it-IT" sz="3600" b="1" i="1" smtClean="0">
                <a:solidFill>
                  <a:srgbClr val="FFFF00"/>
                </a:solidFill>
                <a:effectLst>
                  <a:outerShdw blurRad="38100" dist="38100" dir="2700000" algn="tl">
                    <a:srgbClr val="000000"/>
                  </a:outerShdw>
                </a:effectLst>
                <a:latin typeface="Book Antiqua" pitchFamily="18" charset="0"/>
              </a:rPr>
              <a:t>M</a:t>
            </a:r>
            <a:r>
              <a:rPr lang="it-IT" altLang="it-IT" sz="3600" b="1" smtClean="0">
                <a:solidFill>
                  <a:srgbClr val="FFFF00"/>
                </a:solidFill>
                <a:effectLst>
                  <a:outerShdw blurRad="38100" dist="38100" dir="2700000" algn="tl">
                    <a:srgbClr val="000000"/>
                  </a:outerShdw>
                </a:effectLst>
                <a:latin typeface="Book Antiqua" pitchFamily="18" charset="0"/>
              </a:rPr>
              <a:t> </a:t>
            </a:r>
            <a:r>
              <a:rPr lang="it-IT" altLang="it-IT" sz="3600" b="1" i="1" smtClean="0">
                <a:solidFill>
                  <a:srgbClr val="FFFF00"/>
                </a:solidFill>
                <a:effectLst>
                  <a:outerShdw blurRad="38100" dist="38100" dir="2700000" algn="tl">
                    <a:srgbClr val="000000"/>
                  </a:outerShdw>
                </a:effectLst>
                <a:latin typeface="Book Antiqua" pitchFamily="18" charset="0"/>
              </a:rPr>
              <a:t>A</a:t>
            </a:r>
            <a:r>
              <a:rPr lang="it-IT" altLang="it-IT" sz="3600" b="1" baseline="-25000" smtClean="0">
                <a:solidFill>
                  <a:srgbClr val="FFFF00"/>
                </a:solidFill>
                <a:effectLst>
                  <a:outerShdw blurRad="38100" dist="38100" dir="2700000" algn="tl">
                    <a:srgbClr val="000000"/>
                  </a:outerShdw>
                </a:effectLst>
                <a:latin typeface="Book Antiqua" pitchFamily="18" charset="0"/>
              </a:rPr>
              <a:t>Y</a:t>
            </a:r>
          </a:p>
        </p:txBody>
      </p:sp>
      <p:sp>
        <p:nvSpPr>
          <p:cNvPr id="18" name="Text Box 10"/>
          <p:cNvSpPr txBox="1">
            <a:spLocks noChangeArrowheads="1"/>
          </p:cNvSpPr>
          <p:nvPr/>
        </p:nvSpPr>
        <p:spPr bwMode="auto">
          <a:xfrm>
            <a:off x="244475" y="5268913"/>
            <a:ext cx="8445500" cy="144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800100" indent="-342900">
              <a:defRPr>
                <a:solidFill>
                  <a:schemeClr val="tx1"/>
                </a:solidFill>
                <a:latin typeface="Tahoma" pitchFamily="34" charset="0"/>
              </a:defRPr>
            </a:lvl2pPr>
            <a:lvl3pPr marL="1316038" indent="-342900">
              <a:defRPr>
                <a:solidFill>
                  <a:schemeClr val="tx1"/>
                </a:solidFill>
                <a:latin typeface="Tahoma" pitchFamily="34" charset="0"/>
              </a:defRPr>
            </a:lvl3pPr>
            <a:lvl4pPr marL="1838325" indent="-342900">
              <a:defRPr>
                <a:solidFill>
                  <a:schemeClr val="tx1"/>
                </a:solidFill>
                <a:latin typeface="Tahoma" pitchFamily="34" charset="0"/>
              </a:defRPr>
            </a:lvl4pPr>
            <a:lvl5pPr marL="2360613" indent="-342900">
              <a:defRPr>
                <a:solidFill>
                  <a:schemeClr val="tx1"/>
                </a:solidFill>
                <a:latin typeface="Tahoma" pitchFamily="34" charset="0"/>
              </a:defRPr>
            </a:lvl5pPr>
            <a:lvl6pPr marL="2817813" indent="-342900" eaLnBrk="0" fontAlgn="base" hangingPunct="0">
              <a:spcBef>
                <a:spcPct val="0"/>
              </a:spcBef>
              <a:spcAft>
                <a:spcPct val="0"/>
              </a:spcAft>
              <a:defRPr>
                <a:solidFill>
                  <a:schemeClr val="tx1"/>
                </a:solidFill>
                <a:latin typeface="Tahoma" pitchFamily="34" charset="0"/>
              </a:defRPr>
            </a:lvl6pPr>
            <a:lvl7pPr marL="3275013" indent="-342900" eaLnBrk="0" fontAlgn="base" hangingPunct="0">
              <a:spcBef>
                <a:spcPct val="0"/>
              </a:spcBef>
              <a:spcAft>
                <a:spcPct val="0"/>
              </a:spcAft>
              <a:defRPr>
                <a:solidFill>
                  <a:schemeClr val="tx1"/>
                </a:solidFill>
                <a:latin typeface="Tahoma" pitchFamily="34" charset="0"/>
              </a:defRPr>
            </a:lvl7pPr>
            <a:lvl8pPr marL="3732213" indent="-342900" eaLnBrk="0" fontAlgn="base" hangingPunct="0">
              <a:spcBef>
                <a:spcPct val="0"/>
              </a:spcBef>
              <a:spcAft>
                <a:spcPct val="0"/>
              </a:spcAft>
              <a:defRPr>
                <a:solidFill>
                  <a:schemeClr val="tx1"/>
                </a:solidFill>
                <a:latin typeface="Tahoma" pitchFamily="34" charset="0"/>
              </a:defRPr>
            </a:lvl8pPr>
            <a:lvl9pPr marL="4189413" indent="-3429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defRPr/>
            </a:pPr>
            <a:r>
              <a:rPr lang="it-IT" altLang="it-IT" sz="2200" dirty="0" smtClean="0">
                <a:effectLst>
                  <a:outerShdw blurRad="38100" dist="38100" dir="2700000" algn="tl">
                    <a:srgbClr val="000000"/>
                  </a:outerShdw>
                </a:effectLst>
                <a:latin typeface="Book Antiqua" pitchFamily="18" charset="0"/>
              </a:rPr>
              <a:t>La lettura dell’ampiezza (di picco o picco-picco) può anche essere effettuata ricorrendo ai </a:t>
            </a:r>
            <a:r>
              <a:rPr lang="it-IT" altLang="it-IT" sz="2200" i="1" dirty="0" smtClean="0">
                <a:solidFill>
                  <a:srgbClr val="C8FF00"/>
                </a:solidFill>
                <a:effectLst>
                  <a:outerShdw blurRad="38100" dist="38100" dir="2700000" algn="tl">
                    <a:srgbClr val="000000"/>
                  </a:outerShdw>
                </a:effectLst>
                <a:latin typeface="Book Antiqua" pitchFamily="18" charset="0"/>
              </a:rPr>
              <a:t>marker</a:t>
            </a:r>
            <a:r>
              <a:rPr lang="it-IT" altLang="it-IT" sz="2200" dirty="0" smtClean="0">
                <a:solidFill>
                  <a:srgbClr val="C8FF00"/>
                </a:solidFill>
                <a:effectLst>
                  <a:outerShdw blurRad="38100" dist="38100" dir="2700000" algn="tl">
                    <a:srgbClr val="000000"/>
                  </a:outerShdw>
                </a:effectLst>
                <a:latin typeface="Book Antiqua" pitchFamily="18" charset="0"/>
              </a:rPr>
              <a:t> orizzontali</a:t>
            </a:r>
            <a:r>
              <a:rPr lang="it-IT" altLang="it-IT" sz="2200" dirty="0" smtClean="0">
                <a:effectLst>
                  <a:outerShdw blurRad="38100" dist="38100" dir="2700000" algn="tl">
                    <a:srgbClr val="000000"/>
                  </a:outerShdw>
                </a:effectLst>
                <a:latin typeface="Book Antiqua" pitchFamily="18" charset="0"/>
              </a:rPr>
              <a:t> [solo DSO] oppure impiegando le </a:t>
            </a:r>
            <a:r>
              <a:rPr lang="it-IT" altLang="it-IT" sz="2200" dirty="0" smtClean="0">
                <a:solidFill>
                  <a:srgbClr val="C8FF00"/>
                </a:solidFill>
                <a:effectLst>
                  <a:outerShdw blurRad="38100" dist="38100" dir="2700000" algn="tl">
                    <a:srgbClr val="000000"/>
                  </a:outerShdw>
                </a:effectLst>
                <a:latin typeface="Book Antiqua" pitchFamily="18" charset="0"/>
              </a:rPr>
              <a:t>misure automatizzate</a:t>
            </a:r>
            <a:r>
              <a:rPr lang="it-IT" altLang="it-IT" sz="2200" dirty="0" smtClean="0">
                <a:effectLst>
                  <a:outerShdw blurRad="38100" dist="38100" dir="2700000" algn="tl">
                    <a:srgbClr val="000000"/>
                  </a:outerShdw>
                </a:effectLst>
                <a:latin typeface="Book Antiqua" pitchFamily="18" charset="0"/>
              </a:rPr>
              <a:t> di ampiezza (picco, picco-picco, </a:t>
            </a:r>
            <a:r>
              <a:rPr lang="it-IT" altLang="it-IT" sz="2200" dirty="0" err="1" smtClean="0">
                <a:effectLst>
                  <a:outerShdw blurRad="38100" dist="38100" dir="2700000" algn="tl">
                    <a:srgbClr val="000000"/>
                  </a:outerShdw>
                </a:effectLst>
                <a:latin typeface="Book Antiqua" pitchFamily="18" charset="0"/>
              </a:rPr>
              <a:t>rms</a:t>
            </a:r>
            <a:r>
              <a:rPr lang="it-IT" altLang="it-IT" sz="2200" dirty="0" smtClean="0">
                <a:effectLst>
                  <a:outerShdw blurRad="38100" dist="38100" dir="2700000" algn="tl">
                    <a:srgbClr val="000000"/>
                  </a:outerShdw>
                </a:effectLst>
                <a:latin typeface="Book Antiqua" pitchFamily="18" charset="0"/>
              </a:rPr>
              <a:t>, media, varianza, </a:t>
            </a:r>
            <a:r>
              <a:rPr lang="it-IT" altLang="it-IT" sz="2200" dirty="0" err="1" smtClean="0">
                <a:effectLst>
                  <a:outerShdw blurRad="38100" dist="38100" dir="2700000" algn="tl">
                    <a:srgbClr val="000000"/>
                  </a:outerShdw>
                </a:effectLst>
                <a:latin typeface="Book Antiqua" pitchFamily="18" charset="0"/>
              </a:rPr>
              <a:t>dev</a:t>
            </a:r>
            <a:r>
              <a:rPr lang="it-IT" altLang="it-IT" sz="2200" dirty="0" smtClean="0">
                <a:effectLst>
                  <a:outerShdw blurRad="38100" dist="38100" dir="2700000" algn="tl">
                    <a:srgbClr val="000000"/>
                  </a:outerShdw>
                </a:effectLst>
                <a:latin typeface="Book Antiqua" pitchFamily="18" charset="0"/>
              </a:rPr>
              <a:t>. st., </a:t>
            </a:r>
            <a:r>
              <a:rPr lang="it-IT" altLang="it-IT" sz="2200" i="1" dirty="0" smtClean="0">
                <a:effectLst>
                  <a:outerShdw blurRad="38100" dist="38100" dir="2700000" algn="tl">
                    <a:srgbClr val="000000"/>
                  </a:outerShdw>
                </a:effectLst>
                <a:latin typeface="Book Antiqua" pitchFamily="18" charset="0"/>
              </a:rPr>
              <a:t>etc</a:t>
            </a:r>
            <a:r>
              <a:rPr lang="it-IT" altLang="it-IT" sz="2200" dirty="0" smtClean="0">
                <a:effectLst>
                  <a:outerShdw blurRad="38100" dist="38100" dir="2700000" algn="tl">
                    <a:srgbClr val="000000"/>
                  </a:outerShdw>
                </a:effectLst>
                <a:latin typeface="Book Antiqua" pitchFamily="18" charset="0"/>
              </a:rPr>
              <a:t>.)</a:t>
            </a:r>
          </a:p>
        </p:txBody>
      </p:sp>
      <p:sp>
        <p:nvSpPr>
          <p:cNvPr id="2" name="Segnaposto piè di pagina 1"/>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3" name="Segnaposto numero diapositiva 2"/>
          <p:cNvSpPr>
            <a:spLocks noGrp="1"/>
          </p:cNvSpPr>
          <p:nvPr>
            <p:ph type="sldNum" sz="quarter" idx="11"/>
          </p:nvPr>
        </p:nvSpPr>
        <p:spPr/>
        <p:txBody>
          <a:bodyPr/>
          <a:lstStyle/>
          <a:p>
            <a:fld id="{D9CFC445-5C07-4798-82DA-45EE38110827}" type="slidenum">
              <a:rPr lang="it-IT" altLang="it-IT" smtClean="0"/>
              <a:pPr/>
              <a:t>2</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151394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1963" y="0"/>
            <a:ext cx="8053387"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kern="0" dirty="0" smtClean="0">
                <a:solidFill>
                  <a:schemeClr val="tx1"/>
                </a:solidFill>
                <a:latin typeface="Book Antiqua" pitchFamily="18" charset="0"/>
              </a:rPr>
              <a:t>Esempi di figure di </a:t>
            </a:r>
            <a:r>
              <a:rPr lang="it-IT" altLang="it-IT" kern="0" dirty="0" err="1" smtClean="0">
                <a:solidFill>
                  <a:schemeClr val="tx1"/>
                </a:solidFill>
                <a:latin typeface="Book Antiqua" pitchFamily="18" charset="0"/>
              </a:rPr>
              <a:t>Lissajous</a:t>
            </a:r>
            <a:endParaRPr lang="it-IT" altLang="it-IT" kern="0" dirty="0" smtClean="0">
              <a:solidFill>
                <a:schemeClr val="tx1"/>
              </a:solidFill>
              <a:latin typeface="Book Antiqua" pitchFamily="18" charset="0"/>
            </a:endParaRPr>
          </a:p>
        </p:txBody>
      </p:sp>
      <p:pic>
        <p:nvPicPr>
          <p:cNvPr id="5" name="Picture 2" descr="http://www.supersapiens.it/Immagini13/oscilloscopio-Lissajous_figure_scope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25" y="4183063"/>
            <a:ext cx="3197225"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ttps://upload.wikimedia.org/wikipedia/commons/thumb/4/46/Lissajous-Figur_1_zu_3_%28Oszilloskop%29.jpg/220px-Lissajous-Figur_1_zu_3_%28Oszilloskop%2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6175" y="984250"/>
            <a:ext cx="3465513"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https://i.ytimg.com/vi/t6nGiBzGLD8/hqdefaul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763" y="984250"/>
            <a:ext cx="4043362"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https://scontent.cdninstagram.com/hphotos-xta1/t51.2885-15/s320x320/e15/11421966_901355289911569_1576250675_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6225" y="3810000"/>
            <a:ext cx="3048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egnaposto piè di pagina 8"/>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10" name="Segnaposto numero diapositiva 9"/>
          <p:cNvSpPr>
            <a:spLocks noGrp="1"/>
          </p:cNvSpPr>
          <p:nvPr>
            <p:ph type="sldNum" sz="quarter" idx="11"/>
          </p:nvPr>
        </p:nvSpPr>
        <p:spPr/>
        <p:txBody>
          <a:bodyPr/>
          <a:lstStyle/>
          <a:p>
            <a:fld id="{D9CFC445-5C07-4798-82DA-45EE38110827}" type="slidenum">
              <a:rPr lang="it-IT" altLang="it-IT" smtClean="0"/>
              <a:pPr/>
              <a:t>20</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1819677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61963" y="0"/>
            <a:ext cx="8053387"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kern="0" dirty="0" smtClean="0">
                <a:solidFill>
                  <a:schemeClr val="tx1"/>
                </a:solidFill>
                <a:latin typeface="Book Antiqua" pitchFamily="18" charset="0"/>
              </a:rPr>
              <a:t>Esempio Oscillo-PLOTTER X-Y</a:t>
            </a:r>
          </a:p>
        </p:txBody>
      </p:sp>
      <p:pic>
        <p:nvPicPr>
          <p:cNvPr id="5" name="Picture 9" descr="440px-Oscilloscope_c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1104900"/>
            <a:ext cx="8080375"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gnaposto piè di pagina 5"/>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7" name="Segnaposto numero diapositiva 6"/>
          <p:cNvSpPr>
            <a:spLocks noGrp="1"/>
          </p:cNvSpPr>
          <p:nvPr>
            <p:ph type="sldNum" sz="quarter" idx="11"/>
          </p:nvPr>
        </p:nvSpPr>
        <p:spPr/>
        <p:txBody>
          <a:bodyPr/>
          <a:lstStyle/>
          <a:p>
            <a:fld id="{D9CFC445-5C07-4798-82DA-45EE38110827}" type="slidenum">
              <a:rPr lang="it-IT" altLang="it-IT" smtClean="0"/>
              <a:pPr/>
              <a:t>21</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837045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77800" y="0"/>
            <a:ext cx="8851900"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kern="0" dirty="0" smtClean="0">
                <a:solidFill>
                  <a:schemeClr val="tx1"/>
                </a:solidFill>
                <a:latin typeface="Book Antiqua" pitchFamily="18" charset="0"/>
              </a:rPr>
              <a:t>Oscillo-”QUAKE” in modalità X-Y</a:t>
            </a:r>
          </a:p>
        </p:txBody>
      </p:sp>
      <p:sp>
        <p:nvSpPr>
          <p:cNvPr id="5" name="Text Box 3"/>
          <p:cNvSpPr txBox="1">
            <a:spLocks noChangeArrowheads="1"/>
          </p:cNvSpPr>
          <p:nvPr/>
        </p:nvSpPr>
        <p:spPr bwMode="auto">
          <a:xfrm>
            <a:off x="520700" y="6094413"/>
            <a:ext cx="82883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r>
              <a:rPr lang="it-IT" altLang="it-IT" sz="2800" dirty="0" smtClean="0">
                <a:latin typeface="Book Antiqua" pitchFamily="18" charset="0"/>
              </a:rPr>
              <a:t>Video procurati dallo studente </a:t>
            </a:r>
            <a:r>
              <a:rPr lang="it-IT" altLang="it-IT" sz="2800" b="1" dirty="0" smtClean="0">
                <a:latin typeface="Book Antiqua" pitchFamily="18" charset="0"/>
              </a:rPr>
              <a:t>Simone </a:t>
            </a:r>
            <a:r>
              <a:rPr lang="it-IT" altLang="it-IT" sz="2800" b="1" dirty="0" err="1" smtClean="0">
                <a:latin typeface="Book Antiqua" pitchFamily="18" charset="0"/>
              </a:rPr>
              <a:t>Mosciatti</a:t>
            </a:r>
            <a:endParaRPr lang="it-IT" altLang="it-IT" sz="2800" dirty="0" smtClean="0">
              <a:effectLst>
                <a:outerShdw blurRad="38100" dist="38100" dir="2700000" algn="tl">
                  <a:srgbClr val="000000"/>
                </a:outerShdw>
              </a:effectLst>
              <a:latin typeface="Book Antiqua" pitchFamily="18" charset="0"/>
            </a:endParaRPr>
          </a:p>
        </p:txBody>
      </p:sp>
      <p:pic>
        <p:nvPicPr>
          <p:cNvPr id="6" name="Quake on an oscilloscope_ improved quality - HD.mp4">
            <a:hlinkClick r:id="" action="ppaction://media"/>
          </p:cNvPr>
          <p:cNvPicPr>
            <a:picLocks noRot="1" noChangeAspect="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4094163" y="2349500"/>
            <a:ext cx="4687887"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Quake on oscilloscope.mp4">
            <a:hlinkClick r:id="" action="ppaction://media"/>
          </p:cNvPr>
          <p:cNvPicPr>
            <a:picLocks noChangeAspect="1"/>
          </p:cNvPicPr>
          <p:nvPr>
            <a:videoFile r:link="rId3"/>
            <p:extLst>
              <p:ext uri="{DAA4B4D4-6D71-4841-9C94-3DE7FCFB9230}">
                <p14:media xmlns:p14="http://schemas.microsoft.com/office/powerpoint/2010/main" r:link="rId2"/>
              </p:ext>
            </p:extLst>
          </p:nvPr>
        </p:nvPicPr>
        <p:blipFill>
          <a:blip r:embed="rId6">
            <a:extLst>
              <a:ext uri="{28A0092B-C50C-407E-A947-70E740481C1C}">
                <a14:useLocalDpi xmlns:a14="http://schemas.microsoft.com/office/drawing/2010/main" val="0"/>
              </a:ext>
            </a:extLst>
          </a:blip>
          <a:srcRect/>
          <a:stretch>
            <a:fillRect/>
          </a:stretch>
        </p:blipFill>
        <p:spPr bwMode="auto">
          <a:xfrm>
            <a:off x="419100" y="1293813"/>
            <a:ext cx="34925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egnaposto piè di pagina 7"/>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9" name="Segnaposto numero diapositiva 8"/>
          <p:cNvSpPr>
            <a:spLocks noGrp="1"/>
          </p:cNvSpPr>
          <p:nvPr>
            <p:ph type="sldNum" sz="quarter" idx="11"/>
          </p:nvPr>
        </p:nvSpPr>
        <p:spPr/>
        <p:txBody>
          <a:bodyPr/>
          <a:lstStyle/>
          <a:p>
            <a:fld id="{D9CFC445-5C07-4798-82DA-45EE38110827}" type="slidenum">
              <a:rPr lang="it-IT" altLang="it-IT" smtClean="0"/>
              <a:pPr/>
              <a:t>22</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
        <p:nvSpPr>
          <p:cNvPr id="10" name="Text Box 3"/>
          <p:cNvSpPr txBox="1">
            <a:spLocks noChangeArrowheads="1"/>
          </p:cNvSpPr>
          <p:nvPr/>
        </p:nvSpPr>
        <p:spPr bwMode="auto">
          <a:xfrm>
            <a:off x="998496" y="926685"/>
            <a:ext cx="21977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r>
              <a:rPr lang="it-IT" altLang="it-IT" i="1" dirty="0" err="1">
                <a:latin typeface="Book Antiqua" pitchFamily="18" charset="0"/>
              </a:rPr>
              <a:t>Quake</a:t>
            </a:r>
            <a:r>
              <a:rPr lang="it-IT" altLang="it-IT" i="1" dirty="0">
                <a:latin typeface="Book Antiqua" pitchFamily="18" charset="0"/>
              </a:rPr>
              <a:t> on </a:t>
            </a:r>
            <a:r>
              <a:rPr lang="it-IT" altLang="it-IT" i="1" dirty="0" err="1">
                <a:latin typeface="Book Antiqua" pitchFamily="18" charset="0"/>
              </a:rPr>
              <a:t>oscilloscope</a:t>
            </a:r>
            <a:endParaRPr lang="it-IT" altLang="it-IT" i="1" dirty="0" smtClean="0">
              <a:effectLst>
                <a:outerShdw blurRad="38100" dist="38100" dir="2700000" algn="tl">
                  <a:srgbClr val="000000"/>
                </a:outerShdw>
              </a:effectLst>
              <a:latin typeface="Book Antiqua" pitchFamily="18" charset="0"/>
            </a:endParaRPr>
          </a:p>
        </p:txBody>
      </p:sp>
      <p:sp>
        <p:nvSpPr>
          <p:cNvPr id="11" name="Text Box 3"/>
          <p:cNvSpPr txBox="1">
            <a:spLocks noChangeArrowheads="1"/>
          </p:cNvSpPr>
          <p:nvPr/>
        </p:nvSpPr>
        <p:spPr bwMode="auto">
          <a:xfrm>
            <a:off x="4211250" y="1980369"/>
            <a:ext cx="44467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r>
              <a:rPr lang="en-US" altLang="it-IT" i="1" dirty="0">
                <a:latin typeface="Book Antiqua" pitchFamily="18" charset="0"/>
              </a:rPr>
              <a:t>Quake on an oscilloscope_ better quality - HD</a:t>
            </a:r>
            <a:endParaRPr lang="it-IT" altLang="it-IT" i="1" dirty="0" smtClean="0">
              <a:effectLst>
                <a:outerShdw blurRad="38100" dist="38100" dir="2700000" algn="tl">
                  <a:srgbClr val="000000"/>
                </a:outerShdw>
              </a:effectLst>
              <a:latin typeface="Book Antiqua" pitchFamily="18" charset="0"/>
            </a:endParaRPr>
          </a:p>
        </p:txBody>
      </p:sp>
    </p:spTree>
    <p:extLst>
      <p:ext uri="{BB962C8B-B14F-4D97-AF65-F5344CB8AC3E}">
        <p14:creationId xmlns:p14="http://schemas.microsoft.com/office/powerpoint/2010/main" val="2634161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fullScrn="1">
              <p:cMediaNode vol="80000">
                <p:cTn id="12" fill="hold" display="0">
                  <p:stCondLst>
                    <p:cond delay="indefinite"/>
                  </p:stCondLst>
                </p:cTn>
                <p:tgtEl>
                  <p:spTgt spid="6"/>
                </p:tgtEl>
              </p:cMediaNode>
            </p:video>
            <p:video fullScrn="1">
              <p:cMediaNode vol="80000">
                <p:cTn id="13" fill="hold" display="0">
                  <p:stCondLst>
                    <p:cond delay="indefinite"/>
                  </p:stCondLst>
                </p:cTn>
                <p:tgtEl>
                  <p:spTgt spid="7"/>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0" y="0"/>
            <a:ext cx="9144000"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sz="4000" kern="0" dirty="0" smtClean="0">
                <a:solidFill>
                  <a:schemeClr val="tx1"/>
                </a:solidFill>
                <a:latin typeface="Book Antiqua" pitchFamily="18" charset="0"/>
              </a:rPr>
              <a:t>Misure di tempo e periodo/frequenza</a:t>
            </a:r>
          </a:p>
        </p:txBody>
      </p:sp>
      <p:pic>
        <p:nvPicPr>
          <p:cNvPr id="12" name="Picture 3" descr="temp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92088" y="966788"/>
            <a:ext cx="4718050" cy="3762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4" descr="tempo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1188" y="1160463"/>
            <a:ext cx="2913062"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5"/>
          <p:cNvSpPr txBox="1">
            <a:spLocks noChangeArrowheads="1"/>
          </p:cNvSpPr>
          <p:nvPr/>
        </p:nvSpPr>
        <p:spPr bwMode="auto">
          <a:xfrm>
            <a:off x="5176838" y="4154488"/>
            <a:ext cx="42703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200" dirty="0">
                <a:solidFill>
                  <a:srgbClr val="FFFF00"/>
                </a:solidFill>
                <a:effectLst>
                  <a:outerShdw blurRad="38100" dist="38100" dir="2700000" algn="tl">
                    <a:srgbClr val="000000"/>
                  </a:outerShdw>
                </a:effectLst>
                <a:latin typeface="Book Antiqua" pitchFamily="18" charset="0"/>
              </a:rPr>
              <a:t>Maggior pendenza del segnale </a:t>
            </a:r>
            <a:r>
              <a:rPr lang="it-IT" altLang="it-IT" sz="2200" dirty="0">
                <a:solidFill>
                  <a:srgbClr val="FFFF00"/>
                </a:solidFill>
                <a:effectLst>
                  <a:outerShdw blurRad="38100" dist="38100" dir="2700000" algn="tl">
                    <a:srgbClr val="000000"/>
                  </a:outerShdw>
                </a:effectLst>
                <a:latin typeface="Book Antiqua" pitchFamily="18" charset="0"/>
                <a:sym typeface="Wingdings" panose="05000000000000000000" pitchFamily="2" charset="2"/>
              </a:rPr>
              <a:t></a:t>
            </a:r>
            <a:r>
              <a:rPr lang="it-IT" altLang="it-IT" sz="2200" dirty="0">
                <a:solidFill>
                  <a:srgbClr val="FFFF00"/>
                </a:solidFill>
                <a:effectLst>
                  <a:outerShdw blurRad="38100" dist="38100" dir="2700000" algn="tl">
                    <a:srgbClr val="000000"/>
                  </a:outerShdw>
                </a:effectLst>
                <a:latin typeface="Book Antiqua" pitchFamily="18" charset="0"/>
              </a:rPr>
              <a:t> migliore valutazione ascissa del punto di attraversamento (aiuta anche una traccia sottile)</a:t>
            </a:r>
          </a:p>
        </p:txBody>
      </p:sp>
      <p:sp>
        <p:nvSpPr>
          <p:cNvPr id="22" name="Text Box 6"/>
          <p:cNvSpPr txBox="1">
            <a:spLocks noChangeArrowheads="1"/>
          </p:cNvSpPr>
          <p:nvPr/>
        </p:nvSpPr>
        <p:spPr bwMode="auto">
          <a:xfrm>
            <a:off x="1990725" y="4810125"/>
            <a:ext cx="21859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defRPr/>
            </a:pPr>
            <a:r>
              <a:rPr lang="it-IT" altLang="it-IT" sz="3600" b="1" i="1" smtClean="0">
                <a:solidFill>
                  <a:srgbClr val="FFFF00"/>
                </a:solidFill>
                <a:effectLst>
                  <a:outerShdw blurRad="38100" dist="38100" dir="2700000" algn="tl">
                    <a:srgbClr val="000000"/>
                  </a:outerShdw>
                </a:effectLst>
                <a:latin typeface="Book Antiqua" pitchFamily="18" charset="0"/>
              </a:rPr>
              <a:t>T</a:t>
            </a:r>
            <a:r>
              <a:rPr lang="it-IT" altLang="it-IT" sz="3600" b="1" smtClean="0">
                <a:solidFill>
                  <a:srgbClr val="FFFF00"/>
                </a:solidFill>
                <a:effectLst>
                  <a:outerShdw blurRad="38100" dist="38100" dir="2700000" algn="tl">
                    <a:srgbClr val="000000"/>
                  </a:outerShdw>
                </a:effectLst>
                <a:latin typeface="Book Antiqua" pitchFamily="18" charset="0"/>
              </a:rPr>
              <a:t> = </a:t>
            </a:r>
            <a:r>
              <a:rPr lang="it-IT" altLang="it-IT" sz="3600" b="1" i="1" smtClean="0">
                <a:solidFill>
                  <a:srgbClr val="FFFF00"/>
                </a:solidFill>
                <a:effectLst>
                  <a:outerShdw blurRad="38100" dist="38100" dir="2700000" algn="tl">
                    <a:srgbClr val="000000"/>
                  </a:outerShdw>
                </a:effectLst>
                <a:latin typeface="Book Antiqua" pitchFamily="18" charset="0"/>
              </a:rPr>
              <a:t>N</a:t>
            </a:r>
            <a:r>
              <a:rPr lang="it-IT" altLang="it-IT" sz="3600" b="1" smtClean="0">
                <a:solidFill>
                  <a:srgbClr val="FFFF00"/>
                </a:solidFill>
                <a:effectLst>
                  <a:outerShdw blurRad="38100" dist="38100" dir="2700000" algn="tl">
                    <a:srgbClr val="000000"/>
                  </a:outerShdw>
                </a:effectLst>
                <a:latin typeface="Book Antiqua" pitchFamily="18" charset="0"/>
              </a:rPr>
              <a:t> </a:t>
            </a:r>
            <a:r>
              <a:rPr lang="it-IT" altLang="it-IT" sz="3600" b="1" i="1" smtClean="0">
                <a:solidFill>
                  <a:srgbClr val="FFFF00"/>
                </a:solidFill>
                <a:effectLst>
                  <a:outerShdw blurRad="38100" dist="38100" dir="2700000" algn="tl">
                    <a:srgbClr val="000000"/>
                  </a:outerShdw>
                </a:effectLst>
                <a:latin typeface="Book Antiqua" pitchFamily="18" charset="0"/>
              </a:rPr>
              <a:t>A</a:t>
            </a:r>
            <a:r>
              <a:rPr lang="it-IT" altLang="it-IT" sz="3600" b="1" baseline="-25000" smtClean="0">
                <a:solidFill>
                  <a:srgbClr val="FFFF00"/>
                </a:solidFill>
                <a:effectLst>
                  <a:outerShdw blurRad="38100" dist="38100" dir="2700000" algn="tl">
                    <a:srgbClr val="000000"/>
                  </a:outerShdw>
                </a:effectLst>
                <a:latin typeface="Book Antiqua" pitchFamily="18" charset="0"/>
              </a:rPr>
              <a:t>x</a:t>
            </a:r>
          </a:p>
        </p:txBody>
      </p:sp>
      <p:sp>
        <p:nvSpPr>
          <p:cNvPr id="23" name="Text Box 10"/>
          <p:cNvSpPr txBox="1">
            <a:spLocks noChangeArrowheads="1"/>
          </p:cNvSpPr>
          <p:nvPr/>
        </p:nvSpPr>
        <p:spPr bwMode="auto">
          <a:xfrm>
            <a:off x="269875" y="5567363"/>
            <a:ext cx="84455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800100" indent="-342900">
              <a:defRPr>
                <a:solidFill>
                  <a:schemeClr val="tx1"/>
                </a:solidFill>
                <a:latin typeface="Tahoma" pitchFamily="34" charset="0"/>
              </a:defRPr>
            </a:lvl2pPr>
            <a:lvl3pPr marL="1316038" indent="-342900">
              <a:defRPr>
                <a:solidFill>
                  <a:schemeClr val="tx1"/>
                </a:solidFill>
                <a:latin typeface="Tahoma" pitchFamily="34" charset="0"/>
              </a:defRPr>
            </a:lvl3pPr>
            <a:lvl4pPr marL="1838325" indent="-342900">
              <a:defRPr>
                <a:solidFill>
                  <a:schemeClr val="tx1"/>
                </a:solidFill>
                <a:latin typeface="Tahoma" pitchFamily="34" charset="0"/>
              </a:defRPr>
            </a:lvl4pPr>
            <a:lvl5pPr marL="2360613" indent="-342900">
              <a:defRPr>
                <a:solidFill>
                  <a:schemeClr val="tx1"/>
                </a:solidFill>
                <a:latin typeface="Tahoma" pitchFamily="34" charset="0"/>
              </a:defRPr>
            </a:lvl5pPr>
            <a:lvl6pPr marL="2817813" indent="-342900" eaLnBrk="0" fontAlgn="base" hangingPunct="0">
              <a:spcBef>
                <a:spcPct val="0"/>
              </a:spcBef>
              <a:spcAft>
                <a:spcPct val="0"/>
              </a:spcAft>
              <a:defRPr>
                <a:solidFill>
                  <a:schemeClr val="tx1"/>
                </a:solidFill>
                <a:latin typeface="Tahoma" pitchFamily="34" charset="0"/>
              </a:defRPr>
            </a:lvl6pPr>
            <a:lvl7pPr marL="3275013" indent="-342900" eaLnBrk="0" fontAlgn="base" hangingPunct="0">
              <a:spcBef>
                <a:spcPct val="0"/>
              </a:spcBef>
              <a:spcAft>
                <a:spcPct val="0"/>
              </a:spcAft>
              <a:defRPr>
                <a:solidFill>
                  <a:schemeClr val="tx1"/>
                </a:solidFill>
                <a:latin typeface="Tahoma" pitchFamily="34" charset="0"/>
              </a:defRPr>
            </a:lvl7pPr>
            <a:lvl8pPr marL="3732213" indent="-342900" eaLnBrk="0" fontAlgn="base" hangingPunct="0">
              <a:spcBef>
                <a:spcPct val="0"/>
              </a:spcBef>
              <a:spcAft>
                <a:spcPct val="0"/>
              </a:spcAft>
              <a:defRPr>
                <a:solidFill>
                  <a:schemeClr val="tx1"/>
                </a:solidFill>
                <a:latin typeface="Tahoma" pitchFamily="34" charset="0"/>
              </a:defRPr>
            </a:lvl8pPr>
            <a:lvl9pPr marL="4189413" indent="-3429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defRPr/>
            </a:pPr>
            <a:r>
              <a:rPr lang="it-IT" altLang="it-IT" sz="2200" dirty="0" smtClean="0">
                <a:effectLst>
                  <a:outerShdw blurRad="38100" dist="38100" dir="2700000" algn="tl">
                    <a:srgbClr val="000000"/>
                  </a:outerShdw>
                </a:effectLst>
                <a:latin typeface="Book Antiqua" pitchFamily="18" charset="0"/>
              </a:rPr>
              <a:t>Si possono anche usare i </a:t>
            </a:r>
            <a:r>
              <a:rPr lang="it-IT" altLang="it-IT" sz="2200" i="1" dirty="0" smtClean="0">
                <a:solidFill>
                  <a:srgbClr val="C8FF00"/>
                </a:solidFill>
                <a:effectLst>
                  <a:outerShdw blurRad="38100" dist="38100" dir="2700000" algn="tl">
                    <a:srgbClr val="000000"/>
                  </a:outerShdw>
                </a:effectLst>
                <a:latin typeface="Book Antiqua" pitchFamily="18" charset="0"/>
              </a:rPr>
              <a:t>marker</a:t>
            </a:r>
            <a:r>
              <a:rPr lang="it-IT" altLang="it-IT" sz="2200" dirty="0" smtClean="0">
                <a:solidFill>
                  <a:srgbClr val="C8FF00"/>
                </a:solidFill>
                <a:effectLst>
                  <a:outerShdw blurRad="38100" dist="38100" dir="2700000" algn="tl">
                    <a:srgbClr val="000000"/>
                  </a:outerShdw>
                </a:effectLst>
                <a:latin typeface="Book Antiqua" pitchFamily="18" charset="0"/>
              </a:rPr>
              <a:t> verticali</a:t>
            </a:r>
            <a:r>
              <a:rPr lang="it-IT" altLang="it-IT" sz="2200" dirty="0" smtClean="0">
                <a:effectLst>
                  <a:outerShdw blurRad="38100" dist="38100" dir="2700000" algn="tl">
                    <a:srgbClr val="000000"/>
                  </a:outerShdw>
                </a:effectLst>
                <a:latin typeface="Book Antiqua" pitchFamily="18" charset="0"/>
              </a:rPr>
              <a:t> [sia OA che DSO] o le </a:t>
            </a:r>
            <a:r>
              <a:rPr lang="it-IT" altLang="it-IT" sz="2200" dirty="0" smtClean="0">
                <a:solidFill>
                  <a:srgbClr val="C8FF00"/>
                </a:solidFill>
                <a:effectLst>
                  <a:outerShdw blurRad="38100" dist="38100" dir="2700000" algn="tl">
                    <a:srgbClr val="000000"/>
                  </a:outerShdw>
                </a:effectLst>
                <a:latin typeface="Book Antiqua" pitchFamily="18" charset="0"/>
              </a:rPr>
              <a:t>misure automatizzate</a:t>
            </a:r>
            <a:r>
              <a:rPr lang="it-IT" altLang="it-IT" sz="2200" dirty="0" smtClean="0">
                <a:effectLst>
                  <a:outerShdw blurRad="38100" dist="38100" dir="2700000" algn="tl">
                    <a:srgbClr val="000000"/>
                  </a:outerShdw>
                </a:effectLst>
                <a:latin typeface="Book Antiqua" pitchFamily="18" charset="0"/>
              </a:rPr>
              <a:t> di tempo/frequenza (periodo </a:t>
            </a:r>
            <a:r>
              <a:rPr lang="it-IT" altLang="it-IT" sz="2200" i="1" dirty="0" smtClean="0">
                <a:effectLst>
                  <a:outerShdw blurRad="38100" dist="38100" dir="2700000" algn="tl">
                    <a:srgbClr val="000000"/>
                  </a:outerShdw>
                </a:effectLst>
                <a:latin typeface="Book Antiqua" pitchFamily="18" charset="0"/>
              </a:rPr>
              <a:t>T</a:t>
            </a:r>
            <a:r>
              <a:rPr lang="it-IT" altLang="it-IT" sz="2200" dirty="0" smtClean="0">
                <a:effectLst>
                  <a:outerShdw blurRad="38100" dist="38100" dir="2700000" algn="tl">
                    <a:srgbClr val="000000"/>
                  </a:outerShdw>
                </a:effectLst>
                <a:latin typeface="Book Antiqua" pitchFamily="18" charset="0"/>
              </a:rPr>
              <a:t>, frequenza </a:t>
            </a:r>
            <a:r>
              <a:rPr lang="it-IT" altLang="it-IT" sz="2200" i="1" dirty="0" smtClean="0">
                <a:effectLst>
                  <a:outerShdw blurRad="38100" dist="38100" dir="2700000" algn="tl">
                    <a:srgbClr val="000000"/>
                  </a:outerShdw>
                </a:effectLst>
                <a:latin typeface="Book Antiqua" pitchFamily="18" charset="0"/>
              </a:rPr>
              <a:t>f</a:t>
            </a:r>
            <a:r>
              <a:rPr lang="it-IT" altLang="it-IT" sz="2200" dirty="0" smtClean="0">
                <a:effectLst>
                  <a:outerShdw blurRad="38100" dist="38100" dir="2700000" algn="tl">
                    <a:srgbClr val="000000"/>
                  </a:outerShdw>
                </a:effectLst>
                <a:latin typeface="Book Antiqua" pitchFamily="18" charset="0"/>
              </a:rPr>
              <a:t>, ritardo </a:t>
            </a:r>
            <a:r>
              <a:rPr lang="it-IT" altLang="it-IT" sz="2200" dirty="0" err="1" smtClean="0">
                <a:effectLst>
                  <a:outerShdw blurRad="38100" dist="38100" dir="2700000" algn="tl">
                    <a:srgbClr val="000000"/>
                  </a:outerShdw>
                </a:effectLst>
                <a:latin typeface="Symbol" pitchFamily="18" charset="2"/>
              </a:rPr>
              <a:t>D</a:t>
            </a:r>
            <a:r>
              <a:rPr lang="it-IT" altLang="it-IT" sz="2200" i="1" dirty="0" err="1" smtClean="0">
                <a:effectLst>
                  <a:outerShdw blurRad="38100" dist="38100" dir="2700000" algn="tl">
                    <a:srgbClr val="000000"/>
                  </a:outerShdw>
                </a:effectLst>
                <a:latin typeface="Book Antiqua" pitchFamily="18" charset="0"/>
              </a:rPr>
              <a:t>t</a:t>
            </a:r>
            <a:r>
              <a:rPr lang="it-IT" altLang="it-IT" sz="2200" dirty="0" smtClean="0">
                <a:effectLst>
                  <a:outerShdw blurRad="38100" dist="38100" dir="2700000" algn="tl">
                    <a:srgbClr val="000000"/>
                  </a:outerShdw>
                </a:effectLst>
                <a:latin typeface="Book Antiqua" pitchFamily="18" charset="0"/>
              </a:rPr>
              <a:t>, sfasamento </a:t>
            </a:r>
            <a:r>
              <a:rPr lang="it-IT" altLang="it-IT" sz="2200" dirty="0" smtClean="0">
                <a:effectLst>
                  <a:outerShdw blurRad="38100" dist="38100" dir="2700000" algn="tl">
                    <a:srgbClr val="000000"/>
                  </a:outerShdw>
                </a:effectLst>
                <a:latin typeface="Symbol" pitchFamily="18" charset="2"/>
              </a:rPr>
              <a:t>D</a:t>
            </a:r>
            <a:r>
              <a:rPr lang="it-IT" altLang="it-IT" sz="2200" i="1" dirty="0" smtClean="0">
                <a:effectLst>
                  <a:outerShdw blurRad="38100" dist="38100" dir="2700000" algn="tl">
                    <a:srgbClr val="000000"/>
                  </a:outerShdw>
                </a:effectLst>
                <a:latin typeface="Symbol" pitchFamily="18" charset="2"/>
              </a:rPr>
              <a:t>j</a:t>
            </a:r>
            <a:r>
              <a:rPr lang="it-IT" altLang="it-IT" sz="2200" dirty="0" smtClean="0">
                <a:effectLst>
                  <a:outerShdw blurRad="38100" dist="38100" dir="2700000" algn="tl">
                    <a:srgbClr val="000000"/>
                  </a:outerShdw>
                </a:effectLst>
                <a:latin typeface="Book Antiqua" pitchFamily="18" charset="0"/>
              </a:rPr>
              <a:t>, </a:t>
            </a:r>
            <a:r>
              <a:rPr lang="it-IT" altLang="it-IT" sz="2200" i="1" dirty="0" smtClean="0">
                <a:effectLst>
                  <a:outerShdw blurRad="38100" dist="38100" dir="2700000" algn="tl">
                    <a:srgbClr val="000000"/>
                  </a:outerShdw>
                </a:effectLst>
                <a:latin typeface="Book Antiqua" pitchFamily="18" charset="0"/>
              </a:rPr>
              <a:t>time </a:t>
            </a:r>
            <a:r>
              <a:rPr lang="it-IT" altLang="it-IT" sz="2200" i="1" dirty="0" err="1" smtClean="0">
                <a:effectLst>
                  <a:outerShdw blurRad="38100" dist="38100" dir="2700000" algn="tl">
                    <a:srgbClr val="000000"/>
                  </a:outerShdw>
                </a:effectLst>
                <a:latin typeface="Book Antiqua" pitchFamily="18" charset="0"/>
              </a:rPr>
              <a:t>jitter</a:t>
            </a:r>
            <a:r>
              <a:rPr lang="it-IT" altLang="it-IT" sz="2200" dirty="0" smtClean="0">
                <a:effectLst>
                  <a:outerShdw blurRad="38100" dist="38100" dir="2700000" algn="tl">
                    <a:srgbClr val="000000"/>
                  </a:outerShdw>
                </a:effectLst>
                <a:latin typeface="Book Antiqua" pitchFamily="18" charset="0"/>
              </a:rPr>
              <a:t>, </a:t>
            </a:r>
            <a:r>
              <a:rPr lang="it-IT" altLang="it-IT" sz="2200" i="1" dirty="0" smtClean="0">
                <a:effectLst>
                  <a:outerShdw blurRad="38100" dist="38100" dir="2700000" algn="tl">
                    <a:srgbClr val="000000"/>
                  </a:outerShdw>
                </a:effectLst>
                <a:latin typeface="Book Antiqua" pitchFamily="18" charset="0"/>
              </a:rPr>
              <a:t>etc</a:t>
            </a:r>
            <a:r>
              <a:rPr lang="it-IT" altLang="it-IT" sz="2200" dirty="0" smtClean="0">
                <a:effectLst>
                  <a:outerShdw blurRad="38100" dist="38100" dir="2700000" algn="tl">
                    <a:srgbClr val="000000"/>
                  </a:outerShdw>
                </a:effectLst>
                <a:latin typeface="Book Antiqua" pitchFamily="18" charset="0"/>
              </a:rPr>
              <a:t>.)</a:t>
            </a:r>
          </a:p>
        </p:txBody>
      </p:sp>
      <p:sp>
        <p:nvSpPr>
          <p:cNvPr id="4" name="Segnaposto piè di pagina 3"/>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5" name="Segnaposto numero diapositiva 4"/>
          <p:cNvSpPr>
            <a:spLocks noGrp="1"/>
          </p:cNvSpPr>
          <p:nvPr>
            <p:ph type="sldNum" sz="quarter" idx="11"/>
          </p:nvPr>
        </p:nvSpPr>
        <p:spPr/>
        <p:txBody>
          <a:bodyPr/>
          <a:lstStyle/>
          <a:p>
            <a:fld id="{D9CFC445-5C07-4798-82DA-45EE38110827}" type="slidenum">
              <a:rPr lang="it-IT" altLang="it-IT" smtClean="0"/>
              <a:pPr/>
              <a:t>3</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419291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black">
          <a:xfrm>
            <a:off x="0" y="0"/>
            <a:ext cx="9144000"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kern="0" dirty="0" smtClean="0">
                <a:solidFill>
                  <a:schemeClr val="tx1"/>
                </a:solidFill>
                <a:latin typeface="Book Antiqua" pitchFamily="18" charset="0"/>
              </a:rPr>
              <a:t>Misure di sfasamento</a:t>
            </a:r>
            <a:endParaRPr lang="it-IT" altLang="it-IT" i="1" kern="0" dirty="0" smtClean="0">
              <a:solidFill>
                <a:schemeClr val="tx1"/>
              </a:solidFill>
              <a:latin typeface="Book Antiqua" pitchFamily="18" charset="0"/>
            </a:endParaRPr>
          </a:p>
        </p:txBody>
      </p:sp>
      <p:pic>
        <p:nvPicPr>
          <p:cNvPr id="5" name="Picture 3" descr="sfas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0" y="1011238"/>
            <a:ext cx="4391025" cy="3533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4"/>
          <p:cNvSpPr txBox="1">
            <a:spLocks noChangeArrowheads="1"/>
          </p:cNvSpPr>
          <p:nvPr/>
        </p:nvSpPr>
        <p:spPr bwMode="black">
          <a:xfrm>
            <a:off x="0" y="4697413"/>
            <a:ext cx="46243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200" dirty="0">
                <a:solidFill>
                  <a:srgbClr val="FFFF00"/>
                </a:solidFill>
                <a:effectLst>
                  <a:outerShdw blurRad="38100" dist="38100" dir="2700000" algn="tl">
                    <a:srgbClr val="000000"/>
                  </a:outerShdw>
                </a:effectLst>
                <a:latin typeface="Book Antiqua" pitchFamily="18" charset="0"/>
              </a:rPr>
              <a:t>Misura di sfasamento tra 2 segnali sinusoidali (isofrequenziali)</a:t>
            </a:r>
          </a:p>
        </p:txBody>
      </p:sp>
      <p:graphicFrame>
        <p:nvGraphicFramePr>
          <p:cNvPr id="7" name="Object 6"/>
          <p:cNvGraphicFramePr>
            <a:graphicFrameLocks noChangeAspect="1"/>
          </p:cNvGraphicFramePr>
          <p:nvPr/>
        </p:nvGraphicFramePr>
        <p:xfrm>
          <a:off x="311150" y="5353050"/>
          <a:ext cx="3094038" cy="904875"/>
        </p:xfrm>
        <a:graphic>
          <a:graphicData uri="http://schemas.openxmlformats.org/presentationml/2006/ole">
            <mc:AlternateContent xmlns:mc="http://schemas.openxmlformats.org/markup-compatibility/2006">
              <mc:Choice xmlns:v="urn:schemas-microsoft-com:vml" Requires="v">
                <p:oleObj spid="_x0000_s61447" name="Equation" r:id="rId5" imgW="2628960" imgH="666732" progId="Equation.3">
                  <p:embed/>
                </p:oleObj>
              </mc:Choice>
              <mc:Fallback>
                <p:oleObj name="Equation" r:id="rId5" imgW="2628960" imgH="666732" progId="Equation.3">
                  <p:embed/>
                  <p:pic>
                    <p:nvPicPr>
                      <p:cNvPr id="615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311150" y="5353050"/>
                        <a:ext cx="309403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7"/>
          <p:cNvSpPr txBox="1">
            <a:spLocks noChangeArrowheads="1"/>
          </p:cNvSpPr>
          <p:nvPr/>
        </p:nvSpPr>
        <p:spPr bwMode="black">
          <a:xfrm>
            <a:off x="290513" y="6203950"/>
            <a:ext cx="34671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800" dirty="0">
                <a:effectLst>
                  <a:outerShdw blurRad="38100" dist="38100" dir="2700000" algn="tl">
                    <a:srgbClr val="000000"/>
                  </a:outerShdw>
                </a:effectLst>
                <a:latin typeface="Book Antiqua" pitchFamily="18" charset="0"/>
                <a:sym typeface="Symbol" pitchFamily="18" charset="2"/>
              </a:rPr>
              <a:t>con </a:t>
            </a:r>
            <a:r>
              <a:rPr lang="it-IT" altLang="it-IT" sz="2800" i="1" dirty="0">
                <a:effectLst>
                  <a:outerShdw blurRad="38100" dist="38100" dir="2700000" algn="tl">
                    <a:srgbClr val="000000"/>
                  </a:outerShdw>
                </a:effectLst>
                <a:latin typeface="Book Antiqua" pitchFamily="18" charset="0"/>
                <a:sym typeface="Symbol" pitchFamily="18" charset="2"/>
              </a:rPr>
              <a:t></a:t>
            </a:r>
            <a:r>
              <a:rPr lang="it-IT" altLang="it-IT" sz="3000" i="1" dirty="0">
                <a:effectLst>
                  <a:outerShdw blurRad="38100" dist="38100" dir="2700000" algn="tl">
                    <a:srgbClr val="000000"/>
                  </a:outerShdw>
                </a:effectLst>
                <a:latin typeface="Book Antiqua" pitchFamily="18" charset="0"/>
                <a:sym typeface="Symbol" pitchFamily="18" charset="2"/>
              </a:rPr>
              <a:t>t</a:t>
            </a:r>
            <a:r>
              <a:rPr lang="it-IT" altLang="it-IT" sz="2800" dirty="0">
                <a:effectLst>
                  <a:outerShdw blurRad="38100" dist="38100" dir="2700000" algn="tl">
                    <a:srgbClr val="000000"/>
                  </a:outerShdw>
                </a:effectLst>
                <a:latin typeface="Book Antiqua" pitchFamily="18" charset="0"/>
              </a:rPr>
              <a:t> (P</a:t>
            </a:r>
            <a:r>
              <a:rPr lang="it-IT" altLang="it-IT" sz="2800" baseline="-25000" dirty="0">
                <a:effectLst>
                  <a:outerShdw blurRad="38100" dist="38100" dir="2700000" algn="tl">
                    <a:srgbClr val="000000"/>
                  </a:outerShdw>
                </a:effectLst>
                <a:latin typeface="Book Antiqua" pitchFamily="18" charset="0"/>
              </a:rPr>
              <a:t>2</a:t>
            </a:r>
            <a:r>
              <a:rPr lang="it-IT" altLang="it-IT" sz="2800" dirty="0">
                <a:effectLst>
                  <a:outerShdw blurRad="38100" dist="38100" dir="2700000" algn="tl">
                    <a:srgbClr val="000000"/>
                  </a:outerShdw>
                </a:effectLst>
                <a:latin typeface="Book Antiqua" pitchFamily="18" charset="0"/>
              </a:rPr>
              <a:t>-P</a:t>
            </a:r>
            <a:r>
              <a:rPr lang="it-IT" altLang="it-IT" sz="2800" baseline="-25000" dirty="0">
                <a:effectLst>
                  <a:outerShdw blurRad="38100" dist="38100" dir="2700000" algn="tl">
                    <a:srgbClr val="000000"/>
                  </a:outerShdw>
                </a:effectLst>
                <a:latin typeface="Book Antiqua" pitchFamily="18" charset="0"/>
              </a:rPr>
              <a:t>1</a:t>
            </a:r>
            <a:r>
              <a:rPr lang="it-IT" altLang="it-IT" sz="2800" dirty="0">
                <a:effectLst>
                  <a:outerShdw blurRad="38100" dist="38100" dir="2700000" algn="tl">
                    <a:srgbClr val="000000"/>
                  </a:outerShdw>
                </a:effectLst>
                <a:latin typeface="Book Antiqua" pitchFamily="18" charset="0"/>
              </a:rPr>
              <a:t>)= </a:t>
            </a:r>
            <a:r>
              <a:rPr lang="it-IT" altLang="it-IT" sz="2800" i="1" dirty="0">
                <a:effectLst>
                  <a:outerShdw blurRad="38100" dist="38100" dir="2700000" algn="tl">
                    <a:srgbClr val="000000"/>
                  </a:outerShdw>
                </a:effectLst>
                <a:latin typeface="Book Antiqua" pitchFamily="18" charset="0"/>
              </a:rPr>
              <a:t>N</a:t>
            </a:r>
            <a:r>
              <a:rPr lang="it-IT" altLang="it-IT" sz="2800" dirty="0">
                <a:effectLst>
                  <a:outerShdw blurRad="38100" dist="38100" dir="2700000" algn="tl">
                    <a:srgbClr val="000000"/>
                  </a:outerShdw>
                </a:effectLst>
                <a:latin typeface="Book Antiqua" pitchFamily="18" charset="0"/>
              </a:rPr>
              <a:t> </a:t>
            </a:r>
            <a:r>
              <a:rPr lang="it-IT" altLang="it-IT" sz="2800" i="1" dirty="0" err="1">
                <a:effectLst>
                  <a:outerShdw blurRad="38100" dist="38100" dir="2700000" algn="tl">
                    <a:srgbClr val="000000"/>
                  </a:outerShdw>
                </a:effectLst>
                <a:latin typeface="Book Antiqua" pitchFamily="18" charset="0"/>
              </a:rPr>
              <a:t>A</a:t>
            </a:r>
            <a:r>
              <a:rPr lang="it-IT" altLang="it-IT" sz="2800" baseline="-25000" dirty="0" err="1">
                <a:effectLst>
                  <a:outerShdw blurRad="38100" dist="38100" dir="2700000" algn="tl">
                    <a:srgbClr val="000000"/>
                  </a:outerShdw>
                </a:effectLst>
                <a:latin typeface="Book Antiqua" pitchFamily="18" charset="0"/>
              </a:rPr>
              <a:t>x</a:t>
            </a:r>
            <a:endParaRPr lang="it-IT" altLang="it-IT" sz="2800" baseline="-25000" dirty="0">
              <a:effectLst>
                <a:outerShdw blurRad="38100" dist="38100" dir="2700000" algn="tl">
                  <a:srgbClr val="000000"/>
                </a:outerShdw>
              </a:effectLst>
              <a:latin typeface="Book Antiqua" pitchFamily="18" charset="0"/>
            </a:endParaRPr>
          </a:p>
        </p:txBody>
      </p:sp>
      <p:grpSp>
        <p:nvGrpSpPr>
          <p:cNvPr id="9" name="Group 8"/>
          <p:cNvGrpSpPr>
            <a:grpSpLocks/>
          </p:cNvGrpSpPr>
          <p:nvPr/>
        </p:nvGrpSpPr>
        <p:grpSpPr bwMode="auto">
          <a:xfrm>
            <a:off x="4641850" y="1011238"/>
            <a:ext cx="4502150" cy="5389562"/>
            <a:chOff x="2924" y="637"/>
            <a:chExt cx="2836" cy="3395"/>
          </a:xfrm>
        </p:grpSpPr>
        <p:pic>
          <p:nvPicPr>
            <p:cNvPr id="10" name="Picture 9" descr="sfas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4" y="637"/>
              <a:ext cx="2836" cy="2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0"/>
            <p:cNvSpPr txBox="1">
              <a:spLocks noChangeArrowheads="1"/>
            </p:cNvSpPr>
            <p:nvPr/>
          </p:nvSpPr>
          <p:spPr bwMode="auto">
            <a:xfrm>
              <a:off x="2930" y="3024"/>
              <a:ext cx="2830"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200" dirty="0">
                  <a:effectLst>
                    <a:outerShdw blurRad="38100" dist="38100" dir="2700000" algn="tl">
                      <a:srgbClr val="000000"/>
                    </a:outerShdw>
                  </a:effectLst>
                  <a:latin typeface="Book Antiqua" pitchFamily="18" charset="0"/>
                </a:rPr>
                <a:t>Una maggiore espansione del tratto P</a:t>
              </a:r>
              <a:r>
                <a:rPr lang="it-IT" altLang="it-IT" sz="2200" baseline="-25000" dirty="0">
                  <a:effectLst>
                    <a:outerShdw blurRad="38100" dist="38100" dir="2700000" algn="tl">
                      <a:srgbClr val="000000"/>
                    </a:outerShdw>
                  </a:effectLst>
                  <a:latin typeface="Book Antiqua" pitchFamily="18" charset="0"/>
                </a:rPr>
                <a:t>1</a:t>
              </a:r>
              <a:r>
                <a:rPr lang="it-IT" altLang="it-IT" sz="2200" dirty="0">
                  <a:effectLst>
                    <a:outerShdw blurRad="38100" dist="38100" dir="2700000" algn="tl">
                      <a:srgbClr val="000000"/>
                    </a:outerShdw>
                  </a:effectLst>
                  <a:latin typeface="Book Antiqua" pitchFamily="18" charset="0"/>
                </a:rPr>
                <a:t>P</a:t>
              </a:r>
              <a:r>
                <a:rPr lang="it-IT" altLang="it-IT" sz="2200" baseline="-25000" dirty="0">
                  <a:effectLst>
                    <a:outerShdw blurRad="38100" dist="38100" dir="2700000" algn="tl">
                      <a:srgbClr val="000000"/>
                    </a:outerShdw>
                  </a:effectLst>
                  <a:latin typeface="Book Antiqua" pitchFamily="18" charset="0"/>
                </a:rPr>
                <a:t>2</a:t>
              </a:r>
              <a:r>
                <a:rPr lang="it-IT" altLang="it-IT" sz="2200" dirty="0">
                  <a:effectLst>
                    <a:outerShdw blurRad="38100" dist="38100" dir="2700000" algn="tl">
                      <a:srgbClr val="000000"/>
                    </a:outerShdw>
                  </a:effectLst>
                  <a:latin typeface="Book Antiqua" pitchFamily="18" charset="0"/>
                </a:rPr>
                <a:t> determina una migliore risoluzione della misura</a:t>
              </a:r>
            </a:p>
            <a:p>
              <a:pPr algn="ctr" eaLnBrk="1" hangingPunct="1">
                <a:spcBef>
                  <a:spcPct val="50000"/>
                </a:spcBef>
                <a:defRPr/>
              </a:pPr>
              <a:r>
                <a:rPr lang="it-IT" altLang="it-IT" sz="2200" dirty="0">
                  <a:effectLst>
                    <a:outerShdw blurRad="38100" dist="38100" dir="2700000" algn="tl">
                      <a:srgbClr val="000000"/>
                    </a:outerShdw>
                  </a:effectLst>
                  <a:latin typeface="Book Antiqua" pitchFamily="18" charset="0"/>
                </a:rPr>
                <a:t>( </a:t>
              </a:r>
              <a:r>
                <a:rPr lang="it-IT" altLang="it-IT" sz="2200" b="1" dirty="0">
                  <a:effectLst>
                    <a:outerShdw blurRad="38100" dist="38100" dir="2700000" algn="tl">
                      <a:srgbClr val="000000"/>
                    </a:outerShdw>
                  </a:effectLst>
                  <a:latin typeface="Book Antiqua" pitchFamily="18" charset="0"/>
                </a:rPr>
                <a:t>ZOOM 5</a:t>
              </a:r>
              <a:r>
                <a:rPr lang="it-IT" altLang="it-IT" sz="2200" b="1" dirty="0">
                  <a:effectLst>
                    <a:outerShdw blurRad="38100" dist="38100" dir="2700000" algn="tl">
                      <a:srgbClr val="000000"/>
                    </a:outerShdw>
                  </a:effectLst>
                  <a:latin typeface="Book Antiqua" pitchFamily="18" charset="0"/>
                  <a:sym typeface="Symbol" pitchFamily="18" charset="2"/>
                </a:rPr>
                <a:t> </a:t>
              </a:r>
              <a:r>
                <a:rPr lang="it-IT" altLang="it-IT" sz="2200" b="1" dirty="0">
                  <a:effectLst>
                    <a:outerShdw blurRad="38100" dist="38100" dir="2700000" algn="tl">
                      <a:srgbClr val="000000"/>
                    </a:outerShdw>
                  </a:effectLst>
                  <a:latin typeface="Book Antiqua" pitchFamily="18" charset="0"/>
                </a:rPr>
                <a:t>☺  … ma come?</a:t>
              </a:r>
              <a:r>
                <a:rPr lang="it-IT" altLang="it-IT" sz="2200" dirty="0">
                  <a:effectLst>
                    <a:outerShdw blurRad="38100" dist="38100" dir="2700000" algn="tl">
                      <a:srgbClr val="000000"/>
                    </a:outerShdw>
                  </a:effectLst>
                  <a:latin typeface="Book Antiqua" pitchFamily="18" charset="0"/>
                </a:rPr>
                <a:t> )</a:t>
              </a:r>
            </a:p>
          </p:txBody>
        </p:sp>
        <p:sp>
          <p:nvSpPr>
            <p:cNvPr id="12" name="Line 11"/>
            <p:cNvSpPr>
              <a:spLocks noChangeShapeType="1"/>
            </p:cNvSpPr>
            <p:nvPr/>
          </p:nvSpPr>
          <p:spPr bwMode="auto">
            <a:xfrm flipH="1">
              <a:off x="4508" y="869"/>
              <a:ext cx="8" cy="69"/>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13" name="Segnaposto piè di pagina 12"/>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14" name="Segnaposto numero diapositiva 13"/>
          <p:cNvSpPr>
            <a:spLocks noGrp="1"/>
          </p:cNvSpPr>
          <p:nvPr>
            <p:ph type="sldNum" sz="quarter" idx="11"/>
          </p:nvPr>
        </p:nvSpPr>
        <p:spPr/>
        <p:txBody>
          <a:bodyPr/>
          <a:lstStyle/>
          <a:p>
            <a:fld id="{D9CFC445-5C07-4798-82DA-45EE38110827}" type="slidenum">
              <a:rPr lang="it-IT" altLang="it-IT" smtClean="0"/>
              <a:pPr/>
              <a:t>4</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67788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0"/>
            <a:ext cx="9144000" cy="96361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i="1" kern="0" dirty="0" smtClean="0">
                <a:solidFill>
                  <a:schemeClr val="tx1">
                    <a:lumMod val="50000"/>
                  </a:schemeClr>
                </a:solidFill>
                <a:latin typeface="Book Antiqua" pitchFamily="18" charset="0"/>
              </a:rPr>
              <a:t>Marker(s)</a:t>
            </a:r>
            <a:r>
              <a:rPr lang="it-IT" altLang="it-IT" kern="0" dirty="0" smtClean="0">
                <a:solidFill>
                  <a:schemeClr val="tx1">
                    <a:lumMod val="50000"/>
                  </a:schemeClr>
                </a:solidFill>
                <a:latin typeface="Book Antiqua" pitchFamily="18" charset="0"/>
              </a:rPr>
              <a:t> per misure di </a:t>
            </a:r>
            <a:r>
              <a:rPr lang="el-GR" altLang="it-IT" kern="0" dirty="0" smtClean="0">
                <a:solidFill>
                  <a:schemeClr val="tx1">
                    <a:lumMod val="50000"/>
                  </a:schemeClr>
                </a:solidFill>
                <a:latin typeface="Book Antiqua" pitchFamily="18" charset="0"/>
              </a:rPr>
              <a:t>Δ</a:t>
            </a:r>
            <a:r>
              <a:rPr lang="it-IT" altLang="it-IT" i="1" kern="0" dirty="0" smtClean="0">
                <a:solidFill>
                  <a:schemeClr val="tx1">
                    <a:lumMod val="50000"/>
                  </a:schemeClr>
                </a:solidFill>
                <a:latin typeface="Book Antiqua" pitchFamily="18" charset="0"/>
              </a:rPr>
              <a:t>T</a:t>
            </a:r>
            <a:r>
              <a:rPr lang="it-IT" altLang="it-IT" kern="0" dirty="0" smtClean="0">
                <a:solidFill>
                  <a:schemeClr val="tx1">
                    <a:lumMod val="50000"/>
                  </a:schemeClr>
                </a:solidFill>
                <a:latin typeface="Book Antiqua" pitchFamily="18" charset="0"/>
              </a:rPr>
              <a:t> </a:t>
            </a:r>
            <a:endParaRPr lang="el-GR" altLang="it-IT" kern="0" dirty="0" smtClean="0">
              <a:solidFill>
                <a:schemeClr val="tx1">
                  <a:lumMod val="50000"/>
                </a:schemeClr>
              </a:solidFill>
              <a:latin typeface="Book Antiqua" pitchFamily="18" charset="0"/>
            </a:endParaRPr>
          </a:p>
        </p:txBody>
      </p:sp>
      <p:pic>
        <p:nvPicPr>
          <p:cNvPr id="5" name="Picture 3" descr="mark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82575" y="993775"/>
            <a:ext cx="4711700" cy="5259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4"/>
          <p:cNvSpPr txBox="1">
            <a:spLocks noChangeArrowheads="1"/>
          </p:cNvSpPr>
          <p:nvPr/>
        </p:nvSpPr>
        <p:spPr bwMode="auto">
          <a:xfrm>
            <a:off x="5265738" y="1292225"/>
            <a:ext cx="3878262" cy="486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200" dirty="0">
                <a:effectLst>
                  <a:outerShdw blurRad="38100" dist="38100" dir="2700000" algn="tl">
                    <a:srgbClr val="000000"/>
                  </a:outerShdw>
                </a:effectLst>
                <a:latin typeface="Book Antiqua" pitchFamily="18" charset="0"/>
              </a:rPr>
              <a:t>OA: schema semplificato del funzionamento dei </a:t>
            </a:r>
            <a:r>
              <a:rPr lang="it-IT" altLang="it-IT" sz="2200" b="1" i="1" dirty="0">
                <a:solidFill>
                  <a:srgbClr val="FFFF00"/>
                </a:solidFill>
                <a:effectLst>
                  <a:outerShdw blurRad="38100" dist="38100" dir="2700000" algn="tl">
                    <a:srgbClr val="000000"/>
                  </a:outerShdw>
                </a:effectLst>
                <a:latin typeface="Book Antiqua" pitchFamily="18" charset="0"/>
              </a:rPr>
              <a:t>marker(s)</a:t>
            </a:r>
            <a:r>
              <a:rPr lang="it-IT" altLang="it-IT" sz="2200" dirty="0">
                <a:effectLst>
                  <a:outerShdw blurRad="38100" dist="38100" dir="2700000" algn="tl">
                    <a:srgbClr val="000000"/>
                  </a:outerShdw>
                </a:effectLst>
                <a:latin typeface="Book Antiqua" pitchFamily="18" charset="0"/>
              </a:rPr>
              <a:t> Gli impulsi </a:t>
            </a:r>
            <a:r>
              <a:rPr lang="it-IT" altLang="it-IT" sz="2200" i="1" dirty="0">
                <a:effectLst>
                  <a:outerShdw blurRad="38100" dist="38100" dir="2700000" algn="tl">
                    <a:srgbClr val="000000"/>
                  </a:outerShdw>
                </a:effectLst>
                <a:latin typeface="Book Antiqua" pitchFamily="18" charset="0"/>
              </a:rPr>
              <a:t>V</a:t>
            </a:r>
            <a:r>
              <a:rPr lang="it-IT" altLang="it-IT" sz="2200" baseline="-25000" dirty="0">
                <a:effectLst>
                  <a:outerShdw blurRad="38100" dist="38100" dir="2700000" algn="tl">
                    <a:srgbClr val="000000"/>
                  </a:outerShdw>
                </a:effectLst>
                <a:latin typeface="Book Antiqua" pitchFamily="18" charset="0"/>
              </a:rPr>
              <a:t>M</a:t>
            </a:r>
            <a:r>
              <a:rPr lang="it-IT" altLang="it-IT" sz="2200" dirty="0">
                <a:effectLst>
                  <a:outerShdw blurRad="38100" dist="38100" dir="2700000" algn="tl">
                    <a:srgbClr val="000000"/>
                  </a:outerShdw>
                </a:effectLst>
                <a:latin typeface="Book Antiqua" pitchFamily="18" charset="0"/>
              </a:rPr>
              <a:t>, emessi in coincidenza della uguaglianza tra i livelli di tensione regolabili </a:t>
            </a:r>
            <a:r>
              <a:rPr lang="it-IT" altLang="it-IT" sz="2200" i="1" dirty="0">
                <a:effectLst>
                  <a:outerShdw blurRad="38100" dist="38100" dir="2700000" algn="tl">
                    <a:srgbClr val="000000"/>
                  </a:outerShdw>
                </a:effectLst>
                <a:latin typeface="Book Antiqua" pitchFamily="18" charset="0"/>
              </a:rPr>
              <a:t>V</a:t>
            </a:r>
            <a:r>
              <a:rPr lang="it-IT" altLang="it-IT" sz="2200" baseline="-25000" dirty="0">
                <a:effectLst>
                  <a:outerShdw blurRad="38100" dist="38100" dir="2700000" algn="tl">
                    <a:srgbClr val="000000"/>
                  </a:outerShdw>
                </a:effectLst>
                <a:latin typeface="Book Antiqua" pitchFamily="18" charset="0"/>
              </a:rPr>
              <a:t>L(1,2)</a:t>
            </a:r>
            <a:r>
              <a:rPr lang="it-IT" altLang="it-IT" sz="2200" dirty="0">
                <a:effectLst>
                  <a:outerShdw blurRad="38100" dist="38100" dir="2700000" algn="tl">
                    <a:srgbClr val="000000"/>
                  </a:outerShdw>
                </a:effectLst>
                <a:latin typeface="Book Antiqua" pitchFamily="18" charset="0"/>
              </a:rPr>
              <a:t> </a:t>
            </a:r>
            <a:br>
              <a:rPr lang="it-IT" altLang="it-IT" sz="2200" dirty="0">
                <a:effectLst>
                  <a:outerShdw blurRad="38100" dist="38100" dir="2700000" algn="tl">
                    <a:srgbClr val="000000"/>
                  </a:outerShdw>
                </a:effectLst>
                <a:latin typeface="Book Antiqua" pitchFamily="18" charset="0"/>
              </a:rPr>
            </a:br>
            <a:r>
              <a:rPr lang="it-IT" altLang="it-IT" sz="2200" dirty="0">
                <a:effectLst>
                  <a:outerShdw blurRad="38100" dist="38100" dir="2700000" algn="tl">
                    <a:srgbClr val="000000"/>
                  </a:outerShdw>
                </a:effectLst>
                <a:latin typeface="Book Antiqua" pitchFamily="18" charset="0"/>
              </a:rPr>
              <a:t>e la rampa principale, determinano una </a:t>
            </a:r>
            <a:r>
              <a:rPr lang="it-IT" altLang="it-IT" sz="2200" b="1" dirty="0">
                <a:solidFill>
                  <a:srgbClr val="FFFF00"/>
                </a:solidFill>
                <a:effectLst>
                  <a:outerShdw blurRad="38100" dist="38100" dir="2700000" algn="tl">
                    <a:srgbClr val="000000"/>
                  </a:outerShdw>
                </a:effectLst>
                <a:latin typeface="Book Antiqua" pitchFamily="18" charset="0"/>
              </a:rPr>
              <a:t>maggiore</a:t>
            </a:r>
            <a:r>
              <a:rPr lang="it-IT" altLang="it-IT" sz="2200" dirty="0">
                <a:solidFill>
                  <a:srgbClr val="FFFF00"/>
                </a:solidFill>
                <a:effectLst>
                  <a:outerShdw blurRad="38100" dist="38100" dir="2700000" algn="tl">
                    <a:srgbClr val="000000"/>
                  </a:outerShdw>
                </a:effectLst>
                <a:latin typeface="Book Antiqua" pitchFamily="18" charset="0"/>
              </a:rPr>
              <a:t> </a:t>
            </a:r>
            <a:r>
              <a:rPr lang="it-IT" altLang="it-IT" sz="2200" b="1" dirty="0">
                <a:solidFill>
                  <a:srgbClr val="FFFF00"/>
                </a:solidFill>
                <a:effectLst>
                  <a:outerShdw blurRad="38100" dist="38100" dir="2700000" algn="tl">
                    <a:srgbClr val="000000"/>
                  </a:outerShdw>
                </a:effectLst>
                <a:latin typeface="Book Antiqua" pitchFamily="18" charset="0"/>
              </a:rPr>
              <a:t>luminosità dei punti P</a:t>
            </a:r>
            <a:r>
              <a:rPr lang="it-IT" altLang="it-IT" sz="2400" b="1" baseline="-25000" dirty="0">
                <a:solidFill>
                  <a:srgbClr val="FFFF00"/>
                </a:solidFill>
                <a:effectLst>
                  <a:outerShdw blurRad="38100" dist="38100" dir="2700000" algn="tl">
                    <a:srgbClr val="000000"/>
                  </a:outerShdw>
                </a:effectLst>
                <a:latin typeface="Book Antiqua" pitchFamily="18" charset="0"/>
              </a:rPr>
              <a:t>1</a:t>
            </a:r>
            <a:r>
              <a:rPr lang="it-IT" altLang="it-IT" sz="2200" b="1" dirty="0">
                <a:solidFill>
                  <a:srgbClr val="FFFF00"/>
                </a:solidFill>
                <a:effectLst>
                  <a:outerShdw blurRad="38100" dist="38100" dir="2700000" algn="tl">
                    <a:srgbClr val="000000"/>
                  </a:outerShdw>
                </a:effectLst>
                <a:latin typeface="Book Antiqua" pitchFamily="18" charset="0"/>
              </a:rPr>
              <a:t> e P</a:t>
            </a:r>
            <a:r>
              <a:rPr lang="it-IT" altLang="it-IT" sz="2400" b="1" baseline="-25000" dirty="0">
                <a:solidFill>
                  <a:srgbClr val="FFFF00"/>
                </a:solidFill>
                <a:effectLst>
                  <a:outerShdw blurRad="38100" dist="38100" dir="2700000" algn="tl">
                    <a:srgbClr val="000000"/>
                  </a:outerShdw>
                </a:effectLst>
                <a:latin typeface="Book Antiqua" pitchFamily="18" charset="0"/>
              </a:rPr>
              <a:t>2</a:t>
            </a:r>
            <a:r>
              <a:rPr lang="it-IT" altLang="it-IT" sz="2200" dirty="0">
                <a:effectLst>
                  <a:outerShdw blurRad="38100" dist="38100" dir="2700000" algn="tl">
                    <a:srgbClr val="000000"/>
                  </a:outerShdw>
                </a:effectLst>
                <a:latin typeface="Book Antiqua" pitchFamily="18" charset="0"/>
              </a:rPr>
              <a:t> Attraverso un </a:t>
            </a:r>
            <a:r>
              <a:rPr lang="it-IT" altLang="it-IT" sz="2200" dirty="0">
                <a:solidFill>
                  <a:srgbClr val="FFFF00"/>
                </a:solidFill>
                <a:effectLst>
                  <a:outerShdw blurRad="38100" dist="38100" dir="2700000" algn="tl">
                    <a:srgbClr val="000000"/>
                  </a:outerShdw>
                </a:effectLst>
                <a:latin typeface="Book Antiqua" pitchFamily="18" charset="0"/>
              </a:rPr>
              <a:t>contatore elettronico</a:t>
            </a:r>
            <a:r>
              <a:rPr lang="it-IT" altLang="it-IT" sz="2200" dirty="0">
                <a:effectLst>
                  <a:outerShdw blurRad="38100" dist="38100" dir="2700000" algn="tl">
                    <a:srgbClr val="000000"/>
                  </a:outerShdw>
                </a:effectLst>
                <a:latin typeface="Book Antiqua" pitchFamily="18" charset="0"/>
              </a:rPr>
              <a:t> interno allo strumento viene misurato con precisione l’</a:t>
            </a:r>
            <a:r>
              <a:rPr lang="it-IT" altLang="it-IT" sz="2200" b="1" dirty="0">
                <a:solidFill>
                  <a:srgbClr val="FFFF00"/>
                </a:solidFill>
                <a:effectLst>
                  <a:outerShdw blurRad="38100" dist="38100" dir="2700000" algn="tl">
                    <a:srgbClr val="000000"/>
                  </a:outerShdw>
                </a:effectLst>
                <a:latin typeface="Book Antiqua" pitchFamily="18" charset="0"/>
              </a:rPr>
              <a:t>intervallo di tempo tra l’istante </a:t>
            </a:r>
            <a:r>
              <a:rPr lang="it-IT" altLang="it-IT" sz="2200" b="1" i="1" dirty="0">
                <a:solidFill>
                  <a:srgbClr val="FFFF00"/>
                </a:solidFill>
                <a:effectLst>
                  <a:outerShdw blurRad="38100" dist="38100" dir="2700000" algn="tl">
                    <a:srgbClr val="000000"/>
                  </a:outerShdw>
                </a:effectLst>
                <a:latin typeface="Book Antiqua" pitchFamily="18" charset="0"/>
              </a:rPr>
              <a:t>T</a:t>
            </a:r>
            <a:r>
              <a:rPr lang="it-IT" altLang="it-IT" sz="2400" b="1" baseline="-25000" dirty="0">
                <a:solidFill>
                  <a:srgbClr val="FFFF00"/>
                </a:solidFill>
                <a:effectLst>
                  <a:outerShdw blurRad="38100" dist="38100" dir="2700000" algn="tl">
                    <a:srgbClr val="000000"/>
                  </a:outerShdw>
                </a:effectLst>
                <a:latin typeface="Book Antiqua" pitchFamily="18" charset="0"/>
              </a:rPr>
              <a:t>1</a:t>
            </a:r>
            <a:r>
              <a:rPr lang="it-IT" altLang="it-IT" sz="2200" b="1" dirty="0">
                <a:solidFill>
                  <a:srgbClr val="FFFF00"/>
                </a:solidFill>
                <a:effectLst>
                  <a:outerShdw blurRad="38100" dist="38100" dir="2700000" algn="tl">
                    <a:srgbClr val="000000"/>
                  </a:outerShdw>
                </a:effectLst>
                <a:latin typeface="Book Antiqua" pitchFamily="18" charset="0"/>
              </a:rPr>
              <a:t> e </a:t>
            </a:r>
            <a:r>
              <a:rPr lang="it-IT" altLang="it-IT" sz="2200" b="1" i="1" dirty="0">
                <a:solidFill>
                  <a:srgbClr val="FFFF00"/>
                </a:solidFill>
                <a:effectLst>
                  <a:outerShdw blurRad="38100" dist="38100" dir="2700000" algn="tl">
                    <a:srgbClr val="000000"/>
                  </a:outerShdw>
                </a:effectLst>
                <a:latin typeface="Book Antiqua" pitchFamily="18" charset="0"/>
              </a:rPr>
              <a:t>T</a:t>
            </a:r>
            <a:r>
              <a:rPr lang="it-IT" altLang="it-IT" sz="2400" b="1" baseline="-25000" dirty="0">
                <a:solidFill>
                  <a:srgbClr val="FFFF00"/>
                </a:solidFill>
                <a:effectLst>
                  <a:outerShdw blurRad="38100" dist="38100" dir="2700000" algn="tl">
                    <a:srgbClr val="000000"/>
                  </a:outerShdw>
                </a:effectLst>
                <a:latin typeface="Book Antiqua" pitchFamily="18" charset="0"/>
              </a:rPr>
              <a:t>2</a:t>
            </a:r>
            <a:endParaRPr lang="it-IT" altLang="it-IT" sz="2200" dirty="0">
              <a:effectLst>
                <a:outerShdw blurRad="38100" dist="38100" dir="2700000" algn="tl">
                  <a:srgbClr val="000000"/>
                </a:outerShdw>
              </a:effectLst>
              <a:latin typeface="Book Antiqua" pitchFamily="18" charset="0"/>
            </a:endParaRPr>
          </a:p>
        </p:txBody>
      </p:sp>
      <p:sp>
        <p:nvSpPr>
          <p:cNvPr id="7" name="Text Box 5"/>
          <p:cNvSpPr txBox="1">
            <a:spLocks noChangeArrowheads="1"/>
          </p:cNvSpPr>
          <p:nvPr/>
        </p:nvSpPr>
        <p:spPr bwMode="auto">
          <a:xfrm>
            <a:off x="2141538" y="6338888"/>
            <a:ext cx="6905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800" b="1">
                <a:solidFill>
                  <a:srgbClr val="FFFF00"/>
                </a:solidFill>
                <a:effectLst>
                  <a:outerShdw blurRad="38100" dist="38100" dir="2700000" algn="tl">
                    <a:srgbClr val="000000"/>
                  </a:outerShdw>
                </a:effectLst>
                <a:latin typeface="Symbol" pitchFamily="18" charset="2"/>
              </a:rPr>
              <a:t>D</a:t>
            </a:r>
            <a:r>
              <a:rPr lang="it-IT" altLang="it-IT" sz="2800" b="1" i="1">
                <a:solidFill>
                  <a:srgbClr val="FFFF00"/>
                </a:solidFill>
                <a:effectLst>
                  <a:outerShdw blurRad="38100" dist="38100" dir="2700000" algn="tl">
                    <a:srgbClr val="000000"/>
                  </a:outerShdw>
                </a:effectLst>
                <a:latin typeface="Book Antiqua" pitchFamily="18" charset="0"/>
              </a:rPr>
              <a:t>t</a:t>
            </a:r>
            <a:endParaRPr lang="it-IT" altLang="it-IT" sz="2800" i="1">
              <a:effectLst>
                <a:outerShdw blurRad="38100" dist="38100" dir="2700000" algn="tl">
                  <a:srgbClr val="000000"/>
                </a:outerShdw>
              </a:effectLst>
              <a:latin typeface="Book Antiqua" pitchFamily="18" charset="0"/>
            </a:endParaRPr>
          </a:p>
        </p:txBody>
      </p:sp>
      <p:sp>
        <p:nvSpPr>
          <p:cNvPr id="8" name="Line 6"/>
          <p:cNvSpPr>
            <a:spLocks noChangeShapeType="1"/>
          </p:cNvSpPr>
          <p:nvPr/>
        </p:nvSpPr>
        <p:spPr bwMode="auto">
          <a:xfrm>
            <a:off x="2159000" y="6375400"/>
            <a:ext cx="558800" cy="0"/>
          </a:xfrm>
          <a:prstGeom prst="line">
            <a:avLst/>
          </a:prstGeom>
          <a:noFill/>
          <a:ln w="19050">
            <a:solidFill>
              <a:srgbClr val="FFFF00"/>
            </a:solidFill>
            <a:round/>
            <a:headEnd type="arrow" w="lg" len="me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 name="Segnaposto piè di pagina 8"/>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10" name="Segnaposto numero diapositiva 9"/>
          <p:cNvSpPr>
            <a:spLocks noGrp="1"/>
          </p:cNvSpPr>
          <p:nvPr>
            <p:ph type="sldNum" sz="quarter" idx="11"/>
          </p:nvPr>
        </p:nvSpPr>
        <p:spPr/>
        <p:txBody>
          <a:bodyPr/>
          <a:lstStyle/>
          <a:p>
            <a:fld id="{D9CFC445-5C07-4798-82DA-45EE38110827}" type="slidenum">
              <a:rPr lang="it-IT" altLang="it-IT" smtClean="0"/>
              <a:pPr/>
              <a:t>5</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4009243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black">
          <a:xfrm>
            <a:off x="461963" y="0"/>
            <a:ext cx="8053387"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kern="0" dirty="0" smtClean="0">
                <a:solidFill>
                  <a:schemeClr val="tx1"/>
                </a:solidFill>
                <a:latin typeface="Book Antiqua" pitchFamily="18" charset="0"/>
              </a:rPr>
              <a:t>Misure di tempo di salita</a:t>
            </a:r>
          </a:p>
        </p:txBody>
      </p:sp>
      <p:pic>
        <p:nvPicPr>
          <p:cNvPr id="5" name="Picture 3" descr="tsali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22263" y="1111250"/>
            <a:ext cx="4551362" cy="3660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4"/>
          <p:cNvSpPr txBox="1">
            <a:spLocks noChangeArrowheads="1"/>
          </p:cNvSpPr>
          <p:nvPr/>
        </p:nvSpPr>
        <p:spPr bwMode="black">
          <a:xfrm>
            <a:off x="5284788" y="2095500"/>
            <a:ext cx="3421062"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200" dirty="0">
                <a:effectLst>
                  <a:outerShdw blurRad="38100" dist="38100" dir="2700000" algn="tl">
                    <a:srgbClr val="000000"/>
                  </a:outerShdw>
                </a:effectLst>
                <a:latin typeface="Book Antiqua" pitchFamily="18" charset="0"/>
              </a:rPr>
              <a:t>Utilizzo delle linee del reticolo per la </a:t>
            </a:r>
            <a:r>
              <a:rPr lang="it-IT" altLang="it-IT" sz="2200" b="1" dirty="0">
                <a:solidFill>
                  <a:srgbClr val="FFFF00"/>
                </a:solidFill>
                <a:effectLst>
                  <a:outerShdw blurRad="38100" dist="38100" dir="2700000" algn="tl">
                    <a:srgbClr val="000000"/>
                  </a:outerShdw>
                </a:effectLst>
                <a:latin typeface="Book Antiqua" pitchFamily="18" charset="0"/>
              </a:rPr>
              <a:t>misura del tempo di salita</a:t>
            </a:r>
            <a:r>
              <a:rPr lang="it-IT" altLang="it-IT" sz="2200" dirty="0">
                <a:effectLst>
                  <a:outerShdw blurRad="38100" dist="38100" dir="2700000" algn="tl">
                    <a:srgbClr val="000000"/>
                  </a:outerShdw>
                </a:effectLst>
                <a:latin typeface="Book Antiqua" pitchFamily="18" charset="0"/>
              </a:rPr>
              <a:t> di un segnale a gradino</a:t>
            </a:r>
          </a:p>
        </p:txBody>
      </p:sp>
      <p:grpSp>
        <p:nvGrpSpPr>
          <p:cNvPr id="7" name="Group 7"/>
          <p:cNvGrpSpPr>
            <a:grpSpLocks/>
          </p:cNvGrpSpPr>
          <p:nvPr/>
        </p:nvGrpSpPr>
        <p:grpSpPr bwMode="auto">
          <a:xfrm>
            <a:off x="1717675" y="5010150"/>
            <a:ext cx="6988175" cy="1641475"/>
            <a:chOff x="1082" y="3076"/>
            <a:chExt cx="4402" cy="1034"/>
          </a:xfrm>
        </p:grpSpPr>
        <p:grpSp>
          <p:nvGrpSpPr>
            <p:cNvPr id="8" name="Group 8"/>
            <p:cNvGrpSpPr>
              <a:grpSpLocks/>
            </p:cNvGrpSpPr>
            <p:nvPr/>
          </p:nvGrpSpPr>
          <p:grpSpPr bwMode="auto">
            <a:xfrm>
              <a:off x="1082" y="3076"/>
              <a:ext cx="2006" cy="1034"/>
              <a:chOff x="1906" y="3084"/>
              <a:chExt cx="2006" cy="1034"/>
            </a:xfrm>
          </p:grpSpPr>
          <p:graphicFrame>
            <p:nvGraphicFramePr>
              <p:cNvPr id="10" name="Object 9"/>
              <p:cNvGraphicFramePr>
                <a:graphicFrameLocks noChangeAspect="1"/>
              </p:cNvGraphicFramePr>
              <p:nvPr/>
            </p:nvGraphicFramePr>
            <p:xfrm>
              <a:off x="1911" y="3084"/>
              <a:ext cx="1848" cy="460"/>
            </p:xfrm>
            <a:graphic>
              <a:graphicData uri="http://schemas.openxmlformats.org/presentationml/2006/ole">
                <mc:AlternateContent xmlns:mc="http://schemas.openxmlformats.org/markup-compatibility/2006">
                  <mc:Choice xmlns:v="urn:schemas-microsoft-com:vml" Requires="v">
                    <p:oleObj spid="_x0000_s62476" name="Equation" r:id="rId5" imgW="1838400" imgH="352354" progId="Equation.3">
                      <p:embed/>
                    </p:oleObj>
                  </mc:Choice>
                  <mc:Fallback>
                    <p:oleObj name="Equation" r:id="rId5" imgW="1838400" imgH="352354" progId="Equation.3">
                      <p:embed/>
                      <p:pic>
                        <p:nvPicPr>
                          <p:cNvPr id="820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911" y="3084"/>
                            <a:ext cx="18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1906" y="3661"/>
              <a:ext cx="2006" cy="457"/>
            </p:xfrm>
            <a:graphic>
              <a:graphicData uri="http://schemas.openxmlformats.org/presentationml/2006/ole">
                <mc:AlternateContent xmlns:mc="http://schemas.openxmlformats.org/markup-compatibility/2006">
                  <mc:Choice xmlns:v="urn:schemas-microsoft-com:vml" Requires="v">
                    <p:oleObj spid="_x0000_s62477" name="Equation" r:id="rId7" imgW="1838400" imgH="352354" progId="Equation.3">
                      <p:embed/>
                    </p:oleObj>
                  </mc:Choice>
                  <mc:Fallback>
                    <p:oleObj name="Equation" r:id="rId7" imgW="1838400" imgH="352354" progId="Equation.3">
                      <p:embed/>
                      <p:pic>
                        <p:nvPicPr>
                          <p:cNvPr id="820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1906" y="3661"/>
                            <a:ext cx="2006"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 name="Text Box 11"/>
            <p:cNvSpPr txBox="1">
              <a:spLocks noChangeArrowheads="1"/>
            </p:cNvSpPr>
            <p:nvPr/>
          </p:nvSpPr>
          <p:spPr bwMode="black">
            <a:xfrm>
              <a:off x="3329" y="3685"/>
              <a:ext cx="215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3200">
                  <a:effectLst>
                    <a:outerShdw blurRad="38100" dist="38100" dir="2700000" algn="tl">
                      <a:srgbClr val="000000"/>
                    </a:outerShdw>
                  </a:effectLst>
                  <a:latin typeface="Book Antiqua" pitchFamily="18" charset="0"/>
                </a:rPr>
                <a:t>con </a:t>
              </a:r>
              <a:r>
                <a:rPr lang="it-IT" altLang="it-IT" sz="3600" b="1" i="1">
                  <a:solidFill>
                    <a:srgbClr val="FFFF00"/>
                  </a:solidFill>
                  <a:effectLst>
                    <a:outerShdw blurRad="38100" dist="38100" dir="2700000" algn="tl">
                      <a:srgbClr val="000000"/>
                    </a:outerShdw>
                  </a:effectLst>
                  <a:latin typeface="Book Antiqua" pitchFamily="18" charset="0"/>
                </a:rPr>
                <a:t>t</a:t>
              </a:r>
              <a:r>
                <a:rPr lang="it-IT" altLang="it-IT" sz="3200" b="1" baseline="-25000">
                  <a:solidFill>
                    <a:srgbClr val="FFFF00"/>
                  </a:solidFill>
                  <a:effectLst>
                    <a:outerShdw blurRad="38100" dist="38100" dir="2700000" algn="tl">
                      <a:srgbClr val="000000"/>
                    </a:outerShdw>
                  </a:effectLst>
                  <a:latin typeface="Book Antiqua" pitchFamily="18" charset="0"/>
                </a:rPr>
                <a:t>so </a:t>
              </a:r>
              <a:r>
                <a:rPr lang="it-IT" altLang="it-IT" sz="3200" b="1">
                  <a:solidFill>
                    <a:srgbClr val="FFFF00"/>
                  </a:solidFill>
                  <a:effectLst>
                    <a:outerShdw blurRad="38100" dist="38100" dir="2700000" algn="tl">
                      <a:srgbClr val="000000"/>
                    </a:outerShdw>
                  </a:effectLst>
                  <a:latin typeface="Book Antiqua" pitchFamily="18" charset="0"/>
                  <a:sym typeface="Symbol" pitchFamily="18" charset="2"/>
                </a:rPr>
                <a:t> 0.35/</a:t>
              </a:r>
              <a:r>
                <a:rPr lang="it-IT" altLang="it-IT" sz="3200" b="1" i="1">
                  <a:solidFill>
                    <a:srgbClr val="FFFF00"/>
                  </a:solidFill>
                  <a:effectLst>
                    <a:outerShdw blurRad="38100" dist="38100" dir="2700000" algn="tl">
                      <a:srgbClr val="000000"/>
                    </a:outerShdw>
                  </a:effectLst>
                  <a:latin typeface="Book Antiqua" pitchFamily="18" charset="0"/>
                  <a:sym typeface="Symbol" pitchFamily="18" charset="2"/>
                </a:rPr>
                <a:t>B</a:t>
              </a:r>
              <a:endParaRPr lang="it-IT" altLang="it-IT" sz="3200" b="1" i="1">
                <a:solidFill>
                  <a:srgbClr val="FFFF00"/>
                </a:solidFill>
                <a:effectLst>
                  <a:outerShdw blurRad="38100" dist="38100" dir="2700000" algn="tl">
                    <a:srgbClr val="000000"/>
                  </a:outerShdw>
                </a:effectLst>
                <a:latin typeface="Book Antiqua" pitchFamily="18" charset="0"/>
              </a:endParaRPr>
            </a:p>
          </p:txBody>
        </p:sp>
      </p:grpSp>
      <p:sp>
        <p:nvSpPr>
          <p:cNvPr id="12" name="Text Box 12"/>
          <p:cNvSpPr txBox="1">
            <a:spLocks noChangeArrowheads="1"/>
          </p:cNvSpPr>
          <p:nvPr/>
        </p:nvSpPr>
        <p:spPr bwMode="black">
          <a:xfrm>
            <a:off x="4895850" y="1581150"/>
            <a:ext cx="34210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200">
                <a:effectLst>
                  <a:outerShdw blurRad="38100" dist="38100" dir="2700000" algn="tl">
                    <a:srgbClr val="000000"/>
                  </a:outerShdw>
                </a:effectLst>
                <a:latin typeface="Book Antiqua" pitchFamily="18" charset="0"/>
              </a:rPr>
              <a:t>7</a:t>
            </a:r>
            <a:r>
              <a:rPr lang="it-IT" altLang="it-IT" sz="2200" baseline="30000">
                <a:effectLst>
                  <a:outerShdw blurRad="38100" dist="38100" dir="2700000" algn="tl">
                    <a:srgbClr val="000000"/>
                  </a:outerShdw>
                </a:effectLst>
                <a:latin typeface="Book Antiqua" pitchFamily="18" charset="0"/>
              </a:rPr>
              <a:t>a</a:t>
            </a:r>
            <a:r>
              <a:rPr lang="it-IT" altLang="it-IT" sz="2200">
                <a:effectLst>
                  <a:outerShdw blurRad="38100" dist="38100" dir="2700000" algn="tl">
                    <a:srgbClr val="000000"/>
                  </a:outerShdw>
                </a:effectLst>
                <a:latin typeface="Book Antiqua" pitchFamily="18" charset="0"/>
              </a:rPr>
              <a:t> div. da basso</a:t>
            </a:r>
          </a:p>
        </p:txBody>
      </p:sp>
      <p:sp>
        <p:nvSpPr>
          <p:cNvPr id="13" name="Text Box 13"/>
          <p:cNvSpPr txBox="1">
            <a:spLocks noChangeArrowheads="1"/>
          </p:cNvSpPr>
          <p:nvPr/>
        </p:nvSpPr>
        <p:spPr bwMode="black">
          <a:xfrm>
            <a:off x="4859338" y="3910013"/>
            <a:ext cx="34210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200">
                <a:effectLst>
                  <a:outerShdw blurRad="38100" dist="38100" dir="2700000" algn="tl">
                    <a:srgbClr val="000000"/>
                  </a:outerShdw>
                </a:effectLst>
                <a:latin typeface="Book Antiqua" pitchFamily="18" charset="0"/>
              </a:rPr>
              <a:t>1</a:t>
            </a:r>
            <a:r>
              <a:rPr lang="it-IT" altLang="it-IT" sz="2200" baseline="30000">
                <a:effectLst>
                  <a:outerShdw blurRad="38100" dist="38100" dir="2700000" algn="tl">
                    <a:srgbClr val="000000"/>
                  </a:outerShdw>
                </a:effectLst>
                <a:latin typeface="Book Antiqua" pitchFamily="18" charset="0"/>
              </a:rPr>
              <a:t>a</a:t>
            </a:r>
            <a:r>
              <a:rPr lang="it-IT" altLang="it-IT" sz="2200">
                <a:effectLst>
                  <a:outerShdw blurRad="38100" dist="38100" dir="2700000" algn="tl">
                    <a:srgbClr val="000000"/>
                  </a:outerShdw>
                </a:effectLst>
                <a:latin typeface="Book Antiqua" pitchFamily="18" charset="0"/>
              </a:rPr>
              <a:t> div. da basso</a:t>
            </a:r>
          </a:p>
        </p:txBody>
      </p:sp>
      <p:sp>
        <p:nvSpPr>
          <p:cNvPr id="14" name="Text Box 4"/>
          <p:cNvSpPr txBox="1">
            <a:spLocks noChangeArrowheads="1"/>
          </p:cNvSpPr>
          <p:nvPr/>
        </p:nvSpPr>
        <p:spPr bwMode="black">
          <a:xfrm>
            <a:off x="4999038" y="5014913"/>
            <a:ext cx="34210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200" dirty="0">
                <a:effectLst>
                  <a:outerShdw blurRad="38100" dist="38100" dir="2700000" algn="tl">
                    <a:srgbClr val="000000"/>
                  </a:outerShdw>
                </a:effectLst>
                <a:latin typeface="Book Antiqua" pitchFamily="18" charset="0"/>
              </a:rPr>
              <a:t>composizione quadratica dei tempi di salita</a:t>
            </a:r>
          </a:p>
        </p:txBody>
      </p:sp>
      <p:sp>
        <p:nvSpPr>
          <p:cNvPr id="15" name="Text Box 12"/>
          <p:cNvSpPr txBox="1">
            <a:spLocks noChangeArrowheads="1"/>
          </p:cNvSpPr>
          <p:nvPr/>
        </p:nvSpPr>
        <p:spPr bwMode="black">
          <a:xfrm>
            <a:off x="5018088" y="827088"/>
            <a:ext cx="40020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spcBef>
                <a:spcPct val="50000"/>
              </a:spcBef>
            </a:pPr>
            <a:r>
              <a:rPr lang="it-IT" altLang="it-IT" sz="2000">
                <a:solidFill>
                  <a:srgbClr val="B2B2B2"/>
                </a:solidFill>
                <a:effectLst>
                  <a:outerShdw blurRad="38100" dist="38100" dir="2700000" algn="tl">
                    <a:srgbClr val="000000"/>
                  </a:outerShdw>
                </a:effectLst>
                <a:latin typeface="Book Antiqua" panose="02040602050305030304" pitchFamily="18" charset="0"/>
              </a:rPr>
              <a:t>impostare da 0% a 100% della salita sulle 6 (o 5) div. centrali</a:t>
            </a:r>
          </a:p>
        </p:txBody>
      </p:sp>
      <p:sp>
        <p:nvSpPr>
          <p:cNvPr id="16" name="Segnaposto piè di pagina 15"/>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17" name="Segnaposto numero diapositiva 16"/>
          <p:cNvSpPr>
            <a:spLocks noGrp="1"/>
          </p:cNvSpPr>
          <p:nvPr>
            <p:ph type="sldNum" sz="quarter" idx="11"/>
          </p:nvPr>
        </p:nvSpPr>
        <p:spPr/>
        <p:txBody>
          <a:bodyPr/>
          <a:lstStyle/>
          <a:p>
            <a:fld id="{D9CFC445-5C07-4798-82DA-45EE38110827}" type="slidenum">
              <a:rPr lang="it-IT" altLang="it-IT" smtClean="0"/>
              <a:pPr/>
              <a:t>6</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49838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black">
          <a:xfrm>
            <a:off x="344488" y="0"/>
            <a:ext cx="8640762"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sz="4000" kern="0" dirty="0" smtClean="0">
                <a:solidFill>
                  <a:schemeClr val="tx1"/>
                </a:solidFill>
                <a:latin typeface="Book Antiqua" pitchFamily="18" charset="0"/>
              </a:rPr>
              <a:t>Misure di tempo di salita (esempio)</a:t>
            </a:r>
          </a:p>
        </p:txBody>
      </p:sp>
      <p:pic>
        <p:nvPicPr>
          <p:cNvPr id="5" name="Immagin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50975"/>
            <a:ext cx="5718175"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927725" y="1003300"/>
            <a:ext cx="3216275" cy="545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2200">
                <a:effectLst>
                  <a:outerShdw blurRad="38100" dist="38100" dir="2700000" algn="tl">
                    <a:srgbClr val="000000"/>
                  </a:outerShdw>
                </a:effectLst>
                <a:latin typeface="Book Antiqua" panose="02040602050305030304" pitchFamily="18" charset="0"/>
              </a:rPr>
              <a:t>Esempio di misura (</a:t>
            </a:r>
            <a:r>
              <a:rPr lang="it-IT" altLang="it-IT" sz="2200" i="1">
                <a:effectLst>
                  <a:outerShdw blurRad="38100" dist="38100" dir="2700000" algn="tl">
                    <a:srgbClr val="000000"/>
                  </a:outerShdw>
                </a:effectLst>
                <a:latin typeface="Book Antiqua" panose="02040602050305030304" pitchFamily="18" charset="0"/>
              </a:rPr>
              <a:t>non benfatta</a:t>
            </a:r>
            <a:r>
              <a:rPr lang="it-IT" altLang="it-IT" sz="2200">
                <a:effectLst>
                  <a:outerShdw blurRad="38100" dist="38100" dir="2700000" algn="tl">
                    <a:srgbClr val="000000"/>
                  </a:outerShdw>
                </a:effectLst>
                <a:latin typeface="Book Antiqua" panose="02040602050305030304" pitchFamily="18" charset="0"/>
              </a:rPr>
              <a:t>) di un breve tempo di salita. Come si vede in Fig., contando le sottodivisioni X tra il 10% e il 90% del gradino di tensione si può misurare il tempo </a:t>
            </a:r>
            <a:br>
              <a:rPr lang="it-IT" altLang="it-IT" sz="2200">
                <a:effectLst>
                  <a:outerShdw blurRad="38100" dist="38100" dir="2700000" algn="tl">
                    <a:srgbClr val="000000"/>
                  </a:outerShdw>
                </a:effectLst>
                <a:latin typeface="Book Antiqua" panose="02040602050305030304" pitchFamily="18" charset="0"/>
              </a:rPr>
            </a:br>
            <a:r>
              <a:rPr lang="it-IT" altLang="it-IT" sz="2200" i="1">
                <a:effectLst>
                  <a:outerShdw blurRad="38100" dist="38100" dir="2700000" algn="tl">
                    <a:srgbClr val="000000"/>
                  </a:outerShdw>
                </a:effectLst>
                <a:latin typeface="Book Antiqua" panose="02040602050305030304" pitchFamily="18" charset="0"/>
              </a:rPr>
              <a:t>t</a:t>
            </a:r>
            <a:r>
              <a:rPr lang="it-IT" altLang="it-IT" sz="2200" baseline="-25000">
                <a:effectLst>
                  <a:outerShdw blurRad="38100" dist="38100" dir="2700000" algn="tl">
                    <a:srgbClr val="000000"/>
                  </a:outerShdw>
                </a:effectLst>
                <a:latin typeface="Book Antiqua" panose="02040602050305030304" pitchFamily="18" charset="0"/>
              </a:rPr>
              <a:t>rise </a:t>
            </a:r>
            <a:r>
              <a:rPr lang="it-IT" altLang="it-IT" sz="2200">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200">
                <a:effectLst>
                  <a:outerShdw blurRad="38100" dist="38100" dir="2700000" algn="tl">
                    <a:srgbClr val="000000"/>
                  </a:outerShdw>
                </a:effectLst>
                <a:latin typeface="Book Antiqua" panose="02040602050305030304" pitchFamily="18" charset="0"/>
              </a:rPr>
              <a:t>9.5</a:t>
            </a:r>
            <a:r>
              <a:rPr lang="it-IT" altLang="it-IT" sz="2200">
                <a:effectLst>
                  <a:outerShdw blurRad="38100" dist="38100" dir="2700000" algn="tl">
                    <a:srgbClr val="000000"/>
                  </a:outerShdw>
                </a:effectLst>
                <a:latin typeface="Book Antiqua" panose="02040602050305030304" pitchFamily="18" charset="0"/>
                <a:sym typeface="Symbol" panose="05050102010706020507" pitchFamily="18" charset="2"/>
              </a:rPr>
              <a:t>0.2</a:t>
            </a:r>
            <a:r>
              <a:rPr lang="it-IT" altLang="it-IT" sz="2200">
                <a:effectLst>
                  <a:outerShdw blurRad="38100" dist="38100" dir="2700000" algn="tl">
                    <a:srgbClr val="000000"/>
                  </a:outerShdw>
                </a:effectLst>
                <a:latin typeface="Book Antiqua" panose="02040602050305030304" pitchFamily="18" charset="0"/>
              </a:rPr>
              <a:t>DIV </a:t>
            </a:r>
            <a:r>
              <a:rPr lang="it-IT" altLang="it-IT" sz="2200">
                <a:effectLst>
                  <a:outerShdw blurRad="38100" dist="38100" dir="2700000" algn="tl">
                    <a:srgbClr val="000000"/>
                  </a:outerShdw>
                </a:effectLst>
                <a:latin typeface="Book Antiqua" panose="02040602050305030304" pitchFamily="18" charset="0"/>
                <a:sym typeface="Symbol" panose="05050102010706020507" pitchFamily="18" charset="2"/>
              </a:rPr>
              <a:t> 500ps</a:t>
            </a:r>
            <a:r>
              <a:rPr lang="it-IT" altLang="it-IT" sz="2200">
                <a:solidFill>
                  <a:srgbClr val="FFFF00"/>
                </a:solidFill>
                <a:effectLst>
                  <a:outerShdw blurRad="38100" dist="38100" dir="2700000" algn="tl">
                    <a:srgbClr val="000000"/>
                  </a:outerShdw>
                </a:effectLst>
                <a:latin typeface="Book Antiqua" panose="02040602050305030304" pitchFamily="18" charset="0"/>
              </a:rPr>
              <a:t>  </a:t>
            </a:r>
            <a:r>
              <a:rPr lang="it-IT" altLang="it-IT" sz="2200" i="1">
                <a:solidFill>
                  <a:srgbClr val="FFFF00"/>
                </a:solidFill>
                <a:effectLst>
                  <a:outerShdw blurRad="38100" dist="38100" dir="2700000" algn="tl">
                    <a:srgbClr val="000000"/>
                  </a:outerShdw>
                </a:effectLst>
                <a:latin typeface="Book Antiqua" panose="02040602050305030304" pitchFamily="18" charset="0"/>
              </a:rPr>
              <a:t>t</a:t>
            </a:r>
            <a:r>
              <a:rPr lang="it-IT" altLang="it-IT" sz="2200" baseline="-25000">
                <a:solidFill>
                  <a:srgbClr val="FFFF00"/>
                </a:solidFill>
                <a:effectLst>
                  <a:outerShdw blurRad="38100" dist="38100" dir="2700000" algn="tl">
                    <a:srgbClr val="000000"/>
                  </a:outerShdw>
                </a:effectLst>
                <a:latin typeface="Book Antiqua" panose="02040602050305030304" pitchFamily="18" charset="0"/>
              </a:rPr>
              <a:t>rise</a:t>
            </a:r>
            <a:r>
              <a:rPr lang="it-IT" altLang="it-IT" sz="220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900ps </a:t>
            </a:r>
            <a:r>
              <a:rPr lang="it-IT" altLang="it-IT" sz="2200">
                <a:solidFill>
                  <a:srgbClr val="FFFF00"/>
                </a:solidFill>
                <a:effectLst>
                  <a:outerShdw blurRad="38100" dist="38100" dir="2700000" algn="tl">
                    <a:srgbClr val="000000"/>
                  </a:outerShdw>
                </a:effectLst>
                <a:latin typeface="Book Antiqua" panose="02040602050305030304" pitchFamily="18" charset="0"/>
              </a:rPr>
              <a:t>1ns</a:t>
            </a:r>
            <a:r>
              <a:rPr lang="it-IT" altLang="it-IT" sz="220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 </a:t>
            </a:r>
            <a:r>
              <a:rPr lang="it-IT" altLang="it-IT" sz="2200">
                <a:effectLst>
                  <a:outerShdw blurRad="38100" dist="38100" dir="2700000" algn="tl">
                    <a:srgbClr val="000000"/>
                  </a:outerShdw>
                </a:effectLst>
                <a:latin typeface="Book Antiqua" panose="02040602050305030304" pitchFamily="18" charset="0"/>
              </a:rPr>
              <a:t>a cui corrisponde una banda </a:t>
            </a:r>
            <a:r>
              <a:rPr lang="it-IT" altLang="it-IT" sz="2200" i="1">
                <a:solidFill>
                  <a:srgbClr val="FFFF00"/>
                </a:solidFill>
                <a:effectLst>
                  <a:outerShdw blurRad="38100" dist="38100" dir="2700000" algn="tl">
                    <a:srgbClr val="000000"/>
                  </a:outerShdw>
                </a:effectLst>
                <a:latin typeface="Book Antiqua" panose="02040602050305030304" pitchFamily="18" charset="0"/>
              </a:rPr>
              <a:t>f</a:t>
            </a:r>
            <a:r>
              <a:rPr lang="it-IT" altLang="it-IT" sz="2200" baseline="-25000">
                <a:solidFill>
                  <a:srgbClr val="FFFF00"/>
                </a:solidFill>
                <a:effectLst>
                  <a:outerShdw blurRad="38100" dist="38100" dir="2700000" algn="tl">
                    <a:srgbClr val="000000"/>
                  </a:outerShdw>
                </a:effectLst>
                <a:latin typeface="Book Antiqua" panose="02040602050305030304" pitchFamily="18" charset="0"/>
              </a:rPr>
              <a:t>MAX</a:t>
            </a:r>
            <a:r>
              <a:rPr lang="it-IT" altLang="it-IT" sz="220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390</a:t>
            </a:r>
            <a:r>
              <a:rPr lang="it-IT" altLang="it-IT" sz="2200">
                <a:solidFill>
                  <a:srgbClr val="FFFF00"/>
                </a:solidFill>
                <a:effectLst>
                  <a:outerShdw blurRad="38100" dist="38100" dir="2700000" algn="tl">
                    <a:srgbClr val="000000"/>
                  </a:outerShdw>
                </a:effectLst>
                <a:latin typeface="Book Antiqua" panose="02040602050305030304" pitchFamily="18" charset="0"/>
              </a:rPr>
              <a:t>MHz</a:t>
            </a:r>
            <a:r>
              <a:rPr lang="it-IT" altLang="it-IT" sz="2200">
                <a:solidFill>
                  <a:srgbClr val="FFFF00"/>
                </a:solidFill>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200">
                <a:solidFill>
                  <a:srgbClr val="FFFF00"/>
                </a:solidFill>
                <a:effectLst>
                  <a:outerShdw blurRad="38100" dist="38100" dir="2700000" algn="tl">
                    <a:srgbClr val="000000"/>
                  </a:outerShdw>
                </a:effectLst>
                <a:latin typeface="Book Antiqua" panose="02040602050305030304" pitchFamily="18" charset="0"/>
              </a:rPr>
              <a:t>350MHz </a:t>
            </a:r>
            <a:r>
              <a:rPr lang="it-IT" altLang="it-IT" sz="2200">
                <a:effectLst>
                  <a:outerShdw blurRad="38100" dist="38100" dir="2700000" algn="tl">
                    <a:srgbClr val="000000"/>
                  </a:outerShdw>
                </a:effectLst>
                <a:latin typeface="Book Antiqua" panose="02040602050305030304" pitchFamily="18" charset="0"/>
              </a:rPr>
              <a:t>(prob. anche limitata </a:t>
            </a:r>
            <a:br>
              <a:rPr lang="it-IT" altLang="it-IT" sz="2200">
                <a:effectLst>
                  <a:outerShdw blurRad="38100" dist="38100" dir="2700000" algn="tl">
                    <a:srgbClr val="000000"/>
                  </a:outerShdw>
                </a:effectLst>
                <a:latin typeface="Book Antiqua" panose="02040602050305030304" pitchFamily="18" charset="0"/>
              </a:rPr>
            </a:br>
            <a:r>
              <a:rPr lang="it-IT" altLang="it-IT" sz="2200">
                <a:effectLst>
                  <a:outerShdw blurRad="38100" dist="38100" dir="2700000" algn="tl">
                    <a:srgbClr val="000000"/>
                  </a:outerShdw>
                </a:effectLst>
                <a:latin typeface="Book Antiqua" panose="02040602050305030304" pitchFamily="18" charset="0"/>
              </a:rPr>
              <a:t>dal segnale dato che </a:t>
            </a:r>
            <a:r>
              <a:rPr lang="it-IT" altLang="it-IT" sz="2200">
                <a:solidFill>
                  <a:srgbClr val="FFFF00"/>
                </a:solidFill>
                <a:effectLst>
                  <a:outerShdw blurRad="38100" dist="38100" dir="2700000" algn="tl">
                    <a:srgbClr val="000000"/>
                  </a:outerShdw>
                </a:effectLst>
                <a:latin typeface="Book Antiqua" panose="02040602050305030304" pitchFamily="18" charset="0"/>
              </a:rPr>
              <a:t>l’oscilloscopio ha</a:t>
            </a:r>
            <a:br>
              <a:rPr lang="it-IT" altLang="it-IT" sz="2200">
                <a:solidFill>
                  <a:srgbClr val="FFFF00"/>
                </a:solidFill>
                <a:effectLst>
                  <a:outerShdw blurRad="38100" dist="38100" dir="2700000" algn="tl">
                    <a:srgbClr val="000000"/>
                  </a:outerShdw>
                </a:effectLst>
                <a:latin typeface="Book Antiqua" panose="02040602050305030304" pitchFamily="18" charset="0"/>
              </a:rPr>
            </a:br>
            <a:r>
              <a:rPr lang="it-IT" altLang="it-IT" sz="2200">
                <a:solidFill>
                  <a:srgbClr val="FFFF00"/>
                </a:solidFill>
                <a:effectLst>
                  <a:outerShdw blurRad="38100" dist="38100" dir="2700000" algn="tl">
                    <a:srgbClr val="000000"/>
                  </a:outerShdw>
                </a:effectLst>
                <a:latin typeface="Book Antiqua" panose="02040602050305030304" pitchFamily="18" charset="0"/>
              </a:rPr>
              <a:t>1 GHz di banda!</a:t>
            </a:r>
            <a:r>
              <a:rPr lang="it-IT" altLang="it-IT" sz="2200">
                <a:effectLst>
                  <a:outerShdw blurRad="38100" dist="38100" dir="2700000" algn="tl">
                    <a:srgbClr val="000000"/>
                  </a:outerShdw>
                </a:effectLst>
                <a:latin typeface="Book Antiqua" panose="02040602050305030304" pitchFamily="18" charset="0"/>
              </a:rPr>
              <a:t>)</a:t>
            </a:r>
          </a:p>
        </p:txBody>
      </p:sp>
      <p:sp>
        <p:nvSpPr>
          <p:cNvPr id="7" name="Segnaposto piè di pagina 6"/>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8" name="Segnaposto numero diapositiva 7"/>
          <p:cNvSpPr>
            <a:spLocks noGrp="1"/>
          </p:cNvSpPr>
          <p:nvPr>
            <p:ph type="sldNum" sz="quarter" idx="11"/>
          </p:nvPr>
        </p:nvSpPr>
        <p:spPr/>
        <p:txBody>
          <a:bodyPr/>
          <a:lstStyle/>
          <a:p>
            <a:fld id="{D9CFC445-5C07-4798-82DA-45EE38110827}" type="slidenum">
              <a:rPr lang="it-IT" altLang="it-IT" smtClean="0"/>
              <a:pPr/>
              <a:t>7</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2646981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black">
          <a:xfrm>
            <a:off x="344488" y="0"/>
            <a:ext cx="8640762"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sz="4000" kern="0" dirty="0" smtClean="0">
                <a:solidFill>
                  <a:schemeClr val="tx1">
                    <a:lumMod val="50000"/>
                  </a:schemeClr>
                </a:solidFill>
                <a:latin typeface="Book Antiqua" pitchFamily="18" charset="0"/>
              </a:rPr>
              <a:t>Misure di tempo di salita (esempio)</a:t>
            </a:r>
          </a:p>
        </p:txBody>
      </p:sp>
      <p:pic>
        <p:nvPicPr>
          <p:cNvPr id="5" name="Immagin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6338" y="928688"/>
            <a:ext cx="6892925"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2913063" y="6181725"/>
            <a:ext cx="4068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2800" i="1">
                <a:effectLst>
                  <a:outerShdw blurRad="38100" dist="38100" dir="2700000" algn="tl">
                    <a:srgbClr val="000000"/>
                  </a:outerShdw>
                </a:effectLst>
                <a:latin typeface="Book Antiqua" panose="02040602050305030304" pitchFamily="18" charset="0"/>
              </a:rPr>
              <a:t>t</a:t>
            </a:r>
            <a:r>
              <a:rPr lang="it-IT" altLang="it-IT" sz="2800" baseline="-25000">
                <a:effectLst>
                  <a:outerShdw blurRad="38100" dist="38100" dir="2700000" algn="tl">
                    <a:srgbClr val="000000"/>
                  </a:outerShdw>
                </a:effectLst>
                <a:latin typeface="Book Antiqua" panose="02040602050305030304" pitchFamily="18" charset="0"/>
              </a:rPr>
              <a:t>rise </a:t>
            </a:r>
            <a:r>
              <a:rPr lang="it-IT" altLang="it-IT" sz="2800">
                <a:effectLst>
                  <a:outerShdw blurRad="38100" dist="38100" dir="2700000" algn="tl">
                    <a:srgbClr val="000000"/>
                  </a:outerShdw>
                </a:effectLst>
                <a:latin typeface="Book Antiqua" panose="02040602050305030304" pitchFamily="18" charset="0"/>
                <a:sym typeface="Symbol" panose="05050102010706020507" pitchFamily="18" charset="2"/>
              </a:rPr>
              <a:t></a:t>
            </a:r>
            <a:r>
              <a:rPr lang="it-IT" altLang="it-IT" sz="2800">
                <a:effectLst>
                  <a:outerShdw blurRad="38100" dist="38100" dir="2700000" algn="tl">
                    <a:srgbClr val="000000"/>
                  </a:outerShdw>
                </a:effectLst>
                <a:latin typeface="Book Antiqua" panose="02040602050305030304" pitchFamily="18" charset="0"/>
              </a:rPr>
              <a:t>9.5</a:t>
            </a:r>
            <a:r>
              <a:rPr lang="it-IT" altLang="it-IT" sz="2800">
                <a:effectLst>
                  <a:outerShdw blurRad="38100" dist="38100" dir="2700000" algn="tl">
                    <a:srgbClr val="000000"/>
                  </a:outerShdw>
                </a:effectLst>
                <a:latin typeface="Book Antiqua" panose="02040602050305030304" pitchFamily="18" charset="0"/>
                <a:sym typeface="Symbol" panose="05050102010706020507" pitchFamily="18" charset="2"/>
              </a:rPr>
              <a:t>0.2</a:t>
            </a:r>
            <a:r>
              <a:rPr lang="it-IT" altLang="it-IT" sz="2800">
                <a:effectLst>
                  <a:outerShdw blurRad="38100" dist="38100" dir="2700000" algn="tl">
                    <a:srgbClr val="000000"/>
                  </a:outerShdw>
                </a:effectLst>
                <a:latin typeface="Book Antiqua" panose="02040602050305030304" pitchFamily="18" charset="0"/>
              </a:rPr>
              <a:t>DIV=1.8DIV</a:t>
            </a:r>
          </a:p>
        </p:txBody>
      </p:sp>
      <p:sp>
        <p:nvSpPr>
          <p:cNvPr id="7" name="Rectangle 7"/>
          <p:cNvSpPr>
            <a:spLocks noChangeArrowheads="1"/>
          </p:cNvSpPr>
          <p:nvPr/>
        </p:nvSpPr>
        <p:spPr bwMode="auto">
          <a:xfrm>
            <a:off x="3740150" y="1919288"/>
            <a:ext cx="4295775" cy="338137"/>
          </a:xfrm>
          <a:prstGeom prst="rec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8" name="Rectangle 23"/>
          <p:cNvSpPr>
            <a:spLocks noChangeArrowheads="1"/>
          </p:cNvSpPr>
          <p:nvPr/>
        </p:nvSpPr>
        <p:spPr bwMode="auto">
          <a:xfrm>
            <a:off x="2259013" y="2268538"/>
            <a:ext cx="2058987" cy="3381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 name="Rectangle 24"/>
          <p:cNvSpPr>
            <a:spLocks noChangeArrowheads="1"/>
          </p:cNvSpPr>
          <p:nvPr/>
        </p:nvSpPr>
        <p:spPr bwMode="auto">
          <a:xfrm>
            <a:off x="2259013" y="2617788"/>
            <a:ext cx="2058987" cy="3381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 name="Rectangle 25"/>
          <p:cNvSpPr>
            <a:spLocks noChangeArrowheads="1"/>
          </p:cNvSpPr>
          <p:nvPr/>
        </p:nvSpPr>
        <p:spPr bwMode="auto">
          <a:xfrm>
            <a:off x="2259013" y="2967038"/>
            <a:ext cx="2058987" cy="3381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 name="Rectangle 26"/>
          <p:cNvSpPr>
            <a:spLocks noChangeArrowheads="1"/>
          </p:cNvSpPr>
          <p:nvPr/>
        </p:nvSpPr>
        <p:spPr bwMode="auto">
          <a:xfrm>
            <a:off x="2259013" y="3316288"/>
            <a:ext cx="2058987" cy="3381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 name="Rectangle 27"/>
          <p:cNvSpPr>
            <a:spLocks noChangeArrowheads="1"/>
          </p:cNvSpPr>
          <p:nvPr/>
        </p:nvSpPr>
        <p:spPr bwMode="auto">
          <a:xfrm>
            <a:off x="2259013" y="3665538"/>
            <a:ext cx="2058987" cy="3381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 name="Rectangle 28"/>
          <p:cNvSpPr>
            <a:spLocks noChangeArrowheads="1"/>
          </p:cNvSpPr>
          <p:nvPr/>
        </p:nvSpPr>
        <p:spPr bwMode="auto">
          <a:xfrm>
            <a:off x="2259013" y="4014788"/>
            <a:ext cx="2058987" cy="3381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 name="Rectangle 29"/>
          <p:cNvSpPr>
            <a:spLocks noChangeArrowheads="1"/>
          </p:cNvSpPr>
          <p:nvPr/>
        </p:nvSpPr>
        <p:spPr bwMode="auto">
          <a:xfrm>
            <a:off x="2259013" y="4364038"/>
            <a:ext cx="2058987" cy="3381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5" name="Rectangle 30"/>
          <p:cNvSpPr>
            <a:spLocks noChangeArrowheads="1"/>
          </p:cNvSpPr>
          <p:nvPr/>
        </p:nvSpPr>
        <p:spPr bwMode="auto">
          <a:xfrm>
            <a:off x="2259013" y="4713288"/>
            <a:ext cx="2058987" cy="3381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 name="Rectangle 31"/>
          <p:cNvSpPr>
            <a:spLocks noChangeArrowheads="1"/>
          </p:cNvSpPr>
          <p:nvPr/>
        </p:nvSpPr>
        <p:spPr bwMode="auto">
          <a:xfrm>
            <a:off x="1179513" y="5059363"/>
            <a:ext cx="1266825" cy="338137"/>
          </a:xfrm>
          <a:prstGeom prst="rec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17" name="Group 34"/>
          <p:cNvGrpSpPr>
            <a:grpSpLocks/>
          </p:cNvGrpSpPr>
          <p:nvPr/>
        </p:nvGrpSpPr>
        <p:grpSpPr bwMode="auto">
          <a:xfrm>
            <a:off x="2400300" y="2228850"/>
            <a:ext cx="1384300" cy="2870200"/>
            <a:chOff x="1512" y="1404"/>
            <a:chExt cx="872" cy="1808"/>
          </a:xfrm>
        </p:grpSpPr>
        <p:sp>
          <p:nvSpPr>
            <p:cNvPr id="18" name="Rectangle 17"/>
            <p:cNvSpPr>
              <a:spLocks noChangeArrowheads="1"/>
            </p:cNvSpPr>
            <p:nvPr/>
          </p:nvSpPr>
          <p:spPr bwMode="auto">
            <a:xfrm flipH="1">
              <a:off x="1542" y="1431"/>
              <a:ext cx="815" cy="1753"/>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 name="Oval 32"/>
            <p:cNvSpPr>
              <a:spLocks noChangeArrowheads="1"/>
            </p:cNvSpPr>
            <p:nvPr/>
          </p:nvSpPr>
          <p:spPr bwMode="auto">
            <a:xfrm>
              <a:off x="1512" y="3156"/>
              <a:ext cx="56" cy="56"/>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 name="Oval 33"/>
            <p:cNvSpPr>
              <a:spLocks noChangeArrowheads="1"/>
            </p:cNvSpPr>
            <p:nvPr/>
          </p:nvSpPr>
          <p:spPr bwMode="auto">
            <a:xfrm>
              <a:off x="2328" y="1404"/>
              <a:ext cx="56" cy="56"/>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 name="Group 39"/>
          <p:cNvGrpSpPr>
            <a:grpSpLocks/>
          </p:cNvGrpSpPr>
          <p:nvPr/>
        </p:nvGrpSpPr>
        <p:grpSpPr bwMode="auto">
          <a:xfrm>
            <a:off x="2444750" y="5060950"/>
            <a:ext cx="1289050" cy="1020763"/>
            <a:chOff x="1540" y="3188"/>
            <a:chExt cx="812" cy="643"/>
          </a:xfrm>
        </p:grpSpPr>
        <p:sp>
          <p:nvSpPr>
            <p:cNvPr id="22" name="Line 35"/>
            <p:cNvSpPr>
              <a:spLocks noChangeShapeType="1"/>
            </p:cNvSpPr>
            <p:nvPr/>
          </p:nvSpPr>
          <p:spPr bwMode="auto">
            <a:xfrm>
              <a:off x="1545" y="3592"/>
              <a:ext cx="802" cy="0"/>
            </a:xfrm>
            <a:prstGeom prst="line">
              <a:avLst/>
            </a:prstGeom>
            <a:noFill/>
            <a:ln w="15875">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3" name="Text Box 4"/>
            <p:cNvSpPr txBox="1">
              <a:spLocks noChangeArrowheads="1"/>
            </p:cNvSpPr>
            <p:nvPr/>
          </p:nvSpPr>
          <p:spPr bwMode="auto">
            <a:xfrm>
              <a:off x="1836" y="3543"/>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50000"/>
                </a:spcBef>
                <a:buClrTx/>
                <a:buSzTx/>
                <a:buFontTx/>
                <a:buNone/>
              </a:pPr>
              <a:r>
                <a:rPr lang="it-IT" altLang="it-IT" sz="2400" i="1">
                  <a:effectLst>
                    <a:outerShdw blurRad="38100" dist="38100" dir="2700000" algn="tl">
                      <a:srgbClr val="000000"/>
                    </a:outerShdw>
                  </a:effectLst>
                  <a:latin typeface="Book Antiqua" panose="02040602050305030304" pitchFamily="18" charset="0"/>
                </a:rPr>
                <a:t>t</a:t>
              </a:r>
              <a:r>
                <a:rPr lang="it-IT" altLang="it-IT" sz="2400" baseline="-25000">
                  <a:effectLst>
                    <a:outerShdw blurRad="38100" dist="38100" dir="2700000" algn="tl">
                      <a:srgbClr val="000000"/>
                    </a:outerShdw>
                  </a:effectLst>
                  <a:latin typeface="Book Antiqua" panose="02040602050305030304" pitchFamily="18" charset="0"/>
                </a:rPr>
                <a:t>rise</a:t>
              </a:r>
              <a:endParaRPr lang="it-IT" altLang="it-IT" sz="2400">
                <a:effectLst>
                  <a:outerShdw blurRad="38100" dist="38100" dir="2700000" algn="tl">
                    <a:srgbClr val="000000"/>
                  </a:outerShdw>
                </a:effectLst>
                <a:latin typeface="Book Antiqua" panose="02040602050305030304" pitchFamily="18" charset="0"/>
              </a:endParaRPr>
            </a:p>
          </p:txBody>
        </p:sp>
        <p:sp>
          <p:nvSpPr>
            <p:cNvPr id="24" name="Line 37"/>
            <p:cNvSpPr>
              <a:spLocks noChangeShapeType="1"/>
            </p:cNvSpPr>
            <p:nvPr/>
          </p:nvSpPr>
          <p:spPr bwMode="auto">
            <a:xfrm>
              <a:off x="1540" y="3188"/>
              <a:ext cx="0" cy="43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5" name="Line 38"/>
            <p:cNvSpPr>
              <a:spLocks noChangeShapeType="1"/>
            </p:cNvSpPr>
            <p:nvPr/>
          </p:nvSpPr>
          <p:spPr bwMode="auto">
            <a:xfrm>
              <a:off x="2352" y="3188"/>
              <a:ext cx="0" cy="43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26" name="Segnaposto piè di pagina 25"/>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27" name="Segnaposto numero diapositiva 26"/>
          <p:cNvSpPr>
            <a:spLocks noGrp="1"/>
          </p:cNvSpPr>
          <p:nvPr>
            <p:ph type="sldNum" sz="quarter" idx="11"/>
          </p:nvPr>
        </p:nvSpPr>
        <p:spPr/>
        <p:txBody>
          <a:bodyPr/>
          <a:lstStyle/>
          <a:p>
            <a:fld id="{D9CFC445-5C07-4798-82DA-45EE38110827}" type="slidenum">
              <a:rPr lang="it-IT" altLang="it-IT" smtClean="0"/>
              <a:pPr/>
              <a:t>8</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188311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3" presetClass="entr" presetSubtype="1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1963" y="-38100"/>
            <a:ext cx="8053387" cy="1058863"/>
          </a:xfrm>
          <a:prstGeom prst="rect">
            <a:avLst/>
          </a:prstGeom>
        </p:spPr>
        <p:txBody>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it-IT" altLang="it-IT" sz="4000" kern="0" dirty="0" smtClean="0">
                <a:solidFill>
                  <a:schemeClr val="tx1">
                    <a:lumMod val="50000"/>
                  </a:schemeClr>
                </a:solidFill>
                <a:latin typeface="Book Antiqua" pitchFamily="18" charset="0"/>
              </a:rPr>
              <a:t>Sistema a singolo polo dominante</a:t>
            </a:r>
          </a:p>
        </p:txBody>
      </p:sp>
      <p:graphicFrame>
        <p:nvGraphicFramePr>
          <p:cNvPr id="5" name="Object 5"/>
          <p:cNvGraphicFramePr>
            <a:graphicFrameLocks noChangeAspect="1"/>
          </p:cNvGraphicFramePr>
          <p:nvPr/>
        </p:nvGraphicFramePr>
        <p:xfrm>
          <a:off x="619125" y="1590675"/>
          <a:ext cx="4325938" cy="968375"/>
        </p:xfrm>
        <a:graphic>
          <a:graphicData uri="http://schemas.openxmlformats.org/presentationml/2006/ole">
            <mc:AlternateContent xmlns:mc="http://schemas.openxmlformats.org/markup-compatibility/2006">
              <mc:Choice xmlns:v="urn:schemas-microsoft-com:vml" Requires="v">
                <p:oleObj spid="_x0000_s63500" name="Equation" r:id="rId4" imgW="3581280" imgH="771525" progId="Equation.3">
                  <p:embed/>
                </p:oleObj>
              </mc:Choice>
              <mc:Fallback>
                <p:oleObj name="Equation" r:id="rId4" imgW="3581280" imgH="771525" progId="Equation.3">
                  <p:embed/>
                  <p:pic>
                    <p:nvPicPr>
                      <p:cNvPr id="1024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619125" y="1590675"/>
                        <a:ext cx="432593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6"/>
          <p:cNvSpPr txBox="1">
            <a:spLocks noChangeArrowheads="1"/>
          </p:cNvSpPr>
          <p:nvPr/>
        </p:nvSpPr>
        <p:spPr bwMode="black">
          <a:xfrm>
            <a:off x="566738" y="979488"/>
            <a:ext cx="3779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800">
                <a:effectLst>
                  <a:outerShdw blurRad="38100" dist="38100" dir="2700000" algn="tl">
                    <a:srgbClr val="000000"/>
                  </a:outerShdw>
                </a:effectLst>
                <a:latin typeface="Book Antiqua" pitchFamily="18" charset="0"/>
              </a:rPr>
              <a:t>Risposta in frequenza</a:t>
            </a:r>
          </a:p>
        </p:txBody>
      </p:sp>
      <p:pic>
        <p:nvPicPr>
          <p:cNvPr id="7" name="Picture 7" descr="time evolution BL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425" y="3694113"/>
            <a:ext cx="6705600"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g(s) BLU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5413" y="1295400"/>
            <a:ext cx="3173412"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9"/>
          <p:cNvSpPr txBox="1">
            <a:spLocks noChangeArrowheads="1"/>
          </p:cNvSpPr>
          <p:nvPr/>
        </p:nvSpPr>
        <p:spPr bwMode="auto">
          <a:xfrm>
            <a:off x="531813" y="3027363"/>
            <a:ext cx="8120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it-IT" altLang="it-IT" sz="2800">
                <a:effectLst>
                  <a:outerShdw blurRad="38100" dist="38100" dir="2700000" algn="tl">
                    <a:srgbClr val="000000"/>
                  </a:outerShdw>
                </a:effectLst>
                <a:latin typeface="Book Antiqua" pitchFamily="18" charset="0"/>
              </a:rPr>
              <a:t>Evoluzione nel tempo della risposta al gradino</a:t>
            </a:r>
          </a:p>
        </p:txBody>
      </p:sp>
      <p:graphicFrame>
        <p:nvGraphicFramePr>
          <p:cNvPr id="10" name="Object 10"/>
          <p:cNvGraphicFramePr>
            <a:graphicFrameLocks noChangeAspect="1"/>
          </p:cNvGraphicFramePr>
          <p:nvPr/>
        </p:nvGraphicFramePr>
        <p:xfrm>
          <a:off x="6870700" y="919163"/>
          <a:ext cx="2273300" cy="968375"/>
        </p:xfrm>
        <a:graphic>
          <a:graphicData uri="http://schemas.openxmlformats.org/presentationml/2006/ole">
            <mc:AlternateContent xmlns:mc="http://schemas.openxmlformats.org/markup-compatibility/2006">
              <mc:Choice xmlns:v="urn:schemas-microsoft-com:vml" Requires="v">
                <p:oleObj spid="_x0000_s63501" name="Equation" r:id="rId8" imgW="1809600" imgH="771525" progId="Equation.3">
                  <p:embed/>
                </p:oleObj>
              </mc:Choice>
              <mc:Fallback>
                <p:oleObj name="Equation" r:id="rId8" imgW="1809600" imgH="771525" progId="Equation.3">
                  <p:embed/>
                  <p:pic>
                    <p:nvPicPr>
                      <p:cNvPr id="761866"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0700" y="919163"/>
                        <a:ext cx="2273300" cy="968375"/>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Segnaposto piè di pagina 10"/>
          <p:cNvSpPr>
            <a:spLocks noGrp="1"/>
          </p:cNvSpPr>
          <p:nvPr>
            <p:ph type="ftr" sz="quarter" idx="10"/>
          </p:nvPr>
        </p:nvSpPr>
        <p:spPr/>
        <p:txBody>
          <a:bodyPr/>
          <a:lstStyle/>
          <a:p>
            <a:pPr>
              <a:defRPr/>
            </a:pPr>
            <a:r>
              <a:rPr lang="it-IT" altLang="it-IT" smtClean="0"/>
              <a:t>Misure con l’Oscilloscopio</a:t>
            </a:r>
            <a:endParaRPr lang="it-IT" altLang="it-IT" dirty="0"/>
          </a:p>
        </p:txBody>
      </p:sp>
      <p:sp>
        <p:nvSpPr>
          <p:cNvPr id="12" name="Segnaposto numero diapositiva 11"/>
          <p:cNvSpPr>
            <a:spLocks noGrp="1"/>
          </p:cNvSpPr>
          <p:nvPr>
            <p:ph type="sldNum" sz="quarter" idx="11"/>
          </p:nvPr>
        </p:nvSpPr>
        <p:spPr/>
        <p:txBody>
          <a:bodyPr/>
          <a:lstStyle/>
          <a:p>
            <a:fld id="{D9CFC445-5C07-4798-82DA-45EE38110827}" type="slidenum">
              <a:rPr lang="it-IT" altLang="it-IT" smtClean="0"/>
              <a:pPr/>
              <a:t>9</a:t>
            </a:fld>
            <a:r>
              <a:rPr lang="it-IT" altLang="it-IT" smtClean="0"/>
              <a:t>/22 [</a:t>
            </a:r>
            <a:r>
              <a:rPr lang="it-IT" altLang="it-IT" smtClean="0">
                <a:solidFill>
                  <a:schemeClr val="tx1"/>
                </a:solidFill>
              </a:rPr>
              <a:t>16</a:t>
            </a:r>
            <a:r>
              <a:rPr lang="it-IT" altLang="it-IT" smtClean="0"/>
              <a:t>(</a:t>
            </a:r>
            <a:r>
              <a:rPr lang="it-IT" altLang="it-IT" smtClean="0">
                <a:solidFill>
                  <a:schemeClr val="tx1">
                    <a:lumMod val="50000"/>
                  </a:schemeClr>
                </a:solidFill>
              </a:rPr>
              <a:t>6</a:t>
            </a:r>
            <a:r>
              <a:rPr lang="it-IT" altLang="it-IT" smtClean="0"/>
              <a:t>)]</a:t>
            </a:r>
            <a:endParaRPr lang="it-IT" altLang="it-IT" dirty="0"/>
          </a:p>
        </p:txBody>
      </p:sp>
    </p:spTree>
    <p:extLst>
      <p:ext uri="{BB962C8B-B14F-4D97-AF65-F5344CB8AC3E}">
        <p14:creationId xmlns:p14="http://schemas.microsoft.com/office/powerpoint/2010/main" val="225236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LUCIDI COL C.S. (Antonio)">
  <a:themeElements>
    <a:clrScheme name="LUCIDI COL C.S. (Antonio)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LUCIDI COL C.S. (Antonio)">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UCIDI COL C.S. (Antonio)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LUCIDI COL C.S. (Antonio)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LUCIDI COL C.S. (Antonio)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LUCIDI COL C.S. (Antonio)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LUCIDI COL C.S. (Antonio)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LUCIDI COL C.S. (Antonio)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LUCIDI COL C.S. (Antonio)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LUCIDI COL C.S. (Antonio)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LUCIDI COL C.S. (Antonio)</Template>
  <TotalTime>6500</TotalTime>
  <Words>1191</Words>
  <Application>Microsoft Office PowerPoint</Application>
  <PresentationFormat>Presentazione su schermo (4:3)</PresentationFormat>
  <Paragraphs>158</Paragraphs>
  <Slides>22</Slides>
  <Notes>22</Notes>
  <HiddenSlides>0</HiddenSlides>
  <MMClips>2</MMClips>
  <ScaleCrop>false</ScaleCrop>
  <HeadingPairs>
    <vt:vector size="8" baseType="variant">
      <vt:variant>
        <vt:lpstr>Caratteri utilizzati</vt:lpstr>
      </vt:variant>
      <vt:variant>
        <vt:i4>5</vt:i4>
      </vt:variant>
      <vt:variant>
        <vt:lpstr>Tema</vt:lpstr>
      </vt:variant>
      <vt:variant>
        <vt:i4>1</vt:i4>
      </vt:variant>
      <vt:variant>
        <vt:lpstr>Server OLE incorporati</vt:lpstr>
      </vt:variant>
      <vt:variant>
        <vt:i4>2</vt:i4>
      </vt:variant>
      <vt:variant>
        <vt:lpstr>Titoli diapositive</vt:lpstr>
      </vt:variant>
      <vt:variant>
        <vt:i4>22</vt:i4>
      </vt:variant>
    </vt:vector>
  </HeadingPairs>
  <TitlesOfParts>
    <vt:vector size="30" baseType="lpstr">
      <vt:lpstr>Arial</vt:lpstr>
      <vt:lpstr>Book Antiqua</vt:lpstr>
      <vt:lpstr>Symbol</vt:lpstr>
      <vt:lpstr>Tahoma</vt:lpstr>
      <vt:lpstr>Wingdings</vt:lpstr>
      <vt:lpstr>LUCIDI COL C.S. (Antonio)</vt:lpstr>
      <vt:lpstr>Equation</vt:lpstr>
      <vt:lpstr>Equazione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Politecnico di Milano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VOLTMETRI DIGITALI   E  CONVERTITORI (D/A e A/D)</dc:title>
  <dc:subject>Lucidi x lezioni Misure</dc:subject>
  <dc:creator>Cesare Svelto</dc:creator>
  <cp:lastModifiedBy>Hewlett-Packard Company</cp:lastModifiedBy>
  <cp:revision>217</cp:revision>
  <dcterms:created xsi:type="dcterms:W3CDTF">2006-10-30T21:28:22Z</dcterms:created>
  <dcterms:modified xsi:type="dcterms:W3CDTF">2019-05-22T21:36:54Z</dcterms:modified>
</cp:coreProperties>
</file>