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  <p:sldMasterId id="2147483696" r:id="rId2"/>
  </p:sldMasterIdLst>
  <p:notesMasterIdLst>
    <p:notesMasterId r:id="rId12"/>
  </p:notesMasterIdLst>
  <p:sldIdLst>
    <p:sldId id="299" r:id="rId3"/>
    <p:sldId id="301" r:id="rId4"/>
    <p:sldId id="302" r:id="rId5"/>
    <p:sldId id="364" r:id="rId6"/>
    <p:sldId id="333" r:id="rId7"/>
    <p:sldId id="353" r:id="rId8"/>
    <p:sldId id="334" r:id="rId9"/>
    <p:sldId id="356" r:id="rId10"/>
    <p:sldId id="339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14" autoAdjust="0"/>
  </p:normalViewPr>
  <p:slideViewPr>
    <p:cSldViewPr snapToGrid="0">
      <p:cViewPr varScale="1">
        <p:scale>
          <a:sx n="155" d="100"/>
          <a:sy n="155" d="100"/>
        </p:scale>
        <p:origin x="812" y="116"/>
      </p:cViewPr>
      <p:guideLst>
        <p:guide orient="horz" pos="14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775C7-74D8-4EB9-9F6A-1882D547BAD7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0FD12-3900-4BB4-BABF-7FB968CDE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72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10988-E855-4931-A888-6E855B7D4E5D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089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10988-E855-4931-A888-6E855B7D4E5D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139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10988-E855-4931-A888-6E855B7D4E5D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8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1E94-C858-498B-9B94-5BBA1E5FD6F2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/>
              <a:t>6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0847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10988-E855-4931-A888-6E855B7D4E5D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898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A1E94-C858-498B-9B94-5BBA1E5FD6F2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/>
              <a:t>9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314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69130">
            <a:off x="-1698841" y="-630203"/>
            <a:ext cx="2772768" cy="281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12734"/>
      </p:ext>
    </p:extLst>
  </p:cSld>
  <p:clrMapOvr>
    <a:masterClrMapping/>
  </p:clrMapOvr>
  <p:transition spd="slow" advTm="2000">
    <p:wip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4533820"/>
      </p:ext>
    </p:extLst>
  </p:cSld>
  <p:clrMapOvr>
    <a:masterClrMapping/>
  </p:clrMapOvr>
  <p:transition spd="slow" advTm="200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761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251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6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4855792"/>
      </p:ext>
    </p:extLst>
  </p:cSld>
  <p:clrMapOvr>
    <a:masterClrMapping/>
  </p:clrMapOvr>
  <p:transition spd="slow" advTm="2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图片 9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1439">
            <a:off x="5606893" y="-1420935"/>
            <a:ext cx="8293234" cy="6858000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89857">
            <a:off x="4499105" y="1018565"/>
            <a:ext cx="8669471" cy="8619560"/>
          </a:xfrm>
          <a:prstGeom prst="rect">
            <a:avLst/>
          </a:prstGeom>
        </p:spPr>
      </p:pic>
      <p:sp>
        <p:nvSpPr>
          <p:cNvPr id="95" name="矩形 94"/>
          <p:cNvSpPr/>
          <p:nvPr userDrawn="1"/>
        </p:nvSpPr>
        <p:spPr>
          <a:xfrm>
            <a:off x="0" y="0"/>
            <a:ext cx="1057275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39613"/>
      </p:ext>
    </p:extLst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39307833"/>
      </p:ext>
    </p:extLst>
  </p:cSld>
  <p:clrMapOvr>
    <a:masterClrMapping/>
  </p:clrMapOvr>
  <p:transition spd="slow" advTm="2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9272218"/>
      </p:ext>
    </p:extLst>
  </p:cSld>
  <p:clrMapOvr>
    <a:masterClrMapping/>
  </p:clrMapOvr>
  <p:transition spd="slow" advTm="2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87681171"/>
      </p:ext>
    </p:extLst>
  </p:cSld>
  <p:clrMapOvr>
    <a:masterClrMapping/>
  </p:clrMapOvr>
  <p:transition spd="slow" advTm="20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49188568"/>
      </p:ext>
    </p:extLst>
  </p:cSld>
  <p:clrMapOvr>
    <a:masterClrMapping/>
  </p:clrMapOvr>
  <p:transition spd="slow" advTm="20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996605" y="65901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98708896"/>
      </p:ext>
    </p:extLst>
  </p:cSld>
  <p:clrMapOvr>
    <a:masterClrMapping/>
  </p:clrMapOvr>
  <p:transition spd="slow" advTm="200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0259630"/>
      </p:ext>
    </p:extLst>
  </p:cSld>
  <p:clrMapOvr>
    <a:masterClrMapping/>
  </p:clrMapOvr>
  <p:transition spd="slow" advTm="2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954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89" r:id="rId10"/>
  </p:sldLayoutIdLst>
  <p:transition spd="slow" advTm="2000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27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图片 1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1439">
            <a:off x="5606893" y="-1420935"/>
            <a:ext cx="8293234" cy="6858000"/>
          </a:xfrm>
          <a:prstGeom prst="rect">
            <a:avLst/>
          </a:prstGeom>
        </p:spPr>
      </p:pic>
      <p:sp>
        <p:nvSpPr>
          <p:cNvPr id="145" name="矩形 144"/>
          <p:cNvSpPr/>
          <p:nvPr/>
        </p:nvSpPr>
        <p:spPr>
          <a:xfrm>
            <a:off x="0" y="0"/>
            <a:ext cx="1163955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76776" y="942535"/>
            <a:ext cx="3522856" cy="488149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8060FEB0-0A11-4DC3-87D3-F575798C2A86}"/>
              </a:ext>
            </a:extLst>
          </p:cNvPr>
          <p:cNvSpPr txBox="1"/>
          <p:nvPr/>
        </p:nvSpPr>
        <p:spPr>
          <a:xfrm>
            <a:off x="1072177" y="3135343"/>
            <a:ext cx="5638589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zh-CN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cs typeface="+mn-ea"/>
                <a:sym typeface="+mn-lt"/>
              </a:rPr>
              <a:t>与语法入门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A92A4A3F-B186-4633-B3C4-EBD531B319B1}"/>
              </a:ext>
            </a:extLst>
          </p:cNvPr>
          <p:cNvSpPr txBox="1"/>
          <p:nvPr/>
        </p:nvSpPr>
        <p:spPr>
          <a:xfrm>
            <a:off x="1118671" y="3998201"/>
            <a:ext cx="5793573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An Introduction of installation and syntax of Python</a:t>
            </a:r>
            <a:endParaRPr lang="zh-CN" altLang="zh-CN" sz="1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52CD480D-F2C7-4A14-9680-ADB89421C472}"/>
              </a:ext>
            </a:extLst>
          </p:cNvPr>
          <p:cNvSpPr/>
          <p:nvPr/>
        </p:nvSpPr>
        <p:spPr>
          <a:xfrm>
            <a:off x="1200020" y="1719200"/>
            <a:ext cx="1486029" cy="577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lnSpc>
                <a:spcPct val="120000"/>
              </a:lnSpc>
            </a:pPr>
            <a:r>
              <a:rPr lang="en-US" altLang="zh-CN" sz="2400" spc="300" dirty="0">
                <a:solidFill>
                  <a:prstClr val="white"/>
                </a:solidFill>
                <a:cs typeface="+mn-ea"/>
                <a:sym typeface="+mn-lt"/>
              </a:rPr>
              <a:t>Python</a:t>
            </a:r>
            <a:endParaRPr lang="zh-CN" altLang="en-US" sz="2400" spc="3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52CD480D-F2C7-4A14-9680-ADB89421C472}"/>
              </a:ext>
            </a:extLst>
          </p:cNvPr>
          <p:cNvSpPr/>
          <p:nvPr/>
        </p:nvSpPr>
        <p:spPr>
          <a:xfrm>
            <a:off x="1689315" y="4579804"/>
            <a:ext cx="1341704" cy="2693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lnSpc>
                <a:spcPct val="120000"/>
              </a:lnSpc>
            </a:pPr>
            <a:r>
              <a:rPr lang="en-US" altLang="zh-CN" sz="1050" dirty="0">
                <a:solidFill>
                  <a:prstClr val="white"/>
                </a:solidFill>
                <a:cs typeface="+mn-ea"/>
                <a:sym typeface="+mn-lt"/>
              </a:rPr>
              <a:t>2021-11-22</a:t>
            </a:r>
            <a:endParaRPr lang="zh-CN" altLang="en-US" sz="105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8060FEB0-0A11-4DC3-87D3-F575798C2A86}"/>
              </a:ext>
            </a:extLst>
          </p:cNvPr>
          <p:cNvSpPr txBox="1"/>
          <p:nvPr/>
        </p:nvSpPr>
        <p:spPr>
          <a:xfrm>
            <a:off x="1057647" y="2367523"/>
            <a:ext cx="5420646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zh-CN" altLang="en-US" sz="4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cs typeface="+mn-ea"/>
                <a:sym typeface="+mn-lt"/>
              </a:rPr>
              <a:t>数据科学环境配置</a:t>
            </a:r>
          </a:p>
        </p:txBody>
      </p:sp>
      <p:cxnSp>
        <p:nvCxnSpPr>
          <p:cNvPr id="125" name="直接连接符 124"/>
          <p:cNvCxnSpPr/>
          <p:nvPr/>
        </p:nvCxnSpPr>
        <p:spPr>
          <a:xfrm>
            <a:off x="1200021" y="3906639"/>
            <a:ext cx="489294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图片 1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112" y="1107068"/>
            <a:ext cx="8096888" cy="805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8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2000">
        <p14:vortex dir="r"/>
      </p:transition>
    </mc:Choice>
    <mc:Fallback xmlns="">
      <p:transition spd="slow" advClick="0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074607" y="-366623"/>
            <a:ext cx="6883748" cy="7552564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7452274" y="1149101"/>
            <a:ext cx="3735358" cy="880306"/>
            <a:chOff x="7705143" y="1320551"/>
            <a:chExt cx="3735358" cy="880306"/>
          </a:xfrm>
        </p:grpSpPr>
        <p:sp>
          <p:nvSpPr>
            <p:cNvPr id="11" name="矩形 10"/>
            <p:cNvSpPr/>
            <p:nvPr/>
          </p:nvSpPr>
          <p:spPr>
            <a:xfrm>
              <a:off x="7705143" y="1524000"/>
              <a:ext cx="676857" cy="67685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cs typeface="+mn-ea"/>
                  <a:sym typeface="+mn-lt"/>
                </a:rPr>
                <a:t>01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8060FEB0-0A11-4DC3-87D3-F575798C2A86}"/>
                </a:ext>
              </a:extLst>
            </p:cNvPr>
            <p:cNvSpPr txBox="1"/>
            <p:nvPr/>
          </p:nvSpPr>
          <p:spPr>
            <a:xfrm>
              <a:off x="8697423" y="1320551"/>
              <a:ext cx="2432768" cy="58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50000"/>
                </a:lnSpc>
              </a:pPr>
              <a:r>
                <a:rPr lang="en-US" altLang="zh-CN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20000"/>
                      </a:srgbClr>
                    </a:outerShdw>
                  </a:effectLst>
                  <a:cs typeface="+mn-ea"/>
                  <a:sym typeface="+mn-lt"/>
                </a:rPr>
                <a:t>Python</a:t>
              </a: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20000"/>
                      </a:srgbClr>
                    </a:outerShdw>
                  </a:effectLst>
                  <a:cs typeface="+mn-ea"/>
                  <a:sym typeface="+mn-lt"/>
                </a:rPr>
                <a:t>简介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A92A4A3F-B186-4633-B3C4-EBD531B319B1}"/>
                </a:ext>
              </a:extLst>
            </p:cNvPr>
            <p:cNvSpPr txBox="1"/>
            <p:nvPr/>
          </p:nvSpPr>
          <p:spPr>
            <a:xfrm>
              <a:off x="8716473" y="1853492"/>
              <a:ext cx="2724028" cy="261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Introduction of Python</a:t>
              </a:r>
              <a:endParaRPr lang="zh-CN" altLang="zh-CN" sz="1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7452274" y="2430249"/>
            <a:ext cx="3735358" cy="880306"/>
            <a:chOff x="7705143" y="1320551"/>
            <a:chExt cx="3735358" cy="880306"/>
          </a:xfrm>
        </p:grpSpPr>
        <p:sp>
          <p:nvSpPr>
            <p:cNvPr id="73" name="矩形 72"/>
            <p:cNvSpPr/>
            <p:nvPr/>
          </p:nvSpPr>
          <p:spPr>
            <a:xfrm>
              <a:off x="7705143" y="1524000"/>
              <a:ext cx="676857" cy="67685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cs typeface="+mn-ea"/>
                  <a:sym typeface="+mn-lt"/>
                </a:rPr>
                <a:t>02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060FEB0-0A11-4DC3-87D3-F575798C2A86}"/>
                </a:ext>
              </a:extLst>
            </p:cNvPr>
            <p:cNvSpPr txBox="1"/>
            <p:nvPr/>
          </p:nvSpPr>
          <p:spPr>
            <a:xfrm>
              <a:off x="8697423" y="1320551"/>
              <a:ext cx="2432768" cy="58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50000"/>
                </a:lnSpc>
              </a:pPr>
              <a:r>
                <a:rPr lang="en-US" altLang="zh-CN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20000"/>
                      </a:srgbClr>
                    </a:outerShdw>
                  </a:effectLst>
                  <a:cs typeface="+mn-ea"/>
                  <a:sym typeface="+mn-lt"/>
                </a:rPr>
                <a:t>Python</a:t>
              </a: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20000"/>
                      </a:srgbClr>
                    </a:outerShdw>
                  </a:effectLst>
                  <a:cs typeface="+mn-ea"/>
                  <a:sym typeface="+mn-lt"/>
                </a:rPr>
                <a:t>安装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A92A4A3F-B186-4633-B3C4-EBD531B319B1}"/>
                </a:ext>
              </a:extLst>
            </p:cNvPr>
            <p:cNvSpPr txBox="1"/>
            <p:nvPr/>
          </p:nvSpPr>
          <p:spPr>
            <a:xfrm>
              <a:off x="8716473" y="1853492"/>
              <a:ext cx="2724028" cy="261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Installation of Python</a:t>
              </a:r>
              <a:endParaRPr lang="zh-CN" altLang="zh-CN" sz="1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452274" y="3711397"/>
            <a:ext cx="3735358" cy="880306"/>
            <a:chOff x="7705143" y="1320551"/>
            <a:chExt cx="3735358" cy="880306"/>
          </a:xfrm>
        </p:grpSpPr>
        <p:sp>
          <p:nvSpPr>
            <p:cNvPr id="77" name="矩形 76"/>
            <p:cNvSpPr/>
            <p:nvPr/>
          </p:nvSpPr>
          <p:spPr>
            <a:xfrm>
              <a:off x="7705143" y="1524000"/>
              <a:ext cx="676857" cy="67685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cs typeface="+mn-ea"/>
                  <a:sym typeface="+mn-lt"/>
                </a:rPr>
                <a:t>03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060FEB0-0A11-4DC3-87D3-F575798C2A86}"/>
                </a:ext>
              </a:extLst>
            </p:cNvPr>
            <p:cNvSpPr txBox="1"/>
            <p:nvPr/>
          </p:nvSpPr>
          <p:spPr>
            <a:xfrm>
              <a:off x="8697423" y="1320551"/>
              <a:ext cx="2432768" cy="58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50000"/>
                </a:lnSpc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20000"/>
                      </a:srgbClr>
                    </a:outerShdw>
                  </a:effectLst>
                  <a:cs typeface="+mn-ea"/>
                  <a:sym typeface="+mn-lt"/>
                </a:rPr>
                <a:t>基础语法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A92A4A3F-B186-4633-B3C4-EBD531B319B1}"/>
                </a:ext>
              </a:extLst>
            </p:cNvPr>
            <p:cNvSpPr txBox="1"/>
            <p:nvPr/>
          </p:nvSpPr>
          <p:spPr>
            <a:xfrm>
              <a:off x="8716473" y="1853492"/>
              <a:ext cx="2724028" cy="261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Syntax</a:t>
              </a:r>
              <a:endParaRPr lang="zh-CN" altLang="zh-CN" sz="1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7452274" y="4992545"/>
            <a:ext cx="3735358" cy="880306"/>
            <a:chOff x="7705143" y="1320551"/>
            <a:chExt cx="3735358" cy="880306"/>
          </a:xfrm>
        </p:grpSpPr>
        <p:sp>
          <p:nvSpPr>
            <p:cNvPr id="81" name="矩形 80"/>
            <p:cNvSpPr/>
            <p:nvPr/>
          </p:nvSpPr>
          <p:spPr>
            <a:xfrm>
              <a:off x="7705143" y="1524000"/>
              <a:ext cx="676857" cy="67685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cs typeface="+mn-ea"/>
                  <a:sym typeface="+mn-lt"/>
                </a:rPr>
                <a:t>04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8060FEB0-0A11-4DC3-87D3-F575798C2A86}"/>
                </a:ext>
              </a:extLst>
            </p:cNvPr>
            <p:cNvSpPr txBox="1"/>
            <p:nvPr/>
          </p:nvSpPr>
          <p:spPr>
            <a:xfrm>
              <a:off x="8697423" y="1320551"/>
              <a:ext cx="2432768" cy="581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50000"/>
                </a:lnSpc>
              </a:pPr>
              <a:r>
                <a:rPr lang="zh-CN" altLang="en-US" sz="24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20000"/>
                      </a:srgbClr>
                    </a:outerShdw>
                  </a:effectLst>
                  <a:cs typeface="+mn-ea"/>
                  <a:sym typeface="+mn-lt"/>
                </a:rPr>
                <a:t>深度学习示例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A92A4A3F-B186-4633-B3C4-EBD531B319B1}"/>
                </a:ext>
              </a:extLst>
            </p:cNvPr>
            <p:cNvSpPr txBox="1"/>
            <p:nvPr/>
          </p:nvSpPr>
          <p:spPr>
            <a:xfrm>
              <a:off x="8716473" y="1853492"/>
              <a:ext cx="2724028" cy="261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0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Demonstration of Deep Learning</a:t>
              </a:r>
              <a:endParaRPr lang="zh-CN" altLang="zh-CN" sz="10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87161" y="1866900"/>
            <a:ext cx="3992647" cy="3371850"/>
            <a:chOff x="2587161" y="1866900"/>
            <a:chExt cx="3992647" cy="3371850"/>
          </a:xfrm>
        </p:grpSpPr>
        <p:grpSp>
          <p:nvGrpSpPr>
            <p:cNvPr id="10" name="组合 9"/>
            <p:cNvGrpSpPr/>
            <p:nvPr/>
          </p:nvGrpSpPr>
          <p:grpSpPr>
            <a:xfrm>
              <a:off x="2587161" y="1866900"/>
              <a:ext cx="3992647" cy="3371850"/>
              <a:chOff x="2587161" y="1866900"/>
              <a:chExt cx="3992647" cy="337185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4454286" y="1866900"/>
                <a:ext cx="258397" cy="3371850"/>
              </a:xfrm>
              <a:prstGeom prst="rect">
                <a:avLst/>
              </a:prstGeom>
              <a:solidFill>
                <a:srgbClr val="ECECEC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060FEB0-0A11-4DC3-87D3-F575798C2A86}"/>
                  </a:ext>
                </a:extLst>
              </p:cNvPr>
              <p:cNvSpPr txBox="1"/>
              <p:nvPr/>
            </p:nvSpPr>
            <p:spPr>
              <a:xfrm>
                <a:off x="3367100" y="3462400"/>
                <a:ext cx="2432768" cy="662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20000"/>
                        </a:srgbClr>
                      </a:outerShdw>
                    </a:effectLst>
                    <a:cs typeface="+mn-ea"/>
                    <a:sym typeface="+mn-lt"/>
                  </a:rPr>
                  <a:t>目 录</a:t>
                </a: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8060FEB0-0A11-4DC3-87D3-F575798C2A86}"/>
                  </a:ext>
                </a:extLst>
              </p:cNvPr>
              <p:cNvSpPr txBox="1"/>
              <p:nvPr/>
            </p:nvSpPr>
            <p:spPr>
              <a:xfrm>
                <a:off x="2587161" y="2591903"/>
                <a:ext cx="3992647" cy="662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lnSpc>
                    <a:spcPct val="150000"/>
                  </a:lnSpc>
                </a:pPr>
                <a:r>
                  <a:rPr lang="en-US" altLang="zh-CN" sz="2800" b="1" dirty="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000000">
                          <a:alpha val="20000"/>
                        </a:srgbClr>
                      </a:outerShdw>
                    </a:effectLst>
                    <a:cs typeface="+mn-ea"/>
                    <a:sym typeface="+mn-lt"/>
                  </a:rPr>
                  <a:t>CONTENTS</a:t>
                </a:r>
                <a:endParaRPr lang="zh-CN" altLang="en-US" sz="2800" b="1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2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92A4A3F-B186-4633-B3C4-EBD531B319B1}"/>
                  </a:ext>
                </a:extLst>
              </p:cNvPr>
              <p:cNvSpPr txBox="1"/>
              <p:nvPr/>
            </p:nvSpPr>
            <p:spPr>
              <a:xfrm>
                <a:off x="3115628" y="4033441"/>
                <a:ext cx="29357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zh-CN" sz="10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Lorem ipsum dolor sit amet, consectetuer dipiscing elit, sed diam</a:t>
                </a:r>
              </a:p>
            </p:txBody>
          </p:sp>
        </p:grpSp>
        <p:cxnSp>
          <p:nvCxnSpPr>
            <p:cNvPr id="14" name="直接连接符 13"/>
            <p:cNvCxnSpPr/>
            <p:nvPr/>
          </p:nvCxnSpPr>
          <p:spPr>
            <a:xfrm>
              <a:off x="4454286" y="3384695"/>
              <a:ext cx="258397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83839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2000">
        <p15:prstTrans prst="airplane"/>
      </p:transition>
    </mc:Choice>
    <mc:Fallback xmlns="">
      <p:transition spd="slow" advClick="0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76776" y="1114393"/>
            <a:ext cx="3062536" cy="3695351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3" name="文本框 422">
            <a:extLst>
              <a:ext uri="{FF2B5EF4-FFF2-40B4-BE49-F238E27FC236}">
                <a16:creationId xmlns:a16="http://schemas.microsoft.com/office/drawing/2014/main" id="{6BB006E0-01D9-4172-B66E-3EC74AE862C2}"/>
              </a:ext>
            </a:extLst>
          </p:cNvPr>
          <p:cNvSpPr txBox="1"/>
          <p:nvPr/>
        </p:nvSpPr>
        <p:spPr>
          <a:xfrm>
            <a:off x="576776" y="2932414"/>
            <a:ext cx="3751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4000" b="1" dirty="0">
                <a:solidFill>
                  <a:prstClr val="black"/>
                </a:solidFill>
                <a:cs typeface="+mn-ea"/>
                <a:sym typeface="+mn-lt"/>
              </a:rPr>
              <a:t>Python</a:t>
            </a:r>
            <a:r>
              <a:rPr lang="zh-CN" altLang="en-US" sz="4000" b="1" dirty="0">
                <a:solidFill>
                  <a:prstClr val="black"/>
                </a:solidFill>
                <a:cs typeface="+mn-ea"/>
                <a:sym typeface="+mn-lt"/>
              </a:rPr>
              <a:t>介绍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60FEB0-0A11-4DC3-87D3-F575798C2A86}"/>
              </a:ext>
            </a:extLst>
          </p:cNvPr>
          <p:cNvSpPr txBox="1"/>
          <p:nvPr/>
        </p:nvSpPr>
        <p:spPr>
          <a:xfrm>
            <a:off x="917861" y="1719620"/>
            <a:ext cx="5420646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en-US" altLang="zh-CN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cs typeface="+mn-ea"/>
                <a:sym typeface="+mn-lt"/>
              </a:rPr>
              <a:t>PART 01</a:t>
            </a:r>
            <a:endParaRPr lang="zh-CN" alt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2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2A4A3F-B186-4633-B3C4-EBD531B319B1}"/>
              </a:ext>
            </a:extLst>
          </p:cNvPr>
          <p:cNvSpPr txBox="1"/>
          <p:nvPr/>
        </p:nvSpPr>
        <p:spPr>
          <a:xfrm>
            <a:off x="936850" y="3740402"/>
            <a:ext cx="4780101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Introduction of Python</a:t>
            </a:r>
            <a:endParaRPr lang="zh-CN" altLang="zh-CN" sz="1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42416" y="2610230"/>
            <a:ext cx="54864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81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14:flip dir="r"/>
      </p:transition>
    </mc:Choice>
    <mc:Fallback xmlns="">
      <p:transition spd="slow" advClick="0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465095"/>
            <a:ext cx="12192000" cy="339290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92000" cy="346509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64632" y="1311437"/>
            <a:ext cx="8568935" cy="44316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46068" y="3465095"/>
            <a:ext cx="8406063" cy="2486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13799" y="4617448"/>
            <a:ext cx="6070600" cy="757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1989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年，荷兰程序员吉多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·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范罗苏姆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(Guido van Rossum)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为打发无聊的圣诞节假期在家中创造了一种新的编程语言，由于非常喜欢当时热播的英国喜剧</a:t>
            </a:r>
            <a:r>
              <a:rPr lang="en-US" altLang="zh-CN" sz="1000" b="1" i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Monty Python’s Flying Circus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，吉多给这个新生的编程语言取名为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Python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060FEB0-0A11-4DC3-87D3-F575798C2A86}"/>
              </a:ext>
            </a:extLst>
          </p:cNvPr>
          <p:cNvSpPr txBox="1"/>
          <p:nvPr/>
        </p:nvSpPr>
        <p:spPr>
          <a:xfrm>
            <a:off x="3338776" y="4043943"/>
            <a:ext cx="5420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cs typeface="+mn-ea"/>
                <a:sym typeface="+mn-lt"/>
              </a:rPr>
              <a:t>Python</a:t>
            </a:r>
            <a:r>
              <a:rPr lang="zh-CN" altLang="en-US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cs typeface="+mn-ea"/>
                <a:sym typeface="+mn-lt"/>
              </a:rPr>
              <a:t>的起源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5871299" y="4545653"/>
            <a:ext cx="3556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uido&amp;#39;s Personal Home Page">
            <a:extLst>
              <a:ext uri="{FF2B5EF4-FFF2-40B4-BE49-F238E27FC236}">
                <a16:creationId xmlns:a16="http://schemas.microsoft.com/office/drawing/2014/main" id="{C4A9EFBF-BB66-4829-A3B6-397CC3DD3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124" y="1327024"/>
            <a:ext cx="2712106" cy="216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nty Python&amp;#39;s Flying Circus (TV Series 1969–1974) - IMDb">
            <a:extLst>
              <a:ext uri="{FF2B5EF4-FFF2-40B4-BE49-F238E27FC236}">
                <a16:creationId xmlns:a16="http://schemas.microsoft.com/office/drawing/2014/main" id="{0498091E-8B15-4362-85E3-0660BDC7A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638" y="1327024"/>
            <a:ext cx="3757510" cy="211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96102"/>
      </p:ext>
    </p:extLst>
  </p:cSld>
  <p:clrMapOvr>
    <a:masterClrMapping/>
  </p:clrMapOvr>
  <p:transition spd="slow" advClick="0" advTm="2000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078A63AF-B4CF-45C5-84C0-9699CBEBC8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97" t="16427" r="20086" b="16427"/>
          <a:stretch/>
        </p:blipFill>
        <p:spPr>
          <a:xfrm>
            <a:off x="573356" y="5135502"/>
            <a:ext cx="1079995" cy="1079995"/>
          </a:xfrm>
          <a:prstGeom prst="ellipse">
            <a:avLst/>
          </a:prstGeom>
        </p:spPr>
      </p:pic>
      <p:sp>
        <p:nvSpPr>
          <p:cNvPr id="15" name="平行四边形 14"/>
          <p:cNvSpPr/>
          <p:nvPr/>
        </p:nvSpPr>
        <p:spPr>
          <a:xfrm>
            <a:off x="7290731" y="1926095"/>
            <a:ext cx="6844436" cy="4931905"/>
          </a:xfrm>
          <a:prstGeom prst="parallelogram">
            <a:avLst>
              <a:gd name="adj" fmla="val 10272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8212419" y="1926095"/>
            <a:ext cx="6844436" cy="4931905"/>
          </a:xfrm>
          <a:prstGeom prst="parallelogram">
            <a:avLst>
              <a:gd name="adj" fmla="val 10272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34468" y="324501"/>
            <a:ext cx="4798389" cy="579356"/>
            <a:chOff x="834468" y="324501"/>
            <a:chExt cx="4798389" cy="579356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B93AB08-CB71-4FDC-86E4-02FB8A6CC260}"/>
                </a:ext>
              </a:extLst>
            </p:cNvPr>
            <p:cNvSpPr txBox="1"/>
            <p:nvPr/>
          </p:nvSpPr>
          <p:spPr>
            <a:xfrm>
              <a:off x="834468" y="324501"/>
              <a:ext cx="35505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CN" sz="2000" b="1" dirty="0">
                  <a:solidFill>
                    <a:prstClr val="black"/>
                  </a:solidFill>
                  <a:cs typeface="+mn-ea"/>
                  <a:sym typeface="+mn-lt"/>
                </a:rPr>
                <a:t>Python</a:t>
              </a:r>
              <a:r>
                <a:rPr lang="zh-CN" altLang="en-US" sz="2000" b="1" dirty="0">
                  <a:solidFill>
                    <a:prstClr val="black"/>
                  </a:solidFill>
                  <a:cs typeface="+mn-ea"/>
                  <a:sym typeface="+mn-lt"/>
                </a:rPr>
                <a:t>的发展历史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92A4A3F-B186-4633-B3C4-EBD531B319B1}"/>
                </a:ext>
              </a:extLst>
            </p:cNvPr>
            <p:cNvSpPr txBox="1"/>
            <p:nvPr/>
          </p:nvSpPr>
          <p:spPr>
            <a:xfrm>
              <a:off x="852756" y="642503"/>
              <a:ext cx="4780101" cy="261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Development of Python</a:t>
              </a:r>
              <a:endParaRPr lang="zh-CN" altLang="zh-CN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50C8ECB-3D6B-4C51-BEE0-663D1556078D}"/>
              </a:ext>
            </a:extLst>
          </p:cNvPr>
          <p:cNvCxnSpPr>
            <a:cxnSpLocks/>
          </p:cNvCxnSpPr>
          <p:nvPr/>
        </p:nvCxnSpPr>
        <p:spPr>
          <a:xfrm>
            <a:off x="934720" y="3769360"/>
            <a:ext cx="85750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286685BB-7DA4-4378-AE09-18B9971709EB}"/>
              </a:ext>
            </a:extLst>
          </p:cNvPr>
          <p:cNvSpPr txBox="1"/>
          <p:nvPr/>
        </p:nvSpPr>
        <p:spPr>
          <a:xfrm>
            <a:off x="573356" y="394905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1991</a:t>
            </a:r>
            <a:r>
              <a:rPr lang="zh-CN" altLang="en-US" dirty="0"/>
              <a:t>年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2E6D133-5C50-41EB-BF66-6C305983ECA5}"/>
              </a:ext>
            </a:extLst>
          </p:cNvPr>
          <p:cNvSpPr txBox="1"/>
          <p:nvPr/>
        </p:nvSpPr>
        <p:spPr>
          <a:xfrm>
            <a:off x="2609746" y="394905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1994</a:t>
            </a:r>
            <a:r>
              <a:rPr lang="zh-CN" altLang="en-US" dirty="0"/>
              <a:t>年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EA56C5E-2A78-438B-AC69-ED7B11B43795}"/>
              </a:ext>
            </a:extLst>
          </p:cNvPr>
          <p:cNvSpPr txBox="1"/>
          <p:nvPr/>
        </p:nvSpPr>
        <p:spPr>
          <a:xfrm>
            <a:off x="535889" y="3014625"/>
            <a:ext cx="1717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第一个</a:t>
            </a:r>
            <a:r>
              <a:rPr lang="en-US" altLang="zh-CN" dirty="0"/>
              <a:t>Python</a:t>
            </a:r>
            <a:r>
              <a:rPr lang="zh-CN" altLang="en-US" dirty="0"/>
              <a:t>解释器诞生</a:t>
            </a:r>
            <a:endParaRPr lang="en-US" altLang="zh-CN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8F216F9-5786-4484-BD79-F423018F3454}"/>
              </a:ext>
            </a:extLst>
          </p:cNvPr>
          <p:cNvSpPr txBox="1"/>
          <p:nvPr/>
        </p:nvSpPr>
        <p:spPr>
          <a:xfrm>
            <a:off x="2600742" y="3014624"/>
            <a:ext cx="1209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1.0</a:t>
            </a:r>
            <a:r>
              <a:rPr lang="zh-CN" altLang="en-US" dirty="0"/>
              <a:t>发布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E36BD5C-EC40-4AA1-8A77-BC736CC17DBE}"/>
              </a:ext>
            </a:extLst>
          </p:cNvPr>
          <p:cNvSpPr txBox="1"/>
          <p:nvPr/>
        </p:nvSpPr>
        <p:spPr>
          <a:xfrm>
            <a:off x="4209946" y="394905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2000</a:t>
            </a:r>
            <a:r>
              <a:rPr lang="zh-CN" altLang="en-US" dirty="0"/>
              <a:t>年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AED8F43-46BF-4209-BC33-52B9290AA83B}"/>
              </a:ext>
            </a:extLst>
          </p:cNvPr>
          <p:cNvSpPr txBox="1"/>
          <p:nvPr/>
        </p:nvSpPr>
        <p:spPr>
          <a:xfrm>
            <a:off x="4167310" y="3014623"/>
            <a:ext cx="1209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2.0</a:t>
            </a:r>
            <a:r>
              <a:rPr lang="zh-CN" altLang="en-US" dirty="0"/>
              <a:t>发布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969F7D4-031D-41C0-B8AF-F4300AB756D3}"/>
              </a:ext>
            </a:extLst>
          </p:cNvPr>
          <p:cNvSpPr txBox="1"/>
          <p:nvPr/>
        </p:nvSpPr>
        <p:spPr>
          <a:xfrm>
            <a:off x="5830277" y="394905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2008</a:t>
            </a:r>
            <a:r>
              <a:rPr lang="zh-CN" altLang="en-US" dirty="0"/>
              <a:t>年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AD7B2EC-6D16-4918-A767-0F2F23DDE0AC}"/>
              </a:ext>
            </a:extLst>
          </p:cNvPr>
          <p:cNvSpPr txBox="1"/>
          <p:nvPr/>
        </p:nvSpPr>
        <p:spPr>
          <a:xfrm>
            <a:off x="5630292" y="2514828"/>
            <a:ext cx="1336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3.0</a:t>
            </a:r>
            <a:r>
              <a:rPr lang="zh-CN" altLang="en-US" dirty="0"/>
              <a:t>发布，与</a:t>
            </a:r>
            <a:r>
              <a:rPr lang="en-US" altLang="zh-CN" dirty="0"/>
              <a:t>python2</a:t>
            </a:r>
            <a:r>
              <a:rPr lang="zh-CN" altLang="en-US" dirty="0"/>
              <a:t>不兼容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B68FBCC-8CC1-4F77-AD0D-6ECD1301CEED}"/>
              </a:ext>
            </a:extLst>
          </p:cNvPr>
          <p:cNvSpPr txBox="1"/>
          <p:nvPr/>
        </p:nvSpPr>
        <p:spPr>
          <a:xfrm>
            <a:off x="7348218" y="394905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5FE40F0-4B7F-4A3F-B50D-0A8C5D9E334C}"/>
              </a:ext>
            </a:extLst>
          </p:cNvPr>
          <p:cNvSpPr txBox="1"/>
          <p:nvPr/>
        </p:nvSpPr>
        <p:spPr>
          <a:xfrm>
            <a:off x="7220410" y="2756184"/>
            <a:ext cx="1209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Python2</a:t>
            </a:r>
            <a:r>
              <a:rPr lang="zh-CN" altLang="en-US" dirty="0"/>
              <a:t>停止更新与维护</a:t>
            </a:r>
          </a:p>
        </p:txBody>
      </p:sp>
      <p:pic>
        <p:nvPicPr>
          <p:cNvPr id="3074" name="Picture 2" descr="学习Python 看这一篇就够了！ - 知乎">
            <a:extLst>
              <a:ext uri="{FF2B5EF4-FFF2-40B4-BE49-F238E27FC236}">
                <a16:creationId xmlns:a16="http://schemas.microsoft.com/office/drawing/2014/main" id="{BD30E9D5-9822-4075-A7E2-6CEF2BADC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968" y="195143"/>
            <a:ext cx="4373277" cy="220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504687"/>
      </p:ext>
    </p:extLst>
  </p:cSld>
  <p:clrMapOvr>
    <a:masterClrMapping/>
  </p:clrMapOvr>
  <p:transition spd="slow" advClick="0" advTm="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34468" y="324501"/>
            <a:ext cx="4798389" cy="579356"/>
            <a:chOff x="834468" y="324501"/>
            <a:chExt cx="4798389" cy="579356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B93AB08-CB71-4FDC-86E4-02FB8A6CC260}"/>
                </a:ext>
              </a:extLst>
            </p:cNvPr>
            <p:cNvSpPr txBox="1"/>
            <p:nvPr/>
          </p:nvSpPr>
          <p:spPr>
            <a:xfrm>
              <a:off x="834468" y="324501"/>
              <a:ext cx="35505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CN" sz="2000" b="1" dirty="0">
                  <a:solidFill>
                    <a:prstClr val="black"/>
                  </a:solidFill>
                  <a:cs typeface="+mn-ea"/>
                  <a:sym typeface="+mn-lt"/>
                </a:rPr>
                <a:t>Python</a:t>
              </a:r>
              <a:r>
                <a:rPr lang="zh-CN" altLang="en-US" sz="2000" b="1" dirty="0">
                  <a:solidFill>
                    <a:prstClr val="black"/>
                  </a:solidFill>
                  <a:cs typeface="+mn-ea"/>
                  <a:sym typeface="+mn-lt"/>
                </a:rPr>
                <a:t>流行趋势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92A4A3F-B186-4633-B3C4-EBD531B319B1}"/>
                </a:ext>
              </a:extLst>
            </p:cNvPr>
            <p:cNvSpPr txBox="1"/>
            <p:nvPr/>
          </p:nvSpPr>
          <p:spPr>
            <a:xfrm>
              <a:off x="852756" y="642503"/>
              <a:ext cx="4780101" cy="261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Trends of popularity </a:t>
              </a:r>
              <a:endParaRPr lang="zh-CN" altLang="zh-CN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4E95848-37DB-4DEF-97CB-78EDFC08D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28" y="1934524"/>
            <a:ext cx="5953323" cy="29889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11BF49A-A13F-44AF-BA46-202AB45C7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484" y="1260337"/>
            <a:ext cx="4880896" cy="393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52248"/>
      </p:ext>
    </p:extLst>
  </p:cSld>
  <p:clrMapOvr>
    <a:masterClrMapping/>
  </p:clrMapOvr>
  <p:transition spd="slow" advClick="0" advTm="41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834468" y="324501"/>
            <a:ext cx="4798389" cy="579356"/>
            <a:chOff x="834468" y="324501"/>
            <a:chExt cx="4798389" cy="579356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B93AB08-CB71-4FDC-86E4-02FB8A6CC260}"/>
                </a:ext>
              </a:extLst>
            </p:cNvPr>
            <p:cNvSpPr txBox="1"/>
            <p:nvPr/>
          </p:nvSpPr>
          <p:spPr>
            <a:xfrm>
              <a:off x="834468" y="324501"/>
              <a:ext cx="35505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zh-CN" altLang="en-US" sz="2000" b="1" dirty="0">
                  <a:solidFill>
                    <a:prstClr val="black"/>
                  </a:solidFill>
                  <a:cs typeface="+mn-ea"/>
                  <a:sym typeface="+mn-lt"/>
                </a:rPr>
                <a:t>应用场景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92A4A3F-B186-4633-B3C4-EBD531B319B1}"/>
                </a:ext>
              </a:extLst>
            </p:cNvPr>
            <p:cNvSpPr txBox="1"/>
            <p:nvPr/>
          </p:nvSpPr>
          <p:spPr>
            <a:xfrm>
              <a:off x="852756" y="642503"/>
              <a:ext cx="4780101" cy="261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Application Scenario</a:t>
              </a:r>
              <a:endParaRPr lang="zh-CN" altLang="zh-CN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D701F05-A9C2-48DC-8172-65103C941E4D}"/>
              </a:ext>
            </a:extLst>
          </p:cNvPr>
          <p:cNvGrpSpPr/>
          <p:nvPr/>
        </p:nvGrpSpPr>
        <p:grpSpPr>
          <a:xfrm>
            <a:off x="2293157" y="1907208"/>
            <a:ext cx="967550" cy="1014533"/>
            <a:chOff x="1228625" y="2373616"/>
            <a:chExt cx="2370968" cy="2406085"/>
          </a:xfrm>
        </p:grpSpPr>
        <p:grpSp>
          <p:nvGrpSpPr>
            <p:cNvPr id="5" name="组合 4"/>
            <p:cNvGrpSpPr/>
            <p:nvPr/>
          </p:nvGrpSpPr>
          <p:grpSpPr>
            <a:xfrm>
              <a:off x="1228625" y="2373616"/>
              <a:ext cx="2370968" cy="2406085"/>
              <a:chOff x="1096509" y="1953484"/>
              <a:chExt cx="2370968" cy="3940809"/>
            </a:xfrm>
          </p:grpSpPr>
          <p:sp>
            <p:nvSpPr>
              <p:cNvPr id="2" name="圆角矩形 1"/>
              <p:cNvSpPr/>
              <p:nvPr/>
            </p:nvSpPr>
            <p:spPr>
              <a:xfrm>
                <a:off x="1096509" y="1953484"/>
                <a:ext cx="2370968" cy="3940809"/>
              </a:xfrm>
              <a:prstGeom prst="roundRect">
                <a:avLst>
                  <a:gd name="adj" fmla="val 6949"/>
                </a:avLst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1211917" y="4663041"/>
                <a:ext cx="2212326" cy="1195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b="1" dirty="0">
                    <a:cs typeface="+mn-ea"/>
                    <a:sym typeface="+mn-lt"/>
                  </a:rPr>
                  <a:t>数据分析</a:t>
                </a:r>
              </a:p>
            </p:txBody>
          </p:sp>
        </p:grp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0E9774D-B027-468D-B808-43BD641E1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8517" y="2498693"/>
              <a:ext cx="1551181" cy="1551181"/>
            </a:xfrm>
            <a:prstGeom prst="rect">
              <a:avLst/>
            </a:prstGeom>
          </p:spPr>
        </p:pic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480FDF3-8D85-42BB-B418-C30D778FD536}"/>
              </a:ext>
            </a:extLst>
          </p:cNvPr>
          <p:cNvCxnSpPr>
            <a:cxnSpLocks/>
            <a:stCxn id="13" idx="1"/>
            <a:endCxn id="2" idx="3"/>
          </p:cNvCxnSpPr>
          <p:nvPr/>
        </p:nvCxnSpPr>
        <p:spPr>
          <a:xfrm flipH="1" flipV="1">
            <a:off x="3260707" y="2414475"/>
            <a:ext cx="1936229" cy="47429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138" name="组合 4137">
            <a:extLst>
              <a:ext uri="{FF2B5EF4-FFF2-40B4-BE49-F238E27FC236}">
                <a16:creationId xmlns:a16="http://schemas.microsoft.com/office/drawing/2014/main" id="{5EDEA5A5-4817-4A13-83F4-2B17EDDF31BE}"/>
              </a:ext>
            </a:extLst>
          </p:cNvPr>
          <p:cNvGrpSpPr/>
          <p:nvPr/>
        </p:nvGrpSpPr>
        <p:grpSpPr>
          <a:xfrm>
            <a:off x="4882825" y="2574659"/>
            <a:ext cx="2144885" cy="2144885"/>
            <a:chOff x="4883874" y="2302700"/>
            <a:chExt cx="2144885" cy="2144885"/>
          </a:xfrm>
        </p:grpSpPr>
        <p:pic>
          <p:nvPicPr>
            <p:cNvPr id="4098" name="Picture 2" descr="Python - 维基百科，自由的百科全书">
              <a:extLst>
                <a:ext uri="{FF2B5EF4-FFF2-40B4-BE49-F238E27FC236}">
                  <a16:creationId xmlns:a16="http://schemas.microsoft.com/office/drawing/2014/main" id="{176425D2-442D-45C1-BCF8-4CDBF733D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6390" y="2583693"/>
              <a:ext cx="1575965" cy="1575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8CF66BBC-CD41-4A15-A594-5B4E02062C1B}"/>
                </a:ext>
              </a:extLst>
            </p:cNvPr>
            <p:cNvSpPr/>
            <p:nvPr/>
          </p:nvSpPr>
          <p:spPr>
            <a:xfrm>
              <a:off x="4883874" y="2302700"/>
              <a:ext cx="2144885" cy="2144885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8028A035-2849-4D19-9414-52B1B5872CB5}"/>
              </a:ext>
            </a:extLst>
          </p:cNvPr>
          <p:cNvCxnSpPr>
            <a:cxnSpLocks/>
            <a:stCxn id="63" idx="1"/>
            <a:endCxn id="13" idx="5"/>
          </p:cNvCxnSpPr>
          <p:nvPr/>
        </p:nvCxnSpPr>
        <p:spPr>
          <a:xfrm flipH="1" flipV="1">
            <a:off x="6713599" y="4405433"/>
            <a:ext cx="1919667" cy="31411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D589C95D-F11F-46A8-919D-491FF0AC78D1}"/>
              </a:ext>
            </a:extLst>
          </p:cNvPr>
          <p:cNvCxnSpPr>
            <a:cxnSpLocks/>
            <a:stCxn id="13" idx="3"/>
            <a:endCxn id="67" idx="3"/>
          </p:cNvCxnSpPr>
          <p:nvPr/>
        </p:nvCxnSpPr>
        <p:spPr>
          <a:xfrm flipH="1">
            <a:off x="3260706" y="4405433"/>
            <a:ext cx="1936230" cy="31411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D58C218E-EC46-40A8-9C14-E9630231C5E4}"/>
              </a:ext>
            </a:extLst>
          </p:cNvPr>
          <p:cNvCxnSpPr>
            <a:cxnSpLocks/>
            <a:stCxn id="13" idx="7"/>
            <a:endCxn id="72" idx="1"/>
          </p:cNvCxnSpPr>
          <p:nvPr/>
        </p:nvCxnSpPr>
        <p:spPr>
          <a:xfrm flipV="1">
            <a:off x="6713599" y="2459339"/>
            <a:ext cx="1936229" cy="42943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8B4F93C8-ABF9-4B4E-B292-23008775081F}"/>
              </a:ext>
            </a:extLst>
          </p:cNvPr>
          <p:cNvCxnSpPr>
            <a:cxnSpLocks/>
            <a:stCxn id="13" idx="0"/>
            <a:endCxn id="78" idx="2"/>
          </p:cNvCxnSpPr>
          <p:nvPr/>
        </p:nvCxnSpPr>
        <p:spPr>
          <a:xfrm flipV="1">
            <a:off x="5955268" y="1782670"/>
            <a:ext cx="3358" cy="79198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E8BD12A-1606-4759-80E7-15AE34EB33F0}"/>
              </a:ext>
            </a:extLst>
          </p:cNvPr>
          <p:cNvGrpSpPr/>
          <p:nvPr/>
        </p:nvGrpSpPr>
        <p:grpSpPr>
          <a:xfrm>
            <a:off x="5345620" y="760705"/>
            <a:ext cx="1117303" cy="1021965"/>
            <a:chOff x="3783900" y="5199252"/>
            <a:chExt cx="1419982" cy="1499842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19CC67E1-C0B1-4D71-9155-DBCA055E9D46}"/>
                </a:ext>
              </a:extLst>
            </p:cNvPr>
            <p:cNvGrpSpPr/>
            <p:nvPr/>
          </p:nvGrpSpPr>
          <p:grpSpPr>
            <a:xfrm>
              <a:off x="3783900" y="5199252"/>
              <a:ext cx="1419982" cy="1499842"/>
              <a:chOff x="1096509" y="1953484"/>
              <a:chExt cx="2370968" cy="3969677"/>
            </a:xfrm>
          </p:grpSpPr>
          <p:sp>
            <p:nvSpPr>
              <p:cNvPr id="77" name="圆角矩形 1">
                <a:extLst>
                  <a:ext uri="{FF2B5EF4-FFF2-40B4-BE49-F238E27FC236}">
                    <a16:creationId xmlns:a16="http://schemas.microsoft.com/office/drawing/2014/main" id="{157B56C9-5C99-4FAB-85C0-1BAD32181750}"/>
                  </a:ext>
                </a:extLst>
              </p:cNvPr>
              <p:cNvSpPr/>
              <p:nvPr/>
            </p:nvSpPr>
            <p:spPr>
              <a:xfrm>
                <a:off x="1096509" y="1953484"/>
                <a:ext cx="2370968" cy="3940809"/>
              </a:xfrm>
              <a:prstGeom prst="roundRect">
                <a:avLst>
                  <a:gd name="adj" fmla="val 6949"/>
                </a:avLst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15351338-F8F6-47FF-A678-82A5C6C9F976}"/>
                  </a:ext>
                </a:extLst>
              </p:cNvPr>
              <p:cNvSpPr txBox="1"/>
              <p:nvPr/>
            </p:nvSpPr>
            <p:spPr>
              <a:xfrm>
                <a:off x="1511148" y="4727645"/>
                <a:ext cx="1772375" cy="1195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b="1" dirty="0">
                    <a:cs typeface="+mn-ea"/>
                    <a:sym typeface="+mn-lt"/>
                  </a:rPr>
                  <a:t>云计算</a:t>
                </a:r>
              </a:p>
            </p:txBody>
          </p:sp>
        </p:grp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207102D3-7B38-4CC3-8298-C3A920101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231" y="5294964"/>
              <a:ext cx="893926" cy="893926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131091D-2BCC-4A41-B53D-948D0504BEB2}"/>
              </a:ext>
            </a:extLst>
          </p:cNvPr>
          <p:cNvGrpSpPr/>
          <p:nvPr/>
        </p:nvGrpSpPr>
        <p:grpSpPr>
          <a:xfrm>
            <a:off x="8649828" y="1907208"/>
            <a:ext cx="967550" cy="1059397"/>
            <a:chOff x="3760524" y="4962549"/>
            <a:chExt cx="1419982" cy="1554777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BC5E8BC8-BFFA-472F-9C2C-7CB94EE1CFD0}"/>
                </a:ext>
              </a:extLst>
            </p:cNvPr>
            <p:cNvGrpSpPr/>
            <p:nvPr/>
          </p:nvGrpSpPr>
          <p:grpSpPr>
            <a:xfrm>
              <a:off x="3760524" y="5028391"/>
              <a:ext cx="1419982" cy="1488935"/>
              <a:chOff x="1096509" y="1953484"/>
              <a:chExt cx="2370968" cy="3940809"/>
            </a:xfrm>
          </p:grpSpPr>
          <p:sp>
            <p:nvSpPr>
              <p:cNvPr id="72" name="圆角矩形 1">
                <a:extLst>
                  <a:ext uri="{FF2B5EF4-FFF2-40B4-BE49-F238E27FC236}">
                    <a16:creationId xmlns:a16="http://schemas.microsoft.com/office/drawing/2014/main" id="{329583B7-0580-4790-A942-460927338C0C}"/>
                  </a:ext>
                </a:extLst>
              </p:cNvPr>
              <p:cNvSpPr/>
              <p:nvPr/>
            </p:nvSpPr>
            <p:spPr>
              <a:xfrm>
                <a:off x="1096509" y="1953484"/>
                <a:ext cx="2370968" cy="3940809"/>
              </a:xfrm>
              <a:prstGeom prst="roundRect">
                <a:avLst>
                  <a:gd name="adj" fmla="val 6949"/>
                </a:avLst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4B3EE26-7EE1-4949-88DE-0C3FFCC2AE16}"/>
                  </a:ext>
                </a:extLst>
              </p:cNvPr>
              <p:cNvSpPr txBox="1"/>
              <p:nvPr/>
            </p:nvSpPr>
            <p:spPr>
              <a:xfrm>
                <a:off x="1211917" y="4601555"/>
                <a:ext cx="2212326" cy="1195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b="1" dirty="0">
                    <a:cs typeface="+mn-ea"/>
                    <a:sym typeface="+mn-lt"/>
                  </a:rPr>
                  <a:t>量化金融</a:t>
                </a:r>
              </a:p>
            </p:txBody>
          </p:sp>
        </p:grp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FB2A1CEA-964A-4941-953F-7FCFFB78F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6894" y="4962549"/>
              <a:ext cx="1193608" cy="1193608"/>
            </a:xfrm>
            <a:prstGeom prst="rect">
              <a:avLst/>
            </a:prstGeom>
          </p:spPr>
        </p:pic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961AEF6-0B33-448E-A969-CF1588FB74AD}"/>
              </a:ext>
            </a:extLst>
          </p:cNvPr>
          <p:cNvGrpSpPr/>
          <p:nvPr/>
        </p:nvGrpSpPr>
        <p:grpSpPr>
          <a:xfrm>
            <a:off x="8633266" y="4212277"/>
            <a:ext cx="967550" cy="1067315"/>
            <a:chOff x="4066106" y="5186801"/>
            <a:chExt cx="1419982" cy="1566398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2FB9EE98-39D0-405B-AE66-F315A23DF2E0}"/>
                </a:ext>
              </a:extLst>
            </p:cNvPr>
            <p:cNvGrpSpPr/>
            <p:nvPr/>
          </p:nvGrpSpPr>
          <p:grpSpPr>
            <a:xfrm>
              <a:off x="4066106" y="5186801"/>
              <a:ext cx="1419982" cy="1566398"/>
              <a:chOff x="1096509" y="1953484"/>
              <a:chExt cx="2370968" cy="4145833"/>
            </a:xfrm>
          </p:grpSpPr>
          <p:sp>
            <p:nvSpPr>
              <p:cNvPr id="63" name="圆角矩形 1">
                <a:extLst>
                  <a:ext uri="{FF2B5EF4-FFF2-40B4-BE49-F238E27FC236}">
                    <a16:creationId xmlns:a16="http://schemas.microsoft.com/office/drawing/2014/main" id="{39A72316-1E82-411B-BAD7-CED0BD9DE3A0}"/>
                  </a:ext>
                </a:extLst>
              </p:cNvPr>
              <p:cNvSpPr/>
              <p:nvPr/>
            </p:nvSpPr>
            <p:spPr>
              <a:xfrm>
                <a:off x="1096509" y="1953484"/>
                <a:ext cx="2370968" cy="3940809"/>
              </a:xfrm>
              <a:prstGeom prst="roundRect">
                <a:avLst>
                  <a:gd name="adj" fmla="val 6949"/>
                </a:avLst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F5D05403-DF1D-4857-A9DF-EA365143379D}"/>
                  </a:ext>
                </a:extLst>
              </p:cNvPr>
              <p:cNvSpPr txBox="1"/>
              <p:nvPr/>
            </p:nvSpPr>
            <p:spPr>
              <a:xfrm>
                <a:off x="1109364" y="4903801"/>
                <a:ext cx="2345255" cy="1195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cs typeface="+mn-ea"/>
                    <a:sym typeface="+mn-lt"/>
                  </a:rPr>
                  <a:t>Web</a:t>
                </a:r>
                <a:r>
                  <a:rPr lang="zh-CN" altLang="en-US" sz="1400" b="1" dirty="0">
                    <a:cs typeface="+mn-ea"/>
                    <a:sym typeface="+mn-lt"/>
                  </a:rPr>
                  <a:t>开发</a:t>
                </a:r>
              </a:p>
            </p:txBody>
          </p:sp>
        </p:grpSp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69329771-9E1C-4483-93F0-E5A5796B0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9303" y="5244142"/>
              <a:ext cx="1028696" cy="1028696"/>
            </a:xfrm>
            <a:prstGeom prst="rect">
              <a:avLst/>
            </a:prstGeom>
          </p:spPr>
        </p:pic>
      </p:grpSp>
      <p:grpSp>
        <p:nvGrpSpPr>
          <p:cNvPr id="4099" name="组合 4098">
            <a:extLst>
              <a:ext uri="{FF2B5EF4-FFF2-40B4-BE49-F238E27FC236}">
                <a16:creationId xmlns:a16="http://schemas.microsoft.com/office/drawing/2014/main" id="{8D72F6F3-4156-43FC-A858-628D01550D83}"/>
              </a:ext>
            </a:extLst>
          </p:cNvPr>
          <p:cNvGrpSpPr/>
          <p:nvPr/>
        </p:nvGrpSpPr>
        <p:grpSpPr>
          <a:xfrm>
            <a:off x="2293156" y="4212277"/>
            <a:ext cx="967550" cy="1014533"/>
            <a:chOff x="4592152" y="5144338"/>
            <a:chExt cx="1419982" cy="1488935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AF6C995F-B21C-476F-A62E-0EDC2B70A91A}"/>
                </a:ext>
              </a:extLst>
            </p:cNvPr>
            <p:cNvGrpSpPr/>
            <p:nvPr/>
          </p:nvGrpSpPr>
          <p:grpSpPr>
            <a:xfrm>
              <a:off x="4592152" y="5144338"/>
              <a:ext cx="1419982" cy="1488935"/>
              <a:chOff x="1096509" y="1953484"/>
              <a:chExt cx="2370968" cy="3940809"/>
            </a:xfrm>
          </p:grpSpPr>
          <p:sp>
            <p:nvSpPr>
              <p:cNvPr id="67" name="圆角矩形 1">
                <a:extLst>
                  <a:ext uri="{FF2B5EF4-FFF2-40B4-BE49-F238E27FC236}">
                    <a16:creationId xmlns:a16="http://schemas.microsoft.com/office/drawing/2014/main" id="{4BF48ED1-6E79-4D20-BB4D-D73AB0C9EC7F}"/>
                  </a:ext>
                </a:extLst>
              </p:cNvPr>
              <p:cNvSpPr/>
              <p:nvPr/>
            </p:nvSpPr>
            <p:spPr>
              <a:xfrm>
                <a:off x="1096509" y="1953484"/>
                <a:ext cx="2370968" cy="3940809"/>
              </a:xfrm>
              <a:prstGeom prst="roundRect">
                <a:avLst>
                  <a:gd name="adj" fmla="val 6949"/>
                </a:avLst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27FA46E-B770-4EDE-9194-4A678A30D54C}"/>
                  </a:ext>
                </a:extLst>
              </p:cNvPr>
              <p:cNvSpPr txBox="1"/>
              <p:nvPr/>
            </p:nvSpPr>
            <p:spPr>
              <a:xfrm>
                <a:off x="1621205" y="4618336"/>
                <a:ext cx="1332425" cy="1195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b="1" dirty="0">
                    <a:cs typeface="+mn-ea"/>
                    <a:sym typeface="+mn-lt"/>
                  </a:rPr>
                  <a:t>爬虫</a:t>
                </a:r>
                <a:endParaRPr lang="zh-CN" altLang="en-US" sz="1600" b="1" dirty="0">
                  <a:cs typeface="+mn-ea"/>
                  <a:sym typeface="+mn-lt"/>
                </a:endParaRPr>
              </a:p>
            </p:txBody>
          </p:sp>
        </p:grpSp>
        <p:pic>
          <p:nvPicPr>
            <p:cNvPr id="4097" name="图片 4096">
              <a:extLst>
                <a:ext uri="{FF2B5EF4-FFF2-40B4-BE49-F238E27FC236}">
                  <a16:creationId xmlns:a16="http://schemas.microsoft.com/office/drawing/2014/main" id="{2E369396-CB66-4A3A-8C65-47A8F3C97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4654" y="5160521"/>
              <a:ext cx="1054976" cy="1054976"/>
            </a:xfrm>
            <a:prstGeom prst="rect">
              <a:avLst/>
            </a:prstGeom>
          </p:spPr>
        </p:pic>
      </p:grpSp>
      <p:grpSp>
        <p:nvGrpSpPr>
          <p:cNvPr id="4107" name="组合 4106">
            <a:extLst>
              <a:ext uri="{FF2B5EF4-FFF2-40B4-BE49-F238E27FC236}">
                <a16:creationId xmlns:a16="http://schemas.microsoft.com/office/drawing/2014/main" id="{C12B5E40-2D97-4D0C-A01A-5FBBB33FAD0E}"/>
              </a:ext>
            </a:extLst>
          </p:cNvPr>
          <p:cNvGrpSpPr/>
          <p:nvPr/>
        </p:nvGrpSpPr>
        <p:grpSpPr>
          <a:xfrm>
            <a:off x="5420496" y="5439028"/>
            <a:ext cx="967550" cy="1094471"/>
            <a:chOff x="5281153" y="5247836"/>
            <a:chExt cx="1419982" cy="1606252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4FAC3F29-C15F-4406-AEEA-00FB57BB7147}"/>
                </a:ext>
              </a:extLst>
            </p:cNvPr>
            <p:cNvGrpSpPr/>
            <p:nvPr/>
          </p:nvGrpSpPr>
          <p:grpSpPr>
            <a:xfrm>
              <a:off x="5281153" y="5287690"/>
              <a:ext cx="1419982" cy="1566398"/>
              <a:chOff x="1096509" y="1953484"/>
              <a:chExt cx="2370968" cy="4145833"/>
            </a:xfrm>
          </p:grpSpPr>
          <p:sp>
            <p:nvSpPr>
              <p:cNvPr id="93" name="圆角矩形 1">
                <a:extLst>
                  <a:ext uri="{FF2B5EF4-FFF2-40B4-BE49-F238E27FC236}">
                    <a16:creationId xmlns:a16="http://schemas.microsoft.com/office/drawing/2014/main" id="{41808EA3-BDE2-43FD-AD79-FA30C2CACB12}"/>
                  </a:ext>
                </a:extLst>
              </p:cNvPr>
              <p:cNvSpPr/>
              <p:nvPr/>
            </p:nvSpPr>
            <p:spPr>
              <a:xfrm>
                <a:off x="1096509" y="1953484"/>
                <a:ext cx="2370968" cy="3940809"/>
              </a:xfrm>
              <a:prstGeom prst="roundRect">
                <a:avLst>
                  <a:gd name="adj" fmla="val 6949"/>
                </a:avLst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54AC4135-8991-4AE4-B75A-C397B6D2AC89}"/>
                  </a:ext>
                </a:extLst>
              </p:cNvPr>
              <p:cNvSpPr txBox="1"/>
              <p:nvPr/>
            </p:nvSpPr>
            <p:spPr>
              <a:xfrm>
                <a:off x="1175826" y="4903801"/>
                <a:ext cx="2212326" cy="1195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400" b="1" dirty="0">
                    <a:cs typeface="+mn-ea"/>
                    <a:sym typeface="+mn-lt"/>
                  </a:rPr>
                  <a:t>人工智能</a:t>
                </a:r>
              </a:p>
            </p:txBody>
          </p:sp>
        </p:grpSp>
        <p:pic>
          <p:nvPicPr>
            <p:cNvPr id="4106" name="图片 4105">
              <a:extLst>
                <a:ext uri="{FF2B5EF4-FFF2-40B4-BE49-F238E27FC236}">
                  <a16:creationId xmlns:a16="http://schemas.microsoft.com/office/drawing/2014/main" id="{A45090CD-BC3C-40C5-8BB4-DE9A3457F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6023" y="5247836"/>
              <a:ext cx="1154557" cy="1154557"/>
            </a:xfrm>
            <a:prstGeom prst="rect">
              <a:avLst/>
            </a:prstGeom>
          </p:spPr>
        </p:pic>
      </p:grp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5BD15761-8FF5-477A-9E2E-6DA1A180D511}"/>
              </a:ext>
            </a:extLst>
          </p:cNvPr>
          <p:cNvCxnSpPr>
            <a:cxnSpLocks/>
            <a:stCxn id="4106" idx="0"/>
            <a:endCxn id="13" idx="4"/>
          </p:cNvCxnSpPr>
          <p:nvPr/>
        </p:nvCxnSpPr>
        <p:spPr>
          <a:xfrm flipV="1">
            <a:off x="5946624" y="4719544"/>
            <a:ext cx="8644" cy="71948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97441"/>
      </p:ext>
    </p:extLst>
  </p:cSld>
  <p:clrMapOvr>
    <a:masterClrMapping/>
  </p:clrMapOvr>
  <p:transition spd="slow" advClick="0" advTm="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76776" y="1114393"/>
            <a:ext cx="3062536" cy="3695351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3" name="文本框 422">
            <a:extLst>
              <a:ext uri="{FF2B5EF4-FFF2-40B4-BE49-F238E27FC236}">
                <a16:creationId xmlns:a16="http://schemas.microsoft.com/office/drawing/2014/main" id="{6BB006E0-01D9-4172-B66E-3EC74AE862C2}"/>
              </a:ext>
            </a:extLst>
          </p:cNvPr>
          <p:cNvSpPr txBox="1"/>
          <p:nvPr/>
        </p:nvSpPr>
        <p:spPr>
          <a:xfrm>
            <a:off x="742093" y="2990343"/>
            <a:ext cx="375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3600" b="1" dirty="0">
                <a:solidFill>
                  <a:prstClr val="black"/>
                </a:solidFill>
                <a:cs typeface="+mn-ea"/>
                <a:sym typeface="+mn-lt"/>
              </a:rPr>
              <a:t>Python</a:t>
            </a:r>
            <a:r>
              <a:rPr lang="zh-CN" altLang="en-US" sz="3600" b="1" dirty="0">
                <a:solidFill>
                  <a:prstClr val="black"/>
                </a:solidFill>
                <a:cs typeface="+mn-ea"/>
                <a:sym typeface="+mn-lt"/>
              </a:rPr>
              <a:t>安装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60FEB0-0A11-4DC3-87D3-F575798C2A86}"/>
              </a:ext>
            </a:extLst>
          </p:cNvPr>
          <p:cNvSpPr txBox="1"/>
          <p:nvPr/>
        </p:nvSpPr>
        <p:spPr>
          <a:xfrm>
            <a:off x="917861" y="1719620"/>
            <a:ext cx="5420646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en-US" altLang="zh-CN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20000"/>
                    </a:srgbClr>
                  </a:outerShdw>
                </a:effectLst>
                <a:cs typeface="+mn-ea"/>
                <a:sym typeface="+mn-lt"/>
              </a:rPr>
              <a:t>PART 02</a:t>
            </a:r>
            <a:endParaRPr lang="zh-CN" alt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2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2A4A3F-B186-4633-B3C4-EBD531B319B1}"/>
              </a:ext>
            </a:extLst>
          </p:cNvPr>
          <p:cNvSpPr txBox="1"/>
          <p:nvPr/>
        </p:nvSpPr>
        <p:spPr>
          <a:xfrm>
            <a:off x="936850" y="3740402"/>
            <a:ext cx="4780101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Installation of Python</a:t>
            </a:r>
            <a:endParaRPr lang="zh-CN" altLang="zh-CN" sz="1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42416" y="2610230"/>
            <a:ext cx="54864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2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>
        <p14:flip dir="r"/>
      </p:transition>
    </mc:Choice>
    <mc:Fallback xmlns="">
      <p:transition spd="slow" advClick="0" advTm="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272725" y="1224608"/>
            <a:ext cx="2975275" cy="523184"/>
            <a:chOff x="1523927" y="5479289"/>
            <a:chExt cx="2812209" cy="584883"/>
          </a:xfrm>
        </p:grpSpPr>
        <p:sp>
          <p:nvSpPr>
            <p:cNvPr id="39" name="圆角矩形 38"/>
            <p:cNvSpPr/>
            <p:nvPr/>
          </p:nvSpPr>
          <p:spPr>
            <a:xfrm>
              <a:off x="2172974" y="5605008"/>
              <a:ext cx="1567874" cy="395090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0" name="MH_SubTitle_1"/>
            <p:cNvSpPr/>
            <p:nvPr>
              <p:custDataLst>
                <p:tags r:id="rId2"/>
              </p:custDataLst>
            </p:nvPr>
          </p:nvSpPr>
          <p:spPr>
            <a:xfrm>
              <a:off x="1523927" y="5479289"/>
              <a:ext cx="2812209" cy="584883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1200" b="1" dirty="0">
                  <a:solidFill>
                    <a:prstClr val="white"/>
                  </a:solidFill>
                  <a:cs typeface="+mn-ea"/>
                  <a:sym typeface="+mn-lt"/>
                </a:rPr>
                <a:t>自然语言的信息传递</a:t>
              </a:r>
              <a:endParaRPr lang="en-US" altLang="zh-CN" sz="12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34468" y="324501"/>
            <a:ext cx="4798389" cy="579356"/>
            <a:chOff x="834468" y="324501"/>
            <a:chExt cx="4798389" cy="579356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B93AB08-CB71-4FDC-86E4-02FB8A6CC260}"/>
                </a:ext>
              </a:extLst>
            </p:cNvPr>
            <p:cNvSpPr txBox="1"/>
            <p:nvPr/>
          </p:nvSpPr>
          <p:spPr>
            <a:xfrm>
              <a:off x="834468" y="324501"/>
              <a:ext cx="35505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CN" sz="2000" b="1" dirty="0">
                  <a:solidFill>
                    <a:prstClr val="black"/>
                  </a:solidFill>
                  <a:cs typeface="+mn-ea"/>
                  <a:sym typeface="+mn-lt"/>
                </a:rPr>
                <a:t>Python</a:t>
              </a:r>
              <a:r>
                <a:rPr lang="zh-CN" altLang="en-US" sz="2000" b="1" dirty="0">
                  <a:solidFill>
                    <a:prstClr val="black"/>
                  </a:solidFill>
                  <a:cs typeface="+mn-ea"/>
                  <a:sym typeface="+mn-lt"/>
                </a:rPr>
                <a:t>解释器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92A4A3F-B186-4633-B3C4-EBD531B319B1}"/>
                </a:ext>
              </a:extLst>
            </p:cNvPr>
            <p:cNvSpPr txBox="1"/>
            <p:nvPr/>
          </p:nvSpPr>
          <p:spPr>
            <a:xfrm>
              <a:off x="852756" y="642503"/>
              <a:ext cx="4780101" cy="261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Interpreter</a:t>
              </a:r>
              <a:endParaRPr lang="zh-CN" altLang="zh-CN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7592771-8911-4FC9-A205-32AD3B0AB00C}"/>
              </a:ext>
            </a:extLst>
          </p:cNvPr>
          <p:cNvGrpSpPr/>
          <p:nvPr/>
        </p:nvGrpSpPr>
        <p:grpSpPr>
          <a:xfrm>
            <a:off x="301162" y="3776518"/>
            <a:ext cx="2975275" cy="523184"/>
            <a:chOff x="1523927" y="5479289"/>
            <a:chExt cx="2812209" cy="584883"/>
          </a:xfrm>
        </p:grpSpPr>
        <p:sp>
          <p:nvSpPr>
            <p:cNvPr id="22" name="圆角矩形 38">
              <a:extLst>
                <a:ext uri="{FF2B5EF4-FFF2-40B4-BE49-F238E27FC236}">
                  <a16:creationId xmlns:a16="http://schemas.microsoft.com/office/drawing/2014/main" id="{2F8C66E0-271D-4C0B-93F7-F3E3D4F0B0A9}"/>
                </a:ext>
              </a:extLst>
            </p:cNvPr>
            <p:cNvSpPr/>
            <p:nvPr/>
          </p:nvSpPr>
          <p:spPr>
            <a:xfrm>
              <a:off x="2172974" y="5605011"/>
              <a:ext cx="1567874" cy="395090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effectLst>
              <a:outerShdw blurRad="190500"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MH_SubTitle_1">
              <a:extLst>
                <a:ext uri="{FF2B5EF4-FFF2-40B4-BE49-F238E27FC236}">
                  <a16:creationId xmlns:a16="http://schemas.microsoft.com/office/drawing/2014/main" id="{12E4A8D3-7113-46ED-B26D-1B4E1C921E36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523927" y="5479289"/>
              <a:ext cx="2812209" cy="584883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1200" b="1" dirty="0">
                  <a:solidFill>
                    <a:prstClr val="white"/>
                  </a:solidFill>
                  <a:cs typeface="+mn-ea"/>
                  <a:sym typeface="+mn-lt"/>
                </a:rPr>
                <a:t>编程语言的信息传递</a:t>
              </a:r>
              <a:endParaRPr lang="en-US" altLang="zh-CN" sz="12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D14D14F-F1C6-49DC-B607-4CD02B20934C}"/>
              </a:ext>
            </a:extLst>
          </p:cNvPr>
          <p:cNvGrpSpPr/>
          <p:nvPr/>
        </p:nvGrpSpPr>
        <p:grpSpPr>
          <a:xfrm>
            <a:off x="2743314" y="1963421"/>
            <a:ext cx="1504816" cy="1327312"/>
            <a:chOff x="2551926" y="2172808"/>
            <a:chExt cx="1833099" cy="161687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FC6B2CC-AC5F-43C4-8E3E-AA9091B45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1926" y="2501900"/>
              <a:ext cx="1287780" cy="128778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EA1FFF9-29D1-4557-8CFA-67268FC95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1445" y="2172808"/>
              <a:ext cx="703580" cy="703580"/>
            </a:xfrm>
            <a:prstGeom prst="rect">
              <a:avLst/>
            </a:prstGeom>
          </p:spPr>
        </p:pic>
      </p:grp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7624124-2354-4B97-8AB3-9EB7245BFDC6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3800470" y="2761649"/>
            <a:ext cx="1374898" cy="5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3474F841-50D5-4DE5-ADEC-B8C8466ECE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368" y="2090325"/>
            <a:ext cx="1342648" cy="1342648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7BFDF39-B6F0-4062-A6C3-482260696F54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518016" y="2761649"/>
            <a:ext cx="16710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B372021-2963-4E34-9A9E-5594A5D666D7}"/>
              </a:ext>
            </a:extLst>
          </p:cNvPr>
          <p:cNvGrpSpPr/>
          <p:nvPr/>
        </p:nvGrpSpPr>
        <p:grpSpPr>
          <a:xfrm>
            <a:off x="8314580" y="1963421"/>
            <a:ext cx="1428735" cy="1439772"/>
            <a:chOff x="7323975" y="1767902"/>
            <a:chExt cx="1884500" cy="1899058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DB4F1FD1-BB2F-428E-8D94-94FC2AF86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1635" y="2230120"/>
              <a:ext cx="1436840" cy="1436840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8BFDF627-E6C3-4444-AE17-622439428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323975" y="1767902"/>
              <a:ext cx="924433" cy="924433"/>
            </a:xfrm>
            <a:prstGeom prst="rect">
              <a:avLst/>
            </a:prstGeom>
          </p:spPr>
        </p:pic>
      </p:grpSp>
      <p:pic>
        <p:nvPicPr>
          <p:cNvPr id="54" name="图片 53">
            <a:extLst>
              <a:ext uri="{FF2B5EF4-FFF2-40B4-BE49-F238E27FC236}">
                <a16:creationId xmlns:a16="http://schemas.microsoft.com/office/drawing/2014/main" id="{A071C693-D85C-4FF5-941D-824400D080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41870" y="5153317"/>
            <a:ext cx="2759989" cy="274899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6B612CC-B829-434F-8301-56521E6D4B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10142" y="4724028"/>
            <a:ext cx="1133475" cy="1133475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4C93D0F7-98D6-41C2-92D7-45AEA4726E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660" y="4618934"/>
            <a:ext cx="1343661" cy="1343661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E103AF66-8804-4C6C-91CB-2E7A42ED23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24" y="4618934"/>
            <a:ext cx="1343660" cy="1343660"/>
          </a:xfrm>
          <a:prstGeom prst="rect">
            <a:avLst/>
          </a:prstGeom>
        </p:spPr>
      </p:pic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A941C4B9-BDCE-46B5-80F8-30FD3C392E3D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4501859" y="5290766"/>
            <a:ext cx="70828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1D14C0AB-321B-4A36-AE73-2CAE13DDD6B3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 flipV="1">
            <a:off x="6343617" y="5290765"/>
            <a:ext cx="84204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B10B2514-2175-4AF6-9702-24AC0CEC8E9E}"/>
              </a:ext>
            </a:extLst>
          </p:cNvPr>
          <p:cNvCxnSpPr>
            <a:cxnSpLocks/>
            <a:stCxn id="57" idx="3"/>
            <a:endCxn id="59" idx="1"/>
          </p:cNvCxnSpPr>
          <p:nvPr/>
        </p:nvCxnSpPr>
        <p:spPr>
          <a:xfrm flipV="1">
            <a:off x="8529321" y="5290764"/>
            <a:ext cx="125860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27246E90-0B20-40C4-8716-81A38FA163E6}"/>
              </a:ext>
            </a:extLst>
          </p:cNvPr>
          <p:cNvSpPr/>
          <p:nvPr/>
        </p:nvSpPr>
        <p:spPr>
          <a:xfrm>
            <a:off x="4964286" y="4507330"/>
            <a:ext cx="1519443" cy="1566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07996"/>
      </p:ext>
    </p:extLst>
  </p:cSld>
  <p:clrMapOvr>
    <a:masterClrMapping/>
  </p:clrMapOvr>
  <p:transition spd="slow" advClick="0" advTm="6300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C4167293-66FC-42C1-B370-34AFFFBEB1D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项目申报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1195634"/>
  <p:tag name="MH_LIBRARY" val="GRAPHIC"/>
  <p:tag name="MH_TYPE" val="Sub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1195634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xaip44i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宽屏</PresentationFormat>
  <Paragraphs>60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极简商业计划书</dc:title>
  <dc:creator/>
  <cp:keywords>www.1ppt.com</cp:keywords>
  <dc:description>www.1ppt.com</dc:description>
  <cp:lastModifiedBy/>
  <cp:revision>1</cp:revision>
  <dcterms:created xsi:type="dcterms:W3CDTF">2020-06-11T09:12:31Z</dcterms:created>
  <dcterms:modified xsi:type="dcterms:W3CDTF">2021-11-22T03:08:52Z</dcterms:modified>
</cp:coreProperties>
</file>