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1" r:id="rId8"/>
    <p:sldId id="259" r:id="rId9"/>
    <p:sldId id="263" r:id="rId10"/>
    <p:sldId id="264" r:id="rId11"/>
    <p:sldId id="276" r:id="rId12"/>
    <p:sldId id="268" r:id="rId13"/>
    <p:sldId id="265" r:id="rId14"/>
    <p:sldId id="277" r:id="rId15"/>
    <p:sldId id="266" r:id="rId16"/>
    <p:sldId id="270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2T21:28:14.992" idx="1">
    <p:pos x="7427" y="129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97B0D5-0C7E-47A0-B3D9-57291833F8ED}" type="datetime1">
              <a:rPr lang="de-DE" smtClean="0"/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de-DE" smtClean="0"/>
              <a:t>Alicia Tran &amp; Felix Durchdewald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58D5B5-669B-441B-9CF9-453908A4F0A3}" type="datetime1">
              <a:rPr lang="de-DE" noProof="0" smtClean="0"/>
              <a:t>05.11.2020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061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2741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Alicia 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1566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Alicia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767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Alicia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785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763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826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3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379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Print kann nicht weitergearbeitet werden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Return</a:t>
            </a:r>
            <a:r>
              <a:rPr lang="de-DE" sz="1200" baseline="0" dirty="0" smtClean="0"/>
              <a:t> schon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/>
              <a:t>Signatur unter der Prozedur, beschreibt Funktion und </a:t>
            </a:r>
            <a:r>
              <a:rPr lang="de-DE" sz="1200" baseline="0" dirty="0" err="1" smtClean="0"/>
              <a:t>eingabe</a:t>
            </a:r>
            <a:endParaRPr lang="en-GB" sz="12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944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4530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A-Dog</a:t>
            </a:r>
          </a:p>
          <a:p>
            <a:r>
              <a:rPr lang="de-DE" dirty="0" smtClean="0"/>
              <a:t>Bei</a:t>
            </a:r>
            <a:r>
              <a:rPr lang="de-DE" baseline="0" dirty="0" smtClean="0"/>
              <a:t> Erschaffung eines Objektes wird die Konstruktormethode durchgeführt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Methoden als Zugriff auf unbekannte Attribute</a:t>
            </a:r>
          </a:p>
          <a:p>
            <a:r>
              <a:rPr lang="de-DE" baseline="0" dirty="0" smtClean="0"/>
              <a:t>Datenkapselung um ungewünschten Zugriff zu verhindern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435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3595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Arsch</a:t>
            </a:r>
          </a:p>
          <a:p>
            <a:r>
              <a:rPr lang="de-DE" dirty="0" smtClean="0"/>
              <a:t>Eine</a:t>
            </a:r>
            <a:r>
              <a:rPr lang="de-DE" baseline="0" dirty="0" smtClean="0"/>
              <a:t> Klasse kann Erben und Vererben </a:t>
            </a:r>
          </a:p>
          <a:p>
            <a:r>
              <a:rPr lang="de-DE" baseline="0" dirty="0" smtClean="0"/>
              <a:t>Die Konstruktormethode muss jedoch separat nochmal ausgeführt werden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816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</a:t>
            </a:r>
            <a:r>
              <a:rPr lang="de-DE" baseline="0" dirty="0" smtClean="0"/>
              <a:t> stinkst</a:t>
            </a:r>
            <a:endParaRPr lang="en-GB" baseline="0" dirty="0" smtClean="0"/>
          </a:p>
          <a:p>
            <a:r>
              <a:rPr lang="de-DE" baseline="0" dirty="0" smtClean="0"/>
              <a:t>Gemeinsame Attribute und Methoden zusammengefasst</a:t>
            </a:r>
          </a:p>
          <a:p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77197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felix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noProof="0" smtClean="0"/>
              <a:t>Alicia Tran &amp; Felix Durchdewald</a:t>
            </a:r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810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  <p:sp>
          <p:nvSpPr>
            <p:cNvPr id="9" name="Freihandform: Form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4" name="Freihandform: Form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te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0" name="Bildplatzhalt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Textplatzhalt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Textplatzhalt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Abschnit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reihandform: Form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0" name="Freihandform: Form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: Form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Freihandform: Form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ihandform: From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6" name="Freihandform: Form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0" name="Freihandform: Form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oliennummernplatzhalt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echtwinkliges Dreieck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Rechtwinkliges Dreieck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winkliges Dreieck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de-DE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Angebot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3" name="Textplatzhalt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: Form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 noProof="0">
                <a:latin typeface="+mj-lt"/>
              </a:rPr>
              <a:t>Titelmasterformat durch Klicken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ihandform: From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: Form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hteck: Einzelne Ecke abgeschnitten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17" name="Rechteck: Einzelne Ecke abgeschnitten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8" name="Freihandform: Form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-schule.d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2098" y="3388694"/>
            <a:ext cx="9683014" cy="1990779"/>
          </a:xfrm>
        </p:spPr>
        <p:txBody>
          <a:bodyPr/>
          <a:lstStyle/>
          <a:p>
            <a:r>
              <a:rPr lang="de-DE" dirty="0" smtClean="0"/>
              <a:t>OBJEKTORIENTIERTE PROGRAMMIERUNG</a:t>
            </a:r>
            <a:br>
              <a:rPr lang="de-DE" dirty="0" smtClean="0"/>
            </a:br>
            <a:r>
              <a:rPr lang="de-DE" sz="4400" dirty="0" smtClean="0"/>
              <a:t>&amp;</a:t>
            </a:r>
            <a:r>
              <a:rPr lang="de-DE" sz="5400" dirty="0" smtClean="0"/>
              <a:t> </a:t>
            </a:r>
            <a:r>
              <a:rPr lang="de-DE" sz="4400" dirty="0" smtClean="0"/>
              <a:t>BENUTZEROBERFLÄCHE</a:t>
            </a:r>
            <a:endParaRPr lang="en-GB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2098" y="5379473"/>
            <a:ext cx="7077456" cy="86868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Von Felix Durchdewald und Alicia Tran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62296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Beziehungen zwischen Objekten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Kennt-Beziehung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Hat-Beziehung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Objekt A kennt Objekt B, wenn B an die Konstruktormethode an A übergeben wird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Mehrere A Objekte können ein B Objekt kennen	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Objekt A besitzt B, wenn B in der Konstruktor Methode A erzeugt wird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Jedes neue Objekt A besitzt ein neu erzeugtes Objekt B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25" y="3740868"/>
            <a:ext cx="4352533" cy="121300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133" y="4034161"/>
            <a:ext cx="4980467" cy="138799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25" y="5102074"/>
            <a:ext cx="4352533" cy="12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831850" y="4754879"/>
            <a:ext cx="7415679" cy="1359049"/>
          </a:xfrm>
        </p:spPr>
        <p:txBody>
          <a:bodyPr>
            <a:noAutofit/>
          </a:bodyPr>
          <a:lstStyle/>
          <a:p>
            <a:r>
              <a:rPr lang="de-DE" sz="2400" dirty="0" smtClean="0"/>
              <a:t>Vervollständige das Klassendiagramm (siehe Handout) mit den zugehörigen Beziehungen.</a:t>
            </a:r>
            <a:endParaRPr lang="en-GB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3" y="1074849"/>
            <a:ext cx="8755082" cy="53087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93" y="911711"/>
            <a:ext cx="8755082" cy="54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7661361" cy="11186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Model-View-Controlling Architektur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Grafische Benutzeroberfläche anhand GUI</a:t>
            </a:r>
            <a:endParaRPr lang="en-GB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Objektorientierte Benutzeroberfläche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Model-View-Control-Architektur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295846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b="1" dirty="0" smtClean="0"/>
              <a:t>GUI</a:t>
            </a:r>
            <a:r>
              <a:rPr lang="de-DE" sz="1800" dirty="0" smtClean="0"/>
              <a:t> ist für die Präsentation und Ereignisverarbeitung zuständig</a:t>
            </a:r>
          </a:p>
          <a:p>
            <a:pPr marL="0" indent="0">
              <a:buNone/>
            </a:pPr>
            <a:endParaRPr lang="de-DE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smtClean="0"/>
              <a:t>Aufteilung der Zuständigkeitsbereiche in </a:t>
            </a:r>
            <a:r>
              <a:rPr lang="de-DE" sz="1800" b="1" dirty="0" smtClean="0"/>
              <a:t>Model, View </a:t>
            </a:r>
            <a:r>
              <a:rPr lang="de-DE" sz="1800" dirty="0" smtClean="0"/>
              <a:t>und</a:t>
            </a:r>
            <a:r>
              <a:rPr lang="de-DE" sz="1800" b="1" dirty="0" smtClean="0"/>
              <a:t> Controller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smtClean="0"/>
              <a:t>Model und View werden durch den Controller strikt getrennt</a:t>
            </a:r>
          </a:p>
          <a:p>
            <a:pPr marL="457200" lvl="1" indent="0">
              <a:buNone/>
            </a:pPr>
            <a:r>
              <a:rPr lang="de-DE" sz="1800" dirty="0" smtClean="0"/>
              <a:t> Model-View-Controller Prinzip</a:t>
            </a:r>
            <a:endParaRPr lang="de-DE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GUI verarbeitet erforderlichen Daten ausschließlich mit </a:t>
            </a:r>
            <a:r>
              <a:rPr lang="de-DE" sz="2000" dirty="0"/>
              <a:t>H</a:t>
            </a:r>
            <a:r>
              <a:rPr lang="de-DE" sz="2000" dirty="0" smtClean="0"/>
              <a:t>ilfe der „Callback-Funktion“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Vorteile des MVC: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Änderung, </a:t>
            </a:r>
            <a:r>
              <a:rPr lang="de-DE" sz="2000" dirty="0"/>
              <a:t>E</a:t>
            </a:r>
            <a:r>
              <a:rPr lang="de-DE" sz="2000" dirty="0" smtClean="0"/>
              <a:t>rweiterung oder Austausch der GUI oder dem Datenmodell erleichtert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Vereinfacht Arbeiten an dem Programm </a:t>
            </a:r>
          </a:p>
          <a:p>
            <a:endParaRPr lang="de-DE" sz="20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5041" r="12969"/>
          <a:stretch/>
        </p:blipFill>
        <p:spPr>
          <a:xfrm>
            <a:off x="8434156" y="810690"/>
            <a:ext cx="3153576" cy="5517164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641685" y="3357305"/>
            <a:ext cx="288758" cy="17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17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Model-View-Control-Architektur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293184" cy="409324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u="sng" dirty="0" smtClean="0"/>
              <a:t>Model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000" b="1" dirty="0" smtClean="0"/>
              <a:t>Datenmodell:</a:t>
            </a:r>
            <a:r>
              <a:rPr lang="de-DE" sz="2000" dirty="0" smtClean="0"/>
              <a:t> Verwaltet </a:t>
            </a:r>
            <a:r>
              <a:rPr lang="de-DE" sz="2000" dirty="0"/>
              <a:t>die später angezeigten </a:t>
            </a:r>
            <a:r>
              <a:rPr lang="de-DE" sz="2000" dirty="0" smtClean="0"/>
              <a:t>Daten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000" dirty="0" smtClean="0"/>
              <a:t>Das Objekt simuliert eine Ampel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20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000" dirty="0" smtClean="0"/>
              <a:t>Die Ampel kann umgeschaltet werden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2000" dirty="0" smtClean="0"/>
              <a:t>Der Zustand der einzelnen Leuchten kann abgerufen werden</a:t>
            </a:r>
            <a:endParaRPr lang="de-DE" sz="2000" dirty="0"/>
          </a:p>
          <a:p>
            <a:endParaRPr lang="de-DE" dirty="0" smtClean="0"/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7469"/>
          <a:stretch/>
        </p:blipFill>
        <p:spPr>
          <a:xfrm>
            <a:off x="6836945" y="695162"/>
            <a:ext cx="4178386" cy="58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4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Model-View-Controller Architektur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idx="1"/>
          </p:nvPr>
        </p:nvSpPr>
        <p:spPr>
          <a:xfrm>
            <a:off x="443366" y="1825625"/>
            <a:ext cx="6104386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400" b="1" u="sng" dirty="0" smtClean="0"/>
              <a:t>View</a:t>
            </a:r>
          </a:p>
          <a:p>
            <a:pPr marL="0" indent="0">
              <a:buNone/>
            </a:pPr>
            <a:endParaRPr lang="de-DE" sz="2400" b="1" u="sng" dirty="0" smtClean="0"/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GUI stellt die verarbeiteten Daten dar und erzeugt die Benutzeroberfläche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Bekommt die Notwendigen Ereignisverarbeitungsmethoden über die „Callback-Funktion“</a:t>
            </a:r>
            <a:endParaRPr lang="de-DE" sz="2000" dirty="0"/>
          </a:p>
          <a:p>
            <a:pPr marL="0" indent="0">
              <a:buNone/>
            </a:pPr>
            <a:endParaRPr lang="de-DE" sz="2400" b="1" u="sng" dirty="0" smtClean="0"/>
          </a:p>
          <a:p>
            <a:pPr marL="0" indent="0">
              <a:buNone/>
            </a:pPr>
            <a:endParaRPr lang="de-DE" sz="2400" b="1" u="sng" dirty="0"/>
          </a:p>
          <a:p>
            <a:pPr marL="0" indent="0">
              <a:buNone/>
            </a:pPr>
            <a:endParaRPr lang="de-DE" sz="2400" b="1" u="sng" dirty="0" smtClean="0"/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1" y="1512051"/>
            <a:ext cx="5316099" cy="447330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232" y="1512051"/>
            <a:ext cx="2209240" cy="18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42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Modell-View-Controller Architektur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6" name="Bildplatzhalter 5"/>
          <p:cNvSpPr>
            <a:spLocks noGrp="1"/>
          </p:cNvSpPr>
          <p:nvPr>
            <p:ph type="pic" idx="1"/>
          </p:nvPr>
        </p:nvSpPr>
        <p:spPr>
          <a:xfrm>
            <a:off x="4973053" y="1444649"/>
            <a:ext cx="6685547" cy="4579079"/>
          </a:xfrm>
        </p:spPr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900034" cy="4579079"/>
          </a:xfrm>
        </p:spPr>
        <p:txBody>
          <a:bodyPr/>
          <a:lstStyle/>
          <a:p>
            <a:pPr marL="0" indent="0">
              <a:buNone/>
            </a:pPr>
            <a:r>
              <a:rPr lang="de-DE" sz="2400" b="1" u="sng" dirty="0" smtClean="0"/>
              <a:t>Controller</a:t>
            </a:r>
          </a:p>
          <a:p>
            <a:pPr marL="0" indent="0">
              <a:buNone/>
            </a:pPr>
            <a:endParaRPr lang="de-DE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 Der Controller hat „Model und  View“</a:t>
            </a:r>
          </a:p>
          <a:p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 Die Ereignisverarbeitungs-methoden werden implementiert</a:t>
            </a:r>
          </a:p>
          <a:p>
            <a:pPr marL="0" indent="0">
              <a:buNone/>
            </a:pPr>
            <a:endParaRPr lang="de-DE" sz="2400" b="1" dirty="0" smtClean="0"/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1078456"/>
            <a:ext cx="6655486" cy="56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7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563" y="2724665"/>
            <a:ext cx="7781544" cy="859055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914228" y="3782814"/>
            <a:ext cx="6803136" cy="211547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Jegliche Informationen zur OOP und MVC entstammen </a:t>
            </a:r>
          </a:p>
          <a:p>
            <a:pPr lvl="1" indent="0">
              <a:buNone/>
            </a:pPr>
            <a:r>
              <a:rPr lang="de-DE" dirty="0" smtClean="0">
                <a:latin typeface="+mj-lt"/>
                <a:hlinkClick r:id="rId2"/>
              </a:rPr>
              <a:t>     </a:t>
            </a:r>
            <a:r>
              <a:rPr lang="de-DE" sz="1900" dirty="0" smtClean="0">
                <a:latin typeface="+mj-lt"/>
                <a:hlinkClick r:id="rId2"/>
              </a:rPr>
              <a:t>www.inf-schule.de</a:t>
            </a:r>
            <a:endParaRPr lang="de-DE" sz="1900" dirty="0" smtClean="0">
              <a:latin typeface="+mj-lt"/>
            </a:endParaRP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chemeClr val="accent2"/>
                </a:solidFill>
              </a:rPr>
              <a:t>(letzter Zugriff am 2.11.2020)</a:t>
            </a:r>
          </a:p>
          <a:p>
            <a:pPr marL="0" indent="0">
              <a:buNone/>
            </a:pPr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Ergänzung durch Mitschriebe</a:t>
            </a:r>
          </a:p>
          <a:p>
            <a:r>
              <a:rPr lang="de-DE" dirty="0"/>
              <a:t>	</a:t>
            </a:r>
            <a:r>
              <a:rPr lang="de-DE" dirty="0" smtClean="0"/>
              <a:t>(z.B.: Klassendiagramm Mensch ärgere dich nicht)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chemeClr val="accent2"/>
                </a:solidFill>
              </a:rPr>
              <a:t>(letzter Zugriff am 2.11.2020)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626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716521" y="2485608"/>
            <a:ext cx="6803136" cy="382946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de-DE" sz="2000" b="1" dirty="0" smtClean="0">
                <a:solidFill>
                  <a:schemeClr val="bg1"/>
                </a:solidFill>
              </a:rPr>
              <a:t>Objektorientierte Programmierung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Vorkenntnisse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Klassen </a:t>
            </a:r>
            <a:r>
              <a:rPr lang="de-DE" sz="2000" dirty="0"/>
              <a:t>&amp; </a:t>
            </a:r>
            <a:r>
              <a:rPr lang="de-DE" sz="2000" dirty="0" smtClean="0"/>
              <a:t>Objekte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Klassen- und Objektdiagramme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Vererbung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Beziehungen </a:t>
            </a:r>
            <a:r>
              <a:rPr lang="de-DE" sz="2000" dirty="0"/>
              <a:t>zwischen </a:t>
            </a:r>
            <a:r>
              <a:rPr lang="de-DE" sz="2000" dirty="0" smtClean="0"/>
              <a:t>Objekten</a:t>
            </a:r>
          </a:p>
          <a:p>
            <a:endParaRPr lang="de-DE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de-DE" sz="2000" b="1" dirty="0" smtClean="0">
                <a:solidFill>
                  <a:schemeClr val="bg1"/>
                </a:solidFill>
              </a:rPr>
              <a:t>Objektorientierte Benutzeroberfläche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chemeClr val="bg1"/>
                </a:solidFill>
              </a:rPr>
              <a:t>Modell-View-Controller Architektur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G</a:t>
            </a:r>
            <a:r>
              <a:rPr lang="de-DE" sz="2000" dirty="0" smtClean="0">
                <a:solidFill>
                  <a:schemeClr val="bg1"/>
                </a:solidFill>
              </a:rPr>
              <a:t>rafische Darstellung (GUI)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90662" y="1423953"/>
            <a:ext cx="7781544" cy="859055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6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Vorkenntnisse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Datentypen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Variable</a:t>
            </a:r>
            <a:r>
              <a:rPr lang="de-DE" dirty="0"/>
              <a:t>: Name mit Datenobjekt </a:t>
            </a:r>
            <a:r>
              <a:rPr lang="de-DE" dirty="0" smtClean="0"/>
              <a:t>verknüpft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5750011" y="1517715"/>
            <a:ext cx="5908590" cy="4659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Prozedur: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smtClean="0"/>
              <a:t>Eigenständiges und unabhängiges  	        Unterprogramm, das mit verschiedenen Werten gestartet werden kann</a:t>
            </a: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</a:t>
            </a:r>
            <a:r>
              <a:rPr lang="de-DE" dirty="0"/>
              <a:t>unktion</a:t>
            </a:r>
            <a:r>
              <a:rPr lang="de-DE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smtClean="0"/>
              <a:t>Prozeduren, die am Ende ein 		       Ergebnis ausgeben</a:t>
            </a:r>
            <a:endParaRPr lang="en-GB" sz="1600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46456"/>
              </p:ext>
            </p:extLst>
          </p:nvPr>
        </p:nvGraphicFramePr>
        <p:xfrm>
          <a:off x="969315" y="2059460"/>
          <a:ext cx="4105193" cy="21088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1388"/>
                <a:gridCol w="1373256"/>
                <a:gridCol w="988395"/>
                <a:gridCol w="962154"/>
              </a:tblGrid>
              <a:tr h="289121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Name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Beschreibung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Abkürzung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Beispiel</a:t>
                      </a:r>
                      <a:endParaRPr lang="en-GB" sz="1100" dirty="0"/>
                    </a:p>
                  </a:txBody>
                  <a:tcPr/>
                </a:tc>
              </a:tr>
              <a:tr h="289121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Integer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Ganze Zahlen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int</a:t>
                      </a:r>
                      <a:endParaRPr lang="de-DE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2, 0, -5</a:t>
                      </a:r>
                      <a:endParaRPr lang="en-GB" sz="1100" dirty="0"/>
                    </a:p>
                  </a:txBody>
                  <a:tcPr/>
                </a:tc>
              </a:tr>
              <a:tr h="289121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String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Zeichenkette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str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„1“, „hallo“</a:t>
                      </a:r>
                      <a:endParaRPr lang="en-GB" sz="1100" dirty="0"/>
                    </a:p>
                  </a:txBody>
                  <a:tcPr/>
                </a:tc>
              </a:tr>
              <a:tr h="289121"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Float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Fließkommazahl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Float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0.1,</a:t>
                      </a:r>
                      <a:r>
                        <a:rPr lang="de-DE" sz="1100" baseline="0" dirty="0" smtClean="0"/>
                        <a:t> -1.32</a:t>
                      </a:r>
                      <a:endParaRPr lang="en-GB" sz="1100" dirty="0"/>
                    </a:p>
                  </a:txBody>
                  <a:tcPr/>
                </a:tc>
              </a:tr>
              <a:tr h="289121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Boolean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Wahrheitswerte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Bool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True, </a:t>
                      </a:r>
                      <a:r>
                        <a:rPr lang="de-DE" sz="1100" dirty="0" err="1" smtClean="0"/>
                        <a:t>False</a:t>
                      </a:r>
                      <a:endParaRPr lang="en-GB" sz="1100" dirty="0"/>
                    </a:p>
                  </a:txBody>
                  <a:tcPr/>
                </a:tc>
              </a:tr>
              <a:tr h="663279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Liste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Nummerierte Ansammlung</a:t>
                      </a:r>
                      <a:r>
                        <a:rPr lang="de-DE" sz="1100" baseline="0" dirty="0" smtClean="0"/>
                        <a:t> von Elementen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List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[1,2,3,“a“]</a:t>
                      </a:r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11" y="1517715"/>
            <a:ext cx="5097283" cy="29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7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6117855" cy="45790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/>
              <a:t>Objekt: </a:t>
            </a:r>
            <a:endParaRPr lang="de-DE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bg1"/>
                </a:solidFill>
              </a:rPr>
              <a:t>Eine </a:t>
            </a:r>
            <a:r>
              <a:rPr lang="de-DE" dirty="0">
                <a:solidFill>
                  <a:schemeClr val="bg1"/>
                </a:solidFill>
              </a:rPr>
              <a:t>Einheit, die Daten mit Hilfe von Attributen </a:t>
            </a:r>
            <a:r>
              <a:rPr lang="de-DE" dirty="0" smtClean="0">
                <a:solidFill>
                  <a:schemeClr val="bg1"/>
                </a:solidFill>
              </a:rPr>
              <a:t>verwaltet und Operationen mit Methoden durchführt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Attribute</a:t>
            </a:r>
            <a:r>
              <a:rPr lang="de-DE" sz="1800" dirty="0"/>
              <a:t>: </a:t>
            </a:r>
            <a:endParaRPr lang="de-DE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bg1"/>
                </a:solidFill>
              </a:rPr>
              <a:t>Variablen</a:t>
            </a:r>
            <a:r>
              <a:rPr lang="de-DE" dirty="0">
                <a:solidFill>
                  <a:schemeClr val="bg1"/>
                </a:solidFill>
              </a:rPr>
              <a:t>, die </a:t>
            </a:r>
            <a:r>
              <a:rPr lang="de-DE" dirty="0" smtClean="0">
                <a:solidFill>
                  <a:schemeClr val="bg1"/>
                </a:solidFill>
              </a:rPr>
              <a:t>zu einem Objekt gehören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Methoden</a:t>
            </a:r>
            <a:r>
              <a:rPr lang="de-DE" sz="1800" dirty="0"/>
              <a:t>: </a:t>
            </a:r>
            <a:endParaRPr lang="de-DE" sz="18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bg1"/>
                </a:solidFill>
              </a:rPr>
              <a:t>Prozeduren </a:t>
            </a:r>
            <a:r>
              <a:rPr lang="de-DE" dirty="0">
                <a:solidFill>
                  <a:schemeClr val="bg1"/>
                </a:solidFill>
              </a:rPr>
              <a:t>oder </a:t>
            </a:r>
            <a:r>
              <a:rPr lang="de-DE" dirty="0" smtClean="0">
                <a:solidFill>
                  <a:schemeClr val="bg1"/>
                </a:solidFill>
              </a:rPr>
              <a:t>Funktionen, die an ein Objekt gebunden sind 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	</a:t>
            </a:r>
          </a:p>
          <a:p>
            <a:pPr lvl="1"/>
            <a:endParaRPr lang="de-DE" sz="1800" dirty="0">
              <a:solidFill>
                <a:schemeClr val="bg1"/>
              </a:solidFill>
            </a:endParaRPr>
          </a:p>
          <a:p>
            <a:pPr lvl="1"/>
            <a:endParaRPr lang="de-DE" sz="1800" dirty="0"/>
          </a:p>
          <a:p>
            <a:r>
              <a:rPr lang="de-DE" sz="1800" dirty="0"/>
              <a:t> </a:t>
            </a:r>
            <a:r>
              <a:rPr lang="de-DE" sz="1800" dirty="0" smtClean="0"/>
              <a:t>   	</a:t>
            </a:r>
            <a:endParaRPr lang="en-GB" sz="1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21" y="1507626"/>
            <a:ext cx="4928286" cy="45161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585" y="3267398"/>
            <a:ext cx="2038635" cy="4667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658" y="4669379"/>
            <a:ext cx="221963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Bauplan für Objekte</a:t>
            </a:r>
          </a:p>
          <a:p>
            <a:r>
              <a:rPr lang="de-DE" sz="20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Festlegung von: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</a:rPr>
              <a:t>Eigenschaften (Attribute) </a:t>
            </a:r>
            <a:endParaRPr lang="de-DE" sz="18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</a:rPr>
              <a:t>Fähigkeiten (Methode)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bg1"/>
              </a:solidFill>
            </a:endParaRPr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      Datenkapselung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</a:rPr>
              <a:t>„privat</a:t>
            </a:r>
            <a:r>
              <a:rPr lang="de-DE" sz="1800" dirty="0">
                <a:solidFill>
                  <a:schemeClr val="bg1"/>
                </a:solidFill>
              </a:rPr>
              <a:t>“ (-) </a:t>
            </a:r>
            <a:endParaRPr lang="de-DE" sz="18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</a:rPr>
              <a:t>„</a:t>
            </a:r>
            <a:r>
              <a:rPr lang="de-DE" sz="1800" dirty="0" err="1">
                <a:solidFill>
                  <a:schemeClr val="bg1"/>
                </a:solidFill>
              </a:rPr>
              <a:t>public</a:t>
            </a:r>
            <a:r>
              <a:rPr lang="de-DE" sz="1800" dirty="0">
                <a:solidFill>
                  <a:schemeClr val="bg1"/>
                </a:solidFill>
              </a:rPr>
              <a:t>“ </a:t>
            </a:r>
            <a:r>
              <a:rPr lang="de-DE" sz="1800" dirty="0" smtClean="0">
                <a:solidFill>
                  <a:schemeClr val="bg1"/>
                </a:solidFill>
              </a:rPr>
              <a:t>(+)</a:t>
            </a:r>
            <a:endParaRPr lang="en-GB" sz="18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idx="1"/>
          </p:nvPr>
        </p:nvSpPr>
        <p:spPr>
          <a:xfrm>
            <a:off x="4382530" y="2015114"/>
            <a:ext cx="5986507" cy="3667706"/>
          </a:xfrm>
        </p:spPr>
      </p:sp>
      <p:sp>
        <p:nvSpPr>
          <p:cNvPr id="15" name="Pfeil nach rechts 14"/>
          <p:cNvSpPr/>
          <p:nvPr/>
        </p:nvSpPr>
        <p:spPr>
          <a:xfrm>
            <a:off x="415011" y="4678752"/>
            <a:ext cx="387179" cy="2306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30" y="1866279"/>
            <a:ext cx="6115904" cy="4448796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106879" y="2434560"/>
            <a:ext cx="22621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Konstruktormethode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4750488" y="4794081"/>
            <a:ext cx="4193060" cy="152099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3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Klassen- und Objektdiagramme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7" name="Textplatzhalter 6"/>
          <p:cNvSpPr>
            <a:spLocks noGrp="1"/>
          </p:cNvSpPr>
          <p:nvPr>
            <p:ph sz="half" idx="1"/>
          </p:nvPr>
        </p:nvSpPr>
        <p:spPr>
          <a:xfrm>
            <a:off x="394677" y="1625385"/>
            <a:ext cx="5184437" cy="4659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Objektdiagramm: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smtClean="0"/>
              <a:t>aktuellen Objektzustand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smtClean="0"/>
              <a:t>Attribute und Beziehungen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en-GB" dirty="0"/>
          </a:p>
        </p:txBody>
      </p:sp>
      <p:sp>
        <p:nvSpPr>
          <p:cNvPr id="15" name="Inhaltsplatzhalter 14"/>
          <p:cNvSpPr>
            <a:spLocks noGrp="1"/>
          </p:cNvSpPr>
          <p:nvPr>
            <p:ph sz="half" idx="2"/>
          </p:nvPr>
        </p:nvSpPr>
        <p:spPr>
          <a:xfrm>
            <a:off x="5976263" y="1625385"/>
            <a:ext cx="5184437" cy="4659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Klassendiagramme: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Verwaltung von Objekten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Attribute und Methoden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Spätere Beziehungen zwischen Objekten </a:t>
            </a:r>
          </a:p>
          <a:p>
            <a:endParaRPr lang="en-GB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72" y="4970249"/>
            <a:ext cx="1948736" cy="152738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72" y="3088171"/>
            <a:ext cx="4337252" cy="350008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989" y="3088171"/>
            <a:ext cx="2238299" cy="19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0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-0.02755 L 0.05651 0.06783 L -0.03203 0.09722 L -0.16107 0.08171 L -0.21302 -0.01574 L -0.21172 -0.27824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71648" y="1691926"/>
            <a:ext cx="1121523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  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464" y="1825625"/>
            <a:ext cx="6993136" cy="360698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9045653" y="188021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Basisklasse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01058" y="4056150"/>
            <a:ext cx="38024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Subklassen</a:t>
            </a:r>
          </a:p>
          <a:p>
            <a:endParaRPr lang="de-DE" sz="10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bg1"/>
                </a:solidFill>
              </a:rPr>
              <a:t>als Erweiterung der Basisklasse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bg1"/>
                </a:solidFill>
              </a:rPr>
              <a:t>Übernimmt Attribute und Methoden der Basisklasse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000564" y="1814277"/>
            <a:ext cx="1595718" cy="954334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r Verbinder 14"/>
          <p:cNvCxnSpPr>
            <a:stCxn id="13" idx="1"/>
            <a:endCxn id="13" idx="3"/>
          </p:cNvCxnSpPr>
          <p:nvPr/>
        </p:nvCxnSpPr>
        <p:spPr>
          <a:xfrm>
            <a:off x="9000564" y="2291444"/>
            <a:ext cx="1595718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9000564" y="2548015"/>
            <a:ext cx="1595718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977187" y="4027122"/>
            <a:ext cx="3802435" cy="1405489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Gerader Verbinder 18"/>
          <p:cNvCxnSpPr/>
          <p:nvPr/>
        </p:nvCxnSpPr>
        <p:spPr>
          <a:xfrm flipV="1">
            <a:off x="7977187" y="4428565"/>
            <a:ext cx="3826306" cy="2039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8" idx="0"/>
          </p:cNvCxnSpPr>
          <p:nvPr/>
        </p:nvCxnSpPr>
        <p:spPr>
          <a:xfrm flipV="1">
            <a:off x="9878405" y="2974618"/>
            <a:ext cx="11935" cy="10525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leichschenkliges Dreieck 23"/>
          <p:cNvSpPr/>
          <p:nvPr/>
        </p:nvSpPr>
        <p:spPr>
          <a:xfrm>
            <a:off x="9785964" y="2804586"/>
            <a:ext cx="208752" cy="177041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8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7" name="Bildplatzhalter 6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err="1"/>
              <a:t>Generalisieriung</a:t>
            </a:r>
            <a:endParaRPr lang="de-DE" sz="2000" dirty="0"/>
          </a:p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Spezialisierung</a:t>
            </a:r>
            <a:endParaRPr lang="en-GB" sz="2000" dirty="0"/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23" y="1369803"/>
            <a:ext cx="7610777" cy="4756736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116933" y="1939151"/>
            <a:ext cx="8964" cy="34217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5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7" name="Bildplatzhalter 6"/>
          <p:cNvSpPr>
            <a:spLocks noGrp="1"/>
          </p:cNvSpPr>
          <p:nvPr>
            <p:ph type="pic" idx="1"/>
          </p:nvPr>
        </p:nvSpPr>
        <p:spPr>
          <a:xfrm>
            <a:off x="639551" y="1918558"/>
            <a:ext cx="7548513" cy="4579079"/>
          </a:xfrm>
        </p:spPr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5" y="1444649"/>
            <a:ext cx="8034044" cy="512232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565183" y="1645374"/>
            <a:ext cx="34009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+mj-lt"/>
              </a:rPr>
              <a:t>Aufgabe: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Ergänzt das Programm um die Klasse 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„</a:t>
            </a:r>
            <a:r>
              <a:rPr lang="de-DE" sz="2000" dirty="0" err="1" smtClean="0">
                <a:solidFill>
                  <a:schemeClr val="bg1"/>
                </a:solidFill>
              </a:rPr>
              <a:t>AmpelAuto</a:t>
            </a:r>
            <a:r>
              <a:rPr lang="de-DE" sz="2000" dirty="0" smtClean="0">
                <a:solidFill>
                  <a:schemeClr val="bg1"/>
                </a:solidFill>
              </a:rPr>
              <a:t>“</a:t>
            </a:r>
          </a:p>
          <a:p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accent2"/>
                </a:solidFill>
              </a:rPr>
              <a:t>Tipp: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Eine Autoampel leuchtet in folgender Rheinfolge auf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„rot, rot-gelb, grün, gelb“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40_TF66687569" id="{CEF2C2C8-B793-49BD-9F2D-021B5AD8ADD7}" vid="{5C6F23DF-40AC-4295-B1BA-EEA06C02EE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terms/"/>
    <ds:schemaRef ds:uri="http://schemas.microsoft.com/office/2006/documentManagement/types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blaue Präsentation</Template>
  <TotalTime>0</TotalTime>
  <Words>624</Words>
  <Application>Microsoft Office PowerPoint</Application>
  <PresentationFormat>Breitbild</PresentationFormat>
  <Paragraphs>252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Trade Gothic LT Pro</vt:lpstr>
      <vt:lpstr>Trebuchet MS</vt:lpstr>
      <vt:lpstr>Wingdings</vt:lpstr>
      <vt:lpstr>Office-Design</vt:lpstr>
      <vt:lpstr>OBJEKTORIENTIERTE PROGRAMMIERUNG &amp; BENUTZEROBERFLÄCHE</vt:lpstr>
      <vt:lpstr>Inhalt</vt:lpstr>
      <vt:lpstr>Vorkenntnisse</vt:lpstr>
      <vt:lpstr>Objekt</vt:lpstr>
      <vt:lpstr>Klasse</vt:lpstr>
      <vt:lpstr>Klassen- und Objektdiagramme</vt:lpstr>
      <vt:lpstr>Vererbung</vt:lpstr>
      <vt:lpstr>Vererbung</vt:lpstr>
      <vt:lpstr>Vererbung</vt:lpstr>
      <vt:lpstr>Beziehungen zwischen Objekten</vt:lpstr>
      <vt:lpstr>Aufgabe</vt:lpstr>
      <vt:lpstr>Objektorientierte Benutzeroberfläche</vt:lpstr>
      <vt:lpstr>Model-View-Control-Architektur</vt:lpstr>
      <vt:lpstr>Model-View-Control-Architektur</vt:lpstr>
      <vt:lpstr>Model-View-Controller Architektur</vt:lpstr>
      <vt:lpstr>Modell-View-Controller Architektur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2020-11-02T14:54:40Z</dcterms:created>
  <dcterms:modified xsi:type="dcterms:W3CDTF">2020-11-05T06:39:24Z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