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DD83D-D683-9542-B2BF-AC8AAA595DB8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54CBF-C1AC-4648-8336-68C90068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4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Over the last decade, the number of people with a personal loan has nearly doubled from around 11 million in 2010 to around 21 million in 2020, and personal loan debt has nearly tripled from $55 billion to $162 billion</a:t>
            </a:r>
          </a:p>
          <a:p>
            <a:endParaRPr lang="en-US" dirty="0" smtClean="0"/>
          </a:p>
          <a:p>
            <a:r>
              <a:rPr lang="en-US" dirty="0" smtClean="0"/>
              <a:t>Americans with higher credit scores are more likely to have a personal loan. Personal loans were traditionally marketed toward subprime borrowers, but </a:t>
            </a:r>
            <a:r>
              <a:rPr lang="en-US" dirty="0" err="1" smtClean="0"/>
              <a:t>fintech</a:t>
            </a:r>
            <a:r>
              <a:rPr lang="en-US" dirty="0" smtClean="0"/>
              <a:t> changed that a few years ago.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54CBF-C1AC-4648-8336-68C900684A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4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55CB-201D-A648-90E6-F9E219E7EC8C}" type="datetimeFigureOut">
              <a:rPr lang="en-US" smtClean="0"/>
              <a:t>22-02-24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FAC5-93B7-C445-AADE-FC6355146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rcuitBoard-LtGrey-Stand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599" y="2515120"/>
            <a:ext cx="5740401" cy="1662642"/>
          </a:xfrm>
          <a:solidFill>
            <a:srgbClr val="FFFFFF"/>
          </a:solidFill>
          <a:ln>
            <a:solidFill>
              <a:srgbClr val="D9D9D9"/>
            </a:solidFill>
          </a:ln>
        </p:spPr>
        <p:txBody>
          <a:bodyPr/>
          <a:lstStyle/>
          <a:p>
            <a:r>
              <a:rPr lang="en-US" dirty="0" smtClean="0"/>
              <a:t>Loan Prediction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3460208"/>
            <a:ext cx="4521200" cy="668867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Lucida Grande"/>
                <a:cs typeface="Lucida Grande"/>
              </a:rPr>
              <a:t>By </a:t>
            </a:r>
            <a:r>
              <a:rPr lang="en-US" sz="3000" dirty="0" err="1" smtClean="0">
                <a:latin typeface="Lucida Grande"/>
                <a:cs typeface="Lucida Grande"/>
              </a:rPr>
              <a:t>Fynn</a:t>
            </a:r>
            <a:r>
              <a:rPr lang="en-US" sz="3000" dirty="0" smtClean="0">
                <a:latin typeface="Lucida Grande"/>
                <a:cs typeface="Lucida Grande"/>
              </a:rPr>
              <a:t> Davis</a:t>
            </a:r>
            <a:endParaRPr lang="en-US" sz="30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2445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6133" y="1329272"/>
            <a:ext cx="5113867" cy="2929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500" dirty="0" smtClean="0">
                <a:latin typeface="Lucida Sans"/>
                <a:cs typeface="Lucida Sans"/>
              </a:rPr>
              <a:t>Loans are everywhere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2100" dirty="0" smtClean="0">
                <a:latin typeface="Lucida Sans"/>
                <a:cs typeface="Lucida Sans"/>
              </a:rPr>
              <a:t>21 Million people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2100" dirty="0" smtClean="0">
                <a:latin typeface="Lucida Sans"/>
                <a:cs typeface="Lucida Sans"/>
              </a:rPr>
              <a:t>$162 billion of debt</a:t>
            </a:r>
          </a:p>
          <a:p>
            <a:pPr>
              <a:lnSpc>
                <a:spcPct val="130000"/>
              </a:lnSpc>
            </a:pPr>
            <a:r>
              <a:rPr lang="en-US" sz="2500" dirty="0" smtClean="0">
                <a:latin typeface="Lucida Sans"/>
                <a:cs typeface="Lucida Sans"/>
              </a:rPr>
              <a:t>Loans are stressful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2100" dirty="0" smtClean="0">
                <a:latin typeface="Lucida Sans"/>
                <a:cs typeface="Lucida Sans"/>
              </a:rPr>
              <a:t>We can help!</a:t>
            </a:r>
          </a:p>
        </p:txBody>
      </p:sp>
      <p:pic>
        <p:nvPicPr>
          <p:cNvPr id="15" name="Picture 14" descr="PngItem_475479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3863745"/>
            <a:ext cx="6925733" cy="3011188"/>
          </a:xfrm>
          <a:prstGeom prst="rect">
            <a:avLst/>
          </a:prstGeom>
          <a:noFill/>
        </p:spPr>
      </p:pic>
      <p:pic>
        <p:nvPicPr>
          <p:cNvPr id="16" name="Picture 15" descr="3604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197165"/>
            <a:ext cx="3098800" cy="26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4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870945" y="-42248"/>
            <a:ext cx="2273055" cy="716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29314" y="-26955"/>
            <a:ext cx="2527898" cy="716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-152401" y="0"/>
            <a:ext cx="4893733" cy="716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2528" y="159343"/>
            <a:ext cx="2286000" cy="1143000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Jupyter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Grande"/>
                <a:cs typeface="Lucida Grande"/>
              </a:rPr>
              <a:t> Labs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Lucida Grande"/>
              <a:cs typeface="Lucida Grande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0377" y="3910002"/>
            <a:ext cx="3048207" cy="2911393"/>
            <a:chOff x="30377" y="3910002"/>
            <a:chExt cx="3048207" cy="2911393"/>
          </a:xfrm>
        </p:grpSpPr>
        <p:sp>
          <p:nvSpPr>
            <p:cNvPr id="10" name="Oval 9"/>
            <p:cNvSpPr/>
            <p:nvPr/>
          </p:nvSpPr>
          <p:spPr>
            <a:xfrm>
              <a:off x="169330" y="5398531"/>
              <a:ext cx="1309844" cy="974130"/>
            </a:xfrm>
            <a:prstGeom prst="ellipse">
              <a:avLst/>
            </a:prstGeom>
            <a:solidFill>
              <a:srgbClr val="B7DEE8"/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397" y="5567865"/>
              <a:ext cx="1371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Lucida Sans"/>
                  <a:cs typeface="Lucida Sans"/>
                </a:rPr>
                <a:t>Gradient Boost</a:t>
              </a:r>
              <a:endParaRPr lang="en-US" dirty="0">
                <a:latin typeface="Lucida Sans"/>
                <a:cs typeface="Lucida San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586633" y="5822329"/>
              <a:ext cx="1445777" cy="999066"/>
            </a:xfrm>
            <a:prstGeom prst="ellipse">
              <a:avLst/>
            </a:prstGeom>
            <a:solidFill>
              <a:srgbClr val="B7DEE8"/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02686" y="5960322"/>
              <a:ext cx="1475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Lucida Sans"/>
                  <a:cs typeface="Lucida Sans"/>
                </a:rPr>
                <a:t>Logistic Regression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377" y="3910002"/>
              <a:ext cx="1408953" cy="98213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77" y="4214801"/>
              <a:ext cx="157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  <a:cs typeface="Lucida Sans"/>
                </a:rPr>
                <a:t>Parameters</a:t>
              </a:r>
              <a:endParaRPr lang="en-US" dirty="0">
                <a:latin typeface="Lucida Sans"/>
                <a:cs typeface="Lucida San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5212" y="3260222"/>
            <a:ext cx="1610660" cy="711200"/>
            <a:chOff x="5025212" y="3260222"/>
            <a:chExt cx="1610660" cy="711200"/>
          </a:xfrm>
        </p:grpSpPr>
        <p:sp>
          <p:nvSpPr>
            <p:cNvPr id="28" name="Rounded Rectangle 27"/>
            <p:cNvSpPr/>
            <p:nvPr/>
          </p:nvSpPr>
          <p:spPr>
            <a:xfrm>
              <a:off x="5025212" y="3260222"/>
              <a:ext cx="1610660" cy="7112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6011" y="3289575"/>
              <a:ext cx="1443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Lucida Sans"/>
                  <a:cs typeface="Lucida Sans"/>
                </a:rPr>
                <a:t>Custom Functions</a:t>
              </a:r>
              <a:endParaRPr lang="en-US" dirty="0">
                <a:latin typeface="Lucida Sans"/>
                <a:cs typeface="Lucida Sans"/>
              </a:endParaRPr>
            </a:p>
          </p:txBody>
        </p:sp>
      </p:grpSp>
      <p:sp>
        <p:nvSpPr>
          <p:cNvPr id="43" name="Title 1"/>
          <p:cNvSpPr txBox="1">
            <a:spLocks/>
          </p:cNvSpPr>
          <p:nvPr/>
        </p:nvSpPr>
        <p:spPr>
          <a:xfrm>
            <a:off x="4766376" y="176276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595959"/>
                </a:solidFill>
                <a:latin typeface="Lucida Grande"/>
                <a:cs typeface="Lucida Grande"/>
              </a:rPr>
              <a:t>Python</a:t>
            </a:r>
            <a:endParaRPr lang="en-US" sz="3000" dirty="0">
              <a:solidFill>
                <a:srgbClr val="595959"/>
              </a:solidFill>
              <a:latin typeface="Lucida Grande"/>
              <a:cs typeface="Lucida Grande"/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6938677" y="152400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595959"/>
                </a:solidFill>
                <a:latin typeface="Lucida Grande"/>
                <a:cs typeface="Lucida Grande"/>
              </a:rPr>
              <a:t>Terminal</a:t>
            </a:r>
            <a:endParaRPr lang="en-US" sz="3000" dirty="0">
              <a:solidFill>
                <a:srgbClr val="595959"/>
              </a:solidFill>
              <a:latin typeface="Lucida Grande"/>
              <a:cs typeface="Lucida Grande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-16933" y="2140503"/>
            <a:ext cx="1433357" cy="999066"/>
            <a:chOff x="-16933" y="2140503"/>
            <a:chExt cx="1433357" cy="999066"/>
          </a:xfrm>
        </p:grpSpPr>
        <p:sp>
          <p:nvSpPr>
            <p:cNvPr id="8" name="Oval 7"/>
            <p:cNvSpPr/>
            <p:nvPr/>
          </p:nvSpPr>
          <p:spPr>
            <a:xfrm>
              <a:off x="152397" y="2140503"/>
              <a:ext cx="1083739" cy="999066"/>
            </a:xfrm>
            <a:prstGeom prst="ellipse">
              <a:avLst/>
            </a:prstGeom>
            <a:solidFill>
              <a:srgbClr val="B7DEE8"/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933" y="2310306"/>
              <a:ext cx="1433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Lucida Sans"/>
                  <a:cs typeface="Lucida Sans"/>
                </a:rPr>
                <a:t>Random Forest</a:t>
              </a:r>
              <a:endParaRPr lang="en-US" dirty="0">
                <a:latin typeface="Lucida Sans"/>
                <a:cs typeface="Lucida San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65196" y="4039548"/>
            <a:ext cx="2411000" cy="1769367"/>
            <a:chOff x="965196" y="4039548"/>
            <a:chExt cx="2411000" cy="1769367"/>
          </a:xfrm>
        </p:grpSpPr>
        <p:sp>
          <p:nvSpPr>
            <p:cNvPr id="18" name="Oval 17"/>
            <p:cNvSpPr/>
            <p:nvPr/>
          </p:nvSpPr>
          <p:spPr>
            <a:xfrm>
              <a:off x="1587919" y="4479761"/>
              <a:ext cx="1674004" cy="866370"/>
            </a:xfrm>
            <a:prstGeom prst="ellipse">
              <a:avLst/>
            </a:prstGeom>
            <a:solidFill>
              <a:srgbClr val="D99694"/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2647" y="469829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Lucida Sans"/>
                  <a:cs typeface="Lucida Sans"/>
                </a:rPr>
                <a:t>GridSearchCV</a:t>
              </a:r>
              <a:endParaRPr lang="en-US" dirty="0">
                <a:latin typeface="Lucida Sans"/>
                <a:cs typeface="Lucida Sans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337910" y="4039548"/>
              <a:ext cx="0" cy="389414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65196" y="4892135"/>
              <a:ext cx="474135" cy="17549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586633" y="5398531"/>
              <a:ext cx="371423" cy="320121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2408396" y="5381598"/>
              <a:ext cx="0" cy="427317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370920" y="4984940"/>
            <a:ext cx="1222690" cy="1304107"/>
            <a:chOff x="3370920" y="4984940"/>
            <a:chExt cx="1222690" cy="1304107"/>
          </a:xfrm>
        </p:grpSpPr>
        <p:sp>
          <p:nvSpPr>
            <p:cNvPr id="32" name="Oval 31"/>
            <p:cNvSpPr/>
            <p:nvPr/>
          </p:nvSpPr>
          <p:spPr>
            <a:xfrm>
              <a:off x="3370920" y="5306914"/>
              <a:ext cx="1222690" cy="98213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37760" y="5459316"/>
              <a:ext cx="1071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Lucida Sans"/>
                  <a:cs typeface="Lucida Sans"/>
                </a:rPr>
                <a:t>Pickle</a:t>
              </a:r>
            </a:p>
            <a:p>
              <a:pPr algn="ctr"/>
              <a:r>
                <a:rPr lang="en-US" dirty="0" smtClean="0">
                  <a:latin typeface="Lucida Sans"/>
                  <a:cs typeface="Lucida Sans"/>
                </a:rPr>
                <a:t>Model</a:t>
              </a:r>
              <a:endParaRPr lang="en-US" dirty="0">
                <a:latin typeface="Lucida Sans"/>
                <a:cs typeface="Lucida Sans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0920" y="4984940"/>
              <a:ext cx="388281" cy="303186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100667" y="3139569"/>
            <a:ext cx="3665709" cy="781054"/>
            <a:chOff x="1100667" y="3139569"/>
            <a:chExt cx="3665709" cy="781054"/>
          </a:xfrm>
        </p:grpSpPr>
        <p:sp>
          <p:nvSpPr>
            <p:cNvPr id="14" name="Rounded Rectangle 13"/>
            <p:cNvSpPr/>
            <p:nvPr/>
          </p:nvSpPr>
          <p:spPr>
            <a:xfrm>
              <a:off x="1586633" y="3209423"/>
              <a:ext cx="1499597" cy="711200"/>
            </a:xfrm>
            <a:prstGeom prst="roundRect">
              <a:avLst/>
            </a:prstGeom>
            <a:solidFill>
              <a:srgbClr val="D99694"/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0635" y="3363422"/>
              <a:ext cx="203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  <a:cs typeface="Lucida Sans"/>
                </a:rPr>
                <a:t>Pipeline</a:t>
              </a:r>
              <a:endParaRPr lang="en-US" dirty="0">
                <a:latin typeface="Lucida Sans"/>
                <a:cs typeface="Lucida Sans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100667" y="3139569"/>
              <a:ext cx="338664" cy="274652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261923" y="3209423"/>
              <a:ext cx="175837" cy="204798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437760" y="3732754"/>
              <a:ext cx="1328616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850907" y="5153466"/>
            <a:ext cx="2751135" cy="711200"/>
            <a:chOff x="6850907" y="5153466"/>
            <a:chExt cx="2751135" cy="711200"/>
          </a:xfrm>
        </p:grpSpPr>
        <p:sp>
          <p:nvSpPr>
            <p:cNvPr id="36" name="Rounded Rectangle 35"/>
            <p:cNvSpPr/>
            <p:nvPr/>
          </p:nvSpPr>
          <p:spPr>
            <a:xfrm>
              <a:off x="7485373" y="5153466"/>
              <a:ext cx="1499597" cy="711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70042" y="5307465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  <a:cs typeface="Lucida Sans"/>
                </a:rPr>
                <a:t>AWS server</a:t>
              </a:r>
              <a:endParaRPr lang="en-US" dirty="0">
                <a:latin typeface="Lucida Sans"/>
                <a:cs typeface="Lucida Sans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850907" y="5479204"/>
              <a:ext cx="362693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7503145" y="3209423"/>
            <a:ext cx="1499597" cy="1682712"/>
            <a:chOff x="7503145" y="3209423"/>
            <a:chExt cx="1499597" cy="1682712"/>
          </a:xfrm>
        </p:grpSpPr>
        <p:sp>
          <p:nvSpPr>
            <p:cNvPr id="38" name="Rounded Rectangle 37"/>
            <p:cNvSpPr/>
            <p:nvPr/>
          </p:nvSpPr>
          <p:spPr>
            <a:xfrm>
              <a:off x="7503145" y="3209423"/>
              <a:ext cx="1499597" cy="711200"/>
            </a:xfrm>
            <a:prstGeom prst="roundRect">
              <a:avLst/>
            </a:prstGeom>
            <a:solidFill>
              <a:srgbClr val="C3D69B"/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70881" y="3261824"/>
              <a:ext cx="1397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Lucida Sans"/>
                  <a:cs typeface="Lucida Sans"/>
                </a:rPr>
                <a:t>t</a:t>
              </a:r>
              <a:r>
                <a:rPr lang="en-US" dirty="0" err="1" smtClean="0">
                  <a:latin typeface="Lucida Sans"/>
                  <a:cs typeface="Lucida Sans"/>
                </a:rPr>
                <a:t>mux</a:t>
              </a:r>
              <a:r>
                <a:rPr lang="en-US" dirty="0" smtClean="0">
                  <a:latin typeface="Lucida Sans"/>
                  <a:cs typeface="Lucida Sans"/>
                </a:rPr>
                <a:t> session</a:t>
              </a:r>
              <a:endParaRPr lang="en-US" dirty="0">
                <a:latin typeface="Lucida Sans"/>
                <a:cs typeface="Lucida Sans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8223389" y="4140700"/>
              <a:ext cx="0" cy="751435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Oval 90"/>
          <p:cNvSpPr/>
          <p:nvPr/>
        </p:nvSpPr>
        <p:spPr>
          <a:xfrm>
            <a:off x="1731947" y="1466371"/>
            <a:ext cx="1021928" cy="950842"/>
          </a:xfrm>
          <a:prstGeom prst="ellipse">
            <a:avLst/>
          </a:prstGeom>
          <a:solidFill>
            <a:srgbClr val="B7DEE8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891434" y="1747409"/>
            <a:ext cx="6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Sans"/>
                <a:cs typeface="Lucida Sans"/>
              </a:rPr>
              <a:t>Data</a:t>
            </a:r>
            <a:endParaRPr lang="en-US" dirty="0">
              <a:latin typeface="Lucida Sans"/>
              <a:cs typeface="Lucida Sans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781431" y="2171185"/>
            <a:ext cx="1801125" cy="999066"/>
            <a:chOff x="2781431" y="2171185"/>
            <a:chExt cx="1801125" cy="999066"/>
          </a:xfrm>
        </p:grpSpPr>
        <p:sp>
          <p:nvSpPr>
            <p:cNvPr id="16" name="Oval 15"/>
            <p:cNvSpPr/>
            <p:nvPr/>
          </p:nvSpPr>
          <p:spPr>
            <a:xfrm>
              <a:off x="3130820" y="2171185"/>
              <a:ext cx="1451736" cy="9990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11124" y="2365147"/>
              <a:ext cx="1303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Lucida Sans"/>
                  <a:cs typeface="Lucida Sans"/>
                </a:rPr>
                <a:t>Train Test Split</a:t>
              </a:r>
              <a:endParaRPr lang="en-US" dirty="0">
                <a:latin typeface="Lucida Sans"/>
                <a:cs typeface="Lucida Sans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2781431" y="2171185"/>
              <a:ext cx="363040" cy="324092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958056" y="584200"/>
            <a:ext cx="2664744" cy="1186971"/>
            <a:chOff x="1958056" y="584200"/>
            <a:chExt cx="2664744" cy="1186971"/>
          </a:xfrm>
        </p:grpSpPr>
        <p:sp>
          <p:nvSpPr>
            <p:cNvPr id="6" name="Rounded Rectangle 5"/>
            <p:cNvSpPr/>
            <p:nvPr/>
          </p:nvSpPr>
          <p:spPr>
            <a:xfrm>
              <a:off x="1958056" y="584200"/>
              <a:ext cx="2607733" cy="711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8191" y="738199"/>
              <a:ext cx="2444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  <a:cs typeface="Lucida Sans"/>
                </a:rPr>
                <a:t>Data Visualization</a:t>
              </a:r>
              <a:endParaRPr lang="en-US" dirty="0">
                <a:latin typeface="Lucida Sans"/>
                <a:cs typeface="Lucida Sans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2866181" y="1466371"/>
              <a:ext cx="366323" cy="30480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741332" y="4140700"/>
            <a:ext cx="2613210" cy="1765821"/>
            <a:chOff x="4741332" y="4140700"/>
            <a:chExt cx="2613210" cy="1765821"/>
          </a:xfrm>
        </p:grpSpPr>
        <p:sp>
          <p:nvSpPr>
            <p:cNvPr id="30" name="Rounded Rectangle 29"/>
            <p:cNvSpPr/>
            <p:nvPr/>
          </p:nvSpPr>
          <p:spPr>
            <a:xfrm>
              <a:off x="5136275" y="5195321"/>
              <a:ext cx="1499597" cy="711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2542" y="5349320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  <a:cs typeface="Lucida Sans"/>
                </a:rPr>
                <a:t>Flask API</a:t>
              </a:r>
              <a:endParaRPr lang="en-US" dirty="0">
                <a:latin typeface="Lucida Sans"/>
                <a:cs typeface="Lucida Sans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4741332" y="5718652"/>
              <a:ext cx="283880" cy="0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5721765" y="4140700"/>
              <a:ext cx="0" cy="883546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71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Lucida Grande"/>
                <a:cs typeface="Lucida Grande"/>
              </a:rPr>
              <a:t>What does it do?</a:t>
            </a:r>
            <a:endParaRPr lang="en-US" sz="4000" dirty="0">
              <a:latin typeface="Lucida Grande"/>
              <a:cs typeface="Lucida Grand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666" y="550763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http://ec2-3-99-131-102.ca-central-1.compute.amazonaws.com/</a:t>
            </a:r>
            <a:r>
              <a:rPr lang="en-US" dirty="0" err="1" smtClean="0"/>
              <a:t>loan_prediction?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Gender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Male</a:t>
            </a:r>
            <a:r>
              <a:rPr lang="en-US" dirty="0" err="1" smtClean="0"/>
              <a:t>&amp;</a:t>
            </a:r>
            <a:r>
              <a:rPr lang="en-US" dirty="0" err="1" smtClean="0">
                <a:solidFill>
                  <a:srgbClr val="558ED5"/>
                </a:solidFill>
              </a:rPr>
              <a:t>Married</a:t>
            </a:r>
            <a:r>
              <a:rPr lang="en-US" dirty="0" smtClean="0">
                <a:solidFill>
                  <a:srgbClr val="558ED5"/>
                </a:solidFill>
              </a:rPr>
              <a:t>=</a:t>
            </a:r>
            <a:r>
              <a:rPr lang="en-US" dirty="0" err="1" smtClean="0">
                <a:solidFill>
                  <a:srgbClr val="558ED5"/>
                </a:solidFill>
              </a:rPr>
              <a:t>No</a:t>
            </a:r>
            <a:r>
              <a:rPr lang="en-US" dirty="0" err="1" smtClean="0"/>
              <a:t>&amp;</a:t>
            </a:r>
            <a:r>
              <a:rPr lang="en-US" dirty="0" err="1" smtClean="0">
                <a:solidFill>
                  <a:srgbClr val="558ED5"/>
                </a:solidFill>
              </a:rPr>
              <a:t>Dependents</a:t>
            </a:r>
            <a:r>
              <a:rPr lang="en-US" dirty="0" smtClean="0">
                <a:solidFill>
                  <a:srgbClr val="558ED5"/>
                </a:solidFill>
              </a:rPr>
              <a:t>=0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558ED5"/>
                </a:solidFill>
              </a:rPr>
              <a:t>Education=</a:t>
            </a:r>
            <a:r>
              <a:rPr lang="en-US" dirty="0" err="1" smtClean="0">
                <a:solidFill>
                  <a:srgbClr val="558ED5"/>
                </a:solidFill>
              </a:rPr>
              <a:t>Graduate</a:t>
            </a:r>
            <a:r>
              <a:rPr lang="en-US" dirty="0" err="1" smtClean="0"/>
              <a:t>&amp;</a:t>
            </a:r>
            <a:r>
              <a:rPr lang="en-US" dirty="0" err="1" smtClean="0">
                <a:solidFill>
                  <a:srgbClr val="558ED5"/>
                </a:solidFill>
              </a:rPr>
              <a:t>Self_Employed</a:t>
            </a:r>
            <a:r>
              <a:rPr lang="en-US" dirty="0" smtClean="0">
                <a:solidFill>
                  <a:srgbClr val="558ED5"/>
                </a:solidFill>
              </a:rPr>
              <a:t>=</a:t>
            </a:r>
            <a:r>
              <a:rPr lang="en-US" dirty="0" err="1" smtClean="0">
                <a:solidFill>
                  <a:srgbClr val="558ED5"/>
                </a:solidFill>
              </a:rPr>
              <a:t>No</a:t>
            </a:r>
            <a:r>
              <a:rPr lang="en-US" dirty="0" err="1" smtClean="0"/>
              <a:t>&amp;</a:t>
            </a:r>
            <a:r>
              <a:rPr lang="en-US" dirty="0" err="1" smtClean="0">
                <a:solidFill>
                  <a:srgbClr val="558ED5"/>
                </a:solidFill>
              </a:rPr>
              <a:t>Loan_Amount</a:t>
            </a:r>
            <a:r>
              <a:rPr lang="en-US" dirty="0" smtClean="0">
                <a:solidFill>
                  <a:srgbClr val="558ED5"/>
                </a:solidFill>
              </a:rPr>
              <a:t>=150</a:t>
            </a:r>
            <a:endParaRPr lang="en-US" dirty="0">
              <a:solidFill>
                <a:srgbClr val="558ED5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89185"/>
              </p:ext>
            </p:extLst>
          </p:nvPr>
        </p:nvGraphicFramePr>
        <p:xfrm>
          <a:off x="4690532" y="1625600"/>
          <a:ext cx="3657602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/>
                <a:gridCol w="1828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Married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Graduate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Self_Employed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Loan_Amount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164666" y="4438656"/>
            <a:ext cx="1320801" cy="728875"/>
            <a:chOff x="5164666" y="4188784"/>
            <a:chExt cx="1320801" cy="978747"/>
          </a:xfrm>
        </p:grpSpPr>
        <p:sp>
          <p:nvSpPr>
            <p:cNvPr id="7" name="Down Arrow 6"/>
            <p:cNvSpPr/>
            <p:nvPr/>
          </p:nvSpPr>
          <p:spPr>
            <a:xfrm>
              <a:off x="5875867" y="4188784"/>
              <a:ext cx="609600" cy="97874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64666" y="4388362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" y="1136292"/>
            <a:ext cx="2650068" cy="3284336"/>
            <a:chOff x="457200" y="1136292"/>
            <a:chExt cx="2650068" cy="3284336"/>
          </a:xfrm>
        </p:grpSpPr>
        <p:pic>
          <p:nvPicPr>
            <p:cNvPr id="13" name="Picture 12" descr="1200px-Jupyter_logo.sv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136292"/>
              <a:ext cx="1619992" cy="1877841"/>
            </a:xfrm>
            <a:prstGeom prst="rect">
              <a:avLst/>
            </a:prstGeom>
          </p:spPr>
        </p:pic>
        <p:pic>
          <p:nvPicPr>
            <p:cNvPr id="14" name="Picture 13" descr="pm-logo-horiz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044"/>
            <a:stretch/>
          </p:blipFill>
          <p:spPr>
            <a:xfrm>
              <a:off x="1337734" y="2455333"/>
              <a:ext cx="1769534" cy="196529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386667" y="322053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85067" y="1778337"/>
            <a:ext cx="1066800" cy="1235796"/>
            <a:chOff x="3285067" y="1778337"/>
            <a:chExt cx="1066800" cy="1235796"/>
          </a:xfrm>
        </p:grpSpPr>
        <p:sp>
          <p:nvSpPr>
            <p:cNvPr id="11" name="Left Arrow 10"/>
            <p:cNvSpPr/>
            <p:nvPr/>
          </p:nvSpPr>
          <p:spPr>
            <a:xfrm>
              <a:off x="3285067" y="2455333"/>
              <a:ext cx="1066800" cy="55880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86667" y="1778337"/>
              <a:ext cx="965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Convert to JSON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028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3" y="274638"/>
            <a:ext cx="4775201" cy="40269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Grande"/>
                <a:cs typeface="Lucida Grande"/>
              </a:rPr>
              <a:t>Next Step</a:t>
            </a:r>
            <a:endParaRPr lang="en-US" dirty="0">
              <a:latin typeface="Lucida Grande"/>
              <a:cs typeface="Lucida Grande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1733" y="1045112"/>
            <a:ext cx="8229600" cy="5558888"/>
            <a:chOff x="457200" y="1417638"/>
            <a:chExt cx="8229600" cy="5558888"/>
          </a:xfrm>
        </p:grpSpPr>
        <p:sp>
          <p:nvSpPr>
            <p:cNvPr id="4" name="Rectangle 3"/>
            <p:cNvSpPr/>
            <p:nvPr/>
          </p:nvSpPr>
          <p:spPr>
            <a:xfrm>
              <a:off x="457200" y="1417638"/>
              <a:ext cx="8229600" cy="5558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1417639"/>
              <a:ext cx="8229600" cy="71596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9600" y="1599698"/>
              <a:ext cx="7941733" cy="386265"/>
            </a:xfrm>
            <a:prstGeom prst="roundRect">
              <a:avLst/>
            </a:prstGeom>
            <a:solidFill>
              <a:srgbClr val="D5D5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4266" y="1582765"/>
              <a:ext cx="7992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http://ec2-3-99-131-102.ca-central-1.compute.amazonaws.com/</a:t>
              </a:r>
              <a:r>
                <a:rPr lang="en-US" dirty="0" err="1" smtClean="0"/>
                <a:t>loan_prediction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77973" y="1886342"/>
            <a:ext cx="43985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Loan Assessment Predictor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802339" y="3708401"/>
            <a:ext cx="1533367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Gender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Married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Dependents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Education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Self-Employed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55333" y="3928534"/>
            <a:ext cx="1608667" cy="372533"/>
            <a:chOff x="2455333" y="3945467"/>
            <a:chExt cx="1608667" cy="372533"/>
          </a:xfrm>
        </p:grpSpPr>
        <p:sp>
          <p:nvSpPr>
            <p:cNvPr id="17" name="Rounded Rectangle 16"/>
            <p:cNvSpPr/>
            <p:nvPr/>
          </p:nvSpPr>
          <p:spPr>
            <a:xfrm>
              <a:off x="2455333" y="3945467"/>
              <a:ext cx="1608667" cy="372533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3708396" y="4021666"/>
              <a:ext cx="278295" cy="2286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55334" y="4453466"/>
            <a:ext cx="1608667" cy="372533"/>
            <a:chOff x="2455333" y="3945467"/>
            <a:chExt cx="1608667" cy="372533"/>
          </a:xfrm>
        </p:grpSpPr>
        <p:sp>
          <p:nvSpPr>
            <p:cNvPr id="22" name="Rounded Rectangle 21"/>
            <p:cNvSpPr/>
            <p:nvPr/>
          </p:nvSpPr>
          <p:spPr>
            <a:xfrm>
              <a:off x="2455333" y="3945467"/>
              <a:ext cx="1608667" cy="372533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/>
            <p:cNvSpPr/>
            <p:nvPr/>
          </p:nvSpPr>
          <p:spPr>
            <a:xfrm rot="10800000">
              <a:off x="3708396" y="4021666"/>
              <a:ext cx="278295" cy="2286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55333" y="5012267"/>
            <a:ext cx="1608667" cy="372533"/>
            <a:chOff x="2455333" y="3945467"/>
            <a:chExt cx="1608667" cy="372533"/>
          </a:xfrm>
        </p:grpSpPr>
        <p:sp>
          <p:nvSpPr>
            <p:cNvPr id="25" name="Rounded Rectangle 24"/>
            <p:cNvSpPr/>
            <p:nvPr/>
          </p:nvSpPr>
          <p:spPr>
            <a:xfrm>
              <a:off x="2455333" y="3945467"/>
              <a:ext cx="1608667" cy="372533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/>
            <p:cNvSpPr/>
            <p:nvPr/>
          </p:nvSpPr>
          <p:spPr>
            <a:xfrm rot="10800000">
              <a:off x="3708396" y="4021666"/>
              <a:ext cx="278295" cy="2286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55329" y="5554134"/>
            <a:ext cx="1608667" cy="372533"/>
            <a:chOff x="2455333" y="3945467"/>
            <a:chExt cx="1608667" cy="372533"/>
          </a:xfrm>
        </p:grpSpPr>
        <p:sp>
          <p:nvSpPr>
            <p:cNvPr id="28" name="Rounded Rectangle 27"/>
            <p:cNvSpPr/>
            <p:nvPr/>
          </p:nvSpPr>
          <p:spPr>
            <a:xfrm>
              <a:off x="2455333" y="3945467"/>
              <a:ext cx="1608667" cy="372533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3708396" y="4021666"/>
              <a:ext cx="278295" cy="2286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55324" y="6096001"/>
            <a:ext cx="1608667" cy="372533"/>
            <a:chOff x="2455333" y="3945467"/>
            <a:chExt cx="1608667" cy="372533"/>
          </a:xfrm>
        </p:grpSpPr>
        <p:sp>
          <p:nvSpPr>
            <p:cNvPr id="31" name="Rounded Rectangle 30"/>
            <p:cNvSpPr/>
            <p:nvPr/>
          </p:nvSpPr>
          <p:spPr>
            <a:xfrm>
              <a:off x="2455333" y="3945467"/>
              <a:ext cx="1608667" cy="372533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3708396" y="4021666"/>
              <a:ext cx="278295" cy="2286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40267" y="2692738"/>
            <a:ext cx="4622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Fill out all the information you can, if you don’t know leave blank. The more information the more accurate!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32400" y="4004733"/>
            <a:ext cx="25061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Outcome</a:t>
            </a:r>
          </a:p>
          <a:p>
            <a:endParaRPr lang="en-US" sz="2000" u="sng" dirty="0" smtClean="0"/>
          </a:p>
          <a:p>
            <a:r>
              <a:rPr lang="en-US" sz="2000" dirty="0" smtClean="0"/>
              <a:t>Rejection chance:</a:t>
            </a:r>
          </a:p>
          <a:p>
            <a:endParaRPr lang="en-US" sz="2000" dirty="0"/>
          </a:p>
          <a:p>
            <a:r>
              <a:rPr lang="en-US" sz="2000" dirty="0" smtClean="0"/>
              <a:t>Acceptance chance:</a:t>
            </a:r>
            <a:endParaRPr lang="en-US" sz="2000" dirty="0"/>
          </a:p>
        </p:txBody>
      </p:sp>
      <p:sp>
        <p:nvSpPr>
          <p:cNvPr id="35" name="Rounded Rectangle 34"/>
          <p:cNvSpPr/>
          <p:nvPr/>
        </p:nvSpPr>
        <p:spPr>
          <a:xfrm>
            <a:off x="7517281" y="4656668"/>
            <a:ext cx="517585" cy="35559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517282" y="5263416"/>
            <a:ext cx="517586" cy="372533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3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Lucida Grande"/>
                <a:cs typeface="Lucida Grande"/>
              </a:rPr>
              <a:t>Limitations</a:t>
            </a:r>
            <a:endParaRPr lang="en-US" sz="4000" dirty="0">
              <a:latin typeface="Lucida Grande"/>
              <a:cs typeface="Lucida Grand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7"/>
            <a:ext cx="6671733" cy="4525963"/>
          </a:xfr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500" dirty="0" smtClean="0">
                <a:latin typeface="Lucida Sans"/>
                <a:cs typeface="Lucida Sans"/>
              </a:rPr>
              <a:t>Assumptions if there’s no input data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2500" dirty="0" smtClean="0">
                <a:latin typeface="Lucida Sans"/>
                <a:cs typeface="Lucida Sans"/>
              </a:rPr>
              <a:t>Most frequent</a:t>
            </a:r>
            <a:endParaRPr lang="en-US" sz="2500" dirty="0" smtClean="0">
              <a:latin typeface="Lucida Sans"/>
              <a:cs typeface="Lucida Sans"/>
            </a:endParaRPr>
          </a:p>
          <a:p>
            <a:pPr>
              <a:lnSpc>
                <a:spcPct val="130000"/>
              </a:lnSpc>
            </a:pPr>
            <a:r>
              <a:rPr lang="en-US" sz="2500" dirty="0" smtClean="0">
                <a:latin typeface="Lucida Sans"/>
                <a:cs typeface="Lucida Sans"/>
              </a:rPr>
              <a:t>Small training set</a:t>
            </a:r>
          </a:p>
          <a:p>
            <a:pPr>
              <a:lnSpc>
                <a:spcPct val="130000"/>
              </a:lnSpc>
            </a:pPr>
            <a:r>
              <a:rPr lang="en-US" sz="2500" dirty="0" smtClean="0">
                <a:latin typeface="Lucida Sans"/>
                <a:cs typeface="Lucida Sans"/>
              </a:rPr>
              <a:t>Uneven classes 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2500" b="1" dirty="0" smtClean="0">
                <a:latin typeface="Lucida Sans"/>
                <a:cs typeface="Lucida Sans"/>
              </a:rPr>
              <a:t>Loan rejections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2500" dirty="0" smtClean="0">
                <a:latin typeface="Lucida Sans"/>
                <a:cs typeface="Lucida Sans"/>
              </a:rPr>
              <a:t>Gender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2500" dirty="0" smtClean="0">
                <a:latin typeface="Lucida Sans"/>
                <a:cs typeface="Lucida Sans"/>
              </a:rPr>
              <a:t>Graduate</a:t>
            </a:r>
          </a:p>
          <a:p>
            <a:pPr lvl="1">
              <a:lnSpc>
                <a:spcPct val="130000"/>
              </a:lnSpc>
              <a:buFont typeface="Arial"/>
              <a:buChar char="•"/>
            </a:pPr>
            <a:r>
              <a:rPr lang="en-US" sz="2500" dirty="0" smtClean="0">
                <a:latin typeface="Lucida Sans"/>
                <a:cs typeface="Lucida Sans"/>
              </a:rPr>
              <a:t>Self-Employment</a:t>
            </a:r>
          </a:p>
        </p:txBody>
      </p:sp>
      <p:pic>
        <p:nvPicPr>
          <p:cNvPr id="4" name="Picture 3" descr="confusion_ma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6" y="1930401"/>
            <a:ext cx="7137404" cy="47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6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3838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 descr="AA0282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91" y="3194981"/>
            <a:ext cx="2740152" cy="3121152"/>
          </a:xfrm>
          <a:prstGeom prst="rect">
            <a:avLst/>
          </a:prstGeom>
        </p:spPr>
      </p:pic>
      <p:pic>
        <p:nvPicPr>
          <p:cNvPr id="7" name="Picture 6" descr="AA02819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7" y="3194981"/>
            <a:ext cx="1901952" cy="3121152"/>
          </a:xfrm>
          <a:prstGeom prst="rect">
            <a:avLst/>
          </a:prstGeom>
        </p:spPr>
      </p:pic>
      <p:pic>
        <p:nvPicPr>
          <p:cNvPr id="8" name="Picture 7" descr="CircuitBoard-LtGrey-Standar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48001" y="2801409"/>
            <a:ext cx="3302000" cy="931723"/>
          </a:xfrm>
          <a:prstGeom prst="roundRect">
            <a:avLst/>
          </a:prstGeom>
          <a:solidFill>
            <a:srgbClr val="F2F2F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85067" y="2906715"/>
            <a:ext cx="294640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595959"/>
                </a:solidFill>
                <a:latin typeface="Lucida Grande"/>
                <a:cs typeface="Lucida Grande"/>
              </a:rPr>
              <a:t>Thank You</a:t>
            </a:r>
            <a:endParaRPr lang="en-US" sz="4000" dirty="0">
              <a:solidFill>
                <a:srgbClr val="595959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5631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</a:t>
            </a:r>
            <a:endParaRPr lang="en-US" dirty="0"/>
          </a:p>
        </p:txBody>
      </p:sp>
      <p:pic>
        <p:nvPicPr>
          <p:cNvPr id="5" name="Picture 4" descr="Screen Shot 2022-02-25 at 12.42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543050"/>
            <a:ext cx="3429000" cy="2908300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6" name="Picture 5" descr="Screen Shot 2022-02-25 at 12.42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65" y="1543050"/>
            <a:ext cx="5277135" cy="3384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8666" y="4758266"/>
            <a:ext cx="286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1. Null value percentage of each input feature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6865" y="5081431"/>
            <a:ext cx="414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2. Counts of each feature class from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4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313</Words>
  <Application>Microsoft Macintosh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Loan Prediction </vt:lpstr>
      <vt:lpstr>Intro</vt:lpstr>
      <vt:lpstr>Jupyter Labs</vt:lpstr>
      <vt:lpstr>What does it do?</vt:lpstr>
      <vt:lpstr>Next Step</vt:lpstr>
      <vt:lpstr>Limitations</vt:lpstr>
      <vt:lpstr>Thank you</vt:lpstr>
      <vt:lpstr>Appendix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Melina Davis</dc:creator>
  <cp:lastModifiedBy>Melina Davis</cp:lastModifiedBy>
  <cp:revision>22</cp:revision>
  <cp:lastPrinted>2022-02-25T19:57:57Z</cp:lastPrinted>
  <dcterms:created xsi:type="dcterms:W3CDTF">2022-02-25T04:34:11Z</dcterms:created>
  <dcterms:modified xsi:type="dcterms:W3CDTF">2022-02-25T21:40:43Z</dcterms:modified>
</cp:coreProperties>
</file>