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9" r:id="rId2"/>
    <p:sldId id="256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57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4345E-43EC-4A02-8F28-15517C09EF53}" type="datetimeFigureOut">
              <a:rPr lang="en-US" smtClean="0"/>
              <a:t>6/26/2015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91A0F9-DD93-4661-8E8C-406D4C272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80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1A0F9-DD93-4661-8E8C-406D4C27267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035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1A0F9-DD93-4661-8E8C-406D4C27267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0357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1A0F9-DD93-4661-8E8C-406D4C27267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035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27CAD-F51B-4F45-A535-F5B0B9733CC6}" type="datetimeFigureOut">
              <a:rPr lang="en-US" smtClean="0"/>
              <a:t>6/26/2015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83206-0945-4469-AC5C-FC436896A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043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27CAD-F51B-4F45-A535-F5B0B9733CC6}" type="datetimeFigureOut">
              <a:rPr lang="en-US" smtClean="0"/>
              <a:t>6/26/2015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83206-0945-4469-AC5C-FC436896A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54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27CAD-F51B-4F45-A535-F5B0B9733CC6}" type="datetimeFigureOut">
              <a:rPr lang="en-US" smtClean="0"/>
              <a:t>6/26/2015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83206-0945-4469-AC5C-FC436896A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712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27CAD-F51B-4F45-A535-F5B0B9733CC6}" type="datetimeFigureOut">
              <a:rPr lang="en-US" smtClean="0"/>
              <a:t>6/26/2015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83206-0945-4469-AC5C-FC436896A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330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27CAD-F51B-4F45-A535-F5B0B9733CC6}" type="datetimeFigureOut">
              <a:rPr lang="en-US" smtClean="0"/>
              <a:t>6/26/2015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83206-0945-4469-AC5C-FC436896A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268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27CAD-F51B-4F45-A535-F5B0B9733CC6}" type="datetimeFigureOut">
              <a:rPr lang="en-US" smtClean="0"/>
              <a:t>6/26/2015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83206-0945-4469-AC5C-FC436896A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241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27CAD-F51B-4F45-A535-F5B0B9733CC6}" type="datetimeFigureOut">
              <a:rPr lang="en-US" smtClean="0"/>
              <a:t>6/26/2015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83206-0945-4469-AC5C-FC436896A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78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27CAD-F51B-4F45-A535-F5B0B9733CC6}" type="datetimeFigureOut">
              <a:rPr lang="en-US" smtClean="0"/>
              <a:t>6/26/2015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83206-0945-4469-AC5C-FC436896A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523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27CAD-F51B-4F45-A535-F5B0B9733CC6}" type="datetimeFigureOut">
              <a:rPr lang="en-US" smtClean="0"/>
              <a:t>6/26/2015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83206-0945-4469-AC5C-FC436896A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469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27CAD-F51B-4F45-A535-F5B0B9733CC6}" type="datetimeFigureOut">
              <a:rPr lang="en-US" smtClean="0"/>
              <a:t>6/26/2015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83206-0945-4469-AC5C-FC436896A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840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27CAD-F51B-4F45-A535-F5B0B9733CC6}" type="datetimeFigureOut">
              <a:rPr lang="en-US" smtClean="0"/>
              <a:t>6/26/2015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83206-0945-4469-AC5C-FC436896A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959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27CAD-F51B-4F45-A535-F5B0B9733CC6}" type="datetimeFigureOut">
              <a:rPr lang="en-US" smtClean="0"/>
              <a:t>6/26/2015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83206-0945-4469-AC5C-FC436896A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934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Rectangle 165"/>
          <p:cNvSpPr/>
          <p:nvPr/>
        </p:nvSpPr>
        <p:spPr>
          <a:xfrm>
            <a:off x="647698" y="2999601"/>
            <a:ext cx="7924800" cy="3324999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1600200" y="1295400"/>
            <a:ext cx="6019800" cy="1049015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" name="Rectangle 5"/>
          <p:cNvSpPr/>
          <p:nvPr/>
        </p:nvSpPr>
        <p:spPr>
          <a:xfrm>
            <a:off x="4000500" y="1524000"/>
            <a:ext cx="1219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2060"/>
                </a:solidFill>
              </a:rPr>
              <a:t>Client</a:t>
            </a:r>
            <a:endParaRPr lang="en-US" sz="1600" dirty="0">
              <a:solidFill>
                <a:srgbClr val="00206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6000" y="1524000"/>
            <a:ext cx="1219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2060"/>
                </a:solidFill>
              </a:rPr>
              <a:t>Client</a:t>
            </a:r>
            <a:endParaRPr lang="en-US" sz="1600" dirty="0">
              <a:solidFill>
                <a:srgbClr val="00206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15000" y="1524000"/>
            <a:ext cx="1219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2060"/>
                </a:solidFill>
              </a:rPr>
              <a:t>Client</a:t>
            </a:r>
            <a:endParaRPr lang="en-US" sz="1600" dirty="0">
              <a:solidFill>
                <a:srgbClr val="00206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286000" y="3352799"/>
            <a:ext cx="1219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002060"/>
                </a:solidFill>
              </a:rPr>
              <a:t>Shard</a:t>
            </a:r>
            <a:endParaRPr lang="en-US" sz="1600" b="1" dirty="0">
              <a:solidFill>
                <a:srgbClr val="00206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90600" y="3428997"/>
            <a:ext cx="782574" cy="3048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2060"/>
                </a:solidFill>
              </a:rPr>
              <a:t>Replica</a:t>
            </a:r>
            <a:endParaRPr lang="en-US" sz="1600" dirty="0">
              <a:solidFill>
                <a:srgbClr val="00206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000500" y="3352799"/>
            <a:ext cx="1219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002060"/>
                </a:solidFill>
              </a:rPr>
              <a:t>Shard</a:t>
            </a:r>
            <a:endParaRPr lang="en-US" sz="1600" b="1" dirty="0">
              <a:solidFill>
                <a:srgbClr val="00206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715000" y="3352799"/>
            <a:ext cx="1219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002060"/>
                </a:solidFill>
              </a:rPr>
              <a:t>Shard</a:t>
            </a:r>
            <a:endParaRPr lang="en-US" sz="1600" b="1" dirty="0">
              <a:solidFill>
                <a:srgbClr val="002060"/>
              </a:solidFill>
            </a:endParaRPr>
          </a:p>
        </p:txBody>
      </p:sp>
      <p:cxnSp>
        <p:nvCxnSpPr>
          <p:cNvPr id="30" name="Straight Arrow Connector 29"/>
          <p:cNvCxnSpPr>
            <a:stCxn id="11" idx="1"/>
            <a:endCxn id="17" idx="3"/>
          </p:cNvCxnSpPr>
          <p:nvPr/>
        </p:nvCxnSpPr>
        <p:spPr>
          <a:xfrm flipH="1" flipV="1">
            <a:off x="1773174" y="3581398"/>
            <a:ext cx="512826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5" idx="3"/>
            <a:endCxn id="73" idx="1"/>
          </p:cNvCxnSpPr>
          <p:nvPr/>
        </p:nvCxnSpPr>
        <p:spPr>
          <a:xfrm>
            <a:off x="6934200" y="3581399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3124200" y="4768916"/>
            <a:ext cx="1219200" cy="793684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002060"/>
                </a:solidFill>
              </a:rPr>
              <a:t>Backend Storage</a:t>
            </a:r>
          </a:p>
          <a:p>
            <a:pPr algn="ctr"/>
            <a:r>
              <a:rPr lang="en-US" sz="1200" dirty="0" smtClean="0">
                <a:solidFill>
                  <a:srgbClr val="002060"/>
                </a:solidFill>
              </a:rPr>
              <a:t>(</a:t>
            </a:r>
            <a:r>
              <a:rPr lang="en-US" sz="1200" dirty="0" err="1" smtClean="0">
                <a:solidFill>
                  <a:srgbClr val="002060"/>
                </a:solidFill>
              </a:rPr>
              <a:t>MongoDB</a:t>
            </a:r>
            <a:r>
              <a:rPr lang="en-US" sz="1200" dirty="0" smtClean="0">
                <a:solidFill>
                  <a:srgbClr val="002060"/>
                </a:solidFill>
              </a:rPr>
              <a:t>)</a:t>
            </a:r>
            <a:endParaRPr lang="en-US" sz="1600" dirty="0">
              <a:solidFill>
                <a:srgbClr val="002060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953000" y="4768916"/>
            <a:ext cx="1219200" cy="793684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002060"/>
                </a:solidFill>
              </a:rPr>
              <a:t>Locking</a:t>
            </a:r>
            <a:endParaRPr lang="en-US" sz="1200" b="1" dirty="0" smtClean="0">
              <a:solidFill>
                <a:srgbClr val="002060"/>
              </a:solidFill>
            </a:endParaRPr>
          </a:p>
          <a:p>
            <a:pPr algn="ctr"/>
            <a:r>
              <a:rPr lang="en-US" sz="1200" dirty="0" smtClean="0">
                <a:solidFill>
                  <a:srgbClr val="002060"/>
                </a:solidFill>
              </a:rPr>
              <a:t>(</a:t>
            </a:r>
            <a:r>
              <a:rPr lang="en-US" sz="1200" dirty="0" err="1" smtClean="0">
                <a:solidFill>
                  <a:srgbClr val="002060"/>
                </a:solidFill>
              </a:rPr>
              <a:t>Redis</a:t>
            </a:r>
            <a:r>
              <a:rPr lang="en-US" sz="1200" dirty="0" smtClean="0">
                <a:solidFill>
                  <a:srgbClr val="002060"/>
                </a:solidFill>
              </a:rPr>
              <a:t>)</a:t>
            </a:r>
            <a:endParaRPr lang="en-US" sz="1600" dirty="0">
              <a:solidFill>
                <a:srgbClr val="002060"/>
              </a:solidFill>
            </a:endParaRPr>
          </a:p>
        </p:txBody>
      </p:sp>
      <p:cxnSp>
        <p:nvCxnSpPr>
          <p:cNvPr id="50" name="Straight Arrow Connector 49"/>
          <p:cNvCxnSpPr>
            <a:stCxn id="11" idx="2"/>
          </p:cNvCxnSpPr>
          <p:nvPr/>
        </p:nvCxnSpPr>
        <p:spPr>
          <a:xfrm>
            <a:off x="2895600" y="3809999"/>
            <a:ext cx="0" cy="6096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21" idx="2"/>
            <a:endCxn id="67" idx="0"/>
          </p:cNvCxnSpPr>
          <p:nvPr/>
        </p:nvCxnSpPr>
        <p:spPr>
          <a:xfrm>
            <a:off x="4610100" y="3809999"/>
            <a:ext cx="0" cy="6096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25" idx="2"/>
          </p:cNvCxnSpPr>
          <p:nvPr/>
        </p:nvCxnSpPr>
        <p:spPr>
          <a:xfrm flipV="1">
            <a:off x="6324600" y="3809999"/>
            <a:ext cx="0" cy="6096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endCxn id="11" idx="0"/>
          </p:cNvCxnSpPr>
          <p:nvPr/>
        </p:nvCxnSpPr>
        <p:spPr>
          <a:xfrm>
            <a:off x="2895599" y="2344415"/>
            <a:ext cx="1" cy="10083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4" idx="2"/>
            <a:endCxn id="21" idx="0"/>
          </p:cNvCxnSpPr>
          <p:nvPr/>
        </p:nvCxnSpPr>
        <p:spPr>
          <a:xfrm>
            <a:off x="4610100" y="2344415"/>
            <a:ext cx="0" cy="10083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endCxn id="25" idx="0"/>
          </p:cNvCxnSpPr>
          <p:nvPr/>
        </p:nvCxnSpPr>
        <p:spPr>
          <a:xfrm>
            <a:off x="6324600" y="2344415"/>
            <a:ext cx="0" cy="10083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2513742" y="2569464"/>
            <a:ext cx="7637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Routing</a:t>
            </a:r>
            <a:endParaRPr lang="en-US" sz="1200" dirty="0"/>
          </a:p>
        </p:txBody>
      </p:sp>
      <p:sp>
        <p:nvSpPr>
          <p:cNvPr id="87" name="TextBox 86"/>
          <p:cNvSpPr txBox="1"/>
          <p:nvPr/>
        </p:nvSpPr>
        <p:spPr>
          <a:xfrm>
            <a:off x="4228242" y="2557790"/>
            <a:ext cx="7637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Routing</a:t>
            </a:r>
            <a:endParaRPr lang="en-US" sz="1200" dirty="0"/>
          </a:p>
        </p:txBody>
      </p:sp>
      <p:sp>
        <p:nvSpPr>
          <p:cNvPr id="88" name="TextBox 87"/>
          <p:cNvSpPr txBox="1"/>
          <p:nvPr/>
        </p:nvSpPr>
        <p:spPr>
          <a:xfrm>
            <a:off x="5974746" y="2557790"/>
            <a:ext cx="7637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Routing</a:t>
            </a:r>
            <a:endParaRPr lang="en-US" sz="1200" dirty="0"/>
          </a:p>
        </p:txBody>
      </p:sp>
      <p:sp>
        <p:nvSpPr>
          <p:cNvPr id="194" name="TextBox 193"/>
          <p:cNvSpPr txBox="1"/>
          <p:nvPr/>
        </p:nvSpPr>
        <p:spPr>
          <a:xfrm>
            <a:off x="3985260" y="6016823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MemDB</a:t>
            </a:r>
            <a:r>
              <a:rPr lang="en-US" sz="1400" b="1" dirty="0" smtClean="0"/>
              <a:t> Cluster</a:t>
            </a:r>
            <a:endParaRPr lang="en-US" sz="1400" b="1" dirty="0"/>
          </a:p>
        </p:txBody>
      </p:sp>
      <p:sp>
        <p:nvSpPr>
          <p:cNvPr id="67" name="Rectangle 66"/>
          <p:cNvSpPr/>
          <p:nvPr/>
        </p:nvSpPr>
        <p:spPr>
          <a:xfrm>
            <a:off x="2286000" y="4419599"/>
            <a:ext cx="4648200" cy="1371601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0" name="TextBox 79"/>
          <p:cNvSpPr txBox="1"/>
          <p:nvPr/>
        </p:nvSpPr>
        <p:spPr>
          <a:xfrm>
            <a:off x="3970018" y="4453768"/>
            <a:ext cx="128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Global Services</a:t>
            </a:r>
            <a:endParaRPr lang="en-US" sz="1200" dirty="0"/>
          </a:p>
        </p:txBody>
      </p:sp>
      <p:sp>
        <p:nvSpPr>
          <p:cNvPr id="72" name="Rectangle 71"/>
          <p:cNvSpPr/>
          <p:nvPr/>
        </p:nvSpPr>
        <p:spPr>
          <a:xfrm>
            <a:off x="990600" y="3944105"/>
            <a:ext cx="782574" cy="3048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2060"/>
                </a:solidFill>
              </a:rPr>
              <a:t>Replica</a:t>
            </a:r>
            <a:endParaRPr lang="en-US" sz="1600" dirty="0">
              <a:solidFill>
                <a:srgbClr val="002060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7467600" y="3428998"/>
            <a:ext cx="782574" cy="3048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2060"/>
                </a:solidFill>
              </a:rPr>
              <a:t>Replica</a:t>
            </a:r>
            <a:endParaRPr lang="en-US" sz="1600" dirty="0">
              <a:solidFill>
                <a:srgbClr val="002060"/>
              </a:solidFill>
            </a:endParaRPr>
          </a:p>
        </p:txBody>
      </p:sp>
      <p:cxnSp>
        <p:nvCxnSpPr>
          <p:cNvPr id="75" name="Elbow Connector 74"/>
          <p:cNvCxnSpPr>
            <a:stCxn id="21" idx="1"/>
            <a:endCxn id="72" idx="3"/>
          </p:cNvCxnSpPr>
          <p:nvPr/>
        </p:nvCxnSpPr>
        <p:spPr>
          <a:xfrm rot="10800000" flipV="1">
            <a:off x="1773174" y="3581398"/>
            <a:ext cx="2227326" cy="515107"/>
          </a:xfrm>
          <a:prstGeom prst="bentConnector3">
            <a:avLst>
              <a:gd name="adj1" fmla="val 1510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4000499" y="2057400"/>
            <a:ext cx="12763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Frontend servers</a:t>
            </a:r>
            <a:endParaRPr lang="en-US" sz="1200" dirty="0"/>
          </a:p>
        </p:txBody>
      </p:sp>
      <p:sp>
        <p:nvSpPr>
          <p:cNvPr id="101" name="TextBox 100"/>
          <p:cNvSpPr txBox="1"/>
          <p:nvPr/>
        </p:nvSpPr>
        <p:spPr>
          <a:xfrm>
            <a:off x="3062285" y="452735"/>
            <a:ext cx="3095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MemDB</a:t>
            </a:r>
            <a:r>
              <a:rPr lang="en-US" sz="2400" b="1" dirty="0" smtClean="0"/>
              <a:t> Architecture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179418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Rectangle 165"/>
          <p:cNvSpPr/>
          <p:nvPr/>
        </p:nvSpPr>
        <p:spPr>
          <a:xfrm>
            <a:off x="457200" y="2396498"/>
            <a:ext cx="8229600" cy="3928102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" name="Rectangle 3"/>
          <p:cNvSpPr/>
          <p:nvPr/>
        </p:nvSpPr>
        <p:spPr>
          <a:xfrm>
            <a:off x="1524000" y="1109990"/>
            <a:ext cx="6019800" cy="896615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" name="Rectangle 5"/>
          <p:cNvSpPr/>
          <p:nvPr/>
        </p:nvSpPr>
        <p:spPr>
          <a:xfrm>
            <a:off x="3924300" y="1262390"/>
            <a:ext cx="1219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2060"/>
                </a:solidFill>
              </a:rPr>
              <a:t>Frontend Server</a:t>
            </a:r>
            <a:endParaRPr lang="en-US" sz="1600" dirty="0">
              <a:solidFill>
                <a:srgbClr val="00206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09800" y="1262390"/>
            <a:ext cx="1219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2060"/>
                </a:solidFill>
              </a:rPr>
              <a:t>Frontend Server</a:t>
            </a:r>
            <a:endParaRPr lang="en-US" sz="1600" dirty="0">
              <a:solidFill>
                <a:srgbClr val="00206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638800" y="1262390"/>
            <a:ext cx="1219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2060"/>
                </a:solidFill>
              </a:rPr>
              <a:t>Frontend Server</a:t>
            </a:r>
            <a:endParaRPr lang="en-US" sz="1600" dirty="0">
              <a:solidFill>
                <a:srgbClr val="00206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09800" y="2786390"/>
            <a:ext cx="1219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2060"/>
                </a:solidFill>
              </a:rPr>
              <a:t>Backend Server</a:t>
            </a:r>
            <a:endParaRPr lang="en-US" sz="1600" dirty="0">
              <a:solidFill>
                <a:srgbClr val="00206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209800" y="3597158"/>
            <a:ext cx="1219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002060"/>
                </a:solidFill>
              </a:rPr>
              <a:t>MemDB Shard</a:t>
            </a:r>
            <a:endParaRPr lang="en-US" sz="1600" b="1" dirty="0">
              <a:solidFill>
                <a:srgbClr val="002060"/>
              </a:solidFill>
            </a:endParaRPr>
          </a:p>
        </p:txBody>
      </p:sp>
      <p:cxnSp>
        <p:nvCxnSpPr>
          <p:cNvPr id="15" name="Straight Arrow Connector 14"/>
          <p:cNvCxnSpPr>
            <a:stCxn id="10" idx="2"/>
            <a:endCxn id="11" idx="0"/>
          </p:cNvCxnSpPr>
          <p:nvPr/>
        </p:nvCxnSpPr>
        <p:spPr>
          <a:xfrm>
            <a:off x="2819400" y="3243590"/>
            <a:ext cx="0" cy="35356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726948" y="3624590"/>
            <a:ext cx="10668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2060"/>
                </a:solidFill>
              </a:rPr>
              <a:t>Shard Replica</a:t>
            </a:r>
            <a:endParaRPr lang="en-US" sz="1600" dirty="0">
              <a:solidFill>
                <a:srgbClr val="00206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924300" y="2786390"/>
            <a:ext cx="1219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2060"/>
                </a:solidFill>
              </a:rPr>
              <a:t>Backend Server</a:t>
            </a:r>
            <a:endParaRPr lang="en-US" sz="1600" dirty="0">
              <a:solidFill>
                <a:srgbClr val="00206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924300" y="3597158"/>
            <a:ext cx="1219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002060"/>
                </a:solidFill>
              </a:rPr>
              <a:t>MemDB Shard</a:t>
            </a:r>
            <a:endParaRPr lang="en-US" sz="1600" b="1" dirty="0">
              <a:solidFill>
                <a:srgbClr val="002060"/>
              </a:solidFill>
            </a:endParaRPr>
          </a:p>
        </p:txBody>
      </p:sp>
      <p:cxnSp>
        <p:nvCxnSpPr>
          <p:cNvPr id="22" name="Straight Arrow Connector 21"/>
          <p:cNvCxnSpPr>
            <a:stCxn id="20" idx="2"/>
            <a:endCxn id="21" idx="0"/>
          </p:cNvCxnSpPr>
          <p:nvPr/>
        </p:nvCxnSpPr>
        <p:spPr>
          <a:xfrm>
            <a:off x="4533900" y="3243590"/>
            <a:ext cx="0" cy="35356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5638800" y="2786390"/>
            <a:ext cx="1219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2060"/>
                </a:solidFill>
              </a:rPr>
              <a:t>Backend Server</a:t>
            </a:r>
            <a:endParaRPr lang="en-US" sz="1600" dirty="0">
              <a:solidFill>
                <a:srgbClr val="00206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638800" y="3597158"/>
            <a:ext cx="1219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002060"/>
                </a:solidFill>
              </a:rPr>
              <a:t>MemDB Shard</a:t>
            </a:r>
            <a:endParaRPr lang="en-US" sz="1600" b="1" dirty="0">
              <a:solidFill>
                <a:srgbClr val="002060"/>
              </a:solidFill>
            </a:endParaRPr>
          </a:p>
        </p:txBody>
      </p:sp>
      <p:cxnSp>
        <p:nvCxnSpPr>
          <p:cNvPr id="26" name="Straight Arrow Connector 25"/>
          <p:cNvCxnSpPr>
            <a:stCxn id="24" idx="2"/>
            <a:endCxn id="25" idx="0"/>
          </p:cNvCxnSpPr>
          <p:nvPr/>
        </p:nvCxnSpPr>
        <p:spPr>
          <a:xfrm>
            <a:off x="6248400" y="3243590"/>
            <a:ext cx="0" cy="35356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7315200" y="2787152"/>
            <a:ext cx="1066800" cy="4564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2060"/>
                </a:solidFill>
              </a:rPr>
              <a:t>Shard Replica</a:t>
            </a:r>
            <a:endParaRPr lang="en-US" sz="1600" dirty="0">
              <a:solidFill>
                <a:srgbClr val="00206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315200" y="3597158"/>
            <a:ext cx="10668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2060"/>
                </a:solidFill>
              </a:rPr>
              <a:t>Shard Replica</a:t>
            </a:r>
            <a:endParaRPr lang="en-US" sz="1600" dirty="0">
              <a:solidFill>
                <a:srgbClr val="002060"/>
              </a:solidFill>
            </a:endParaRPr>
          </a:p>
        </p:txBody>
      </p:sp>
      <p:cxnSp>
        <p:nvCxnSpPr>
          <p:cNvPr id="30" name="Straight Arrow Connector 29"/>
          <p:cNvCxnSpPr>
            <a:stCxn id="11" idx="1"/>
          </p:cNvCxnSpPr>
          <p:nvPr/>
        </p:nvCxnSpPr>
        <p:spPr>
          <a:xfrm flipH="1">
            <a:off x="1793748" y="3825758"/>
            <a:ext cx="4160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5" idx="3"/>
            <a:endCxn id="28" idx="1"/>
          </p:cNvCxnSpPr>
          <p:nvPr/>
        </p:nvCxnSpPr>
        <p:spPr>
          <a:xfrm>
            <a:off x="6858000" y="3825758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2971800" y="4845116"/>
            <a:ext cx="1219200" cy="793684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002060"/>
                </a:solidFill>
              </a:rPr>
              <a:t>Backend Storage</a:t>
            </a:r>
          </a:p>
          <a:p>
            <a:pPr algn="ctr"/>
            <a:r>
              <a:rPr lang="en-US" sz="1200" dirty="0" smtClean="0">
                <a:solidFill>
                  <a:srgbClr val="002060"/>
                </a:solidFill>
              </a:rPr>
              <a:t>(</a:t>
            </a:r>
            <a:r>
              <a:rPr lang="en-US" sz="1200" dirty="0" err="1" smtClean="0">
                <a:solidFill>
                  <a:srgbClr val="002060"/>
                </a:solidFill>
              </a:rPr>
              <a:t>MongoDB</a:t>
            </a:r>
            <a:r>
              <a:rPr lang="en-US" sz="1200" dirty="0" smtClean="0">
                <a:solidFill>
                  <a:srgbClr val="002060"/>
                </a:solidFill>
              </a:rPr>
              <a:t>)</a:t>
            </a:r>
            <a:endParaRPr lang="en-US" sz="1600" dirty="0">
              <a:solidFill>
                <a:srgbClr val="002060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876800" y="4845116"/>
            <a:ext cx="1219200" cy="793684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002060"/>
                </a:solidFill>
              </a:rPr>
              <a:t>Locking</a:t>
            </a:r>
            <a:endParaRPr lang="en-US" sz="1200" b="1" dirty="0" smtClean="0">
              <a:solidFill>
                <a:srgbClr val="002060"/>
              </a:solidFill>
            </a:endParaRPr>
          </a:p>
          <a:p>
            <a:pPr algn="ctr"/>
            <a:r>
              <a:rPr lang="en-US" sz="1200" dirty="0" smtClean="0">
                <a:solidFill>
                  <a:srgbClr val="002060"/>
                </a:solidFill>
              </a:rPr>
              <a:t>(</a:t>
            </a:r>
            <a:r>
              <a:rPr lang="en-US" sz="1200" dirty="0" err="1" smtClean="0">
                <a:solidFill>
                  <a:srgbClr val="002060"/>
                </a:solidFill>
              </a:rPr>
              <a:t>Redis</a:t>
            </a:r>
            <a:r>
              <a:rPr lang="en-US" sz="1200" dirty="0">
                <a:solidFill>
                  <a:srgbClr val="002060"/>
                </a:solidFill>
              </a:rPr>
              <a:t>)</a:t>
            </a:r>
            <a:endParaRPr lang="en-US" sz="1600" dirty="0">
              <a:solidFill>
                <a:srgbClr val="002060"/>
              </a:solidFill>
            </a:endParaRPr>
          </a:p>
        </p:txBody>
      </p:sp>
      <p:cxnSp>
        <p:nvCxnSpPr>
          <p:cNvPr id="50" name="Straight Arrow Connector 49"/>
          <p:cNvCxnSpPr>
            <a:stCxn id="11" idx="2"/>
          </p:cNvCxnSpPr>
          <p:nvPr/>
        </p:nvCxnSpPr>
        <p:spPr>
          <a:xfrm flipH="1">
            <a:off x="2816733" y="4054358"/>
            <a:ext cx="2667" cy="40843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21" idx="2"/>
            <a:endCxn id="67" idx="0"/>
          </p:cNvCxnSpPr>
          <p:nvPr/>
        </p:nvCxnSpPr>
        <p:spPr>
          <a:xfrm>
            <a:off x="4533900" y="4054358"/>
            <a:ext cx="0" cy="40843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25" idx="2"/>
          </p:cNvCxnSpPr>
          <p:nvPr/>
        </p:nvCxnSpPr>
        <p:spPr>
          <a:xfrm flipV="1">
            <a:off x="6248400" y="4054358"/>
            <a:ext cx="0" cy="40843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endCxn id="10" idx="0"/>
          </p:cNvCxnSpPr>
          <p:nvPr/>
        </p:nvCxnSpPr>
        <p:spPr>
          <a:xfrm>
            <a:off x="2814066" y="2006605"/>
            <a:ext cx="5334" cy="7797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4" idx="2"/>
            <a:endCxn id="20" idx="0"/>
          </p:cNvCxnSpPr>
          <p:nvPr/>
        </p:nvCxnSpPr>
        <p:spPr>
          <a:xfrm>
            <a:off x="4533900" y="2006605"/>
            <a:ext cx="0" cy="7797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endCxn id="24" idx="0"/>
          </p:cNvCxnSpPr>
          <p:nvPr/>
        </p:nvCxnSpPr>
        <p:spPr>
          <a:xfrm>
            <a:off x="6246114" y="2006605"/>
            <a:ext cx="2286" cy="7797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2410872" y="2047905"/>
            <a:ext cx="7637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Routing</a:t>
            </a:r>
            <a:endParaRPr lang="en-US" sz="1200" dirty="0"/>
          </a:p>
        </p:txBody>
      </p:sp>
      <p:sp>
        <p:nvSpPr>
          <p:cNvPr id="87" name="TextBox 86"/>
          <p:cNvSpPr txBox="1"/>
          <p:nvPr/>
        </p:nvSpPr>
        <p:spPr>
          <a:xfrm>
            <a:off x="4152042" y="2047905"/>
            <a:ext cx="7637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Routing</a:t>
            </a:r>
            <a:endParaRPr lang="en-US" sz="1200" dirty="0"/>
          </a:p>
        </p:txBody>
      </p:sp>
      <p:sp>
        <p:nvSpPr>
          <p:cNvPr id="88" name="TextBox 87"/>
          <p:cNvSpPr txBox="1"/>
          <p:nvPr/>
        </p:nvSpPr>
        <p:spPr>
          <a:xfrm>
            <a:off x="5896259" y="2037476"/>
            <a:ext cx="7637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Routing</a:t>
            </a:r>
            <a:endParaRPr lang="en-US" sz="1200" dirty="0"/>
          </a:p>
        </p:txBody>
      </p:sp>
      <p:cxnSp>
        <p:nvCxnSpPr>
          <p:cNvPr id="163" name="Elbow Connector 162"/>
          <p:cNvCxnSpPr>
            <a:stCxn id="21" idx="3"/>
            <a:endCxn id="27" idx="0"/>
          </p:cNvCxnSpPr>
          <p:nvPr/>
        </p:nvCxnSpPr>
        <p:spPr>
          <a:xfrm flipV="1">
            <a:off x="5143500" y="2787152"/>
            <a:ext cx="2705100" cy="1038606"/>
          </a:xfrm>
          <a:prstGeom prst="bentConnector4">
            <a:avLst>
              <a:gd name="adj1" fmla="val 9718"/>
              <a:gd name="adj2" fmla="val 12201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Box 193"/>
          <p:cNvSpPr txBox="1"/>
          <p:nvPr/>
        </p:nvSpPr>
        <p:spPr>
          <a:xfrm>
            <a:off x="3943348" y="6062989"/>
            <a:ext cx="1238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Backend Servers</a:t>
            </a:r>
            <a:endParaRPr lang="en-US" sz="1200" dirty="0"/>
          </a:p>
        </p:txBody>
      </p:sp>
      <p:sp>
        <p:nvSpPr>
          <p:cNvPr id="67" name="Rectangle 66"/>
          <p:cNvSpPr/>
          <p:nvPr/>
        </p:nvSpPr>
        <p:spPr>
          <a:xfrm>
            <a:off x="2209800" y="4462789"/>
            <a:ext cx="4648200" cy="1371601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0" name="TextBox 79"/>
          <p:cNvSpPr txBox="1"/>
          <p:nvPr/>
        </p:nvSpPr>
        <p:spPr>
          <a:xfrm>
            <a:off x="3619500" y="4507306"/>
            <a:ext cx="18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MemDB</a:t>
            </a:r>
            <a:r>
              <a:rPr lang="en-US" sz="1200" dirty="0" smtClean="0"/>
              <a:t> Global Services</a:t>
            </a:r>
            <a:endParaRPr lang="en-US" sz="1200" dirty="0"/>
          </a:p>
        </p:txBody>
      </p:sp>
      <p:sp>
        <p:nvSpPr>
          <p:cNvPr id="70" name="TextBox 69"/>
          <p:cNvSpPr txBox="1"/>
          <p:nvPr/>
        </p:nvSpPr>
        <p:spPr>
          <a:xfrm>
            <a:off x="3924299" y="1762780"/>
            <a:ext cx="12763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Frontend servers</a:t>
            </a:r>
            <a:endParaRPr lang="en-US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2695574" y="304800"/>
            <a:ext cx="3676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Quick </a:t>
            </a:r>
            <a:r>
              <a:rPr lang="en-US" sz="2400" b="1" dirty="0" err="1" smtClean="0"/>
              <a:t>Pomelo</a:t>
            </a:r>
            <a:r>
              <a:rPr lang="en-US" sz="2400" b="1" dirty="0" smtClean="0"/>
              <a:t> Architecture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684689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Rectangle 165"/>
          <p:cNvSpPr/>
          <p:nvPr/>
        </p:nvSpPr>
        <p:spPr>
          <a:xfrm>
            <a:off x="1661826" y="5454781"/>
            <a:ext cx="6019800" cy="869819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038598" y="4267200"/>
            <a:ext cx="1219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002060"/>
                </a:solidFill>
              </a:rPr>
              <a:t>MemDB Client</a:t>
            </a:r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150171" y="5683381"/>
            <a:ext cx="1219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002060"/>
                </a:solidFill>
              </a:rPr>
              <a:t>MemDB Shard</a:t>
            </a:r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038601" y="5683381"/>
            <a:ext cx="1219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002060"/>
                </a:solidFill>
              </a:rPr>
              <a:t>MemDB Shard</a:t>
            </a:r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986938" y="5683381"/>
            <a:ext cx="1219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002060"/>
                </a:solidFill>
              </a:rPr>
              <a:t>MemDB Shard</a:t>
            </a:r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427285" y="4994340"/>
            <a:ext cx="7637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Routing</a:t>
            </a:r>
            <a:endParaRPr lang="en-US" sz="1100" dirty="0"/>
          </a:p>
        </p:txBody>
      </p:sp>
      <p:sp>
        <p:nvSpPr>
          <p:cNvPr id="87" name="TextBox 86"/>
          <p:cNvSpPr txBox="1"/>
          <p:nvPr/>
        </p:nvSpPr>
        <p:spPr>
          <a:xfrm>
            <a:off x="4266341" y="4994340"/>
            <a:ext cx="7637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Routing</a:t>
            </a:r>
            <a:endParaRPr lang="en-US" sz="1100" dirty="0"/>
          </a:p>
        </p:txBody>
      </p:sp>
      <p:sp>
        <p:nvSpPr>
          <p:cNvPr id="88" name="TextBox 87"/>
          <p:cNvSpPr txBox="1"/>
          <p:nvPr/>
        </p:nvSpPr>
        <p:spPr>
          <a:xfrm>
            <a:off x="5332285" y="4994340"/>
            <a:ext cx="7637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Routing</a:t>
            </a:r>
            <a:endParaRPr lang="en-US" sz="1100" dirty="0"/>
          </a:p>
        </p:txBody>
      </p:sp>
      <p:cxnSp>
        <p:nvCxnSpPr>
          <p:cNvPr id="55" name="Straight Arrow Connector 54"/>
          <p:cNvCxnSpPr>
            <a:stCxn id="10" idx="2"/>
            <a:endCxn id="11" idx="0"/>
          </p:cNvCxnSpPr>
          <p:nvPr/>
        </p:nvCxnSpPr>
        <p:spPr>
          <a:xfrm flipH="1">
            <a:off x="2759771" y="4724400"/>
            <a:ext cx="1888427" cy="95898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0" idx="2"/>
            <a:endCxn id="21" idx="0"/>
          </p:cNvCxnSpPr>
          <p:nvPr/>
        </p:nvCxnSpPr>
        <p:spPr>
          <a:xfrm>
            <a:off x="4648198" y="4724400"/>
            <a:ext cx="3" cy="95898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0" idx="2"/>
            <a:endCxn id="25" idx="0"/>
          </p:cNvCxnSpPr>
          <p:nvPr/>
        </p:nvCxnSpPr>
        <p:spPr>
          <a:xfrm>
            <a:off x="4648198" y="4724400"/>
            <a:ext cx="1948340" cy="95898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657600" y="6477184"/>
            <a:ext cx="1995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Stand-alone mode</a:t>
            </a:r>
            <a:endParaRPr lang="en-US" dirty="0"/>
          </a:p>
        </p:txBody>
      </p:sp>
      <p:sp>
        <p:nvSpPr>
          <p:cNvPr id="76" name="Rectangle 75"/>
          <p:cNvSpPr/>
          <p:nvPr/>
        </p:nvSpPr>
        <p:spPr>
          <a:xfrm>
            <a:off x="1661826" y="1407652"/>
            <a:ext cx="1676400" cy="1716548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1890426" y="1686544"/>
            <a:ext cx="1219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002060"/>
                </a:solidFill>
              </a:rPr>
              <a:t>MemDB Client</a:t>
            </a:r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890426" y="2421112"/>
            <a:ext cx="1219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002060"/>
                </a:solidFill>
              </a:rPr>
              <a:t>MemDB Shard</a:t>
            </a:r>
            <a:endParaRPr lang="en-US" sz="1400" dirty="0">
              <a:solidFill>
                <a:srgbClr val="002060"/>
              </a:solidFill>
            </a:endParaRPr>
          </a:p>
        </p:txBody>
      </p:sp>
      <p:cxnSp>
        <p:nvCxnSpPr>
          <p:cNvPr id="79" name="Straight Arrow Connector 78"/>
          <p:cNvCxnSpPr>
            <a:stCxn id="77" idx="2"/>
            <a:endCxn id="78" idx="0"/>
          </p:cNvCxnSpPr>
          <p:nvPr/>
        </p:nvCxnSpPr>
        <p:spPr>
          <a:xfrm>
            <a:off x="2500026" y="2143744"/>
            <a:ext cx="0" cy="27736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3822858" y="1407652"/>
            <a:ext cx="1676400" cy="1716548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Rectangle 83"/>
          <p:cNvSpPr/>
          <p:nvPr/>
        </p:nvSpPr>
        <p:spPr>
          <a:xfrm>
            <a:off x="4051458" y="1686544"/>
            <a:ext cx="1219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002060"/>
                </a:solidFill>
              </a:rPr>
              <a:t>MemDB Client</a:t>
            </a:r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4051458" y="2421112"/>
            <a:ext cx="1219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002060"/>
                </a:solidFill>
              </a:rPr>
              <a:t>MemDB Shard</a:t>
            </a:r>
            <a:endParaRPr lang="en-US" sz="1400" dirty="0">
              <a:solidFill>
                <a:srgbClr val="002060"/>
              </a:solidFill>
            </a:endParaRPr>
          </a:p>
        </p:txBody>
      </p:sp>
      <p:cxnSp>
        <p:nvCxnSpPr>
          <p:cNvPr id="90" name="Straight Arrow Connector 89"/>
          <p:cNvCxnSpPr>
            <a:stCxn id="84" idx="2"/>
            <a:endCxn id="89" idx="0"/>
          </p:cNvCxnSpPr>
          <p:nvPr/>
        </p:nvCxnSpPr>
        <p:spPr>
          <a:xfrm>
            <a:off x="4661058" y="2143744"/>
            <a:ext cx="0" cy="27736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>
            <a:off x="6005226" y="1407652"/>
            <a:ext cx="1676400" cy="1716548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 91"/>
          <p:cNvSpPr/>
          <p:nvPr/>
        </p:nvSpPr>
        <p:spPr>
          <a:xfrm>
            <a:off x="6233826" y="1686544"/>
            <a:ext cx="1219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002060"/>
                </a:solidFill>
              </a:rPr>
              <a:t>MemDB Client</a:t>
            </a:r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6233826" y="2421112"/>
            <a:ext cx="1219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002060"/>
                </a:solidFill>
              </a:rPr>
              <a:t>MemDB Shard</a:t>
            </a:r>
            <a:endParaRPr lang="en-US" sz="1400" dirty="0">
              <a:solidFill>
                <a:srgbClr val="002060"/>
              </a:solidFill>
            </a:endParaRPr>
          </a:p>
        </p:txBody>
      </p:sp>
      <p:cxnSp>
        <p:nvCxnSpPr>
          <p:cNvPr id="94" name="Straight Arrow Connector 93"/>
          <p:cNvCxnSpPr>
            <a:stCxn id="92" idx="2"/>
            <a:endCxn id="93" idx="0"/>
          </p:cNvCxnSpPr>
          <p:nvPr/>
        </p:nvCxnSpPr>
        <p:spPr>
          <a:xfrm>
            <a:off x="6843426" y="2143744"/>
            <a:ext cx="0" cy="27736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3693593" y="3477491"/>
            <a:ext cx="185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In-process mode</a:t>
            </a:r>
            <a:endParaRPr lang="en-US" dirty="0"/>
          </a:p>
        </p:txBody>
      </p:sp>
      <p:sp>
        <p:nvSpPr>
          <p:cNvPr id="99" name="Rectangle 98"/>
          <p:cNvSpPr/>
          <p:nvPr/>
        </p:nvSpPr>
        <p:spPr>
          <a:xfrm>
            <a:off x="1294540" y="1179052"/>
            <a:ext cx="6706460" cy="2173748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2500026" y="205552"/>
            <a:ext cx="4330544" cy="4433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>
            <a:off x="3899058" y="304799"/>
            <a:ext cx="1371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Frontend Servers</a:t>
            </a:r>
            <a:endParaRPr lang="en-US" sz="1200" dirty="0"/>
          </a:p>
        </p:txBody>
      </p:sp>
      <p:cxnSp>
        <p:nvCxnSpPr>
          <p:cNvPr id="102" name="Straight Arrow Connector 101"/>
          <p:cNvCxnSpPr>
            <a:stCxn id="100" idx="2"/>
            <a:endCxn id="76" idx="0"/>
          </p:cNvCxnSpPr>
          <p:nvPr/>
        </p:nvCxnSpPr>
        <p:spPr>
          <a:xfrm flipH="1">
            <a:off x="2500026" y="648852"/>
            <a:ext cx="2165272" cy="758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100" idx="2"/>
            <a:endCxn id="82" idx="0"/>
          </p:cNvCxnSpPr>
          <p:nvPr/>
        </p:nvCxnSpPr>
        <p:spPr>
          <a:xfrm flipH="1">
            <a:off x="4661058" y="648852"/>
            <a:ext cx="4240" cy="758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100" idx="2"/>
            <a:endCxn id="91" idx="0"/>
          </p:cNvCxnSpPr>
          <p:nvPr/>
        </p:nvCxnSpPr>
        <p:spPr>
          <a:xfrm>
            <a:off x="4665298" y="648852"/>
            <a:ext cx="2178128" cy="758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3351083" y="808420"/>
            <a:ext cx="7637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Routing</a:t>
            </a:r>
            <a:endParaRPr lang="en-US" sz="1100" dirty="0"/>
          </a:p>
        </p:txBody>
      </p:sp>
      <p:sp>
        <p:nvSpPr>
          <p:cNvPr id="106" name="TextBox 105"/>
          <p:cNvSpPr txBox="1"/>
          <p:nvPr/>
        </p:nvSpPr>
        <p:spPr>
          <a:xfrm>
            <a:off x="4334730" y="804595"/>
            <a:ext cx="7637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Routing</a:t>
            </a:r>
            <a:endParaRPr lang="en-US" sz="1100" dirty="0"/>
          </a:p>
        </p:txBody>
      </p:sp>
      <p:sp>
        <p:nvSpPr>
          <p:cNvPr id="107" name="TextBox 106"/>
          <p:cNvSpPr txBox="1"/>
          <p:nvPr/>
        </p:nvSpPr>
        <p:spPr>
          <a:xfrm>
            <a:off x="5241511" y="804854"/>
            <a:ext cx="7637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Routing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38679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110</Words>
  <Application>Microsoft Office PowerPoint</Application>
  <PresentationFormat>On-screen Show (4:3)</PresentationFormat>
  <Paragraphs>65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rain</dc:creator>
  <cp:lastModifiedBy>rain</cp:lastModifiedBy>
  <cp:revision>55</cp:revision>
  <dcterms:created xsi:type="dcterms:W3CDTF">2015-05-12T08:17:22Z</dcterms:created>
  <dcterms:modified xsi:type="dcterms:W3CDTF">2015-06-25T17:19:57Z</dcterms:modified>
</cp:coreProperties>
</file>