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91" r:id="rId5"/>
    <p:sldId id="292" r:id="rId6"/>
    <p:sldId id="269" r:id="rId7"/>
    <p:sldId id="270" r:id="rId8"/>
    <p:sldId id="271" r:id="rId9"/>
    <p:sldId id="273" r:id="rId10"/>
    <p:sldId id="272" r:id="rId11"/>
    <p:sldId id="262" r:id="rId12"/>
    <p:sldId id="274" r:id="rId13"/>
    <p:sldId id="275" r:id="rId14"/>
    <p:sldId id="276" r:id="rId15"/>
    <p:sldId id="279" r:id="rId16"/>
    <p:sldId id="277" r:id="rId17"/>
    <p:sldId id="280" r:id="rId18"/>
    <p:sldId id="278" r:id="rId19"/>
    <p:sldId id="281" r:id="rId20"/>
    <p:sldId id="282" r:id="rId21"/>
    <p:sldId id="283" r:id="rId22"/>
    <p:sldId id="286" r:id="rId23"/>
    <p:sldId id="285" r:id="rId24"/>
    <p:sldId id="287" r:id="rId25"/>
    <p:sldId id="288" r:id="rId26"/>
    <p:sldId id="263" r:id="rId27"/>
    <p:sldId id="293" r:id="rId28"/>
    <p:sldId id="289" r:id="rId29"/>
    <p:sldId id="26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B47"/>
    <a:srgbClr val="191919"/>
    <a:srgbClr val="ECE984"/>
    <a:srgbClr val="E8CB6F"/>
    <a:srgbClr val="B8413E"/>
    <a:srgbClr val="333333"/>
    <a:srgbClr val="037FA4"/>
    <a:srgbClr val="00B200"/>
    <a:srgbClr val="0000C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1128" y="67"/>
      </p:cViewPr>
      <p:guideLst/>
    </p:cSldViewPr>
  </p:slideViewPr>
  <p:outlineViewPr>
    <p:cViewPr>
      <p:scale>
        <a:sx n="33" d="100"/>
        <a:sy n="33" d="100"/>
      </p:scale>
      <p:origin x="0" y="-876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AFA72-7DFF-4114-AE16-9F3F1B78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6DE689-4252-4F3F-A7F7-FC6E9EE96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259DE-8844-46D1-AB94-9E7A301F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D70F1-D66F-4CD1-B683-7CF7B8BF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6E3E1-2B44-4F98-A6CC-4CB52D57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4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4AD65-6150-477C-8351-E6108ABA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DE3DF-C886-4574-AF5D-E09265447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FE820-D589-4E4C-A735-14271112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7F69C-A6CE-4034-BE4E-E9405C24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4AC9E-FDBF-480C-AD02-6F7CE3B9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072154-8730-44C6-BC31-0FA52E3F5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88517-ED16-4845-A229-8BC97D17B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67869-C511-4CC5-8C04-7FDED4D6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F34F1-998E-4B2B-B8AD-B7A0A46D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BB214-4DC6-424A-99CA-DD79F57F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BD0C3-A3E8-4825-BA7E-A6BF85BF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2D045-8073-4090-BC09-2F8F2AAF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E5315-C731-4760-AAB8-F9241A28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EE25F-540B-462E-9369-EEA77942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00A7E-9365-40BA-B03A-8FDB6C82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3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D4869-988A-4D36-8516-E65FFAA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06033-6FA8-4B9A-9429-72320E7B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27D9F-9C7C-4BF1-AF8C-358A3793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1D723-57B9-4637-9DEF-03867BEF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7ED0-8078-4A6B-AA83-2112D81D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9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9621-EF7D-4826-9A0B-D8E7C0B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F60CD-6123-4798-BCFB-6C5777820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22427-4ECB-461C-844D-7F6ACDCAD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0F417-B3C7-477D-A7CC-759F9AD3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6189F-3932-41EE-AD59-685FB101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6B4B5-386A-4F6D-9A55-3DC21C89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3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729C3-F7A6-4897-91D9-65F41535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85B6A-4577-4219-AEDD-89B81C49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C32FC8-791F-4330-888C-C14851A1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6166E3-E7BB-401D-8755-A916D92FE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AC5DD9-A634-445D-8940-58C19F6A8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CDDB7-0322-4176-9631-27277C1A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843174-1EFF-439D-BD17-29D4C1F3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8757C8-87AE-496F-BD19-4FBF2BEC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2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FF946-1E6D-4AC3-B0CA-2A49372E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4ED57B-0C40-4F75-B552-C573D336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212972-866F-4A34-8674-C0A5F1EB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D9A4E-369E-4507-98A3-E816A1D4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3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B77B8B-ECB7-4F7C-B483-8E01A515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AE35ED-9C06-4D40-A6DB-2C8FC34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895F4-4CBD-4F7A-AC1F-3082341C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87DF3-CCF4-49C3-BA48-9002C38F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0A9C5-6DE9-40D5-ABA9-6EDADF73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89215-6A07-42DD-895F-ED7EA97D4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8CEB1-747A-4835-85D8-B6FE37E6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71BB4-3CD8-4C23-8281-314DC552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7FE96-7892-4D1D-BCB6-BA3FD6F4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74D8-543A-457F-8793-624B6A3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CF4A7C-8D56-4A1C-9118-5B981EC2E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33365-3A66-42AD-8B6C-35B7EB880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126EB-71AB-43BF-BC0C-D7F9BDBE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D48DC-9C58-40FC-B5D7-76DF3A8A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174C7-BA11-4917-AF9C-1C923C0D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9774C-1712-433F-848D-448E2ECA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1A4B5-78A1-4552-82C5-415F4050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B1987-7746-40B1-B678-CA7A56F29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E395-883F-40FE-A3FA-57D401044EF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9AF0F-74AF-4A2D-AC25-7E847094B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BBEFC-4802-4DD4-96DA-DFAEA734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31D3-7A9D-4009-92EE-210DA8F0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5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2154C-1438-4F2A-8939-69B6613AEE53}"/>
              </a:ext>
            </a:extLst>
          </p:cNvPr>
          <p:cNvSpPr/>
          <p:nvPr/>
        </p:nvSpPr>
        <p:spPr>
          <a:xfrm>
            <a:off x="-72322" y="828675"/>
            <a:ext cx="12496800" cy="517207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33AA0-92D1-4ACC-9ACF-9BC62C85C648}"/>
              </a:ext>
            </a:extLst>
          </p:cNvPr>
          <p:cNvSpPr txBox="1"/>
          <p:nvPr/>
        </p:nvSpPr>
        <p:spPr>
          <a:xfrm>
            <a:off x="113527" y="1288723"/>
            <a:ext cx="11570796" cy="118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Times New Roman" panose="02020603050405020304" pitchFamily="18" charset="0"/>
              </a:rPr>
              <a:t>Making Weather Forecasting Program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52141-5FE1-4EB9-B84F-D5B31C6CECAB}"/>
              </a:ext>
            </a:extLst>
          </p:cNvPr>
          <p:cNvSpPr txBox="1"/>
          <p:nvPr/>
        </p:nvSpPr>
        <p:spPr>
          <a:xfrm>
            <a:off x="8879788" y="3887732"/>
            <a:ext cx="3097322" cy="1952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Times New Roman" panose="02020603050405020304" pitchFamily="18" charset="0"/>
              </a:rPr>
              <a:t>1307 Francis Yoon</a:t>
            </a:r>
          </a:p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Times New Roman" panose="02020603050405020304" pitchFamily="18" charset="0"/>
              </a:rPr>
              <a:t>1312 Edmond Jung</a:t>
            </a:r>
          </a:p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Times New Roman" panose="02020603050405020304" pitchFamily="18" charset="0"/>
              </a:rPr>
              <a:t>1406 Hun Shim</a:t>
            </a:r>
            <a:endParaRPr lang="ko-KR" altLang="en-US" sz="2800" b="1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241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80"/>
            <a:ext cx="10515600" cy="4881115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By using ‘</a:t>
            </a:r>
            <a:r>
              <a:rPr lang="en-US" altLang="ko-KR" sz="3200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get_dummies</a:t>
            </a: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’, changed textual data to numeric data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1028700" indent="-1028700">
              <a:buFont typeface="+mj-lt"/>
              <a:buAutoNum type="romanUcPeriod" startAt="4"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Set train set and test set from the database and make logistic model</a:t>
            </a:r>
          </a:p>
          <a:p>
            <a:pPr marL="571500" indent="-571500">
              <a:buFont typeface="+mj-lt"/>
              <a:buAutoNum type="romanUcPeriod" startAt="4"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Repeat the model with various categories and find the best model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71500" indent="-571500">
              <a:buFont typeface="+mj-lt"/>
              <a:buAutoNum type="romanUcPeriod"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6E222-DBDF-475B-83B2-02A269E59495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3F3B1-D078-4E5A-95C1-327C43EBE588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D6B303-CD44-4DE5-A26E-BF3F665EDDBD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795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27A85A5-DABD-46BD-8966-2E3789F20532}"/>
              </a:ext>
            </a:extLst>
          </p:cNvPr>
          <p:cNvSpPr txBox="1"/>
          <p:nvPr/>
        </p:nvSpPr>
        <p:spPr>
          <a:xfrm>
            <a:off x="817136" y="2040384"/>
            <a:ext cx="10081606" cy="1479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Tried with the logistic model,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but too much </a:t>
            </a:r>
            <a:r>
              <a:rPr lang="en-US" altLang="ko-KR" sz="3200" b="1" dirty="0">
                <a:solidFill>
                  <a:srgbClr val="6BDB47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false</a:t>
            </a: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prediction &amp; low recall, precision value </a:t>
            </a:r>
            <a:endParaRPr lang="ko-KR" altLang="en-US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BF8879-ED14-43F9-B24A-61D599A5DB49}"/>
              </a:ext>
            </a:extLst>
          </p:cNvPr>
          <p:cNvSpPr/>
          <p:nvPr/>
        </p:nvSpPr>
        <p:spPr>
          <a:xfrm>
            <a:off x="565304" y="2428407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3DB475-A1BB-4997-99C6-82E15191B317}"/>
              </a:ext>
            </a:extLst>
          </p:cNvPr>
          <p:cNvCxnSpPr>
            <a:cxnSpLocks/>
          </p:cNvCxnSpPr>
          <p:nvPr/>
        </p:nvCxnSpPr>
        <p:spPr>
          <a:xfrm>
            <a:off x="1511132" y="3476932"/>
            <a:ext cx="4329229" cy="0"/>
          </a:xfrm>
          <a:prstGeom prst="line">
            <a:avLst/>
          </a:prstGeom>
          <a:ln w="38100">
            <a:solidFill>
              <a:srgbClr val="6BDB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77A1D23-A5CF-46C4-A4E2-CBF40A068ED4}"/>
              </a:ext>
            </a:extLst>
          </p:cNvPr>
          <p:cNvCxnSpPr>
            <a:cxnSpLocks/>
          </p:cNvCxnSpPr>
          <p:nvPr/>
        </p:nvCxnSpPr>
        <p:spPr>
          <a:xfrm>
            <a:off x="6371148" y="3476932"/>
            <a:ext cx="4267355" cy="0"/>
          </a:xfrm>
          <a:prstGeom prst="line">
            <a:avLst/>
          </a:prstGeom>
          <a:ln w="38100">
            <a:solidFill>
              <a:srgbClr val="ECE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16F63DE-E97C-4191-AD70-DC34AB606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78140"/>
              </p:ext>
            </p:extLst>
          </p:nvPr>
        </p:nvGraphicFramePr>
        <p:xfrm>
          <a:off x="362033" y="4566324"/>
          <a:ext cx="5077315" cy="187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16">
                  <a:extLst>
                    <a:ext uri="{9D8B030D-6E8A-4147-A177-3AD203B41FA5}">
                      <a16:colId xmlns:a16="http://schemas.microsoft.com/office/drawing/2014/main" val="2321899383"/>
                    </a:ext>
                  </a:extLst>
                </a:gridCol>
                <a:gridCol w="2334191">
                  <a:extLst>
                    <a:ext uri="{9D8B030D-6E8A-4147-A177-3AD203B41FA5}">
                      <a16:colId xmlns:a16="http://schemas.microsoft.com/office/drawing/2014/main" val="2742830413"/>
                    </a:ext>
                  </a:extLst>
                </a:gridCol>
                <a:gridCol w="2465408">
                  <a:extLst>
                    <a:ext uri="{9D8B030D-6E8A-4147-A177-3AD203B41FA5}">
                      <a16:colId xmlns:a16="http://schemas.microsoft.com/office/drawing/2014/main" val="1734823201"/>
                    </a:ext>
                  </a:extLst>
                </a:gridCol>
              </a:tblGrid>
              <a:tr h="393896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288823"/>
                  </a:ext>
                </a:extLst>
              </a:tr>
              <a:tr h="675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TN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True Negative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FP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False positive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97200"/>
                  </a:ext>
                </a:extLst>
              </a:tr>
              <a:tr h="775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FN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False Negative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TP 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True Positive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05083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031CEA5-2DFE-44EF-85A3-9BEFECADABD4}"/>
              </a:ext>
            </a:extLst>
          </p:cNvPr>
          <p:cNvSpPr txBox="1"/>
          <p:nvPr/>
        </p:nvSpPr>
        <p:spPr>
          <a:xfrm>
            <a:off x="6340408" y="4687915"/>
            <a:ext cx="1704313" cy="578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Precision = </a:t>
            </a:r>
            <a:endParaRPr lang="ko-KR" altLang="en-US" sz="24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8BAC4-405D-4FD2-A2DB-2126759D29DD}"/>
              </a:ext>
            </a:extLst>
          </p:cNvPr>
          <p:cNvSpPr txBox="1"/>
          <p:nvPr/>
        </p:nvSpPr>
        <p:spPr>
          <a:xfrm>
            <a:off x="6375106" y="5719231"/>
            <a:ext cx="1313180" cy="578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Recall = </a:t>
            </a:r>
            <a:endParaRPr lang="ko-KR" altLang="en-US" sz="24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218E764-516D-4820-AA12-5DB1FDD31A63}"/>
              </a:ext>
            </a:extLst>
          </p:cNvPr>
          <p:cNvCxnSpPr>
            <a:cxnSpLocks/>
          </p:cNvCxnSpPr>
          <p:nvPr/>
        </p:nvCxnSpPr>
        <p:spPr>
          <a:xfrm>
            <a:off x="7974535" y="5031204"/>
            <a:ext cx="12958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49D17A7-CD7E-41C5-ADE6-330E8F1C07AD}"/>
              </a:ext>
            </a:extLst>
          </p:cNvPr>
          <p:cNvCxnSpPr>
            <a:cxnSpLocks/>
          </p:cNvCxnSpPr>
          <p:nvPr/>
        </p:nvCxnSpPr>
        <p:spPr>
          <a:xfrm>
            <a:off x="7602106" y="6070738"/>
            <a:ext cx="12626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BF49DD-C546-49EF-83F1-FEE1C9D87A1D}"/>
              </a:ext>
            </a:extLst>
          </p:cNvPr>
          <p:cNvSpPr txBox="1"/>
          <p:nvPr/>
        </p:nvSpPr>
        <p:spPr>
          <a:xfrm>
            <a:off x="8032617" y="4876785"/>
            <a:ext cx="1047082" cy="578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TP+FP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4754D-53B0-46D6-BFCC-2BF237BBF174}"/>
              </a:ext>
            </a:extLst>
          </p:cNvPr>
          <p:cNvSpPr txBox="1"/>
          <p:nvPr/>
        </p:nvSpPr>
        <p:spPr>
          <a:xfrm>
            <a:off x="8329386" y="4454585"/>
            <a:ext cx="599844" cy="578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TP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B6C29-6C14-4C93-94FC-5E36CF484B3C}"/>
              </a:ext>
            </a:extLst>
          </p:cNvPr>
          <p:cNvSpPr txBox="1"/>
          <p:nvPr/>
        </p:nvSpPr>
        <p:spPr>
          <a:xfrm>
            <a:off x="7712885" y="5918616"/>
            <a:ext cx="1067921" cy="578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TP+FN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7EF47-181C-4564-8E5A-027A769E29AA}"/>
              </a:ext>
            </a:extLst>
          </p:cNvPr>
          <p:cNvSpPr txBox="1"/>
          <p:nvPr/>
        </p:nvSpPr>
        <p:spPr>
          <a:xfrm>
            <a:off x="7994200" y="5492182"/>
            <a:ext cx="599844" cy="578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TP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573BC3-ACA7-40F1-8F3E-A684A86C21CC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5B873-FB11-4F4E-89ED-CEDE4CBE2906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E2D7DC-7B9B-49B0-8DA6-14FE001CBA4A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9428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E7F6DD-7C8B-4A64-ADE7-D3A7B9A3F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" r="58680"/>
          <a:stretch/>
        </p:blipFill>
        <p:spPr>
          <a:xfrm>
            <a:off x="2535208" y="2122875"/>
            <a:ext cx="6898158" cy="4544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C0118D-895B-42A0-85FA-FDC23C129CB6}"/>
              </a:ext>
            </a:extLst>
          </p:cNvPr>
          <p:cNvSpPr txBox="1"/>
          <p:nvPr/>
        </p:nvSpPr>
        <p:spPr>
          <a:xfrm>
            <a:off x="2736672" y="1189568"/>
            <a:ext cx="5187639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“Our logistic model’s result”</a:t>
            </a:r>
            <a:endParaRPr lang="ko-KR" altLang="en-US" sz="3200" b="1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F3051-F48E-4050-86D4-103FCA4F4BC7}"/>
              </a:ext>
            </a:extLst>
          </p:cNvPr>
          <p:cNvSpPr/>
          <p:nvPr/>
        </p:nvSpPr>
        <p:spPr>
          <a:xfrm>
            <a:off x="2829269" y="3102015"/>
            <a:ext cx="573687" cy="315410"/>
          </a:xfrm>
          <a:prstGeom prst="rect">
            <a:avLst/>
          </a:prstGeom>
          <a:noFill/>
          <a:ln w="57150">
            <a:solidFill>
              <a:srgbClr val="6BD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CCA493-972E-47D8-B9DD-8811595FC476}"/>
              </a:ext>
            </a:extLst>
          </p:cNvPr>
          <p:cNvSpPr/>
          <p:nvPr/>
        </p:nvSpPr>
        <p:spPr>
          <a:xfrm>
            <a:off x="3479381" y="2803003"/>
            <a:ext cx="573687" cy="315410"/>
          </a:xfrm>
          <a:prstGeom prst="rect">
            <a:avLst/>
          </a:prstGeom>
          <a:noFill/>
          <a:ln w="57150">
            <a:solidFill>
              <a:srgbClr val="6BD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93909-80F9-42A1-83E1-F68B723C696F}"/>
              </a:ext>
            </a:extLst>
          </p:cNvPr>
          <p:cNvSpPr/>
          <p:nvPr/>
        </p:nvSpPr>
        <p:spPr>
          <a:xfrm>
            <a:off x="4822044" y="5164238"/>
            <a:ext cx="1960721" cy="310587"/>
          </a:xfrm>
          <a:prstGeom prst="rect">
            <a:avLst/>
          </a:prstGeom>
          <a:noFill/>
          <a:ln w="57150">
            <a:solidFill>
              <a:srgbClr val="6BD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E63E25-14F6-47A2-A63C-6D8DBF7D0C1B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B7AC8-A05E-4660-9CF4-0D838075B4F8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06312F-0EA5-424D-ABEA-B67F2333D7E8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2363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80"/>
            <a:ext cx="10515600" cy="4881115"/>
          </a:xfrm>
        </p:spPr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Imported </a:t>
            </a:r>
            <a:r>
              <a:rPr lang="en-US" altLang="ko-KR" sz="3200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tensorflow</a:t>
            </a: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and other necessary libraries </a:t>
            </a:r>
          </a:p>
          <a:p>
            <a:pPr marL="571500" indent="-571500">
              <a:buFont typeface="+mj-lt"/>
              <a:buAutoNum type="romanUcPeriod"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0AA633-E018-4E05-9D27-79DA74D8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3136"/>
            <a:ext cx="12192000" cy="30043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2777CF-40D7-4B36-A88E-0616191E9F65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D3FDA-52D1-4D71-BAE1-3CB95376D3CF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9C63-01B9-46A3-990C-AA4E0BBA75E3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34D7C-E04E-45C7-92A2-C872C08E6033}"/>
              </a:ext>
            </a:extLst>
          </p:cNvPr>
          <p:cNvSpPr/>
          <p:nvPr/>
        </p:nvSpPr>
        <p:spPr>
          <a:xfrm>
            <a:off x="838200" y="4925960"/>
            <a:ext cx="1698523" cy="217897"/>
          </a:xfrm>
          <a:prstGeom prst="rect">
            <a:avLst/>
          </a:prstGeom>
          <a:noFill/>
          <a:ln w="57150">
            <a:solidFill>
              <a:srgbClr val="6BD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8BFC6B-CB92-4234-B084-2E3316C357BB}"/>
              </a:ext>
            </a:extLst>
          </p:cNvPr>
          <p:cNvSpPr/>
          <p:nvPr/>
        </p:nvSpPr>
        <p:spPr>
          <a:xfrm>
            <a:off x="833284" y="5147184"/>
            <a:ext cx="1860755" cy="217897"/>
          </a:xfrm>
          <a:prstGeom prst="rect">
            <a:avLst/>
          </a:prstGeom>
          <a:noFill/>
          <a:ln w="57150">
            <a:solidFill>
              <a:srgbClr val="6BD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612827-2973-4A58-B67A-BA18C15128EA}"/>
              </a:ext>
            </a:extLst>
          </p:cNvPr>
          <p:cNvSpPr/>
          <p:nvPr/>
        </p:nvSpPr>
        <p:spPr>
          <a:xfrm>
            <a:off x="828367" y="5712537"/>
            <a:ext cx="2101646" cy="217897"/>
          </a:xfrm>
          <a:prstGeom prst="rect">
            <a:avLst/>
          </a:prstGeom>
          <a:noFill/>
          <a:ln w="57150">
            <a:solidFill>
              <a:srgbClr val="6BD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03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80"/>
            <a:ext cx="10515600" cy="4881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II.  Read the Data file and removed rows which have ‘NA’</a:t>
            </a:r>
          </a:p>
          <a:p>
            <a:pPr marL="571500" indent="-571500">
              <a:buFont typeface="+mj-lt"/>
              <a:buAutoNum type="romanUcPeriod"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229B8A-41C7-4563-81B7-0F6830C79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03"/>
          <a:stretch/>
        </p:blipFill>
        <p:spPr>
          <a:xfrm>
            <a:off x="0" y="5421436"/>
            <a:ext cx="12192000" cy="1451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EF2F57-31B9-4C19-BC03-D05CCF1BD27A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914B1-B509-494D-B06A-021BDF7139BA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1C02E1-14CF-49DE-9D59-4CFF2FFBFF6E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8762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80"/>
            <a:ext cx="10515600" cy="4881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II.  Read the Data file and removed rows which have ‘NA’</a:t>
            </a:r>
          </a:p>
          <a:p>
            <a:pPr marL="571500" indent="-571500">
              <a:buFont typeface="+mj-lt"/>
              <a:buAutoNum type="romanUcPeriod"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229B8A-41C7-4563-81B7-0F6830C79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28" b="2373"/>
          <a:stretch/>
        </p:blipFill>
        <p:spPr>
          <a:xfrm>
            <a:off x="0" y="3765668"/>
            <a:ext cx="12192000" cy="31006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5414FD-98F1-4492-A6A2-B346D0E11593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633D1-D91C-443B-9D63-8022D315A2D2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9B29A0-E085-4A48-ADB7-1A1D3C74CE7A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72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80"/>
            <a:ext cx="10515600" cy="4881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III. By using the function named ‘</a:t>
            </a:r>
            <a:r>
              <a:rPr lang="en-US" altLang="ko-KR" sz="3200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get_dummies</a:t>
            </a: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’, 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changed textual data </a:t>
            </a:r>
            <a:r>
              <a:rPr lang="en-US" altLang="ko-KR" sz="3200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in’Rain</a:t>
            </a: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tomorrow’ to numeric data</a:t>
            </a: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BED4F0-F0EB-4B8C-9771-8DF690DBD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667"/>
          <a:stretch/>
        </p:blipFill>
        <p:spPr>
          <a:xfrm>
            <a:off x="0" y="5134109"/>
            <a:ext cx="12192000" cy="17322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C60A73-9D7E-4479-8C69-D00C3DA1ADA7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6698A-E7F2-46AB-9FE1-0B3C740F7C2E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B7F88-D37D-4FC8-8455-35AD11BA6AE1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0229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BED4F0-F0EB-4B8C-9771-8DF690DBD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8" b="166"/>
          <a:stretch/>
        </p:blipFill>
        <p:spPr>
          <a:xfrm>
            <a:off x="0" y="3672516"/>
            <a:ext cx="12192000" cy="31854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6B1C48-77D5-42E2-8C52-4354D8DEB4DD}"/>
              </a:ext>
            </a:extLst>
          </p:cNvPr>
          <p:cNvSpPr/>
          <p:nvPr/>
        </p:nvSpPr>
        <p:spPr>
          <a:xfrm>
            <a:off x="10978896" y="4334256"/>
            <a:ext cx="1109472" cy="1828800"/>
          </a:xfrm>
          <a:prstGeom prst="rect">
            <a:avLst/>
          </a:prstGeom>
          <a:noFill/>
          <a:ln w="57150" cap="rnd">
            <a:solidFill>
              <a:srgbClr val="6BDB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56CB2-8B30-4F29-BA44-B7892A498A18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2976C-58B4-4D22-BEFD-5553393B2EF0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C51B1F-75AD-44A1-8184-9B32C635BF6C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60BF1BC0-95EA-44EC-99E5-C6B1E418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5081BB5-2905-4DE7-9637-AFE272E6DC48}"/>
              </a:ext>
            </a:extLst>
          </p:cNvPr>
          <p:cNvSpPr txBox="1">
            <a:spLocks/>
          </p:cNvSpPr>
          <p:nvPr/>
        </p:nvSpPr>
        <p:spPr>
          <a:xfrm>
            <a:off x="838200" y="2006380"/>
            <a:ext cx="10515600" cy="488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III. By using the function named ‘get_dummies’,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changed textual data in’Rain tomorrow’ to numeric data</a:t>
            </a: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44004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80"/>
            <a:ext cx="10515600" cy="48811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IV. </a:t>
            </a: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Split the </a:t>
            </a:r>
            <a:r>
              <a:rPr lang="en-US" altLang="ko-KR" sz="3200" b="1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dataframe</a:t>
            </a: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into train, validation, and test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45DFE-746C-43A8-B6AC-10172111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925"/>
            <a:ext cx="12192000" cy="1972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B8E302-7A49-447D-90D0-E1F09FEC654A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B4630-A43F-4486-B7AD-825B3EE65FAB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DCC111-E40D-4B34-94A6-B0877DCA15EA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56604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80"/>
            <a:ext cx="10515600" cy="48811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V. Created an input pipeline using </a:t>
            </a:r>
            <a:r>
              <a:rPr lang="en-US" altLang="ko-KR" sz="3200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tf.data</a:t>
            </a:r>
            <a:endParaRPr lang="en-US" altLang="ko-KR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4B526E-8937-42FB-B5A9-23B22DFCE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9366"/>
            <a:ext cx="12192000" cy="31701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DCD4E0-89B2-4D4F-8758-36C0A8912FDB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53D0C-49AE-41F3-A046-1D99C14FF3D1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111F4-B8FE-4832-B628-EA50F56ED231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2585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774623-AB78-4FE0-83A7-87D9463FE86B}"/>
              </a:ext>
            </a:extLst>
          </p:cNvPr>
          <p:cNvSpPr/>
          <p:nvPr/>
        </p:nvSpPr>
        <p:spPr>
          <a:xfrm>
            <a:off x="1900262" y="4431882"/>
            <a:ext cx="9504000" cy="57844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8E72A1-D464-4B59-B676-AA2D2730698A}"/>
              </a:ext>
            </a:extLst>
          </p:cNvPr>
          <p:cNvSpPr/>
          <p:nvPr/>
        </p:nvSpPr>
        <p:spPr>
          <a:xfrm>
            <a:off x="1900262" y="5395755"/>
            <a:ext cx="9504000" cy="57844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654656-43DE-4FF6-8761-1845A49D35ED}"/>
              </a:ext>
            </a:extLst>
          </p:cNvPr>
          <p:cNvSpPr/>
          <p:nvPr/>
        </p:nvSpPr>
        <p:spPr>
          <a:xfrm>
            <a:off x="1900262" y="3468009"/>
            <a:ext cx="9504000" cy="57844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F812DF-1F47-4106-8473-782A0936910E}"/>
              </a:ext>
            </a:extLst>
          </p:cNvPr>
          <p:cNvSpPr/>
          <p:nvPr/>
        </p:nvSpPr>
        <p:spPr>
          <a:xfrm>
            <a:off x="1925662" y="2494955"/>
            <a:ext cx="9504000" cy="57844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C8EFFA-D11C-41A1-94CC-77536A747946}"/>
              </a:ext>
            </a:extLst>
          </p:cNvPr>
          <p:cNvSpPr/>
          <p:nvPr/>
        </p:nvSpPr>
        <p:spPr>
          <a:xfrm>
            <a:off x="1900262" y="1504355"/>
            <a:ext cx="9504000" cy="57844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71C9D-E8C4-4D8E-AB73-366B4DCCB0AD}"/>
              </a:ext>
            </a:extLst>
          </p:cNvPr>
          <p:cNvSpPr txBox="1"/>
          <p:nvPr/>
        </p:nvSpPr>
        <p:spPr>
          <a:xfrm>
            <a:off x="552089" y="193159"/>
            <a:ext cx="1730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B841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Index</a:t>
            </a:r>
            <a:endParaRPr lang="ko-KR" altLang="en-US" sz="4800" b="1" dirty="0">
              <a:solidFill>
                <a:srgbClr val="B8413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3065F-FE94-43B9-9B20-4B88A92EAEC5}"/>
              </a:ext>
            </a:extLst>
          </p:cNvPr>
          <p:cNvSpPr txBox="1"/>
          <p:nvPr/>
        </p:nvSpPr>
        <p:spPr>
          <a:xfrm>
            <a:off x="552089" y="1160780"/>
            <a:ext cx="8463280" cy="487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[1]:   </a:t>
            </a:r>
            <a:r>
              <a:rPr lang="en-US" altLang="ko-KR" sz="3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Motive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[2]:   </a:t>
            </a:r>
            <a:r>
              <a:rPr lang="en-US" altLang="ko-KR" sz="3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</a:t>
            </a:r>
            <a:r>
              <a:rPr lang="en-US" altLang="ko-KR" sz="3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Code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[4]:   </a:t>
            </a:r>
            <a:r>
              <a:rPr lang="en-US" altLang="ko-KR" sz="3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Evaluation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[5]:   </a:t>
            </a:r>
            <a:r>
              <a:rPr lang="en-US" altLang="ko-KR" sz="3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Reference</a:t>
            </a:r>
            <a:endParaRPr lang="ko-KR" altLang="en-US" sz="32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1A3F0F-7C03-445A-A32C-640E6E8CE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r="59662" b="54457"/>
          <a:stretch/>
        </p:blipFill>
        <p:spPr>
          <a:xfrm>
            <a:off x="-1672882" y="-4688843"/>
            <a:ext cx="8382921" cy="44653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D128B59-DA71-4010-A889-90A3FB16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39" y="-6150985"/>
            <a:ext cx="10635889" cy="598268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EF6E6C-4D9E-424A-A1BB-E0934B10C4CC}"/>
              </a:ext>
            </a:extLst>
          </p:cNvPr>
          <p:cNvSpPr/>
          <p:nvPr/>
        </p:nvSpPr>
        <p:spPr>
          <a:xfrm>
            <a:off x="-731520" y="1005840"/>
            <a:ext cx="198120" cy="295315"/>
          </a:xfrm>
          <a:prstGeom prst="rect">
            <a:avLst/>
          </a:prstGeom>
          <a:ln>
            <a:solidFill>
              <a:srgbClr val="ECE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2939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80"/>
            <a:ext cx="10515600" cy="48811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VI. Created Numeric and feature columns</a:t>
            </a:r>
            <a:endParaRPr lang="en-US" altLang="ko-KR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B5FDE-B96C-4275-B9C9-4290F720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4915"/>
            <a:ext cx="12192000" cy="2891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D483C7-6491-482F-B231-F96D3887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5545"/>
            <a:ext cx="12192000" cy="654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1A2C76-8FB3-475B-A74E-ACBBCD7B4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00335"/>
            <a:ext cx="12192000" cy="658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61F334A-5CD4-4AED-8536-1309D7EDCE26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17091-4B21-4546-BB39-16F6596F68B6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B8AB5A-C927-4F65-900D-165A72276E14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6419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884"/>
            <a:ext cx="11353800" cy="48811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VI. Created Numeric and feature columns </a:t>
            </a: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&amp; Categorical columns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B0EC33-628D-4D55-B59E-C73EAD86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73"/>
          <a:stretch/>
        </p:blipFill>
        <p:spPr>
          <a:xfrm>
            <a:off x="0" y="3358966"/>
            <a:ext cx="12192000" cy="21635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F6992E-0EF6-4B03-A83D-4AE578BB7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10"/>
          <a:stretch/>
        </p:blipFill>
        <p:spPr>
          <a:xfrm>
            <a:off x="0" y="5522504"/>
            <a:ext cx="12192000" cy="13851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AC3ECD-7507-433A-BBBB-339DC009591C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68A8E-E5A1-4145-BDA0-326B726F109A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F4BB5E-7937-4CEF-A4D5-2A37A63781C7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10645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884"/>
            <a:ext cx="9908458" cy="48811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VII. Used numeric columns and categorical columns          which we changed to train a model</a:t>
            </a:r>
            <a:endParaRPr lang="en-US" altLang="ko-KR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0A5256-3438-4B09-B099-044D1D5A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3669"/>
            <a:ext cx="12192000" cy="51465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84A786-0B5C-411D-8C64-8D26F7F645D5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219EB-3825-4834-BE9B-64F6E041DD50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E52CCC-40B4-4BC8-B980-C1D7F402C7F7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5487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884"/>
            <a:ext cx="10515600" cy="48811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VIII. With data, created, compiled and trained the model</a:t>
            </a:r>
            <a:endParaRPr lang="en-US" altLang="ko-KR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67114C-3F14-4EF4-8823-80BDE73A7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49"/>
          <a:stretch/>
        </p:blipFill>
        <p:spPr>
          <a:xfrm>
            <a:off x="-3040" y="3644767"/>
            <a:ext cx="12204871" cy="32149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CE43AA-C072-4B4A-9CA1-9A66DE318736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0C7D5-B40D-49FC-BC0B-654DC0169247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C7F1E-E8AE-4D78-9A72-335FB8F87D8E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4161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884"/>
            <a:ext cx="10515600" cy="48811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VIII. With data, created, compiled and trained the model</a:t>
            </a:r>
            <a:endParaRPr lang="en-US" altLang="ko-KR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67114C-3F14-4EF4-8823-80BDE73A7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2" b="-713"/>
          <a:stretch/>
        </p:blipFill>
        <p:spPr>
          <a:xfrm>
            <a:off x="-12871" y="4463844"/>
            <a:ext cx="12204871" cy="24433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DF3133-730E-4BE7-897A-D92979984B96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1C2EB-4060-4B89-8F6D-730FFAB4D780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39400-352E-45B0-8EDC-856EF175DAE3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87397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884"/>
            <a:ext cx="10515600" cy="48811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VIII. With data, created, compiled and trained the model</a:t>
            </a:r>
            <a:endParaRPr lang="en-US" altLang="ko-KR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4EA250-BB46-4FE1-884E-45975CD95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/>
          <a:stretch/>
        </p:blipFill>
        <p:spPr>
          <a:xfrm>
            <a:off x="0" y="5674250"/>
            <a:ext cx="12178740" cy="11848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43DC60-55AB-4396-B145-0A1453A0E3CD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ABA45-DAC0-402B-BE92-9E2FADB2B6A0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9696B-2380-450D-B1B3-00C7C4F09EC5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88907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CCD377-08C7-44FD-843D-1044E026A81E}"/>
              </a:ext>
            </a:extLst>
          </p:cNvPr>
          <p:cNvSpPr txBox="1"/>
          <p:nvPr/>
        </p:nvSpPr>
        <p:spPr>
          <a:xfrm>
            <a:off x="973706" y="2122875"/>
            <a:ext cx="8404865" cy="130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Korean Meteorological Administration’s accuracy : 96%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Korean Meteorological Administration’s hit rate : 46%</a:t>
            </a:r>
            <a:endParaRPr lang="ko-KR" altLang="en-US" sz="16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00A77-0C65-4DC0-84CF-358871BA6E77}"/>
              </a:ext>
            </a:extLst>
          </p:cNvPr>
          <p:cNvSpPr txBox="1"/>
          <p:nvPr/>
        </p:nvSpPr>
        <p:spPr>
          <a:xfrm>
            <a:off x="973706" y="3750470"/>
            <a:ext cx="6300123" cy="65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Our forecasting system’s accuracy : 78%</a:t>
            </a:r>
            <a:endParaRPr lang="ko-KR" altLang="en-US" sz="16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BFEAB-EF0C-4DDA-A76B-686B5AA1B0D1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F63AA-CF7E-475C-9A84-3C0D36631B6B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[4]: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“Evaluation”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AA238A-26A5-49C0-B6BD-19415A3AB2F5}"/>
              </a:ext>
            </a:extLst>
          </p:cNvPr>
          <p:cNvSpPr/>
          <p:nvPr/>
        </p:nvSpPr>
        <p:spPr>
          <a:xfrm>
            <a:off x="259012" y="1268998"/>
            <a:ext cx="21355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[4]: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D8270E-A2DC-408C-A756-3A04859A9B52}"/>
              </a:ext>
            </a:extLst>
          </p:cNvPr>
          <p:cNvSpPr/>
          <p:nvPr/>
        </p:nvSpPr>
        <p:spPr>
          <a:xfrm>
            <a:off x="575352" y="2438455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683F12-31DB-46B9-A46E-48CA211DD0E7}"/>
              </a:ext>
            </a:extLst>
          </p:cNvPr>
          <p:cNvSpPr/>
          <p:nvPr/>
        </p:nvSpPr>
        <p:spPr>
          <a:xfrm>
            <a:off x="575352" y="4080240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65506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CCD377-08C7-44FD-843D-1044E026A81E}"/>
              </a:ext>
            </a:extLst>
          </p:cNvPr>
          <p:cNvSpPr txBox="1"/>
          <p:nvPr/>
        </p:nvSpPr>
        <p:spPr>
          <a:xfrm>
            <a:off x="389640" y="2002296"/>
            <a:ext cx="5025735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What We Can Do Further :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1CEA2B-338B-431C-AF5D-B1C09420670E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23642-0304-4D5E-B625-D86081386D93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[4]: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“Evaluation”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0E7A55-5686-45D2-BFA6-80DEF6E4650D}"/>
              </a:ext>
            </a:extLst>
          </p:cNvPr>
          <p:cNvSpPr/>
          <p:nvPr/>
        </p:nvSpPr>
        <p:spPr>
          <a:xfrm>
            <a:off x="259012" y="1268998"/>
            <a:ext cx="21355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[4]: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BB7D0C-B264-4E1C-9671-B28BC4DEB5E3}"/>
              </a:ext>
            </a:extLst>
          </p:cNvPr>
          <p:cNvSpPr/>
          <p:nvPr/>
        </p:nvSpPr>
        <p:spPr>
          <a:xfrm>
            <a:off x="1048378" y="3009453"/>
            <a:ext cx="10678048" cy="259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Build a Model to Predict the 'Amount of Rain Tomorrow'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Build a Model for other Countries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Improve Accuracy by Preventing Overfitting(Ex. Dropout)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28B6CA-A97D-4B2F-A136-C566429E5025}"/>
              </a:ext>
            </a:extLst>
          </p:cNvPr>
          <p:cNvSpPr/>
          <p:nvPr/>
        </p:nvSpPr>
        <p:spPr>
          <a:xfrm>
            <a:off x="695932" y="3339000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CB684F8-C107-4F30-A44A-AFB624FDFF42}"/>
              </a:ext>
            </a:extLst>
          </p:cNvPr>
          <p:cNvSpPr/>
          <p:nvPr/>
        </p:nvSpPr>
        <p:spPr>
          <a:xfrm>
            <a:off x="695932" y="3974877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006F33-8BCF-40AB-BB6E-A24F3DFF7860}"/>
              </a:ext>
            </a:extLst>
          </p:cNvPr>
          <p:cNvSpPr/>
          <p:nvPr/>
        </p:nvSpPr>
        <p:spPr>
          <a:xfrm>
            <a:off x="695932" y="5271113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86096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7677E0-F30B-4836-94E5-C30C6D5F0091}"/>
              </a:ext>
            </a:extLst>
          </p:cNvPr>
          <p:cNvSpPr txBox="1"/>
          <p:nvPr/>
        </p:nvSpPr>
        <p:spPr>
          <a:xfrm>
            <a:off x="805380" y="2063027"/>
            <a:ext cx="6551794" cy="1195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Beginner guide in </a:t>
            </a:r>
            <a:r>
              <a:rPr lang="en-US" altLang="ko-KR" sz="3200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Tensorflow</a:t>
            </a: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https://www.tensorflow.org/beta/tutorials/keras/feature_columns</a:t>
            </a:r>
            <a:endParaRPr lang="ko-KR" altLang="en-US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AF69B-A980-451C-AF5D-B3ECC3C1D705}"/>
              </a:ext>
            </a:extLst>
          </p:cNvPr>
          <p:cNvSpPr txBox="1"/>
          <p:nvPr/>
        </p:nvSpPr>
        <p:spPr>
          <a:xfrm>
            <a:off x="805380" y="3429000"/>
            <a:ext cx="6854762" cy="1195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‘Rainfall in Australia’ Dataset in Kaggle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https://www.kaggle.com/jsphyg/weather-dataset-rattle-package</a:t>
            </a:r>
            <a:endParaRPr lang="ko-KR" altLang="en-US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999C8D2-C0BD-4724-910A-2C898C22CD39}"/>
              </a:ext>
            </a:extLst>
          </p:cNvPr>
          <p:cNvSpPr/>
          <p:nvPr/>
        </p:nvSpPr>
        <p:spPr>
          <a:xfrm>
            <a:off x="565304" y="3794380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8A9CA1-F8E4-4DD7-9C2F-F91A81678A2D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9E88B-7734-468F-995F-771E3E6C2F31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[5]: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“Reference”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D112AC-ABED-4007-BD78-1B53DCFD6265}"/>
              </a:ext>
            </a:extLst>
          </p:cNvPr>
          <p:cNvSpPr/>
          <p:nvPr/>
        </p:nvSpPr>
        <p:spPr>
          <a:xfrm>
            <a:off x="259012" y="1268998"/>
            <a:ext cx="21419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[5]: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F0C14F-B528-44FF-B226-DB5140C1B7E9}"/>
              </a:ext>
            </a:extLst>
          </p:cNvPr>
          <p:cNvSpPr/>
          <p:nvPr/>
        </p:nvSpPr>
        <p:spPr>
          <a:xfrm>
            <a:off x="560388" y="2452276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7360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5F4285-5533-4C5D-ABD3-6BE927B3BBB5}"/>
              </a:ext>
            </a:extLst>
          </p:cNvPr>
          <p:cNvSpPr/>
          <p:nvPr/>
        </p:nvSpPr>
        <p:spPr>
          <a:xfrm>
            <a:off x="2095335" y="1758290"/>
            <a:ext cx="9504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5AE8-35F7-4E9C-964F-2B6307580930}"/>
              </a:ext>
            </a:extLst>
          </p:cNvPr>
          <p:cNvSpPr txBox="1"/>
          <p:nvPr/>
        </p:nvSpPr>
        <p:spPr>
          <a:xfrm>
            <a:off x="214784" y="1285194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[6]: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“Thank you”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5AC4FF4-13E7-4E5B-8610-E979668A634D}"/>
              </a:ext>
            </a:extLst>
          </p:cNvPr>
          <p:cNvSpPr/>
          <p:nvPr/>
        </p:nvSpPr>
        <p:spPr>
          <a:xfrm>
            <a:off x="303274" y="5107906"/>
            <a:ext cx="2812026" cy="7939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C790363-F315-4497-A9A7-5C5850EB048D}"/>
              </a:ext>
            </a:extLst>
          </p:cNvPr>
          <p:cNvSpPr/>
          <p:nvPr/>
        </p:nvSpPr>
        <p:spPr>
          <a:xfrm>
            <a:off x="9076702" y="5107905"/>
            <a:ext cx="2812026" cy="7939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B1972CDA-951B-4C46-8028-F361E7BF9BC0}"/>
              </a:ext>
            </a:extLst>
          </p:cNvPr>
          <p:cNvSpPr/>
          <p:nvPr/>
        </p:nvSpPr>
        <p:spPr>
          <a:xfrm rot="10800000">
            <a:off x="835742" y="5358581"/>
            <a:ext cx="206477" cy="304800"/>
          </a:xfrm>
          <a:prstGeom prst="downArrow">
            <a:avLst/>
          </a:prstGeom>
          <a:noFill/>
          <a:ln w="1905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873351-BEF8-4E74-AB85-04AB7F708D45}"/>
              </a:ext>
            </a:extLst>
          </p:cNvPr>
          <p:cNvSpPr txBox="1"/>
          <p:nvPr/>
        </p:nvSpPr>
        <p:spPr>
          <a:xfrm>
            <a:off x="1012723" y="5330036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9C73CB-DE39-4AAE-9A81-CC6F3B52A95F}"/>
              </a:ext>
            </a:extLst>
          </p:cNvPr>
          <p:cNvCxnSpPr>
            <a:cxnSpLocks/>
          </p:cNvCxnSpPr>
          <p:nvPr/>
        </p:nvCxnSpPr>
        <p:spPr>
          <a:xfrm>
            <a:off x="9861755" y="5425440"/>
            <a:ext cx="0" cy="159283"/>
          </a:xfrm>
          <a:prstGeom prst="line">
            <a:avLst/>
          </a:prstGeom>
          <a:ln w="28575" cap="sq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E459412-5005-4BAD-9189-4679B7C0000D}"/>
              </a:ext>
            </a:extLst>
          </p:cNvPr>
          <p:cNvCxnSpPr>
            <a:cxnSpLocks/>
          </p:cNvCxnSpPr>
          <p:nvPr/>
        </p:nvCxnSpPr>
        <p:spPr>
          <a:xfrm flipH="1">
            <a:off x="9522542" y="5584723"/>
            <a:ext cx="339213" cy="0"/>
          </a:xfrm>
          <a:prstGeom prst="line">
            <a:avLst/>
          </a:prstGeom>
          <a:ln w="28575" cap="sq">
            <a:solidFill>
              <a:srgbClr val="19191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F876C7-7B43-49E3-A7EF-14B2490FA9A1}"/>
              </a:ext>
            </a:extLst>
          </p:cNvPr>
          <p:cNvSpPr txBox="1"/>
          <p:nvPr/>
        </p:nvSpPr>
        <p:spPr>
          <a:xfrm>
            <a:off x="9898026" y="5341575"/>
            <a:ext cx="71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51ADF-90F4-401D-A1DC-FE536B46EF1F}"/>
              </a:ext>
            </a:extLst>
          </p:cNvPr>
          <p:cNvSpPr/>
          <p:nvPr/>
        </p:nvSpPr>
        <p:spPr>
          <a:xfrm>
            <a:off x="251503" y="3420919"/>
            <a:ext cx="21579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[6]: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C18EF-6412-4E80-BB6B-B1F3E30DF632}"/>
              </a:ext>
            </a:extLst>
          </p:cNvPr>
          <p:cNvSpPr txBox="1"/>
          <p:nvPr/>
        </p:nvSpPr>
        <p:spPr>
          <a:xfrm>
            <a:off x="2173993" y="2522705"/>
            <a:ext cx="10925656" cy="165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6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139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F942A3-4796-4CBD-BC41-F7E859E80B3A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FD7AB-9C85-4288-A7B5-E5D6911606BC}"/>
              </a:ext>
            </a:extLst>
          </p:cNvPr>
          <p:cNvSpPr txBox="1"/>
          <p:nvPr/>
        </p:nvSpPr>
        <p:spPr>
          <a:xfrm>
            <a:off x="214784" y="-22499"/>
            <a:ext cx="8463280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[1]: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“Motive”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12384EC-7539-4D3E-B7DD-F2355B4B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39" y="-6150985"/>
            <a:ext cx="10635889" cy="59826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926567-8341-4805-A3C2-2EA3E6E06515}"/>
              </a:ext>
            </a:extLst>
          </p:cNvPr>
          <p:cNvSpPr txBox="1"/>
          <p:nvPr/>
        </p:nvSpPr>
        <p:spPr>
          <a:xfrm>
            <a:off x="805380" y="2063027"/>
            <a:ext cx="6514925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Weather forecast was too inaccurate </a:t>
            </a:r>
            <a:endParaRPr lang="ko-KR" altLang="en-US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70490-2770-4387-B2FD-849483D10578}"/>
              </a:ext>
            </a:extLst>
          </p:cNvPr>
          <p:cNvSpPr txBox="1"/>
          <p:nvPr/>
        </p:nvSpPr>
        <p:spPr>
          <a:xfrm>
            <a:off x="805380" y="2962703"/>
            <a:ext cx="6978192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 make more accurate, efficient model </a:t>
            </a:r>
            <a:endParaRPr lang="ko-KR" altLang="en-US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AD2B81-F22C-4783-A56A-57702B3F3762}"/>
              </a:ext>
            </a:extLst>
          </p:cNvPr>
          <p:cNvSpPr txBox="1"/>
          <p:nvPr/>
        </p:nvSpPr>
        <p:spPr>
          <a:xfrm>
            <a:off x="802104" y="3862379"/>
            <a:ext cx="11133176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Evaluate accuracy of model and decide  its degree of completion</a:t>
            </a:r>
            <a:endParaRPr lang="ko-KR" altLang="en-US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7A4927-51AD-477C-BF27-28B3626FBEC8}"/>
              </a:ext>
            </a:extLst>
          </p:cNvPr>
          <p:cNvSpPr/>
          <p:nvPr/>
        </p:nvSpPr>
        <p:spPr>
          <a:xfrm>
            <a:off x="259012" y="1268998"/>
            <a:ext cx="2081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[1]: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8E0581-F5C1-4A34-B940-15E7577A96BA}"/>
              </a:ext>
            </a:extLst>
          </p:cNvPr>
          <p:cNvSpPr/>
          <p:nvPr/>
        </p:nvSpPr>
        <p:spPr>
          <a:xfrm>
            <a:off x="565304" y="2428407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4F4A7A8-E8AD-48FB-B304-5378D209079F}"/>
              </a:ext>
            </a:extLst>
          </p:cNvPr>
          <p:cNvSpPr/>
          <p:nvPr/>
        </p:nvSpPr>
        <p:spPr>
          <a:xfrm>
            <a:off x="572011" y="3330292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45E3AC1-C80F-4648-9995-F689E1D30B8C}"/>
              </a:ext>
            </a:extLst>
          </p:cNvPr>
          <p:cNvSpPr/>
          <p:nvPr/>
        </p:nvSpPr>
        <p:spPr>
          <a:xfrm>
            <a:off x="562028" y="4241966"/>
            <a:ext cx="180000" cy="180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1186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25ECF-30E2-4C50-82F1-7BB7F320939D}"/>
              </a:ext>
            </a:extLst>
          </p:cNvPr>
          <p:cNvSpPr/>
          <p:nvPr/>
        </p:nvSpPr>
        <p:spPr>
          <a:xfrm>
            <a:off x="2048554" y="45059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FD7AB-9C85-4288-A7B5-E5D6911606BC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[2]: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“Introduction”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7A4927-51AD-477C-BF27-28B3626FBEC8}"/>
              </a:ext>
            </a:extLst>
          </p:cNvPr>
          <p:cNvSpPr/>
          <p:nvPr/>
        </p:nvSpPr>
        <p:spPr>
          <a:xfrm>
            <a:off x="259012" y="1268998"/>
            <a:ext cx="2138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[2]: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59FD7-2BA1-4745-B0A4-95278FF2415B}"/>
              </a:ext>
            </a:extLst>
          </p:cNvPr>
          <p:cNvSpPr txBox="1"/>
          <p:nvPr/>
        </p:nvSpPr>
        <p:spPr>
          <a:xfrm>
            <a:off x="275113" y="2068684"/>
            <a:ext cx="2395207" cy="514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Date</a:t>
            </a:r>
          </a:p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Location</a:t>
            </a:r>
          </a:p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Temperature</a:t>
            </a:r>
          </a:p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Rainfall</a:t>
            </a:r>
          </a:p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Evaporation</a:t>
            </a:r>
          </a:p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Sunshine </a:t>
            </a:r>
          </a:p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Wind </a:t>
            </a:r>
          </a:p>
          <a:p>
            <a:pPr>
              <a:lnSpc>
                <a:spcPct val="130000"/>
              </a:lnSpc>
            </a:pPr>
            <a:endParaRPr lang="en-US" altLang="ko-KR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684A62-D16A-4077-934D-6BB888D4E657}"/>
              </a:ext>
            </a:extLst>
          </p:cNvPr>
          <p:cNvSpPr/>
          <p:nvPr/>
        </p:nvSpPr>
        <p:spPr>
          <a:xfrm>
            <a:off x="2549525" y="3492205"/>
            <a:ext cx="6096000" cy="4513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Minimum, maximum, 9am, 3pm</a:t>
            </a:r>
            <a:endParaRPr lang="ko-KR" altLang="en-US" sz="2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AAF085-BA27-45F1-9CF7-488933DBE7B0}"/>
              </a:ext>
            </a:extLst>
          </p:cNvPr>
          <p:cNvSpPr/>
          <p:nvPr/>
        </p:nvSpPr>
        <p:spPr>
          <a:xfrm>
            <a:off x="2435134" y="4770105"/>
            <a:ext cx="6096000" cy="4513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Recorded by Class A pan evaporation in mm</a:t>
            </a:r>
            <a:endParaRPr lang="ko-KR" altLang="en-US" sz="2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A698A0-1806-48F6-B536-671EEA8BB0F8}"/>
              </a:ext>
            </a:extLst>
          </p:cNvPr>
          <p:cNvSpPr/>
          <p:nvPr/>
        </p:nvSpPr>
        <p:spPr>
          <a:xfrm>
            <a:off x="1714132" y="4136127"/>
            <a:ext cx="6096000" cy="4513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Recorded for the day in mm</a:t>
            </a:r>
            <a:endParaRPr lang="ko-KR" altLang="en-US" sz="2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99526-8087-475D-8D7C-16C0F9CE9FD4}"/>
              </a:ext>
            </a:extLst>
          </p:cNvPr>
          <p:cNvSpPr/>
          <p:nvPr/>
        </p:nvSpPr>
        <p:spPr>
          <a:xfrm>
            <a:off x="1967871" y="5431223"/>
            <a:ext cx="8645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Recorded the number of hours of bright sunshine in the day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1321E2-5CCE-4B44-BC1B-D2FA3FBE572D}"/>
              </a:ext>
            </a:extLst>
          </p:cNvPr>
          <p:cNvSpPr/>
          <p:nvPr/>
        </p:nvSpPr>
        <p:spPr>
          <a:xfrm>
            <a:off x="1265264" y="6076917"/>
            <a:ext cx="8645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Recorded wind speed and direction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8BC5FF-8281-4B32-8D51-0EE7E6F87EA8}"/>
              </a:ext>
            </a:extLst>
          </p:cNvPr>
          <p:cNvSpPr/>
          <p:nvPr/>
        </p:nvSpPr>
        <p:spPr>
          <a:xfrm>
            <a:off x="2400248" y="1456884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“The columns of Our dataset”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0665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1A9316-5898-4ABC-9C29-8A7AFC1071D7}"/>
              </a:ext>
            </a:extLst>
          </p:cNvPr>
          <p:cNvSpPr/>
          <p:nvPr/>
        </p:nvSpPr>
        <p:spPr>
          <a:xfrm>
            <a:off x="257975" y="2138128"/>
            <a:ext cx="6096000" cy="2593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Humidity</a:t>
            </a:r>
          </a:p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Pressure</a:t>
            </a:r>
          </a:p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Cloud</a:t>
            </a:r>
          </a:p>
          <a:p>
            <a:pPr>
              <a:lnSpc>
                <a:spcPct val="130000"/>
              </a:lnSpc>
            </a:pPr>
            <a:r>
              <a:rPr lang="en-US" altLang="ko-KR" sz="3200" b="1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RainToday</a:t>
            </a:r>
            <a:endParaRPr lang="ko-KR" altLang="en-US" sz="3200" b="1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B2F9D2-2F75-4B7F-BB66-8B358E56DD96}"/>
              </a:ext>
            </a:extLst>
          </p:cNvPr>
          <p:cNvSpPr/>
          <p:nvPr/>
        </p:nvSpPr>
        <p:spPr>
          <a:xfrm>
            <a:off x="1386217" y="3636802"/>
            <a:ext cx="3802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Fraction of sky obscured by cloud</a:t>
            </a:r>
            <a:endParaRPr lang="ko-KR" altLang="en-US" sz="20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110AF8-3309-4662-8DA1-CBA693029320}"/>
              </a:ext>
            </a:extLst>
          </p:cNvPr>
          <p:cNvSpPr/>
          <p:nvPr/>
        </p:nvSpPr>
        <p:spPr>
          <a:xfrm>
            <a:off x="2048554" y="45059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D4E07-A612-4D6F-94EB-85C9F66312BA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[2]: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“Introduction”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2A9EF3-B094-45DE-98E1-61D842D92885}"/>
              </a:ext>
            </a:extLst>
          </p:cNvPr>
          <p:cNvSpPr/>
          <p:nvPr/>
        </p:nvSpPr>
        <p:spPr>
          <a:xfrm>
            <a:off x="259012" y="1268998"/>
            <a:ext cx="2138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[2]: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9B5EDE-AD54-4C04-867B-FA5E96B27F0A}"/>
              </a:ext>
            </a:extLst>
          </p:cNvPr>
          <p:cNvSpPr/>
          <p:nvPr/>
        </p:nvSpPr>
        <p:spPr>
          <a:xfrm>
            <a:off x="2400248" y="1456884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“The columns of Our dataset”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185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49A59FD7-2BA1-4745-B0A4-95278FF2415B}"/>
              </a:ext>
            </a:extLst>
          </p:cNvPr>
          <p:cNvSpPr txBox="1"/>
          <p:nvPr/>
        </p:nvSpPr>
        <p:spPr>
          <a:xfrm>
            <a:off x="1641931" y="1952934"/>
            <a:ext cx="8914620" cy="1910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By using temperature     , wind direction, </a:t>
            </a:r>
          </a:p>
          <a:p>
            <a:pPr algn="ctr">
              <a:lnSpc>
                <a:spcPct val="2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wind speed      , Humidity, Pressure       , Cloud data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5289AF-E764-4788-A0A8-DF8D92F134E0}"/>
              </a:ext>
            </a:extLst>
          </p:cNvPr>
          <p:cNvSpPr/>
          <p:nvPr/>
        </p:nvSpPr>
        <p:spPr>
          <a:xfrm>
            <a:off x="634479" y="2059375"/>
            <a:ext cx="10965133" cy="2014000"/>
          </a:xfrm>
          <a:prstGeom prst="rect">
            <a:avLst/>
          </a:prstGeom>
          <a:noFill/>
          <a:ln w="57150" cap="rnd">
            <a:solidFill>
              <a:srgbClr val="ECE9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BDB47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1788A3-3E63-4136-B0E6-44AC90C7506F}"/>
              </a:ext>
            </a:extLst>
          </p:cNvPr>
          <p:cNvSpPr/>
          <p:nvPr/>
        </p:nvSpPr>
        <p:spPr>
          <a:xfrm>
            <a:off x="1441015" y="5236418"/>
            <a:ext cx="9316720" cy="1482868"/>
          </a:xfrm>
          <a:prstGeom prst="ellipse">
            <a:avLst/>
          </a:prstGeom>
          <a:noFill/>
          <a:ln w="57150" cap="rnd">
            <a:solidFill>
              <a:srgbClr val="6BDB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BDB4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EC6D3C-2B64-41F0-8872-70E23B37A678}"/>
              </a:ext>
            </a:extLst>
          </p:cNvPr>
          <p:cNvSpPr txBox="1"/>
          <p:nvPr/>
        </p:nvSpPr>
        <p:spPr>
          <a:xfrm>
            <a:off x="3377067" y="5504835"/>
            <a:ext cx="5532284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Predicting probability of rainfall</a:t>
            </a:r>
            <a:endParaRPr lang="ko-KR" altLang="en-US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2BE8FE23-21DD-4175-96AA-D047C9630C2F}"/>
              </a:ext>
            </a:extLst>
          </p:cNvPr>
          <p:cNvSpPr/>
          <p:nvPr/>
        </p:nvSpPr>
        <p:spPr>
          <a:xfrm>
            <a:off x="5181600" y="4379027"/>
            <a:ext cx="1828800" cy="531937"/>
          </a:xfrm>
          <a:prstGeom prst="downArrow">
            <a:avLst/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chemeClr val="tx1"/>
              </a:gs>
              <a:gs pos="17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2C8F4-3949-4716-A8B8-DACD1FFA5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05" y="2171906"/>
            <a:ext cx="720000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A53D63-AEC6-449C-993A-BB888712C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86" y="3025585"/>
            <a:ext cx="720000" cy="7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E91624-08FD-4FD0-906E-6AD9677D9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21" y="3066375"/>
            <a:ext cx="720000" cy="720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E0E174-595B-4CFE-AC13-AB42E647F9CC}"/>
              </a:ext>
            </a:extLst>
          </p:cNvPr>
          <p:cNvSpPr/>
          <p:nvPr/>
        </p:nvSpPr>
        <p:spPr>
          <a:xfrm>
            <a:off x="2048554" y="45059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AEBE0-75D6-4C6B-9C4C-75CB9ABE6E12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[2]: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“Introduction”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56C08-0040-45A2-8797-5F691C2A6F45}"/>
              </a:ext>
            </a:extLst>
          </p:cNvPr>
          <p:cNvSpPr/>
          <p:nvPr/>
        </p:nvSpPr>
        <p:spPr>
          <a:xfrm>
            <a:off x="259012" y="1268998"/>
            <a:ext cx="2138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[2]: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0990E3-4C6C-4D1A-A90B-B17DC180738A}"/>
              </a:ext>
            </a:extLst>
          </p:cNvPr>
          <p:cNvSpPr/>
          <p:nvPr/>
        </p:nvSpPr>
        <p:spPr>
          <a:xfrm>
            <a:off x="2400248" y="1456884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“The columns of Our dataset”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3665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5D68214-E579-4324-99E1-CCDBC843DF50}"/>
              </a:ext>
            </a:extLst>
          </p:cNvPr>
          <p:cNvCxnSpPr>
            <a:cxnSpLocks/>
          </p:cNvCxnSpPr>
          <p:nvPr/>
        </p:nvCxnSpPr>
        <p:spPr>
          <a:xfrm flipV="1">
            <a:off x="2050033" y="3913061"/>
            <a:ext cx="1723446" cy="1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B88258-BEDE-49A3-A739-489D59207A56}"/>
              </a:ext>
            </a:extLst>
          </p:cNvPr>
          <p:cNvSpPr txBox="1"/>
          <p:nvPr/>
        </p:nvSpPr>
        <p:spPr>
          <a:xfrm>
            <a:off x="3878833" y="3521518"/>
            <a:ext cx="5540299" cy="2217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In this process,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Artificial neural network system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is used</a:t>
            </a:r>
            <a:endParaRPr lang="ko-KR" altLang="en-US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59FD7-2BA1-4745-B0A4-95278FF2415B}"/>
              </a:ext>
            </a:extLst>
          </p:cNvPr>
          <p:cNvSpPr txBox="1"/>
          <p:nvPr/>
        </p:nvSpPr>
        <p:spPr>
          <a:xfrm>
            <a:off x="893240" y="2517032"/>
            <a:ext cx="1818126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DATASET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5289AF-E764-4788-A0A8-DF8D92F134E0}"/>
              </a:ext>
            </a:extLst>
          </p:cNvPr>
          <p:cNvSpPr/>
          <p:nvPr/>
        </p:nvSpPr>
        <p:spPr>
          <a:xfrm>
            <a:off x="475425" y="2122876"/>
            <a:ext cx="2648775" cy="1106408"/>
          </a:xfrm>
          <a:prstGeom prst="rect">
            <a:avLst/>
          </a:prstGeom>
          <a:noFill/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BDB47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1788A3-3E63-4136-B0E6-44AC90C7506F}"/>
              </a:ext>
            </a:extLst>
          </p:cNvPr>
          <p:cNvSpPr/>
          <p:nvPr/>
        </p:nvSpPr>
        <p:spPr>
          <a:xfrm>
            <a:off x="558800" y="4826998"/>
            <a:ext cx="2402595" cy="1612408"/>
          </a:xfrm>
          <a:prstGeom prst="ellipse">
            <a:avLst/>
          </a:prstGeom>
          <a:noFill/>
          <a:ln w="57150" cap="rnd">
            <a:solidFill>
              <a:srgbClr val="6BDB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BDB47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EC6D3C-2B64-41F0-8872-70E23B37A678}"/>
              </a:ext>
            </a:extLst>
          </p:cNvPr>
          <p:cNvSpPr txBox="1"/>
          <p:nvPr/>
        </p:nvSpPr>
        <p:spPr>
          <a:xfrm>
            <a:off x="995232" y="5151246"/>
            <a:ext cx="1579278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RESULT</a:t>
            </a:r>
            <a:endParaRPr lang="ko-KR" altLang="en-US" sz="3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2BE8FE23-21DD-4175-96AA-D047C9630C2F}"/>
              </a:ext>
            </a:extLst>
          </p:cNvPr>
          <p:cNvSpPr/>
          <p:nvPr/>
        </p:nvSpPr>
        <p:spPr>
          <a:xfrm>
            <a:off x="871349" y="3564522"/>
            <a:ext cx="1828800" cy="1128438"/>
          </a:xfrm>
          <a:prstGeom prst="downArrow">
            <a:avLst/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chemeClr val="tx1"/>
              </a:gs>
              <a:gs pos="17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EC8069-832C-4E40-B739-12450EBEE6A5}"/>
              </a:ext>
            </a:extLst>
          </p:cNvPr>
          <p:cNvSpPr/>
          <p:nvPr/>
        </p:nvSpPr>
        <p:spPr>
          <a:xfrm>
            <a:off x="520700" y="2389576"/>
            <a:ext cx="2648775" cy="1106408"/>
          </a:xfrm>
          <a:prstGeom prst="rect">
            <a:avLst/>
          </a:prstGeom>
          <a:noFill/>
          <a:ln w="57150" cap="rnd">
            <a:solidFill>
              <a:srgbClr val="ECE9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BDB47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B647DD-C409-4257-9D0C-3AC628786C64}"/>
              </a:ext>
            </a:extLst>
          </p:cNvPr>
          <p:cNvSpPr/>
          <p:nvPr/>
        </p:nvSpPr>
        <p:spPr>
          <a:xfrm>
            <a:off x="2048554" y="45059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284BC-6797-4626-B593-A20281F232E1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[2]: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“Introduction”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1B6BAB-0EA2-4654-B065-0A4D36DE9C59}"/>
              </a:ext>
            </a:extLst>
          </p:cNvPr>
          <p:cNvSpPr/>
          <p:nvPr/>
        </p:nvSpPr>
        <p:spPr>
          <a:xfrm>
            <a:off x="259012" y="1268998"/>
            <a:ext cx="2138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[2]: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7FCB4D-93A5-49E2-9C81-027D1208C37A}"/>
              </a:ext>
            </a:extLst>
          </p:cNvPr>
          <p:cNvSpPr/>
          <p:nvPr/>
        </p:nvSpPr>
        <p:spPr>
          <a:xfrm>
            <a:off x="2400248" y="1456884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“The columns of Our dataset”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2540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29AA499-39D0-41AD-806D-1488B616E896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764842"/>
            <a:ext cx="11629292" cy="499970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From the 142000 data of 49 cities, classified weather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-According to heatmap, removed the NA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 50000rows about 26cities left</a:t>
            </a: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EF286-0587-4646-B5B5-275836D21AED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E365B9-38BE-46B3-B7EB-1F5686FD363C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25A15E-2539-46DC-856C-BE863D017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71" y="3358563"/>
            <a:ext cx="4909405" cy="34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88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2064-727A-467A-881F-B6AF8FE2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12" y="1995947"/>
            <a:ext cx="11094788" cy="499970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By using heatmap, analyzed which character was related with tomorrow’s rain</a:t>
            </a:r>
          </a:p>
          <a:p>
            <a:pPr marL="0" indent="0">
              <a:buNone/>
            </a:pPr>
            <a:b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-chose the data 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which has high </a:t>
            </a:r>
            <a:r>
              <a:rPr lang="en-US" altLang="ko-KR" sz="3200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correlationship</a:t>
            </a: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3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71500" indent="-571500">
              <a:buFont typeface="+mj-lt"/>
              <a:buAutoNum type="romanUcPeriod"/>
            </a:pPr>
            <a:endParaRPr lang="ko-KR" altLang="en-US" sz="1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92130D-3E66-46A8-8873-EC95E288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666" y="2590800"/>
            <a:ext cx="5154217" cy="41014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65DBC5-6C48-423D-A6AB-B3F8ADA13C88}"/>
              </a:ext>
            </a:extLst>
          </p:cNvPr>
          <p:cNvSpPr/>
          <p:nvPr/>
        </p:nvSpPr>
        <p:spPr>
          <a:xfrm>
            <a:off x="2078699" y="499017"/>
            <a:ext cx="8856000" cy="6239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3C874-27F8-4149-8483-F0C6DBE90BB0}"/>
              </a:ext>
            </a:extLst>
          </p:cNvPr>
          <p:cNvSpPr txBox="1"/>
          <p:nvPr/>
        </p:nvSpPr>
        <p:spPr>
          <a:xfrm>
            <a:off x="214784" y="-22499"/>
            <a:ext cx="10925656" cy="114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rgbClr val="037FA4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 [3]:    </a:t>
            </a:r>
            <a:r>
              <a:rPr lang="en-US" altLang="ko-KR" sz="4000" dirty="0">
                <a:solidFill>
                  <a:srgbClr val="6BDB47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print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“Code”</a:t>
            </a:r>
            <a:r>
              <a:rPr lang="en-US" altLang="ko-KR" sz="40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95C012-35EB-4DEB-B8E6-03165F5E0013}"/>
              </a:ext>
            </a:extLst>
          </p:cNvPr>
          <p:cNvSpPr/>
          <p:nvPr/>
        </p:nvSpPr>
        <p:spPr>
          <a:xfrm>
            <a:off x="259012" y="1268998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B8413E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 [3]: </a:t>
            </a:r>
            <a:endParaRPr lang="ko-KR" altLang="en-US" sz="4000" dirty="0">
              <a:solidFill>
                <a:srgbClr val="B8413E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300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892</Words>
  <Application>Microsoft Office PowerPoint</Application>
  <PresentationFormat>와이드스크린</PresentationFormat>
  <Paragraphs>163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나눔바른고딕</vt:lpstr>
      <vt:lpstr>맑은 고딕</vt:lpstr>
      <vt:lpstr>아리따-돋움(TTF)-Medium</vt:lpstr>
      <vt:lpstr>아리따-돋움(TTF)-SemiBold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vrokoli418@gmail.com</dc:creator>
  <cp:lastModifiedBy>윤 유상</cp:lastModifiedBy>
  <cp:revision>63</cp:revision>
  <dcterms:created xsi:type="dcterms:W3CDTF">2019-07-25T10:33:52Z</dcterms:created>
  <dcterms:modified xsi:type="dcterms:W3CDTF">2019-08-18T04:06:25Z</dcterms:modified>
</cp:coreProperties>
</file>