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60" r:id="rId2"/>
    <p:sldId id="258" r:id="rId3"/>
    <p:sldId id="323" r:id="rId4"/>
    <p:sldId id="332" r:id="rId5"/>
    <p:sldId id="324" r:id="rId6"/>
    <p:sldId id="325" r:id="rId7"/>
    <p:sldId id="326" r:id="rId8"/>
    <p:sldId id="327" r:id="rId9"/>
    <p:sldId id="328" r:id="rId10"/>
    <p:sldId id="329" r:id="rId11"/>
    <p:sldId id="331" r:id="rId12"/>
    <p:sldId id="333" r:id="rId13"/>
    <p:sldId id="334" r:id="rId14"/>
    <p:sldId id="335" r:id="rId15"/>
    <p:sldId id="282"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0000"/>
    <a:srgbClr val="004000"/>
    <a:srgbClr val="E6E6E6"/>
    <a:srgbClr val="DCD9D9"/>
    <a:srgbClr val="FFF0EF"/>
    <a:srgbClr val="FFE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2481" autoAdjust="0"/>
  </p:normalViewPr>
  <p:slideViewPr>
    <p:cSldViewPr snapToGrid="0">
      <p:cViewPr varScale="1">
        <p:scale>
          <a:sx n="91" d="100"/>
          <a:sy n="91" d="100"/>
        </p:scale>
        <p:origin x="1238" y="6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A9857B0-97DA-4416-898D-247C5FA14E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32136093-8C27-4347-8456-C82F495342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CED795-9AE2-484B-A3AE-E93439ADA1CA}" type="datetimeFigureOut">
              <a:rPr lang="zh-CN" altLang="en-US" smtClean="0"/>
              <a:t>2020/9/21</a:t>
            </a:fld>
            <a:endParaRPr lang="zh-CN" altLang="en-US"/>
          </a:p>
        </p:txBody>
      </p:sp>
      <p:sp>
        <p:nvSpPr>
          <p:cNvPr id="4" name="页脚占位符 3">
            <a:extLst>
              <a:ext uri="{FF2B5EF4-FFF2-40B4-BE49-F238E27FC236}">
                <a16:creationId xmlns:a16="http://schemas.microsoft.com/office/drawing/2014/main" id="{DAE760C5-C883-432C-9D51-A8770294B1C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DD6B2BFD-A169-461C-B567-B39A6A1BAD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BD0571-B2B9-4278-974A-B1FFA0822817}" type="slidenum">
              <a:rPr lang="zh-CN" altLang="en-US" smtClean="0"/>
              <a:t>‹#›</a:t>
            </a:fld>
            <a:endParaRPr lang="zh-CN" altLang="en-US"/>
          </a:p>
        </p:txBody>
      </p:sp>
    </p:spTree>
    <p:extLst>
      <p:ext uri="{BB962C8B-B14F-4D97-AF65-F5344CB8AC3E}">
        <p14:creationId xmlns:p14="http://schemas.microsoft.com/office/powerpoint/2010/main" val="25938214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1E84A8-E253-4BD4-8BBB-85D4A9D536D4}" type="datetimeFigureOut">
              <a:rPr lang="zh-CN" altLang="en-US" smtClean="0"/>
              <a:t>2020/9/21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1EFB8-E453-464E-83F2-9A03218A528F}" type="slidenum">
              <a:rPr lang="zh-CN" altLang="en-US" smtClean="0"/>
              <a:t>‹#›</a:t>
            </a:fld>
            <a:endParaRPr lang="zh-CN" altLang="en-US"/>
          </a:p>
        </p:txBody>
      </p:sp>
    </p:spTree>
    <p:extLst>
      <p:ext uri="{BB962C8B-B14F-4D97-AF65-F5344CB8AC3E}">
        <p14:creationId xmlns:p14="http://schemas.microsoft.com/office/powerpoint/2010/main" val="2209783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越界了 时间</a:t>
            </a:r>
            <a:endParaRPr lang="en-US" altLang="zh-CN" dirty="0"/>
          </a:p>
          <a:p>
            <a:endParaRPr lang="en-US" altLang="zh-CN" dirty="0"/>
          </a:p>
          <a:p>
            <a:r>
              <a:rPr lang="zh-CN" altLang="en-US" dirty="0"/>
              <a:t>封面对其</a:t>
            </a:r>
            <a:r>
              <a:rPr lang="en-US" altLang="zh-CN" dirty="0"/>
              <a:t>==</a:t>
            </a:r>
            <a:r>
              <a:rPr lang="zh-CN" altLang="en-US" dirty="0"/>
              <a:t>对齐</a:t>
            </a:r>
            <a:endParaRPr lang="en-US" altLang="zh-CN" dirty="0"/>
          </a:p>
        </p:txBody>
      </p:sp>
      <p:sp>
        <p:nvSpPr>
          <p:cNvPr id="4" name="灯片编号占位符 3"/>
          <p:cNvSpPr>
            <a:spLocks noGrp="1"/>
          </p:cNvSpPr>
          <p:nvPr>
            <p:ph type="sldNum" sz="quarter" idx="5"/>
          </p:nvPr>
        </p:nvSpPr>
        <p:spPr/>
        <p:txBody>
          <a:bodyPr/>
          <a:lstStyle/>
          <a:p>
            <a:fld id="{E1B1EFB8-E453-464E-83F2-9A03218A528F}" type="slidenum">
              <a:rPr lang="zh-CN" altLang="en-US" smtClean="0"/>
              <a:t>1</a:t>
            </a:fld>
            <a:endParaRPr lang="zh-CN" altLang="en-US"/>
          </a:p>
        </p:txBody>
      </p:sp>
    </p:spTree>
    <p:extLst>
      <p:ext uri="{BB962C8B-B14F-4D97-AF65-F5344CB8AC3E}">
        <p14:creationId xmlns:p14="http://schemas.microsoft.com/office/powerpoint/2010/main" val="2172076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预备条件；</a:t>
            </a:r>
            <a:endParaRPr lang="en-US" altLang="zh-CN" dirty="0"/>
          </a:p>
          <a:p>
            <a:r>
              <a:rPr lang="zh-CN" altLang="en-US" dirty="0"/>
              <a:t>方法；</a:t>
            </a:r>
            <a:endParaRPr lang="en-US" altLang="zh-CN" dirty="0"/>
          </a:p>
          <a:p>
            <a:r>
              <a:rPr lang="zh-CN" altLang="en-US" dirty="0"/>
              <a:t>总结与改进方案</a:t>
            </a:r>
          </a:p>
        </p:txBody>
      </p:sp>
      <p:sp>
        <p:nvSpPr>
          <p:cNvPr id="4" name="灯片编号占位符 3"/>
          <p:cNvSpPr>
            <a:spLocks noGrp="1"/>
          </p:cNvSpPr>
          <p:nvPr>
            <p:ph type="sldNum" sz="quarter" idx="5"/>
          </p:nvPr>
        </p:nvSpPr>
        <p:spPr/>
        <p:txBody>
          <a:bodyPr/>
          <a:lstStyle/>
          <a:p>
            <a:fld id="{E1B1EFB8-E453-464E-83F2-9A03218A528F}" type="slidenum">
              <a:rPr lang="zh-CN" altLang="en-US" smtClean="0"/>
              <a:t>2</a:t>
            </a:fld>
            <a:endParaRPr lang="zh-CN" altLang="en-US"/>
          </a:p>
        </p:txBody>
      </p:sp>
    </p:spTree>
    <p:extLst>
      <p:ext uri="{BB962C8B-B14F-4D97-AF65-F5344CB8AC3E}">
        <p14:creationId xmlns:p14="http://schemas.microsoft.com/office/powerpoint/2010/main" val="404395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总结与展望</a:t>
            </a:r>
          </a:p>
        </p:txBody>
      </p:sp>
      <p:sp>
        <p:nvSpPr>
          <p:cNvPr id="4" name="灯片编号占位符 3"/>
          <p:cNvSpPr>
            <a:spLocks noGrp="1"/>
          </p:cNvSpPr>
          <p:nvPr>
            <p:ph type="sldNum" sz="quarter" idx="10"/>
          </p:nvPr>
        </p:nvSpPr>
        <p:spPr/>
        <p:txBody>
          <a:bodyPr/>
          <a:lstStyle/>
          <a:p>
            <a:fld id="{E1B1EFB8-E453-464E-83F2-9A03218A528F}" type="slidenum">
              <a:rPr lang="zh-CN" altLang="en-US" smtClean="0"/>
              <a:t>15</a:t>
            </a:fld>
            <a:endParaRPr lang="zh-CN" altLang="en-US"/>
          </a:p>
        </p:txBody>
      </p:sp>
    </p:spTree>
    <p:extLst>
      <p:ext uri="{BB962C8B-B14F-4D97-AF65-F5344CB8AC3E}">
        <p14:creationId xmlns:p14="http://schemas.microsoft.com/office/powerpoint/2010/main" val="42582688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8" name="圆角矩形 27"/>
          <p:cNvSpPr/>
          <p:nvPr userDrawn="1"/>
        </p:nvSpPr>
        <p:spPr>
          <a:xfrm>
            <a:off x="546732" y="1368397"/>
            <a:ext cx="8077562" cy="2078966"/>
          </a:xfrm>
          <a:prstGeom prst="roundRect">
            <a:avLst/>
          </a:prstGeom>
          <a:solidFill>
            <a:srgbClr val="A4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699313" y="1545303"/>
            <a:ext cx="7772400" cy="1657885"/>
          </a:xfrm>
        </p:spPr>
        <p:txBody>
          <a:bodyPr anchor="ctr">
            <a:normAutofit/>
          </a:bodyPr>
          <a:lstStyle>
            <a:lvl1pPr algn="ctr">
              <a:defRPr sz="3600" b="1">
                <a:solidFill>
                  <a:schemeClr val="bg1"/>
                </a:solidFill>
                <a:latin typeface="+mn-ea"/>
                <a:ea typeface="+mn-ea"/>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835086"/>
            <a:ext cx="6858000" cy="14115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13" name="矩形 12"/>
          <p:cNvSpPr/>
          <p:nvPr userDrawn="1"/>
        </p:nvSpPr>
        <p:spPr>
          <a:xfrm>
            <a:off x="1" y="6642000"/>
            <a:ext cx="3060000" cy="21600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180273" y="6611497"/>
            <a:ext cx="646331" cy="276999"/>
          </a:xfrm>
          <a:prstGeom prst="rect">
            <a:avLst/>
          </a:prstGeom>
          <a:noFill/>
        </p:spPr>
        <p:txBody>
          <a:bodyPr wrap="none" rtlCol="0">
            <a:spAutoFit/>
          </a:bodyPr>
          <a:lstStyle/>
          <a:p>
            <a:r>
              <a:rPr lang="zh-CN" altLang="en-US" sz="1200" b="1" dirty="0">
                <a:solidFill>
                  <a:schemeClr val="bg1"/>
                </a:solidFill>
              </a:rPr>
              <a:t>傅宇千</a:t>
            </a:r>
          </a:p>
        </p:txBody>
      </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2529" y="5414779"/>
            <a:ext cx="998941" cy="992698"/>
          </a:xfrm>
          <a:prstGeom prst="rect">
            <a:avLst/>
          </a:prstGeom>
        </p:spPr>
      </p:pic>
    </p:spTree>
    <p:extLst>
      <p:ext uri="{BB962C8B-B14F-4D97-AF65-F5344CB8AC3E}">
        <p14:creationId xmlns:p14="http://schemas.microsoft.com/office/powerpoint/2010/main" val="1962052094"/>
      </p:ext>
    </p:extLst>
  </p:cSld>
  <p:clrMapOvr>
    <a:masterClrMapping/>
  </p:clrMapOvr>
  <p:extLst mod="1">
    <p:ext uri="{DCECCB84-F9BA-43D5-87BE-67443E8EF086}">
      <p15:sldGuideLst xmlns:p15="http://schemas.microsoft.com/office/powerpoint/2012/main">
        <p15:guide id="2" pos="2880">
          <p15:clr>
            <a:srgbClr val="FBAE40"/>
          </p15:clr>
        </p15:guide>
        <p15:guide id="5" orient="horz" pos="22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spTree>
    <p:extLst>
      <p:ext uri="{BB962C8B-B14F-4D97-AF65-F5344CB8AC3E}">
        <p14:creationId xmlns:p14="http://schemas.microsoft.com/office/powerpoint/2010/main" val="233368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1" name="矩形 10"/>
          <p:cNvSpPr/>
          <p:nvPr userDrawn="1"/>
        </p:nvSpPr>
        <p:spPr>
          <a:xfrm>
            <a:off x="-4489" y="328340"/>
            <a:ext cx="9148487" cy="59547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254000" y="333375"/>
            <a:ext cx="7886700" cy="574675"/>
          </a:xfrm>
        </p:spPr>
        <p:txBody>
          <a:bodyPr>
            <a:noAutofit/>
          </a:bodyPr>
          <a:lstStyle>
            <a:lvl1pPr>
              <a:defRPr sz="2400" b="1">
                <a:solidFill>
                  <a:srgbClr val="A40000"/>
                </a:solidFill>
                <a:latin typeface="+mn-ea"/>
                <a:ea typeface="+mn-ea"/>
              </a:defRPr>
            </a:lvl1pPr>
          </a:lstStyle>
          <a:p>
            <a:r>
              <a:rPr lang="zh-CN" altLang="en-US" dirty="0"/>
              <a:t>单击此处编辑母版标题样式</a:t>
            </a:r>
          </a:p>
        </p:txBody>
      </p:sp>
    </p:spTree>
    <p:extLst>
      <p:ext uri="{BB962C8B-B14F-4D97-AF65-F5344CB8AC3E}">
        <p14:creationId xmlns:p14="http://schemas.microsoft.com/office/powerpoint/2010/main" val="1062130851"/>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pos="5602">
          <p15:clr>
            <a:srgbClr val="FBAE40"/>
          </p15:clr>
        </p15:guide>
        <p15:guide id="4" pos="158">
          <p15:clr>
            <a:srgbClr val="FBAE40"/>
          </p15:clr>
        </p15:guide>
        <p15:guide id="5" orient="horz" pos="210" userDrawn="1">
          <p15:clr>
            <a:srgbClr val="FBAE40"/>
          </p15:clr>
        </p15:guide>
        <p15:guide id="6" orient="horz" pos="572" userDrawn="1">
          <p15:clr>
            <a:srgbClr val="FBAE40"/>
          </p15:clr>
        </p15:guide>
        <p15:guide id="7" orient="horz" pos="413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11" name="矩形 10"/>
          <p:cNvSpPr/>
          <p:nvPr userDrawn="1"/>
        </p:nvSpPr>
        <p:spPr>
          <a:xfrm>
            <a:off x="-4489" y="328340"/>
            <a:ext cx="9148487" cy="59547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254000" y="333375"/>
            <a:ext cx="7886700" cy="574675"/>
          </a:xfrm>
        </p:spPr>
        <p:txBody>
          <a:bodyPr>
            <a:noAutofit/>
          </a:bodyPr>
          <a:lstStyle>
            <a:lvl1pPr>
              <a:defRPr sz="2400" b="1">
                <a:solidFill>
                  <a:srgbClr val="A40000"/>
                </a:solidFill>
                <a:latin typeface="+mn-ea"/>
                <a:ea typeface="+mn-ea"/>
              </a:defRPr>
            </a:lvl1pPr>
          </a:lstStyle>
          <a:p>
            <a:r>
              <a:rPr lang="zh-CN" altLang="en-US" dirty="0"/>
              <a:t>单击此处编辑母版标题样式</a:t>
            </a:r>
          </a:p>
        </p:txBody>
      </p:sp>
      <p:sp>
        <p:nvSpPr>
          <p:cNvPr id="6" name="文本框 5">
            <a:extLst>
              <a:ext uri="{FF2B5EF4-FFF2-40B4-BE49-F238E27FC236}">
                <a16:creationId xmlns:a16="http://schemas.microsoft.com/office/drawing/2014/main" id="{61D093C5-E389-4A48-91C9-ED6953824685}"/>
              </a:ext>
            </a:extLst>
          </p:cNvPr>
          <p:cNvSpPr txBox="1"/>
          <p:nvPr userDrawn="1"/>
        </p:nvSpPr>
        <p:spPr>
          <a:xfrm>
            <a:off x="112326" y="4802"/>
            <a:ext cx="891485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bg1"/>
                </a:solidFill>
                <a:latin typeface="+mn-lt"/>
                <a:ea typeface="+mn-ea"/>
                <a:cs typeface="+mn-cs"/>
              </a:rPr>
              <a:t>Overall Framework               </a:t>
            </a:r>
            <a:r>
              <a:rPr lang="en-US" altLang="zh-CN" sz="1400" b="1" kern="1200" dirty="0">
                <a:solidFill>
                  <a:schemeClr val="bg2">
                    <a:lumMod val="75000"/>
                  </a:schemeClr>
                </a:solidFill>
                <a:latin typeface="+mn-lt"/>
                <a:ea typeface="+mn-ea"/>
                <a:cs typeface="+mn-cs"/>
              </a:rPr>
              <a:t>Line Drawing with Strokes                 </a:t>
            </a:r>
            <a:r>
              <a:rPr lang="en-US" altLang="zh-CN" sz="1400" b="1" dirty="0">
                <a:solidFill>
                  <a:schemeClr val="bg2">
                    <a:lumMod val="75000"/>
                  </a:schemeClr>
                </a:solidFill>
              </a:rPr>
              <a:t>Tone Drawing               Color Pencil Drawing            Results</a:t>
            </a:r>
            <a:endParaRPr lang="zh-CN" altLang="en-US" sz="1400" dirty="0">
              <a:solidFill>
                <a:schemeClr val="bg2">
                  <a:lumMod val="75000"/>
                </a:schemeClr>
              </a:solidFill>
            </a:endParaRPr>
          </a:p>
        </p:txBody>
      </p:sp>
    </p:spTree>
    <p:extLst>
      <p:ext uri="{BB962C8B-B14F-4D97-AF65-F5344CB8AC3E}">
        <p14:creationId xmlns:p14="http://schemas.microsoft.com/office/powerpoint/2010/main" val="1188410281"/>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guide id="3" pos="5602">
          <p15:clr>
            <a:srgbClr val="FBAE40"/>
          </p15:clr>
        </p15:guide>
        <p15:guide id="4" pos="158">
          <p15:clr>
            <a:srgbClr val="FBAE40"/>
          </p15:clr>
        </p15:guide>
        <p15:guide id="5" orient="horz" pos="210">
          <p15:clr>
            <a:srgbClr val="FBAE40"/>
          </p15:clr>
        </p15:guide>
        <p15:guide id="6" orient="horz" pos="572">
          <p15:clr>
            <a:srgbClr val="FBAE40"/>
          </p15:clr>
        </p15:guide>
        <p15:guide id="7" orient="horz" pos="413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11" name="矩形 10"/>
          <p:cNvSpPr/>
          <p:nvPr userDrawn="1"/>
        </p:nvSpPr>
        <p:spPr>
          <a:xfrm>
            <a:off x="-4489" y="328340"/>
            <a:ext cx="9148487" cy="59547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254000" y="333375"/>
            <a:ext cx="7886700" cy="574675"/>
          </a:xfrm>
        </p:spPr>
        <p:txBody>
          <a:bodyPr>
            <a:noAutofit/>
          </a:bodyPr>
          <a:lstStyle>
            <a:lvl1pPr>
              <a:lnSpc>
                <a:spcPct val="100000"/>
              </a:lnSpc>
              <a:defRPr sz="2400" b="1">
                <a:solidFill>
                  <a:srgbClr val="A40000"/>
                </a:solidFill>
                <a:latin typeface="+mn-ea"/>
                <a:ea typeface="+mn-ea"/>
              </a:defRPr>
            </a:lvl1pPr>
          </a:lstStyle>
          <a:p>
            <a:r>
              <a:rPr lang="zh-CN" altLang="en-US" dirty="0"/>
              <a:t>单击此处编辑母版标题样式</a:t>
            </a:r>
          </a:p>
        </p:txBody>
      </p:sp>
      <p:sp>
        <p:nvSpPr>
          <p:cNvPr id="6" name="文本框 5">
            <a:extLst>
              <a:ext uri="{FF2B5EF4-FFF2-40B4-BE49-F238E27FC236}">
                <a16:creationId xmlns:a16="http://schemas.microsoft.com/office/drawing/2014/main" id="{E8577A94-B09C-42DE-8B41-710D74EE8CF2}"/>
              </a:ext>
            </a:extLst>
          </p:cNvPr>
          <p:cNvSpPr txBox="1"/>
          <p:nvPr userDrawn="1"/>
        </p:nvSpPr>
        <p:spPr>
          <a:xfrm>
            <a:off x="112326" y="4802"/>
            <a:ext cx="891485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bg2">
                    <a:lumMod val="75000"/>
                  </a:schemeClr>
                </a:solidFill>
                <a:latin typeface="+mn-lt"/>
                <a:ea typeface="+mn-ea"/>
                <a:cs typeface="+mn-cs"/>
              </a:rPr>
              <a:t>Overall Framework               </a:t>
            </a:r>
            <a:r>
              <a:rPr lang="en-US" altLang="zh-CN" sz="1400" b="1" kern="1200" dirty="0">
                <a:solidFill>
                  <a:schemeClr val="bg1"/>
                </a:solidFill>
                <a:latin typeface="+mn-lt"/>
                <a:ea typeface="+mn-ea"/>
                <a:cs typeface="+mn-cs"/>
              </a:rPr>
              <a:t>Line Drawing with Strokes</a:t>
            </a:r>
            <a:r>
              <a:rPr lang="en-US" altLang="zh-CN" sz="1400" b="1" kern="1200" dirty="0">
                <a:solidFill>
                  <a:schemeClr val="bg2">
                    <a:lumMod val="75000"/>
                  </a:schemeClr>
                </a:solidFill>
                <a:latin typeface="+mn-lt"/>
                <a:ea typeface="+mn-ea"/>
                <a:cs typeface="+mn-cs"/>
              </a:rPr>
              <a:t>                 </a:t>
            </a:r>
            <a:r>
              <a:rPr lang="en-US" altLang="zh-CN" sz="1400" b="1" dirty="0">
                <a:solidFill>
                  <a:schemeClr val="bg2">
                    <a:lumMod val="75000"/>
                  </a:schemeClr>
                </a:solidFill>
              </a:rPr>
              <a:t>Tone Drawing               Color Pencil Drawing            Results</a:t>
            </a:r>
            <a:endParaRPr lang="zh-CN" altLang="en-US" sz="1400" dirty="0">
              <a:solidFill>
                <a:schemeClr val="bg2">
                  <a:lumMod val="75000"/>
                </a:schemeClr>
              </a:solidFill>
            </a:endParaRPr>
          </a:p>
        </p:txBody>
      </p:sp>
    </p:spTree>
    <p:extLst>
      <p:ext uri="{BB962C8B-B14F-4D97-AF65-F5344CB8AC3E}">
        <p14:creationId xmlns:p14="http://schemas.microsoft.com/office/powerpoint/2010/main" val="4012701110"/>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guide id="3" pos="5602">
          <p15:clr>
            <a:srgbClr val="FBAE40"/>
          </p15:clr>
        </p15:guide>
        <p15:guide id="4" pos="158">
          <p15:clr>
            <a:srgbClr val="FBAE40"/>
          </p15:clr>
        </p15:guide>
        <p15:guide id="5" orient="horz" pos="210">
          <p15:clr>
            <a:srgbClr val="FBAE40"/>
          </p15:clr>
        </p15:guide>
        <p15:guide id="6" orient="horz" pos="572">
          <p15:clr>
            <a:srgbClr val="FBAE40"/>
          </p15:clr>
        </p15:guide>
        <p15:guide id="7" orient="horz" pos="413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11" name="矩形 10"/>
          <p:cNvSpPr/>
          <p:nvPr userDrawn="1"/>
        </p:nvSpPr>
        <p:spPr>
          <a:xfrm>
            <a:off x="-4489" y="328340"/>
            <a:ext cx="9148487" cy="59547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254000" y="333375"/>
            <a:ext cx="7886700" cy="574675"/>
          </a:xfrm>
        </p:spPr>
        <p:txBody>
          <a:bodyPr>
            <a:noAutofit/>
          </a:bodyPr>
          <a:lstStyle>
            <a:lvl1pPr>
              <a:defRPr sz="2400" b="1">
                <a:solidFill>
                  <a:srgbClr val="A40000"/>
                </a:solidFill>
                <a:latin typeface="+mn-ea"/>
                <a:ea typeface="+mn-ea"/>
              </a:defRPr>
            </a:lvl1pPr>
          </a:lstStyle>
          <a:p>
            <a:r>
              <a:rPr lang="zh-CN" altLang="en-US" dirty="0"/>
              <a:t>单击此处编辑母版标题样式</a:t>
            </a:r>
          </a:p>
        </p:txBody>
      </p:sp>
      <p:sp>
        <p:nvSpPr>
          <p:cNvPr id="8" name="文本框 7">
            <a:extLst>
              <a:ext uri="{FF2B5EF4-FFF2-40B4-BE49-F238E27FC236}">
                <a16:creationId xmlns:a16="http://schemas.microsoft.com/office/drawing/2014/main" id="{953E788F-7DE1-471C-994D-6425F58BA9E6}"/>
              </a:ext>
            </a:extLst>
          </p:cNvPr>
          <p:cNvSpPr txBox="1"/>
          <p:nvPr userDrawn="1"/>
        </p:nvSpPr>
        <p:spPr>
          <a:xfrm>
            <a:off x="112326" y="-21001"/>
            <a:ext cx="891485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dirty="0">
                <a:solidFill>
                  <a:schemeClr val="bg2">
                    <a:lumMod val="75000"/>
                  </a:schemeClr>
                </a:solidFill>
              </a:rPr>
              <a:t>Overall Framework               </a:t>
            </a:r>
            <a:r>
              <a:rPr lang="en-US" altLang="zh-CN" sz="1400" b="1" kern="1200" dirty="0">
                <a:solidFill>
                  <a:schemeClr val="bg2">
                    <a:lumMod val="75000"/>
                  </a:schemeClr>
                </a:solidFill>
                <a:latin typeface="+mn-lt"/>
                <a:ea typeface="+mn-ea"/>
                <a:cs typeface="+mn-cs"/>
              </a:rPr>
              <a:t>Line Drawing with Strokes                 </a:t>
            </a:r>
            <a:r>
              <a:rPr lang="en-US" altLang="zh-CN" sz="1400" b="1" kern="1200" dirty="0">
                <a:solidFill>
                  <a:schemeClr val="bg1"/>
                </a:solidFill>
                <a:latin typeface="+mn-lt"/>
                <a:ea typeface="+mn-ea"/>
                <a:cs typeface="+mn-cs"/>
              </a:rPr>
              <a:t>Tone Drawing               </a:t>
            </a:r>
            <a:r>
              <a:rPr lang="en-US" altLang="zh-CN" sz="1400" b="1" dirty="0">
                <a:solidFill>
                  <a:schemeClr val="bg2">
                    <a:lumMod val="75000"/>
                  </a:schemeClr>
                </a:solidFill>
              </a:rPr>
              <a:t>Color Pencil Drawing            Results</a:t>
            </a:r>
            <a:endParaRPr lang="zh-CN" altLang="en-US" sz="1400" dirty="0">
              <a:solidFill>
                <a:schemeClr val="bg2">
                  <a:lumMod val="75000"/>
                </a:schemeClr>
              </a:solidFill>
            </a:endParaRPr>
          </a:p>
        </p:txBody>
      </p:sp>
    </p:spTree>
    <p:extLst>
      <p:ext uri="{BB962C8B-B14F-4D97-AF65-F5344CB8AC3E}">
        <p14:creationId xmlns:p14="http://schemas.microsoft.com/office/powerpoint/2010/main" val="1966138205"/>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guide id="3" pos="5602">
          <p15:clr>
            <a:srgbClr val="FBAE40"/>
          </p15:clr>
        </p15:guide>
        <p15:guide id="4" pos="158">
          <p15:clr>
            <a:srgbClr val="FBAE40"/>
          </p15:clr>
        </p15:guide>
        <p15:guide id="5" orient="horz" pos="210">
          <p15:clr>
            <a:srgbClr val="FBAE40"/>
          </p15:clr>
        </p15:guide>
        <p15:guide id="6" orient="horz" pos="572">
          <p15:clr>
            <a:srgbClr val="FBAE40"/>
          </p15:clr>
        </p15:guide>
        <p15:guide id="7" orient="horz" pos="413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sp>
        <p:nvSpPr>
          <p:cNvPr id="11" name="矩形 10"/>
          <p:cNvSpPr/>
          <p:nvPr userDrawn="1"/>
        </p:nvSpPr>
        <p:spPr>
          <a:xfrm>
            <a:off x="-4489" y="328340"/>
            <a:ext cx="9148487" cy="59547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254000" y="423562"/>
            <a:ext cx="7886700" cy="397476"/>
          </a:xfrm>
        </p:spPr>
        <p:txBody>
          <a:bodyPr>
            <a:noAutofit/>
          </a:bodyPr>
          <a:lstStyle>
            <a:lvl1pPr>
              <a:defRPr sz="2400" b="1">
                <a:solidFill>
                  <a:srgbClr val="A40000"/>
                </a:solidFill>
                <a:latin typeface="+mn-ea"/>
                <a:ea typeface="+mn-ea"/>
              </a:defRPr>
            </a:lvl1pPr>
          </a:lstStyle>
          <a:p>
            <a:r>
              <a:rPr lang="zh-CN" altLang="en-US" dirty="0"/>
              <a:t>单击此处编辑母版标题样式</a:t>
            </a:r>
          </a:p>
        </p:txBody>
      </p:sp>
      <p:sp>
        <p:nvSpPr>
          <p:cNvPr id="6" name="文本框 5">
            <a:extLst>
              <a:ext uri="{FF2B5EF4-FFF2-40B4-BE49-F238E27FC236}">
                <a16:creationId xmlns:a16="http://schemas.microsoft.com/office/drawing/2014/main" id="{2D3CF638-2FBE-44D0-8A07-7C2010D6D564}"/>
              </a:ext>
            </a:extLst>
          </p:cNvPr>
          <p:cNvSpPr txBox="1"/>
          <p:nvPr userDrawn="1"/>
        </p:nvSpPr>
        <p:spPr>
          <a:xfrm>
            <a:off x="229143" y="0"/>
            <a:ext cx="891485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dirty="0">
                <a:solidFill>
                  <a:schemeClr val="bg2">
                    <a:lumMod val="75000"/>
                  </a:schemeClr>
                </a:solidFill>
              </a:rPr>
              <a:t>Overall Framework               </a:t>
            </a:r>
            <a:r>
              <a:rPr lang="en-US" altLang="zh-CN" sz="1400" b="1" kern="1200" dirty="0">
                <a:solidFill>
                  <a:schemeClr val="bg2">
                    <a:lumMod val="75000"/>
                  </a:schemeClr>
                </a:solidFill>
                <a:latin typeface="+mn-lt"/>
                <a:ea typeface="+mn-ea"/>
                <a:cs typeface="+mn-cs"/>
              </a:rPr>
              <a:t>Line Drawing with Strokes                 </a:t>
            </a:r>
            <a:r>
              <a:rPr lang="en-US" altLang="zh-CN" sz="1400" b="1" dirty="0">
                <a:solidFill>
                  <a:schemeClr val="bg2">
                    <a:lumMod val="75000"/>
                  </a:schemeClr>
                </a:solidFill>
              </a:rPr>
              <a:t>Tone Drawing               </a:t>
            </a:r>
            <a:r>
              <a:rPr lang="en-US" altLang="zh-CN" sz="1400" b="1" kern="1200" dirty="0">
                <a:solidFill>
                  <a:schemeClr val="bg1"/>
                </a:solidFill>
                <a:latin typeface="+mn-lt"/>
                <a:ea typeface="+mn-ea"/>
                <a:cs typeface="+mn-cs"/>
              </a:rPr>
              <a:t>Color Pencil Drawing     </a:t>
            </a:r>
            <a:r>
              <a:rPr lang="en-US" altLang="zh-CN" sz="1400" b="1" dirty="0">
                <a:solidFill>
                  <a:schemeClr val="bg2">
                    <a:lumMod val="75000"/>
                  </a:schemeClr>
                </a:solidFill>
              </a:rPr>
              <a:t>       Results</a:t>
            </a:r>
            <a:endParaRPr lang="zh-CN" altLang="en-US" sz="1400" dirty="0">
              <a:solidFill>
                <a:schemeClr val="bg2">
                  <a:lumMod val="75000"/>
                </a:schemeClr>
              </a:solidFill>
            </a:endParaRPr>
          </a:p>
        </p:txBody>
      </p:sp>
    </p:spTree>
    <p:extLst>
      <p:ext uri="{BB962C8B-B14F-4D97-AF65-F5344CB8AC3E}">
        <p14:creationId xmlns:p14="http://schemas.microsoft.com/office/powerpoint/2010/main" val="1466182146"/>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guide id="3" pos="5602">
          <p15:clr>
            <a:srgbClr val="FBAE40"/>
          </p15:clr>
        </p15:guide>
        <p15:guide id="4" pos="158">
          <p15:clr>
            <a:srgbClr val="FBAE40"/>
          </p15:clr>
        </p15:guide>
        <p15:guide id="5" orient="horz" pos="210">
          <p15:clr>
            <a:srgbClr val="FBAE40"/>
          </p15:clr>
        </p15:guide>
        <p15:guide id="6" orient="horz" pos="572">
          <p15:clr>
            <a:srgbClr val="FBAE40"/>
          </p15:clr>
        </p15:guide>
        <p15:guide id="7" orient="horz" pos="413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11" name="矩形 10"/>
          <p:cNvSpPr/>
          <p:nvPr userDrawn="1"/>
        </p:nvSpPr>
        <p:spPr>
          <a:xfrm>
            <a:off x="-4489" y="328340"/>
            <a:ext cx="9148487" cy="59547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254000" y="333375"/>
            <a:ext cx="7886700" cy="574675"/>
          </a:xfrm>
        </p:spPr>
        <p:txBody>
          <a:bodyPr>
            <a:noAutofit/>
          </a:bodyPr>
          <a:lstStyle>
            <a:lvl1pPr>
              <a:defRPr sz="2400" b="1">
                <a:solidFill>
                  <a:srgbClr val="A40000"/>
                </a:solidFill>
                <a:latin typeface="+mn-ea"/>
                <a:ea typeface="+mn-ea"/>
              </a:defRPr>
            </a:lvl1pPr>
          </a:lstStyle>
          <a:p>
            <a:r>
              <a:rPr lang="zh-CN" altLang="en-US" dirty="0"/>
              <a:t>单击此处编辑母版标题样式</a:t>
            </a:r>
          </a:p>
        </p:txBody>
      </p:sp>
      <p:sp>
        <p:nvSpPr>
          <p:cNvPr id="7" name="文本框 6">
            <a:extLst>
              <a:ext uri="{FF2B5EF4-FFF2-40B4-BE49-F238E27FC236}">
                <a16:creationId xmlns:a16="http://schemas.microsoft.com/office/drawing/2014/main" id="{58F44A2B-0EDD-4EDB-B471-296B65B9D7BA}"/>
              </a:ext>
            </a:extLst>
          </p:cNvPr>
          <p:cNvSpPr txBox="1"/>
          <p:nvPr userDrawn="1"/>
        </p:nvSpPr>
        <p:spPr>
          <a:xfrm>
            <a:off x="112326" y="0"/>
            <a:ext cx="891485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dirty="0">
                <a:solidFill>
                  <a:schemeClr val="bg2">
                    <a:lumMod val="75000"/>
                  </a:schemeClr>
                </a:solidFill>
              </a:rPr>
              <a:t>Overall Framework               </a:t>
            </a:r>
            <a:r>
              <a:rPr lang="en-US" altLang="zh-CN" sz="1400" b="1" kern="1200" dirty="0">
                <a:solidFill>
                  <a:schemeClr val="bg2">
                    <a:lumMod val="75000"/>
                  </a:schemeClr>
                </a:solidFill>
                <a:latin typeface="+mn-lt"/>
                <a:ea typeface="+mn-ea"/>
                <a:cs typeface="+mn-cs"/>
              </a:rPr>
              <a:t>Line Drawing with Strokes                 </a:t>
            </a:r>
            <a:r>
              <a:rPr lang="en-US" altLang="zh-CN" sz="1400" b="1" dirty="0">
                <a:solidFill>
                  <a:schemeClr val="bg2">
                    <a:lumMod val="75000"/>
                  </a:schemeClr>
                </a:solidFill>
              </a:rPr>
              <a:t>Tone Drawing               Color Pencil Drawing            </a:t>
            </a:r>
            <a:r>
              <a:rPr lang="en-US" altLang="zh-CN" sz="1400" b="1" kern="1200" dirty="0">
                <a:solidFill>
                  <a:schemeClr val="bg1"/>
                </a:solidFill>
                <a:latin typeface="+mn-lt"/>
                <a:ea typeface="+mn-ea"/>
                <a:cs typeface="+mn-cs"/>
              </a:rPr>
              <a:t>Results</a:t>
            </a:r>
            <a:endParaRPr lang="zh-CN" altLang="en-US" sz="1400" b="1" kern="1200" dirty="0">
              <a:solidFill>
                <a:schemeClr val="bg1"/>
              </a:solidFill>
              <a:latin typeface="+mn-lt"/>
              <a:ea typeface="+mn-ea"/>
              <a:cs typeface="+mn-cs"/>
            </a:endParaRPr>
          </a:p>
        </p:txBody>
      </p:sp>
    </p:spTree>
    <p:extLst>
      <p:ext uri="{BB962C8B-B14F-4D97-AF65-F5344CB8AC3E}">
        <p14:creationId xmlns:p14="http://schemas.microsoft.com/office/powerpoint/2010/main" val="2826904797"/>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guide id="3" pos="5602">
          <p15:clr>
            <a:srgbClr val="FBAE40"/>
          </p15:clr>
        </p15:guide>
        <p15:guide id="4" pos="158">
          <p15:clr>
            <a:srgbClr val="FBAE40"/>
          </p15:clr>
        </p15:guide>
        <p15:guide id="5" orient="horz" pos="210">
          <p15:clr>
            <a:srgbClr val="FBAE40"/>
          </p15:clr>
        </p15:guide>
        <p15:guide id="6" orient="horz" pos="572">
          <p15:clr>
            <a:srgbClr val="FBAE40"/>
          </p15:clr>
        </p15:guide>
        <p15:guide id="7" orient="horz" pos="413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8" name="矩形 7"/>
          <p:cNvSpPr/>
          <p:nvPr userDrawn="1"/>
        </p:nvSpPr>
        <p:spPr>
          <a:xfrm>
            <a:off x="3055513" y="6642000"/>
            <a:ext cx="3028485" cy="21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b="1" i="0" u="none" strike="noStrike" kern="1200" baseline="0" dirty="0">
                <a:solidFill>
                  <a:srgbClr val="A40000"/>
                </a:solidFill>
                <a:latin typeface="+mn-lt"/>
                <a:ea typeface="+mn-ea"/>
                <a:cs typeface="+mn-cs"/>
              </a:rPr>
              <a:t>Combining Sketch and Tone for Pencil Drawing Production</a:t>
            </a:r>
            <a:endParaRPr lang="zh-CN" altLang="en-US" sz="600" b="1" dirty="0">
              <a:solidFill>
                <a:srgbClr val="A40000"/>
              </a:solidFill>
            </a:endParaRPr>
          </a:p>
        </p:txBody>
      </p:sp>
      <p:sp>
        <p:nvSpPr>
          <p:cNvPr id="9" name="矩形 8"/>
          <p:cNvSpPr/>
          <p:nvPr userDrawn="1"/>
        </p:nvSpPr>
        <p:spPr>
          <a:xfrm>
            <a:off x="1" y="6642000"/>
            <a:ext cx="3060000" cy="216000"/>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userDrawn="1"/>
        </p:nvSpPr>
        <p:spPr>
          <a:xfrm>
            <a:off x="1180273" y="6611497"/>
            <a:ext cx="646331" cy="276999"/>
          </a:xfrm>
          <a:prstGeom prst="rect">
            <a:avLst/>
          </a:prstGeom>
          <a:noFill/>
        </p:spPr>
        <p:txBody>
          <a:bodyPr wrap="none" rtlCol="0">
            <a:spAutoFit/>
          </a:bodyPr>
          <a:lstStyle/>
          <a:p>
            <a:r>
              <a:rPr lang="zh-CN" altLang="en-US" sz="1200" b="1" dirty="0">
                <a:solidFill>
                  <a:schemeClr val="bg1"/>
                </a:solidFill>
              </a:rPr>
              <a:t>傅宇千</a:t>
            </a:r>
          </a:p>
        </p:txBody>
      </p:sp>
      <p:sp>
        <p:nvSpPr>
          <p:cNvPr id="14" name="矩形 13"/>
          <p:cNvSpPr/>
          <p:nvPr userDrawn="1"/>
        </p:nvSpPr>
        <p:spPr>
          <a:xfrm>
            <a:off x="-4488" y="378"/>
            <a:ext cx="9148487" cy="327961"/>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4489" y="328340"/>
            <a:ext cx="9148487" cy="59547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7E53B920-3BFE-41ED-AADE-209596516252}"/>
              </a:ext>
            </a:extLst>
          </p:cNvPr>
          <p:cNvSpPr/>
          <p:nvPr userDrawn="1"/>
        </p:nvSpPr>
        <p:spPr>
          <a:xfrm>
            <a:off x="6083998" y="6642000"/>
            <a:ext cx="3060000" cy="216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1" i="0" dirty="0">
                <a:solidFill>
                  <a:srgbClr val="A40000"/>
                </a:solidFill>
              </a:rPr>
              <a:t>       </a:t>
            </a:r>
            <a:fld id="{378C9742-C646-4CD8-A9BC-7F5824A5DF71}" type="datetime1">
              <a:rPr lang="zh-CN" altLang="en-US" sz="1200" b="1" i="0" smtClean="0">
                <a:solidFill>
                  <a:srgbClr val="A40000"/>
                </a:solidFill>
              </a:rPr>
              <a:pPr marL="0" marR="0" lvl="0" indent="0" algn="ctr" defTabSz="914400" rtl="0" eaLnBrk="1" fontAlgn="auto" latinLnBrk="0" hangingPunct="1">
                <a:lnSpc>
                  <a:spcPct val="100000"/>
                </a:lnSpc>
                <a:spcBef>
                  <a:spcPts val="0"/>
                </a:spcBef>
                <a:spcAft>
                  <a:spcPts val="0"/>
                </a:spcAft>
                <a:buClrTx/>
                <a:buSzTx/>
                <a:buFontTx/>
                <a:buNone/>
                <a:tabLst/>
                <a:defRPr/>
              </a:pPr>
              <a:t>2020/9/21</a:t>
            </a:fld>
            <a:r>
              <a:rPr lang="zh-CN" altLang="en-US" sz="1200" b="1" i="0" dirty="0">
                <a:solidFill>
                  <a:srgbClr val="A40000"/>
                </a:solidFill>
              </a:rPr>
              <a:t>                             </a:t>
            </a:r>
            <a:fld id="{FF24D7A9-24B7-4093-A513-463AECCCC871}" type="slidenum">
              <a:rPr lang="zh-CN" altLang="en-US" sz="1200" b="1" smtClean="0">
                <a:solidFill>
                  <a:srgbClr val="A40000"/>
                </a:solidFill>
              </a:rPr>
              <a:pPr marL="0" marR="0" lvl="0" indent="0" algn="ctr" defTabSz="914400" rtl="0" eaLnBrk="1" fontAlgn="auto" latinLnBrk="0" hangingPunct="1">
                <a:lnSpc>
                  <a:spcPct val="100000"/>
                </a:lnSpc>
                <a:spcBef>
                  <a:spcPts val="0"/>
                </a:spcBef>
                <a:spcAft>
                  <a:spcPts val="0"/>
                </a:spcAft>
                <a:buClrTx/>
                <a:buSzTx/>
                <a:buFontTx/>
                <a:buNone/>
                <a:tabLst/>
                <a:defRPr/>
              </a:pPr>
              <a:t>‹#›</a:t>
            </a:fld>
            <a:r>
              <a:rPr lang="zh-CN" altLang="en-US" sz="1200" b="1" dirty="0">
                <a:solidFill>
                  <a:srgbClr val="A40000"/>
                </a:solidFill>
              </a:rPr>
              <a:t> </a:t>
            </a:r>
            <a:r>
              <a:rPr lang="en-US" altLang="zh-CN" sz="1200" b="1" dirty="0">
                <a:solidFill>
                  <a:srgbClr val="A40000"/>
                </a:solidFill>
              </a:rPr>
              <a:t>/ 15</a:t>
            </a:r>
            <a:endParaRPr lang="zh-CN" altLang="en-US" b="1" dirty="0">
              <a:solidFill>
                <a:srgbClr val="A40000"/>
              </a:solidFill>
            </a:endParaRPr>
          </a:p>
        </p:txBody>
      </p:sp>
    </p:spTree>
    <p:extLst>
      <p:ext uri="{BB962C8B-B14F-4D97-AF65-F5344CB8AC3E}">
        <p14:creationId xmlns:p14="http://schemas.microsoft.com/office/powerpoint/2010/main" val="442654452"/>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6" r:id="rId3"/>
    <p:sldLayoutId id="2147483680" r:id="rId4"/>
    <p:sldLayoutId id="2147483678" r:id="rId5"/>
    <p:sldLayoutId id="2147483679" r:id="rId6"/>
    <p:sldLayoutId id="2147483682" r:id="rId7"/>
    <p:sldLayoutId id="2147483681"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8.xml"/><Relationship Id="rId6" Type="http://schemas.openxmlformats.org/officeDocument/2006/relationships/image" Target="../media/image22.jpg"/><Relationship Id="rId5" Type="http://schemas.openxmlformats.org/officeDocument/2006/relationships/image" Target="../media/image21.jpe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8.xml"/><Relationship Id="rId5" Type="http://schemas.openxmlformats.org/officeDocument/2006/relationships/image" Target="../media/image26.jpg"/><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99313" y="1545303"/>
            <a:ext cx="7772400" cy="1657885"/>
          </a:xfrm>
        </p:spPr>
        <p:txBody>
          <a:bodyPr anchor="ctr">
            <a:noAutofit/>
          </a:bodyPr>
          <a:lstStyle/>
          <a:p>
            <a:pPr>
              <a:lnSpc>
                <a:spcPct val="150000"/>
              </a:lnSpc>
            </a:pPr>
            <a:r>
              <a:rPr lang="en-US" altLang="zh-CN" sz="3200" dirty="0"/>
              <a:t>Combining Sketch and Tone for Pencil Drawing Production</a:t>
            </a:r>
            <a:endParaRPr lang="zh-CN" altLang="en-US" sz="1400" b="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id="{B626914C-44BF-4B27-AF20-5A6660E96C8B}"/>
              </a:ext>
            </a:extLst>
          </p:cNvPr>
          <p:cNvSpPr/>
          <p:nvPr/>
        </p:nvSpPr>
        <p:spPr>
          <a:xfrm>
            <a:off x="2668783" y="3429000"/>
            <a:ext cx="4572000" cy="1891928"/>
          </a:xfrm>
          <a:prstGeom prst="rect">
            <a:avLst/>
          </a:prstGeom>
        </p:spPr>
        <p:txBody>
          <a:bodyPr>
            <a:spAutoFit/>
          </a:bodyPr>
          <a:lstStyle/>
          <a:p>
            <a:pPr>
              <a:lnSpc>
                <a:spcPct val="150000"/>
              </a:lnSpc>
            </a:pPr>
            <a:r>
              <a:rPr lang="en-US" altLang="zh-CN" sz="2000" b="1" dirty="0"/>
              <a:t>Reporter     : Fu </a:t>
            </a:r>
            <a:r>
              <a:rPr lang="en-US" altLang="zh-CN" sz="2000" b="1" dirty="0" err="1"/>
              <a:t>Yuqian</a:t>
            </a:r>
            <a:endParaRPr lang="en-US" altLang="zh-CN" sz="2000" b="1" dirty="0"/>
          </a:p>
          <a:p>
            <a:pPr>
              <a:lnSpc>
                <a:spcPct val="150000"/>
              </a:lnSpc>
            </a:pPr>
            <a:r>
              <a:rPr lang="en-US" altLang="zh-CN" sz="2000" b="1" dirty="0"/>
              <a:t>Student ID  : 2018302120169</a:t>
            </a:r>
          </a:p>
          <a:p>
            <a:pPr>
              <a:lnSpc>
                <a:spcPct val="150000"/>
              </a:lnSpc>
            </a:pPr>
            <a:r>
              <a:rPr lang="en-US" altLang="zh-CN" sz="2000" b="1" dirty="0"/>
              <a:t>Professor    :  Professor Bu.</a:t>
            </a:r>
          </a:p>
          <a:p>
            <a:pPr>
              <a:lnSpc>
                <a:spcPct val="150000"/>
              </a:lnSpc>
            </a:pPr>
            <a:r>
              <a:rPr lang="en-US" altLang="zh-CN" sz="2000" b="1" dirty="0"/>
              <a:t>Major          : Electronic Engineering</a:t>
            </a:r>
            <a:endParaRPr lang="zh-CN" altLang="en-US" sz="2000" b="1" dirty="0"/>
          </a:p>
        </p:txBody>
      </p:sp>
    </p:spTree>
    <p:extLst>
      <p:ext uri="{BB962C8B-B14F-4D97-AF65-F5344CB8AC3E}">
        <p14:creationId xmlns:p14="http://schemas.microsoft.com/office/powerpoint/2010/main" val="4182737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CB6B8F8-B301-4B59-987C-F3C751282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115" y="2215262"/>
            <a:ext cx="6269765" cy="3218928"/>
          </a:xfrm>
          <a:prstGeom prst="rect">
            <a:avLst/>
          </a:prstGeom>
        </p:spPr>
      </p:pic>
      <p:pic>
        <p:nvPicPr>
          <p:cNvPr id="6" name="图片 5">
            <a:extLst>
              <a:ext uri="{FF2B5EF4-FFF2-40B4-BE49-F238E27FC236}">
                <a16:creationId xmlns:a16="http://schemas.microsoft.com/office/drawing/2014/main" id="{4DFBC561-470F-44EA-B2AB-EEAB4B26C2B5}"/>
              </a:ext>
            </a:extLst>
          </p:cNvPr>
          <p:cNvPicPr>
            <a:picLocks noChangeAspect="1"/>
          </p:cNvPicPr>
          <p:nvPr/>
        </p:nvPicPr>
        <p:blipFill>
          <a:blip r:embed="rId3"/>
          <a:stretch>
            <a:fillRect/>
          </a:stretch>
        </p:blipFill>
        <p:spPr>
          <a:xfrm>
            <a:off x="3775640" y="5764467"/>
            <a:ext cx="1592718" cy="518205"/>
          </a:xfrm>
          <a:prstGeom prst="rect">
            <a:avLst/>
          </a:prstGeom>
        </p:spPr>
      </p:pic>
      <p:sp>
        <p:nvSpPr>
          <p:cNvPr id="4" name="矩形 3">
            <a:extLst>
              <a:ext uri="{FF2B5EF4-FFF2-40B4-BE49-F238E27FC236}">
                <a16:creationId xmlns:a16="http://schemas.microsoft.com/office/drawing/2014/main" id="{5FB802CA-403C-4B3E-A268-F80EE66A319E}"/>
              </a:ext>
            </a:extLst>
          </p:cNvPr>
          <p:cNvSpPr/>
          <p:nvPr/>
        </p:nvSpPr>
        <p:spPr>
          <a:xfrm>
            <a:off x="76663" y="1014933"/>
            <a:ext cx="8990668" cy="1200329"/>
          </a:xfrm>
          <a:prstGeom prst="rect">
            <a:avLst/>
          </a:prstGeom>
        </p:spPr>
        <p:txBody>
          <a:bodyPr wrap="square">
            <a:spAutoFit/>
          </a:bodyPr>
          <a:lstStyle/>
          <a:p>
            <a:r>
              <a:rPr lang="en-US" altLang="zh-CN" dirty="0"/>
              <a:t>Given an artist-drawn pencil sketch shown in (a), we partition pixels into three layer, according to their values (details are given later when discussing parameter learning). They are highlighted in green, orange, and blue in (b). (c) gives the tone distributions of the three layers, in accordance with our observation.</a:t>
            </a:r>
            <a:endParaRPr lang="zh-CN" altLang="en-US" dirty="0"/>
          </a:p>
        </p:txBody>
      </p:sp>
    </p:spTree>
    <p:extLst>
      <p:ext uri="{BB962C8B-B14F-4D97-AF65-F5344CB8AC3E}">
        <p14:creationId xmlns:p14="http://schemas.microsoft.com/office/powerpoint/2010/main" val="1819893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6188D0-AE7E-4992-B491-6BBA6797F002}"/>
              </a:ext>
            </a:extLst>
          </p:cNvPr>
          <p:cNvSpPr>
            <a:spLocks noGrp="1"/>
          </p:cNvSpPr>
          <p:nvPr>
            <p:ph type="title"/>
          </p:nvPr>
        </p:nvSpPr>
        <p:spPr/>
        <p:txBody>
          <a:bodyPr/>
          <a:lstStyle/>
          <a:p>
            <a:endParaRPr lang="zh-CN" altLang="en-US"/>
          </a:p>
        </p:txBody>
      </p:sp>
      <p:sp>
        <p:nvSpPr>
          <p:cNvPr id="3" name="矩形 2">
            <a:extLst>
              <a:ext uri="{FF2B5EF4-FFF2-40B4-BE49-F238E27FC236}">
                <a16:creationId xmlns:a16="http://schemas.microsoft.com/office/drawing/2014/main" id="{13FB7405-27A8-46F4-A9F7-5AD07AA15FAA}"/>
              </a:ext>
            </a:extLst>
          </p:cNvPr>
          <p:cNvSpPr/>
          <p:nvPr/>
        </p:nvSpPr>
        <p:spPr>
          <a:xfrm>
            <a:off x="254000" y="1102713"/>
            <a:ext cx="2057423" cy="369332"/>
          </a:xfrm>
          <a:prstGeom prst="rect">
            <a:avLst/>
          </a:prstGeom>
        </p:spPr>
        <p:txBody>
          <a:bodyPr wrap="none">
            <a:spAutoFit/>
          </a:bodyPr>
          <a:lstStyle/>
          <a:p>
            <a:r>
              <a:rPr lang="en-US" altLang="zh-CN" b="1" dirty="0"/>
              <a:t>Parameter Learning</a:t>
            </a:r>
            <a:endParaRPr lang="zh-CN" altLang="en-US" b="1" dirty="0"/>
          </a:p>
        </p:txBody>
      </p:sp>
      <p:pic>
        <p:nvPicPr>
          <p:cNvPr id="4" name="图片 3">
            <a:extLst>
              <a:ext uri="{FF2B5EF4-FFF2-40B4-BE49-F238E27FC236}">
                <a16:creationId xmlns:a16="http://schemas.microsoft.com/office/drawing/2014/main" id="{408ECBAA-0043-4187-B2AF-9E64EB97321C}"/>
              </a:ext>
            </a:extLst>
          </p:cNvPr>
          <p:cNvPicPr>
            <a:picLocks noChangeAspect="1"/>
          </p:cNvPicPr>
          <p:nvPr/>
        </p:nvPicPr>
        <p:blipFill rotWithShape="1">
          <a:blip r:embed="rId2"/>
          <a:srcRect t="29255" b="18159"/>
          <a:stretch/>
        </p:blipFill>
        <p:spPr>
          <a:xfrm>
            <a:off x="740222" y="1666708"/>
            <a:ext cx="7046800" cy="897622"/>
          </a:xfrm>
          <a:prstGeom prst="rect">
            <a:avLst/>
          </a:prstGeom>
        </p:spPr>
      </p:pic>
      <p:sp>
        <p:nvSpPr>
          <p:cNvPr id="5" name="矩形 4">
            <a:extLst>
              <a:ext uri="{FF2B5EF4-FFF2-40B4-BE49-F238E27FC236}">
                <a16:creationId xmlns:a16="http://schemas.microsoft.com/office/drawing/2014/main" id="{0887C92E-2C42-4DB2-A780-07E0D4D890B5}"/>
              </a:ext>
            </a:extLst>
          </p:cNvPr>
          <p:cNvSpPr/>
          <p:nvPr/>
        </p:nvSpPr>
        <p:spPr>
          <a:xfrm>
            <a:off x="254000" y="2949827"/>
            <a:ext cx="2541530" cy="369332"/>
          </a:xfrm>
          <a:prstGeom prst="rect">
            <a:avLst/>
          </a:prstGeom>
        </p:spPr>
        <p:txBody>
          <a:bodyPr wrap="none">
            <a:spAutoFit/>
          </a:bodyPr>
          <a:lstStyle/>
          <a:p>
            <a:r>
              <a:rPr lang="en-US" altLang="zh-CN" b="1" dirty="0"/>
              <a:t>Pencil Texture Rendering</a:t>
            </a:r>
            <a:endParaRPr lang="zh-CN" altLang="en-US" b="1" dirty="0"/>
          </a:p>
        </p:txBody>
      </p:sp>
      <p:pic>
        <p:nvPicPr>
          <p:cNvPr id="7" name="图片 6">
            <a:extLst>
              <a:ext uri="{FF2B5EF4-FFF2-40B4-BE49-F238E27FC236}">
                <a16:creationId xmlns:a16="http://schemas.microsoft.com/office/drawing/2014/main" id="{CF177D4C-81AF-4EAA-93B5-42778612A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2514" y="3466412"/>
            <a:ext cx="3589672" cy="1662448"/>
          </a:xfrm>
          <a:prstGeom prst="rect">
            <a:avLst/>
          </a:prstGeom>
        </p:spPr>
      </p:pic>
      <p:sp>
        <p:nvSpPr>
          <p:cNvPr id="8" name="矩形 7">
            <a:extLst>
              <a:ext uri="{FF2B5EF4-FFF2-40B4-BE49-F238E27FC236}">
                <a16:creationId xmlns:a16="http://schemas.microsoft.com/office/drawing/2014/main" id="{940ACB1E-F0C1-4BB4-BE39-54AE94D976C1}"/>
              </a:ext>
            </a:extLst>
          </p:cNvPr>
          <p:cNvSpPr/>
          <p:nvPr/>
        </p:nvSpPr>
        <p:spPr>
          <a:xfrm>
            <a:off x="254000" y="5276113"/>
            <a:ext cx="8637337" cy="646331"/>
          </a:xfrm>
          <a:prstGeom prst="rect">
            <a:avLst/>
          </a:prstGeom>
        </p:spPr>
        <p:txBody>
          <a:bodyPr wrap="square">
            <a:spAutoFit/>
          </a:bodyPr>
          <a:lstStyle/>
          <a:p>
            <a:r>
              <a:rPr lang="en-US" altLang="zh-CN" dirty="0"/>
              <a:t>Generating suitable pencil textures for images is difficult. Tonal texture refers to pencil patterns without obvious direction, which reveal only the tone information.</a:t>
            </a:r>
            <a:endParaRPr lang="zh-CN" altLang="en-US" dirty="0"/>
          </a:p>
        </p:txBody>
      </p:sp>
    </p:spTree>
    <p:extLst>
      <p:ext uri="{BB962C8B-B14F-4D97-AF65-F5344CB8AC3E}">
        <p14:creationId xmlns:p14="http://schemas.microsoft.com/office/powerpoint/2010/main" val="3729524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BD26D25-3E65-47E2-A9AF-C220A2002681}"/>
              </a:ext>
            </a:extLst>
          </p:cNvPr>
          <p:cNvSpPr>
            <a:spLocks noGrp="1"/>
          </p:cNvSpPr>
          <p:nvPr>
            <p:ph type="title"/>
          </p:nvPr>
        </p:nvSpPr>
        <p:spPr/>
        <p:txBody>
          <a:bodyPr/>
          <a:lstStyle/>
          <a:p>
            <a:r>
              <a:rPr lang="en-US" altLang="zh-CN" dirty="0"/>
              <a:t>Color Pencil Drawing</a:t>
            </a:r>
            <a:endParaRPr lang="zh-CN" altLang="en-US" dirty="0"/>
          </a:p>
        </p:txBody>
      </p:sp>
      <p:sp>
        <p:nvSpPr>
          <p:cNvPr id="2" name="矩形 1">
            <a:extLst>
              <a:ext uri="{FF2B5EF4-FFF2-40B4-BE49-F238E27FC236}">
                <a16:creationId xmlns:a16="http://schemas.microsoft.com/office/drawing/2014/main" id="{9359D32C-5250-4DB8-BC3C-3490971AEE09}"/>
              </a:ext>
            </a:extLst>
          </p:cNvPr>
          <p:cNvSpPr/>
          <p:nvPr/>
        </p:nvSpPr>
        <p:spPr>
          <a:xfrm>
            <a:off x="944518" y="2967335"/>
            <a:ext cx="7196181" cy="923330"/>
          </a:xfrm>
          <a:prstGeom prst="rect">
            <a:avLst/>
          </a:prstGeom>
        </p:spPr>
        <p:txBody>
          <a:bodyPr wrap="square">
            <a:spAutoFit/>
          </a:bodyPr>
          <a:lstStyle/>
          <a:p>
            <a:r>
              <a:rPr lang="en-US" altLang="zh-CN" dirty="0"/>
              <a:t>Take the generated grayscale pencil sketch R as the brightness layer, i.e., the Y channel in the YUV color space, and re-</a:t>
            </a:r>
            <a:r>
              <a:rPr lang="en-US" altLang="zh-CN" dirty="0" err="1"/>
              <a:t>maping</a:t>
            </a:r>
            <a:r>
              <a:rPr lang="en-US" altLang="zh-CN" dirty="0"/>
              <a:t> YUV back to the </a:t>
            </a:r>
            <a:r>
              <a:rPr lang="en-US" altLang="zh-CN" dirty="0" err="1"/>
              <a:t>rgb</a:t>
            </a:r>
            <a:r>
              <a:rPr lang="en-US" altLang="zh-CN" dirty="0"/>
              <a:t> space.</a:t>
            </a:r>
            <a:endParaRPr lang="zh-CN" altLang="en-US" dirty="0"/>
          </a:p>
        </p:txBody>
      </p:sp>
    </p:spTree>
    <p:extLst>
      <p:ext uri="{BB962C8B-B14F-4D97-AF65-F5344CB8AC3E}">
        <p14:creationId xmlns:p14="http://schemas.microsoft.com/office/powerpoint/2010/main" val="2711707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C94DDFE-1E52-4DA0-ADDD-469F00A8AE6F}"/>
              </a:ext>
            </a:extLst>
          </p:cNvPr>
          <p:cNvSpPr>
            <a:spLocks noGrp="1"/>
          </p:cNvSpPr>
          <p:nvPr>
            <p:ph type="title"/>
          </p:nvPr>
        </p:nvSpPr>
        <p:spPr>
          <a:xfrm>
            <a:off x="254000" y="333375"/>
            <a:ext cx="7886700" cy="574675"/>
          </a:xfrm>
        </p:spPr>
        <p:txBody>
          <a:bodyPr/>
          <a:lstStyle/>
          <a:p>
            <a:r>
              <a:rPr lang="en-US" altLang="zh-CN"/>
              <a:t>Results</a:t>
            </a:r>
            <a:endParaRPr lang="zh-CN" altLang="en-US" dirty="0"/>
          </a:p>
        </p:txBody>
      </p:sp>
      <p:grpSp>
        <p:nvGrpSpPr>
          <p:cNvPr id="11" name="组合 10">
            <a:extLst>
              <a:ext uri="{FF2B5EF4-FFF2-40B4-BE49-F238E27FC236}">
                <a16:creationId xmlns:a16="http://schemas.microsoft.com/office/drawing/2014/main" id="{B722DD54-C62C-4E0E-82B2-4251282F94BF}"/>
              </a:ext>
            </a:extLst>
          </p:cNvPr>
          <p:cNvGrpSpPr/>
          <p:nvPr/>
        </p:nvGrpSpPr>
        <p:grpSpPr>
          <a:xfrm>
            <a:off x="1505284" y="908050"/>
            <a:ext cx="5412873" cy="2791995"/>
            <a:chOff x="96254" y="2117557"/>
            <a:chExt cx="6713619" cy="3356810"/>
          </a:xfrm>
        </p:grpSpPr>
        <p:pic>
          <p:nvPicPr>
            <p:cNvPr id="5" name="图片 4">
              <a:extLst>
                <a:ext uri="{FF2B5EF4-FFF2-40B4-BE49-F238E27FC236}">
                  <a16:creationId xmlns:a16="http://schemas.microsoft.com/office/drawing/2014/main" id="{809DB50B-D51F-4BE7-A148-03BB012159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2117557"/>
              <a:ext cx="2237873" cy="3356810"/>
            </a:xfrm>
            <a:prstGeom prst="rect">
              <a:avLst/>
            </a:prstGeom>
          </p:spPr>
        </p:pic>
        <p:pic>
          <p:nvPicPr>
            <p:cNvPr id="7" name="图片 6">
              <a:extLst>
                <a:ext uri="{FF2B5EF4-FFF2-40B4-BE49-F238E27FC236}">
                  <a16:creationId xmlns:a16="http://schemas.microsoft.com/office/drawing/2014/main" id="{43626C73-CF39-4F55-BC50-22F113C64B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4127" y="2117557"/>
              <a:ext cx="2237873" cy="3356810"/>
            </a:xfrm>
            <a:prstGeom prst="rect">
              <a:avLst/>
            </a:prstGeom>
          </p:spPr>
        </p:pic>
        <p:pic>
          <p:nvPicPr>
            <p:cNvPr id="9" name="图片 8">
              <a:extLst>
                <a:ext uri="{FF2B5EF4-FFF2-40B4-BE49-F238E27FC236}">
                  <a16:creationId xmlns:a16="http://schemas.microsoft.com/office/drawing/2014/main" id="{0DDD609E-6784-4176-9057-22D107339E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254" y="2117557"/>
              <a:ext cx="2237873" cy="3356810"/>
            </a:xfrm>
            <a:prstGeom prst="rect">
              <a:avLst/>
            </a:prstGeom>
          </p:spPr>
        </p:pic>
      </p:grpSp>
      <p:grpSp>
        <p:nvGrpSpPr>
          <p:cNvPr id="16" name="组合 15">
            <a:extLst>
              <a:ext uri="{FF2B5EF4-FFF2-40B4-BE49-F238E27FC236}">
                <a16:creationId xmlns:a16="http://schemas.microsoft.com/office/drawing/2014/main" id="{554ED2C2-7EF9-481A-82F5-4125E98A239C}"/>
              </a:ext>
            </a:extLst>
          </p:cNvPr>
          <p:cNvGrpSpPr/>
          <p:nvPr/>
        </p:nvGrpSpPr>
        <p:grpSpPr>
          <a:xfrm>
            <a:off x="2038350" y="3700045"/>
            <a:ext cx="4318000" cy="2433889"/>
            <a:chOff x="757992" y="3348289"/>
            <a:chExt cx="6358687" cy="3176336"/>
          </a:xfrm>
        </p:grpSpPr>
        <p:pic>
          <p:nvPicPr>
            <p:cNvPr id="13" name="图片 12">
              <a:extLst>
                <a:ext uri="{FF2B5EF4-FFF2-40B4-BE49-F238E27FC236}">
                  <a16:creationId xmlns:a16="http://schemas.microsoft.com/office/drawing/2014/main" id="{0E2D1335-4373-4280-B11B-4984D60BA09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7992" y="3348289"/>
              <a:ext cx="3176336" cy="3176336"/>
            </a:xfrm>
            <a:prstGeom prst="rect">
              <a:avLst/>
            </a:prstGeom>
          </p:spPr>
        </p:pic>
        <p:pic>
          <p:nvPicPr>
            <p:cNvPr id="15" name="图片 14">
              <a:extLst>
                <a:ext uri="{FF2B5EF4-FFF2-40B4-BE49-F238E27FC236}">
                  <a16:creationId xmlns:a16="http://schemas.microsoft.com/office/drawing/2014/main" id="{5071BCD4-E79E-456B-8150-B4ADCFC4E99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40343" y="3348289"/>
              <a:ext cx="3176336" cy="3176336"/>
            </a:xfrm>
            <a:prstGeom prst="rect">
              <a:avLst/>
            </a:prstGeom>
          </p:spPr>
        </p:pic>
      </p:grpSp>
    </p:spTree>
    <p:extLst>
      <p:ext uri="{BB962C8B-B14F-4D97-AF65-F5344CB8AC3E}">
        <p14:creationId xmlns:p14="http://schemas.microsoft.com/office/powerpoint/2010/main" val="4171277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91518-ECD1-45B7-BAAC-62148C15096A}"/>
              </a:ext>
            </a:extLst>
          </p:cNvPr>
          <p:cNvSpPr>
            <a:spLocks noGrp="1"/>
          </p:cNvSpPr>
          <p:nvPr>
            <p:ph type="title"/>
          </p:nvPr>
        </p:nvSpPr>
        <p:spPr/>
        <p:txBody>
          <a:bodyPr/>
          <a:lstStyle/>
          <a:p>
            <a:endParaRPr lang="zh-CN" altLang="en-US"/>
          </a:p>
        </p:txBody>
      </p:sp>
      <p:grpSp>
        <p:nvGrpSpPr>
          <p:cNvPr id="3" name="组合 2">
            <a:extLst>
              <a:ext uri="{FF2B5EF4-FFF2-40B4-BE49-F238E27FC236}">
                <a16:creationId xmlns:a16="http://schemas.microsoft.com/office/drawing/2014/main" id="{C34662A8-8C9A-45FD-B6B7-A1710ACCA78E}"/>
              </a:ext>
            </a:extLst>
          </p:cNvPr>
          <p:cNvGrpSpPr/>
          <p:nvPr/>
        </p:nvGrpSpPr>
        <p:grpSpPr>
          <a:xfrm>
            <a:off x="1750594" y="908051"/>
            <a:ext cx="5937585" cy="2969626"/>
            <a:chOff x="0" y="4126832"/>
            <a:chExt cx="7286234" cy="2731168"/>
          </a:xfrm>
        </p:grpSpPr>
        <p:pic>
          <p:nvPicPr>
            <p:cNvPr id="4" name="图片 3">
              <a:extLst>
                <a:ext uri="{FF2B5EF4-FFF2-40B4-BE49-F238E27FC236}">
                  <a16:creationId xmlns:a16="http://schemas.microsoft.com/office/drawing/2014/main" id="{3A62C712-8CF2-4E52-81D0-8B97EEA4C0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677" y="4126832"/>
              <a:ext cx="3641557" cy="2731168"/>
            </a:xfrm>
            <a:prstGeom prst="rect">
              <a:avLst/>
            </a:prstGeom>
          </p:spPr>
        </p:pic>
        <p:pic>
          <p:nvPicPr>
            <p:cNvPr id="5" name="图片 4">
              <a:extLst>
                <a:ext uri="{FF2B5EF4-FFF2-40B4-BE49-F238E27FC236}">
                  <a16:creationId xmlns:a16="http://schemas.microsoft.com/office/drawing/2014/main" id="{F675E086-8ACB-4322-98DF-E69548B335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26832"/>
              <a:ext cx="3641557" cy="2731168"/>
            </a:xfrm>
            <a:prstGeom prst="rect">
              <a:avLst/>
            </a:prstGeom>
          </p:spPr>
        </p:pic>
      </p:grpSp>
      <p:grpSp>
        <p:nvGrpSpPr>
          <p:cNvPr id="12" name="组合 11">
            <a:extLst>
              <a:ext uri="{FF2B5EF4-FFF2-40B4-BE49-F238E27FC236}">
                <a16:creationId xmlns:a16="http://schemas.microsoft.com/office/drawing/2014/main" id="{A52CB719-E21B-4300-BC5D-2F4BE5E49DF6}"/>
              </a:ext>
            </a:extLst>
          </p:cNvPr>
          <p:cNvGrpSpPr/>
          <p:nvPr/>
        </p:nvGrpSpPr>
        <p:grpSpPr>
          <a:xfrm>
            <a:off x="1210312" y="3961898"/>
            <a:ext cx="7015605" cy="2394953"/>
            <a:chOff x="48124" y="4030576"/>
            <a:chExt cx="7309186" cy="2446422"/>
          </a:xfrm>
        </p:grpSpPr>
        <p:pic>
          <p:nvPicPr>
            <p:cNvPr id="10" name="图片 9">
              <a:extLst>
                <a:ext uri="{FF2B5EF4-FFF2-40B4-BE49-F238E27FC236}">
                  <a16:creationId xmlns:a16="http://schemas.microsoft.com/office/drawing/2014/main" id="{357F1D19-B937-44C5-BBB6-9A553BCB8E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124" y="4030577"/>
              <a:ext cx="3669632" cy="2446421"/>
            </a:xfrm>
            <a:prstGeom prst="rect">
              <a:avLst/>
            </a:prstGeom>
          </p:spPr>
        </p:pic>
        <p:pic>
          <p:nvPicPr>
            <p:cNvPr id="11" name="图片 10">
              <a:extLst>
                <a:ext uri="{FF2B5EF4-FFF2-40B4-BE49-F238E27FC236}">
                  <a16:creationId xmlns:a16="http://schemas.microsoft.com/office/drawing/2014/main" id="{15E72272-0BF6-4B8A-B487-6A7B1ECFEC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7678" y="4030576"/>
              <a:ext cx="3669632" cy="2446421"/>
            </a:xfrm>
            <a:prstGeom prst="rect">
              <a:avLst/>
            </a:prstGeom>
          </p:spPr>
        </p:pic>
      </p:grpSp>
    </p:spTree>
    <p:extLst>
      <p:ext uri="{BB962C8B-B14F-4D97-AF65-F5344CB8AC3E}">
        <p14:creationId xmlns:p14="http://schemas.microsoft.com/office/powerpoint/2010/main" val="3154777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nvPr>
        </p:nvSpPr>
        <p:spPr/>
        <p:txBody>
          <a:bodyPr>
            <a:noAutofit/>
          </a:bodyPr>
          <a:lstStyle/>
          <a:p>
            <a:pPr>
              <a:lnSpc>
                <a:spcPct val="150000"/>
              </a:lnSpc>
            </a:pPr>
            <a:r>
              <a:rPr lang="en-US" altLang="zh-CN" sz="4000" dirty="0"/>
              <a:t>Thanks!</a:t>
            </a:r>
            <a:endParaRPr lang="zh-CN" altLang="en-US" sz="4000" dirty="0"/>
          </a:p>
        </p:txBody>
      </p:sp>
      <p:sp>
        <p:nvSpPr>
          <p:cNvPr id="4" name="矩形 3">
            <a:extLst>
              <a:ext uri="{FF2B5EF4-FFF2-40B4-BE49-F238E27FC236}">
                <a16:creationId xmlns:a16="http://schemas.microsoft.com/office/drawing/2014/main" id="{7634320C-EAB1-4108-B3AD-097C576868F5}"/>
              </a:ext>
            </a:extLst>
          </p:cNvPr>
          <p:cNvSpPr/>
          <p:nvPr/>
        </p:nvSpPr>
        <p:spPr>
          <a:xfrm>
            <a:off x="2685561" y="3460459"/>
            <a:ext cx="4572000" cy="1891928"/>
          </a:xfrm>
          <a:prstGeom prst="rect">
            <a:avLst/>
          </a:prstGeom>
        </p:spPr>
        <p:txBody>
          <a:bodyPr>
            <a:spAutoFit/>
          </a:bodyPr>
          <a:lstStyle/>
          <a:p>
            <a:pPr>
              <a:lnSpc>
                <a:spcPct val="150000"/>
              </a:lnSpc>
            </a:pPr>
            <a:r>
              <a:rPr lang="en-US" altLang="zh-CN" sz="2000" b="1" dirty="0"/>
              <a:t>Reporter     : Fu </a:t>
            </a:r>
            <a:r>
              <a:rPr lang="en-US" altLang="zh-CN" sz="2000" b="1" dirty="0" err="1"/>
              <a:t>Yuqian</a:t>
            </a:r>
            <a:endParaRPr lang="en-US" altLang="zh-CN" sz="2000" b="1" dirty="0"/>
          </a:p>
          <a:p>
            <a:pPr>
              <a:lnSpc>
                <a:spcPct val="150000"/>
              </a:lnSpc>
            </a:pPr>
            <a:r>
              <a:rPr lang="en-US" altLang="zh-CN" sz="2000" b="1" dirty="0"/>
              <a:t>Student ID  : 2018302120169</a:t>
            </a:r>
          </a:p>
          <a:p>
            <a:pPr>
              <a:lnSpc>
                <a:spcPct val="150000"/>
              </a:lnSpc>
            </a:pPr>
            <a:r>
              <a:rPr lang="en-US" altLang="zh-CN" sz="2000" b="1" dirty="0"/>
              <a:t>Professor    :  Professor Bu.</a:t>
            </a:r>
          </a:p>
          <a:p>
            <a:pPr>
              <a:lnSpc>
                <a:spcPct val="150000"/>
              </a:lnSpc>
            </a:pPr>
            <a:r>
              <a:rPr lang="en-US" altLang="zh-CN" sz="2000" b="1" dirty="0"/>
              <a:t>Major          : Electronic Engineering</a:t>
            </a:r>
            <a:endParaRPr lang="zh-CN" altLang="en-US" sz="2000" b="1" dirty="0"/>
          </a:p>
        </p:txBody>
      </p:sp>
    </p:spTree>
    <p:extLst>
      <p:ext uri="{BB962C8B-B14F-4D97-AF65-F5344CB8AC3E}">
        <p14:creationId xmlns:p14="http://schemas.microsoft.com/office/powerpoint/2010/main" val="2046946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Outline</a:t>
            </a:r>
            <a:endParaRPr lang="zh-CN" altLang="en-US" dirty="0"/>
          </a:p>
        </p:txBody>
      </p:sp>
      <p:sp>
        <p:nvSpPr>
          <p:cNvPr id="8" name="文本框 7"/>
          <p:cNvSpPr txBox="1"/>
          <p:nvPr/>
        </p:nvSpPr>
        <p:spPr>
          <a:xfrm>
            <a:off x="819509" y="1587260"/>
            <a:ext cx="6047117" cy="3700308"/>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en-US" altLang="zh-CN" sz="2000" b="1" dirty="0">
                <a:solidFill>
                  <a:srgbClr val="A40000"/>
                </a:solidFill>
                <a:latin typeface="+mn-ea"/>
              </a:rPr>
              <a:t>Background</a:t>
            </a:r>
          </a:p>
          <a:p>
            <a:pPr marL="342900" indent="-342900">
              <a:lnSpc>
                <a:spcPct val="200000"/>
              </a:lnSpc>
              <a:buFont typeface="Wingdings" panose="05000000000000000000" pitchFamily="2" charset="2"/>
              <a:buChar char="n"/>
            </a:pPr>
            <a:r>
              <a:rPr lang="en-US" altLang="zh-CN" sz="2000" b="1" dirty="0">
                <a:solidFill>
                  <a:srgbClr val="A40000"/>
                </a:solidFill>
                <a:latin typeface="+mn-ea"/>
              </a:rPr>
              <a:t>Overall Framework</a:t>
            </a:r>
          </a:p>
          <a:p>
            <a:pPr marL="342900" indent="-342900">
              <a:lnSpc>
                <a:spcPct val="200000"/>
              </a:lnSpc>
              <a:buFont typeface="Wingdings" panose="05000000000000000000" pitchFamily="2" charset="2"/>
              <a:buChar char="n"/>
            </a:pPr>
            <a:r>
              <a:rPr lang="en-US" altLang="zh-CN" sz="2000" b="1" dirty="0">
                <a:solidFill>
                  <a:srgbClr val="A40000"/>
                </a:solidFill>
                <a:latin typeface="+mn-ea"/>
              </a:rPr>
              <a:t>Line Drawing with Strokes</a:t>
            </a:r>
          </a:p>
          <a:p>
            <a:pPr marL="342900" indent="-342900">
              <a:lnSpc>
                <a:spcPct val="200000"/>
              </a:lnSpc>
              <a:buFont typeface="Wingdings" panose="05000000000000000000" pitchFamily="2" charset="2"/>
              <a:buChar char="n"/>
            </a:pPr>
            <a:r>
              <a:rPr lang="en-US" altLang="zh-CN" sz="2000" b="1" dirty="0">
                <a:solidFill>
                  <a:srgbClr val="A40000"/>
                </a:solidFill>
                <a:latin typeface="+mn-ea"/>
              </a:rPr>
              <a:t>Tone Drawing</a:t>
            </a:r>
          </a:p>
          <a:p>
            <a:pPr marL="342900" indent="-342900">
              <a:lnSpc>
                <a:spcPct val="200000"/>
              </a:lnSpc>
              <a:buFont typeface="Wingdings" panose="05000000000000000000" pitchFamily="2" charset="2"/>
              <a:buChar char="n"/>
            </a:pPr>
            <a:r>
              <a:rPr lang="en-US" altLang="zh-CN" sz="2000" b="1" dirty="0">
                <a:solidFill>
                  <a:srgbClr val="A40000"/>
                </a:solidFill>
                <a:latin typeface="+mn-ea"/>
              </a:rPr>
              <a:t>Color Pencil Drawing</a:t>
            </a:r>
          </a:p>
          <a:p>
            <a:pPr marL="342900" indent="-342900">
              <a:lnSpc>
                <a:spcPct val="200000"/>
              </a:lnSpc>
              <a:buFont typeface="Wingdings" panose="05000000000000000000" pitchFamily="2" charset="2"/>
              <a:buChar char="n"/>
            </a:pPr>
            <a:r>
              <a:rPr lang="en-US" altLang="zh-CN" sz="2000" b="1" dirty="0">
                <a:solidFill>
                  <a:srgbClr val="A40000"/>
                </a:solidFill>
                <a:latin typeface="+mn-ea"/>
              </a:rPr>
              <a:t>Results</a:t>
            </a:r>
            <a:endParaRPr lang="zh-CN" altLang="en-US" sz="2000" b="1" dirty="0">
              <a:solidFill>
                <a:srgbClr val="A40000"/>
              </a:solidFill>
              <a:latin typeface="+mn-ea"/>
            </a:endParaRPr>
          </a:p>
        </p:txBody>
      </p:sp>
    </p:spTree>
    <p:extLst>
      <p:ext uri="{BB962C8B-B14F-4D97-AF65-F5344CB8AC3E}">
        <p14:creationId xmlns:p14="http://schemas.microsoft.com/office/powerpoint/2010/main" val="78761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B49A3-866B-4B88-BF2E-3D31E234DE4A}"/>
              </a:ext>
            </a:extLst>
          </p:cNvPr>
          <p:cNvSpPr>
            <a:spLocks noGrp="1"/>
          </p:cNvSpPr>
          <p:nvPr>
            <p:ph type="title"/>
          </p:nvPr>
        </p:nvSpPr>
        <p:spPr/>
        <p:txBody>
          <a:bodyPr/>
          <a:lstStyle/>
          <a:p>
            <a:r>
              <a:rPr lang="en-US" altLang="zh-CN" dirty="0"/>
              <a:t>Background</a:t>
            </a:r>
            <a:endParaRPr lang="zh-CN" altLang="en-US" dirty="0"/>
          </a:p>
        </p:txBody>
      </p:sp>
      <p:grpSp>
        <p:nvGrpSpPr>
          <p:cNvPr id="7" name="组合 6">
            <a:extLst>
              <a:ext uri="{FF2B5EF4-FFF2-40B4-BE49-F238E27FC236}">
                <a16:creationId xmlns:a16="http://schemas.microsoft.com/office/drawing/2014/main" id="{2335A66A-4A05-4A20-8A2B-6473D4DE7A44}"/>
              </a:ext>
            </a:extLst>
          </p:cNvPr>
          <p:cNvGrpSpPr/>
          <p:nvPr/>
        </p:nvGrpSpPr>
        <p:grpSpPr>
          <a:xfrm>
            <a:off x="1143000" y="1714500"/>
            <a:ext cx="6858000" cy="3429000"/>
            <a:chOff x="1143000" y="1335506"/>
            <a:chExt cx="6858000" cy="3429000"/>
          </a:xfrm>
        </p:grpSpPr>
        <p:pic>
          <p:nvPicPr>
            <p:cNvPr id="4" name="图片 3">
              <a:extLst>
                <a:ext uri="{FF2B5EF4-FFF2-40B4-BE49-F238E27FC236}">
                  <a16:creationId xmlns:a16="http://schemas.microsoft.com/office/drawing/2014/main" id="{89882A5C-74BD-4E87-8E47-DD8A99456C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1335506"/>
              <a:ext cx="3429000" cy="3429000"/>
            </a:xfrm>
            <a:prstGeom prst="rect">
              <a:avLst/>
            </a:prstGeom>
          </p:spPr>
        </p:pic>
        <p:pic>
          <p:nvPicPr>
            <p:cNvPr id="6" name="图片 5">
              <a:extLst>
                <a:ext uri="{FF2B5EF4-FFF2-40B4-BE49-F238E27FC236}">
                  <a16:creationId xmlns:a16="http://schemas.microsoft.com/office/drawing/2014/main" id="{CB2D5C9C-DC7A-483A-A0D5-E617EE1772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1335506"/>
              <a:ext cx="3429000" cy="3429000"/>
            </a:xfrm>
            <a:prstGeom prst="rect">
              <a:avLst/>
            </a:prstGeom>
          </p:spPr>
        </p:pic>
      </p:grpSp>
    </p:spTree>
    <p:extLst>
      <p:ext uri="{BB962C8B-B14F-4D97-AF65-F5344CB8AC3E}">
        <p14:creationId xmlns:p14="http://schemas.microsoft.com/office/powerpoint/2010/main" val="170276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2D216D0-FDE3-4A65-9819-835BDC436091}"/>
              </a:ext>
            </a:extLst>
          </p:cNvPr>
          <p:cNvSpPr>
            <a:spLocks noGrp="1"/>
          </p:cNvSpPr>
          <p:nvPr>
            <p:ph type="title"/>
          </p:nvPr>
        </p:nvSpPr>
        <p:spPr>
          <a:xfrm>
            <a:off x="254000" y="333375"/>
            <a:ext cx="7886700" cy="574675"/>
          </a:xfrm>
        </p:spPr>
        <p:txBody>
          <a:bodyPr/>
          <a:lstStyle/>
          <a:p>
            <a:r>
              <a:rPr lang="en-US" altLang="zh-CN" dirty="0"/>
              <a:t>Overall Framework</a:t>
            </a:r>
            <a:endParaRPr lang="zh-CN" altLang="en-US" dirty="0"/>
          </a:p>
        </p:txBody>
      </p:sp>
      <p:pic>
        <p:nvPicPr>
          <p:cNvPr id="4" name="图片 3">
            <a:extLst>
              <a:ext uri="{FF2B5EF4-FFF2-40B4-BE49-F238E27FC236}">
                <a16:creationId xmlns:a16="http://schemas.microsoft.com/office/drawing/2014/main" id="{A786106A-D952-4E89-9758-AFE999D5BB44}"/>
              </a:ext>
            </a:extLst>
          </p:cNvPr>
          <p:cNvPicPr>
            <a:picLocks noChangeAspect="1"/>
          </p:cNvPicPr>
          <p:nvPr/>
        </p:nvPicPr>
        <p:blipFill>
          <a:blip r:embed="rId2"/>
          <a:stretch>
            <a:fillRect/>
          </a:stretch>
        </p:blipFill>
        <p:spPr>
          <a:xfrm>
            <a:off x="3092029" y="5099706"/>
            <a:ext cx="2210641" cy="850245"/>
          </a:xfrm>
          <a:prstGeom prst="rect">
            <a:avLst/>
          </a:prstGeom>
        </p:spPr>
      </p:pic>
      <p:pic>
        <p:nvPicPr>
          <p:cNvPr id="5" name="图片 4">
            <a:extLst>
              <a:ext uri="{FF2B5EF4-FFF2-40B4-BE49-F238E27FC236}">
                <a16:creationId xmlns:a16="http://schemas.microsoft.com/office/drawing/2014/main" id="{9F0CAD98-497F-4EDF-923F-B9F4BB450C20}"/>
              </a:ext>
            </a:extLst>
          </p:cNvPr>
          <p:cNvPicPr>
            <a:picLocks noChangeAspect="1"/>
          </p:cNvPicPr>
          <p:nvPr/>
        </p:nvPicPr>
        <p:blipFill>
          <a:blip r:embed="rId3"/>
          <a:stretch>
            <a:fillRect/>
          </a:stretch>
        </p:blipFill>
        <p:spPr>
          <a:xfrm>
            <a:off x="1184816" y="1758295"/>
            <a:ext cx="6774368" cy="3341411"/>
          </a:xfrm>
          <a:prstGeom prst="rect">
            <a:avLst/>
          </a:prstGeom>
        </p:spPr>
      </p:pic>
    </p:spTree>
    <p:extLst>
      <p:ext uri="{BB962C8B-B14F-4D97-AF65-F5344CB8AC3E}">
        <p14:creationId xmlns:p14="http://schemas.microsoft.com/office/powerpoint/2010/main" val="417048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47418A6-733C-4D2A-BF12-09586737F425}"/>
              </a:ext>
            </a:extLst>
          </p:cNvPr>
          <p:cNvSpPr>
            <a:spLocks noGrp="1"/>
          </p:cNvSpPr>
          <p:nvPr>
            <p:ph type="title"/>
          </p:nvPr>
        </p:nvSpPr>
        <p:spPr>
          <a:xfrm>
            <a:off x="254000" y="333375"/>
            <a:ext cx="7886700" cy="574675"/>
          </a:xfrm>
        </p:spPr>
        <p:txBody>
          <a:bodyPr/>
          <a:lstStyle/>
          <a:p>
            <a:r>
              <a:rPr lang="en-US" altLang="zh-CN" dirty="0"/>
              <a:t>Line Drawing with Strokes</a:t>
            </a:r>
            <a:endParaRPr lang="zh-CN" altLang="en-US" dirty="0"/>
          </a:p>
        </p:txBody>
      </p:sp>
      <p:pic>
        <p:nvPicPr>
          <p:cNvPr id="10" name="图片 9">
            <a:extLst>
              <a:ext uri="{FF2B5EF4-FFF2-40B4-BE49-F238E27FC236}">
                <a16:creationId xmlns:a16="http://schemas.microsoft.com/office/drawing/2014/main" id="{1983CA34-5C24-4974-9C96-EDB14C415684}"/>
              </a:ext>
            </a:extLst>
          </p:cNvPr>
          <p:cNvPicPr>
            <a:picLocks noChangeAspect="1"/>
          </p:cNvPicPr>
          <p:nvPr/>
        </p:nvPicPr>
        <p:blipFill rotWithShape="1">
          <a:blip r:embed="rId2">
            <a:extLst>
              <a:ext uri="{28A0092B-C50C-407E-A947-70E740481C1C}">
                <a14:useLocalDpi xmlns:a14="http://schemas.microsoft.com/office/drawing/2010/main" val="0"/>
              </a:ext>
            </a:extLst>
          </a:blip>
          <a:srcRect b="4731"/>
          <a:stretch/>
        </p:blipFill>
        <p:spPr>
          <a:xfrm>
            <a:off x="2010777" y="3475167"/>
            <a:ext cx="5122445" cy="2456826"/>
          </a:xfrm>
          <a:prstGeom prst="rect">
            <a:avLst/>
          </a:prstGeom>
        </p:spPr>
      </p:pic>
      <p:sp>
        <p:nvSpPr>
          <p:cNvPr id="13" name="矩形 12">
            <a:extLst>
              <a:ext uri="{FF2B5EF4-FFF2-40B4-BE49-F238E27FC236}">
                <a16:creationId xmlns:a16="http://schemas.microsoft.com/office/drawing/2014/main" id="{CFDF7591-0AB2-41DD-B02E-949A1A367959}"/>
              </a:ext>
            </a:extLst>
          </p:cNvPr>
          <p:cNvSpPr/>
          <p:nvPr/>
        </p:nvSpPr>
        <p:spPr>
          <a:xfrm>
            <a:off x="93578" y="1450803"/>
            <a:ext cx="5785853" cy="369332"/>
          </a:xfrm>
          <a:prstGeom prst="rect">
            <a:avLst/>
          </a:prstGeom>
        </p:spPr>
        <p:txBody>
          <a:bodyPr wrap="square">
            <a:spAutoFit/>
          </a:bodyPr>
          <a:lstStyle/>
          <a:p>
            <a:r>
              <a:rPr lang="en-US" altLang="zh-CN" dirty="0"/>
              <a:t>Purpose : expressing general structures of the scene</a:t>
            </a:r>
            <a:endParaRPr lang="zh-CN" altLang="en-US" dirty="0"/>
          </a:p>
        </p:txBody>
      </p:sp>
      <p:sp>
        <p:nvSpPr>
          <p:cNvPr id="2" name="矩形 1">
            <a:extLst>
              <a:ext uri="{FF2B5EF4-FFF2-40B4-BE49-F238E27FC236}">
                <a16:creationId xmlns:a16="http://schemas.microsoft.com/office/drawing/2014/main" id="{AF956EFC-E0AB-4579-9597-D18CF9A86C21}"/>
              </a:ext>
            </a:extLst>
          </p:cNvPr>
          <p:cNvSpPr/>
          <p:nvPr/>
        </p:nvSpPr>
        <p:spPr>
          <a:xfrm>
            <a:off x="93577" y="1824418"/>
            <a:ext cx="8790363" cy="1200329"/>
          </a:xfrm>
          <a:prstGeom prst="rect">
            <a:avLst/>
          </a:prstGeom>
        </p:spPr>
        <p:txBody>
          <a:bodyPr wrap="square">
            <a:spAutoFit/>
          </a:bodyPr>
          <a:lstStyle/>
          <a:p>
            <a:r>
              <a:rPr lang="en-US" altLang="zh-CN" dirty="0"/>
              <a:t>In the literature, pencil drawing can be classified into a few </a:t>
            </a:r>
            <a:r>
              <a:rPr lang="en-US" altLang="zh-CN" dirty="0" err="1"/>
              <a:t>styles.Sketch</a:t>
            </a:r>
            <a:r>
              <a:rPr lang="en-US" altLang="zh-CN" dirty="0"/>
              <a:t> typically refers to a quickly finished work without a lot of details. Artists often use sketches to depict the global shape and main contours. Hatching, on the other hand, is used to depict tone or shading by drawing dark and parallel strokes in different regions.</a:t>
            </a:r>
            <a:endParaRPr lang="zh-CN" altLang="en-US" dirty="0"/>
          </a:p>
        </p:txBody>
      </p:sp>
    </p:spTree>
    <p:extLst>
      <p:ext uri="{BB962C8B-B14F-4D97-AF65-F5344CB8AC3E}">
        <p14:creationId xmlns:p14="http://schemas.microsoft.com/office/powerpoint/2010/main" val="2129610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77A7BA2-C3FF-434C-8D55-47E5FD990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0" y="3052762"/>
            <a:ext cx="7010400" cy="3209925"/>
          </a:xfrm>
          <a:prstGeom prst="rect">
            <a:avLst/>
          </a:prstGeom>
        </p:spPr>
      </p:pic>
      <p:pic>
        <p:nvPicPr>
          <p:cNvPr id="7" name="图片 6">
            <a:extLst>
              <a:ext uri="{FF2B5EF4-FFF2-40B4-BE49-F238E27FC236}">
                <a16:creationId xmlns:a16="http://schemas.microsoft.com/office/drawing/2014/main" id="{9CCFF3FE-73D0-48C3-9C07-C23878B2D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1695" y="1016334"/>
            <a:ext cx="2327610" cy="2191691"/>
          </a:xfrm>
          <a:prstGeom prst="rect">
            <a:avLst/>
          </a:prstGeom>
        </p:spPr>
      </p:pic>
    </p:spTree>
    <p:extLst>
      <p:ext uri="{BB962C8B-B14F-4D97-AF65-F5344CB8AC3E}">
        <p14:creationId xmlns:p14="http://schemas.microsoft.com/office/powerpoint/2010/main" val="281668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6526C-1F61-4DAB-8A83-E5E959E3A296}"/>
              </a:ext>
            </a:extLst>
          </p:cNvPr>
          <p:cNvSpPr>
            <a:spLocks noGrp="1"/>
          </p:cNvSpPr>
          <p:nvPr>
            <p:ph type="title"/>
          </p:nvPr>
        </p:nvSpPr>
        <p:spPr/>
        <p:txBody>
          <a:bodyPr/>
          <a:lstStyle/>
          <a:p>
            <a:r>
              <a:rPr lang="en-US" altLang="zh-CN" dirty="0"/>
              <a:t>Classification</a:t>
            </a:r>
            <a:endParaRPr lang="zh-CN" altLang="en-US" dirty="0"/>
          </a:p>
        </p:txBody>
      </p:sp>
      <p:pic>
        <p:nvPicPr>
          <p:cNvPr id="6" name="图片 5">
            <a:extLst>
              <a:ext uri="{FF2B5EF4-FFF2-40B4-BE49-F238E27FC236}">
                <a16:creationId xmlns:a16="http://schemas.microsoft.com/office/drawing/2014/main" id="{6B3AEA6C-1524-47DC-8CC5-78A077B9143C}"/>
              </a:ext>
            </a:extLst>
          </p:cNvPr>
          <p:cNvPicPr>
            <a:picLocks noChangeAspect="1"/>
          </p:cNvPicPr>
          <p:nvPr/>
        </p:nvPicPr>
        <p:blipFill>
          <a:blip r:embed="rId2"/>
          <a:stretch>
            <a:fillRect/>
          </a:stretch>
        </p:blipFill>
        <p:spPr>
          <a:xfrm>
            <a:off x="2856445" y="1393240"/>
            <a:ext cx="2681810" cy="574674"/>
          </a:xfrm>
          <a:prstGeom prst="rect">
            <a:avLst/>
          </a:prstGeom>
        </p:spPr>
      </p:pic>
      <p:sp>
        <p:nvSpPr>
          <p:cNvPr id="11" name="矩形 10">
            <a:extLst>
              <a:ext uri="{FF2B5EF4-FFF2-40B4-BE49-F238E27FC236}">
                <a16:creationId xmlns:a16="http://schemas.microsoft.com/office/drawing/2014/main" id="{C6B5A515-1A32-485C-A349-779ABA0ED410}"/>
              </a:ext>
            </a:extLst>
          </p:cNvPr>
          <p:cNvSpPr/>
          <p:nvPr/>
        </p:nvSpPr>
        <p:spPr>
          <a:xfrm>
            <a:off x="254000" y="2492180"/>
            <a:ext cx="1080617" cy="369332"/>
          </a:xfrm>
          <a:prstGeom prst="rect">
            <a:avLst/>
          </a:prstGeom>
        </p:spPr>
        <p:txBody>
          <a:bodyPr wrap="none">
            <a:spAutoFit/>
          </a:bodyPr>
          <a:lstStyle/>
          <a:p>
            <a:r>
              <a:rPr lang="en-US" altLang="zh-CN" b="1" dirty="0"/>
              <a:t>New</a:t>
            </a:r>
            <a:r>
              <a:rPr lang="zh-CN" altLang="en-US" b="1" dirty="0"/>
              <a:t> </a:t>
            </a:r>
            <a:r>
              <a:rPr lang="en-US" altLang="zh-CN" b="1" dirty="0"/>
              <a:t>step</a:t>
            </a:r>
            <a:endParaRPr lang="zh-CN" altLang="en-US" b="1" dirty="0"/>
          </a:p>
        </p:txBody>
      </p:sp>
      <p:pic>
        <p:nvPicPr>
          <p:cNvPr id="12" name="图片 11">
            <a:extLst>
              <a:ext uri="{FF2B5EF4-FFF2-40B4-BE49-F238E27FC236}">
                <a16:creationId xmlns:a16="http://schemas.microsoft.com/office/drawing/2014/main" id="{CDA543ED-2580-41A1-9257-656B166ACE11}"/>
              </a:ext>
            </a:extLst>
          </p:cNvPr>
          <p:cNvPicPr>
            <a:picLocks noChangeAspect="1"/>
          </p:cNvPicPr>
          <p:nvPr/>
        </p:nvPicPr>
        <p:blipFill>
          <a:blip r:embed="rId3"/>
          <a:stretch>
            <a:fillRect/>
          </a:stretch>
        </p:blipFill>
        <p:spPr>
          <a:xfrm>
            <a:off x="1423376" y="2861512"/>
            <a:ext cx="5389321" cy="2233916"/>
          </a:xfrm>
          <a:prstGeom prst="rect">
            <a:avLst/>
          </a:prstGeom>
        </p:spPr>
      </p:pic>
      <p:sp>
        <p:nvSpPr>
          <p:cNvPr id="3" name="矩形 2">
            <a:extLst>
              <a:ext uri="{FF2B5EF4-FFF2-40B4-BE49-F238E27FC236}">
                <a16:creationId xmlns:a16="http://schemas.microsoft.com/office/drawing/2014/main" id="{F40CA29F-6FF5-42EE-89A3-10D1A7F0222C}"/>
              </a:ext>
            </a:extLst>
          </p:cNvPr>
          <p:cNvSpPr/>
          <p:nvPr/>
        </p:nvSpPr>
        <p:spPr>
          <a:xfrm>
            <a:off x="254000" y="1988218"/>
            <a:ext cx="8955249" cy="369332"/>
          </a:xfrm>
          <a:prstGeom prst="rect">
            <a:avLst/>
          </a:prstGeom>
        </p:spPr>
        <p:txBody>
          <a:bodyPr wrap="square">
            <a:spAutoFit/>
          </a:bodyPr>
          <a:lstStyle/>
          <a:p>
            <a:r>
              <a:rPr lang="en-US" altLang="zh-CN" dirty="0"/>
              <a:t>typically noisy and do not contain continuous edges immediately ready for stroke generation</a:t>
            </a:r>
            <a:endParaRPr lang="zh-CN" altLang="en-US" dirty="0"/>
          </a:p>
        </p:txBody>
      </p:sp>
      <p:sp>
        <p:nvSpPr>
          <p:cNvPr id="4" name="矩形 3">
            <a:extLst>
              <a:ext uri="{FF2B5EF4-FFF2-40B4-BE49-F238E27FC236}">
                <a16:creationId xmlns:a16="http://schemas.microsoft.com/office/drawing/2014/main" id="{608AEE5A-A1E0-44E9-8B2A-D52F75AEB1B4}"/>
              </a:ext>
            </a:extLst>
          </p:cNvPr>
          <p:cNvSpPr/>
          <p:nvPr/>
        </p:nvSpPr>
        <p:spPr>
          <a:xfrm>
            <a:off x="254000" y="973872"/>
            <a:ext cx="1954061" cy="369332"/>
          </a:xfrm>
          <a:prstGeom prst="rect">
            <a:avLst/>
          </a:prstGeom>
        </p:spPr>
        <p:txBody>
          <a:bodyPr wrap="none">
            <a:spAutoFit/>
          </a:bodyPr>
          <a:lstStyle/>
          <a:p>
            <a:r>
              <a:rPr lang="en-US" altLang="zh-CN" b="1" dirty="0"/>
              <a:t>The gradient maps</a:t>
            </a:r>
            <a:endParaRPr lang="zh-CN" altLang="en-US" b="1" dirty="0"/>
          </a:p>
        </p:txBody>
      </p:sp>
      <p:sp>
        <p:nvSpPr>
          <p:cNvPr id="5" name="矩形 4">
            <a:extLst>
              <a:ext uri="{FF2B5EF4-FFF2-40B4-BE49-F238E27FC236}">
                <a16:creationId xmlns:a16="http://schemas.microsoft.com/office/drawing/2014/main" id="{FD800A66-FA97-416E-9CF3-58F630E904AC}"/>
              </a:ext>
            </a:extLst>
          </p:cNvPr>
          <p:cNvSpPr/>
          <p:nvPr/>
        </p:nvSpPr>
        <p:spPr>
          <a:xfrm>
            <a:off x="3543966" y="5095428"/>
            <a:ext cx="1306768" cy="369332"/>
          </a:xfrm>
          <a:prstGeom prst="rect">
            <a:avLst/>
          </a:prstGeom>
        </p:spPr>
        <p:txBody>
          <a:bodyPr wrap="none">
            <a:spAutoFit/>
          </a:bodyPr>
          <a:lstStyle/>
          <a:p>
            <a:r>
              <a:rPr lang="en-US" altLang="zh-CN" dirty="0"/>
              <a:t>Motion blur</a:t>
            </a:r>
            <a:endParaRPr lang="zh-CN" altLang="en-US" dirty="0"/>
          </a:p>
        </p:txBody>
      </p:sp>
    </p:spTree>
    <p:extLst>
      <p:ext uri="{BB962C8B-B14F-4D97-AF65-F5344CB8AC3E}">
        <p14:creationId xmlns:p14="http://schemas.microsoft.com/office/powerpoint/2010/main" val="2390806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209226-CB47-4ED3-87D9-537F1C355F5B}"/>
              </a:ext>
            </a:extLst>
          </p:cNvPr>
          <p:cNvSpPr>
            <a:spLocks noGrp="1"/>
          </p:cNvSpPr>
          <p:nvPr>
            <p:ph type="title"/>
          </p:nvPr>
        </p:nvSpPr>
        <p:spPr/>
        <p:txBody>
          <a:bodyPr/>
          <a:lstStyle/>
          <a:p>
            <a:r>
              <a:rPr lang="en-US" altLang="zh-CN" dirty="0"/>
              <a:t>Line Shaping</a:t>
            </a:r>
            <a:endParaRPr lang="zh-CN" altLang="en-US" dirty="0"/>
          </a:p>
        </p:txBody>
      </p:sp>
      <p:pic>
        <p:nvPicPr>
          <p:cNvPr id="4" name="图片 3">
            <a:extLst>
              <a:ext uri="{FF2B5EF4-FFF2-40B4-BE49-F238E27FC236}">
                <a16:creationId xmlns:a16="http://schemas.microsoft.com/office/drawing/2014/main" id="{3E2D4117-ECE6-42EE-9444-42445154723E}"/>
              </a:ext>
            </a:extLst>
          </p:cNvPr>
          <p:cNvPicPr>
            <a:picLocks noChangeAspect="1"/>
          </p:cNvPicPr>
          <p:nvPr/>
        </p:nvPicPr>
        <p:blipFill>
          <a:blip r:embed="rId2"/>
          <a:stretch>
            <a:fillRect/>
          </a:stretch>
        </p:blipFill>
        <p:spPr>
          <a:xfrm>
            <a:off x="3022547" y="1335937"/>
            <a:ext cx="3098906" cy="944302"/>
          </a:xfrm>
          <a:prstGeom prst="rect">
            <a:avLst/>
          </a:prstGeom>
        </p:spPr>
      </p:pic>
      <p:pic>
        <p:nvPicPr>
          <p:cNvPr id="5" name="图片 4">
            <a:extLst>
              <a:ext uri="{FF2B5EF4-FFF2-40B4-BE49-F238E27FC236}">
                <a16:creationId xmlns:a16="http://schemas.microsoft.com/office/drawing/2014/main" id="{F4778428-6FD8-40E8-A55D-9AF2FE4BE627}"/>
              </a:ext>
            </a:extLst>
          </p:cNvPr>
          <p:cNvPicPr>
            <a:picLocks noChangeAspect="1"/>
          </p:cNvPicPr>
          <p:nvPr/>
        </p:nvPicPr>
        <p:blipFill>
          <a:blip r:embed="rId3"/>
          <a:stretch>
            <a:fillRect/>
          </a:stretch>
        </p:blipFill>
        <p:spPr>
          <a:xfrm>
            <a:off x="2535613" y="2708126"/>
            <a:ext cx="4072773" cy="1902853"/>
          </a:xfrm>
          <a:prstGeom prst="rect">
            <a:avLst/>
          </a:prstGeom>
        </p:spPr>
      </p:pic>
      <p:sp>
        <p:nvSpPr>
          <p:cNvPr id="6" name="矩形 5">
            <a:extLst>
              <a:ext uri="{FF2B5EF4-FFF2-40B4-BE49-F238E27FC236}">
                <a16:creationId xmlns:a16="http://schemas.microsoft.com/office/drawing/2014/main" id="{F38715D7-5488-4E82-A422-7787AB544D6A}"/>
              </a:ext>
            </a:extLst>
          </p:cNvPr>
          <p:cNvSpPr/>
          <p:nvPr/>
        </p:nvSpPr>
        <p:spPr>
          <a:xfrm>
            <a:off x="3483976" y="4669534"/>
            <a:ext cx="2176045" cy="369332"/>
          </a:xfrm>
          <a:prstGeom prst="rect">
            <a:avLst/>
          </a:prstGeom>
        </p:spPr>
        <p:txBody>
          <a:bodyPr wrap="none">
            <a:spAutoFit/>
          </a:bodyPr>
          <a:lstStyle/>
          <a:p>
            <a:pPr algn="ctr"/>
            <a:r>
              <a:rPr lang="en-US" altLang="zh-CN" dirty="0"/>
              <a:t>S’-&gt;normalization-&gt;S</a:t>
            </a:r>
            <a:endParaRPr lang="zh-CN" altLang="en-US" dirty="0"/>
          </a:p>
        </p:txBody>
      </p:sp>
    </p:spTree>
    <p:extLst>
      <p:ext uri="{BB962C8B-B14F-4D97-AF65-F5344CB8AC3E}">
        <p14:creationId xmlns:p14="http://schemas.microsoft.com/office/powerpoint/2010/main" val="120404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E967B1-0828-475A-8CB5-16158EAB2CEA}"/>
              </a:ext>
            </a:extLst>
          </p:cNvPr>
          <p:cNvSpPr>
            <a:spLocks noGrp="1"/>
          </p:cNvSpPr>
          <p:nvPr>
            <p:ph type="title"/>
          </p:nvPr>
        </p:nvSpPr>
        <p:spPr/>
        <p:txBody>
          <a:bodyPr/>
          <a:lstStyle/>
          <a:p>
            <a:r>
              <a:rPr lang="en-US" altLang="zh-CN" dirty="0"/>
              <a:t>Tone Drawing</a:t>
            </a:r>
            <a:endParaRPr lang="zh-CN" altLang="en-US" dirty="0"/>
          </a:p>
        </p:txBody>
      </p:sp>
      <p:sp>
        <p:nvSpPr>
          <p:cNvPr id="4" name="矩形 3">
            <a:extLst>
              <a:ext uri="{FF2B5EF4-FFF2-40B4-BE49-F238E27FC236}">
                <a16:creationId xmlns:a16="http://schemas.microsoft.com/office/drawing/2014/main" id="{D6B737E3-517C-426A-A760-05D02F0A2886}"/>
              </a:ext>
            </a:extLst>
          </p:cNvPr>
          <p:cNvSpPr/>
          <p:nvPr/>
        </p:nvSpPr>
        <p:spPr>
          <a:xfrm>
            <a:off x="253999" y="1108593"/>
            <a:ext cx="8134992" cy="369332"/>
          </a:xfrm>
          <a:prstGeom prst="rect">
            <a:avLst/>
          </a:prstGeom>
        </p:spPr>
        <p:txBody>
          <a:bodyPr wrap="square">
            <a:spAutoFit/>
          </a:bodyPr>
          <a:lstStyle/>
          <a:p>
            <a:r>
              <a:rPr lang="en-US" altLang="zh-CN" dirty="0"/>
              <a:t>Purpose :focuses more on shapes, shadow, and shading than on the use of lines</a:t>
            </a:r>
            <a:endParaRPr lang="zh-CN" altLang="en-US" dirty="0"/>
          </a:p>
        </p:txBody>
      </p:sp>
      <p:sp>
        <p:nvSpPr>
          <p:cNvPr id="5" name="矩形 4">
            <a:extLst>
              <a:ext uri="{FF2B5EF4-FFF2-40B4-BE49-F238E27FC236}">
                <a16:creationId xmlns:a16="http://schemas.microsoft.com/office/drawing/2014/main" id="{797B5ADA-D4D1-468A-B6BD-245435CF309B}"/>
              </a:ext>
            </a:extLst>
          </p:cNvPr>
          <p:cNvSpPr/>
          <p:nvPr/>
        </p:nvSpPr>
        <p:spPr>
          <a:xfrm>
            <a:off x="253999" y="1477925"/>
            <a:ext cx="2777171" cy="369332"/>
          </a:xfrm>
          <a:prstGeom prst="rect">
            <a:avLst/>
          </a:prstGeom>
        </p:spPr>
        <p:txBody>
          <a:bodyPr wrap="none">
            <a:spAutoFit/>
          </a:bodyPr>
          <a:lstStyle/>
          <a:p>
            <a:r>
              <a:rPr lang="en-US" altLang="zh-CN" b="1" dirty="0"/>
              <a:t>Model-based Tone Transfer</a:t>
            </a:r>
            <a:endParaRPr lang="zh-CN" altLang="en-US" b="1" dirty="0"/>
          </a:p>
        </p:txBody>
      </p:sp>
      <p:pic>
        <p:nvPicPr>
          <p:cNvPr id="8" name="图片 7">
            <a:extLst>
              <a:ext uri="{FF2B5EF4-FFF2-40B4-BE49-F238E27FC236}">
                <a16:creationId xmlns:a16="http://schemas.microsoft.com/office/drawing/2014/main" id="{1C8D937C-5060-45B2-8AEF-4A39D0630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443" y="2551539"/>
            <a:ext cx="5502103" cy="3660272"/>
          </a:xfrm>
          <a:prstGeom prst="rect">
            <a:avLst/>
          </a:prstGeom>
        </p:spPr>
      </p:pic>
      <p:sp>
        <p:nvSpPr>
          <p:cNvPr id="2" name="矩形 1">
            <a:extLst>
              <a:ext uri="{FF2B5EF4-FFF2-40B4-BE49-F238E27FC236}">
                <a16:creationId xmlns:a16="http://schemas.microsoft.com/office/drawing/2014/main" id="{FF5B68B8-1E9B-4886-B8D3-848E4FC3B259}"/>
              </a:ext>
            </a:extLst>
          </p:cNvPr>
          <p:cNvSpPr/>
          <p:nvPr/>
        </p:nvSpPr>
        <p:spPr>
          <a:xfrm>
            <a:off x="253999" y="1829995"/>
            <a:ext cx="7905867" cy="646331"/>
          </a:xfrm>
          <a:prstGeom prst="rect">
            <a:avLst/>
          </a:prstGeom>
        </p:spPr>
        <p:txBody>
          <a:bodyPr wrap="square">
            <a:spAutoFit/>
          </a:bodyPr>
          <a:lstStyle/>
          <a:p>
            <a:r>
              <a:rPr lang="en-US" altLang="zh-CN" dirty="0"/>
              <a:t>For many cases, is not optimal because the tone distribution of a grayscale image generally differs significantly from that of pencil sketch.</a:t>
            </a:r>
            <a:endParaRPr lang="zh-CN" altLang="en-US" dirty="0"/>
          </a:p>
        </p:txBody>
      </p:sp>
    </p:spTree>
    <p:extLst>
      <p:ext uri="{BB962C8B-B14F-4D97-AF65-F5344CB8AC3E}">
        <p14:creationId xmlns:p14="http://schemas.microsoft.com/office/powerpoint/2010/main" val="369847096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26328</TotalTime>
  <Words>367</Words>
  <Application>Microsoft Office PowerPoint</Application>
  <PresentationFormat>全屏显示(4:3)</PresentationFormat>
  <Paragraphs>50</Paragraphs>
  <Slides>15</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等线</vt:lpstr>
      <vt:lpstr>等线 Light</vt:lpstr>
      <vt:lpstr>微软雅黑</vt:lpstr>
      <vt:lpstr>Arial</vt:lpstr>
      <vt:lpstr>Calibri</vt:lpstr>
      <vt:lpstr>Calibri Light</vt:lpstr>
      <vt:lpstr>Times New Roman</vt:lpstr>
      <vt:lpstr>Wingdings</vt:lpstr>
      <vt:lpstr>Office 主题​​</vt:lpstr>
      <vt:lpstr>Combining Sketch and Tone for Pencil Drawing Production</vt:lpstr>
      <vt:lpstr>Outline</vt:lpstr>
      <vt:lpstr>Background</vt:lpstr>
      <vt:lpstr>Overall Framework</vt:lpstr>
      <vt:lpstr>Line Drawing with Strokes</vt:lpstr>
      <vt:lpstr>PowerPoint 演示文稿</vt:lpstr>
      <vt:lpstr>Classification</vt:lpstr>
      <vt:lpstr>Line Shaping</vt:lpstr>
      <vt:lpstr>Tone Drawing</vt:lpstr>
      <vt:lpstr>PowerPoint 演示文稿</vt:lpstr>
      <vt:lpstr>PowerPoint 演示文稿</vt:lpstr>
      <vt:lpstr>Color Pencil Drawing</vt:lpstr>
      <vt:lpstr>Results</vt:lpstr>
      <vt:lpstr>PowerPoint 演示文稿</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JJT</dc:creator>
  <cp:lastModifiedBy>傅宇千</cp:lastModifiedBy>
  <cp:revision>2313</cp:revision>
  <dcterms:created xsi:type="dcterms:W3CDTF">2019-05-11T09:36:08Z</dcterms:created>
  <dcterms:modified xsi:type="dcterms:W3CDTF">2020-09-21T08:04:02Z</dcterms:modified>
</cp:coreProperties>
</file>