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6" r:id="rId3"/>
    <p:sldId id="266" r:id="rId4"/>
    <p:sldId id="267" r:id="rId5"/>
    <p:sldId id="268" r:id="rId6"/>
    <p:sldId id="269" r:id="rId7"/>
    <p:sldId id="278" r:id="rId8"/>
    <p:sldId id="270" r:id="rId9"/>
    <p:sldId id="271" r:id="rId10"/>
    <p:sldId id="272" r:id="rId11"/>
    <p:sldId id="273" r:id="rId12"/>
    <p:sldId id="259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82" autoAdjust="0"/>
  </p:normalViewPr>
  <p:slideViewPr>
    <p:cSldViewPr snapToGrid="0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DFA3-62D9-4876-9774-2185D8781633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2293-DB17-43FD-A650-ABECB3638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2293-DB17-43FD-A650-ABECB36389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8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2293-DB17-43FD-A650-ABECB36389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4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4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4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4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8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1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5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56A8-3020-4CE7-BF5A-4C18386F780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B5B3-2770-4F2D-905C-25F853D3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xufangchn@fox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7" y="1252826"/>
            <a:ext cx="6028571" cy="46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7738" y="228600"/>
            <a:ext cx="304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Gridworld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29601" y="5136862"/>
            <a:ext cx="2589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“行动不可靠”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6" y="1652728"/>
            <a:ext cx="3559062" cy="34841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16857" y="5853105"/>
            <a:ext cx="2527300" cy="5693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Arial Unicode MS"/>
                <a:ea typeface="Inconsolata"/>
              </a:rPr>
              <a:t>noise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Arial Unicode MS"/>
                <a:ea typeface="Inconsolata"/>
              </a:rPr>
              <a:t> = 0.2</a:t>
            </a:r>
            <a:endParaRPr lang="en-US" altLang="zh-CN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4" y="1167095"/>
            <a:ext cx="10228571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4116" y="649514"/>
            <a:ext cx="596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11049000" cy="45259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Still assume a Markov decision process (MDP):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set of actions (per state) A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model T(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34" charset="-128"/>
              </a:rPr>
              <a:t>s,a,s</a:t>
            </a:r>
            <a:r>
              <a:rPr lang="en-US" altLang="ja-JP" sz="2400" dirty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4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reward function R(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34" charset="-128"/>
              </a:rPr>
              <a:t>s,a,s</a:t>
            </a:r>
            <a:r>
              <a:rPr lang="en-US" altLang="ja-JP" sz="2400" dirty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4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Still looking for a policy </a:t>
            </a:r>
            <a:r>
              <a:rPr lang="en-US" sz="28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(s)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800" dirty="0">
                <a:ea typeface="ＭＳ Ｐゴシック" pitchFamily="34" charset="-128"/>
                <a:sym typeface="Symbol" pitchFamily="18" charset="2"/>
              </a:rPr>
              <a:t>New twist: </a:t>
            </a:r>
            <a:r>
              <a:rPr lang="en-US" sz="28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don</a:t>
            </a:r>
            <a:r>
              <a:rPr lang="en-US" altLang="ja-JP" sz="28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’t know T or R</a:t>
            </a:r>
          </a:p>
          <a:p>
            <a:pPr lvl="1"/>
            <a:r>
              <a:rPr lang="en-US" sz="2400" dirty="0">
                <a:ea typeface="ＭＳ Ｐゴシック" pitchFamily="34" charset="-128"/>
                <a:sym typeface="Symbol" pitchFamily="18" charset="2"/>
              </a:rPr>
              <a:t>I.e. we don’</a:t>
            </a:r>
            <a:r>
              <a:rPr lang="en-US" altLang="ja-JP" sz="2400" dirty="0">
                <a:ea typeface="ＭＳ Ｐゴシック" pitchFamily="34" charset="-128"/>
                <a:sym typeface="Symbol" pitchFamily="18" charset="2"/>
              </a:rPr>
              <a:t>t know which states are good or what the actions do</a:t>
            </a:r>
          </a:p>
          <a:p>
            <a:pPr lvl="1"/>
            <a:r>
              <a:rPr lang="en-US" sz="2400" dirty="0">
                <a:ea typeface="ＭＳ Ｐゴシック" pitchFamily="34" charset="-128"/>
                <a:sym typeface="Symbol" pitchFamily="18" charset="2"/>
              </a:rPr>
              <a:t>Must actually try actions and states out to learn</a:t>
            </a:r>
          </a:p>
        </p:txBody>
      </p:sp>
    </p:spTree>
    <p:extLst>
      <p:ext uri="{BB962C8B-B14F-4D97-AF65-F5344CB8AC3E}">
        <p14:creationId xmlns:p14="http://schemas.microsoft.com/office/powerpoint/2010/main" val="33971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"/>
          <p:cNvSpPr txBox="1"/>
          <p:nvPr/>
        </p:nvSpPr>
        <p:spPr>
          <a:xfrm>
            <a:off x="533400" y="1371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99"/>
                </a:solidFill>
                <a:latin typeface="Palatino"/>
                <a:cs typeface="Palatino"/>
              </a:rPr>
              <a:t>Input Policy </a:t>
            </a:r>
            <a:r>
              <a:rPr lang="en-US" sz="2400" dirty="0">
                <a:solidFill>
                  <a:srgbClr val="333399"/>
                </a:solidFill>
                <a:latin typeface="Palatino"/>
                <a:cs typeface="Palatino"/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333399"/>
                </a:solidFill>
                <a:latin typeface="Palatino"/>
                <a:cs typeface="Palatino"/>
              </a:rPr>
              <a:t> 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57200" y="5421868"/>
            <a:ext cx="2438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Assume: </a:t>
            </a:r>
            <a:r>
              <a:rPr lang="en-US" sz="1600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 = 1</a:t>
            </a:r>
            <a:endParaRPr lang="en-US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41" name="TextBox 14"/>
          <p:cNvSpPr txBox="1"/>
          <p:nvPr/>
        </p:nvSpPr>
        <p:spPr>
          <a:xfrm>
            <a:off x="37338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99"/>
                </a:solidFill>
                <a:latin typeface="Palatino"/>
                <a:cs typeface="Palatino"/>
              </a:rPr>
              <a:t>Observed Episodes (Training)</a:t>
            </a:r>
            <a:endParaRPr lang="en-US" sz="1600" dirty="0">
              <a:solidFill>
                <a:srgbClr val="333399"/>
              </a:solidFill>
              <a:latin typeface="Palatino"/>
              <a:cs typeface="Palatino"/>
            </a:endParaRPr>
          </a:p>
        </p:txBody>
      </p:sp>
      <p:graphicFrame>
        <p:nvGraphicFramePr>
          <p:cNvPr id="43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43435"/>
              </p:ext>
            </p:extLst>
          </p:nvPr>
        </p:nvGraphicFramePr>
        <p:xfrm>
          <a:off x="381000" y="2514600"/>
          <a:ext cx="2667000" cy="2543313"/>
        </p:xfrm>
        <a:graphic>
          <a:graphicData uri="http://schemas.openxmlformats.org/drawingml/2006/table">
            <a:tbl>
              <a:tblPr firstRow="1" bandRow="1"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19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5" name="Rectangle 20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6" name="Isosceles Triangle 21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/>
          </a:prstGeom>
          <a:solidFill>
            <a:srgbClr val="CCECFF"/>
          </a:solidFill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7" name="Isosceles Triangle 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/>
          </a:prstGeom>
          <a:solidFill>
            <a:srgbClr val="CCECFF"/>
          </a:solidFill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8" name="Isosceles Triangle 23"/>
          <p:cNvSpPr/>
          <p:nvPr/>
        </p:nvSpPr>
        <p:spPr>
          <a:xfrm>
            <a:off x="1608992" y="4222531"/>
            <a:ext cx="228600" cy="197069"/>
          </a:xfrm>
          <a:prstGeom prst="triangle">
            <a:avLst/>
          </a:prstGeom>
          <a:solidFill>
            <a:srgbClr val="CCECFF"/>
          </a:solidFill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795344" y="2567352"/>
            <a:ext cx="237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B, east, C,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C, east, D,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D, exit,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+10</a:t>
            </a:r>
          </a:p>
        </p:txBody>
      </p:sp>
      <p:sp>
        <p:nvSpPr>
          <p:cNvPr id="50" name="TextBox 27"/>
          <p:cNvSpPr txBox="1"/>
          <p:nvPr/>
        </p:nvSpPr>
        <p:spPr>
          <a:xfrm>
            <a:off x="6386144" y="2567352"/>
            <a:ext cx="2394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B, east, C,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C, east, D,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D, exit,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+10</a:t>
            </a:r>
          </a:p>
        </p:txBody>
      </p:sp>
      <p:sp>
        <p:nvSpPr>
          <p:cNvPr id="51" name="TextBox 28"/>
          <p:cNvSpPr txBox="1"/>
          <p:nvPr/>
        </p:nvSpPr>
        <p:spPr>
          <a:xfrm>
            <a:off x="6386144" y="4699360"/>
            <a:ext cx="2772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E,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north, C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C, east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,  A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A, exit,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 x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-10</a:t>
            </a:r>
          </a:p>
        </p:txBody>
      </p:sp>
      <p:sp>
        <p:nvSpPr>
          <p:cNvPr id="52" name="TextBox 29"/>
          <p:cNvSpPr txBox="1"/>
          <p:nvPr/>
        </p:nvSpPr>
        <p:spPr>
          <a:xfrm>
            <a:off x="3942443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Episode 1</a:t>
            </a:r>
          </a:p>
        </p:txBody>
      </p:sp>
      <p:sp>
        <p:nvSpPr>
          <p:cNvPr id="53" name="Rounded Rectangle 30"/>
          <p:cNvSpPr/>
          <p:nvPr/>
        </p:nvSpPr>
        <p:spPr>
          <a:xfrm>
            <a:off x="3581400" y="2514600"/>
            <a:ext cx="2398486" cy="1295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54" name="TextBox 31"/>
          <p:cNvSpPr txBox="1"/>
          <p:nvPr/>
        </p:nvSpPr>
        <p:spPr>
          <a:xfrm>
            <a:off x="6477000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Episode 2</a:t>
            </a:r>
          </a:p>
        </p:txBody>
      </p:sp>
      <p:sp>
        <p:nvSpPr>
          <p:cNvPr id="55" name="Rounded Rectangle 32"/>
          <p:cNvSpPr/>
          <p:nvPr/>
        </p:nvSpPr>
        <p:spPr>
          <a:xfrm>
            <a:off x="6244770" y="2514600"/>
            <a:ext cx="2347686" cy="1295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3942443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Episode 3</a:t>
            </a:r>
          </a:p>
        </p:txBody>
      </p:sp>
      <p:sp>
        <p:nvSpPr>
          <p:cNvPr id="57" name="Rounded Rectangle 34"/>
          <p:cNvSpPr/>
          <p:nvPr/>
        </p:nvSpPr>
        <p:spPr>
          <a:xfrm>
            <a:off x="3581400" y="4648200"/>
            <a:ext cx="2398486" cy="1295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        </a:t>
            </a:r>
          </a:p>
        </p:txBody>
      </p:sp>
      <p:sp>
        <p:nvSpPr>
          <p:cNvPr id="58" name="TextBox 35"/>
          <p:cNvSpPr txBox="1"/>
          <p:nvPr/>
        </p:nvSpPr>
        <p:spPr>
          <a:xfrm>
            <a:off x="6477000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Episode 4</a:t>
            </a:r>
          </a:p>
        </p:txBody>
      </p:sp>
      <p:sp>
        <p:nvSpPr>
          <p:cNvPr id="59" name="Rounded Rectangle 36"/>
          <p:cNvSpPr/>
          <p:nvPr/>
        </p:nvSpPr>
        <p:spPr>
          <a:xfrm>
            <a:off x="6244769" y="4648200"/>
            <a:ext cx="2347687" cy="1295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              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3795344" y="467378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E, north, C,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C, east, 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D, exit,  </a:t>
            </a:r>
            <a:r>
              <a:rPr lang="en-US" sz="2000" dirty="0" smtClean="0">
                <a:solidFill>
                  <a:srgbClr val="000000"/>
                </a:solidFill>
                <a:latin typeface="Palatino"/>
                <a:cs typeface="Palatin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Palatino"/>
                <a:cs typeface="Palatino"/>
              </a:rPr>
              <a:t>, +10</a:t>
            </a:r>
          </a:p>
        </p:txBody>
      </p:sp>
      <p:graphicFrame>
        <p:nvGraphicFramePr>
          <p:cNvPr id="23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31157"/>
              </p:ext>
            </p:extLst>
          </p:nvPr>
        </p:nvGraphicFramePr>
        <p:xfrm>
          <a:off x="9067800" y="2485887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56"/>
          <p:cNvSpPr txBox="1"/>
          <p:nvPr/>
        </p:nvSpPr>
        <p:spPr>
          <a:xfrm>
            <a:off x="9144000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+8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10017368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+4</a:t>
            </a:r>
          </a:p>
        </p:txBody>
      </p:sp>
      <p:sp>
        <p:nvSpPr>
          <p:cNvPr id="26" name="TextBox 58"/>
          <p:cNvSpPr txBox="1"/>
          <p:nvPr/>
        </p:nvSpPr>
        <p:spPr>
          <a:xfrm>
            <a:off x="10896600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+10</a:t>
            </a:r>
          </a:p>
        </p:txBody>
      </p:sp>
      <p:sp>
        <p:nvSpPr>
          <p:cNvPr id="27" name="TextBox 59"/>
          <p:cNvSpPr txBox="1"/>
          <p:nvPr/>
        </p:nvSpPr>
        <p:spPr>
          <a:xfrm>
            <a:off x="10058400" y="24858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-10</a:t>
            </a:r>
          </a:p>
        </p:txBody>
      </p:sp>
      <p:sp>
        <p:nvSpPr>
          <p:cNvPr id="28" name="TextBox 60"/>
          <p:cNvSpPr txBox="1"/>
          <p:nvPr/>
        </p:nvSpPr>
        <p:spPr>
          <a:xfrm>
            <a:off x="10058400" y="41724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-2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8686800" y="13695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Output Values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1697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199" y="1295400"/>
            <a:ext cx="1069687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Courier New"/>
              <a:buChar char="o"/>
              <a:defRPr sz="3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/>
              <a:buChar char="o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Courier New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ea typeface="+mn-ea"/>
              </a:rPr>
              <a:t>Big idea: learn from every experience!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alatino"/>
              </a:rPr>
              <a:t>Update V(s) each time we experience a transition (s, a, s’, r)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alatino"/>
              </a:rPr>
              <a:t>Likely outcomes s’ will contribute updates more often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Palatino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ea typeface="+mn-ea"/>
              </a:rPr>
              <a:t>Temporal difference learning of values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alatino"/>
              </a:rPr>
              <a:t>Policy still fixed, still doing evaluation!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alatino"/>
              </a:rPr>
              <a:t>Move values toward value of whatever successor occurs: running average</a:t>
            </a: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Palatino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Palatino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Courier New"/>
              <a:buChar char="o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/>
              <a:ea typeface="+mn-ea"/>
            </a:endParaRPr>
          </a:p>
        </p:txBody>
      </p:sp>
      <p:pic>
        <p:nvPicPr>
          <p:cNvPr id="5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425795" y="4329000"/>
            <a:ext cx="4789797" cy="330611"/>
          </a:xfrm>
          <a:prstGeom prst="rect">
            <a:avLst/>
          </a:prstGeom>
          <a:noFill/>
          <a:ln/>
          <a:effectLst/>
        </p:spPr>
      </p:pic>
      <p:pic>
        <p:nvPicPr>
          <p:cNvPr id="6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422769" y="5087825"/>
            <a:ext cx="5181610" cy="300083"/>
          </a:xfrm>
          <a:prstGeom prst="rect">
            <a:avLst/>
          </a:prstGeom>
          <a:noFill/>
          <a:ln/>
          <a:effectLst/>
        </p:spPr>
      </p:pic>
      <p:grpSp>
        <p:nvGrpSpPr>
          <p:cNvPr id="7" name="Group 21"/>
          <p:cNvGrpSpPr/>
          <p:nvPr/>
        </p:nvGrpSpPr>
        <p:grpSpPr>
          <a:xfrm>
            <a:off x="9659254" y="1371600"/>
            <a:ext cx="2123755" cy="2366665"/>
            <a:chOff x="9532815" y="1447800"/>
            <a:chExt cx="1801567" cy="2007625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0310812" y="15859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0066337" y="1790700"/>
              <a:ext cx="368300" cy="573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9761537" y="2568575"/>
              <a:ext cx="307975" cy="6127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0069512" y="2568575"/>
              <a:ext cx="296863" cy="6127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9532815" y="1835639"/>
              <a:ext cx="762001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/>
                  <a:cs typeface="Palatino"/>
                  <a:sym typeface="Symbol" pitchFamily="18" charset="2"/>
                </a:rPr>
                <a:t>(s)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0542587" y="1447800"/>
              <a:ext cx="204788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0221254" y="2245854"/>
              <a:ext cx="1113128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Palatino"/>
                  <a:cs typeface="Palatino"/>
                </a:rPr>
                <a:t>s,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Palatino"/>
                  <a:cs typeface="Palatino"/>
                  <a:sym typeface="Symbol" pitchFamily="18" charset="2"/>
                </a:rPr>
                <a:t>(s)</a:t>
              </a:r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0229850" y="31908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308491" y="3063798"/>
              <a:ext cx="800175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Palatino"/>
                  <a:cs typeface="Palatino"/>
                </a:rPr>
                <a:t>s’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0523537" y="2590800"/>
              <a:ext cx="307975" cy="6127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cs typeface="Palatino"/>
              </a:endParaRPr>
            </a:p>
          </p:txBody>
        </p:sp>
      </p:grp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868487" y="4271473"/>
            <a:ext cx="2252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Sample of V(s):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873007" y="4978400"/>
            <a:ext cx="2255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Update to V(s):</a:t>
            </a:r>
          </a:p>
        </p:txBody>
      </p:sp>
    </p:spTree>
    <p:extLst>
      <p:ext uri="{BB962C8B-B14F-4D97-AF65-F5344CB8AC3E}">
        <p14:creationId xmlns:p14="http://schemas.microsoft.com/office/powerpoint/2010/main" val="3873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45436"/>
              </p:ext>
            </p:extLst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/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79982"/>
              </p:ext>
            </p:extLst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/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57199" y="5105400"/>
            <a:ext cx="2532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Assume: </a:t>
            </a:r>
            <a:r>
              <a:rPr lang="en-US" sz="1600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 = 1, </a:t>
            </a:r>
            <a:r>
              <a:rPr lang="el-GR" sz="1600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Palatino"/>
                <a:cs typeface="Palatino"/>
                <a:sym typeface="Symbol" pitchFamily="18" charset="2"/>
              </a:rPr>
              <a:t> = 1/2</a:t>
            </a:r>
            <a:endParaRPr lang="en-US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5334000" y="144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99"/>
                </a:solidFill>
                <a:latin typeface="Palatino"/>
                <a:cs typeface="Palatino"/>
              </a:rPr>
              <a:t>Observed Transitions</a:t>
            </a:r>
            <a:endParaRPr lang="en-US" sz="1600" dirty="0">
              <a:solidFill>
                <a:srgbClr val="333399"/>
              </a:solidFill>
              <a:latin typeface="Palatino"/>
              <a:cs typeface="Palatino"/>
            </a:endParaRPr>
          </a:p>
        </p:txBody>
      </p:sp>
      <p:sp>
        <p:nvSpPr>
          <p:cNvPr id="31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33" name="Rounded Rectangle 40"/>
          <p:cNvSpPr/>
          <p:nvPr/>
        </p:nvSpPr>
        <p:spPr>
          <a:xfrm>
            <a:off x="5140568" y="2057400"/>
            <a:ext cx="2124810" cy="533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B, east, C, -2</a:t>
            </a:r>
          </a:p>
        </p:txBody>
      </p:sp>
      <p:graphicFrame>
        <p:nvGraphicFramePr>
          <p:cNvPr id="3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7405"/>
              </p:ext>
            </p:extLst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/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36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graphicFrame>
        <p:nvGraphicFramePr>
          <p:cNvPr id="37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07757"/>
              </p:ext>
            </p:extLst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/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39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graphicFrame>
        <p:nvGraphicFramePr>
          <p:cNvPr id="40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57950"/>
              </p:ext>
            </p:extLst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/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2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3" name="Rounded Rectangle 55"/>
          <p:cNvSpPr/>
          <p:nvPr/>
        </p:nvSpPr>
        <p:spPr>
          <a:xfrm>
            <a:off x="8109440" y="2057400"/>
            <a:ext cx="2127738" cy="533400"/>
          </a:xfrm>
          <a:prstGeom prst="roundRect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C, east, D, -2</a:t>
            </a:r>
          </a:p>
        </p:txBody>
      </p:sp>
      <p:graphicFrame>
        <p:nvGraphicFramePr>
          <p:cNvPr id="4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13298"/>
              </p:ext>
            </p:extLst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/>
              <a:tblGrid>
                <a:gridCol w="74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5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59"/>
          <p:cNvSpPr txBox="1"/>
          <p:nvPr/>
        </p:nvSpPr>
        <p:spPr>
          <a:xfrm>
            <a:off x="533400" y="144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99"/>
                </a:solidFill>
                <a:latin typeface="Palatino"/>
                <a:cs typeface="Palatino"/>
              </a:rPr>
              <a:t>States</a:t>
            </a:r>
            <a:endParaRPr lang="en-US" sz="1600" dirty="0">
              <a:solidFill>
                <a:srgbClr val="333399"/>
              </a:solidFill>
              <a:latin typeface="Palatino"/>
              <a:cs typeface="Palatino"/>
            </a:endParaRPr>
          </a:p>
        </p:txBody>
      </p:sp>
      <p:sp>
        <p:nvSpPr>
          <p:cNvPr id="46" name="Oval 60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7" name="Oval 61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48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50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862237" y="5220391"/>
            <a:ext cx="4789797" cy="330611"/>
          </a:xfrm>
          <a:prstGeom prst="rect">
            <a:avLst/>
          </a:prstGeom>
          <a:noFill/>
          <a:ln/>
          <a:effectLst/>
        </p:spPr>
      </p:pic>
      <p:pic>
        <p:nvPicPr>
          <p:cNvPr id="51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859211" y="5979216"/>
            <a:ext cx="5181610" cy="30008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453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1087" y="649514"/>
            <a:ext cx="350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3118" y="2044184"/>
            <a:ext cx="490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7254E"/>
                </a:solidFill>
                <a:latin typeface="Inconsolata"/>
              </a:rPr>
              <a:t>valueIterationAgents.py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433118" y="300411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7254E"/>
                </a:solidFill>
                <a:latin typeface="Inconsolata"/>
              </a:rPr>
              <a:t>qlearningAgents.py</a:t>
            </a:r>
            <a:endParaRPr lang="zh-CN" altLang="en-US" sz="3200" dirty="0">
              <a:solidFill>
                <a:srgbClr val="C7254E"/>
              </a:solidFill>
              <a:latin typeface="Inconsolat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3118" y="3964036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7254E"/>
                </a:solidFill>
                <a:latin typeface="Inconsolata"/>
              </a:rPr>
              <a:t>analysis.py</a:t>
            </a:r>
            <a:endParaRPr lang="zh-CN" altLang="en-US" sz="3200" dirty="0">
              <a:solidFill>
                <a:srgbClr val="C7254E"/>
              </a:solidFill>
              <a:latin typeface="Inconsolat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18" y="5036850"/>
            <a:ext cx="8911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提交至 </a:t>
            </a:r>
            <a:r>
              <a:rPr lang="en-US" altLang="zh-CN" sz="3200" b="1" dirty="0" smtClean="0">
                <a:hlinkClick r:id="rId3"/>
              </a:rPr>
              <a:t>xufangchn@foxmail.com</a:t>
            </a:r>
            <a:endParaRPr lang="en-US" altLang="zh-CN" sz="3200" b="1" dirty="0" smtClean="0"/>
          </a:p>
          <a:p>
            <a:r>
              <a:rPr lang="en-US" altLang="zh-CN" sz="3200" b="1" dirty="0"/>
              <a:t>Deadline: </a:t>
            </a:r>
            <a:r>
              <a:rPr lang="en-US" altLang="zh-CN" sz="3200" b="1" dirty="0" smtClean="0"/>
              <a:t>2020.11.08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73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97015" y="1202810"/>
            <a:ext cx="4271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Started in state: (3, 0)</a:t>
            </a:r>
          </a:p>
          <a:p>
            <a:r>
              <a:rPr lang="en-US" altLang="zh-CN" sz="2800" dirty="0" smtClean="0"/>
              <a:t>Took action: north</a:t>
            </a:r>
          </a:p>
          <a:p>
            <a:r>
              <a:rPr lang="en-US" altLang="zh-CN" sz="2800" dirty="0" smtClean="0"/>
              <a:t>Ended </a:t>
            </a:r>
            <a:r>
              <a:rPr lang="en-US" altLang="zh-CN" sz="2800" dirty="0"/>
              <a:t>in state: (3, 1)</a:t>
            </a:r>
          </a:p>
          <a:p>
            <a:r>
              <a:rPr lang="en-US" altLang="zh-CN" sz="2800" dirty="0"/>
              <a:t>Got reward: 0.0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50" y="357288"/>
            <a:ext cx="4586538" cy="35069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2933" y="1202810"/>
            <a:ext cx="193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s:</a:t>
            </a:r>
            <a:r>
              <a:rPr lang="zh-CN" altLang="en-US" sz="2400" b="1" dirty="0" smtClean="0"/>
              <a:t>当前状态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662933" y="1635332"/>
            <a:ext cx="193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行动</a:t>
            </a:r>
            <a:endParaRPr lang="en-US" altLang="zh-CN" sz="24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9662933" y="2067854"/>
            <a:ext cx="193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s:</a:t>
            </a:r>
            <a:r>
              <a:rPr lang="zh-CN" altLang="en-US" sz="2400" b="1" dirty="0"/>
              <a:t>下一状态</a:t>
            </a:r>
            <a:endParaRPr lang="en-US" altLang="zh-CN" sz="24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9662933" y="2471233"/>
            <a:ext cx="222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R(s</a:t>
            </a:r>
            <a:r>
              <a:rPr lang="en-US" altLang="zh-CN" sz="2400" b="1" dirty="0" smtClean="0"/>
              <a:t>, a, s’):</a:t>
            </a:r>
            <a:r>
              <a:rPr lang="zh-CN" altLang="en-US" sz="2400" b="1" dirty="0" smtClean="0"/>
              <a:t>回报</a:t>
            </a:r>
            <a:endParaRPr lang="en-US" altLang="zh-CN" sz="24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589171" y="4670973"/>
            <a:ext cx="9640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在状态</a:t>
            </a:r>
            <a:r>
              <a:rPr lang="en-US" altLang="zh-CN" sz="2800" b="1" dirty="0" smtClean="0"/>
              <a:t>(2,2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采取任何行动，回报都是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，包括到达状态</a:t>
            </a:r>
            <a:r>
              <a:rPr lang="en-US" altLang="zh-CN" sz="2800" b="1" dirty="0" smtClean="0"/>
              <a:t>(3,2)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在状态</a:t>
            </a:r>
            <a:r>
              <a:rPr lang="en-US" altLang="zh-CN" sz="2800" b="1" dirty="0" smtClean="0"/>
              <a:t>(3,2)</a:t>
            </a:r>
            <a:r>
              <a:rPr lang="zh-CN" altLang="en-US" sz="2800" b="1" dirty="0" smtClean="0"/>
              <a:t>只能</a:t>
            </a:r>
            <a:r>
              <a:rPr lang="zh-CN" altLang="en-US" sz="2800" b="1" smtClean="0"/>
              <a:t>采取行动“</a:t>
            </a:r>
            <a:r>
              <a:rPr lang="en-US" altLang="zh-CN" sz="2800" b="1" dirty="0" smtClean="0"/>
              <a:t>exit</a:t>
            </a:r>
            <a:r>
              <a:rPr lang="zh-CN" altLang="en-US" sz="2800" b="1" dirty="0" smtClean="0"/>
              <a:t>”，回报是</a:t>
            </a:r>
            <a:r>
              <a:rPr lang="en-US" altLang="zh-CN" sz="2800" b="1" dirty="0" smtClean="0"/>
              <a:t>+1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22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6424" y="1585468"/>
            <a:ext cx="622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问题的解：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任何固定的行动序列都无法解决这个问题。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16" y="1355499"/>
            <a:ext cx="4586538" cy="3506927"/>
          </a:xfrm>
          <a:prstGeom prst="rect">
            <a:avLst/>
          </a:prstGeom>
        </p:spPr>
      </p:pic>
      <p:sp>
        <p:nvSpPr>
          <p:cNvPr id="5" name="上箭头 4"/>
          <p:cNvSpPr/>
          <p:nvPr/>
        </p:nvSpPr>
        <p:spPr>
          <a:xfrm rot="5400000">
            <a:off x="1465283" y="1790034"/>
            <a:ext cx="381000" cy="500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378617" y="2847535"/>
            <a:ext cx="381000" cy="500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1378617" y="3854980"/>
            <a:ext cx="381000" cy="500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5400000">
            <a:off x="2575471" y="1790035"/>
            <a:ext cx="381000" cy="500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 rot="5400000">
            <a:off x="3685658" y="1790034"/>
            <a:ext cx="381000" cy="500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61702" y="2835756"/>
            <a:ext cx="6430297" cy="363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ea typeface="ＭＳ Ｐゴシック" pitchFamily="34" charset="-128"/>
              </a:rPr>
              <a:t>For MDPs, we want an optimal </a:t>
            </a:r>
          </a:p>
          <a:p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	policy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algn="l"/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algn="l"/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An optimal policy is one that maximizes        expected utility if followed</a:t>
            </a:r>
            <a:endParaRPr lang="en-US" sz="2400" dirty="0"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10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05443" y="5737528"/>
            <a:ext cx="3721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13843" y="3210228"/>
            <a:ext cx="0" cy="25273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67" y="580251"/>
            <a:ext cx="1069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Agent</a:t>
            </a:r>
            <a:r>
              <a:rPr lang="zh-CN" altLang="en-US" sz="2400" b="1" dirty="0" smtClean="0"/>
              <a:t>的性能是通过对访问过的状态的回报求和来度量的，记作</a:t>
            </a:r>
            <a:r>
              <a:rPr lang="en-US" altLang="zh-CN" sz="2400" b="1" dirty="0" smtClean="0"/>
              <a:t>U</a:t>
            </a:r>
            <a:r>
              <a:rPr lang="en-US" altLang="zh-CN" sz="2400" b="1" baseline="-25000" dirty="0" smtClean="0"/>
              <a:t>h</a:t>
            </a:r>
            <a:r>
              <a:rPr lang="en-US" altLang="zh-CN" sz="2400" b="1" dirty="0" smtClean="0"/>
              <a:t>([s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,s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,…,</a:t>
            </a:r>
            <a:r>
              <a:rPr lang="en-US" altLang="zh-CN" sz="2400" b="1" dirty="0" err="1" smtClean="0"/>
              <a:t>s</a:t>
            </a:r>
            <a:r>
              <a:rPr lang="en-US" altLang="zh-CN" sz="2400" b="1" baseline="-25000" dirty="0" err="1" smtClean="0"/>
              <a:t>n</a:t>
            </a:r>
            <a:r>
              <a:rPr lang="en-US" altLang="zh-CN" sz="2400" b="1" dirty="0" smtClean="0"/>
              <a:t>])</a:t>
            </a:r>
          </a:p>
          <a:p>
            <a:endParaRPr lang="en-US" altLang="zh-CN" sz="2400" b="1" dirty="0"/>
          </a:p>
          <a:p>
            <a:r>
              <a:rPr lang="zh-CN" altLang="en-US" sz="2400" b="1" dirty="0" smtClean="0"/>
              <a:t>折扣回报：</a:t>
            </a:r>
            <a:r>
              <a:rPr lang="en-US" altLang="zh-CN" sz="2400" b="1" dirty="0" smtClean="0"/>
              <a:t>U</a:t>
            </a:r>
            <a:r>
              <a:rPr lang="en-US" altLang="zh-CN" sz="2400" b="1" baseline="-25000" dirty="0" smtClean="0"/>
              <a:t>h</a:t>
            </a:r>
            <a:r>
              <a:rPr lang="en-US" altLang="zh-CN" sz="2400" b="1" dirty="0" smtClean="0"/>
              <a:t>([s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,s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,…,s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])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= R(s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)+γ R(s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)+ γ 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R(s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)+…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γ </a:t>
            </a:r>
            <a:r>
              <a:rPr lang="zh-CN" altLang="en-US" sz="2400" b="1" dirty="0" smtClean="0"/>
              <a:t>∈</a:t>
            </a:r>
            <a:r>
              <a:rPr lang="en-US" altLang="zh-CN" sz="2400" b="1" dirty="0" smtClean="0"/>
              <a:t>[0,1]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4287"/>
              </p:ext>
            </p:extLst>
          </p:nvPr>
        </p:nvGraphicFramePr>
        <p:xfrm>
          <a:off x="585942" y="2614916"/>
          <a:ext cx="4898344" cy="37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86">
                  <a:extLst>
                    <a:ext uri="{9D8B030D-6E8A-4147-A177-3AD203B41FA5}">
                      <a16:colId xmlns:a16="http://schemas.microsoft.com/office/drawing/2014/main" val="2481536899"/>
                    </a:ext>
                  </a:extLst>
                </a:gridCol>
                <a:gridCol w="1224586">
                  <a:extLst>
                    <a:ext uri="{9D8B030D-6E8A-4147-A177-3AD203B41FA5}">
                      <a16:colId xmlns:a16="http://schemas.microsoft.com/office/drawing/2014/main" val="988894776"/>
                    </a:ext>
                  </a:extLst>
                </a:gridCol>
                <a:gridCol w="1224586">
                  <a:extLst>
                    <a:ext uri="{9D8B030D-6E8A-4147-A177-3AD203B41FA5}">
                      <a16:colId xmlns:a16="http://schemas.microsoft.com/office/drawing/2014/main" val="2601535851"/>
                    </a:ext>
                  </a:extLst>
                </a:gridCol>
                <a:gridCol w="1224586">
                  <a:extLst>
                    <a:ext uri="{9D8B030D-6E8A-4147-A177-3AD203B41FA5}">
                      <a16:colId xmlns:a16="http://schemas.microsoft.com/office/drawing/2014/main" val="2209563492"/>
                    </a:ext>
                  </a:extLst>
                </a:gridCol>
              </a:tblGrid>
              <a:tr h="12573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50909"/>
                  </a:ext>
                </a:extLst>
              </a:tr>
              <a:tr h="12573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07343"/>
                  </a:ext>
                </a:extLst>
              </a:tr>
              <a:tr h="12573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4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endParaRPr lang="zh-CN" altLang="en-US" sz="4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378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205443" y="3237328"/>
            <a:ext cx="0" cy="2527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205443" y="3237328"/>
            <a:ext cx="3721100" cy="25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13262" y="3919880"/>
            <a:ext cx="68675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(0,0)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(1,0)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(2,0)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(3,0)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TERMINAL_STATE</a:t>
            </a:r>
          </a:p>
          <a:p>
            <a:endParaRPr lang="en-US" altLang="zh-CN" sz="1600" b="1" dirty="0"/>
          </a:p>
          <a:p>
            <a:r>
              <a:rPr lang="en-US" altLang="zh-CN" sz="1600" b="1" dirty="0" smtClean="0"/>
              <a:t>(0,0)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(0,1)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(0,2)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(1,2)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(2,2)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(3,2)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(3,1)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(3,0)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TERMINAL_STATE</a:t>
            </a:r>
          </a:p>
          <a:p>
            <a:endParaRPr lang="zh-CN" altLang="en-US" sz="1600" dirty="0" smtClean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13262" y="3210228"/>
            <a:ext cx="3750052" cy="5693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Arial Unicode MS"/>
                <a:ea typeface="Inconsolata"/>
              </a:rPr>
              <a:t>discount = 0.9</a:t>
            </a:r>
            <a:endParaRPr lang="en-US" altLang="zh-CN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i="1" dirty="0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2000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867400" y="6488112"/>
            <a:ext cx="632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(L8D4)]</a:t>
            </a:r>
          </a:p>
        </p:txBody>
      </p:sp>
    </p:spTree>
    <p:extLst>
      <p:ext uri="{BB962C8B-B14F-4D97-AF65-F5344CB8AC3E}">
        <p14:creationId xmlns:p14="http://schemas.microsoft.com/office/powerpoint/2010/main" val="6857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definition of value:</a:t>
            </a: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991600" y="2133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/>
                <a:t>s,a,s</a:t>
              </a:r>
              <a:r>
                <a:rPr lang="ja-JP" altLang="en-US" sz="2400"/>
                <a:t>’</a:t>
              </a:r>
              <a:endParaRPr lang="en-US" sz="24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</a:rPr>
                <a:t>’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1" y="2413604"/>
            <a:ext cx="15875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05" y="2364608"/>
            <a:ext cx="14986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37" y="2493797"/>
            <a:ext cx="8509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41" y="3662200"/>
            <a:ext cx="20193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179" y="3643150"/>
            <a:ext cx="17653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869" y="3719402"/>
            <a:ext cx="3302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1666" y="3643150"/>
            <a:ext cx="12065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9226" y="3689185"/>
            <a:ext cx="2794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9301" y="3619751"/>
            <a:ext cx="76200" cy="48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7800" y="3619751"/>
            <a:ext cx="762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281" y="3581400"/>
            <a:ext cx="2324100" cy="927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927" y="5276494"/>
            <a:ext cx="9245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93485" y="3218544"/>
            <a:ext cx="11234057" cy="1068119"/>
          </a:xfrm>
          <a:prstGeom prst="rect">
            <a:avLst/>
          </a:prstGeom>
          <a:noFill/>
          <a:ln/>
          <a:effectLst/>
        </p:spPr>
      </p:pic>
      <p:sp>
        <p:nvSpPr>
          <p:cNvPr id="5" name="文本框 4"/>
          <p:cNvSpPr txBox="1"/>
          <p:nvPr/>
        </p:nvSpPr>
        <p:spPr>
          <a:xfrm>
            <a:off x="4151087" y="649514"/>
            <a:ext cx="350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7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(1-\alpha) V^\pi(s) + (\alpha) \textcolor{OliveGreen}{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57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7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(1-\alpha) V^\pi(s) + (\alpha) \textcolor{OliveGreen}{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578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794</Words>
  <Application>Microsoft Office PowerPoint</Application>
  <PresentationFormat>宽屏</PresentationFormat>
  <Paragraphs>170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 Unicode MS</vt:lpstr>
      <vt:lpstr>Inconsolata</vt:lpstr>
      <vt:lpstr>ＭＳ Ｐゴシック</vt:lpstr>
      <vt:lpstr>Palatino</vt:lpstr>
      <vt:lpstr>游ゴシック</vt:lpstr>
      <vt:lpstr>等线</vt:lpstr>
      <vt:lpstr>等线 Light</vt:lpstr>
      <vt:lpstr>Arial</vt:lpstr>
      <vt:lpstr>Calibri</vt:lpstr>
      <vt:lpstr>Courier New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Optimal Quantities</vt:lpstr>
      <vt:lpstr>Values of States</vt:lpstr>
      <vt:lpstr>PowerPoint 演示文稿</vt:lpstr>
      <vt:lpstr>k=0</vt:lpstr>
      <vt:lpstr>k=1</vt:lpstr>
      <vt:lpstr>k=2</vt:lpstr>
      <vt:lpstr>k=3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xufang</dc:creator>
  <cp:lastModifiedBy>徐 芳</cp:lastModifiedBy>
  <cp:revision>87</cp:revision>
  <dcterms:created xsi:type="dcterms:W3CDTF">2019-10-16T08:11:28Z</dcterms:created>
  <dcterms:modified xsi:type="dcterms:W3CDTF">2020-11-02T06:46:47Z</dcterms:modified>
</cp:coreProperties>
</file>