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8" r:id="rId2"/>
    <p:sldId id="289" r:id="rId3"/>
    <p:sldId id="292" r:id="rId4"/>
    <p:sldId id="291" r:id="rId5"/>
    <p:sldId id="293" r:id="rId6"/>
    <p:sldId id="309" r:id="rId7"/>
    <p:sldId id="311" r:id="rId8"/>
    <p:sldId id="315" r:id="rId9"/>
    <p:sldId id="312" r:id="rId10"/>
    <p:sldId id="314" r:id="rId11"/>
    <p:sldId id="294" r:id="rId12"/>
    <p:sldId id="313" r:id="rId13"/>
    <p:sldId id="316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FF"/>
    <a:srgbClr val="00CC00"/>
    <a:srgbClr val="469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D82DA-BFBC-4C41-9F72-EDE4744BABCE}" type="datetimeFigureOut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0B155-13F8-4E92-8484-7FD350734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013" noProof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1104911" y="6356369"/>
            <a:ext cx="1829559" cy="365125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97AACB-80DD-488A-9CE5-B65273135A3A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34461" y="6356350"/>
            <a:ext cx="6323083" cy="365126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6783" y="6356369"/>
            <a:ext cx="1828800" cy="365125"/>
          </a:xfrm>
        </p:spPr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12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36" indent="0" algn="l" rtl="0">
              <a:buNone/>
              <a:defRPr sz="1575"/>
            </a:lvl2pPr>
            <a:lvl3pPr marL="514274" indent="0" algn="l" rtl="0">
              <a:buNone/>
              <a:defRPr sz="1350"/>
            </a:lvl3pPr>
            <a:lvl4pPr marL="771410" indent="0" algn="l" rtl="0">
              <a:buNone/>
              <a:defRPr sz="1125"/>
            </a:lvl4pPr>
            <a:lvl5pPr marL="1028547" indent="0" algn="l" rtl="0">
              <a:buNone/>
              <a:defRPr sz="1125"/>
            </a:lvl5pPr>
            <a:lvl6pPr marL="1285685" indent="0" algn="l" rtl="0">
              <a:buNone/>
              <a:defRPr sz="1125"/>
            </a:lvl6pPr>
            <a:lvl7pPr marL="1542820" indent="0" algn="l" rtl="0">
              <a:buNone/>
              <a:defRPr sz="1125"/>
            </a:lvl7pPr>
            <a:lvl8pPr marL="1799955" indent="0" algn="l" rtl="0">
              <a:buNone/>
              <a:defRPr sz="1125"/>
            </a:lvl8pPr>
            <a:lvl9pPr marL="2057091" indent="0" algn="l" rtl="0">
              <a:buNone/>
              <a:defRPr sz="1125"/>
            </a:lvl9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3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675"/>
              </a:spcBef>
              <a:buNone/>
              <a:defRPr sz="1013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36" indent="0" algn="l" rtl="0">
              <a:buNone/>
              <a:defRPr sz="788"/>
            </a:lvl2pPr>
            <a:lvl3pPr marL="514274" indent="0" algn="l" rtl="0">
              <a:buNone/>
              <a:defRPr sz="675"/>
            </a:lvl3pPr>
            <a:lvl4pPr marL="771410" indent="0" algn="l" rtl="0">
              <a:buNone/>
              <a:defRPr sz="563"/>
            </a:lvl4pPr>
            <a:lvl5pPr marL="1028547" indent="0" algn="l" rtl="0">
              <a:buNone/>
              <a:defRPr sz="563"/>
            </a:lvl5pPr>
            <a:lvl6pPr marL="1285685" indent="0" algn="l" rtl="0">
              <a:buNone/>
              <a:defRPr sz="563"/>
            </a:lvl6pPr>
            <a:lvl7pPr marL="1542820" indent="0" algn="l" rtl="0">
              <a:buNone/>
              <a:defRPr sz="563"/>
            </a:lvl7pPr>
            <a:lvl8pPr marL="1799955" indent="0" algn="l" rtl="0">
              <a:buNone/>
              <a:defRPr sz="563"/>
            </a:lvl8pPr>
            <a:lvl9pPr marL="2057091" indent="0" algn="l" rtl="0">
              <a:buNone/>
              <a:defRPr sz="563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11F6087-502F-45B6-B583-D1175C72A0E3}" type="datetime1">
              <a:rPr lang="zh-CN" altLang="en-US" smtClean="0"/>
              <a:t>2020/11/8</a:t>
            </a:fld>
            <a:r>
              <a:rPr lang="zh-CN" altLang="en-US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1EBED3-351D-4A26-8164-BFD580105647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1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2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0B1845-58F9-48B9-A6D0-7DD8B27101EE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52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0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97AACB-80DD-488A-9CE5-B65273135A3A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6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484" y="257181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2475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1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36" indent="0" algn="l" rtl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274" indent="0" algn="l" rtl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10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547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685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820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799955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091" indent="0" algn="l" rtl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C3E83D-6FA9-48B3-AC2C-04A375A78E84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8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3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3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​</a:t>
            </a:r>
            <a:fld id="{DB903DFB-80BD-4C37-B14C-36033BB31488}" type="datetime1">
              <a:rPr lang="zh-CN" altLang="en-US" smtClean="0"/>
              <a:t>2020/11/8</a:t>
            </a:fld>
            <a:r>
              <a:rPr lang="zh-CN" altLang="en-US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3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36" indent="0" algn="l" rtl="0">
              <a:buNone/>
              <a:defRPr sz="1125" b="1"/>
            </a:lvl2pPr>
            <a:lvl3pPr marL="514274" indent="0" algn="l" rtl="0">
              <a:buNone/>
              <a:defRPr sz="1013" b="1"/>
            </a:lvl3pPr>
            <a:lvl4pPr marL="771410" indent="0" algn="l" rtl="0">
              <a:buNone/>
              <a:defRPr sz="900" b="1"/>
            </a:lvl4pPr>
            <a:lvl5pPr marL="1028547" indent="0" algn="l" rtl="0">
              <a:buNone/>
              <a:defRPr sz="900" b="1"/>
            </a:lvl5pPr>
            <a:lvl6pPr marL="1285685" indent="0" algn="l" rtl="0">
              <a:buNone/>
              <a:defRPr sz="900" b="1"/>
            </a:lvl6pPr>
            <a:lvl7pPr marL="1542820" indent="0" algn="l" rtl="0">
              <a:buNone/>
              <a:defRPr sz="900" b="1"/>
            </a:lvl7pPr>
            <a:lvl8pPr marL="1799955" indent="0" algn="l" rtl="0">
              <a:buNone/>
              <a:defRPr sz="900" b="1"/>
            </a:lvl8pPr>
            <a:lvl9pPr marL="2057091" indent="0" algn="l" rtl="0">
              <a:buNone/>
              <a:defRPr sz="9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1" y="1600203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35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36" indent="0" algn="l" rtl="0">
              <a:buNone/>
              <a:defRPr sz="1125" b="1"/>
            </a:lvl2pPr>
            <a:lvl3pPr marL="514274" indent="0" algn="l" rtl="0">
              <a:buNone/>
              <a:defRPr sz="1013" b="1"/>
            </a:lvl3pPr>
            <a:lvl4pPr marL="771410" indent="0" algn="l" rtl="0">
              <a:buNone/>
              <a:defRPr sz="900" b="1"/>
            </a:lvl4pPr>
            <a:lvl5pPr marL="1028547" indent="0" algn="l" rtl="0">
              <a:buNone/>
              <a:defRPr sz="900" b="1"/>
            </a:lvl5pPr>
            <a:lvl6pPr marL="1285685" indent="0" algn="l" rtl="0">
              <a:buNone/>
              <a:defRPr sz="900" b="1"/>
            </a:lvl6pPr>
            <a:lvl7pPr marL="1542820" indent="0" algn="l" rtl="0">
              <a:buNone/>
              <a:defRPr sz="900" b="1"/>
            </a:lvl7pPr>
            <a:lvl8pPr marL="1799955" indent="0" algn="l" rtl="0">
              <a:buNone/>
              <a:defRPr sz="900" b="1"/>
            </a:lvl8pPr>
            <a:lvl9pPr marL="2057091" indent="0" algn="l" rtl="0">
              <a:buNone/>
              <a:defRPr sz="9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1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1B5369-3E5A-48DD-809D-9318EEF01C77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2DE64F-1208-4956-8FE6-BFB0CFCE063E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94AC1-147D-4775-B041-313E34B2E49A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7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18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51" y="1600201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1125"/>
            </a:lvl1pPr>
            <a:lvl2pPr algn="l" rtl="0">
              <a:defRPr sz="900"/>
            </a:lvl2pPr>
            <a:lvl3pPr algn="l" rtl="0">
              <a:defRPr sz="900"/>
            </a:lvl3pPr>
            <a:lvl4pPr algn="l" rtl="0">
              <a:defRPr sz="788"/>
            </a:lvl4pPr>
            <a:lvl5pPr algn="l" rtl="0">
              <a:defRPr sz="788"/>
            </a:lvl5pPr>
            <a:lvl6pPr algn="l" rtl="0">
              <a:defRPr sz="788"/>
            </a:lvl6pPr>
            <a:lvl7pPr algn="l" rtl="0">
              <a:defRPr sz="788"/>
            </a:lvl7pPr>
            <a:lvl8pPr algn="l" rtl="0">
              <a:defRPr sz="788"/>
            </a:lvl8pPr>
            <a:lvl9pPr algn="l" rtl="0">
              <a:defRPr sz="788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3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675"/>
              </a:spcBef>
              <a:buNone/>
              <a:defRPr sz="1013"/>
            </a:lvl1pPr>
            <a:lvl2pPr marL="257136" indent="0" algn="l" rtl="0">
              <a:buNone/>
              <a:defRPr sz="788"/>
            </a:lvl2pPr>
            <a:lvl3pPr marL="514274" indent="0" algn="l" rtl="0">
              <a:buNone/>
              <a:defRPr sz="675"/>
            </a:lvl3pPr>
            <a:lvl4pPr marL="771410" indent="0" algn="l" rtl="0">
              <a:buNone/>
              <a:defRPr sz="563"/>
            </a:lvl4pPr>
            <a:lvl5pPr marL="1028547" indent="0" algn="l" rtl="0">
              <a:buNone/>
              <a:defRPr sz="563"/>
            </a:lvl5pPr>
            <a:lvl6pPr marL="1285685" indent="0" algn="l" rtl="0">
              <a:buNone/>
              <a:defRPr sz="563"/>
            </a:lvl6pPr>
            <a:lvl7pPr marL="1542820" indent="0" algn="l" rtl="0">
              <a:buNone/>
              <a:defRPr sz="563"/>
            </a:lvl7pPr>
            <a:lvl8pPr marL="1799955" indent="0" algn="l" rtl="0">
              <a:buNone/>
              <a:defRPr sz="563"/>
            </a:lvl8pPr>
            <a:lvl9pPr marL="2057091" indent="0" algn="l" rtl="0">
              <a:buNone/>
              <a:defRPr sz="563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D4115-D057-40A8-926E-CBBB484C2187}" type="datetime1">
              <a:rPr lang="zh-CN" altLang="en-US" smtClean="0"/>
              <a:t>2020/11/8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7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1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11" y="6356369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675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​</a:t>
            </a:r>
            <a:fld id="{C04827CF-065E-4273-A92C-D90951B19932}" type="datetime1">
              <a:rPr lang="zh-CN" altLang="en-US" smtClean="0"/>
              <a:t>2020/11/8</a:t>
            </a:fld>
            <a:r>
              <a:rPr lang="zh-CN" altLang="en-US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61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675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69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smtClean="0"/>
              <a:pPr algn="r"/>
              <a:t>‹#›</a:t>
            </a:fld>
            <a:endParaRPr lang="zh-CN" altLang="en-US"/>
          </a:p>
        </p:txBody>
      </p:sp>
      <p:grpSp>
        <p:nvGrpSpPr>
          <p:cNvPr id="15" name="组 14"/>
          <p:cNvGrpSpPr/>
          <p:nvPr userDrawn="1"/>
        </p:nvGrpSpPr>
        <p:grpSpPr>
          <a:xfrm>
            <a:off x="1103376" y="1219219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10C2BDB-FC63-4CB9-B986-182CA0D5009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81" y="74263"/>
            <a:ext cx="1214298" cy="11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514274" rtl="0" eaLnBrk="1" latinLnBrk="0" hangingPunct="1">
        <a:lnSpc>
          <a:spcPct val="90000"/>
        </a:lnSpc>
        <a:spcBef>
          <a:spcPct val="0"/>
        </a:spcBef>
        <a:buNone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28570" indent="-128570" algn="l" defTabSz="514274" rtl="0" eaLnBrk="1" latinLnBrk="0" hangingPunct="1">
        <a:lnSpc>
          <a:spcPct val="90000"/>
        </a:lnSpc>
        <a:spcBef>
          <a:spcPts val="1013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5708" indent="-128570" algn="l" defTabSz="514274" rtl="0" eaLnBrk="1" latinLnBrk="0" hangingPunct="1">
        <a:lnSpc>
          <a:spcPct val="90000"/>
        </a:lnSpc>
        <a:spcBef>
          <a:spcPts val="338"/>
        </a:spcBef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2842" indent="-128570" algn="l" defTabSz="514274" rtl="0" eaLnBrk="1" latinLnBrk="0" hangingPunct="1">
        <a:lnSpc>
          <a:spcPct val="90000"/>
        </a:lnSpc>
        <a:spcBef>
          <a:spcPts val="338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99978" indent="-128570" algn="l" defTabSz="514274" rtl="0" eaLnBrk="1" latinLnBrk="0" hangingPunct="1">
        <a:lnSpc>
          <a:spcPct val="90000"/>
        </a:lnSpc>
        <a:spcBef>
          <a:spcPts val="338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57114" indent="-128570" algn="l" defTabSz="514274" rtl="0" eaLnBrk="1" latinLnBrk="0" hangingPunct="1">
        <a:lnSpc>
          <a:spcPct val="90000"/>
        </a:lnSpc>
        <a:spcBef>
          <a:spcPts val="338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4251" indent="-128570" algn="l" defTabSz="514274" rtl="0" eaLnBrk="1" latinLnBrk="0" hangingPunct="1">
        <a:lnSpc>
          <a:spcPct val="90000"/>
        </a:lnSpc>
        <a:spcBef>
          <a:spcPts val="281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1671388" indent="-128570" algn="l" defTabSz="514274" rtl="0" eaLnBrk="1" latinLnBrk="0" hangingPunct="1">
        <a:lnSpc>
          <a:spcPct val="90000"/>
        </a:lnSpc>
        <a:spcBef>
          <a:spcPts val="281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1928525" indent="-128570" algn="l" defTabSz="514274" rtl="0" eaLnBrk="1" latinLnBrk="0" hangingPunct="1">
        <a:lnSpc>
          <a:spcPct val="90000"/>
        </a:lnSpc>
        <a:spcBef>
          <a:spcPts val="281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185663" indent="-128570" algn="l" defTabSz="514274" rtl="0" eaLnBrk="1" latinLnBrk="0" hangingPunct="1">
        <a:lnSpc>
          <a:spcPct val="90000"/>
        </a:lnSpc>
        <a:spcBef>
          <a:spcPts val="281"/>
        </a:spcBef>
        <a:buFont typeface="Wingdings" panose="05000000000000000000" pitchFamily="2" charset="2"/>
        <a:buChar char="§"/>
        <a:defRPr sz="788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36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74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10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47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85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820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955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91" algn="l" defTabSz="51427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pos="523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</a:rPr>
              <a:t>Project 4: Ghostbusters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04900" y="1307195"/>
            <a:ext cx="499109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任务：吃豆人抓到所有的鬼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D8622C-2BCC-427D-B7C0-F711454D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95" y="1761189"/>
            <a:ext cx="4834790" cy="40187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6414C0-18B0-4146-B4B2-A68AFF2A1630}"/>
              </a:ext>
            </a:extLst>
          </p:cNvPr>
          <p:cNvSpPr txBox="1"/>
          <p:nvPr/>
        </p:nvSpPr>
        <p:spPr>
          <a:xfrm>
            <a:off x="1104901" y="1800967"/>
            <a:ext cx="48923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规则：鬼是不可见的，吃豆人可以通过传感器测量鬼到自身的距离（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跟踪问题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6FE84C-3BB9-4675-B920-A214F12E40BC}"/>
              </a:ext>
            </a:extLst>
          </p:cNvPr>
          <p:cNvSpPr txBox="1"/>
          <p:nvPr/>
        </p:nvSpPr>
        <p:spPr>
          <a:xfrm>
            <a:off x="1104901" y="5359776"/>
            <a:ext cx="489238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工具：贝叶斯网络（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）、隐马尔可夫模型（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、粒子滤波器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D42D96-2428-4FA6-BA0B-6B14CB4F9B9C}"/>
              </a:ext>
            </a:extLst>
          </p:cNvPr>
          <p:cNvSpPr txBox="1"/>
          <p:nvPr/>
        </p:nvSpPr>
        <p:spPr>
          <a:xfrm>
            <a:off x="1104901" y="2710238"/>
            <a:ext cx="514589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inference.py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：估计鬼的位置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bustersAgents.py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：选择吃豆人的移动方向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5D21416-182F-4849-9B8B-456092994B64}"/>
              </a:ext>
            </a:extLst>
          </p:cNvPr>
          <p:cNvGrpSpPr/>
          <p:nvPr/>
        </p:nvGrpSpPr>
        <p:grpSpPr>
          <a:xfrm>
            <a:off x="1104901" y="4035007"/>
            <a:ext cx="5145894" cy="1268200"/>
            <a:chOff x="1104901" y="4035007"/>
            <a:chExt cx="5145894" cy="126820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394066-F5ED-4F86-B88C-72E4D6096BCE}"/>
                </a:ext>
              </a:extLst>
            </p:cNvPr>
            <p:cNvSpPr txBox="1"/>
            <p:nvPr/>
          </p:nvSpPr>
          <p:spPr>
            <a:xfrm>
              <a:off x="1104901" y="4035007"/>
              <a:ext cx="489238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难点：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96A814-F0B0-47A4-9A1E-B4C794542B8C}"/>
                </a:ext>
              </a:extLst>
            </p:cNvPr>
            <p:cNvSpPr/>
            <p:nvPr/>
          </p:nvSpPr>
          <p:spPr>
            <a:xfrm>
              <a:off x="1104901" y="4428800"/>
              <a:ext cx="514589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传感器测量得到的距离带有噪声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lnSpc>
                  <a:spcPct val="150000"/>
                </a:lnSpc>
                <a:buClr>
                  <a:srgbClr val="00B0F0"/>
                </a:buClr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距离没有方向性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8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粒子滤波器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783" y="6356369"/>
            <a:ext cx="1828800" cy="365125"/>
          </a:xfrm>
        </p:spPr>
        <p:txBody>
          <a:bodyPr/>
          <a:lstStyle/>
          <a:p>
            <a:fld id="{0FF54DE5-C571-48E8-A5BC-B369434E2F44}" type="slidenum">
              <a:rPr lang="en-US" altLang="zh-CN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200067-0FE6-48D1-9171-A3518E300D34}"/>
                  </a:ext>
                </a:extLst>
              </p:cNvPr>
              <p:cNvSpPr txBox="1"/>
              <p:nvPr/>
            </p:nvSpPr>
            <p:spPr>
              <a:xfrm>
                <a:off x="4301994" y="2016405"/>
                <a:ext cx="3586495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8200067-0FE6-48D1-9171-A3518E30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94" y="2016405"/>
                <a:ext cx="3586495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F9E1F656-B924-413E-9563-75B36CEE4A7D}"/>
              </a:ext>
            </a:extLst>
          </p:cNvPr>
          <p:cNvSpPr/>
          <p:nvPr/>
        </p:nvSpPr>
        <p:spPr>
          <a:xfrm>
            <a:off x="1104701" y="1557497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FF1B68E-9DA9-4B34-B404-46505B19400F}"/>
              </a:ext>
            </a:extLst>
          </p:cNvPr>
          <p:cNvSpPr/>
          <p:nvPr/>
        </p:nvSpPr>
        <p:spPr>
          <a:xfrm>
            <a:off x="1104700" y="3328932"/>
            <a:ext cx="734047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很多情况下概率模型未知或很难计算，因此引入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采样的方法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来估计概率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35058-29DA-44CD-9BC5-E2177FB92896}"/>
              </a:ext>
            </a:extLst>
          </p:cNvPr>
          <p:cNvSpPr/>
          <p:nvPr/>
        </p:nvSpPr>
        <p:spPr>
          <a:xfrm>
            <a:off x="1104700" y="4641459"/>
            <a:ext cx="457048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不均匀的色子，估计每个点数朝上的概率？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BB11B2-7CDB-48A2-AF72-85658EE7191C}"/>
              </a:ext>
            </a:extLst>
          </p:cNvPr>
          <p:cNvSpPr/>
          <p:nvPr/>
        </p:nvSpPr>
        <p:spPr>
          <a:xfrm>
            <a:off x="6036918" y="4641459"/>
            <a:ext cx="256993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次实验！！！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4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粒子滤波器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783" y="6356369"/>
            <a:ext cx="1828800" cy="365125"/>
          </a:xfrm>
        </p:spPr>
        <p:txBody>
          <a:bodyPr/>
          <a:lstStyle/>
          <a:p>
            <a:fld id="{0FF54DE5-C571-48E8-A5BC-B369434E2F44}" type="slidenum">
              <a:rPr lang="en-US" altLang="zh-CN" smtClean="0"/>
              <a:pPr/>
              <a:t>11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E624D84-7F6E-4EDE-948F-ABFC5ABE121F}"/>
              </a:ext>
            </a:extLst>
          </p:cNvPr>
          <p:cNvGrpSpPr/>
          <p:nvPr/>
        </p:nvGrpSpPr>
        <p:grpSpPr>
          <a:xfrm>
            <a:off x="5154749" y="1931447"/>
            <a:ext cx="1880986" cy="1175065"/>
            <a:chOff x="7772399" y="2535084"/>
            <a:chExt cx="2479965" cy="1549249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6A40AE-AB6A-49B6-AFE6-173DEC74A185}"/>
                </a:ext>
              </a:extLst>
            </p:cNvPr>
            <p:cNvGrpSpPr/>
            <p:nvPr/>
          </p:nvGrpSpPr>
          <p:grpSpPr>
            <a:xfrm>
              <a:off x="7772399" y="2535084"/>
              <a:ext cx="2479965" cy="1549249"/>
              <a:chOff x="7772399" y="2535084"/>
              <a:chExt cx="2590783" cy="154924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8BE2CD-144C-4954-AD59-32679409D2F1}"/>
                  </a:ext>
                </a:extLst>
              </p:cNvPr>
              <p:cNvSpPr/>
              <p:nvPr/>
            </p:nvSpPr>
            <p:spPr>
              <a:xfrm>
                <a:off x="7772400" y="3138055"/>
                <a:ext cx="2057400" cy="94210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数据 29">
                <a:extLst>
                  <a:ext uri="{FF2B5EF4-FFF2-40B4-BE49-F238E27FC236}">
                    <a16:creationId xmlns:a16="http://schemas.microsoft.com/office/drawing/2014/main" id="{060BB687-8817-4AB1-91A9-F1CB590BB11C}"/>
                  </a:ext>
                </a:extLst>
              </p:cNvPr>
              <p:cNvSpPr/>
              <p:nvPr/>
            </p:nvSpPr>
            <p:spPr>
              <a:xfrm>
                <a:off x="7772399" y="2535084"/>
                <a:ext cx="2583873" cy="598802"/>
              </a:xfrm>
              <a:prstGeom prst="flowChartInputOutput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数据 12">
                <a:extLst>
                  <a:ext uri="{FF2B5EF4-FFF2-40B4-BE49-F238E27FC236}">
                    <a16:creationId xmlns:a16="http://schemas.microsoft.com/office/drawing/2014/main" id="{527B80A3-CF21-4132-A8D6-37A96D4748C0}"/>
                  </a:ext>
                </a:extLst>
              </p:cNvPr>
              <p:cNvSpPr/>
              <p:nvPr/>
            </p:nvSpPr>
            <p:spPr>
              <a:xfrm rot="5400000" flipH="1">
                <a:off x="9323959" y="3045110"/>
                <a:ext cx="1545080" cy="533366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133"/>
                  <a:gd name="connsiteX1" fmla="*/ 2000 w 10000"/>
                  <a:gd name="connsiteY1" fmla="*/ 0 h 10133"/>
                  <a:gd name="connsiteX2" fmla="*/ 10000 w 10000"/>
                  <a:gd name="connsiteY2" fmla="*/ 0 h 10133"/>
                  <a:gd name="connsiteX3" fmla="*/ 6162 w 10000"/>
                  <a:gd name="connsiteY3" fmla="*/ 10133 h 10133"/>
                  <a:gd name="connsiteX4" fmla="*/ 0 w 10000"/>
                  <a:gd name="connsiteY4" fmla="*/ 10000 h 10133"/>
                  <a:gd name="connsiteX0" fmla="*/ 0 w 10000"/>
                  <a:gd name="connsiteY0" fmla="*/ 10133 h 10266"/>
                  <a:gd name="connsiteX1" fmla="*/ 3928 w 10000"/>
                  <a:gd name="connsiteY1" fmla="*/ 0 h 10266"/>
                  <a:gd name="connsiteX2" fmla="*/ 10000 w 10000"/>
                  <a:gd name="connsiteY2" fmla="*/ 133 h 10266"/>
                  <a:gd name="connsiteX3" fmla="*/ 6162 w 10000"/>
                  <a:gd name="connsiteY3" fmla="*/ 10266 h 10266"/>
                  <a:gd name="connsiteX4" fmla="*/ 0 w 10000"/>
                  <a:gd name="connsiteY4" fmla="*/ 10133 h 1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66">
                    <a:moveTo>
                      <a:pt x="0" y="10133"/>
                    </a:moveTo>
                    <a:lnTo>
                      <a:pt x="3928" y="0"/>
                    </a:lnTo>
                    <a:lnTo>
                      <a:pt x="10000" y="133"/>
                    </a:lnTo>
                    <a:lnTo>
                      <a:pt x="6162" y="10266"/>
                    </a:lnTo>
                    <a:lnTo>
                      <a:pt x="0" y="10133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057BC09-4CC4-41D0-A3C0-9948CBBEF7E5}"/>
                  </a:ext>
                </a:extLst>
              </p:cNvPr>
              <p:cNvSpPr/>
              <p:nvPr/>
            </p:nvSpPr>
            <p:spPr>
              <a:xfrm>
                <a:off x="8672945" y="2639290"/>
                <a:ext cx="824346" cy="34636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7F1940E-8758-4F17-8BFA-BE65FCED714D}"/>
                </a:ext>
              </a:extLst>
            </p:cNvPr>
            <p:cNvSpPr/>
            <p:nvPr/>
          </p:nvSpPr>
          <p:spPr>
            <a:xfrm>
              <a:off x="8174183" y="3596003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E906886-C3B9-4588-AF85-EEAF520D3978}"/>
                </a:ext>
              </a:extLst>
            </p:cNvPr>
            <p:cNvSpPr/>
            <p:nvPr/>
          </p:nvSpPr>
          <p:spPr>
            <a:xfrm>
              <a:off x="8492485" y="3683262"/>
              <a:ext cx="286270" cy="28627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9410923-A680-4DCB-8F17-CDC866BDA8D7}"/>
                </a:ext>
              </a:extLst>
            </p:cNvPr>
            <p:cNvSpPr/>
            <p:nvPr/>
          </p:nvSpPr>
          <p:spPr>
            <a:xfrm>
              <a:off x="8798839" y="3547717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A0EA63D-4B31-4B46-90C7-BE53A8B1E8D8}"/>
                </a:ext>
              </a:extLst>
            </p:cNvPr>
            <p:cNvSpPr/>
            <p:nvPr/>
          </p:nvSpPr>
          <p:spPr>
            <a:xfrm>
              <a:off x="9096691" y="3728489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32D2791-067C-4062-BB32-F46446CCBAED}"/>
                </a:ext>
              </a:extLst>
            </p:cNvPr>
            <p:cNvSpPr/>
            <p:nvPr/>
          </p:nvSpPr>
          <p:spPr>
            <a:xfrm>
              <a:off x="9406939" y="3549332"/>
              <a:ext cx="286270" cy="28627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9A2478E6-8368-438E-99CF-5D34E9212D5D}"/>
              </a:ext>
            </a:extLst>
          </p:cNvPr>
          <p:cNvSpPr/>
          <p:nvPr/>
        </p:nvSpPr>
        <p:spPr>
          <a:xfrm>
            <a:off x="5039008" y="3448893"/>
            <a:ext cx="2054514" cy="482601"/>
          </a:xfrm>
          <a:prstGeom prst="leftRightArrow">
            <a:avLst/>
          </a:prstGeom>
          <a:solidFill>
            <a:srgbClr val="00B0F0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104563-EA6A-4B02-8624-97CC76A9357B}"/>
              </a:ext>
            </a:extLst>
          </p:cNvPr>
          <p:cNvGrpSpPr/>
          <p:nvPr/>
        </p:nvGrpSpPr>
        <p:grpSpPr>
          <a:xfrm>
            <a:off x="1617534" y="1668034"/>
            <a:ext cx="3021393" cy="3186156"/>
            <a:chOff x="2036136" y="1560751"/>
            <a:chExt cx="3021393" cy="318615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77AA1-5002-4584-B031-F5EEF63D0B90}"/>
                </a:ext>
              </a:extLst>
            </p:cNvPr>
            <p:cNvSpPr txBox="1"/>
            <p:nvPr/>
          </p:nvSpPr>
          <p:spPr>
            <a:xfrm>
              <a:off x="2403085" y="1560751"/>
              <a:ext cx="2040081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B0F0"/>
                </a:buClr>
              </a:pPr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粒子的集合（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C52966C-4C50-4941-874F-944E5058AA2C}"/>
                </a:ext>
              </a:extLst>
            </p:cNvPr>
            <p:cNvSpPr txBox="1"/>
            <p:nvPr/>
          </p:nvSpPr>
          <p:spPr>
            <a:xfrm>
              <a:off x="2036136" y="2211706"/>
              <a:ext cx="3021393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B0F0"/>
                </a:buClr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把球的颜色作为粒子的状态</a:t>
              </a:r>
              <a:endPara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00B0F0"/>
                </a:buClr>
              </a:pP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采样</a:t>
              </a:r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次，得到</a:t>
              </a:r>
              <a:r>
                <a:rPr lang="en-US" altLang="zh-CN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en-US" sz="16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个粒子</a:t>
              </a:r>
              <a:endParaRPr lang="en-US" altLang="zh-CN"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C10C500-9080-461D-AE99-027236A47102}"/>
                    </a:ext>
                  </a:extLst>
                </p:cNvPr>
                <p:cNvSpPr/>
                <p:nvPr/>
              </p:nvSpPr>
              <p:spPr>
                <a:xfrm>
                  <a:off x="2381428" y="3153457"/>
                  <a:ext cx="2102179" cy="1593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黑球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310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白球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94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≈0.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红球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96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≈0.</m:t>
                                </m:r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C10C500-9080-461D-AE99-027236A47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428" y="3153457"/>
                  <a:ext cx="2102179" cy="15934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AF5D0FE-9AC2-4A9C-B8E7-21CA03FEEA75}"/>
              </a:ext>
            </a:extLst>
          </p:cNvPr>
          <p:cNvSpPr/>
          <p:nvPr/>
        </p:nvSpPr>
        <p:spPr>
          <a:xfrm>
            <a:off x="1533737" y="1543435"/>
            <a:ext cx="2960359" cy="3464984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750E7F2-219E-455B-9D1F-6C6A6DF30B5D}"/>
              </a:ext>
            </a:extLst>
          </p:cNvPr>
          <p:cNvGrpSpPr/>
          <p:nvPr/>
        </p:nvGrpSpPr>
        <p:grpSpPr>
          <a:xfrm>
            <a:off x="7872846" y="1679774"/>
            <a:ext cx="2785417" cy="2879719"/>
            <a:chOff x="7051356" y="1560751"/>
            <a:chExt cx="2785417" cy="287971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6EE2328-3C85-40AD-B99E-E307B5E677DB}"/>
                </a:ext>
              </a:extLst>
            </p:cNvPr>
            <p:cNvSpPr txBox="1"/>
            <p:nvPr/>
          </p:nvSpPr>
          <p:spPr>
            <a:xfrm>
              <a:off x="7051356" y="1560751"/>
              <a:ext cx="2332535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0B0F0"/>
                </a:buClr>
              </a:pPr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离散概率分布（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</a:t>
              </a:r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DD61DC5-8BB5-459E-99EE-BEA673018DDE}"/>
                    </a:ext>
                  </a:extLst>
                </p:cNvPr>
                <p:cNvSpPr txBox="1"/>
                <p:nvPr/>
              </p:nvSpPr>
              <p:spPr>
                <a:xfrm>
                  <a:off x="7205311" y="2391774"/>
                  <a:ext cx="2631462" cy="418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  <a:buClr>
                      <a:srgbClr val="00B0F0"/>
                    </a:buClr>
                  </a:pPr>
                  <a:r>
                    <a:rPr lang="zh-CN" altLang="en-US" sz="16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设球的颜色为随机变量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altLang="zh-CN" sz="16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DD61DC5-8BB5-459E-99EE-BEA673018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311" y="2391774"/>
                  <a:ext cx="2631462" cy="418191"/>
                </a:xfrm>
                <a:prstGeom prst="rect">
                  <a:avLst/>
                </a:prstGeom>
                <a:blipFill>
                  <a:blip r:embed="rId3"/>
                  <a:stretch>
                    <a:fillRect l="-1392" b="-19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49B086A-0CC6-45FA-815B-B22035347A05}"/>
                    </a:ext>
                  </a:extLst>
                </p:cNvPr>
                <p:cNvSpPr/>
                <p:nvPr/>
              </p:nvSpPr>
              <p:spPr>
                <a:xfrm>
                  <a:off x="7297563" y="3436413"/>
                  <a:ext cx="1840119" cy="100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黑球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)=0.6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白球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)=0.2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红球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)=0.2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49B086A-0CC6-45FA-815B-B22035347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563" y="3436413"/>
                  <a:ext cx="1840119" cy="1004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8A2D781-F455-4D1B-8E57-9EC7A357E270}"/>
              </a:ext>
            </a:extLst>
          </p:cNvPr>
          <p:cNvSpPr/>
          <p:nvPr/>
        </p:nvSpPr>
        <p:spPr>
          <a:xfrm>
            <a:off x="7560587" y="1543435"/>
            <a:ext cx="2960359" cy="3464984"/>
          </a:xfrm>
          <a:prstGeom prst="roundRect">
            <a:avLst/>
          </a:prstGeom>
          <a:noFill/>
          <a:ln w="1905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8B02927-6608-4469-B8BF-7B3B142121D8}"/>
              </a:ext>
            </a:extLst>
          </p:cNvPr>
          <p:cNvGrpSpPr/>
          <p:nvPr/>
        </p:nvGrpSpPr>
        <p:grpSpPr>
          <a:xfrm>
            <a:off x="3712194" y="5320718"/>
            <a:ext cx="4767612" cy="868824"/>
            <a:chOff x="3897605" y="1477977"/>
            <a:chExt cx="4767612" cy="86882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5023C44-FFA3-41F9-89F3-7460D95CB14D}"/>
                </a:ext>
              </a:extLst>
            </p:cNvPr>
            <p:cNvSpPr/>
            <p:nvPr/>
          </p:nvSpPr>
          <p:spPr>
            <a:xfrm>
              <a:off x="3897605" y="1676510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粒子的集合</a:t>
              </a:r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5603D1-5E40-4C0E-BDC6-243DD61CD3FB}"/>
                </a:ext>
              </a:extLst>
            </p:cNvPr>
            <p:cNvSpPr/>
            <p:nvPr/>
          </p:nvSpPr>
          <p:spPr>
            <a:xfrm>
              <a:off x="7095557" y="1676510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离散概率分布</a:t>
              </a:r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4990C1E-F886-4FF7-B3B0-D964AF0C10CF}"/>
                </a:ext>
              </a:extLst>
            </p:cNvPr>
            <p:cNvCxnSpPr/>
            <p:nvPr/>
          </p:nvCxnSpPr>
          <p:spPr>
            <a:xfrm>
              <a:off x="5340928" y="1766564"/>
              <a:ext cx="165561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D34B6E3-0EFB-484B-B1FD-659B47CCCB58}"/>
                </a:ext>
              </a:extLst>
            </p:cNvPr>
            <p:cNvCxnSpPr/>
            <p:nvPr/>
          </p:nvCxnSpPr>
          <p:spPr>
            <a:xfrm>
              <a:off x="5340928" y="2039024"/>
              <a:ext cx="165561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6AD862F-8ABA-465C-96F1-1B6DEEB38A0B}"/>
                </a:ext>
              </a:extLst>
            </p:cNvPr>
            <p:cNvSpPr txBox="1"/>
            <p:nvPr/>
          </p:nvSpPr>
          <p:spPr>
            <a:xfrm>
              <a:off x="5562600" y="1477977"/>
              <a:ext cx="1336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频率作为概率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A4BAED1-AAD0-42D9-80B3-1A2BE1B82317}"/>
                </a:ext>
              </a:extLst>
            </p:cNvPr>
            <p:cNvSpPr txBox="1"/>
            <p:nvPr/>
          </p:nvSpPr>
          <p:spPr>
            <a:xfrm>
              <a:off x="5693538" y="2039024"/>
              <a:ext cx="10742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按概率采样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71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粒子滤波器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12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DD6B2F-F97D-4C44-91D3-E57D26EAD081}"/>
              </a:ext>
            </a:extLst>
          </p:cNvPr>
          <p:cNvGrpSpPr/>
          <p:nvPr/>
        </p:nvGrpSpPr>
        <p:grpSpPr>
          <a:xfrm>
            <a:off x="5957454" y="3224700"/>
            <a:ext cx="5128129" cy="1657131"/>
            <a:chOff x="1967346" y="1918855"/>
            <a:chExt cx="6816436" cy="22026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66D0DAA-0720-4667-9E24-008E860251BE}"/>
                </a:ext>
              </a:extLst>
            </p:cNvPr>
            <p:cNvSpPr/>
            <p:nvPr/>
          </p:nvSpPr>
          <p:spPr>
            <a:xfrm>
              <a:off x="1967346" y="1918855"/>
              <a:ext cx="1690254" cy="73429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2"/>
                  </a:solidFill>
                </a:rPr>
                <a:t>初始化粒子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0D5F9E3-769D-4E17-B6ED-0A402B66CD46}"/>
                </a:ext>
              </a:extLst>
            </p:cNvPr>
            <p:cNvSpPr/>
            <p:nvPr/>
          </p:nvSpPr>
          <p:spPr>
            <a:xfrm>
              <a:off x="4530437" y="1918855"/>
              <a:ext cx="1690254" cy="73429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2"/>
                  </a:solidFill>
                </a:rPr>
                <a:t>根据观测计算后验概率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097677-A4B0-4195-A682-49E807C7B602}"/>
                </a:ext>
              </a:extLst>
            </p:cNvPr>
            <p:cNvSpPr/>
            <p:nvPr/>
          </p:nvSpPr>
          <p:spPr>
            <a:xfrm>
              <a:off x="7093528" y="1918855"/>
              <a:ext cx="1690254" cy="73429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2"/>
                  </a:solidFill>
                </a:rPr>
                <a:t>重要性重采样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B1536B-3659-42E1-A7E1-2F3FAAD8CA6E}"/>
                </a:ext>
              </a:extLst>
            </p:cNvPr>
            <p:cNvSpPr/>
            <p:nvPr/>
          </p:nvSpPr>
          <p:spPr>
            <a:xfrm>
              <a:off x="5832765" y="3387264"/>
              <a:ext cx="1690254" cy="73429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2"/>
                  </a:solidFill>
                </a:rPr>
                <a:t>随时间</a:t>
              </a:r>
              <a:endParaRPr lang="en-US" altLang="zh-CN" sz="1600">
                <a:solidFill>
                  <a:schemeClr val="tx2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2"/>
                  </a:solidFill>
                </a:rPr>
                <a:t>更新粒子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8114A27-7ACC-47E0-A65D-9BF21A1C58FB}"/>
                </a:ext>
              </a:extLst>
            </p:cNvPr>
            <p:cNvCxnSpPr>
              <a:stCxn id="5" idx="3"/>
              <a:endCxn id="27" idx="1"/>
            </p:cNvCxnSpPr>
            <p:nvPr/>
          </p:nvCxnSpPr>
          <p:spPr>
            <a:xfrm>
              <a:off x="3657600" y="2286000"/>
              <a:ext cx="87283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15924E9-DF8B-4628-B730-793656F66A1D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6220691" y="2286000"/>
              <a:ext cx="87283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D2FB7285-C81D-4FFB-82A9-709CD94B56CE}"/>
                </a:ext>
              </a:extLst>
            </p:cNvPr>
            <p:cNvCxnSpPr>
              <a:stCxn id="29" idx="2"/>
              <a:endCxn id="31" idx="3"/>
            </p:cNvCxnSpPr>
            <p:nvPr/>
          </p:nvCxnSpPr>
          <p:spPr>
            <a:xfrm rot="5400000">
              <a:off x="7180205" y="2995959"/>
              <a:ext cx="1101264" cy="415636"/>
            </a:xfrm>
            <a:prstGeom prst="bent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0949E9D-0D62-4217-BF0A-0E56F5D84E76}"/>
                </a:ext>
              </a:extLst>
            </p:cNvPr>
            <p:cNvCxnSpPr>
              <a:stCxn id="31" idx="1"/>
              <a:endCxn id="27" idx="2"/>
            </p:cNvCxnSpPr>
            <p:nvPr/>
          </p:nvCxnSpPr>
          <p:spPr>
            <a:xfrm rot="10800000">
              <a:off x="5375565" y="2653145"/>
              <a:ext cx="457201" cy="1101264"/>
            </a:xfrm>
            <a:prstGeom prst="bent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8E458CF-CE38-462E-ACAE-073113190B17}"/>
                  </a:ext>
                </a:extLst>
              </p:cNvPr>
              <p:cNvSpPr/>
              <p:nvPr/>
            </p:nvSpPr>
            <p:spPr>
              <a:xfrm>
                <a:off x="1104901" y="1447910"/>
                <a:ext cx="9980683" cy="3833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zh-CN" altLang="en-US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重要性重采样（</a:t>
                </a:r>
                <a:r>
                  <a:rPr lang="en-US" altLang="zh-CN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SIR</a:t>
                </a:r>
                <a:r>
                  <a:rPr lang="zh-CN" altLang="en-US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）粒子滤波器</a:t>
                </a:r>
                <a:endParaRPr lang="en-US" altLang="zh-CN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+mj-lt"/>
                  <a:buAutoNum type="arabicPeriod"/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初始化粒子集合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采样粒子：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+mj-lt"/>
                  <a:buAutoNum type="arabicPeriod" startAt="2"/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根据观察计算后验概率，即重要性概率密度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dirty="0">
                    <a:solidFill>
                      <a:schemeClr val="tx2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+mj-lt"/>
                  <a:buAutoNum type="arabicPeriod" startAt="3"/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重要性重采样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采样粒子：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+mj-lt"/>
                  <a:buAutoNum type="arabicPeriod" startAt="4"/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估计下一时刻的先验概率，更新粒子，重复步骤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2~4</a:t>
                </a:r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en-US" altLang="zh-CN" sz="1400" dirty="0">
                    <a:solidFill>
                      <a:schemeClr val="tx2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8E458CF-CE38-462E-ACAE-073113190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1" y="1447910"/>
                <a:ext cx="9980683" cy="3833101"/>
              </a:xfrm>
              <a:prstGeom prst="rect">
                <a:avLst/>
              </a:prstGeom>
              <a:blipFill>
                <a:blip r:embed="rId2"/>
                <a:stretch>
                  <a:fillRect l="-611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E22B01-B78C-4D62-9C8E-D329CC9E5BFA}"/>
                  </a:ext>
                </a:extLst>
              </p:cNvPr>
              <p:cNvSpPr txBox="1"/>
              <p:nvPr/>
            </p:nvSpPr>
            <p:spPr>
              <a:xfrm>
                <a:off x="6550593" y="1999317"/>
                <a:ext cx="3586495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2E22B01-B78C-4D62-9C8E-D329CC9E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593" y="1999317"/>
                <a:ext cx="3586495" cy="52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1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粒子滤波器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13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0D9FA54-A855-4E7C-8A78-17A437ADD882}"/>
              </a:ext>
            </a:extLst>
          </p:cNvPr>
          <p:cNvGrpSpPr/>
          <p:nvPr/>
        </p:nvGrpSpPr>
        <p:grpSpPr>
          <a:xfrm>
            <a:off x="3072403" y="1359141"/>
            <a:ext cx="6045678" cy="5362353"/>
            <a:chOff x="2641121" y="1413164"/>
            <a:chExt cx="6045678" cy="53623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19547D1-FEE7-4372-BD52-2B3E186D5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9" t="6218" b="33624"/>
            <a:stretch/>
          </p:blipFill>
          <p:spPr>
            <a:xfrm>
              <a:off x="2641121" y="1413164"/>
              <a:ext cx="6045678" cy="26613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2CB74D-FE5D-4FD8-B081-4D311D2B2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29" t="6217" b="33624"/>
            <a:stretch/>
          </p:blipFill>
          <p:spPr>
            <a:xfrm>
              <a:off x="2641122" y="4114154"/>
              <a:ext cx="6045677" cy="2661363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CF540C7-6E83-4F30-A2B9-9EC0DFD35046}"/>
              </a:ext>
            </a:extLst>
          </p:cNvPr>
          <p:cNvSpPr/>
          <p:nvPr/>
        </p:nvSpPr>
        <p:spPr>
          <a:xfrm>
            <a:off x="1104901" y="1447910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示例：定位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3F51C-B217-4A5E-9AFB-B9BE1F480851}"/>
              </a:ext>
            </a:extLst>
          </p:cNvPr>
          <p:cNvSpPr/>
          <p:nvPr/>
        </p:nvSpPr>
        <p:spPr>
          <a:xfrm>
            <a:off x="1104900" y="2171748"/>
            <a:ext cx="351228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粒子逐渐收敛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04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14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0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2BD29C-0B73-4311-8D41-9521D5A75E90}"/>
              </a:ext>
            </a:extLst>
          </p:cNvPr>
          <p:cNvSpPr txBox="1"/>
          <p:nvPr/>
        </p:nvSpPr>
        <p:spPr>
          <a:xfrm>
            <a:off x="1104900" y="2059167"/>
            <a:ext cx="610086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DiscreteDistribution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8E3355-DE08-43AC-ABB3-51F635496B02}"/>
              </a:ext>
            </a:extLst>
          </p:cNvPr>
          <p:cNvSpPr txBox="1"/>
          <p:nvPr/>
        </p:nvSpPr>
        <p:spPr>
          <a:xfrm>
            <a:off x="1104901" y="3041172"/>
            <a:ext cx="610086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DiscreteDistribution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B4EB7DA-882D-4EC2-BEF9-6E060D927AEA}"/>
              </a:ext>
            </a:extLst>
          </p:cNvPr>
          <p:cNvGrpSpPr/>
          <p:nvPr/>
        </p:nvGrpSpPr>
        <p:grpSpPr>
          <a:xfrm>
            <a:off x="7862454" y="1879751"/>
            <a:ext cx="2479965" cy="1549249"/>
            <a:chOff x="7772399" y="2535084"/>
            <a:chExt cx="2479965" cy="1549249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6FD99FB-FC05-4BF9-A171-2D98D04696B9}"/>
                </a:ext>
              </a:extLst>
            </p:cNvPr>
            <p:cNvGrpSpPr/>
            <p:nvPr/>
          </p:nvGrpSpPr>
          <p:grpSpPr>
            <a:xfrm>
              <a:off x="7772399" y="2535084"/>
              <a:ext cx="2479965" cy="1549249"/>
              <a:chOff x="7772399" y="2535084"/>
              <a:chExt cx="2590783" cy="154924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0C530D8-547C-44DB-918B-38B9247A4D46}"/>
                  </a:ext>
                </a:extLst>
              </p:cNvPr>
              <p:cNvSpPr/>
              <p:nvPr/>
            </p:nvSpPr>
            <p:spPr>
              <a:xfrm>
                <a:off x="7772400" y="3138055"/>
                <a:ext cx="2057400" cy="942109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流程图: 数据 8">
                <a:extLst>
                  <a:ext uri="{FF2B5EF4-FFF2-40B4-BE49-F238E27FC236}">
                    <a16:creationId xmlns:a16="http://schemas.microsoft.com/office/drawing/2014/main" id="{52D274B1-AA29-4FB5-BD6B-22BB1D4F4240}"/>
                  </a:ext>
                </a:extLst>
              </p:cNvPr>
              <p:cNvSpPr/>
              <p:nvPr/>
            </p:nvSpPr>
            <p:spPr>
              <a:xfrm>
                <a:off x="7772399" y="2535084"/>
                <a:ext cx="2583873" cy="598802"/>
              </a:xfrm>
              <a:prstGeom prst="flowChartInputOutput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数据 12">
                <a:extLst>
                  <a:ext uri="{FF2B5EF4-FFF2-40B4-BE49-F238E27FC236}">
                    <a16:creationId xmlns:a16="http://schemas.microsoft.com/office/drawing/2014/main" id="{D1A72B4C-DE8E-4493-ACF4-D3889170F714}"/>
                  </a:ext>
                </a:extLst>
              </p:cNvPr>
              <p:cNvSpPr/>
              <p:nvPr/>
            </p:nvSpPr>
            <p:spPr>
              <a:xfrm rot="5400000" flipH="1">
                <a:off x="9323959" y="3045110"/>
                <a:ext cx="1545080" cy="533366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0000 h 10133"/>
                  <a:gd name="connsiteX1" fmla="*/ 2000 w 10000"/>
                  <a:gd name="connsiteY1" fmla="*/ 0 h 10133"/>
                  <a:gd name="connsiteX2" fmla="*/ 10000 w 10000"/>
                  <a:gd name="connsiteY2" fmla="*/ 0 h 10133"/>
                  <a:gd name="connsiteX3" fmla="*/ 6162 w 10000"/>
                  <a:gd name="connsiteY3" fmla="*/ 10133 h 10133"/>
                  <a:gd name="connsiteX4" fmla="*/ 0 w 10000"/>
                  <a:gd name="connsiteY4" fmla="*/ 10000 h 10133"/>
                  <a:gd name="connsiteX0" fmla="*/ 0 w 10000"/>
                  <a:gd name="connsiteY0" fmla="*/ 10133 h 10266"/>
                  <a:gd name="connsiteX1" fmla="*/ 3928 w 10000"/>
                  <a:gd name="connsiteY1" fmla="*/ 0 h 10266"/>
                  <a:gd name="connsiteX2" fmla="*/ 10000 w 10000"/>
                  <a:gd name="connsiteY2" fmla="*/ 133 h 10266"/>
                  <a:gd name="connsiteX3" fmla="*/ 6162 w 10000"/>
                  <a:gd name="connsiteY3" fmla="*/ 10266 h 10266"/>
                  <a:gd name="connsiteX4" fmla="*/ 0 w 10000"/>
                  <a:gd name="connsiteY4" fmla="*/ 10133 h 1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66">
                    <a:moveTo>
                      <a:pt x="0" y="10133"/>
                    </a:moveTo>
                    <a:lnTo>
                      <a:pt x="3928" y="0"/>
                    </a:lnTo>
                    <a:lnTo>
                      <a:pt x="10000" y="133"/>
                    </a:lnTo>
                    <a:lnTo>
                      <a:pt x="6162" y="10266"/>
                    </a:lnTo>
                    <a:lnTo>
                      <a:pt x="0" y="10133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 </a:t>
                </a:r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F8487CC-0162-4CA8-91B2-90AEAD905D93}"/>
                  </a:ext>
                </a:extLst>
              </p:cNvPr>
              <p:cNvSpPr/>
              <p:nvPr/>
            </p:nvSpPr>
            <p:spPr>
              <a:xfrm>
                <a:off x="8672945" y="2639290"/>
                <a:ext cx="824346" cy="34636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E81168F-D94A-434C-9C8C-FCE735A5255A}"/>
                </a:ext>
              </a:extLst>
            </p:cNvPr>
            <p:cNvSpPr/>
            <p:nvPr/>
          </p:nvSpPr>
          <p:spPr>
            <a:xfrm>
              <a:off x="8174183" y="3596003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F04869B-63BE-41DB-A674-B6156E1C5B9A}"/>
                </a:ext>
              </a:extLst>
            </p:cNvPr>
            <p:cNvSpPr/>
            <p:nvPr/>
          </p:nvSpPr>
          <p:spPr>
            <a:xfrm>
              <a:off x="8492485" y="3683262"/>
              <a:ext cx="286270" cy="28627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92B265-DA47-4086-8F72-62AC436FDBAF}"/>
                </a:ext>
              </a:extLst>
            </p:cNvPr>
            <p:cNvSpPr/>
            <p:nvPr/>
          </p:nvSpPr>
          <p:spPr>
            <a:xfrm>
              <a:off x="8798839" y="3547717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1046473-630F-42A8-943B-6FD320B925A6}"/>
                </a:ext>
              </a:extLst>
            </p:cNvPr>
            <p:cNvSpPr/>
            <p:nvPr/>
          </p:nvSpPr>
          <p:spPr>
            <a:xfrm>
              <a:off x="9096691" y="3728489"/>
              <a:ext cx="286270" cy="28627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4080B92-029E-409A-9813-85A56B44FB05}"/>
                </a:ext>
              </a:extLst>
            </p:cNvPr>
            <p:cNvSpPr/>
            <p:nvPr/>
          </p:nvSpPr>
          <p:spPr>
            <a:xfrm>
              <a:off x="9406939" y="3549332"/>
              <a:ext cx="286270" cy="28627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A2731418-34AA-49EF-81B7-FC156F600DD6}"/>
              </a:ext>
            </a:extLst>
          </p:cNvPr>
          <p:cNvSpPr/>
          <p:nvPr/>
        </p:nvSpPr>
        <p:spPr>
          <a:xfrm>
            <a:off x="1104900" y="3710394"/>
            <a:ext cx="998068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箱子里有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个黑球、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个白球、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个红球，随机摸出一个球（一次采样），如何编程实现？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539A170-48B7-485D-95F7-223A3B2FFA2F}"/>
                  </a:ext>
                </a:extLst>
              </p:cNvPr>
              <p:cNvSpPr txBox="1"/>
              <p:nvPr/>
            </p:nvSpPr>
            <p:spPr>
              <a:xfrm>
                <a:off x="3316212" y="4574953"/>
                <a:ext cx="5558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概率：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黑球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白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球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红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球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539A170-48B7-485D-95F7-223A3B2F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12" y="4574953"/>
                <a:ext cx="5558060" cy="276999"/>
              </a:xfrm>
              <a:prstGeom prst="rect">
                <a:avLst/>
              </a:prstGeom>
              <a:blipFill>
                <a:blip r:embed="rId2"/>
                <a:stretch>
                  <a:fillRect l="-1974" t="-28261" r="-32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9C8E71-BD36-40AE-A773-753BAA62C803}"/>
                  </a:ext>
                </a:extLst>
              </p:cNvPr>
              <p:cNvSpPr txBox="1"/>
              <p:nvPr/>
            </p:nvSpPr>
            <p:spPr>
              <a:xfrm>
                <a:off x="3218014" y="5076058"/>
                <a:ext cx="5803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累积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黑球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>
                    <a:solidFill>
                      <a:schemeClr val="tx2"/>
                    </a:solidFill>
                  </a:rPr>
                  <a:t>，</a:t>
                </a:r>
                <a:r>
                  <a:rPr lang="en-US" altLang="zh-CN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白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球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)=0.8</m:t>
                    </m:r>
                  </m:oMath>
                </a14:m>
                <a:r>
                  <a:rPr lang="zh-CN" altLang="en-US">
                    <a:solidFill>
                      <a:schemeClr val="tx2"/>
                    </a:solidFill>
                  </a:rPr>
                  <a:t>，</a:t>
                </a:r>
                <a:r>
                  <a:rPr lang="en-US" altLang="zh-CN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红</m:t>
                    </m:r>
                    <m:r>
                      <a:rPr lang="zh-CN" alt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球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zh-CN" alt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9C8E71-BD36-40AE-A773-753BAA62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14" y="5076058"/>
                <a:ext cx="5803897" cy="276999"/>
              </a:xfrm>
              <a:prstGeom prst="rect">
                <a:avLst/>
              </a:prstGeom>
              <a:blipFill>
                <a:blip r:embed="rId3"/>
                <a:stretch>
                  <a:fillRect l="-1891" t="-28889" r="-115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60C331-AE47-46CD-9FE3-6815C9507133}"/>
                  </a:ext>
                </a:extLst>
              </p:cNvPr>
              <p:cNvSpPr txBox="1"/>
              <p:nvPr/>
            </p:nvSpPr>
            <p:spPr>
              <a:xfrm>
                <a:off x="2233652" y="5577161"/>
                <a:ext cx="8102153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产出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[0,1]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内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均匀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分布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随机数</m:t>
                      </m:r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zh-CN" altLang="en-US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抽样</m:t>
                      </m:r>
                      <m:r>
                        <a:rPr lang="zh-CN" alt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结果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黑球，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黑球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白球，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黑球</m:t>
                                  </m:r>
                                </m:e>
                              </m:d>
                              <m: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白球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红球，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白球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红球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60C331-AE47-46CD-9FE3-6815C9507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52" y="5577161"/>
                <a:ext cx="8102153" cy="102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15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1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InferenceModule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getObservationProb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该方法用于计算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noisyDistance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pacmanPosition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ghostPosition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，即贝叶斯估计中的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似然函数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，似然函数将用于后续后验概率的计算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2C1CBC-B2BE-4ED9-B7EE-DB3F5892CBAC}"/>
              </a:ext>
            </a:extLst>
          </p:cNvPr>
          <p:cNvSpPr txBox="1"/>
          <p:nvPr/>
        </p:nvSpPr>
        <p:spPr>
          <a:xfrm>
            <a:off x="1104901" y="4631254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注意几种特殊情况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ghostPosition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jailPosion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noisyDistance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=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B7E020-0C97-4FD7-BBEB-A413C1EF8664}"/>
                  </a:ext>
                </a:extLst>
              </p:cNvPr>
              <p:cNvSpPr/>
              <p:nvPr/>
            </p:nvSpPr>
            <p:spPr>
              <a:xfrm>
                <a:off x="4561136" y="3421445"/>
                <a:ext cx="3068212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B7E020-0C97-4FD7-BBEB-A413C1EF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36" y="3421445"/>
                <a:ext cx="3068212" cy="411651"/>
              </a:xfrm>
              <a:prstGeom prst="rect">
                <a:avLst/>
              </a:prstGeom>
              <a:blipFill>
                <a:blip r:embed="rId2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1BBAA84-7B37-406C-8BE4-A08EE89302DD}"/>
              </a:ext>
            </a:extLst>
          </p:cNvPr>
          <p:cNvSpPr/>
          <p:nvPr/>
        </p:nvSpPr>
        <p:spPr>
          <a:xfrm>
            <a:off x="1104901" y="3951754"/>
            <a:ext cx="6096000" cy="4573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直接调用getObservationProbability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10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16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2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ExactInference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observeUpdate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该方法用于计算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后验概率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2C1CBC-B2BE-4ED9-B7EE-DB3F5892CBAC}"/>
              </a:ext>
            </a:extLst>
          </p:cNvPr>
          <p:cNvSpPr txBox="1"/>
          <p:nvPr/>
        </p:nvSpPr>
        <p:spPr>
          <a:xfrm>
            <a:off x="1104900" y="3974965"/>
            <a:ext cx="9980682" cy="181588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pacmanPosition = gameState.getPacmanPosition()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jailPosition =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.getJailPosition()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ghostPosition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.allPositions: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obsprob =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.getObservationProb(observation, pacmanPosition, ghostPosition, jailPosition)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.beliefs[ghostPosition] *= obsprob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.beliefs.normalize()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FE6EBFF-8029-445D-9F31-504E2DEA273E}"/>
                  </a:ext>
                </a:extLst>
              </p:cNvPr>
              <p:cNvSpPr txBox="1"/>
              <p:nvPr/>
            </p:nvSpPr>
            <p:spPr>
              <a:xfrm>
                <a:off x="4881352" y="3009184"/>
                <a:ext cx="2427779" cy="627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FE6EBFF-8029-445D-9F31-504E2DEA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52" y="3009184"/>
                <a:ext cx="2427779" cy="627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389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17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3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ExactInference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elapseTime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该方法用于利用状态转移概率更新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先验概率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2C1CBC-B2BE-4ED9-B7EE-DB3F5892CBAC}"/>
              </a:ext>
            </a:extLst>
          </p:cNvPr>
          <p:cNvSpPr txBox="1"/>
          <p:nvPr/>
        </p:nvSpPr>
        <p:spPr>
          <a:xfrm>
            <a:off x="1104901" y="4369819"/>
            <a:ext cx="9980682" cy="181588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newbeliefs = DiscreteDistribution()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oldPos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.beliefs.keys():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transprob =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.getPositionDistribution(gameState, oldPos)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newPos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transprob.keys():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newbeliefs[newPos] += transprob[newPos] * </a:t>
            </a: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.beliefs[oldPos]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 = newbeliefs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.beliefs.normalize()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D7BBDF-D00C-4AEA-A83A-0285EAB8635F}"/>
                  </a:ext>
                </a:extLst>
              </p:cNvPr>
              <p:cNvSpPr txBox="1"/>
              <p:nvPr/>
            </p:nvSpPr>
            <p:spPr>
              <a:xfrm>
                <a:off x="3846549" y="3202747"/>
                <a:ext cx="4497385" cy="76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D7BBDF-D00C-4AEA-A83A-0285EAB8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49" y="3202747"/>
                <a:ext cx="4497385" cy="762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8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18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4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GreedyBustersAgent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chooseAction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该方法用于根据前面计算的后验概率，选择一个合适的吃豆人移动方向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60CEE-1EDE-40CD-B4F6-926FB568A461}"/>
              </a:ext>
            </a:extLst>
          </p:cNvPr>
          <p:cNvSpPr txBox="1"/>
          <p:nvPr/>
        </p:nvSpPr>
        <p:spPr>
          <a:xfrm>
            <a:off x="1104901" y="2852885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要求：吃豆人朝最近的鬼移动，先抓到最近的鬼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4DCA8-5EC0-4C32-8745-0BB73AA7E69D}"/>
              </a:ext>
            </a:extLst>
          </p:cNvPr>
          <p:cNvSpPr txBox="1"/>
          <p:nvPr/>
        </p:nvSpPr>
        <p:spPr>
          <a:xfrm>
            <a:off x="1104901" y="3366549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思路：遍历移动方向，计算沿该方向移动后距离所有鬼的最短距离，找到具有最短“最短距离”的移动方向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55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19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5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ParticleFilter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initializeUniformly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该方法用于均匀初始化粒子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思路：按均匀分布采样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60CEE-1EDE-40CD-B4F6-926FB568A461}"/>
              </a:ext>
            </a:extLst>
          </p:cNvPr>
          <p:cNvSpPr txBox="1"/>
          <p:nvPr/>
        </p:nvSpPr>
        <p:spPr>
          <a:xfrm>
            <a:off x="1104901" y="3213627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ParticleFilter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getBeliefDistribution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该方法用于计算粒子分布的概率：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思路：用频率作为概率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贝叶斯公式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/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E97E46-EBFE-4346-90A8-3F215CF90732}"/>
                  </a:ext>
                </a:extLst>
              </p:cNvPr>
              <p:cNvSpPr txBox="1"/>
              <p:nvPr/>
            </p:nvSpPr>
            <p:spPr>
              <a:xfrm>
                <a:off x="1104901" y="4284003"/>
                <a:ext cx="9980682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：待估计的未知变量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：已知的观测值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E97E46-EBFE-4346-90A8-3F215CF9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1" y="4284003"/>
                <a:ext cx="9980682" cy="874407"/>
              </a:xfrm>
              <a:prstGeom prst="rect">
                <a:avLst/>
              </a:prstGeom>
              <a:blipFill>
                <a:blip r:embed="rId3"/>
                <a:stretch>
                  <a:fillRect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461DF589-FFCE-4E61-A225-7BAE5AD4CE84}"/>
              </a:ext>
            </a:extLst>
          </p:cNvPr>
          <p:cNvGrpSpPr/>
          <p:nvPr/>
        </p:nvGrpSpPr>
        <p:grpSpPr>
          <a:xfrm>
            <a:off x="4037834" y="1927311"/>
            <a:ext cx="1569027" cy="1843241"/>
            <a:chOff x="4037834" y="1927311"/>
            <a:chExt cx="1569027" cy="184324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00B5CE-D48F-4758-BCD2-F05CA78E3B5F}"/>
                </a:ext>
              </a:extLst>
            </p:cNvPr>
            <p:cNvSpPr txBox="1"/>
            <p:nvPr/>
          </p:nvSpPr>
          <p:spPr>
            <a:xfrm>
              <a:off x="4037834" y="3401220"/>
              <a:ext cx="110143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后验概率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90AFEA-3E12-4951-BB1A-1715F7551EAE}"/>
                </a:ext>
              </a:extLst>
            </p:cNvPr>
            <p:cNvSpPr/>
            <p:nvPr/>
          </p:nvSpPr>
          <p:spPr>
            <a:xfrm>
              <a:off x="4671679" y="1927311"/>
              <a:ext cx="935182" cy="4174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1B460B-9D76-470B-A940-EB7AFC600ECE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>
            <a:xfrm flipH="1">
              <a:off x="4588552" y="2344780"/>
              <a:ext cx="550718" cy="10564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77D38B4-A35C-4773-B774-1DA3473D8F4F}"/>
              </a:ext>
            </a:extLst>
          </p:cNvPr>
          <p:cNvGrpSpPr/>
          <p:nvPr/>
        </p:nvGrpSpPr>
        <p:grpSpPr>
          <a:xfrm>
            <a:off x="5853770" y="1699589"/>
            <a:ext cx="1101436" cy="2101113"/>
            <a:chOff x="5853770" y="1699589"/>
            <a:chExt cx="1101436" cy="210111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FF734E-3CC9-4C33-8354-DB012329E2A5}"/>
                </a:ext>
              </a:extLst>
            </p:cNvPr>
            <p:cNvSpPr/>
            <p:nvPr/>
          </p:nvSpPr>
          <p:spPr>
            <a:xfrm>
              <a:off x="5980933" y="1699589"/>
              <a:ext cx="856285" cy="41746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BB729F-5F53-4282-8B3C-0501A05F4231}"/>
                </a:ext>
              </a:extLst>
            </p:cNvPr>
            <p:cNvSpPr txBox="1"/>
            <p:nvPr/>
          </p:nvSpPr>
          <p:spPr>
            <a:xfrm>
              <a:off x="5853770" y="3431370"/>
              <a:ext cx="1101436" cy="369332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似然函数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E7B30A8-6DC2-4F87-9436-38250EA8E56F}"/>
                </a:ext>
              </a:extLst>
            </p:cNvPr>
            <p:cNvCxnSpPr>
              <a:stCxn id="14" idx="2"/>
              <a:endCxn id="16" idx="0"/>
            </p:cNvCxnSpPr>
            <p:nvPr/>
          </p:nvCxnSpPr>
          <p:spPr>
            <a:xfrm flipH="1">
              <a:off x="6404488" y="2117058"/>
              <a:ext cx="4588" cy="131431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C4C88E-29A5-4060-B756-37E3B4BC7A50}"/>
              </a:ext>
            </a:extLst>
          </p:cNvPr>
          <p:cNvGrpSpPr/>
          <p:nvPr/>
        </p:nvGrpSpPr>
        <p:grpSpPr>
          <a:xfrm>
            <a:off x="6837218" y="1699590"/>
            <a:ext cx="1933924" cy="2070962"/>
            <a:chOff x="6837218" y="1699590"/>
            <a:chExt cx="1933924" cy="20709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90AFEA-3E12-4951-BB1A-1715F7551EAE}"/>
                </a:ext>
              </a:extLst>
            </p:cNvPr>
            <p:cNvSpPr/>
            <p:nvPr/>
          </p:nvSpPr>
          <p:spPr>
            <a:xfrm>
              <a:off x="6837218" y="1699590"/>
              <a:ext cx="595746" cy="42274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D1E1974-E2A3-4F33-80F9-90391105EEC3}"/>
                </a:ext>
              </a:extLst>
            </p:cNvPr>
            <p:cNvSpPr txBox="1"/>
            <p:nvPr/>
          </p:nvSpPr>
          <p:spPr>
            <a:xfrm>
              <a:off x="7669706" y="3401220"/>
              <a:ext cx="1101436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先验概率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0662AB1-2748-4A76-8390-EE2FCEFB3648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>
              <a:off x="7135091" y="2122334"/>
              <a:ext cx="1085333" cy="127888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3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20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6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ParticleFilter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observeUpdate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该方法用于计算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后验概率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，并对粒子进行重要性重采样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3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21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7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ParticleFilter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elapseTime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该方法用于利用状态转移概率更新粒子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99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en-US" altLang="zh-CN" sz="3600" b="1">
                <a:solidFill>
                  <a:srgbClr val="000000"/>
                </a:solidFill>
              </a:rPr>
              <a:t>Question</a:t>
            </a:r>
            <a:endParaRPr lang="zh-CN" altLang="en-US" sz="3600" b="1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22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410058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8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5D7FF8-B586-41B8-A92A-98200BBB7218}"/>
              </a:ext>
            </a:extLst>
          </p:cNvPr>
          <p:cNvSpPr txBox="1"/>
          <p:nvPr/>
        </p:nvSpPr>
        <p:spPr>
          <a:xfrm>
            <a:off x="1104901" y="1923722"/>
            <a:ext cx="998068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任务：分别实现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JointParticleFilter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initializeUniformly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observeUpdate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elapseTime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FEAEAC-D363-4405-95D0-EBB2F2AA00E0}"/>
              </a:ext>
            </a:extLst>
          </p:cNvPr>
          <p:cNvSpPr txBox="1"/>
          <p:nvPr/>
        </p:nvSpPr>
        <p:spPr>
          <a:xfrm>
            <a:off x="1104901" y="2852885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5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中的任务由“一个粒子包含一个鬼的坐标”扩展为“一个粒子包含多个鬼的坐标”的情况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33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作业提交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23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9F36C5-5D90-40A4-BE13-C0F4ED5D19A5}"/>
              </a:ext>
            </a:extLst>
          </p:cNvPr>
          <p:cNvSpPr txBox="1"/>
          <p:nvPr/>
        </p:nvSpPr>
        <p:spPr>
          <a:xfrm>
            <a:off x="1104901" y="1997949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2020/11/22 21:00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FEAEAC-D363-4405-95D0-EBB2F2AA00E0}"/>
              </a:ext>
            </a:extLst>
          </p:cNvPr>
          <p:cNvSpPr txBox="1"/>
          <p:nvPr/>
        </p:nvSpPr>
        <p:spPr>
          <a:xfrm>
            <a:off x="1104901" y="3429000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lihao2015@whu.edu.cn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A64D5-4FA2-4D2A-96C4-35101BA54991}"/>
              </a:ext>
            </a:extLst>
          </p:cNvPr>
          <p:cNvSpPr txBox="1"/>
          <p:nvPr/>
        </p:nvSpPr>
        <p:spPr>
          <a:xfrm>
            <a:off x="1104901" y="2713474"/>
            <a:ext cx="998068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要求：正确、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，交需要修改的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文件的压缩包</a:t>
            </a:r>
          </a:p>
        </p:txBody>
      </p:sp>
    </p:spTree>
    <p:extLst>
      <p:ext uri="{BB962C8B-B14F-4D97-AF65-F5344CB8AC3E}">
        <p14:creationId xmlns:p14="http://schemas.microsoft.com/office/powerpoint/2010/main" val="323156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贝叶斯估计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/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E97E46-EBFE-4346-90A8-3F215CF90732}"/>
                  </a:ext>
                </a:extLst>
              </p:cNvPr>
              <p:cNvSpPr txBox="1"/>
              <p:nvPr/>
            </p:nvSpPr>
            <p:spPr>
              <a:xfrm>
                <a:off x="994065" y="2338807"/>
                <a:ext cx="9980682" cy="87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性别（离散取值：男、女）</a:t>
                </a:r>
                <a:endParaRPr lang="en-US" altLang="zh-CN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身高（连续取值）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E97E46-EBFE-4346-90A8-3F215CF9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65" y="2338807"/>
                <a:ext cx="9980682" cy="874407"/>
              </a:xfrm>
              <a:prstGeom prst="rect">
                <a:avLst/>
              </a:prstGeom>
              <a:blipFill>
                <a:blip r:embed="rId3"/>
                <a:stretch>
                  <a:fillRect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F19C61A-B0D0-4BC0-ACB7-753F98758965}"/>
              </a:ext>
            </a:extLst>
          </p:cNvPr>
          <p:cNvGrpSpPr/>
          <p:nvPr/>
        </p:nvGrpSpPr>
        <p:grpSpPr>
          <a:xfrm>
            <a:off x="4506911" y="4760662"/>
            <a:ext cx="3178178" cy="1438408"/>
            <a:chOff x="4506153" y="4760662"/>
            <a:chExt cx="3178178" cy="1438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B903653-5490-4591-919D-70BA02D99033}"/>
                    </a:ext>
                  </a:extLst>
                </p:cNvPr>
                <p:cNvSpPr txBox="1"/>
                <p:nvPr/>
              </p:nvSpPr>
              <p:spPr>
                <a:xfrm>
                  <a:off x="4598486" y="4760662"/>
                  <a:ext cx="2993512" cy="600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男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175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175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男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男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(175)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B903653-5490-4591-919D-70BA02D9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486" y="4760662"/>
                  <a:ext cx="2993512" cy="600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0ACAB29-7634-4246-9B9E-9CCA8A532FFE}"/>
                    </a:ext>
                  </a:extLst>
                </p:cNvPr>
                <p:cNvSpPr/>
                <p:nvPr/>
              </p:nvSpPr>
              <p:spPr>
                <a:xfrm>
                  <a:off x="4506153" y="5506188"/>
                  <a:ext cx="3178178" cy="6928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女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175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175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女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女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(175)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20ACAB29-7634-4246-9B9E-9CCA8A532F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153" y="5506188"/>
                  <a:ext cx="3178178" cy="6928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1FA35A1-A389-429B-A9F9-636B4B568F14}"/>
                  </a:ext>
                </a:extLst>
              </p:cNvPr>
              <p:cNvSpPr txBox="1"/>
              <p:nvPr/>
            </p:nvSpPr>
            <p:spPr>
              <a:xfrm>
                <a:off x="910938" y="3313459"/>
                <a:ext cx="9980682" cy="128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zh-CN" altLang="en-US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最大后验估计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）采集一定的样本作为训练数据，估计出先验概率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，似然函数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）对于一个新的观测数据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=175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，计算后验概率，估计性别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1FA35A1-A389-429B-A9F9-636B4B568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8" y="3313459"/>
                <a:ext cx="9980682" cy="1289905"/>
              </a:xfrm>
              <a:prstGeom prst="rect">
                <a:avLst/>
              </a:prstGeom>
              <a:blipFill>
                <a:blip r:embed="rId6"/>
                <a:stretch>
                  <a:fillRect l="-488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0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贝叶斯估计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/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12215D-0D9F-4FE5-A102-C7B60A93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79" y="1725926"/>
                <a:ext cx="2847126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1C9B80-F1DD-4B01-B558-1558F7397F60}"/>
                  </a:ext>
                </a:extLst>
              </p:cNvPr>
              <p:cNvSpPr txBox="1"/>
              <p:nvPr/>
            </p:nvSpPr>
            <p:spPr>
              <a:xfrm>
                <a:off x="4671679" y="3319199"/>
                <a:ext cx="3244157" cy="836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1C9B80-F1DD-4B01-B558-1558F7397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79" y="3319199"/>
                <a:ext cx="3244157" cy="836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E68510F0-275B-46FC-8F76-24EC26D48D8E}"/>
              </a:ext>
            </a:extLst>
          </p:cNvPr>
          <p:cNvSpPr/>
          <p:nvPr/>
        </p:nvSpPr>
        <p:spPr>
          <a:xfrm>
            <a:off x="5985164" y="2508191"/>
            <a:ext cx="187036" cy="836576"/>
          </a:xfrm>
          <a:prstGeom prst="downArrow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882365-5581-4253-AB75-143602FB8E20}"/>
                  </a:ext>
                </a:extLst>
              </p:cNvPr>
              <p:cNvSpPr txBox="1"/>
              <p:nvPr/>
            </p:nvSpPr>
            <p:spPr>
              <a:xfrm>
                <a:off x="1104901" y="4124060"/>
                <a:ext cx="9980682" cy="1848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：鬼的位置</a:t>
                </a:r>
                <a:endParaRPr lang="en-US" altLang="zh-CN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：传感器测得的鬼到吃豆人的距离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：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假设均匀分布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or 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采用上一次估计的后验概率 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or 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其他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6882365-5581-4253-AB75-143602FB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1" y="4124060"/>
                <a:ext cx="9980682" cy="1848070"/>
              </a:xfrm>
              <a:prstGeom prst="rect">
                <a:avLst/>
              </a:prstGeom>
              <a:blipFill>
                <a:blip r:embed="rId4"/>
                <a:stretch>
                  <a:fillRect b="-3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4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隐马尔可夫模型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5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00B49F-374B-4A9F-B8C5-C0BFBC7E15C6}"/>
              </a:ext>
            </a:extLst>
          </p:cNvPr>
          <p:cNvGrpSpPr/>
          <p:nvPr/>
        </p:nvGrpSpPr>
        <p:grpSpPr>
          <a:xfrm>
            <a:off x="6067710" y="3233468"/>
            <a:ext cx="5017873" cy="1775954"/>
            <a:chOff x="1833197" y="1559210"/>
            <a:chExt cx="5017873" cy="1775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8563373-10F6-421D-B889-C82E1EECB596}"/>
                    </a:ext>
                  </a:extLst>
                </p:cNvPr>
                <p:cNvSpPr/>
                <p:nvPr/>
              </p:nvSpPr>
              <p:spPr>
                <a:xfrm>
                  <a:off x="3761507" y="2634447"/>
                  <a:ext cx="700717" cy="7007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8563373-10F6-421D-B889-C82E1EECB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507" y="2634447"/>
                  <a:ext cx="700717" cy="70071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560A88-52C1-4B4D-81F1-40C12BB06511}"/>
                    </a:ext>
                  </a:extLst>
                </p:cNvPr>
                <p:cNvSpPr/>
                <p:nvPr/>
              </p:nvSpPr>
              <p:spPr>
                <a:xfrm>
                  <a:off x="3761506" y="1559233"/>
                  <a:ext cx="700717" cy="700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560A88-52C1-4B4D-81F1-40C12BB06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506" y="1559233"/>
                  <a:ext cx="700717" cy="7007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5EBF80A-CBBA-475D-9354-3C2058FAA00F}"/>
                    </a:ext>
                  </a:extLst>
                </p:cNvPr>
                <p:cNvSpPr/>
                <p:nvPr/>
              </p:nvSpPr>
              <p:spPr>
                <a:xfrm>
                  <a:off x="5306289" y="2634424"/>
                  <a:ext cx="700717" cy="7007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5EBF80A-CBBA-475D-9354-3C2058FAA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289" y="2634424"/>
                  <a:ext cx="700717" cy="7007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7515E53-B07A-4219-9D0D-C4B731717A71}"/>
                    </a:ext>
                  </a:extLst>
                </p:cNvPr>
                <p:cNvSpPr/>
                <p:nvPr/>
              </p:nvSpPr>
              <p:spPr>
                <a:xfrm>
                  <a:off x="5306288" y="1559210"/>
                  <a:ext cx="700717" cy="700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7515E53-B07A-4219-9D0D-C4B731717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288" y="1559210"/>
                  <a:ext cx="700717" cy="7007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C9B7A44-F558-4301-9A78-5B5390CE709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4462223" y="1909569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60A7FE-819A-42E9-820E-5D1329EE6D0E}"/>
                </a:ext>
              </a:extLst>
            </p:cNvPr>
            <p:cNvCxnSpPr/>
            <p:nvPr/>
          </p:nvCxnSpPr>
          <p:spPr>
            <a:xfrm flipV="1">
              <a:off x="6007005" y="1909568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0FE0CB6-4454-4E84-9817-3D83BD47E009}"/>
                </a:ext>
              </a:extLst>
            </p:cNvPr>
            <p:cNvCxnSpPr/>
            <p:nvPr/>
          </p:nvCxnSpPr>
          <p:spPr>
            <a:xfrm flipV="1">
              <a:off x="2917441" y="1935145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6256D94-A9BD-45EC-A248-8349AF2422B6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>
              <a:off x="4111865" y="2259950"/>
              <a:ext cx="1" cy="37449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CF234C-32D3-4B4E-94AC-01B0E96B5C6C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5656647" y="2259927"/>
              <a:ext cx="1" cy="37449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A9A7DF-8CB2-4FEF-9BF5-34CA83868533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63" y="2447175"/>
              <a:ext cx="4904507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1209448-EE40-413D-B69C-785366F0DD8F}"/>
                </a:ext>
              </a:extLst>
            </p:cNvPr>
            <p:cNvSpPr txBox="1"/>
            <p:nvPr/>
          </p:nvSpPr>
          <p:spPr>
            <a:xfrm>
              <a:off x="1833197" y="2024495"/>
              <a:ext cx="1426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不可见的状态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05D31B-0B11-4CC7-BD69-306AF58A9346}"/>
                </a:ext>
              </a:extLst>
            </p:cNvPr>
            <p:cNvSpPr txBox="1"/>
            <p:nvPr/>
          </p:nvSpPr>
          <p:spPr>
            <a:xfrm>
              <a:off x="1833197" y="2536502"/>
              <a:ext cx="1426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可见的观察值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A9D8239-4142-411E-BAC5-9B89AC41C164}"/>
                  </a:ext>
                </a:extLst>
              </p:cNvPr>
              <p:cNvSpPr txBox="1"/>
              <p:nvPr/>
            </p:nvSpPr>
            <p:spPr>
              <a:xfrm>
                <a:off x="1104901" y="3233468"/>
                <a:ext cx="9980682" cy="2951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en-US" altLang="zh-CN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HMM</a:t>
                </a:r>
                <a:r>
                  <a:rPr lang="zh-CN" altLang="en-US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</m:t>
                    </m:r>
                    <m:r>
                      <a:rPr lang="en-US" altLang="zh-CN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</m:t>
                        </m:r>
                        <m: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O</m:t>
                        </m:r>
                        <m: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  <m: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  <m:r>
                          <a:rPr lang="en-US" altLang="zh-CN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：状态集合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：观测值集合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：状态转移概率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B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：观测值输出概率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rgbClr val="00B0F0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：初始状态概率集合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A9D8239-4142-411E-BAC5-9B89AC41C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1" y="3233468"/>
                <a:ext cx="9980682" cy="2951898"/>
              </a:xfrm>
              <a:prstGeom prst="rect">
                <a:avLst/>
              </a:prstGeom>
              <a:blipFill>
                <a:blip r:embed="rId6"/>
                <a:stretch>
                  <a:fillRect l="-488" b="-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862DA6FB-4F50-464A-80F0-B1F338A3CCF9}"/>
              </a:ext>
            </a:extLst>
          </p:cNvPr>
          <p:cNvSpPr txBox="1"/>
          <p:nvPr/>
        </p:nvSpPr>
        <p:spPr>
          <a:xfrm>
            <a:off x="1104901" y="1607727"/>
            <a:ext cx="998068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包含一个双内嵌随机过程</a:t>
            </a:r>
            <a:endParaRPr lang="en-US" altLang="zh-CN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一个随机过程描述状态的转移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另一个随机过程描述状态和观察值之间的统计对应关系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0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隐马尔可夫模型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6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00B49F-374B-4A9F-B8C5-C0BFBC7E15C6}"/>
              </a:ext>
            </a:extLst>
          </p:cNvPr>
          <p:cNvGrpSpPr/>
          <p:nvPr/>
        </p:nvGrpSpPr>
        <p:grpSpPr>
          <a:xfrm>
            <a:off x="6067710" y="1601979"/>
            <a:ext cx="5017873" cy="1775954"/>
            <a:chOff x="1833197" y="1559210"/>
            <a:chExt cx="5017873" cy="1775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8563373-10F6-421D-B889-C82E1EECB596}"/>
                    </a:ext>
                  </a:extLst>
                </p:cNvPr>
                <p:cNvSpPr/>
                <p:nvPr/>
              </p:nvSpPr>
              <p:spPr>
                <a:xfrm>
                  <a:off x="3761507" y="2634447"/>
                  <a:ext cx="700717" cy="7007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8563373-10F6-421D-B889-C82E1EECB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507" y="2634447"/>
                  <a:ext cx="700717" cy="70071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560A88-52C1-4B4D-81F1-40C12BB06511}"/>
                    </a:ext>
                  </a:extLst>
                </p:cNvPr>
                <p:cNvSpPr/>
                <p:nvPr/>
              </p:nvSpPr>
              <p:spPr>
                <a:xfrm>
                  <a:off x="3761506" y="1559233"/>
                  <a:ext cx="700717" cy="700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7560A88-52C1-4B4D-81F1-40C12BB06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506" y="1559233"/>
                  <a:ext cx="700717" cy="7007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5EBF80A-CBBA-475D-9354-3C2058FAA00F}"/>
                    </a:ext>
                  </a:extLst>
                </p:cNvPr>
                <p:cNvSpPr/>
                <p:nvPr/>
              </p:nvSpPr>
              <p:spPr>
                <a:xfrm>
                  <a:off x="5306289" y="2634424"/>
                  <a:ext cx="700717" cy="70071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25EBF80A-CBBA-475D-9354-3C2058FAA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289" y="2634424"/>
                  <a:ext cx="700717" cy="7007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7515E53-B07A-4219-9D0D-C4B731717A71}"/>
                    </a:ext>
                  </a:extLst>
                </p:cNvPr>
                <p:cNvSpPr/>
                <p:nvPr/>
              </p:nvSpPr>
              <p:spPr>
                <a:xfrm>
                  <a:off x="5306288" y="1559210"/>
                  <a:ext cx="700717" cy="700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7515E53-B07A-4219-9D0D-C4B731717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288" y="1559210"/>
                  <a:ext cx="700717" cy="7007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C9B7A44-F558-4301-9A78-5B5390CE709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4462223" y="1909569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60A7FE-819A-42E9-820E-5D1329EE6D0E}"/>
                </a:ext>
              </a:extLst>
            </p:cNvPr>
            <p:cNvCxnSpPr/>
            <p:nvPr/>
          </p:nvCxnSpPr>
          <p:spPr>
            <a:xfrm flipV="1">
              <a:off x="6007005" y="1909568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0FE0CB6-4454-4E84-9817-3D83BD47E009}"/>
                </a:ext>
              </a:extLst>
            </p:cNvPr>
            <p:cNvCxnSpPr/>
            <p:nvPr/>
          </p:nvCxnSpPr>
          <p:spPr>
            <a:xfrm flipV="1">
              <a:off x="2917441" y="1935145"/>
              <a:ext cx="844065" cy="2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6256D94-A9BD-45EC-A248-8349AF2422B6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>
              <a:off x="4111865" y="2259950"/>
              <a:ext cx="1" cy="37449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CF234C-32D3-4B4E-94AC-01B0E96B5C6C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5656647" y="2259927"/>
              <a:ext cx="1" cy="37449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A9A7DF-8CB2-4FEF-9BF5-34CA83868533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63" y="2447175"/>
              <a:ext cx="4904507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1209448-EE40-413D-B69C-785366F0DD8F}"/>
                </a:ext>
              </a:extLst>
            </p:cNvPr>
            <p:cNvSpPr txBox="1"/>
            <p:nvPr/>
          </p:nvSpPr>
          <p:spPr>
            <a:xfrm>
              <a:off x="1833197" y="2024495"/>
              <a:ext cx="14266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不可见的状态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05D31B-0B11-4CC7-BD69-306AF58A9346}"/>
                </a:ext>
              </a:extLst>
            </p:cNvPr>
            <p:cNvSpPr txBox="1"/>
            <p:nvPr/>
          </p:nvSpPr>
          <p:spPr>
            <a:xfrm>
              <a:off x="1833197" y="2536502"/>
              <a:ext cx="1426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可见的观察值</a:t>
              </a:r>
              <a:r>
                <a:rPr lang="en-US" altLang="zh-CN" sz="14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</a:t>
              </a:r>
              <a:endParaRPr lang="zh-CN" altLang="en-US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42033E-5176-46D5-84CD-828CD58045E0}"/>
                  </a:ext>
                </a:extLst>
              </p:cNvPr>
              <p:cNvSpPr txBox="1"/>
              <p:nvPr/>
            </p:nvSpPr>
            <p:spPr>
              <a:xfrm>
                <a:off x="1564057" y="2022782"/>
                <a:ext cx="3534878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42033E-5176-46D5-84CD-828CD5804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57" y="2022782"/>
                <a:ext cx="3534878" cy="782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1866876-7A6C-4161-9131-5A9CE3F9453A}"/>
                  </a:ext>
                </a:extLst>
              </p:cNvPr>
              <p:cNvSpPr txBox="1"/>
              <p:nvPr/>
            </p:nvSpPr>
            <p:spPr>
              <a:xfrm>
                <a:off x="1564057" y="4595307"/>
                <a:ext cx="7988469" cy="942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1866876-7A6C-4161-9131-5A9CE3F9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57" y="4595307"/>
                <a:ext cx="7988469" cy="942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8488E1-50D8-496D-966A-A6AE2E482532}"/>
                  </a:ext>
                </a:extLst>
              </p:cNvPr>
              <p:cNvSpPr/>
              <p:nvPr/>
            </p:nvSpPr>
            <p:spPr>
              <a:xfrm>
                <a:off x="1564057" y="3846588"/>
                <a:ext cx="57036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8488E1-50D8-496D-966A-A6AE2E48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57" y="3846588"/>
                <a:ext cx="5703613" cy="461665"/>
              </a:xfrm>
              <a:prstGeom prst="rect">
                <a:avLst/>
              </a:prstGeom>
              <a:blipFill>
                <a:blip r:embed="rId8"/>
                <a:stretch>
                  <a:fillRect l="-321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FAD5D23-F1CF-49A4-9ACD-FAE67E97D48D}"/>
              </a:ext>
            </a:extLst>
          </p:cNvPr>
          <p:cNvSpPr/>
          <p:nvPr/>
        </p:nvSpPr>
        <p:spPr>
          <a:xfrm>
            <a:off x="1104701" y="1557497"/>
            <a:ext cx="1569660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贝叶斯公式：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6C4E44E-888D-4301-BD2E-8CEE8C21AD80}"/>
              </a:ext>
            </a:extLst>
          </p:cNvPr>
          <p:cNvSpPr/>
          <p:nvPr/>
        </p:nvSpPr>
        <p:spPr>
          <a:xfrm>
            <a:off x="1104701" y="3377933"/>
            <a:ext cx="133882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计算先验：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27FC48B-5E06-4D38-A89D-2D05A26E795D}"/>
              </a:ext>
            </a:extLst>
          </p:cNvPr>
          <p:cNvGrpSpPr/>
          <p:nvPr/>
        </p:nvGrpSpPr>
        <p:grpSpPr>
          <a:xfrm>
            <a:off x="4020514" y="3100151"/>
            <a:ext cx="2074728" cy="1217849"/>
            <a:chOff x="4020514" y="3100151"/>
            <a:chExt cx="2074728" cy="121784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53E348-3C67-4EAB-8BCD-BEB3B5A2D3A6}"/>
                </a:ext>
              </a:extLst>
            </p:cNvPr>
            <p:cNvSpPr txBox="1"/>
            <p:nvPr/>
          </p:nvSpPr>
          <p:spPr>
            <a:xfrm>
              <a:off x="4519286" y="3100151"/>
              <a:ext cx="1575956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状态转移概率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5EF8275-C7F1-41EC-9BD6-69B952625C01}"/>
                </a:ext>
              </a:extLst>
            </p:cNvPr>
            <p:cNvSpPr/>
            <p:nvPr/>
          </p:nvSpPr>
          <p:spPr>
            <a:xfrm>
              <a:off x="4020514" y="3900531"/>
              <a:ext cx="1368903" cy="4174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36DEC6F-1CE9-42BC-B527-4FE51EB8191C}"/>
                </a:ext>
              </a:extLst>
            </p:cNvPr>
            <p:cNvCxnSpPr>
              <a:cxnSpLocks/>
              <a:stCxn id="30" idx="0"/>
              <a:endCxn id="29" idx="2"/>
            </p:cNvCxnSpPr>
            <p:nvPr/>
          </p:nvCxnSpPr>
          <p:spPr>
            <a:xfrm flipV="1">
              <a:off x="4704966" y="3469483"/>
              <a:ext cx="602298" cy="4310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3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卡尔曼滤波器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42033E-5176-46D5-84CD-828CD58045E0}"/>
                  </a:ext>
                </a:extLst>
              </p:cNvPr>
              <p:cNvSpPr txBox="1"/>
              <p:nvPr/>
            </p:nvSpPr>
            <p:spPr>
              <a:xfrm>
                <a:off x="4157935" y="1404846"/>
                <a:ext cx="3874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D42033E-5176-46D5-84CD-828CD5804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35" y="1404846"/>
                <a:ext cx="3874201" cy="307777"/>
              </a:xfrm>
              <a:prstGeom prst="rect">
                <a:avLst/>
              </a:prstGeom>
              <a:blipFill>
                <a:blip r:embed="rId2"/>
                <a:stretch>
                  <a:fillRect r="-1258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AFAD5D23-F1CF-49A4-9ACD-FAE67E97D48D}"/>
              </a:ext>
            </a:extLst>
          </p:cNvPr>
          <p:cNvSpPr/>
          <p:nvPr/>
        </p:nvSpPr>
        <p:spPr>
          <a:xfrm>
            <a:off x="1104698" y="1321184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状态方程：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9523C9-3E87-47F0-8E7B-120BC3400823}"/>
              </a:ext>
            </a:extLst>
          </p:cNvPr>
          <p:cNvSpPr/>
          <p:nvPr/>
        </p:nvSpPr>
        <p:spPr>
          <a:xfrm>
            <a:off x="1104698" y="1743102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观测方程：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ABB38ED-2C8B-4D0C-9312-D6C7A54E6225}"/>
                  </a:ext>
                </a:extLst>
              </p:cNvPr>
              <p:cNvSpPr txBox="1"/>
              <p:nvPr/>
            </p:nvSpPr>
            <p:spPr>
              <a:xfrm>
                <a:off x="4313300" y="1868255"/>
                <a:ext cx="3563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ABB38ED-2C8B-4D0C-9312-D6C7A54E6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300" y="1868255"/>
                <a:ext cx="3563476" cy="307777"/>
              </a:xfrm>
              <a:prstGeom prst="rect">
                <a:avLst/>
              </a:prstGeom>
              <a:blipFill>
                <a:blip r:embed="rId3"/>
                <a:stretch>
                  <a:fillRect r="-1370" b="-37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E25DE5F9-6B2A-43D2-BF58-65095B4CAF6C}"/>
              </a:ext>
            </a:extLst>
          </p:cNvPr>
          <p:cNvSpPr/>
          <p:nvPr/>
        </p:nvSpPr>
        <p:spPr>
          <a:xfrm>
            <a:off x="1558636" y="4353431"/>
            <a:ext cx="952674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根据状态方程计算先验概率：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9427DF-FE35-4053-941D-230B1FBDE0C1}"/>
                  </a:ext>
                </a:extLst>
              </p:cNvPr>
              <p:cNvSpPr/>
              <p:nvPr/>
            </p:nvSpPr>
            <p:spPr>
              <a:xfrm>
                <a:off x="5371186" y="4424129"/>
                <a:ext cx="57141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				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    (1)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D9427DF-FE35-4053-941D-230B1FBDE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86" y="4424129"/>
                <a:ext cx="5714195" cy="369332"/>
              </a:xfrm>
              <a:prstGeom prst="rect">
                <a:avLst/>
              </a:prstGeom>
              <a:blipFill>
                <a:blip r:embed="rId4"/>
                <a:stretch>
                  <a:fillRect t="-11667" r="-96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D80CCB-506C-48A3-B371-2BA4DCCF263B}"/>
                  </a:ext>
                </a:extLst>
              </p:cNvPr>
              <p:cNvSpPr/>
              <p:nvPr/>
            </p:nvSpPr>
            <p:spPr>
              <a:xfrm>
                <a:off x="5048799" y="4825228"/>
                <a:ext cx="6064291" cy="376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				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(2)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D80CCB-506C-48A3-B371-2BA4DCCF2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99" y="4825228"/>
                <a:ext cx="6064291" cy="376513"/>
              </a:xfrm>
              <a:prstGeom prst="rect">
                <a:avLst/>
              </a:prstGeom>
              <a:blipFill>
                <a:blip r:embed="rId5"/>
                <a:stretch>
                  <a:fillRect t="-9836" r="-9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E9BF8E-3F80-4E43-A942-0C0DDBFCECC4}"/>
                  </a:ext>
                </a:extLst>
              </p:cNvPr>
              <p:cNvSpPr txBox="1"/>
              <p:nvPr/>
            </p:nvSpPr>
            <p:spPr>
              <a:xfrm>
                <a:off x="5372595" y="5281513"/>
                <a:ext cx="1444883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E9BF8E-3F80-4E43-A942-0C0DDBFC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595" y="5281513"/>
                <a:ext cx="1444883" cy="284180"/>
              </a:xfrm>
              <a:prstGeom prst="rect">
                <a:avLst/>
              </a:prstGeom>
              <a:blipFill>
                <a:blip r:embed="rId6"/>
                <a:stretch>
                  <a:fillRect t="-17021" r="-38819" b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025E9A81-7DB5-4835-B256-A47621BD76DD}"/>
              </a:ext>
            </a:extLst>
          </p:cNvPr>
          <p:cNvSpPr/>
          <p:nvPr/>
        </p:nvSpPr>
        <p:spPr>
          <a:xfrm>
            <a:off x="1558631" y="5771509"/>
            <a:ext cx="952674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根据观测方程计算似然函数：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3DD9D2-66B4-42F4-8779-D22AF66D038C}"/>
                  </a:ext>
                </a:extLst>
              </p:cNvPr>
              <p:cNvSpPr/>
              <p:nvPr/>
            </p:nvSpPr>
            <p:spPr>
              <a:xfrm>
                <a:off x="4980211" y="5861085"/>
                <a:ext cx="2229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3DD9D2-66B4-42F4-8779-D22AF66D0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1" y="5861085"/>
                <a:ext cx="2229648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732F58-7A78-47B6-8B43-A5F2490B2655}"/>
                  </a:ext>
                </a:extLst>
              </p:cNvPr>
              <p:cNvSpPr txBox="1"/>
              <p:nvPr/>
            </p:nvSpPr>
            <p:spPr>
              <a:xfrm>
                <a:off x="4748192" y="2545812"/>
                <a:ext cx="2693686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732F58-7A78-47B6-8B43-A5F2490B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92" y="2545812"/>
                <a:ext cx="2693686" cy="586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512E8CA6-7456-4CAA-AD8B-788E97C5E498}"/>
              </a:ext>
            </a:extLst>
          </p:cNvPr>
          <p:cNvSpPr/>
          <p:nvPr/>
        </p:nvSpPr>
        <p:spPr>
          <a:xfrm>
            <a:off x="1105658" y="2611006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最大后验估计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A9A70C-BB24-42F7-871D-2DEF0F3EF814}"/>
              </a:ext>
            </a:extLst>
          </p:cNvPr>
          <p:cNvSpPr/>
          <p:nvPr/>
        </p:nvSpPr>
        <p:spPr>
          <a:xfrm>
            <a:off x="1558631" y="3476525"/>
            <a:ext cx="952674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上一时刻的最大后验估计：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2409A28-E376-44C6-BD5E-DA405D3E229C}"/>
                  </a:ext>
                </a:extLst>
              </p:cNvPr>
              <p:cNvSpPr/>
              <p:nvPr/>
            </p:nvSpPr>
            <p:spPr>
              <a:xfrm>
                <a:off x="4504856" y="3537789"/>
                <a:ext cx="3180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2409A28-E376-44C6-BD5E-DA405D3E2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56" y="3537789"/>
                <a:ext cx="3180358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9" grpId="0"/>
      <p:bldP spid="37" grpId="0"/>
      <p:bldP spid="38" grpId="0"/>
      <p:bldP spid="13" grpId="0"/>
      <p:bldP spid="39" grpId="0"/>
      <p:bldP spid="40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卡尔曼滤波器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8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25DE5F9-6B2A-43D2-BF58-65095B4CAF6C}"/>
              </a:ext>
            </a:extLst>
          </p:cNvPr>
          <p:cNvSpPr/>
          <p:nvPr/>
        </p:nvSpPr>
        <p:spPr>
          <a:xfrm>
            <a:off x="1558631" y="1964152"/>
            <a:ext cx="952674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最优估计量：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732F58-7A78-47B6-8B43-A5F2490B2655}"/>
                  </a:ext>
                </a:extLst>
              </p:cNvPr>
              <p:cNvSpPr txBox="1"/>
              <p:nvPr/>
            </p:nvSpPr>
            <p:spPr>
              <a:xfrm>
                <a:off x="4659658" y="2363522"/>
                <a:ext cx="6425723" cy="284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                      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(3)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7732F58-7A78-47B6-8B43-A5F2490B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58" y="2363522"/>
                <a:ext cx="6425723" cy="284180"/>
              </a:xfrm>
              <a:prstGeom prst="rect">
                <a:avLst/>
              </a:prstGeom>
              <a:blipFill>
                <a:blip r:embed="rId2"/>
                <a:stretch>
                  <a:fillRect l="-1233" t="-28261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512E8CA6-7456-4CAA-AD8B-788E97C5E498}"/>
              </a:ext>
            </a:extLst>
          </p:cNvPr>
          <p:cNvSpPr/>
          <p:nvPr/>
        </p:nvSpPr>
        <p:spPr>
          <a:xfrm>
            <a:off x="1104901" y="1447910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最大后验估计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7FF2D2-99D0-493F-99EE-4FBE4C808A26}"/>
                  </a:ext>
                </a:extLst>
              </p:cNvPr>
              <p:cNvSpPr txBox="1"/>
              <p:nvPr/>
            </p:nvSpPr>
            <p:spPr>
              <a:xfrm>
                <a:off x="4659658" y="2834176"/>
                <a:ext cx="6425724" cy="279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FF0000"/>
                          </a:solidFill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7FF2D2-99D0-493F-99EE-4FBE4C808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58" y="2834176"/>
                <a:ext cx="6425724" cy="279628"/>
              </a:xfrm>
              <a:prstGeom prst="rect">
                <a:avLst/>
              </a:prstGeom>
              <a:blipFill>
                <a:blip r:embed="rId3"/>
                <a:stretch>
                  <a:fillRect l="-949" t="-2173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7F03E1-1B91-41FA-AA58-088CA2867FC0}"/>
                  </a:ext>
                </a:extLst>
              </p:cNvPr>
              <p:cNvSpPr txBox="1"/>
              <p:nvPr/>
            </p:nvSpPr>
            <p:spPr>
              <a:xfrm>
                <a:off x="5119255" y="3295931"/>
                <a:ext cx="5966126" cy="284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𝐾𝐻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altLang="zh-CN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                         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(5)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7F03E1-1B91-41FA-AA58-088CA286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55" y="3295931"/>
                <a:ext cx="5966126" cy="284180"/>
              </a:xfrm>
              <a:prstGeom prst="rect">
                <a:avLst/>
              </a:prstGeom>
              <a:blipFill>
                <a:blip r:embed="rId4"/>
                <a:stretch>
                  <a:fillRect l="-1431" t="-28261" b="-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248B6627-2B2F-4E97-8CB8-20C65CCB4A6B}"/>
              </a:ext>
            </a:extLst>
          </p:cNvPr>
          <p:cNvSpPr/>
          <p:nvPr/>
        </p:nvSpPr>
        <p:spPr>
          <a:xfrm>
            <a:off x="1104901" y="3744762"/>
            <a:ext cx="998068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应用条件</a:t>
            </a:r>
            <a:endParaRPr lang="en-US" altLang="zh-CN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卡尔曼滤波（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KF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）：线性系统，高斯噪声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扩展卡尔曼滤波（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）：非线性系统，高斯噪声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5DFCF-98F5-4B7A-9846-3D5ECC216420}"/>
              </a:ext>
            </a:extLst>
          </p:cNvPr>
          <p:cNvSpPr/>
          <p:nvPr/>
        </p:nvSpPr>
        <p:spPr>
          <a:xfrm>
            <a:off x="1104901" y="5249026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定位问题、跟踪问题等</a:t>
            </a:r>
            <a:endParaRPr lang="en-US" altLang="zh-CN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1" y="162045"/>
            <a:ext cx="9980683" cy="1022691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rgbClr val="000000"/>
                </a:solidFill>
              </a:rPr>
              <a:t>卡尔曼滤波器</a:t>
            </a:r>
            <a:endParaRPr lang="zh-CN" altLang="en-US" sz="360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altLang="zh-CN" smtClean="0"/>
              <a:pPr/>
              <a:t>9</a:t>
            </a:fld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2E8CA6-7456-4CAA-AD8B-788E97C5E498}"/>
              </a:ext>
            </a:extLst>
          </p:cNvPr>
          <p:cNvSpPr/>
          <p:nvPr/>
        </p:nvSpPr>
        <p:spPr>
          <a:xfrm>
            <a:off x="1104901" y="1447910"/>
            <a:ext cx="99806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示例：匀速直线运动位置估计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2E99DF-874D-42CA-97AD-FF6E131898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0" t="4141" r="7945" b="6566"/>
          <a:stretch/>
        </p:blipFill>
        <p:spPr>
          <a:xfrm>
            <a:off x="4223983" y="1785906"/>
            <a:ext cx="6861600" cy="441057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3B6BCF7-F9DD-4AC1-BDC8-77129A983188}"/>
              </a:ext>
            </a:extLst>
          </p:cNvPr>
          <p:cNvSpPr/>
          <p:nvPr/>
        </p:nvSpPr>
        <p:spPr>
          <a:xfrm>
            <a:off x="1104900" y="2215282"/>
            <a:ext cx="291984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状态方程：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D1EFD-5B4F-43AC-98B0-B7EDF8374272}"/>
              </a:ext>
            </a:extLst>
          </p:cNvPr>
          <p:cNvSpPr/>
          <p:nvPr/>
        </p:nvSpPr>
        <p:spPr>
          <a:xfrm>
            <a:off x="1104900" y="3532285"/>
            <a:ext cx="291984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观测方程：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B6526-2265-4B94-BF68-F1220AF9E94B}"/>
                  </a:ext>
                </a:extLst>
              </p:cNvPr>
              <p:cNvSpPr txBox="1"/>
              <p:nvPr/>
            </p:nvSpPr>
            <p:spPr>
              <a:xfrm>
                <a:off x="1304139" y="4077999"/>
                <a:ext cx="2720606" cy="684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4B6526-2265-4B94-BF68-F1220AF9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39" y="4077999"/>
                <a:ext cx="2720606" cy="684483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309A8D-D4FF-4891-B669-3A615CA6F964}"/>
                  </a:ext>
                </a:extLst>
              </p:cNvPr>
              <p:cNvSpPr txBox="1"/>
              <p:nvPr/>
            </p:nvSpPr>
            <p:spPr>
              <a:xfrm>
                <a:off x="1304139" y="2760996"/>
                <a:ext cx="2919844" cy="684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8309A8D-D4FF-4891-B669-3A615CA6F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139" y="2760996"/>
                <a:ext cx="2919844" cy="684483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77997"/>
      </p:ext>
    </p:extLst>
  </p:cSld>
  <p:clrMapOvr>
    <a:masterClrMapping/>
  </p:clrMapOvr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1406</Words>
  <Application>Microsoft Office PowerPoint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Cambria Math</vt:lpstr>
      <vt:lpstr>Consolas</vt:lpstr>
      <vt:lpstr>Euphemia</vt:lpstr>
      <vt:lpstr>Wingdings</vt:lpstr>
      <vt:lpstr>学术文献 16x9</vt:lpstr>
      <vt:lpstr>Project 4: Ghostbusters</vt:lpstr>
      <vt:lpstr>贝叶斯公式</vt:lpstr>
      <vt:lpstr>贝叶斯估计</vt:lpstr>
      <vt:lpstr>贝叶斯估计</vt:lpstr>
      <vt:lpstr>隐马尔可夫模型</vt:lpstr>
      <vt:lpstr>隐马尔可夫模型</vt:lpstr>
      <vt:lpstr>卡尔曼滤波器</vt:lpstr>
      <vt:lpstr>卡尔曼滤波器</vt:lpstr>
      <vt:lpstr>卡尔曼滤波器</vt:lpstr>
      <vt:lpstr>粒子滤波器</vt:lpstr>
      <vt:lpstr>粒子滤波器</vt:lpstr>
      <vt:lpstr>粒子滤波器</vt:lpstr>
      <vt:lpstr>粒子滤波器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lihao</dc:creator>
  <cp:lastModifiedBy>lihao</cp:lastModifiedBy>
  <cp:revision>552</cp:revision>
  <dcterms:created xsi:type="dcterms:W3CDTF">2017-11-12T09:09:52Z</dcterms:created>
  <dcterms:modified xsi:type="dcterms:W3CDTF">2020-11-08T12:35:10Z</dcterms:modified>
</cp:coreProperties>
</file>