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30281-F1F9-4058-83B9-CEB7EC47F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70F7C9-0FDC-4574-BBE2-EA2DE6C2E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A79D7C-F877-4722-8ADC-C1444CE6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71BB-0D05-4AD6-A3AA-4350EBEC708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F3FA76-56CB-4B52-A512-72D09566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F3DE6-C918-4649-B35E-85F5F278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CE5-D539-424E-8F42-94F5B1D3A0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4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55DA0-1A32-4CF9-9AE7-8566DA45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B69A4C-A06B-49EE-B65F-33AC820FB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95B930-1E71-4E36-BEB7-1D9E9C58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71BB-0D05-4AD6-A3AA-4350EBEC708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F2BE43-792B-4552-BDC8-B5D40701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5CE284-DF2C-4B4E-B0AE-EB427D7A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CE5-D539-424E-8F42-94F5B1D3A0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4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1DBB85-4914-465B-8652-5BBAF4472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7C2D43-6787-4E58-9895-D2FA01864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351B8-F84D-4086-BEAF-E8154866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71BB-0D05-4AD6-A3AA-4350EBEC708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C765F4-9444-4F73-BDA1-7BD8C501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9F545B-25C4-4C4D-AF98-673595C3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CE5-D539-424E-8F42-94F5B1D3A0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5F753F-E917-4D9F-9627-769E4C6B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63C96-90A0-4906-9D32-1686A247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D48417-4D64-47BA-9C9D-51D5AC4E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71BB-0D05-4AD6-A3AA-4350EBEC708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F2E0F2-041B-430E-B346-70941C64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898322-8F6E-4F72-900E-C2A940C9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CE5-D539-424E-8F42-94F5B1D3A0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1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14EB0-A2B0-480D-B391-5D56EA36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51B781-9C99-4079-954B-CD33F5F5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8CD99C-75ED-4CF0-A342-4F36BD45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71BB-0D05-4AD6-A3AA-4350EBEC708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F0CE8E-53B1-4184-BFED-21EA4A7B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0261C6-120B-42DE-83DE-6B234A30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CE5-D539-424E-8F42-94F5B1D3A0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3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6B798-2F51-47ED-98EF-386D0A50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59F144-03C2-458B-B092-20B07F90D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88DADC-C8B1-47E4-9193-CA08EDD1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124949-86B4-46C0-B10D-78F6C40C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71BB-0D05-4AD6-A3AA-4350EBEC708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016949-8959-49B9-A322-983646A5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5B6F6B-3D2F-4886-8E1B-F6F9959D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CE5-D539-424E-8F42-94F5B1D3A0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4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A41F3-0963-47F0-A8F5-E37D1763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478FBD-E92F-4CE7-8A06-89848BD69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74B8A0-1C72-4A24-9492-AD4DC22E1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D872EDF-BED4-4FA1-95A4-982644857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11F532-3EAC-471B-AF82-1FFBBD5F4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50DA36A-A8BB-4EA4-841B-A946244B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71BB-0D05-4AD6-A3AA-4350EBEC708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037088-891B-44D4-9CA7-24677D16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E85B66-E39E-41DB-9604-2F94FAC6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CE5-D539-424E-8F42-94F5B1D3A0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3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B66F3B-F7AA-4E00-9635-4332B75D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079DB72-C8E5-45D6-BCEE-3FE39B55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71BB-0D05-4AD6-A3AA-4350EBEC708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85A5BE-DBF0-472E-8177-0CE92381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4E4F6C-A9B4-49CE-90B9-3B61992C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CE5-D539-424E-8F42-94F5B1D3A0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3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E12B15-9844-4DEA-9086-E4016E147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71BB-0D05-4AD6-A3AA-4350EBEC708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C590AF-38AB-4357-B840-E05FCE7A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BF9A5A-E1DD-4F0B-8AE2-80F5ABE3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CE5-D539-424E-8F42-94F5B1D3A0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7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D2F1B-5604-4705-BC3C-2DB38E71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138B4C-7B71-4246-92A4-D87FC32C9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FBE215-7F5F-4A70-A22C-85B94DDC1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FF5AEF-2BDB-475F-A209-40CE0C05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71BB-0D05-4AD6-A3AA-4350EBEC708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C91CC1-A14B-4C97-8F5C-223E3330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2125E9-B5FE-42C9-8224-3E068956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CE5-D539-424E-8F42-94F5B1D3A0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0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D9C44-B007-486A-BF88-458C12DE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37B829-5E44-49C5-921D-67CFE3C03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0EA983-3F6C-4121-BF91-F27BE99AA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28C537-10A3-43FA-B991-4247F05D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71BB-0D05-4AD6-A3AA-4350EBEC708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D6FE20-6548-4287-BCF8-886E0272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C64959-D0C3-4613-A26C-CB966316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CE5-D539-424E-8F42-94F5B1D3A0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6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99F0A1-E894-49CE-BDF6-8A54EBE6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552C33-CE1B-4E88-B70A-611DBAB21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37FDCD-2319-41B0-A0A7-348CF1608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71BB-0D05-4AD6-A3AA-4350EBEC708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C4EF27-C9EB-4C90-840C-4603FEDE5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B42B1F-29E8-4BD4-892D-9A1E419CC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CE5-D539-424E-8F42-94F5B1D3A0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8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5F1B5-B83C-489B-9535-0FED99551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DZ" b="1" dirty="0">
                <a:solidFill>
                  <a:schemeClr val="accent5">
                    <a:lumMod val="75000"/>
                  </a:schemeClr>
                </a:solidFill>
              </a:rPr>
              <a:t>PFE Project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2BA708-5F09-4418-BD14-3C7FDA03C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DZ" b="1" dirty="0">
                <a:solidFill>
                  <a:schemeClr val="accent5">
                    <a:lumMod val="75000"/>
                  </a:schemeClr>
                </a:solidFill>
              </a:rPr>
              <a:t>LL_SW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2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 32">
            <a:extLst>
              <a:ext uri="{FF2B5EF4-FFF2-40B4-BE49-F238E27FC236}">
                <a16:creationId xmlns:a16="http://schemas.microsoft.com/office/drawing/2014/main" id="{CDDB4588-6C93-44A1-8295-6DCD05427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186" y="4410366"/>
            <a:ext cx="490487" cy="320703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5BDC598B-394F-4048-88B7-90F019623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770" y="4444168"/>
            <a:ext cx="490487" cy="32070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83A1C77-E4EF-4327-8F25-019452AB78FF}"/>
              </a:ext>
            </a:extLst>
          </p:cNvPr>
          <p:cNvSpPr/>
          <p:nvPr/>
        </p:nvSpPr>
        <p:spPr>
          <a:xfrm>
            <a:off x="3443579" y="2657311"/>
            <a:ext cx="6312040" cy="295128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FD4EBC-6F3D-4FD8-87E3-FF1BE8B7241D}"/>
              </a:ext>
            </a:extLst>
          </p:cNvPr>
          <p:cNvSpPr/>
          <p:nvPr/>
        </p:nvSpPr>
        <p:spPr>
          <a:xfrm>
            <a:off x="4467021" y="4243835"/>
            <a:ext cx="1053188" cy="6338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  <a:p>
            <a:pPr algn="ctr"/>
            <a:endParaRPr lang="fr-DZ" sz="1000" b="1" dirty="0">
              <a:solidFill>
                <a:schemeClr val="tx1"/>
              </a:solidFill>
            </a:endParaRPr>
          </a:p>
          <a:p>
            <a:pPr algn="ctr"/>
            <a:r>
              <a:rPr lang="fr-DZ" sz="1000" b="1" dirty="0">
                <a:solidFill>
                  <a:schemeClr val="tx1"/>
                </a:solidFill>
              </a:rPr>
              <a:t>Wifi module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637257-36DC-46A4-A286-781576BC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70" y="144142"/>
            <a:ext cx="10515600" cy="602530"/>
          </a:xfrm>
        </p:spPr>
        <p:txBody>
          <a:bodyPr>
            <a:normAutofit fontScale="90000"/>
          </a:bodyPr>
          <a:lstStyle/>
          <a:p>
            <a:r>
              <a:rPr lang="fr-DZ" b="1" dirty="0">
                <a:solidFill>
                  <a:schemeClr val="accent5">
                    <a:lumMod val="75000"/>
                  </a:schemeClr>
                </a:solidFill>
              </a:rPr>
              <a:t>PFE1  : Wireless ST-</a:t>
            </a:r>
            <a:r>
              <a:rPr lang="fr-DZ" b="1" dirty="0" err="1">
                <a:solidFill>
                  <a:schemeClr val="accent5">
                    <a:lumMod val="75000"/>
                  </a:schemeClr>
                </a:solidFill>
              </a:rPr>
              <a:t>link</a:t>
            </a:r>
            <a:r>
              <a:rPr lang="fr-DZ" b="1" dirty="0">
                <a:solidFill>
                  <a:schemeClr val="accent5">
                    <a:lumMod val="75000"/>
                  </a:schemeClr>
                </a:solidFill>
              </a:rPr>
              <a:t> Connection  (Firas)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FCE8EC3-16B1-4A87-BD86-E1132A54E431}"/>
              </a:ext>
            </a:extLst>
          </p:cNvPr>
          <p:cNvSpPr txBox="1"/>
          <p:nvPr/>
        </p:nvSpPr>
        <p:spPr>
          <a:xfrm>
            <a:off x="250970" y="1057013"/>
            <a:ext cx="864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dirty="0"/>
              <a:t>Objectif : </a:t>
            </a:r>
          </a:p>
          <a:p>
            <a:pPr marL="285750" indent="-285750">
              <a:buFontTx/>
              <a:buChar char="-"/>
            </a:pPr>
            <a:r>
              <a:rPr lang="fr-DZ" b="1" dirty="0" err="1"/>
              <a:t>Remotely</a:t>
            </a:r>
            <a:r>
              <a:rPr lang="fr-DZ" b="1" dirty="0"/>
              <a:t> </a:t>
            </a:r>
            <a:r>
              <a:rPr lang="fr-DZ" b="1" dirty="0" err="1"/>
              <a:t>Load</a:t>
            </a:r>
            <a:r>
              <a:rPr lang="fr-DZ" b="1" dirty="0"/>
              <a:t> &amp; </a:t>
            </a:r>
            <a:r>
              <a:rPr lang="fr-DZ" b="1" dirty="0" err="1"/>
              <a:t>Debugging</a:t>
            </a:r>
            <a:r>
              <a:rPr lang="fr-DZ" b="1" dirty="0"/>
              <a:t> </a:t>
            </a:r>
            <a:r>
              <a:rPr lang="fr-DZ" b="1" dirty="0" err="1"/>
              <a:t>project</a:t>
            </a:r>
            <a:r>
              <a:rPr lang="fr-DZ" b="1" dirty="0"/>
              <a:t> to an STM32 </a:t>
            </a:r>
            <a:r>
              <a:rPr lang="fr-DZ" b="1" dirty="0" err="1"/>
              <a:t>target</a:t>
            </a:r>
            <a:r>
              <a:rPr lang="fr-DZ" b="1" dirty="0"/>
              <a:t> </a:t>
            </a:r>
            <a:r>
              <a:rPr lang="fr-DZ" b="1" dirty="0" err="1"/>
              <a:t>using</a:t>
            </a:r>
            <a:r>
              <a:rPr lang="fr-DZ" b="1" dirty="0"/>
              <a:t> SWD protoc</a:t>
            </a:r>
            <a:r>
              <a:rPr lang="en-US" b="1" dirty="0"/>
              <a:t>o</a:t>
            </a:r>
            <a:r>
              <a:rPr lang="fr-DZ" b="1" dirty="0"/>
              <a:t>le  </a:t>
            </a:r>
          </a:p>
          <a:p>
            <a:endParaRPr lang="en-US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1BE988-2671-4F27-B460-85799A4D1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70" y="2860118"/>
            <a:ext cx="1735836" cy="134936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A87DD39-E7A8-446C-8FC0-E4B88BD32934}"/>
              </a:ext>
            </a:extLst>
          </p:cNvPr>
          <p:cNvSpPr txBox="1"/>
          <p:nvPr/>
        </p:nvSpPr>
        <p:spPr>
          <a:xfrm>
            <a:off x="489358" y="4209485"/>
            <a:ext cx="197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dirty="0"/>
              <a:t>Dev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C5F86-E98B-4F77-BD3E-57F55E28563E}"/>
              </a:ext>
            </a:extLst>
          </p:cNvPr>
          <p:cNvSpPr/>
          <p:nvPr/>
        </p:nvSpPr>
        <p:spPr>
          <a:xfrm>
            <a:off x="10175846" y="3092319"/>
            <a:ext cx="1526796" cy="772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DZ" dirty="0"/>
              <a:t>MCU Target</a:t>
            </a:r>
            <a:endParaRPr lang="en-US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0CE8B32-7FFA-4BAB-B944-BA9C7CA9CECC}"/>
              </a:ext>
            </a:extLst>
          </p:cNvPr>
          <p:cNvSpPr/>
          <p:nvPr/>
        </p:nvSpPr>
        <p:spPr>
          <a:xfrm>
            <a:off x="2053918" y="3584994"/>
            <a:ext cx="93117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DZ" sz="1200" dirty="0" err="1"/>
              <a:t>Stlink</a:t>
            </a:r>
            <a:r>
              <a:rPr lang="fr-DZ" sz="1200" dirty="0"/>
              <a:t> prob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0FD40-BFE9-4909-8C9E-3DDB2B81979F}"/>
              </a:ext>
            </a:extLst>
          </p:cNvPr>
          <p:cNvSpPr/>
          <p:nvPr/>
        </p:nvSpPr>
        <p:spPr>
          <a:xfrm>
            <a:off x="3475594" y="3092319"/>
            <a:ext cx="1654947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  <a:p>
            <a:pPr algn="ctr"/>
            <a:r>
              <a:rPr lang="fr-DZ" b="1" dirty="0">
                <a:solidFill>
                  <a:schemeClr val="tx1"/>
                </a:solidFill>
              </a:rPr>
              <a:t>      MCU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1521A645-9910-4D3C-9B8B-5A8FD1831795}"/>
              </a:ext>
            </a:extLst>
          </p:cNvPr>
          <p:cNvSpPr/>
          <p:nvPr/>
        </p:nvSpPr>
        <p:spPr>
          <a:xfrm>
            <a:off x="3024137" y="3665763"/>
            <a:ext cx="419442" cy="218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43D5172-76D4-4878-A004-E8C0B4C96DA7}"/>
              </a:ext>
            </a:extLst>
          </p:cNvPr>
          <p:cNvSpPr txBox="1"/>
          <p:nvPr/>
        </p:nvSpPr>
        <p:spPr>
          <a:xfrm>
            <a:off x="2910980" y="3406869"/>
            <a:ext cx="68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400" dirty="0"/>
              <a:t>SWD</a:t>
            </a:r>
            <a:endParaRPr lang="en-US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CCACDC6-571F-4B64-9315-6631C21F0CBA}"/>
              </a:ext>
            </a:extLst>
          </p:cNvPr>
          <p:cNvSpPr/>
          <p:nvPr/>
        </p:nvSpPr>
        <p:spPr>
          <a:xfrm>
            <a:off x="3412202" y="3514914"/>
            <a:ext cx="730039" cy="3493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</a:t>
            </a:r>
            <a:r>
              <a:rPr lang="fr-DZ" sz="800" dirty="0"/>
              <a:t>WD</a:t>
            </a:r>
          </a:p>
          <a:p>
            <a:pPr algn="ctr"/>
            <a:r>
              <a:rPr lang="en-US" sz="800" dirty="0"/>
              <a:t>S</a:t>
            </a:r>
            <a:r>
              <a:rPr lang="fr-DZ" sz="800" dirty="0" err="1"/>
              <a:t>oft</a:t>
            </a:r>
            <a:r>
              <a:rPr lang="fr-DZ" sz="800" dirty="0"/>
              <a:t> Slave</a:t>
            </a:r>
            <a:endParaRPr lang="en-US" sz="800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6E93A22-62C7-4CC5-8FCD-5D9F71116752}"/>
              </a:ext>
            </a:extLst>
          </p:cNvPr>
          <p:cNvSpPr/>
          <p:nvPr/>
        </p:nvSpPr>
        <p:spPr>
          <a:xfrm>
            <a:off x="4687055" y="4351867"/>
            <a:ext cx="730039" cy="2623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DZ" sz="800" dirty="0"/>
              <a:t>Client </a:t>
            </a:r>
            <a:r>
              <a:rPr lang="fr-DZ" sz="800" dirty="0" err="1"/>
              <a:t>apk</a:t>
            </a:r>
            <a:endParaRPr lang="en-US" sz="800" dirty="0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6F53593C-8618-42E2-B039-9D48C69FFFD6}"/>
              </a:ext>
            </a:extLst>
          </p:cNvPr>
          <p:cNvSpPr/>
          <p:nvPr/>
        </p:nvSpPr>
        <p:spPr>
          <a:xfrm rot="5400000">
            <a:off x="4600773" y="4156429"/>
            <a:ext cx="289533" cy="218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949FA1E-0F62-475E-B1CF-D7FAA33BE727}"/>
              </a:ext>
            </a:extLst>
          </p:cNvPr>
          <p:cNvSpPr/>
          <p:nvPr/>
        </p:nvSpPr>
        <p:spPr>
          <a:xfrm>
            <a:off x="4525481" y="3899204"/>
            <a:ext cx="575025" cy="2011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</a:t>
            </a:r>
            <a:r>
              <a:rPr lang="fr-DZ" sz="800" dirty="0"/>
              <a:t>ART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6DC46A-C088-4299-9495-8DE5B3D65CBC}"/>
              </a:ext>
            </a:extLst>
          </p:cNvPr>
          <p:cNvSpPr/>
          <p:nvPr/>
        </p:nvSpPr>
        <p:spPr>
          <a:xfrm>
            <a:off x="8085595" y="4244774"/>
            <a:ext cx="1053188" cy="6338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  <a:p>
            <a:pPr algn="ctr"/>
            <a:endParaRPr lang="fr-DZ" sz="1000" b="1" dirty="0">
              <a:solidFill>
                <a:schemeClr val="tx1"/>
              </a:solidFill>
            </a:endParaRPr>
          </a:p>
          <a:p>
            <a:pPr algn="ctr"/>
            <a:r>
              <a:rPr lang="fr-DZ" sz="1000" b="1" dirty="0">
                <a:solidFill>
                  <a:schemeClr val="tx1"/>
                </a:solidFill>
              </a:rPr>
              <a:t>Wifi module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909E3F-8237-412D-85D4-78EDE951359F}"/>
              </a:ext>
            </a:extLst>
          </p:cNvPr>
          <p:cNvSpPr/>
          <p:nvPr/>
        </p:nvSpPr>
        <p:spPr>
          <a:xfrm>
            <a:off x="7795133" y="3099748"/>
            <a:ext cx="1654947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DZ" b="1" dirty="0">
                <a:solidFill>
                  <a:schemeClr val="tx1"/>
                </a:solidFill>
              </a:rPr>
              <a:t> MCU 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98162BE-02F5-4C72-AA09-69326A3A6F37}"/>
              </a:ext>
            </a:extLst>
          </p:cNvPr>
          <p:cNvSpPr/>
          <p:nvPr/>
        </p:nvSpPr>
        <p:spPr>
          <a:xfrm>
            <a:off x="9002169" y="3286173"/>
            <a:ext cx="730039" cy="3493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</a:t>
            </a:r>
            <a:r>
              <a:rPr lang="fr-DZ" sz="800" dirty="0"/>
              <a:t>WD</a:t>
            </a:r>
          </a:p>
          <a:p>
            <a:pPr algn="ctr"/>
            <a:r>
              <a:rPr lang="en-US" sz="800" dirty="0"/>
              <a:t>S</a:t>
            </a:r>
            <a:r>
              <a:rPr lang="fr-DZ" sz="800" dirty="0" err="1"/>
              <a:t>oft</a:t>
            </a:r>
            <a:r>
              <a:rPr lang="fr-DZ" sz="800" dirty="0"/>
              <a:t> Master</a:t>
            </a:r>
            <a:endParaRPr lang="en-US" sz="800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0F42056-24F4-47E3-9AB9-0ED023E3BFD0}"/>
              </a:ext>
            </a:extLst>
          </p:cNvPr>
          <p:cNvSpPr/>
          <p:nvPr/>
        </p:nvSpPr>
        <p:spPr>
          <a:xfrm>
            <a:off x="8309626" y="4342196"/>
            <a:ext cx="730039" cy="2623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DZ" sz="800" dirty="0"/>
              <a:t>Server </a:t>
            </a:r>
            <a:r>
              <a:rPr lang="fr-DZ" sz="800" dirty="0" err="1"/>
              <a:t>apk</a:t>
            </a:r>
            <a:endParaRPr lang="en-US" sz="800" dirty="0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6BECADA4-AF4B-48CC-94F2-A9AFF115582E}"/>
              </a:ext>
            </a:extLst>
          </p:cNvPr>
          <p:cNvSpPr/>
          <p:nvPr/>
        </p:nvSpPr>
        <p:spPr>
          <a:xfrm rot="5400000">
            <a:off x="8502436" y="4096760"/>
            <a:ext cx="289533" cy="218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AD0D6EE3-9EAB-49CA-AC63-CBD746CCA80B}"/>
              </a:ext>
            </a:extLst>
          </p:cNvPr>
          <p:cNvSpPr/>
          <p:nvPr/>
        </p:nvSpPr>
        <p:spPr>
          <a:xfrm>
            <a:off x="8427144" y="3839535"/>
            <a:ext cx="575025" cy="2011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</a:t>
            </a:r>
            <a:r>
              <a:rPr lang="fr-DZ" sz="800" dirty="0"/>
              <a:t>ART</a:t>
            </a: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835E78E7-DFCC-46FB-BC32-2916558E6B31}"/>
              </a:ext>
            </a:extLst>
          </p:cNvPr>
          <p:cNvSpPr/>
          <p:nvPr/>
        </p:nvSpPr>
        <p:spPr>
          <a:xfrm>
            <a:off x="9756011" y="3388594"/>
            <a:ext cx="419442" cy="2183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B9D79C4-AAC3-43AC-95E8-D0CB95C878B0}"/>
              </a:ext>
            </a:extLst>
          </p:cNvPr>
          <p:cNvSpPr txBox="1"/>
          <p:nvPr/>
        </p:nvSpPr>
        <p:spPr>
          <a:xfrm>
            <a:off x="5508770" y="2287040"/>
            <a:ext cx="244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dirty="0"/>
              <a:t>Project component </a:t>
            </a:r>
            <a:endParaRPr lang="en-US" dirty="0"/>
          </a:p>
        </p:txBody>
      </p: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D99154CC-29DB-435F-A041-51053E88B321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5400000" flipH="1" flipV="1">
            <a:off x="6483038" y="-871211"/>
            <a:ext cx="492675" cy="8419737"/>
          </a:xfrm>
          <a:prstGeom prst="curvedConnector3">
            <a:avLst>
              <a:gd name="adj1" fmla="val 296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 40">
            <a:extLst>
              <a:ext uri="{FF2B5EF4-FFF2-40B4-BE49-F238E27FC236}">
                <a16:creationId xmlns:a16="http://schemas.microsoft.com/office/drawing/2014/main" id="{6F8892F1-9059-4728-9515-8306047D6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63" y="4948437"/>
            <a:ext cx="2498127" cy="1117701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C9B41CEF-067C-4BAA-89C8-F8E68FFE21D0}"/>
              </a:ext>
            </a:extLst>
          </p:cNvPr>
          <p:cNvSpPr txBox="1"/>
          <p:nvPr/>
        </p:nvSpPr>
        <p:spPr>
          <a:xfrm>
            <a:off x="1642857" y="6127981"/>
            <a:ext cx="1603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400" dirty="0"/>
              <a:t>SWD :Protocol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4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37257-36DC-46A4-A286-781576BC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70" y="144142"/>
            <a:ext cx="10515600" cy="602530"/>
          </a:xfrm>
        </p:spPr>
        <p:txBody>
          <a:bodyPr>
            <a:normAutofit fontScale="90000"/>
          </a:bodyPr>
          <a:lstStyle/>
          <a:p>
            <a:r>
              <a:rPr lang="fr-DZ" b="1" dirty="0">
                <a:solidFill>
                  <a:schemeClr val="accent5">
                    <a:lumMod val="75000"/>
                  </a:schemeClr>
                </a:solidFill>
              </a:rPr>
              <a:t>PFE1  : Wireless ST-</a:t>
            </a:r>
            <a:r>
              <a:rPr lang="fr-DZ" b="1" dirty="0" err="1">
                <a:solidFill>
                  <a:schemeClr val="accent5">
                    <a:lumMod val="75000"/>
                  </a:schemeClr>
                </a:solidFill>
              </a:rPr>
              <a:t>link</a:t>
            </a:r>
            <a:r>
              <a:rPr lang="fr-DZ" b="1" dirty="0">
                <a:solidFill>
                  <a:schemeClr val="accent5">
                    <a:lumMod val="75000"/>
                  </a:schemeClr>
                </a:solidFill>
              </a:rPr>
              <a:t> Connection  (Firas)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FCE8EC3-16B1-4A87-BD86-E1132A54E431}"/>
              </a:ext>
            </a:extLst>
          </p:cNvPr>
          <p:cNvSpPr txBox="1"/>
          <p:nvPr/>
        </p:nvSpPr>
        <p:spPr>
          <a:xfrm>
            <a:off x="225079" y="1001885"/>
            <a:ext cx="864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dirty="0"/>
              <a:t>Software Architecture MCU1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1BDD6F-0750-4D86-96FA-1A4043895BFB}"/>
              </a:ext>
            </a:extLst>
          </p:cNvPr>
          <p:cNvSpPr/>
          <p:nvPr/>
        </p:nvSpPr>
        <p:spPr>
          <a:xfrm>
            <a:off x="1964197" y="1390725"/>
            <a:ext cx="8353283" cy="426820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764C49-A926-46E2-B7A9-15C33CBA2000}"/>
              </a:ext>
            </a:extLst>
          </p:cNvPr>
          <p:cNvSpPr/>
          <p:nvPr/>
        </p:nvSpPr>
        <p:spPr>
          <a:xfrm>
            <a:off x="4374480" y="4042580"/>
            <a:ext cx="2464238" cy="949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DZ" sz="1600" b="1" dirty="0" err="1"/>
              <a:t>networkTask</a:t>
            </a:r>
            <a:endParaRPr lang="fr-DZ" sz="1600" b="1" dirty="0"/>
          </a:p>
          <a:p>
            <a:pPr algn="ctr"/>
            <a:endParaRPr lang="en-US" sz="20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BC011A-A8AD-4289-929B-754F48E4E63F}"/>
              </a:ext>
            </a:extLst>
          </p:cNvPr>
          <p:cNvSpPr/>
          <p:nvPr/>
        </p:nvSpPr>
        <p:spPr>
          <a:xfrm>
            <a:off x="7464871" y="3987395"/>
            <a:ext cx="1873568" cy="9314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DZ" b="1" dirty="0" err="1"/>
              <a:t>parserTask</a:t>
            </a:r>
            <a:endParaRPr lang="fr-DZ" b="1" dirty="0"/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P</a:t>
            </a:r>
            <a:r>
              <a:rPr lang="fr-DZ" sz="1000" b="1" dirty="0" err="1">
                <a:solidFill>
                  <a:schemeClr val="tx1"/>
                </a:solidFill>
              </a:rPr>
              <a:t>eriodic</a:t>
            </a:r>
            <a:r>
              <a:rPr lang="fr-DZ" sz="1000" b="1" dirty="0">
                <a:solidFill>
                  <a:schemeClr val="tx1"/>
                </a:solidFill>
              </a:rPr>
              <a:t> 20ms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7EF124-B502-471E-9103-9D915FD7F951}"/>
              </a:ext>
            </a:extLst>
          </p:cNvPr>
          <p:cNvSpPr/>
          <p:nvPr/>
        </p:nvSpPr>
        <p:spPr>
          <a:xfrm>
            <a:off x="8735978" y="5714522"/>
            <a:ext cx="1053188" cy="6338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  <a:p>
            <a:pPr algn="ctr"/>
            <a:endParaRPr lang="fr-DZ" sz="1000" b="1" dirty="0">
              <a:solidFill>
                <a:schemeClr val="tx1"/>
              </a:solidFill>
            </a:endParaRPr>
          </a:p>
          <a:p>
            <a:pPr algn="ctr"/>
            <a:r>
              <a:rPr lang="fr-DZ" sz="1000" b="1" dirty="0">
                <a:solidFill>
                  <a:schemeClr val="tx1"/>
                </a:solidFill>
              </a:rPr>
              <a:t>Wifi module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F9661AF9-E4FC-44D9-8E18-15B316FC42A7}"/>
              </a:ext>
            </a:extLst>
          </p:cNvPr>
          <p:cNvSpPr/>
          <p:nvPr/>
        </p:nvSpPr>
        <p:spPr>
          <a:xfrm>
            <a:off x="8834292" y="5790939"/>
            <a:ext cx="730039" cy="2623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DZ" sz="800" dirty="0"/>
              <a:t>Client </a:t>
            </a:r>
            <a:r>
              <a:rPr lang="fr-DZ" sz="800" dirty="0" err="1"/>
              <a:t>apk</a:t>
            </a:r>
            <a:endParaRPr lang="en-US" sz="800" dirty="0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C94B033-D7FA-41AF-8D93-B0221EAEC9EA}"/>
              </a:ext>
            </a:extLst>
          </p:cNvPr>
          <p:cNvSpPr/>
          <p:nvPr/>
        </p:nvSpPr>
        <p:spPr>
          <a:xfrm>
            <a:off x="8794438" y="5493835"/>
            <a:ext cx="575025" cy="2011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</a:t>
            </a:r>
            <a:r>
              <a:rPr lang="fr-DZ" sz="800" dirty="0"/>
              <a:t>ART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0FB5965F-49A3-42CA-A5D1-35DFD0D506C8}"/>
              </a:ext>
            </a:extLst>
          </p:cNvPr>
          <p:cNvSpPr/>
          <p:nvPr/>
        </p:nvSpPr>
        <p:spPr>
          <a:xfrm>
            <a:off x="9524797" y="5008316"/>
            <a:ext cx="575025" cy="1588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</a:t>
            </a:r>
            <a:r>
              <a:rPr lang="fr-DZ" sz="800" dirty="0"/>
              <a:t>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10372B-4880-4470-974F-7DEAC1BD68A9}"/>
              </a:ext>
            </a:extLst>
          </p:cNvPr>
          <p:cNvSpPr/>
          <p:nvPr/>
        </p:nvSpPr>
        <p:spPr>
          <a:xfrm>
            <a:off x="9504592" y="3365023"/>
            <a:ext cx="544506" cy="1365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DZ" sz="1000" dirty="0"/>
              <a:t>buffer</a:t>
            </a:r>
            <a:endParaRPr lang="en-US" sz="1000" dirty="0"/>
          </a:p>
        </p:txBody>
      </p:sp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FFBFC661-2E9E-47FC-BE52-673226A88DE9}"/>
              </a:ext>
            </a:extLst>
          </p:cNvPr>
          <p:cNvCxnSpPr>
            <a:cxnSpLocks/>
            <a:endCxn id="6" idx="3"/>
          </p:cNvCxnSpPr>
          <p:nvPr/>
        </p:nvCxnSpPr>
        <p:spPr>
          <a:xfrm rot="5400000" flipH="1" flipV="1">
            <a:off x="9515443" y="4511733"/>
            <a:ext cx="997508" cy="69801"/>
          </a:xfrm>
          <a:prstGeom prst="curvedConnector4">
            <a:avLst>
              <a:gd name="adj1" fmla="val 15772"/>
              <a:gd name="adj2" fmla="val 4275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 : en arc 46">
            <a:extLst>
              <a:ext uri="{FF2B5EF4-FFF2-40B4-BE49-F238E27FC236}">
                <a16:creationId xmlns:a16="http://schemas.microsoft.com/office/drawing/2014/main" id="{C58B2856-DA5A-48EA-85CD-D7B4F6737AA7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9369463" y="5237084"/>
            <a:ext cx="125708" cy="3573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 : en arc 51">
            <a:extLst>
              <a:ext uri="{FF2B5EF4-FFF2-40B4-BE49-F238E27FC236}">
                <a16:creationId xmlns:a16="http://schemas.microsoft.com/office/drawing/2014/main" id="{D8CF0199-B035-499D-ACEE-8C596DD7CA5C}"/>
              </a:ext>
            </a:extLst>
          </p:cNvPr>
          <p:cNvCxnSpPr>
            <a:cxnSpLocks/>
            <a:stCxn id="6" idx="0"/>
            <a:endCxn id="37" idx="0"/>
          </p:cNvCxnSpPr>
          <p:nvPr/>
        </p:nvCxnSpPr>
        <p:spPr>
          <a:xfrm rot="16200000" flipH="1" flipV="1">
            <a:off x="8778064" y="2988614"/>
            <a:ext cx="622372" cy="1375190"/>
          </a:xfrm>
          <a:prstGeom prst="curvedConnector3">
            <a:avLst>
              <a:gd name="adj1" fmla="val -36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0B922E3B-3D63-4A75-89F1-41443F9A4137}"/>
              </a:ext>
            </a:extLst>
          </p:cNvPr>
          <p:cNvSpPr/>
          <p:nvPr/>
        </p:nvSpPr>
        <p:spPr>
          <a:xfrm>
            <a:off x="4778624" y="4456378"/>
            <a:ext cx="1605376" cy="4038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DZ" sz="1400" dirty="0"/>
              <a:t>Client </a:t>
            </a:r>
            <a:r>
              <a:rPr lang="fr-DZ" sz="1400" dirty="0" err="1"/>
              <a:t>apk</a:t>
            </a:r>
            <a:endParaRPr lang="en-US" sz="1400" dirty="0"/>
          </a:p>
        </p:txBody>
      </p:sp>
      <p:sp>
        <p:nvSpPr>
          <p:cNvPr id="56" name="Flèche : droite 55">
            <a:extLst>
              <a:ext uri="{FF2B5EF4-FFF2-40B4-BE49-F238E27FC236}">
                <a16:creationId xmlns:a16="http://schemas.microsoft.com/office/drawing/2014/main" id="{20EEEE42-20A7-4C1E-8CCC-F234D46CD520}"/>
              </a:ext>
            </a:extLst>
          </p:cNvPr>
          <p:cNvSpPr/>
          <p:nvPr/>
        </p:nvSpPr>
        <p:spPr>
          <a:xfrm rot="10800000">
            <a:off x="6938552" y="4279973"/>
            <a:ext cx="509407" cy="3581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8D9C01F-A1CD-4A2F-8AA4-01AF8C35EED6}"/>
              </a:ext>
            </a:extLst>
          </p:cNvPr>
          <p:cNvSpPr txBox="1"/>
          <p:nvPr/>
        </p:nvSpPr>
        <p:spPr>
          <a:xfrm>
            <a:off x="6747517" y="4082490"/>
            <a:ext cx="8260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050" dirty="0" err="1"/>
              <a:t>Send_Qeue</a:t>
            </a:r>
            <a:endParaRPr lang="en-US" sz="1050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DFA38E9F-FA37-4227-B061-91976AE20115}"/>
              </a:ext>
            </a:extLst>
          </p:cNvPr>
          <p:cNvSpPr txBox="1"/>
          <p:nvPr/>
        </p:nvSpPr>
        <p:spPr>
          <a:xfrm>
            <a:off x="5581099" y="4793228"/>
            <a:ext cx="16396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</a:t>
            </a:r>
            <a:r>
              <a:rPr lang="fr-DZ" sz="1100" b="1" dirty="0" err="1">
                <a:solidFill>
                  <a:schemeClr val="tx1"/>
                </a:solidFill>
              </a:rPr>
              <a:t>eriodic</a:t>
            </a:r>
            <a:r>
              <a:rPr lang="fr-DZ" sz="1100" b="1" dirty="0">
                <a:solidFill>
                  <a:schemeClr val="tx1"/>
                </a:solidFill>
              </a:rPr>
              <a:t> 20ms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60" name="Connecteur : en arc 59">
            <a:extLst>
              <a:ext uri="{FF2B5EF4-FFF2-40B4-BE49-F238E27FC236}">
                <a16:creationId xmlns:a16="http://schemas.microsoft.com/office/drawing/2014/main" id="{3BB3C18D-E61C-484C-BAA4-DF4B92BB7668}"/>
              </a:ext>
            </a:extLst>
          </p:cNvPr>
          <p:cNvCxnSpPr>
            <a:cxnSpLocks/>
            <a:stCxn id="55" idx="4"/>
            <a:endCxn id="43" idx="1"/>
          </p:cNvCxnSpPr>
          <p:nvPr/>
        </p:nvCxnSpPr>
        <p:spPr>
          <a:xfrm rot="16200000" flipH="1">
            <a:off x="6820782" y="3620768"/>
            <a:ext cx="734187" cy="321312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369A2AC1-43DD-46FB-AC20-B0A4705A808E}"/>
              </a:ext>
            </a:extLst>
          </p:cNvPr>
          <p:cNvSpPr/>
          <p:nvPr/>
        </p:nvSpPr>
        <p:spPr>
          <a:xfrm rot="598059">
            <a:off x="6383114" y="5225359"/>
            <a:ext cx="1573898" cy="1567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DZ" sz="1200" dirty="0" err="1"/>
              <a:t>Send_To_Server</a:t>
            </a:r>
            <a:endParaRPr lang="en-US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4A47A5A-1F8E-4638-9C8C-25535A406029}"/>
              </a:ext>
            </a:extLst>
          </p:cNvPr>
          <p:cNvSpPr/>
          <p:nvPr/>
        </p:nvSpPr>
        <p:spPr>
          <a:xfrm>
            <a:off x="4576684" y="1817666"/>
            <a:ext cx="2662788" cy="949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DZ" sz="1600" b="1" dirty="0" err="1"/>
              <a:t>SWD_Slave_Task</a:t>
            </a:r>
            <a:endParaRPr lang="fr-DZ" sz="1600" b="1" dirty="0"/>
          </a:p>
          <a:p>
            <a:pPr algn="ctr"/>
            <a:endParaRPr lang="en-US" sz="2000" b="1" dirty="0"/>
          </a:p>
        </p:txBody>
      </p:sp>
      <p:sp>
        <p:nvSpPr>
          <p:cNvPr id="65" name="Flèche : droite 64">
            <a:extLst>
              <a:ext uri="{FF2B5EF4-FFF2-40B4-BE49-F238E27FC236}">
                <a16:creationId xmlns:a16="http://schemas.microsoft.com/office/drawing/2014/main" id="{93C5D5E2-8B1E-4DD8-9CF8-E490ECA3352B}"/>
              </a:ext>
            </a:extLst>
          </p:cNvPr>
          <p:cNvSpPr/>
          <p:nvPr/>
        </p:nvSpPr>
        <p:spPr>
          <a:xfrm rot="16200000">
            <a:off x="5683225" y="3224114"/>
            <a:ext cx="1155196" cy="31067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4BFFBEA-893D-4D2C-AB71-79430B478F87}"/>
              </a:ext>
            </a:extLst>
          </p:cNvPr>
          <p:cNvSpPr/>
          <p:nvPr/>
        </p:nvSpPr>
        <p:spPr>
          <a:xfrm>
            <a:off x="6706448" y="4365300"/>
            <a:ext cx="300022" cy="2140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DZ" sz="900" b="1" dirty="0">
                <a:solidFill>
                  <a:schemeClr val="tx1"/>
                </a:solidFill>
              </a:rPr>
              <a:t>IN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AE1E12-FB2D-40B2-9BB5-F5231935A957}"/>
              </a:ext>
            </a:extLst>
          </p:cNvPr>
          <p:cNvSpPr/>
          <p:nvPr/>
        </p:nvSpPr>
        <p:spPr>
          <a:xfrm>
            <a:off x="7447960" y="4369101"/>
            <a:ext cx="439712" cy="2140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DZ" sz="900" b="1" dirty="0">
                <a:solidFill>
                  <a:schemeClr val="tx1"/>
                </a:solidFill>
              </a:rPr>
              <a:t>OUT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A67197A-C282-43E9-8516-AEEF59AE764C}"/>
              </a:ext>
            </a:extLst>
          </p:cNvPr>
          <p:cNvSpPr/>
          <p:nvPr/>
        </p:nvSpPr>
        <p:spPr>
          <a:xfrm>
            <a:off x="6088015" y="3930048"/>
            <a:ext cx="404913" cy="154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DZ" sz="900" b="1" dirty="0">
                <a:solidFill>
                  <a:schemeClr val="tx1"/>
                </a:solidFill>
              </a:rPr>
              <a:t>OUT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ADD8319-5CA0-4354-B0E7-DABBC9FBEDF2}"/>
              </a:ext>
            </a:extLst>
          </p:cNvPr>
          <p:cNvSpPr/>
          <p:nvPr/>
        </p:nvSpPr>
        <p:spPr>
          <a:xfrm>
            <a:off x="5272703" y="3915676"/>
            <a:ext cx="404913" cy="154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DZ" sz="900" b="1" dirty="0">
                <a:solidFill>
                  <a:schemeClr val="tx1"/>
                </a:solidFill>
              </a:rPr>
              <a:t>IN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45B704B-44E0-4451-9E62-52A9A22089A1}"/>
              </a:ext>
            </a:extLst>
          </p:cNvPr>
          <p:cNvSpPr/>
          <p:nvPr/>
        </p:nvSpPr>
        <p:spPr>
          <a:xfrm>
            <a:off x="5446139" y="4860236"/>
            <a:ext cx="404913" cy="154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DZ" sz="900" b="1" dirty="0">
                <a:solidFill>
                  <a:schemeClr val="tx1"/>
                </a:solidFill>
              </a:rPr>
              <a:t>OUT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71" name="Flèche : droite 70">
            <a:extLst>
              <a:ext uri="{FF2B5EF4-FFF2-40B4-BE49-F238E27FC236}">
                <a16:creationId xmlns:a16="http://schemas.microsoft.com/office/drawing/2014/main" id="{5599BB3A-175B-4C92-9037-572195DF2517}"/>
              </a:ext>
            </a:extLst>
          </p:cNvPr>
          <p:cNvSpPr/>
          <p:nvPr/>
        </p:nvSpPr>
        <p:spPr>
          <a:xfrm rot="5400000">
            <a:off x="4889653" y="3236373"/>
            <a:ext cx="1155196" cy="310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C9FDA48-C5A2-4628-A91D-6701E40026AE}"/>
              </a:ext>
            </a:extLst>
          </p:cNvPr>
          <p:cNvSpPr/>
          <p:nvPr/>
        </p:nvSpPr>
        <p:spPr>
          <a:xfrm>
            <a:off x="5269838" y="2649324"/>
            <a:ext cx="404913" cy="154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DZ" sz="900" b="1" dirty="0">
                <a:solidFill>
                  <a:schemeClr val="tx1"/>
                </a:solidFill>
              </a:rPr>
              <a:t>OUT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F5B1083-058B-4049-A966-AFF46CEB593F}"/>
              </a:ext>
            </a:extLst>
          </p:cNvPr>
          <p:cNvSpPr/>
          <p:nvPr/>
        </p:nvSpPr>
        <p:spPr>
          <a:xfrm>
            <a:off x="6086103" y="2661753"/>
            <a:ext cx="404913" cy="154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DZ" sz="900" b="1" dirty="0">
                <a:solidFill>
                  <a:schemeClr val="tx1"/>
                </a:solidFill>
              </a:rPr>
              <a:t>IN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013B2B-47B3-4139-BFB6-A2F782AA0C31}"/>
              </a:ext>
            </a:extLst>
          </p:cNvPr>
          <p:cNvSpPr/>
          <p:nvPr/>
        </p:nvSpPr>
        <p:spPr>
          <a:xfrm>
            <a:off x="8275963" y="3967887"/>
            <a:ext cx="404913" cy="154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DZ" sz="900" b="1" dirty="0">
                <a:solidFill>
                  <a:schemeClr val="tx1"/>
                </a:solidFill>
              </a:rPr>
              <a:t>IN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61A5A933-DC40-41BE-B2A5-0618FA8B4872}"/>
              </a:ext>
            </a:extLst>
          </p:cNvPr>
          <p:cNvSpPr/>
          <p:nvPr/>
        </p:nvSpPr>
        <p:spPr>
          <a:xfrm>
            <a:off x="5003066" y="2286490"/>
            <a:ext cx="1605376" cy="33644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DZ" sz="1200" dirty="0" err="1"/>
              <a:t>SWD_State</a:t>
            </a:r>
            <a:r>
              <a:rPr lang="fr-DZ" sz="1200" dirty="0"/>
              <a:t> Machine</a:t>
            </a:r>
            <a:endParaRPr lang="en-US" sz="1200" dirty="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87104733-EEAC-4FFE-8623-F7E86F2A7261}"/>
              </a:ext>
            </a:extLst>
          </p:cNvPr>
          <p:cNvSpPr txBox="1"/>
          <p:nvPr/>
        </p:nvSpPr>
        <p:spPr>
          <a:xfrm>
            <a:off x="6320176" y="3308727"/>
            <a:ext cx="15590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050" b="1" dirty="0" err="1"/>
              <a:t>Response</a:t>
            </a:r>
            <a:r>
              <a:rPr lang="fr-DZ" sz="1050" b="1" dirty="0"/>
              <a:t> </a:t>
            </a:r>
            <a:r>
              <a:rPr lang="fr-DZ" sz="1050" b="1" dirty="0" err="1"/>
              <a:t>From</a:t>
            </a:r>
            <a:r>
              <a:rPr lang="fr-DZ" sz="1050" b="1" dirty="0"/>
              <a:t> </a:t>
            </a:r>
          </a:p>
          <a:p>
            <a:r>
              <a:rPr lang="fr-DZ" sz="1050" b="1" dirty="0"/>
              <a:t>Target</a:t>
            </a:r>
            <a:endParaRPr lang="en-US" sz="1050" b="1" dirty="0"/>
          </a:p>
        </p:txBody>
      </p:sp>
      <p:pic>
        <p:nvPicPr>
          <p:cNvPr id="78" name="Image 77">
            <a:extLst>
              <a:ext uri="{FF2B5EF4-FFF2-40B4-BE49-F238E27FC236}">
                <a16:creationId xmlns:a16="http://schemas.microsoft.com/office/drawing/2014/main" id="{FA02BCF4-0DCF-4045-830B-7E12787D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79" y="1669026"/>
            <a:ext cx="1318299" cy="1024791"/>
          </a:xfrm>
          <a:prstGeom prst="rect">
            <a:avLst/>
          </a:prstGeom>
        </p:spPr>
      </p:pic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5C3B8BBB-12B9-45D0-AA99-AADDA2A6A614}"/>
              </a:ext>
            </a:extLst>
          </p:cNvPr>
          <p:cNvSpPr/>
          <p:nvPr/>
        </p:nvSpPr>
        <p:spPr>
          <a:xfrm>
            <a:off x="722638" y="2690431"/>
            <a:ext cx="707193" cy="239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DZ" sz="1200" dirty="0" err="1"/>
              <a:t>Stlink</a:t>
            </a:r>
            <a:r>
              <a:rPr lang="fr-DZ" sz="1200" dirty="0"/>
              <a:t> prob</a:t>
            </a:r>
            <a:endParaRPr lang="en-US" sz="1200" dirty="0"/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DFC3A931-60D6-4566-ACF5-A7F17563D910}"/>
              </a:ext>
            </a:extLst>
          </p:cNvPr>
          <p:cNvSpPr/>
          <p:nvPr/>
        </p:nvSpPr>
        <p:spPr>
          <a:xfrm>
            <a:off x="1726892" y="2150768"/>
            <a:ext cx="707156" cy="1265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</a:t>
            </a:r>
            <a:r>
              <a:rPr lang="fr-DZ" sz="800" dirty="0"/>
              <a:t>WD_CLK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4DEE9D3-EC08-488B-A725-B76638A992A0}"/>
              </a:ext>
            </a:extLst>
          </p:cNvPr>
          <p:cNvSpPr/>
          <p:nvPr/>
        </p:nvSpPr>
        <p:spPr>
          <a:xfrm>
            <a:off x="1714920" y="2445218"/>
            <a:ext cx="707156" cy="1265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</a:t>
            </a:r>
            <a:r>
              <a:rPr lang="fr-DZ" sz="800" dirty="0"/>
              <a:t>WD_DATA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6EF82B84-DF28-4DC5-BA59-F2CB6E2DBA8A}"/>
              </a:ext>
            </a:extLst>
          </p:cNvPr>
          <p:cNvSpPr/>
          <p:nvPr/>
        </p:nvSpPr>
        <p:spPr>
          <a:xfrm>
            <a:off x="2392457" y="1476157"/>
            <a:ext cx="1605376" cy="7717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DZ" sz="1200" dirty="0" err="1"/>
              <a:t>EXTI_Callback</a:t>
            </a:r>
            <a:r>
              <a:rPr lang="fr-DZ" sz="1200" dirty="0"/>
              <a:t>()</a:t>
            </a:r>
            <a:endParaRPr lang="en-US" sz="1200" dirty="0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ED7FDAD7-7669-4E2C-9B03-1C4D5551B88F}"/>
              </a:ext>
            </a:extLst>
          </p:cNvPr>
          <p:cNvSpPr/>
          <p:nvPr/>
        </p:nvSpPr>
        <p:spPr>
          <a:xfrm>
            <a:off x="2522037" y="1991805"/>
            <a:ext cx="1517555" cy="38363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DZ" sz="1200" dirty="0" err="1"/>
              <a:t>StateMachine</a:t>
            </a:r>
            <a:endParaRPr lang="fr-DZ" sz="1200" dirty="0"/>
          </a:p>
          <a:p>
            <a:pPr algn="ctr"/>
            <a:r>
              <a:rPr lang="fr-DZ" sz="1200" dirty="0" err="1"/>
              <a:t>Shifter</a:t>
            </a:r>
            <a:endParaRPr lang="en-US" sz="12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757D0B1-9BAB-4E47-9D80-27174B5A4633}"/>
              </a:ext>
            </a:extLst>
          </p:cNvPr>
          <p:cNvSpPr/>
          <p:nvPr/>
        </p:nvSpPr>
        <p:spPr>
          <a:xfrm>
            <a:off x="4576684" y="1944956"/>
            <a:ext cx="404913" cy="154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DZ" sz="900" b="1" dirty="0">
                <a:solidFill>
                  <a:schemeClr val="tx1"/>
                </a:solidFill>
              </a:rPr>
              <a:t>IN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87" name="Connecteur : en arc 86">
            <a:extLst>
              <a:ext uri="{FF2B5EF4-FFF2-40B4-BE49-F238E27FC236}">
                <a16:creationId xmlns:a16="http://schemas.microsoft.com/office/drawing/2014/main" id="{BB5C480E-E87D-4374-A2B7-131824E6E92F}"/>
              </a:ext>
            </a:extLst>
          </p:cNvPr>
          <p:cNvCxnSpPr>
            <a:cxnSpLocks/>
            <a:stCxn id="84" idx="4"/>
            <a:endCxn id="85" idx="1"/>
          </p:cNvCxnSpPr>
          <p:nvPr/>
        </p:nvCxnSpPr>
        <p:spPr>
          <a:xfrm rot="5400000" flipH="1" flipV="1">
            <a:off x="3752189" y="1550943"/>
            <a:ext cx="353120" cy="1295869"/>
          </a:xfrm>
          <a:prstGeom prst="curvedConnector4">
            <a:avLst>
              <a:gd name="adj1" fmla="val -19421"/>
              <a:gd name="adj2" fmla="val 792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C6C6737C-3251-4F82-B839-1AE19B06EA04}"/>
              </a:ext>
            </a:extLst>
          </p:cNvPr>
          <p:cNvSpPr txBox="1"/>
          <p:nvPr/>
        </p:nvSpPr>
        <p:spPr>
          <a:xfrm>
            <a:off x="3011963" y="2398640"/>
            <a:ext cx="1547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000" dirty="0"/>
              <a:t>EV_RXFLAG/EV_TXFLA</a:t>
            </a:r>
            <a:endParaRPr lang="en-US" sz="1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FBE3FB6-0B9B-4DE1-A058-96A62B7B2133}"/>
              </a:ext>
            </a:extLst>
          </p:cNvPr>
          <p:cNvSpPr/>
          <p:nvPr/>
        </p:nvSpPr>
        <p:spPr>
          <a:xfrm>
            <a:off x="4545409" y="2462235"/>
            <a:ext cx="404913" cy="154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DZ" sz="900" b="1" dirty="0">
                <a:solidFill>
                  <a:schemeClr val="tx1"/>
                </a:solidFill>
              </a:rPr>
              <a:t>OUT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93" name="Connecteur : en arc 92">
            <a:extLst>
              <a:ext uri="{FF2B5EF4-FFF2-40B4-BE49-F238E27FC236}">
                <a16:creationId xmlns:a16="http://schemas.microsoft.com/office/drawing/2014/main" id="{69C8727F-21D8-4CB8-8AEB-480E93BD67D9}"/>
              </a:ext>
            </a:extLst>
          </p:cNvPr>
          <p:cNvCxnSpPr>
            <a:cxnSpLocks/>
            <a:stCxn id="92" idx="2"/>
            <a:endCxn id="84" idx="3"/>
          </p:cNvCxnSpPr>
          <p:nvPr/>
        </p:nvCxnSpPr>
        <p:spPr>
          <a:xfrm rot="5400000" flipH="1">
            <a:off x="3597221" y="1466313"/>
            <a:ext cx="297702" cy="2003588"/>
          </a:xfrm>
          <a:prstGeom prst="curvedConnector3">
            <a:avLst>
              <a:gd name="adj1" fmla="val -76788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67ED44C0-7BAB-466C-945A-A79AA40A59DB}"/>
              </a:ext>
            </a:extLst>
          </p:cNvPr>
          <p:cNvSpPr txBox="1"/>
          <p:nvPr/>
        </p:nvSpPr>
        <p:spPr>
          <a:xfrm>
            <a:off x="3113571" y="2823637"/>
            <a:ext cx="1547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000" dirty="0"/>
              <a:t>Write data to </a:t>
            </a:r>
            <a:r>
              <a:rPr lang="fr-DZ" sz="1000" dirty="0" err="1"/>
              <a:t>shfiter</a:t>
            </a:r>
            <a:endParaRPr lang="en-US" sz="1000" dirty="0"/>
          </a:p>
        </p:txBody>
      </p:sp>
      <p:sp>
        <p:nvSpPr>
          <p:cNvPr id="82" name="Éclair 81">
            <a:extLst>
              <a:ext uri="{FF2B5EF4-FFF2-40B4-BE49-F238E27FC236}">
                <a16:creationId xmlns:a16="http://schemas.microsoft.com/office/drawing/2014/main" id="{86A781F4-FFEF-40C1-A839-2C0E7EA3AD8A}"/>
              </a:ext>
            </a:extLst>
          </p:cNvPr>
          <p:cNvSpPr/>
          <p:nvPr/>
        </p:nvSpPr>
        <p:spPr>
          <a:xfrm rot="16868834">
            <a:off x="2038005" y="1779196"/>
            <a:ext cx="496307" cy="33680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4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F70EEE7-9C57-41CA-8897-0CE042BF191A}"/>
              </a:ext>
            </a:extLst>
          </p:cNvPr>
          <p:cNvSpPr txBox="1">
            <a:spLocks/>
          </p:cNvSpPr>
          <p:nvPr/>
        </p:nvSpPr>
        <p:spPr>
          <a:xfrm>
            <a:off x="250970" y="144142"/>
            <a:ext cx="10515600" cy="60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DZ" b="1" dirty="0">
                <a:solidFill>
                  <a:schemeClr val="accent5">
                    <a:lumMod val="75000"/>
                  </a:schemeClr>
                </a:solidFill>
              </a:rPr>
              <a:t>Step1: F7 </a:t>
            </a:r>
            <a:r>
              <a:rPr lang="fr-DZ" b="1" dirty="0" err="1">
                <a:solidFill>
                  <a:schemeClr val="accent5">
                    <a:lumMod val="75000"/>
                  </a:schemeClr>
                </a:solidFill>
              </a:rPr>
              <a:t>stlink</a:t>
            </a:r>
            <a:r>
              <a:rPr lang="fr-DZ" b="1" dirty="0">
                <a:solidFill>
                  <a:schemeClr val="accent5">
                    <a:lumMod val="75000"/>
                  </a:schemeClr>
                </a:solidFill>
              </a:rPr>
              <a:t> bridge </a:t>
            </a:r>
            <a:r>
              <a:rPr lang="fr-DZ" b="1" dirty="0" err="1">
                <a:solidFill>
                  <a:schemeClr val="accent5">
                    <a:lumMod val="75000"/>
                  </a:schemeClr>
                </a:solidFill>
              </a:rPr>
              <a:t>without</a:t>
            </a:r>
            <a:r>
              <a:rPr lang="fr-DZ" b="1" dirty="0">
                <a:solidFill>
                  <a:schemeClr val="accent5">
                    <a:lumMod val="75000"/>
                  </a:schemeClr>
                </a:solidFill>
              </a:rPr>
              <a:t> wifi 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C71DE8-D668-4C42-8669-59AC49646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548" y="1456615"/>
            <a:ext cx="2174463" cy="376066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8FA0F71-7744-4A7B-A076-4E5F13AF1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149" y="1889477"/>
            <a:ext cx="3105583" cy="41820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6BF7A1A-2D59-4D7D-A865-31E3C17CD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39" y="1177966"/>
            <a:ext cx="1735836" cy="1349367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8460625-2305-4134-B0A9-EE15948CF833}"/>
              </a:ext>
            </a:extLst>
          </p:cNvPr>
          <p:cNvSpPr/>
          <p:nvPr/>
        </p:nvSpPr>
        <p:spPr>
          <a:xfrm>
            <a:off x="6459739" y="1425692"/>
            <a:ext cx="931178" cy="18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DZ" sz="1200" dirty="0" err="1"/>
              <a:t>Stlink</a:t>
            </a:r>
            <a:r>
              <a:rPr lang="fr-DZ" sz="1200" dirty="0"/>
              <a:t> prob</a:t>
            </a:r>
            <a:endParaRPr lang="en-US" sz="1200" dirty="0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3CEAEE0F-2C82-4280-88A7-7A2822A6644F}"/>
              </a:ext>
            </a:extLst>
          </p:cNvPr>
          <p:cNvSpPr/>
          <p:nvPr/>
        </p:nvSpPr>
        <p:spPr>
          <a:xfrm>
            <a:off x="1741382" y="2367340"/>
            <a:ext cx="498571" cy="2777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A3DE39-B7CB-4C31-8895-73217E7F362E}"/>
              </a:ext>
            </a:extLst>
          </p:cNvPr>
          <p:cNvSpPr txBox="1"/>
          <p:nvPr/>
        </p:nvSpPr>
        <p:spPr>
          <a:xfrm>
            <a:off x="1728304" y="2533370"/>
            <a:ext cx="68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400" dirty="0" err="1"/>
              <a:t>usb</a:t>
            </a:r>
            <a:endParaRPr lang="en-US" dirty="0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5ED997EA-6F34-497F-801E-E7EA4DBF47BB}"/>
              </a:ext>
            </a:extLst>
          </p:cNvPr>
          <p:cNvSpPr/>
          <p:nvPr/>
        </p:nvSpPr>
        <p:spPr>
          <a:xfrm>
            <a:off x="7584235" y="2549190"/>
            <a:ext cx="1560572" cy="1333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764AAC64-9E9B-47A9-9D76-888FD3057E25}"/>
              </a:ext>
            </a:extLst>
          </p:cNvPr>
          <p:cNvSpPr/>
          <p:nvPr/>
        </p:nvSpPr>
        <p:spPr>
          <a:xfrm>
            <a:off x="7605278" y="2775481"/>
            <a:ext cx="1560572" cy="1333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EB50378-5365-4EA1-89C9-6F94E843FFEE}"/>
              </a:ext>
            </a:extLst>
          </p:cNvPr>
          <p:cNvSpPr txBox="1"/>
          <p:nvPr/>
        </p:nvSpPr>
        <p:spPr>
          <a:xfrm>
            <a:off x="8291854" y="2554274"/>
            <a:ext cx="844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fr-DZ" sz="1400" dirty="0" err="1"/>
              <a:t>wd_ck</a:t>
            </a:r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4D61E81-596F-492E-8D50-32AC5D85E762}"/>
              </a:ext>
            </a:extLst>
          </p:cNvPr>
          <p:cNvSpPr txBox="1"/>
          <p:nvPr/>
        </p:nvSpPr>
        <p:spPr>
          <a:xfrm>
            <a:off x="8432567" y="2345964"/>
            <a:ext cx="68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400" dirty="0" err="1"/>
              <a:t>swdio</a:t>
            </a:r>
            <a:endParaRPr lang="en-US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D5B7CE3-11B3-4FAE-8046-B79A9E025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557892" y="2139806"/>
            <a:ext cx="1199168" cy="1737066"/>
          </a:xfrm>
          <a:prstGeom prst="rect">
            <a:avLst/>
          </a:prstGeom>
        </p:spPr>
      </p:pic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10F4BEDE-00E5-4FEF-B217-C9CEE5494652}"/>
              </a:ext>
            </a:extLst>
          </p:cNvPr>
          <p:cNvSpPr/>
          <p:nvPr/>
        </p:nvSpPr>
        <p:spPr>
          <a:xfrm>
            <a:off x="2416201" y="1425692"/>
            <a:ext cx="4043538" cy="1846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E889417-C425-4C59-860E-24F4472F8B16}"/>
              </a:ext>
            </a:extLst>
          </p:cNvPr>
          <p:cNvSpPr txBox="1"/>
          <p:nvPr/>
        </p:nvSpPr>
        <p:spPr>
          <a:xfrm>
            <a:off x="2288943" y="1133079"/>
            <a:ext cx="68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400" dirty="0" err="1"/>
              <a:t>usb</a:t>
            </a:r>
            <a:endParaRPr lang="en-US" dirty="0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D83F36A1-5405-4C9D-B04A-2588D54BDD65}"/>
              </a:ext>
            </a:extLst>
          </p:cNvPr>
          <p:cNvSpPr/>
          <p:nvPr/>
        </p:nvSpPr>
        <p:spPr>
          <a:xfrm>
            <a:off x="4011932" y="2828992"/>
            <a:ext cx="1814151" cy="1073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D483EB80-6B56-4B56-929C-8046D61AE69A}"/>
              </a:ext>
            </a:extLst>
          </p:cNvPr>
          <p:cNvSpPr/>
          <p:nvPr/>
        </p:nvSpPr>
        <p:spPr>
          <a:xfrm>
            <a:off x="4032975" y="3055283"/>
            <a:ext cx="1814151" cy="1073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BE25AD4-DFAD-458A-AC18-DC3B017A5CE7}"/>
              </a:ext>
            </a:extLst>
          </p:cNvPr>
          <p:cNvSpPr txBox="1"/>
          <p:nvPr/>
        </p:nvSpPr>
        <p:spPr>
          <a:xfrm>
            <a:off x="5333478" y="2591213"/>
            <a:ext cx="63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200" dirty="0">
                <a:solidFill>
                  <a:srgbClr val="FF0000"/>
                </a:solidFill>
              </a:rPr>
              <a:t>PE9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57A197-1B33-488C-ADD4-2FD9D0C26658}"/>
              </a:ext>
            </a:extLst>
          </p:cNvPr>
          <p:cNvSpPr txBox="1"/>
          <p:nvPr/>
        </p:nvSpPr>
        <p:spPr>
          <a:xfrm>
            <a:off x="5347767" y="2846430"/>
            <a:ext cx="56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200" dirty="0">
                <a:solidFill>
                  <a:srgbClr val="FF0000"/>
                </a:solidFill>
              </a:rPr>
              <a:t>PE10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B2A7349-F345-4A27-8B33-3872C71BB496}"/>
              </a:ext>
            </a:extLst>
          </p:cNvPr>
          <p:cNvSpPr txBox="1"/>
          <p:nvPr/>
        </p:nvSpPr>
        <p:spPr>
          <a:xfrm>
            <a:off x="3945915" y="2853464"/>
            <a:ext cx="844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fr-DZ" sz="1400" dirty="0" err="1"/>
              <a:t>wd_ck</a:t>
            </a:r>
            <a:endParaRPr lang="en-US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566233A-C702-438B-B636-3A6821F6F447}"/>
              </a:ext>
            </a:extLst>
          </p:cNvPr>
          <p:cNvSpPr txBox="1"/>
          <p:nvPr/>
        </p:nvSpPr>
        <p:spPr>
          <a:xfrm>
            <a:off x="4027927" y="2632837"/>
            <a:ext cx="68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400" dirty="0" err="1"/>
              <a:t>swdio</a:t>
            </a:r>
            <a:endParaRPr lang="en-US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AACCC0A-9852-4607-A2EE-51343104BA04}"/>
              </a:ext>
            </a:extLst>
          </p:cNvPr>
          <p:cNvSpPr txBox="1"/>
          <p:nvPr/>
        </p:nvSpPr>
        <p:spPr>
          <a:xfrm>
            <a:off x="7574756" y="2321912"/>
            <a:ext cx="63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200" dirty="0">
                <a:solidFill>
                  <a:srgbClr val="FF0000"/>
                </a:solidFill>
              </a:rPr>
              <a:t>PD13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89F0E35-F31A-4AC5-8F20-B84C79D82094}"/>
              </a:ext>
            </a:extLst>
          </p:cNvPr>
          <p:cNvSpPr txBox="1"/>
          <p:nvPr/>
        </p:nvSpPr>
        <p:spPr>
          <a:xfrm>
            <a:off x="7616646" y="2615855"/>
            <a:ext cx="63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200" dirty="0">
                <a:solidFill>
                  <a:srgbClr val="FF0000"/>
                </a:solidFill>
              </a:rPr>
              <a:t>PD12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73651015-93CE-409C-817C-CCCE436803EE}"/>
              </a:ext>
            </a:extLst>
          </p:cNvPr>
          <p:cNvCxnSpPr>
            <a:stCxn id="22" idx="3"/>
            <a:endCxn id="10" idx="2"/>
          </p:cNvCxnSpPr>
          <p:nvPr/>
        </p:nvCxnSpPr>
        <p:spPr>
          <a:xfrm rot="16200000" flipH="1">
            <a:off x="5497402" y="1267996"/>
            <a:ext cx="2463613" cy="7143465"/>
          </a:xfrm>
          <a:prstGeom prst="curvedConnector3">
            <a:avLst>
              <a:gd name="adj1" fmla="val 109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F55A104B-02DB-413A-B0EF-BDD25CB658AF}"/>
              </a:ext>
            </a:extLst>
          </p:cNvPr>
          <p:cNvSpPr/>
          <p:nvPr/>
        </p:nvSpPr>
        <p:spPr>
          <a:xfrm>
            <a:off x="3985699" y="3393709"/>
            <a:ext cx="1814151" cy="1073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D4ECE15-8B92-4214-AE4C-C849BEE597D1}"/>
              </a:ext>
            </a:extLst>
          </p:cNvPr>
          <p:cNvSpPr txBox="1"/>
          <p:nvPr/>
        </p:nvSpPr>
        <p:spPr>
          <a:xfrm>
            <a:off x="4027927" y="3139615"/>
            <a:ext cx="68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400" dirty="0" err="1"/>
              <a:t>gnd</a:t>
            </a:r>
            <a:endParaRPr lang="en-US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E6AA02D-48ED-456F-8FC2-B9A2CBBD9D05}"/>
              </a:ext>
            </a:extLst>
          </p:cNvPr>
          <p:cNvSpPr txBox="1"/>
          <p:nvPr/>
        </p:nvSpPr>
        <p:spPr>
          <a:xfrm>
            <a:off x="7561486" y="2946662"/>
            <a:ext cx="68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400" dirty="0" err="1"/>
              <a:t>gnd</a:t>
            </a:r>
            <a:endParaRPr lang="en-US" dirty="0"/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B18FB8DC-C7B9-4335-996C-4CE11F7563D5}"/>
              </a:ext>
            </a:extLst>
          </p:cNvPr>
          <p:cNvSpPr/>
          <p:nvPr/>
        </p:nvSpPr>
        <p:spPr>
          <a:xfrm>
            <a:off x="7561487" y="3184923"/>
            <a:ext cx="1431512" cy="1616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CF273CE2-50A9-434F-8C85-54B5C3303B3B}"/>
              </a:ext>
            </a:extLst>
          </p:cNvPr>
          <p:cNvSpPr/>
          <p:nvPr/>
        </p:nvSpPr>
        <p:spPr>
          <a:xfrm rot="10800000">
            <a:off x="3971394" y="3687628"/>
            <a:ext cx="1814151" cy="1073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4B048D1-2858-426D-80CD-917BAEF8AF3F}"/>
              </a:ext>
            </a:extLst>
          </p:cNvPr>
          <p:cNvSpPr txBox="1"/>
          <p:nvPr/>
        </p:nvSpPr>
        <p:spPr>
          <a:xfrm>
            <a:off x="4013622" y="3433534"/>
            <a:ext cx="68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400" dirty="0" err="1"/>
              <a:t>vdd</a:t>
            </a:r>
            <a:endParaRPr lang="en-US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E8924E4-35DD-4720-90A3-87ADF330E95F}"/>
              </a:ext>
            </a:extLst>
          </p:cNvPr>
          <p:cNvSpPr txBox="1"/>
          <p:nvPr/>
        </p:nvSpPr>
        <p:spPr>
          <a:xfrm>
            <a:off x="5304214" y="3426175"/>
            <a:ext cx="68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400" dirty="0" err="1"/>
              <a:t>vdd</a:t>
            </a:r>
            <a:endParaRPr lang="en-US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6F7B00E-7A67-4317-8828-9CE204832ACB}"/>
              </a:ext>
            </a:extLst>
          </p:cNvPr>
          <p:cNvSpPr txBox="1"/>
          <p:nvPr/>
        </p:nvSpPr>
        <p:spPr>
          <a:xfrm>
            <a:off x="5328881" y="3124800"/>
            <a:ext cx="68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400" dirty="0" err="1"/>
              <a:t>gnd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4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35">
            <a:extLst>
              <a:ext uri="{FF2B5EF4-FFF2-40B4-BE49-F238E27FC236}">
                <a16:creationId xmlns:a16="http://schemas.microsoft.com/office/drawing/2014/main" id="{B828F34E-1C8F-4C67-9579-B0645F993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94643">
            <a:off x="2746376" y="1958854"/>
            <a:ext cx="1973822" cy="11968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D5B7CE3-11B3-4FAE-8046-B79A9E025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06548" y="2774789"/>
            <a:ext cx="1199168" cy="1737066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F70EEE7-9C57-41CA-8897-0CE042BF191A}"/>
              </a:ext>
            </a:extLst>
          </p:cNvPr>
          <p:cNvSpPr txBox="1">
            <a:spLocks/>
          </p:cNvSpPr>
          <p:nvPr/>
        </p:nvSpPr>
        <p:spPr>
          <a:xfrm>
            <a:off x="250970" y="144142"/>
            <a:ext cx="10515600" cy="60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DZ" b="1">
                <a:solidFill>
                  <a:schemeClr val="accent5">
                    <a:lumMod val="75000"/>
                  </a:schemeClr>
                </a:solidFill>
              </a:rPr>
              <a:t>Step1-1: </a:t>
            </a:r>
            <a:r>
              <a:rPr lang="fr-DZ" b="1" dirty="0">
                <a:solidFill>
                  <a:schemeClr val="accent5">
                    <a:lumMod val="75000"/>
                  </a:schemeClr>
                </a:solidFill>
              </a:rPr>
              <a:t>Snif </a:t>
            </a:r>
            <a:r>
              <a:rPr lang="fr-DZ" b="1" dirty="0" err="1">
                <a:solidFill>
                  <a:schemeClr val="accent5">
                    <a:lumMod val="75000"/>
                  </a:schemeClr>
                </a:solidFill>
              </a:rPr>
              <a:t>only</a:t>
            </a:r>
            <a:r>
              <a:rPr lang="fr-DZ" b="1" dirty="0">
                <a:solidFill>
                  <a:schemeClr val="accent5">
                    <a:lumMod val="75000"/>
                  </a:schemeClr>
                </a:solidFill>
              </a:rPr>
              <a:t> data &amp; </a:t>
            </a:r>
            <a:r>
              <a:rPr lang="fr-DZ" b="1" dirty="0" err="1">
                <a:solidFill>
                  <a:schemeClr val="accent5">
                    <a:lumMod val="75000"/>
                  </a:schemeClr>
                </a:solidFill>
              </a:rPr>
              <a:t>decode</a:t>
            </a:r>
            <a:r>
              <a:rPr lang="fr-DZ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DZ" b="1" dirty="0" err="1">
                <a:solidFill>
                  <a:schemeClr val="accent5">
                    <a:lumMod val="75000"/>
                  </a:schemeClr>
                </a:solidFill>
              </a:rPr>
              <a:t>step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C71DE8-D668-4C42-8669-59AC49646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548" y="1456615"/>
            <a:ext cx="2174463" cy="376066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8FA0F71-7744-4A7B-A076-4E5F13AF1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691" y="3399199"/>
            <a:ext cx="2078792" cy="279935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6BF7A1A-2D59-4D7D-A865-31E3C17CD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927" y="1380345"/>
            <a:ext cx="1735836" cy="1349367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8460625-2305-4134-B0A9-EE15948CF833}"/>
              </a:ext>
            </a:extLst>
          </p:cNvPr>
          <p:cNvSpPr/>
          <p:nvPr/>
        </p:nvSpPr>
        <p:spPr>
          <a:xfrm>
            <a:off x="6459739" y="1425692"/>
            <a:ext cx="931178" cy="18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DZ" sz="1200" dirty="0" err="1"/>
              <a:t>Stlink</a:t>
            </a:r>
            <a:r>
              <a:rPr lang="fr-DZ" sz="1200" dirty="0"/>
              <a:t> prob</a:t>
            </a:r>
            <a:endParaRPr lang="en-US" sz="1200" dirty="0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3CEAEE0F-2C82-4280-88A7-7A2822A6644F}"/>
              </a:ext>
            </a:extLst>
          </p:cNvPr>
          <p:cNvSpPr/>
          <p:nvPr/>
        </p:nvSpPr>
        <p:spPr>
          <a:xfrm rot="5400000">
            <a:off x="1701703" y="2694496"/>
            <a:ext cx="767564" cy="2777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A3DE39-B7CB-4C31-8895-73217E7F362E}"/>
              </a:ext>
            </a:extLst>
          </p:cNvPr>
          <p:cNvSpPr txBox="1"/>
          <p:nvPr/>
        </p:nvSpPr>
        <p:spPr>
          <a:xfrm>
            <a:off x="961888" y="2542703"/>
            <a:ext cx="68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400" dirty="0" err="1"/>
              <a:t>usb</a:t>
            </a:r>
            <a:endParaRPr lang="en-US" dirty="0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10F4BEDE-00E5-4FEF-B217-C9CEE5494652}"/>
              </a:ext>
            </a:extLst>
          </p:cNvPr>
          <p:cNvSpPr/>
          <p:nvPr/>
        </p:nvSpPr>
        <p:spPr>
          <a:xfrm>
            <a:off x="2416201" y="1425692"/>
            <a:ext cx="4043538" cy="1846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E889417-C425-4C59-860E-24F4472F8B16}"/>
              </a:ext>
            </a:extLst>
          </p:cNvPr>
          <p:cNvSpPr txBox="1"/>
          <p:nvPr/>
        </p:nvSpPr>
        <p:spPr>
          <a:xfrm>
            <a:off x="2288943" y="1133079"/>
            <a:ext cx="68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400" dirty="0" err="1"/>
              <a:t>usb</a:t>
            </a:r>
            <a:endParaRPr lang="en-US" dirty="0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D83F36A1-5405-4C9D-B04A-2588D54BDD65}"/>
              </a:ext>
            </a:extLst>
          </p:cNvPr>
          <p:cNvSpPr/>
          <p:nvPr/>
        </p:nvSpPr>
        <p:spPr>
          <a:xfrm>
            <a:off x="3272143" y="3067059"/>
            <a:ext cx="2512713" cy="958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D483EB80-6B56-4B56-929C-8046D61AE69A}"/>
              </a:ext>
            </a:extLst>
          </p:cNvPr>
          <p:cNvSpPr/>
          <p:nvPr/>
        </p:nvSpPr>
        <p:spPr>
          <a:xfrm>
            <a:off x="3512821" y="3248015"/>
            <a:ext cx="2404859" cy="1073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BE25AD4-DFAD-458A-AC18-DC3B017A5CE7}"/>
              </a:ext>
            </a:extLst>
          </p:cNvPr>
          <p:cNvSpPr txBox="1"/>
          <p:nvPr/>
        </p:nvSpPr>
        <p:spPr>
          <a:xfrm>
            <a:off x="5342002" y="3069544"/>
            <a:ext cx="63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200" dirty="0">
                <a:solidFill>
                  <a:srgbClr val="FF0000"/>
                </a:solidFill>
              </a:rPr>
              <a:t>PE9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57A197-1B33-488C-ADD4-2FD9D0C26658}"/>
              </a:ext>
            </a:extLst>
          </p:cNvPr>
          <p:cNvSpPr txBox="1"/>
          <p:nvPr/>
        </p:nvSpPr>
        <p:spPr>
          <a:xfrm>
            <a:off x="4954954" y="2859882"/>
            <a:ext cx="56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200" dirty="0">
                <a:solidFill>
                  <a:srgbClr val="FF0000"/>
                </a:solidFill>
              </a:rPr>
              <a:t>PE10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F55A104B-02DB-413A-B0EF-BDD25CB658AF}"/>
              </a:ext>
            </a:extLst>
          </p:cNvPr>
          <p:cNvSpPr/>
          <p:nvPr/>
        </p:nvSpPr>
        <p:spPr>
          <a:xfrm flipV="1">
            <a:off x="2866510" y="3794994"/>
            <a:ext cx="497490" cy="1073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èche : droite 45">
            <a:extLst>
              <a:ext uri="{FF2B5EF4-FFF2-40B4-BE49-F238E27FC236}">
                <a16:creationId xmlns:a16="http://schemas.microsoft.com/office/drawing/2014/main" id="{F576EC42-3787-41D6-85BC-44F3E0DD48D1}"/>
              </a:ext>
            </a:extLst>
          </p:cNvPr>
          <p:cNvSpPr/>
          <p:nvPr/>
        </p:nvSpPr>
        <p:spPr>
          <a:xfrm flipV="1">
            <a:off x="2866510" y="3954583"/>
            <a:ext cx="497490" cy="1073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12FF5018-8CD4-49B3-862F-55E9BDD35AF6}"/>
              </a:ext>
            </a:extLst>
          </p:cNvPr>
          <p:cNvCxnSpPr/>
          <p:nvPr/>
        </p:nvCxnSpPr>
        <p:spPr>
          <a:xfrm rot="5400000" flipH="1" flipV="1">
            <a:off x="2719563" y="3218759"/>
            <a:ext cx="953791" cy="21723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 : en arc 46">
            <a:extLst>
              <a:ext uri="{FF2B5EF4-FFF2-40B4-BE49-F238E27FC236}">
                <a16:creationId xmlns:a16="http://schemas.microsoft.com/office/drawing/2014/main" id="{7749ACDA-7E30-4B70-BEF0-6993ACFA0902}"/>
              </a:ext>
            </a:extLst>
          </p:cNvPr>
          <p:cNvCxnSpPr/>
          <p:nvPr/>
        </p:nvCxnSpPr>
        <p:spPr>
          <a:xfrm rot="5400000" flipH="1" flipV="1">
            <a:off x="2871963" y="3371159"/>
            <a:ext cx="953791" cy="21723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1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F70EEE7-9C57-41CA-8897-0CE042BF191A}"/>
              </a:ext>
            </a:extLst>
          </p:cNvPr>
          <p:cNvSpPr txBox="1">
            <a:spLocks/>
          </p:cNvSpPr>
          <p:nvPr/>
        </p:nvSpPr>
        <p:spPr>
          <a:xfrm>
            <a:off x="250970" y="144142"/>
            <a:ext cx="10515600" cy="60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DZ" b="1" dirty="0">
                <a:solidFill>
                  <a:schemeClr val="accent5">
                    <a:lumMod val="75000"/>
                  </a:schemeClr>
                </a:solidFill>
              </a:rPr>
              <a:t>Step1: F7 </a:t>
            </a:r>
            <a:r>
              <a:rPr lang="fr-DZ" b="1" dirty="0" err="1">
                <a:solidFill>
                  <a:schemeClr val="accent5">
                    <a:lumMod val="75000"/>
                  </a:schemeClr>
                </a:solidFill>
              </a:rPr>
              <a:t>stlink</a:t>
            </a:r>
            <a:r>
              <a:rPr lang="fr-DZ" b="1" dirty="0">
                <a:solidFill>
                  <a:schemeClr val="accent5">
                    <a:lumMod val="75000"/>
                  </a:schemeClr>
                </a:solidFill>
              </a:rPr>
              <a:t> bridge </a:t>
            </a:r>
            <a:r>
              <a:rPr lang="fr-DZ" b="1" dirty="0" err="1">
                <a:solidFill>
                  <a:schemeClr val="accent5">
                    <a:lumMod val="75000"/>
                  </a:schemeClr>
                </a:solidFill>
              </a:rPr>
              <a:t>without</a:t>
            </a:r>
            <a:r>
              <a:rPr lang="fr-DZ" b="1" dirty="0">
                <a:solidFill>
                  <a:schemeClr val="accent5">
                    <a:lumMod val="75000"/>
                  </a:schemeClr>
                </a:solidFill>
              </a:rPr>
              <a:t> wifi 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C71DE8-D668-4C42-8669-59AC49646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548" y="1456615"/>
            <a:ext cx="2174463" cy="376066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8FA0F71-7744-4A7B-A076-4E5F13AF1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149" y="1889477"/>
            <a:ext cx="3105583" cy="41820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6BF7A1A-2D59-4D7D-A865-31E3C17CD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39" y="1177966"/>
            <a:ext cx="1735836" cy="1349367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8460625-2305-4134-B0A9-EE15948CF833}"/>
              </a:ext>
            </a:extLst>
          </p:cNvPr>
          <p:cNvSpPr/>
          <p:nvPr/>
        </p:nvSpPr>
        <p:spPr>
          <a:xfrm>
            <a:off x="6459739" y="1425692"/>
            <a:ext cx="931178" cy="184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DZ" sz="1200" dirty="0" err="1"/>
              <a:t>Stlink</a:t>
            </a:r>
            <a:r>
              <a:rPr lang="fr-DZ" sz="1200" dirty="0"/>
              <a:t> prob</a:t>
            </a:r>
            <a:endParaRPr lang="en-US" sz="1200" dirty="0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3CEAEE0F-2C82-4280-88A7-7A2822A6644F}"/>
              </a:ext>
            </a:extLst>
          </p:cNvPr>
          <p:cNvSpPr/>
          <p:nvPr/>
        </p:nvSpPr>
        <p:spPr>
          <a:xfrm>
            <a:off x="1741382" y="2367340"/>
            <a:ext cx="498571" cy="2777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A3DE39-B7CB-4C31-8895-73217E7F362E}"/>
              </a:ext>
            </a:extLst>
          </p:cNvPr>
          <p:cNvSpPr txBox="1"/>
          <p:nvPr/>
        </p:nvSpPr>
        <p:spPr>
          <a:xfrm>
            <a:off x="1728304" y="2533370"/>
            <a:ext cx="68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400" dirty="0" err="1"/>
              <a:t>usb</a:t>
            </a:r>
            <a:endParaRPr lang="en-US" dirty="0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5ED997EA-6F34-497F-801E-E7EA4DBF47BB}"/>
              </a:ext>
            </a:extLst>
          </p:cNvPr>
          <p:cNvSpPr/>
          <p:nvPr/>
        </p:nvSpPr>
        <p:spPr>
          <a:xfrm>
            <a:off x="7584235" y="2549190"/>
            <a:ext cx="1560572" cy="1333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764AAC64-9E9B-47A9-9D76-888FD3057E25}"/>
              </a:ext>
            </a:extLst>
          </p:cNvPr>
          <p:cNvSpPr/>
          <p:nvPr/>
        </p:nvSpPr>
        <p:spPr>
          <a:xfrm>
            <a:off x="7605278" y="2775481"/>
            <a:ext cx="1560572" cy="1333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8171D1E-4FAE-4001-8CD8-02D27C328811}"/>
              </a:ext>
            </a:extLst>
          </p:cNvPr>
          <p:cNvSpPr txBox="1"/>
          <p:nvPr/>
        </p:nvSpPr>
        <p:spPr>
          <a:xfrm>
            <a:off x="7590988" y="2329980"/>
            <a:ext cx="687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200" dirty="0">
                <a:solidFill>
                  <a:srgbClr val="FF0000"/>
                </a:solidFill>
              </a:rPr>
              <a:t>PE9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EB50378-5365-4EA1-89C9-6F94E843FFEE}"/>
              </a:ext>
            </a:extLst>
          </p:cNvPr>
          <p:cNvSpPr txBox="1"/>
          <p:nvPr/>
        </p:nvSpPr>
        <p:spPr>
          <a:xfrm>
            <a:off x="8291854" y="2554274"/>
            <a:ext cx="844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fr-DZ" sz="1400" dirty="0" err="1"/>
              <a:t>wd_ck</a:t>
            </a:r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4D61E81-596F-492E-8D50-32AC5D85E762}"/>
              </a:ext>
            </a:extLst>
          </p:cNvPr>
          <p:cNvSpPr txBox="1"/>
          <p:nvPr/>
        </p:nvSpPr>
        <p:spPr>
          <a:xfrm>
            <a:off x="8432567" y="2345964"/>
            <a:ext cx="68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400" dirty="0" err="1"/>
              <a:t>swdio</a:t>
            </a:r>
            <a:endParaRPr lang="en-US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D5B7CE3-11B3-4FAE-8046-B79A9E025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557892" y="2139806"/>
            <a:ext cx="1199168" cy="1737066"/>
          </a:xfrm>
          <a:prstGeom prst="rect">
            <a:avLst/>
          </a:prstGeom>
        </p:spPr>
      </p:pic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10F4BEDE-00E5-4FEF-B217-C9CEE5494652}"/>
              </a:ext>
            </a:extLst>
          </p:cNvPr>
          <p:cNvSpPr/>
          <p:nvPr/>
        </p:nvSpPr>
        <p:spPr>
          <a:xfrm>
            <a:off x="2416201" y="1425692"/>
            <a:ext cx="4043538" cy="1846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E889417-C425-4C59-860E-24F4472F8B16}"/>
              </a:ext>
            </a:extLst>
          </p:cNvPr>
          <p:cNvSpPr txBox="1"/>
          <p:nvPr/>
        </p:nvSpPr>
        <p:spPr>
          <a:xfrm>
            <a:off x="2288943" y="1133079"/>
            <a:ext cx="68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400" dirty="0" err="1"/>
              <a:t>usb</a:t>
            </a:r>
            <a:endParaRPr lang="en-US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D6E72F6-5BA5-4A97-AD01-FB5B2668426D}"/>
              </a:ext>
            </a:extLst>
          </p:cNvPr>
          <p:cNvSpPr txBox="1"/>
          <p:nvPr/>
        </p:nvSpPr>
        <p:spPr>
          <a:xfrm>
            <a:off x="7605278" y="2585197"/>
            <a:ext cx="687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1200" dirty="0">
                <a:solidFill>
                  <a:srgbClr val="FF0000"/>
                </a:solidFill>
              </a:rPr>
              <a:t>PE10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D0C73A34-1619-48A7-BA24-C63E6D224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562735">
            <a:off x="3451058" y="3960146"/>
            <a:ext cx="1973822" cy="11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989AAE0-3E0B-457E-80F9-6CBDF5222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2" y="1801055"/>
            <a:ext cx="4383821" cy="226136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D8CC67C5-92F8-4D43-AB29-3531E7BFD586}"/>
              </a:ext>
            </a:extLst>
          </p:cNvPr>
          <p:cNvSpPr txBox="1">
            <a:spLocks/>
          </p:cNvSpPr>
          <p:nvPr/>
        </p:nvSpPr>
        <p:spPr>
          <a:xfrm>
            <a:off x="250970" y="144142"/>
            <a:ext cx="10515600" cy="60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DZ" b="1" dirty="0">
                <a:solidFill>
                  <a:schemeClr val="accent5">
                    <a:lumMod val="75000"/>
                  </a:schemeClr>
                </a:solidFill>
              </a:rPr>
              <a:t>Step1: F7 </a:t>
            </a:r>
            <a:r>
              <a:rPr lang="fr-DZ" b="1" dirty="0" err="1">
                <a:solidFill>
                  <a:schemeClr val="accent5">
                    <a:lumMod val="75000"/>
                  </a:schemeClr>
                </a:solidFill>
              </a:rPr>
              <a:t>Pinout</a:t>
            </a:r>
            <a:r>
              <a:rPr lang="fr-DZ" b="1" dirty="0">
                <a:solidFill>
                  <a:schemeClr val="accent5">
                    <a:lumMod val="75000"/>
                  </a:schemeClr>
                </a:solidFill>
              </a:rPr>
              <a:t> for SWD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05CB71-79C8-4386-B05E-9A7647C4B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715" y="2057272"/>
            <a:ext cx="68580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561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223</Words>
  <Application>Microsoft Office PowerPoint</Application>
  <PresentationFormat>Grand écran</PresentationFormat>
  <Paragraphs>98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PFE Project </vt:lpstr>
      <vt:lpstr>PFE1  : Wireless ST-link Connection  (Firas)</vt:lpstr>
      <vt:lpstr>PFE1  : Wireless ST-link Connection  (Firas)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 Project </dc:title>
  <dc:creator>Mehdi HANZOUTI</dc:creator>
  <cp:lastModifiedBy>Mehdi HANZOUTI</cp:lastModifiedBy>
  <cp:revision>21</cp:revision>
  <dcterms:created xsi:type="dcterms:W3CDTF">2022-02-17T14:00:05Z</dcterms:created>
  <dcterms:modified xsi:type="dcterms:W3CDTF">2022-03-01T11:53:21Z</dcterms:modified>
</cp:coreProperties>
</file>