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AE6F8-4D4D-43E0-B86C-BBF0EA135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32694E-4E1A-4AB7-A444-2593A902D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4080A-6C06-4564-A274-EB42DE75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51F-6C5E-49A6-8ED8-59F42F349F0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21969-5492-45D1-96E2-F095370C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ED146-4953-40B1-A7F7-B05715FC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2527-23E7-4EE8-B043-6D343EC2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98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79DDE-4920-44F7-B3F4-BB9D6C95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CF4E44-5288-4BF8-88E3-17E56C04C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35435-6A6A-4E2D-AB79-B8773100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51F-6C5E-49A6-8ED8-59F42F349F0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3942B-6153-4C7F-AA0D-A99F95BE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AA04D-D640-456F-8DB7-0F647088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2527-23E7-4EE8-B043-6D343EC2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13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754CC9-5D46-4983-8CDA-52D73C1D8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739A6A-6FB5-47D8-AFA0-1FBC0F5E9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86E9B-E9DA-4103-BD4B-838A9750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51F-6C5E-49A6-8ED8-59F42F349F0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372E8-A629-4208-9EBF-F5DCE6EE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6D3E5-ECFF-4896-94C1-4335EA5C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2527-23E7-4EE8-B043-6D343EC2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7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8BC91-84B9-4F48-9E87-62BB8CBA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628FE-2448-4904-A36C-119FA5462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AC47F5-DC52-466C-BE36-A6498328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51F-6C5E-49A6-8ED8-59F42F349F0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14C93-DA31-4516-BF17-6C2D975D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FACDF-322A-4C3A-8833-A9CD4FB0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2527-23E7-4EE8-B043-6D343EC2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89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542E4-0789-4CF2-96A5-9D6C96EE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F0E987-77D2-410E-8EA6-0D2361893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5CEB2-D477-4907-86E3-AD474D37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51F-6C5E-49A6-8ED8-59F42F349F0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3A6D3-EB15-41A9-9BA7-FE2096C4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0BF51-FB87-4995-ADD3-1A538EE6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2527-23E7-4EE8-B043-6D343EC2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2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07190-561B-42AC-9C25-36BC5B99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3636A-8319-4933-89F9-BE0DB8281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4BD2E6-2930-4983-8EA2-8CFCD59D6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7853C8-A842-465F-9651-4A058F3B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51F-6C5E-49A6-8ED8-59F42F349F0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39103F-7F67-4608-8741-2E99FAA0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1D6D67-58DC-4791-9D53-9EA8BB21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2527-23E7-4EE8-B043-6D343EC2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0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3003C-0B0F-4EBC-91EA-74A9735F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8E4CC-7E6D-40C7-A8CE-4399D6229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38049-78CE-46FE-9186-F95C8DA03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CEF98C-589B-4E99-8E6B-E9E780E3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D3B5E1-B3FA-41A8-B983-FEEAA6758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52CE27-AB40-4DB8-B863-D4E4EEAC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51F-6C5E-49A6-8ED8-59F42F349F0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8830B7-85E7-473C-89A5-FBD8F742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BB9B12-63FB-4D2F-9DFA-3281DB5A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2527-23E7-4EE8-B043-6D343EC2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3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C82EE-3DD0-4FBA-9493-7E389A45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07DB1E-13BA-4337-9C05-FBCD5CDE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51F-6C5E-49A6-8ED8-59F42F349F0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6C2DA0-2B3C-4585-B9CC-AD2A139D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E30C8B-BD04-497B-8CAA-49DADD9E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2527-23E7-4EE8-B043-6D343EC2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982A19-9174-4CAC-AF40-E7C9A48A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51F-6C5E-49A6-8ED8-59F42F349F0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78900C-A790-462A-8DD2-799C6106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B69489-9DEC-407D-8B79-8DD1B386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2527-23E7-4EE8-B043-6D343EC2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65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B8102-4834-4D7D-A046-C3112E34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6089-D14D-4C48-AEF3-9215283CD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CCA48C-B24B-4470-87AA-C9D824D1F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B108E-4CBB-42BC-ABA3-17A48369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51F-6C5E-49A6-8ED8-59F42F349F0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96AF06-95A1-4EA4-A7EC-08372A8F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F421B-C0CF-417D-94FA-6FBB52A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2527-23E7-4EE8-B043-6D343EC2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2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F26B0-C6CE-4281-B2C8-64C94EF1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1293FC-F902-4A4D-9BBB-10081ABC1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4846EC-FA23-461D-AB31-FBB7A526D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01FC8B-8626-490F-BB15-2D87C1CE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51F-6C5E-49A6-8ED8-59F42F349F0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95BBB3-3F29-459F-B9FC-6757D7AB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647CFC-7DC2-401F-AF89-102AC2F3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2527-23E7-4EE8-B043-6D343EC2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17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B9E4DA-FC29-4515-9EE2-1B1ED6D3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F7A2D-9953-4316-A6EB-42945C70E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A7F62-613A-4405-BE9F-1CA35C059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C51F-6C5E-49A6-8ED8-59F42F349F04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84283-2DB8-4A9B-9649-ECA50456F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6ABE4-6AEC-4A29-8722-92665B378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F2527-23E7-4EE8-B043-6D343EC2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354F79-30E5-4E4D-A2EF-BE120880F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216" y="251668"/>
            <a:ext cx="7515225" cy="357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8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nel">
            <a:extLst>
              <a:ext uri="{FF2B5EF4-FFF2-40B4-BE49-F238E27FC236}">
                <a16:creationId xmlns:a16="http://schemas.microsoft.com/office/drawing/2014/main" id="{14CFA16C-2973-4364-9C0A-EB879A1D2E5C}"/>
              </a:ext>
            </a:extLst>
          </p:cNvPr>
          <p:cNvSpPr>
            <a:spLocks/>
          </p:cNvSpPr>
          <p:nvPr/>
        </p:nvSpPr>
        <p:spPr bwMode="auto">
          <a:xfrm>
            <a:off x="2319194" y="2085180"/>
            <a:ext cx="5890129" cy="397167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Panel">
            <a:extLst>
              <a:ext uri="{FF2B5EF4-FFF2-40B4-BE49-F238E27FC236}">
                <a16:creationId xmlns:a16="http://schemas.microsoft.com/office/drawing/2014/main" id="{3C4B3D10-C381-4E58-B979-91896E02148B}"/>
              </a:ext>
            </a:extLst>
          </p:cNvPr>
          <p:cNvSpPr>
            <a:spLocks/>
          </p:cNvSpPr>
          <p:nvPr/>
        </p:nvSpPr>
        <p:spPr bwMode="auto">
          <a:xfrm>
            <a:off x="2331706" y="1538698"/>
            <a:ext cx="5890129" cy="4217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Box">
            <a:extLst>
              <a:ext uri="{FF2B5EF4-FFF2-40B4-BE49-F238E27FC236}">
                <a16:creationId xmlns:a16="http://schemas.microsoft.com/office/drawing/2014/main" id="{83218670-BB46-408B-89DB-76D07EA73D53}"/>
              </a:ext>
            </a:extLst>
          </p:cNvPr>
          <p:cNvSpPr/>
          <p:nvPr/>
        </p:nvSpPr>
        <p:spPr>
          <a:xfrm>
            <a:off x="3398453" y="1611588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2018-03</a:t>
            </a:r>
          </a:p>
        </p:txBody>
      </p:sp>
      <p:sp>
        <p:nvSpPr>
          <p:cNvPr id="13" name="Label">
            <a:extLst>
              <a:ext uri="{FF2B5EF4-FFF2-40B4-BE49-F238E27FC236}">
                <a16:creationId xmlns:a16="http://schemas.microsoft.com/office/drawing/2014/main" id="{5A6291F9-2EE3-4284-B703-5D83F78A7A01}"/>
              </a:ext>
            </a:extLst>
          </p:cNvPr>
          <p:cNvSpPr txBox="1"/>
          <p:nvPr/>
        </p:nvSpPr>
        <p:spPr>
          <a:xfrm>
            <a:off x="2391527" y="1611588"/>
            <a:ext cx="1008112" cy="241092"/>
          </a:xfrm>
          <a:prstGeom prst="rect">
            <a:avLst/>
          </a:prstGeom>
          <a:noFill/>
        </p:spPr>
        <p:txBody>
          <a:bodyPr wrap="square" lIns="73152" tIns="50800" rIns="73152" bIns="5080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년월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5502D147-E7FC-4BE8-831C-4804640F55C4}"/>
              </a:ext>
            </a:extLst>
          </p:cNvPr>
          <p:cNvSpPr/>
          <p:nvPr/>
        </p:nvSpPr>
        <p:spPr>
          <a:xfrm>
            <a:off x="6902120" y="1611480"/>
            <a:ext cx="705820" cy="2412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endParaRPr lang="en-US" altLang="ko-KR" sz="9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2AACE80-2C0F-4E9B-B54E-ACCA991D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20328"/>
              </p:ext>
            </p:extLst>
          </p:nvPr>
        </p:nvGraphicFramePr>
        <p:xfrm>
          <a:off x="2381882" y="2220530"/>
          <a:ext cx="4935979" cy="35713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2153">
                  <a:extLst>
                    <a:ext uri="{9D8B030D-6E8A-4147-A177-3AD203B41FA5}">
                      <a16:colId xmlns:a16="http://schemas.microsoft.com/office/drawing/2014/main" val="3307073769"/>
                    </a:ext>
                  </a:extLst>
                </a:gridCol>
                <a:gridCol w="1359616">
                  <a:extLst>
                    <a:ext uri="{9D8B030D-6E8A-4147-A177-3AD203B41FA5}">
                      <a16:colId xmlns:a16="http://schemas.microsoft.com/office/drawing/2014/main" val="819308417"/>
                    </a:ext>
                  </a:extLst>
                </a:gridCol>
                <a:gridCol w="2134210">
                  <a:extLst>
                    <a:ext uri="{9D8B030D-6E8A-4147-A177-3AD203B41FA5}">
                      <a16:colId xmlns:a16="http://schemas.microsoft.com/office/drawing/2014/main" val="1970114836"/>
                    </a:ext>
                  </a:extLst>
                </a:gridCol>
              </a:tblGrid>
              <a:tr h="4220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부서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이름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급여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원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270399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김생각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622268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안창호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382614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윤봉길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951146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안익태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77126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안중근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028949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총무부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337303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총무부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714197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유관순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635138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74192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78FA9D6-6D40-47BA-AA79-8C816ED6FA0D}"/>
              </a:ext>
            </a:extLst>
          </p:cNvPr>
          <p:cNvSpPr txBox="1"/>
          <p:nvPr/>
        </p:nvSpPr>
        <p:spPr>
          <a:xfrm>
            <a:off x="1750544" y="1022818"/>
            <a:ext cx="76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조회년월의</a:t>
            </a:r>
            <a:r>
              <a:rPr lang="ko-KR" altLang="en-US" dirty="0"/>
              <a:t> 급여 현황 조회</a:t>
            </a:r>
            <a:r>
              <a:rPr lang="en-US" altLang="ko-KR" dirty="0"/>
              <a:t>(</a:t>
            </a:r>
            <a:r>
              <a:rPr lang="ko-KR" altLang="en-US" dirty="0"/>
              <a:t>부서명칭</a:t>
            </a:r>
            <a:r>
              <a:rPr lang="en-US" altLang="ko-KR" dirty="0"/>
              <a:t>, </a:t>
            </a:r>
            <a:r>
              <a:rPr lang="ko-KR" altLang="en-US" dirty="0"/>
              <a:t>사원이름순 정렬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44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nel">
            <a:extLst>
              <a:ext uri="{FF2B5EF4-FFF2-40B4-BE49-F238E27FC236}">
                <a16:creationId xmlns:a16="http://schemas.microsoft.com/office/drawing/2014/main" id="{14CFA16C-2973-4364-9C0A-EB879A1D2E5C}"/>
              </a:ext>
            </a:extLst>
          </p:cNvPr>
          <p:cNvSpPr>
            <a:spLocks/>
          </p:cNvSpPr>
          <p:nvPr/>
        </p:nvSpPr>
        <p:spPr bwMode="auto">
          <a:xfrm>
            <a:off x="2260471" y="1229502"/>
            <a:ext cx="5890129" cy="554041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Panel">
            <a:extLst>
              <a:ext uri="{FF2B5EF4-FFF2-40B4-BE49-F238E27FC236}">
                <a16:creationId xmlns:a16="http://schemas.microsoft.com/office/drawing/2014/main" id="{3C4B3D10-C381-4E58-B979-91896E02148B}"/>
              </a:ext>
            </a:extLst>
          </p:cNvPr>
          <p:cNvSpPr>
            <a:spLocks/>
          </p:cNvSpPr>
          <p:nvPr/>
        </p:nvSpPr>
        <p:spPr bwMode="auto">
          <a:xfrm>
            <a:off x="2272983" y="683021"/>
            <a:ext cx="5890129" cy="4217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Box">
            <a:extLst>
              <a:ext uri="{FF2B5EF4-FFF2-40B4-BE49-F238E27FC236}">
                <a16:creationId xmlns:a16="http://schemas.microsoft.com/office/drawing/2014/main" id="{83218670-BB46-408B-89DB-76D07EA73D53}"/>
              </a:ext>
            </a:extLst>
          </p:cNvPr>
          <p:cNvSpPr/>
          <p:nvPr/>
        </p:nvSpPr>
        <p:spPr>
          <a:xfrm>
            <a:off x="3339730" y="755911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2018-03</a:t>
            </a:r>
          </a:p>
        </p:txBody>
      </p:sp>
      <p:sp>
        <p:nvSpPr>
          <p:cNvPr id="13" name="Label">
            <a:extLst>
              <a:ext uri="{FF2B5EF4-FFF2-40B4-BE49-F238E27FC236}">
                <a16:creationId xmlns:a16="http://schemas.microsoft.com/office/drawing/2014/main" id="{5A6291F9-2EE3-4284-B703-5D83F78A7A01}"/>
              </a:ext>
            </a:extLst>
          </p:cNvPr>
          <p:cNvSpPr txBox="1"/>
          <p:nvPr/>
        </p:nvSpPr>
        <p:spPr>
          <a:xfrm>
            <a:off x="2332804" y="755911"/>
            <a:ext cx="1008112" cy="241092"/>
          </a:xfrm>
          <a:prstGeom prst="rect">
            <a:avLst/>
          </a:prstGeom>
          <a:noFill/>
        </p:spPr>
        <p:txBody>
          <a:bodyPr wrap="square" lIns="73152" tIns="50800" rIns="73152" bIns="5080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년월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5502D147-E7FC-4BE8-831C-4804640F55C4}"/>
              </a:ext>
            </a:extLst>
          </p:cNvPr>
          <p:cNvSpPr/>
          <p:nvPr/>
        </p:nvSpPr>
        <p:spPr>
          <a:xfrm>
            <a:off x="6843397" y="755803"/>
            <a:ext cx="705820" cy="2412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endParaRPr lang="en-US" altLang="ko-KR" sz="9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2AACE80-2C0F-4E9B-B54E-ACCA991D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73412"/>
              </p:ext>
            </p:extLst>
          </p:nvPr>
        </p:nvGraphicFramePr>
        <p:xfrm>
          <a:off x="2323159" y="1364853"/>
          <a:ext cx="4935979" cy="53209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2153">
                  <a:extLst>
                    <a:ext uri="{9D8B030D-6E8A-4147-A177-3AD203B41FA5}">
                      <a16:colId xmlns:a16="http://schemas.microsoft.com/office/drawing/2014/main" val="3307073769"/>
                    </a:ext>
                  </a:extLst>
                </a:gridCol>
                <a:gridCol w="1359616">
                  <a:extLst>
                    <a:ext uri="{9D8B030D-6E8A-4147-A177-3AD203B41FA5}">
                      <a16:colId xmlns:a16="http://schemas.microsoft.com/office/drawing/2014/main" val="819308417"/>
                    </a:ext>
                  </a:extLst>
                </a:gridCol>
                <a:gridCol w="2134210">
                  <a:extLst>
                    <a:ext uri="{9D8B030D-6E8A-4147-A177-3AD203B41FA5}">
                      <a16:colId xmlns:a16="http://schemas.microsoft.com/office/drawing/2014/main" val="1970114836"/>
                    </a:ext>
                  </a:extLst>
                </a:gridCol>
              </a:tblGrid>
              <a:tr h="4220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부서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이름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급여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원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270399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김생각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622268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안창호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382614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윤봉길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951146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006349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안익태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77126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안중근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028949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45722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총무부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337303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총무부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714197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총무부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091815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유관순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635138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116353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741923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회계팀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48909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78FA9D6-6D40-47BA-AA79-8C816ED6FA0D}"/>
              </a:ext>
            </a:extLst>
          </p:cNvPr>
          <p:cNvSpPr txBox="1"/>
          <p:nvPr/>
        </p:nvSpPr>
        <p:spPr>
          <a:xfrm>
            <a:off x="1691821" y="167141"/>
            <a:ext cx="76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조회년월의</a:t>
            </a:r>
            <a:r>
              <a:rPr lang="ko-KR" altLang="en-US" dirty="0"/>
              <a:t> 급여 현황 및 부서별 합계 조회 </a:t>
            </a:r>
            <a:r>
              <a:rPr lang="en-US" altLang="ko-KR" dirty="0"/>
              <a:t>(</a:t>
            </a:r>
            <a:r>
              <a:rPr lang="ko-KR" altLang="en-US" dirty="0"/>
              <a:t>부서명칭</a:t>
            </a:r>
            <a:r>
              <a:rPr lang="en-US" altLang="ko-KR" dirty="0"/>
              <a:t>, </a:t>
            </a:r>
            <a:r>
              <a:rPr lang="ko-KR" altLang="en-US" dirty="0"/>
              <a:t>사원이름순 정렬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86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nel">
            <a:extLst>
              <a:ext uri="{FF2B5EF4-FFF2-40B4-BE49-F238E27FC236}">
                <a16:creationId xmlns:a16="http://schemas.microsoft.com/office/drawing/2014/main" id="{14CFA16C-2973-4364-9C0A-EB879A1D2E5C}"/>
              </a:ext>
            </a:extLst>
          </p:cNvPr>
          <p:cNvSpPr>
            <a:spLocks/>
          </p:cNvSpPr>
          <p:nvPr/>
        </p:nvSpPr>
        <p:spPr bwMode="auto">
          <a:xfrm>
            <a:off x="2520530" y="1590229"/>
            <a:ext cx="5890129" cy="252876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Box">
            <a:extLst>
              <a:ext uri="{FF2B5EF4-FFF2-40B4-BE49-F238E27FC236}">
                <a16:creationId xmlns:a16="http://schemas.microsoft.com/office/drawing/2014/main" id="{69014429-55C3-4520-A3C3-B8AB999387E0}"/>
              </a:ext>
            </a:extLst>
          </p:cNvPr>
          <p:cNvSpPr/>
          <p:nvPr/>
        </p:nvSpPr>
        <p:spPr>
          <a:xfrm>
            <a:off x="3457825" y="1671174"/>
            <a:ext cx="816944" cy="241092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Label">
            <a:extLst>
              <a:ext uri="{FF2B5EF4-FFF2-40B4-BE49-F238E27FC236}">
                <a16:creationId xmlns:a16="http://schemas.microsoft.com/office/drawing/2014/main" id="{602BF17E-3620-42D1-86E3-D00A3470E086}"/>
              </a:ext>
            </a:extLst>
          </p:cNvPr>
          <p:cNvSpPr txBox="1"/>
          <p:nvPr/>
        </p:nvSpPr>
        <p:spPr>
          <a:xfrm>
            <a:off x="2580351" y="1679503"/>
            <a:ext cx="1103449" cy="241092"/>
          </a:xfrm>
          <a:prstGeom prst="rect">
            <a:avLst/>
          </a:prstGeom>
          <a:noFill/>
        </p:spPr>
        <p:txBody>
          <a:bodyPr wrap="square" lIns="73152" tIns="50800" rIns="73152" bIns="5080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전월 급여 합계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Box">
            <a:extLst>
              <a:ext uri="{FF2B5EF4-FFF2-40B4-BE49-F238E27FC236}">
                <a16:creationId xmlns:a16="http://schemas.microsoft.com/office/drawing/2014/main" id="{6F942506-9951-4472-979C-BB36E455702B}"/>
              </a:ext>
            </a:extLst>
          </p:cNvPr>
          <p:cNvSpPr/>
          <p:nvPr/>
        </p:nvSpPr>
        <p:spPr>
          <a:xfrm>
            <a:off x="5281440" y="1667192"/>
            <a:ext cx="959970" cy="241092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Label">
            <a:extLst>
              <a:ext uri="{FF2B5EF4-FFF2-40B4-BE49-F238E27FC236}">
                <a16:creationId xmlns:a16="http://schemas.microsoft.com/office/drawing/2014/main" id="{1441B07F-53DC-494B-9F89-63874F6D9622}"/>
              </a:ext>
            </a:extLst>
          </p:cNvPr>
          <p:cNvSpPr txBox="1"/>
          <p:nvPr/>
        </p:nvSpPr>
        <p:spPr>
          <a:xfrm>
            <a:off x="4434690" y="1679503"/>
            <a:ext cx="1103449" cy="241092"/>
          </a:xfrm>
          <a:prstGeom prst="rect">
            <a:avLst/>
          </a:prstGeom>
          <a:noFill/>
        </p:spPr>
        <p:txBody>
          <a:bodyPr wrap="square" lIns="73152" tIns="50800" rIns="73152" bIns="5080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당월 급여 합계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Panel">
            <a:extLst>
              <a:ext uri="{FF2B5EF4-FFF2-40B4-BE49-F238E27FC236}">
                <a16:creationId xmlns:a16="http://schemas.microsoft.com/office/drawing/2014/main" id="{3C4B3D10-C381-4E58-B979-91896E02148B}"/>
              </a:ext>
            </a:extLst>
          </p:cNvPr>
          <p:cNvSpPr>
            <a:spLocks/>
          </p:cNvSpPr>
          <p:nvPr/>
        </p:nvSpPr>
        <p:spPr bwMode="auto">
          <a:xfrm>
            <a:off x="2533042" y="1043747"/>
            <a:ext cx="5890129" cy="4217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1" hangingPunct="1">
              <a:defRPr sz="211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Box">
            <a:extLst>
              <a:ext uri="{FF2B5EF4-FFF2-40B4-BE49-F238E27FC236}">
                <a16:creationId xmlns:a16="http://schemas.microsoft.com/office/drawing/2014/main" id="{83218670-BB46-408B-89DB-76D07EA73D53}"/>
              </a:ext>
            </a:extLst>
          </p:cNvPr>
          <p:cNvSpPr/>
          <p:nvPr/>
        </p:nvSpPr>
        <p:spPr>
          <a:xfrm>
            <a:off x="3599789" y="1116637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2018-03</a:t>
            </a:r>
          </a:p>
        </p:txBody>
      </p:sp>
      <p:sp>
        <p:nvSpPr>
          <p:cNvPr id="13" name="Label">
            <a:extLst>
              <a:ext uri="{FF2B5EF4-FFF2-40B4-BE49-F238E27FC236}">
                <a16:creationId xmlns:a16="http://schemas.microsoft.com/office/drawing/2014/main" id="{5A6291F9-2EE3-4284-B703-5D83F78A7A01}"/>
              </a:ext>
            </a:extLst>
          </p:cNvPr>
          <p:cNvSpPr txBox="1"/>
          <p:nvPr/>
        </p:nvSpPr>
        <p:spPr>
          <a:xfrm>
            <a:off x="2592863" y="1116637"/>
            <a:ext cx="1008112" cy="241092"/>
          </a:xfrm>
          <a:prstGeom prst="rect">
            <a:avLst/>
          </a:prstGeom>
          <a:noFill/>
        </p:spPr>
        <p:txBody>
          <a:bodyPr wrap="square" lIns="73152" tIns="50800" rIns="73152" bIns="5080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년월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5502D147-E7FC-4BE8-831C-4804640F55C4}"/>
              </a:ext>
            </a:extLst>
          </p:cNvPr>
          <p:cNvSpPr/>
          <p:nvPr/>
        </p:nvSpPr>
        <p:spPr>
          <a:xfrm>
            <a:off x="7103456" y="1116529"/>
            <a:ext cx="705820" cy="2412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endParaRPr lang="en-US" altLang="ko-KR" sz="9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2AACE80-2C0F-4E9B-B54E-ACCA991D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758005"/>
              </p:ext>
            </p:extLst>
          </p:nvPr>
        </p:nvGraphicFramePr>
        <p:xfrm>
          <a:off x="2580352" y="2035972"/>
          <a:ext cx="5708909" cy="18216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94477">
                  <a:extLst>
                    <a:ext uri="{9D8B030D-6E8A-4147-A177-3AD203B41FA5}">
                      <a16:colId xmlns:a16="http://schemas.microsoft.com/office/drawing/2014/main" val="3307073769"/>
                    </a:ext>
                  </a:extLst>
                </a:gridCol>
                <a:gridCol w="843284">
                  <a:extLst>
                    <a:ext uri="{9D8B030D-6E8A-4147-A177-3AD203B41FA5}">
                      <a16:colId xmlns:a16="http://schemas.microsoft.com/office/drawing/2014/main" val="819308417"/>
                    </a:ext>
                  </a:extLst>
                </a:gridCol>
                <a:gridCol w="1323716">
                  <a:extLst>
                    <a:ext uri="{9D8B030D-6E8A-4147-A177-3AD203B41FA5}">
                      <a16:colId xmlns:a16="http://schemas.microsoft.com/office/drawing/2014/main" val="1970114836"/>
                    </a:ext>
                  </a:extLst>
                </a:gridCol>
                <a:gridCol w="1323716">
                  <a:extLst>
                    <a:ext uri="{9D8B030D-6E8A-4147-A177-3AD203B41FA5}">
                      <a16:colId xmlns:a16="http://schemas.microsoft.com/office/drawing/2014/main" val="3730079142"/>
                    </a:ext>
                  </a:extLst>
                </a:gridCol>
                <a:gridCol w="1323716">
                  <a:extLst>
                    <a:ext uri="{9D8B030D-6E8A-4147-A177-3AD203B41FA5}">
                      <a16:colId xmlns:a16="http://schemas.microsoft.com/office/drawing/2014/main" val="3244338692"/>
                    </a:ext>
                  </a:extLst>
                </a:gridCol>
              </a:tblGrid>
              <a:tr h="1749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부서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인원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급여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원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270399"/>
                  </a:ext>
                </a:extLst>
              </a:tr>
              <a:tr h="247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전월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당월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전년동월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921775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생산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팀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622268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635138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총무부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741923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회계팀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964746"/>
                  </a:ext>
                </a:extLst>
              </a:tr>
            </a:tbl>
          </a:graphicData>
        </a:graphic>
      </p:graphicFrame>
      <p:sp>
        <p:nvSpPr>
          <p:cNvPr id="16" name="Text Box">
            <a:extLst>
              <a:ext uri="{FF2B5EF4-FFF2-40B4-BE49-F238E27FC236}">
                <a16:creationId xmlns:a16="http://schemas.microsoft.com/office/drawing/2014/main" id="{60CABEFC-8C67-4784-AB98-C505D8544D11}"/>
              </a:ext>
            </a:extLst>
          </p:cNvPr>
          <p:cNvSpPr/>
          <p:nvPr/>
        </p:nvSpPr>
        <p:spPr>
          <a:xfrm>
            <a:off x="7329291" y="1657835"/>
            <a:ext cx="959970" cy="241092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abel">
            <a:extLst>
              <a:ext uri="{FF2B5EF4-FFF2-40B4-BE49-F238E27FC236}">
                <a16:creationId xmlns:a16="http://schemas.microsoft.com/office/drawing/2014/main" id="{201C5F36-EFED-45CE-851E-5E87ED7D5988}"/>
              </a:ext>
            </a:extLst>
          </p:cNvPr>
          <p:cNvSpPr txBox="1"/>
          <p:nvPr/>
        </p:nvSpPr>
        <p:spPr>
          <a:xfrm>
            <a:off x="6297983" y="1670146"/>
            <a:ext cx="1103449" cy="241092"/>
          </a:xfrm>
          <a:prstGeom prst="rect">
            <a:avLst/>
          </a:prstGeom>
          <a:noFill/>
        </p:spPr>
        <p:txBody>
          <a:bodyPr wrap="square" lIns="73152" tIns="50800" rIns="73152" bIns="5080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전년동월 급여합계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8FA9D6-6D40-47BA-AA79-8C816ED6FA0D}"/>
              </a:ext>
            </a:extLst>
          </p:cNvPr>
          <p:cNvSpPr txBox="1"/>
          <p:nvPr/>
        </p:nvSpPr>
        <p:spPr>
          <a:xfrm>
            <a:off x="1951880" y="527867"/>
            <a:ext cx="76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조회년도</a:t>
            </a:r>
            <a:r>
              <a:rPr lang="ko-KR" altLang="en-US" dirty="0"/>
              <a:t> 기준 부서별 전월</a:t>
            </a:r>
            <a:r>
              <a:rPr lang="en-US" altLang="ko-KR" dirty="0"/>
              <a:t>/</a:t>
            </a:r>
            <a:r>
              <a:rPr lang="ko-KR" altLang="en-US" dirty="0"/>
              <a:t>당월</a:t>
            </a:r>
            <a:r>
              <a:rPr lang="en-US" altLang="ko-KR" dirty="0"/>
              <a:t>/</a:t>
            </a:r>
            <a:r>
              <a:rPr lang="ko-KR" altLang="en-US" dirty="0"/>
              <a:t>전년 동월 급여를 조회</a:t>
            </a:r>
          </a:p>
        </p:txBody>
      </p:sp>
    </p:spTree>
    <p:extLst>
      <p:ext uri="{BB962C8B-B14F-4D97-AF65-F5344CB8AC3E}">
        <p14:creationId xmlns:p14="http://schemas.microsoft.com/office/powerpoint/2010/main" val="38836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150</Words>
  <Application>Microsoft Office PowerPoint</Application>
  <PresentationFormat>와이드스크린</PresentationFormat>
  <Paragraphs>77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2019-06-21T12:04:55Z</dcterms:created>
  <dcterms:modified xsi:type="dcterms:W3CDTF">2019-06-21T13:39:25Z</dcterms:modified>
</cp:coreProperties>
</file>