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89" r:id="rId6"/>
    <p:sldId id="287" r:id="rId7"/>
    <p:sldId id="292" r:id="rId8"/>
    <p:sldId id="288" r:id="rId9"/>
    <p:sldId id="283" r:id="rId10"/>
    <p:sldId id="291" r:id="rId11"/>
    <p:sldId id="284" r:id="rId12"/>
    <p:sldId id="290" r:id="rId13"/>
    <p:sldId id="260" r:id="rId14"/>
    <p:sldId id="261" r:id="rId15"/>
    <p:sldId id="262" r:id="rId16"/>
    <p:sldId id="265" r:id="rId17"/>
    <p:sldId id="266" r:id="rId18"/>
    <p:sldId id="267" r:id="rId19"/>
    <p:sldId id="293" r:id="rId20"/>
    <p:sldId id="273" r:id="rId21"/>
    <p:sldId id="274" r:id="rId22"/>
    <p:sldId id="295" r:id="rId23"/>
    <p:sldId id="275" r:id="rId24"/>
    <p:sldId id="276" r:id="rId25"/>
    <p:sldId id="277" r:id="rId26"/>
    <p:sldId id="278" r:id="rId27"/>
    <p:sldId id="279" r:id="rId28"/>
    <p:sldId id="296" r:id="rId29"/>
    <p:sldId id="297" r:id="rId30"/>
    <p:sldId id="298" r:id="rId31"/>
    <p:sldId id="299" r:id="rId32"/>
    <p:sldId id="300" r:id="rId33"/>
    <p:sldId id="282" r:id="rId34"/>
    <p:sldId id="280" r:id="rId35"/>
  </p:sldIdLst>
  <p:sldSz cx="12192000" cy="6858000"/>
  <p:notesSz cx="6858000" cy="9144000"/>
  <p:custDataLst>
    <p:tags r:id="rId37"/>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774"/>
    <p:restoredTop sz="85085" autoAdjust="0"/>
  </p:normalViewPr>
  <p:slideViewPr>
    <p:cSldViewPr snapToGrid="0">
      <p:cViewPr varScale="1">
        <p:scale>
          <a:sx n="90" d="100"/>
          <a:sy n="90" d="100"/>
        </p:scale>
        <p:origin x="22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 Id="rId4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2017-10-25</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‹Nr.›</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15248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59100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380943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235654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89279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290615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2017-10-25</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2017-10-25</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2017-10-25</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2017-10-25</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‹Nr.›</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mailto:Lukas.varli@hotmail.com" TargetMode="External"/><Relationship Id="rId5" Type="http://schemas.openxmlformats.org/officeDocument/2006/relationships/hyperlink" Target="mailto:peteryakobte11@gmail.com" TargetMode="External"/><Relationship Id="rId6" Type="http://schemas.openxmlformats.org/officeDocument/2006/relationships/hyperlink" Target="mailto:emil.rosell@outlook.com" TargetMode="External"/><Relationship Id="rId7" Type="http://schemas.openxmlformats.org/officeDocument/2006/relationships/hyperlink" Target="mailto:tornquist93@gmail.com" TargetMode="External"/><Relationship Id="rId8" Type="http://schemas.openxmlformats.org/officeDocument/2006/relationships/hyperlink" Target="mailto:robertgrubesic@hotmail.com" TargetMode="External"/><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tags" Target="../tags/tag11.xml"/><Relationship Id="rId2"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tags" Target="../tags/tag12.xml"/><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tags" Target="../tags/tag13.xml"/><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6.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7.pn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18.png"/><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19.jpg"/><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25.png"/><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5.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7.xml"/><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9.xml"/><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tags" Target="../tags/tag10.xml"/><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smtClean="0">
                <a:hlinkClick r:id="rId7"/>
              </a:rPr>
              <a:t>tornquist93@gmail.com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91545" y="2449132"/>
            <a:ext cx="5980655" cy="3390836"/>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998594"/>
            <a:ext cx="5183188" cy="697550"/>
          </a:xfrm>
        </p:spPr>
      </p:pic>
    </p:spTree>
    <p:custDataLst>
      <p:tags r:id="rId1"/>
    </p:custDataLst>
    <p:extLst>
      <p:ext uri="{BB962C8B-B14F-4D97-AF65-F5344CB8AC3E}">
        <p14:creationId xmlns:p14="http://schemas.microsoft.com/office/powerpoint/2010/main" val="1472292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 xmlns:a16="http://schemas.microsoft.com/office/drawing/2014/main"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 xmlns:a16="http://schemas.microsoft.com/office/drawing/2014/main"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 xmlns:a16="http://schemas.microsoft.com/office/drawing/2014/main"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 xmlns:a16="http://schemas.microsoft.com/office/drawing/2014/main"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pPr marL="0" indent="0">
              <a:buNone/>
            </a:pPr>
            <a:r>
              <a:rPr lang="sv-SE" dirty="0" smtClean="0"/>
              <a:t>En av de bästa erfarenheten av TDD är att man får tänka till ordentligt när man skriver sin kod, det ger dig vissa begränsningar när man väl ska börja koda vilket hjälper en att hålla den röda tråden och ser till att du kan strukturera din kod korrekt. Men ibland kan den första tanken bli fel vilket gör att man får tänka om på hur man skrivit sin testkod/testfall och detta leder till att man kanske skriver enklare eller bättre kod än som var avsiktligt. </a:t>
            </a:r>
          </a:p>
        </p:txBody>
      </p:sp>
    </p:spTree>
    <p:custDataLst>
      <p:tags r:id="rId1"/>
    </p:custDataLst>
    <p:extLst>
      <p:ext uri="{BB962C8B-B14F-4D97-AF65-F5344CB8AC3E}">
        <p14:creationId xmlns:p14="http://schemas.microsoft.com/office/powerpoint/2010/main" val="1458286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smtClean="0"/>
              <a:t>. När </a:t>
            </a:r>
            <a:r>
              <a:rPr lang="sv-SE" dirty="0"/>
              <a:t>man skapar </a:t>
            </a:r>
            <a:r>
              <a:rPr lang="sv-SE" dirty="0" smtClean="0"/>
              <a:t>en karta anges </a:t>
            </a:r>
            <a:r>
              <a:rPr lang="sv-SE" dirty="0"/>
              <a:t>namnet på vad kartan ska heta samt bredden och </a:t>
            </a:r>
            <a:r>
              <a:rPr lang="sv-SE" dirty="0" smtClean="0"/>
              <a:t>höjden. Man kan tydligt dela upp detta i grupper och skapa begränsningar, därför har vi valt att utföra en </a:t>
            </a:r>
            <a:r>
              <a:rPr lang="sv-SE" dirty="0" err="1" smtClean="0"/>
              <a:t>ekvalensklassuppdelning</a:t>
            </a:r>
            <a:r>
              <a:rPr lang="sv-SE" dirty="0" smtClean="0"/>
              <a:t> här. </a:t>
            </a:r>
            <a:r>
              <a:rPr lang="sv-SE" dirty="0"/>
              <a:t>Vi har </a:t>
            </a:r>
            <a:r>
              <a:rPr lang="sv-SE" dirty="0" smtClean="0"/>
              <a:t>delat </a:t>
            </a:r>
            <a:r>
              <a:rPr lang="sv-SE" dirty="0"/>
              <a:t>upp ekvivalensklasserna i </a:t>
            </a:r>
            <a:r>
              <a:rPr lang="sv-SE" dirty="0" err="1"/>
              <a:t>mapName</a:t>
            </a:r>
            <a:r>
              <a:rPr lang="sv-SE" dirty="0"/>
              <a:t>, </a:t>
            </a:r>
            <a:r>
              <a:rPr lang="sv-SE" dirty="0" err="1"/>
              <a:t>mapHeight</a:t>
            </a:r>
            <a:r>
              <a:rPr lang="sv-SE" dirty="0"/>
              <a:t> och </a:t>
            </a:r>
            <a:r>
              <a:rPr lang="sv-SE" dirty="0" err="1" smtClean="0"/>
              <a:t>mapWidth</a:t>
            </a:r>
            <a:r>
              <a:rPr lang="sv-SE" dirty="0" smtClean="0"/>
              <a:t>. Där vi har gjort tydliga begränsningar så att man inte ska kunna skapa en för stor karta samt en karta som inte finns. Vi har även gjort att man inte ska kunna skapa en karta utan namn.</a:t>
            </a:r>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r>
              <a:rPr lang="sv-SE" dirty="0" smtClean="0"/>
              <a:t>Vi har valt att tillämpa tillståndsmaskinen på karaktären då den är i peaceful state, overburdened, in combat, in combat overburdned och dead. Vi har valt att nå state coverage dvs täcka alla tillstånd. Vi tyckte det var intressant hur karaktären kan plocka upp items, bli overburdened och ändå gå in i combat. Sedan var det nödvändigt att testa om karaktären kan ta bort item och gå in i vanlig combat eller gå tillbaka till peaceful state.</a:t>
            </a:r>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0" y="2749979"/>
            <a:ext cx="10515600" cy="1325563"/>
          </a:xfrm>
        </p:spPr>
        <p:txBody>
          <a:bodyPr/>
          <a:lstStyle/>
          <a:p>
            <a:r>
              <a:rPr lang="sv-SE" dirty="0"/>
              <a:t>Tillståndsmaskinen</a:t>
            </a:r>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00890" y="-32006"/>
            <a:ext cx="7891109" cy="6890006"/>
          </a:xfrm>
        </p:spPr>
      </p:pic>
    </p:spTree>
    <p:custDataLst>
      <p:tags r:id="rId1"/>
    </p:custDataLst>
    <p:extLst>
      <p:ext uri="{BB962C8B-B14F-4D97-AF65-F5344CB8AC3E}">
        <p14:creationId xmlns:p14="http://schemas.microsoft.com/office/powerpoint/2010/main" val="2924590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3210700722"/>
              </p:ext>
            </p:extLst>
          </p:nvPr>
        </p:nvGraphicFramePr>
        <p:xfrm>
          <a:off x="2686087" y="472345"/>
          <a:ext cx="9104244" cy="6057120"/>
        </p:xfrm>
        <a:graphic>
          <a:graphicData uri="http://schemas.openxmlformats.org/drawingml/2006/table">
            <a:tbl>
              <a:tblPr firstRow="1" bandRow="1">
                <a:tableStyleId>{5C22544A-7EE6-4342-B048-85BDC9FD1C3A}</a:tableStyleId>
              </a:tblPr>
              <a:tblGrid>
                <a:gridCol w="2276061">
                  <a:extLst>
                    <a:ext uri="{9D8B030D-6E8A-4147-A177-3AD203B41FA5}">
                      <a16:colId xmlns="" xmlns:a16="http://schemas.microsoft.com/office/drawing/2014/main" val="20000"/>
                    </a:ext>
                  </a:extLst>
                </a:gridCol>
                <a:gridCol w="2276061">
                  <a:extLst>
                    <a:ext uri="{9D8B030D-6E8A-4147-A177-3AD203B41FA5}">
                      <a16:colId xmlns="" xmlns:a16="http://schemas.microsoft.com/office/drawing/2014/main" val="20001"/>
                    </a:ext>
                  </a:extLst>
                </a:gridCol>
                <a:gridCol w="2276061">
                  <a:extLst>
                    <a:ext uri="{9D8B030D-6E8A-4147-A177-3AD203B41FA5}">
                      <a16:colId xmlns="" xmlns:a16="http://schemas.microsoft.com/office/drawing/2014/main" val="20002"/>
                    </a:ext>
                  </a:extLst>
                </a:gridCol>
                <a:gridCol w="2276061">
                  <a:extLst>
                    <a:ext uri="{9D8B030D-6E8A-4147-A177-3AD203B41FA5}">
                      <a16:colId xmlns="" xmlns:a16="http://schemas.microsoft.com/office/drawing/2014/main" val="20003"/>
                    </a:ext>
                  </a:extLst>
                </a:gridCol>
              </a:tblGrid>
              <a:tr h="395363">
                <a:tc>
                  <a:txBody>
                    <a:bodyPr/>
                    <a:lstStyle/>
                    <a:p>
                      <a:r>
                        <a:rPr lang="sv-SE" dirty="0" smtClean="0"/>
                        <a:t>ID</a:t>
                      </a:r>
                      <a:endParaRPr lang="sv-SE" dirty="0"/>
                    </a:p>
                  </a:txBody>
                  <a:tcPr/>
                </a:tc>
                <a:tc>
                  <a:txBody>
                    <a:bodyPr/>
                    <a:lstStyle/>
                    <a:p>
                      <a:r>
                        <a:rPr lang="sv-SE" dirty="0" smtClean="0"/>
                        <a:t>Beskrivning</a:t>
                      </a:r>
                      <a:endParaRPr lang="sv-SE" dirty="0"/>
                    </a:p>
                  </a:txBody>
                  <a:tcPr/>
                </a:tc>
                <a:tc>
                  <a:txBody>
                    <a:bodyPr/>
                    <a:lstStyle/>
                    <a:p>
                      <a:r>
                        <a:rPr lang="sv-SE" dirty="0" smtClean="0"/>
                        <a:t>Täckta</a:t>
                      </a:r>
                      <a:r>
                        <a:rPr lang="sv-SE" baseline="0" dirty="0" smtClean="0"/>
                        <a:t> tillstånd</a:t>
                      </a:r>
                      <a:endParaRPr lang="sv-SE" dirty="0"/>
                    </a:p>
                  </a:txBody>
                  <a:tcPr/>
                </a:tc>
                <a:tc>
                  <a:txBody>
                    <a:bodyPr/>
                    <a:lstStyle/>
                    <a:p>
                      <a:r>
                        <a:rPr lang="sv-SE" dirty="0" smtClean="0"/>
                        <a:t>Täckta övergångar</a:t>
                      </a:r>
                      <a:endParaRPr lang="sv-SE" dirty="0"/>
                    </a:p>
                  </a:txBody>
                  <a:tcPr/>
                </a:tc>
                <a:extLst>
                  <a:ext uri="{0D108BD9-81ED-4DB2-BD59-A6C34878D82A}">
                    <a16:rowId xmlns="" xmlns:a16="http://schemas.microsoft.com/office/drawing/2014/main" val="10000"/>
                  </a:ext>
                </a:extLst>
              </a:tr>
              <a:tr h="1852249">
                <a:tc>
                  <a:txBody>
                    <a:bodyPr/>
                    <a:lstStyle/>
                    <a:p>
                      <a:r>
                        <a:rPr lang="sv-SE" dirty="0" smtClean="0"/>
                        <a:t>1</a:t>
                      </a:r>
                      <a:endParaRPr lang="sv-SE" dirty="0"/>
                    </a:p>
                  </a:txBody>
                  <a:tcPr/>
                </a:tc>
                <a:tc>
                  <a:txBody>
                    <a:bodyPr/>
                    <a:lstStyle/>
                    <a:p>
                      <a:pPr marL="342900" indent="-342900">
                        <a:buAutoNum type="arabicPeriod"/>
                      </a:pPr>
                      <a:r>
                        <a:rPr lang="sv-SE" dirty="0" smtClean="0"/>
                        <a:t>Plockar</a:t>
                      </a:r>
                      <a:r>
                        <a:rPr lang="sv-SE" baseline="0" dirty="0" smtClean="0"/>
                        <a:t> upp och blir OB</a:t>
                      </a:r>
                    </a:p>
                    <a:p>
                      <a:pPr marL="342900" indent="-342900">
                        <a:buAutoNum type="arabicPeriod"/>
                      </a:pPr>
                      <a:r>
                        <a:rPr lang="sv-SE" baseline="0" dirty="0" smtClean="0"/>
                        <a:t>Attackerar och går in i OB combat.</a:t>
                      </a:r>
                    </a:p>
                    <a:p>
                      <a:pPr marL="342900" indent="-342900">
                        <a:buAutoNum type="arabicPeriod"/>
                      </a:pPr>
                      <a:r>
                        <a:rPr lang="sv-SE" baseline="0" dirty="0" smtClean="0"/>
                        <a:t>Tar skada och dör</a:t>
                      </a:r>
                      <a:endParaRPr lang="sv-SE" dirty="0"/>
                    </a:p>
                  </a:txBody>
                  <a:tcPr/>
                </a:tc>
                <a:tc>
                  <a:txBody>
                    <a:bodyPr/>
                    <a:lstStyle/>
                    <a:p>
                      <a:r>
                        <a:rPr lang="sv-SE" dirty="0" smtClean="0"/>
                        <a:t>Peaceful</a:t>
                      </a:r>
                      <a:r>
                        <a:rPr lang="sv-SE" baseline="0" dirty="0" smtClean="0"/>
                        <a:t> </a:t>
                      </a:r>
                      <a:r>
                        <a:rPr lang="sv-SE" baseline="0" dirty="0" err="1" smtClean="0"/>
                        <a:t>state</a:t>
                      </a:r>
                      <a:r>
                        <a:rPr lang="sv-SE" baseline="0" dirty="0" smtClean="0"/>
                        <a:t>,</a:t>
                      </a:r>
                    </a:p>
                    <a:p>
                      <a:r>
                        <a:rPr lang="sv-SE" baseline="0" dirty="0" smtClean="0"/>
                        <a:t>Overburdened,</a:t>
                      </a:r>
                    </a:p>
                    <a:p>
                      <a:r>
                        <a:rPr lang="sv-SE" baseline="0" dirty="0" smtClean="0"/>
                        <a:t>OB </a:t>
                      </a:r>
                      <a:r>
                        <a:rPr lang="sv-SE" baseline="0" dirty="0" err="1" smtClean="0"/>
                        <a:t>combat</a:t>
                      </a:r>
                      <a:r>
                        <a:rPr lang="sv-SE" baseline="0" dirty="0" smtClean="0"/>
                        <a:t>,</a:t>
                      </a:r>
                    </a:p>
                    <a:p>
                      <a:r>
                        <a:rPr lang="sv-SE" baseline="0" dirty="0" err="1" smtClean="0"/>
                        <a:t>Dead</a:t>
                      </a:r>
                      <a:endParaRPr lang="sv-SE" dirty="0"/>
                    </a:p>
                  </a:txBody>
                  <a:tcPr/>
                </a:tc>
                <a:tc>
                  <a:txBody>
                    <a:bodyPr/>
                    <a:lstStyle/>
                    <a:p>
                      <a:r>
                        <a:rPr lang="sv-SE" dirty="0" smtClean="0"/>
                        <a:t>Pick </a:t>
                      </a:r>
                      <a:r>
                        <a:rPr lang="sv-SE" dirty="0" err="1" smtClean="0"/>
                        <a:t>up</a:t>
                      </a:r>
                      <a:r>
                        <a:rPr lang="sv-SE" dirty="0" smtClean="0"/>
                        <a:t> </a:t>
                      </a:r>
                      <a:r>
                        <a:rPr lang="sv-SE" dirty="0" err="1" smtClean="0"/>
                        <a:t>becomes</a:t>
                      </a:r>
                      <a:r>
                        <a:rPr lang="sv-SE" baseline="0" dirty="0" smtClean="0"/>
                        <a:t> OB, </a:t>
                      </a:r>
                    </a:p>
                    <a:p>
                      <a:r>
                        <a:rPr lang="sv-SE" baseline="0" dirty="0" smtClean="0"/>
                        <a:t>Attacks,</a:t>
                      </a:r>
                    </a:p>
                    <a:p>
                      <a:r>
                        <a:rPr lang="sv-SE" baseline="0" dirty="0" err="1" smtClean="0"/>
                        <a:t>Take</a:t>
                      </a:r>
                      <a:r>
                        <a:rPr lang="sv-SE" baseline="0" dirty="0" smtClean="0"/>
                        <a:t> </a:t>
                      </a:r>
                      <a:r>
                        <a:rPr lang="sv-SE" baseline="0" dirty="0" err="1" smtClean="0"/>
                        <a:t>damage</a:t>
                      </a:r>
                      <a:r>
                        <a:rPr lang="sv-SE" baseline="0" dirty="0" smtClean="0"/>
                        <a:t> </a:t>
                      </a:r>
                      <a:r>
                        <a:rPr lang="sv-SE" baseline="0" dirty="0" err="1" smtClean="0"/>
                        <a:t>dies</a:t>
                      </a:r>
                      <a:endParaRPr lang="sv-SE" dirty="0"/>
                    </a:p>
                  </a:txBody>
                  <a:tcPr/>
                </a:tc>
                <a:extLst>
                  <a:ext uri="{0D108BD9-81ED-4DB2-BD59-A6C34878D82A}">
                    <a16:rowId xmlns="" xmlns:a16="http://schemas.microsoft.com/office/drawing/2014/main" val="10001"/>
                  </a:ext>
                </a:extLst>
              </a:tr>
              <a:tr h="974868">
                <a:tc>
                  <a:txBody>
                    <a:bodyPr/>
                    <a:lstStyle/>
                    <a:p>
                      <a:r>
                        <a:rPr lang="sv-SE" dirty="0" smtClean="0"/>
                        <a:t>2</a:t>
                      </a:r>
                      <a:endParaRPr lang="sv-SE" dirty="0"/>
                    </a:p>
                  </a:txBody>
                  <a:tcPr/>
                </a:tc>
                <a:tc>
                  <a:txBody>
                    <a:bodyPr/>
                    <a:lstStyle/>
                    <a:p>
                      <a:pPr marL="342900" indent="-342900">
                        <a:buAutoNum type="arabicPeriod"/>
                      </a:pPr>
                      <a:r>
                        <a:rPr lang="sv-SE" baseline="0" dirty="0" smtClean="0"/>
                        <a:t>Attackerar </a:t>
                      </a:r>
                    </a:p>
                    <a:p>
                      <a:pPr marL="342900" indent="-342900">
                        <a:buAutoNum type="arabicPeriod"/>
                      </a:pPr>
                      <a:r>
                        <a:rPr lang="sv-SE" baseline="0" dirty="0" smtClean="0"/>
                        <a:t>Tar skada och dör</a:t>
                      </a:r>
                    </a:p>
                    <a:p>
                      <a:pPr marL="342900" indent="-342900">
                        <a:buAutoNum type="arabicPeriod"/>
                      </a:pPr>
                      <a:endParaRPr lang="sv-SE" dirty="0"/>
                    </a:p>
                  </a:txBody>
                  <a:tcPr/>
                </a:tc>
                <a:tc>
                  <a:txBody>
                    <a:bodyPr/>
                    <a:lstStyle/>
                    <a:p>
                      <a:r>
                        <a:rPr lang="sv-SE" dirty="0" smtClean="0"/>
                        <a:t>Peaceful </a:t>
                      </a:r>
                      <a:r>
                        <a:rPr lang="sv-SE" dirty="0" err="1" smtClean="0"/>
                        <a:t>state</a:t>
                      </a:r>
                      <a:r>
                        <a:rPr lang="sv-SE" dirty="0" smtClean="0"/>
                        <a:t>,</a:t>
                      </a:r>
                    </a:p>
                    <a:p>
                      <a:r>
                        <a:rPr lang="sv-SE" dirty="0" smtClean="0"/>
                        <a:t>In combat,</a:t>
                      </a:r>
                    </a:p>
                    <a:p>
                      <a:r>
                        <a:rPr lang="sv-SE" dirty="0" err="1" smtClean="0"/>
                        <a:t>dead</a:t>
                      </a:r>
                      <a:endParaRPr lang="sv-SE" dirty="0"/>
                    </a:p>
                  </a:txBody>
                  <a:tcPr/>
                </a:tc>
                <a:tc>
                  <a:txBody>
                    <a:bodyPr/>
                    <a:lstStyle/>
                    <a:p>
                      <a:r>
                        <a:rPr lang="sv-SE" dirty="0" smtClean="0"/>
                        <a:t>Attack,</a:t>
                      </a:r>
                    </a:p>
                    <a:p>
                      <a:r>
                        <a:rPr lang="sv-SE" dirty="0" err="1" smtClean="0"/>
                        <a:t>Take</a:t>
                      </a:r>
                      <a:r>
                        <a:rPr lang="sv-SE" dirty="0" smtClean="0"/>
                        <a:t> </a:t>
                      </a:r>
                      <a:r>
                        <a:rPr lang="sv-SE" dirty="0" err="1" smtClean="0"/>
                        <a:t>damage</a:t>
                      </a:r>
                      <a:r>
                        <a:rPr lang="sv-SE" dirty="0" smtClean="0"/>
                        <a:t> </a:t>
                      </a:r>
                      <a:r>
                        <a:rPr lang="sv-SE" dirty="0" err="1" smtClean="0"/>
                        <a:t>dies</a:t>
                      </a:r>
                      <a:endParaRPr lang="sv-SE" dirty="0"/>
                    </a:p>
                  </a:txBody>
                  <a:tcPr/>
                </a:tc>
                <a:extLst>
                  <a:ext uri="{0D108BD9-81ED-4DB2-BD59-A6C34878D82A}">
                    <a16:rowId xmlns="" xmlns:a16="http://schemas.microsoft.com/office/drawing/2014/main" val="10002"/>
                  </a:ext>
                </a:extLst>
              </a:tr>
              <a:tr h="395363">
                <a:tc>
                  <a:txBody>
                    <a:bodyPr/>
                    <a:lstStyle/>
                    <a:p>
                      <a:r>
                        <a:rPr lang="sv-SE" dirty="0" smtClean="0"/>
                        <a:t>3.</a:t>
                      </a:r>
                      <a:endParaRPr lang="sv-SE" dirty="0"/>
                    </a:p>
                  </a:txBody>
                  <a:tcPr/>
                </a:tc>
                <a:tc>
                  <a:txBody>
                    <a:bodyPr/>
                    <a:lstStyle/>
                    <a:p>
                      <a:pPr marL="342900" indent="-342900">
                        <a:buAutoNum type="arabicPeriod"/>
                      </a:pPr>
                      <a:r>
                        <a:rPr lang="sv-SE" baseline="0" dirty="0" smtClean="0"/>
                        <a:t>Plockar upp och blir OB</a:t>
                      </a:r>
                    </a:p>
                    <a:p>
                      <a:pPr marL="342900" indent="-342900">
                        <a:buAutoNum type="arabicPeriod"/>
                      </a:pPr>
                      <a:r>
                        <a:rPr lang="sv-SE" baseline="0" dirty="0" smtClean="0"/>
                        <a:t>Attackerar och går in i OB combat</a:t>
                      </a:r>
                    </a:p>
                    <a:p>
                      <a:pPr marL="342900" indent="-342900">
                        <a:buAutoNum type="arabicPeriod"/>
                      </a:pPr>
                      <a:r>
                        <a:rPr lang="sv-SE" baseline="0" dirty="0" smtClean="0"/>
                        <a:t>Tar bort item går in i vanlig combat</a:t>
                      </a:r>
                    </a:p>
                    <a:p>
                      <a:pPr marL="342900" indent="-342900">
                        <a:buAutoNum type="arabicPeriod"/>
                      </a:pPr>
                      <a:r>
                        <a:rPr lang="sv-SE" baseline="0" dirty="0" smtClean="0"/>
                        <a:t>Dödar och går tillbaka till peaceful</a:t>
                      </a:r>
                    </a:p>
                    <a:p>
                      <a:pPr marL="342900" indent="-342900">
                        <a:buAutoNum type="arabicPeriod"/>
                      </a:pPr>
                      <a:endParaRPr lang="sv-SE" dirty="0"/>
                    </a:p>
                  </a:txBody>
                  <a:tcPr/>
                </a:tc>
                <a:tc>
                  <a:txBody>
                    <a:bodyPr/>
                    <a:lstStyle/>
                    <a:p>
                      <a:r>
                        <a:rPr lang="sv-SE" dirty="0" smtClean="0"/>
                        <a:t>Peaceful state,</a:t>
                      </a:r>
                    </a:p>
                    <a:p>
                      <a:r>
                        <a:rPr lang="sv-SE" dirty="0" smtClean="0"/>
                        <a:t>OB</a:t>
                      </a:r>
                      <a:r>
                        <a:rPr lang="sv-SE" baseline="0" dirty="0" smtClean="0"/>
                        <a:t> </a:t>
                      </a:r>
                      <a:r>
                        <a:rPr lang="sv-SE" dirty="0" smtClean="0"/>
                        <a:t>combat,</a:t>
                      </a:r>
                    </a:p>
                    <a:p>
                      <a:r>
                        <a:rPr lang="sv-SE" i="0" dirty="0" smtClean="0"/>
                        <a:t>I</a:t>
                      </a:r>
                      <a:r>
                        <a:rPr lang="sv-SE" dirty="0" smtClean="0"/>
                        <a:t>n</a:t>
                      </a:r>
                      <a:r>
                        <a:rPr lang="sv-SE" baseline="0" dirty="0" smtClean="0"/>
                        <a:t> combat,</a:t>
                      </a:r>
                    </a:p>
                    <a:p>
                      <a:r>
                        <a:rPr lang="sv-SE" baseline="0" dirty="0" smtClean="0"/>
                        <a:t>Overburdened</a:t>
                      </a:r>
                      <a:endParaRPr lang="sv-SE" dirty="0" smtClean="0"/>
                    </a:p>
                    <a:p>
                      <a:endParaRPr lang="sv-SE" dirty="0"/>
                    </a:p>
                  </a:txBody>
                  <a:tcPr/>
                </a:tc>
                <a:tc>
                  <a:txBody>
                    <a:bodyPr/>
                    <a:lstStyle/>
                    <a:p>
                      <a:r>
                        <a:rPr lang="sv-SE" dirty="0" smtClean="0"/>
                        <a:t>Pick up becomes</a:t>
                      </a:r>
                      <a:r>
                        <a:rPr lang="sv-SE" baseline="0" dirty="0" smtClean="0"/>
                        <a:t> OB, </a:t>
                      </a:r>
                    </a:p>
                    <a:p>
                      <a:r>
                        <a:rPr lang="sv-SE" baseline="0" dirty="0" smtClean="0"/>
                        <a:t>Attacks,</a:t>
                      </a:r>
                    </a:p>
                    <a:p>
                      <a:r>
                        <a:rPr lang="sv-SE" dirty="0" smtClean="0"/>
                        <a:t>Remove no longer OB,</a:t>
                      </a:r>
                    </a:p>
                    <a:p>
                      <a:r>
                        <a:rPr lang="sv-SE" dirty="0" smtClean="0"/>
                        <a:t>Attack kills</a:t>
                      </a:r>
                    </a:p>
                    <a:p>
                      <a:endParaRPr lang="sv-SE" dirty="0"/>
                    </a:p>
                  </a:txBody>
                  <a:tcPr/>
                </a:tc>
                <a:extLst>
                  <a:ext uri="{0D108BD9-81ED-4DB2-BD59-A6C34878D82A}">
                    <a16:rowId xmlns=""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268711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graphicFrame>
        <p:nvGraphicFramePr>
          <p:cNvPr id="4" name="Tabell 3"/>
          <p:cNvGraphicFramePr>
            <a:graphicFrameLocks noGrp="1"/>
          </p:cNvGraphicFramePr>
          <p:nvPr>
            <p:extLst>
              <p:ext uri="{D42A27DB-BD31-4B8C-83A1-F6EECF244321}">
                <p14:modId xmlns:p14="http://schemas.microsoft.com/office/powerpoint/2010/main" val="4201598125"/>
              </p:ext>
            </p:extLst>
          </p:nvPr>
        </p:nvGraphicFramePr>
        <p:xfrm>
          <a:off x="2787688" y="1923774"/>
          <a:ext cx="9104244" cy="2560320"/>
        </p:xfrm>
        <a:graphic>
          <a:graphicData uri="http://schemas.openxmlformats.org/drawingml/2006/table">
            <a:tbl>
              <a:tblPr firstRow="1" bandRow="1">
                <a:tableStyleId>{5C22544A-7EE6-4342-B048-85BDC9FD1C3A}</a:tableStyleId>
              </a:tblPr>
              <a:tblGrid>
                <a:gridCol w="2276061">
                  <a:extLst>
                    <a:ext uri="{9D8B030D-6E8A-4147-A177-3AD203B41FA5}">
                      <a16:colId xmlns="" xmlns:a16="http://schemas.microsoft.com/office/drawing/2014/main" val="20000"/>
                    </a:ext>
                  </a:extLst>
                </a:gridCol>
                <a:gridCol w="2276061">
                  <a:extLst>
                    <a:ext uri="{9D8B030D-6E8A-4147-A177-3AD203B41FA5}">
                      <a16:colId xmlns="" xmlns:a16="http://schemas.microsoft.com/office/drawing/2014/main" val="20001"/>
                    </a:ext>
                  </a:extLst>
                </a:gridCol>
                <a:gridCol w="2276061">
                  <a:extLst>
                    <a:ext uri="{9D8B030D-6E8A-4147-A177-3AD203B41FA5}">
                      <a16:colId xmlns="" xmlns:a16="http://schemas.microsoft.com/office/drawing/2014/main" val="20002"/>
                    </a:ext>
                  </a:extLst>
                </a:gridCol>
                <a:gridCol w="2276061">
                  <a:extLst>
                    <a:ext uri="{9D8B030D-6E8A-4147-A177-3AD203B41FA5}">
                      <a16:colId xmlns="" xmlns:a16="http://schemas.microsoft.com/office/drawing/2014/main" val="20003"/>
                    </a:ext>
                  </a:extLst>
                </a:gridCol>
              </a:tblGrid>
              <a:tr h="268621">
                <a:tc>
                  <a:txBody>
                    <a:bodyPr/>
                    <a:lstStyle/>
                    <a:p>
                      <a:r>
                        <a:rPr lang="sv-SE" dirty="0" smtClean="0"/>
                        <a:t>ID</a:t>
                      </a:r>
                      <a:endParaRPr lang="sv-SE" dirty="0"/>
                    </a:p>
                  </a:txBody>
                  <a:tcPr/>
                </a:tc>
                <a:tc>
                  <a:txBody>
                    <a:bodyPr/>
                    <a:lstStyle/>
                    <a:p>
                      <a:r>
                        <a:rPr lang="sv-SE" dirty="0" smtClean="0"/>
                        <a:t>Beskrivning</a:t>
                      </a:r>
                      <a:endParaRPr lang="sv-SE" dirty="0"/>
                    </a:p>
                  </a:txBody>
                  <a:tcPr/>
                </a:tc>
                <a:tc>
                  <a:txBody>
                    <a:bodyPr/>
                    <a:lstStyle/>
                    <a:p>
                      <a:r>
                        <a:rPr lang="sv-SE" dirty="0" smtClean="0"/>
                        <a:t>Täckta</a:t>
                      </a:r>
                      <a:r>
                        <a:rPr lang="sv-SE" baseline="0" dirty="0" smtClean="0"/>
                        <a:t> tillstånd</a:t>
                      </a:r>
                      <a:endParaRPr lang="sv-SE" dirty="0"/>
                    </a:p>
                  </a:txBody>
                  <a:tcPr/>
                </a:tc>
                <a:tc>
                  <a:txBody>
                    <a:bodyPr/>
                    <a:lstStyle/>
                    <a:p>
                      <a:r>
                        <a:rPr lang="sv-SE" dirty="0" smtClean="0"/>
                        <a:t>Täckta övergångar</a:t>
                      </a:r>
                      <a:endParaRPr lang="sv-SE" dirty="0"/>
                    </a:p>
                  </a:txBody>
                  <a:tcPr/>
                </a:tc>
                <a:extLst>
                  <a:ext uri="{0D108BD9-81ED-4DB2-BD59-A6C34878D82A}">
                    <a16:rowId xmlns="" xmlns:a16="http://schemas.microsoft.com/office/drawing/2014/main" val="10000"/>
                  </a:ext>
                </a:extLst>
              </a:tr>
              <a:tr h="1074482">
                <a:tc>
                  <a:txBody>
                    <a:bodyPr/>
                    <a:lstStyle/>
                    <a:p>
                      <a:r>
                        <a:rPr lang="sv-SE" dirty="0" smtClean="0"/>
                        <a:t>4</a:t>
                      </a:r>
                      <a:endParaRPr lang="sv-SE" dirty="0"/>
                    </a:p>
                  </a:txBody>
                  <a:tcPr/>
                </a:tc>
                <a:tc>
                  <a:txBody>
                    <a:bodyPr/>
                    <a:lstStyle/>
                    <a:p>
                      <a:pPr marL="342900" indent="-342900">
                        <a:buAutoNum type="arabicPeriod"/>
                      </a:pPr>
                      <a:r>
                        <a:rPr lang="sv-SE" baseline="0" dirty="0" smtClean="0"/>
                        <a:t>Plockar upp item</a:t>
                      </a:r>
                    </a:p>
                    <a:p>
                      <a:pPr marL="342900" indent="-342900">
                        <a:buAutoNum type="arabicPeriod"/>
                      </a:pPr>
                      <a:r>
                        <a:rPr lang="sv-SE" baseline="0" dirty="0" smtClean="0"/>
                        <a:t>Kastar bort item ur väskan</a:t>
                      </a:r>
                    </a:p>
                    <a:p>
                      <a:pPr marL="342900" indent="-342900">
                        <a:buAutoNum type="arabicPeriod"/>
                      </a:pPr>
                      <a:r>
                        <a:rPr lang="sv-SE" baseline="0" dirty="0" smtClean="0"/>
                        <a:t>Plockar upp item</a:t>
                      </a:r>
                    </a:p>
                    <a:p>
                      <a:pPr marL="342900" indent="-342900">
                        <a:buAutoNum type="arabicPeriod"/>
                      </a:pPr>
                      <a:r>
                        <a:rPr lang="sv-SE" baseline="0" dirty="0" smtClean="0"/>
                        <a:t>Tar på sig item</a:t>
                      </a:r>
                    </a:p>
                  </a:txBody>
                  <a:tcPr/>
                </a:tc>
                <a:tc>
                  <a:txBody>
                    <a:bodyPr/>
                    <a:lstStyle/>
                    <a:p>
                      <a:r>
                        <a:rPr lang="sv-SE" dirty="0" smtClean="0"/>
                        <a:t>Peaceful</a:t>
                      </a:r>
                      <a:r>
                        <a:rPr lang="sv-SE" baseline="0" dirty="0" smtClean="0"/>
                        <a:t> state</a:t>
                      </a:r>
                    </a:p>
                  </a:txBody>
                  <a:tcPr/>
                </a:tc>
                <a:tc>
                  <a:txBody>
                    <a:bodyPr/>
                    <a:lstStyle/>
                    <a:p>
                      <a:r>
                        <a:rPr lang="sv-SE" dirty="0" smtClean="0"/>
                        <a:t>Pick up,</a:t>
                      </a:r>
                      <a:endParaRPr lang="sv-SE" baseline="0" dirty="0" smtClean="0"/>
                    </a:p>
                    <a:p>
                      <a:r>
                        <a:rPr lang="sv-SE" baseline="0" dirty="0" smtClean="0"/>
                        <a:t>remove,</a:t>
                      </a:r>
                    </a:p>
                    <a:p>
                      <a:r>
                        <a:rPr lang="sv-SE" baseline="0" dirty="0" smtClean="0"/>
                        <a:t>equip</a:t>
                      </a:r>
                      <a:endParaRPr lang="sv-SE" dirty="0"/>
                    </a:p>
                  </a:txBody>
                  <a:tcPr/>
                </a:tc>
                <a:extLst>
                  <a:ext uri="{0D108BD9-81ED-4DB2-BD59-A6C34878D82A}">
                    <a16:rowId xmlns="" xmlns:a16="http://schemas.microsoft.com/office/drawing/2014/main" val="10001"/>
                  </a:ext>
                </a:extLst>
              </a:tr>
              <a:tr h="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 xmlns:a16="http://schemas.microsoft.com/office/drawing/2014/main" val="10002"/>
                  </a:ext>
                </a:extLst>
              </a:tr>
              <a:tr h="268621">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654353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err="1" smtClean="0"/>
              <a:t>FindBugs</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Visual VM</a:t>
            </a:r>
          </a:p>
        </p:txBody>
      </p:sp>
    </p:spTree>
    <p:custDataLst>
      <p:tags r:id="rId1"/>
    </p:custDataLst>
    <p:extLst>
      <p:ext uri="{BB962C8B-B14F-4D97-AF65-F5344CB8AC3E}">
        <p14:creationId xmlns:p14="http://schemas.microsoft.com/office/powerpoint/2010/main" val="1080120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pPr marL="0" indent="0">
              <a:buNone/>
            </a:pPr>
            <a:r>
              <a:rPr lang="sv-SE" dirty="0" smtClean="0"/>
              <a:t>Vi har utfört en formell teknisk inspektion där var  och en av gruppmedlemmarna systematisk gått igenom klassen ”GameCharacter” som är primärt skriven av Lukas Varli(Författare). Vi har använt oss av checklistan(Från Seminaretillfälle Två) som vår röda tråd för att underlätta granskningen och se till att vi jobbar inom tydliga ramar. </a:t>
            </a:r>
          </a:p>
          <a:p>
            <a:pPr marL="0" indent="0">
              <a:buNone/>
            </a:pPr>
            <a:r>
              <a:rPr lang="sv-SE" dirty="0" smtClean="0"/>
              <a:t>Den primära anledningen för att vi valde just ”GameCharacter” var för att den klassen mätt i antalet metoder är den största klassen och att den kan ses som en integrationshub för hela programmet, vilket ökar risken till att den har fler defekter än de andra klasserna.  </a:t>
            </a:r>
            <a:endParaRPr lang="sv-SE" dirty="0"/>
          </a:p>
        </p:txBody>
      </p:sp>
    </p:spTree>
    <p:custDataLst>
      <p:tags r:id="rId1"/>
    </p:custDataLst>
    <p:extLst>
      <p:ext uri="{BB962C8B-B14F-4D97-AF65-F5344CB8AC3E}">
        <p14:creationId xmlns:p14="http://schemas.microsoft.com/office/powerpoint/2010/main" val="3427005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smtClean="0"/>
              <a:t>En metod ”hpCounter” hittades som inte uppfyllde någon funktion. Den användes tidigare i projeket för testing av HP men ersattes senare av takeDamage som uppfyller samma funktion på ett effektivare sätt.</a:t>
            </a:r>
          </a:p>
          <a:p>
            <a:r>
              <a:rPr lang="sv-SE" dirty="0" smtClean="0"/>
              <a:t>Nament på metoden unWield bör specificeras, till exempel unWieldWeapon för att undvika förvirring. </a:t>
            </a:r>
            <a:endParaRPr lang="sv-SE" dirty="0"/>
          </a:p>
          <a:p>
            <a:r>
              <a:rPr lang="sv-SE" dirty="0" smtClean="0"/>
              <a:t>Namnet på metoden nameCheck bör specificeras. För att tydliggöra dess funktion kan man ändra till checkValidName  </a:t>
            </a:r>
            <a:endParaRPr lang="sv-SE" dirty="0"/>
          </a:p>
          <a:p>
            <a:r>
              <a:rPr lang="sv-SE" dirty="0" smtClean="0"/>
              <a:t>Namnet på metoden makeCharachterInPeacefulStance skulle kunna förenklas till notInCombat eller outOfCombat.</a:t>
            </a:r>
            <a:endParaRPr lang="sv-SE" dirty="0"/>
          </a:p>
        </p:txBody>
      </p:sp>
    </p:spTree>
    <p:custDataLst>
      <p:tags r:id="rId1"/>
    </p:custDataLst>
    <p:extLst>
      <p:ext uri="{BB962C8B-B14F-4D97-AF65-F5344CB8AC3E}">
        <p14:creationId xmlns:p14="http://schemas.microsoft.com/office/powerpoint/2010/main" val="3874197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normAutofit fontScale="32500" lnSpcReduction="20000"/>
          </a:bodyPr>
          <a:lstStyle/>
          <a:p>
            <a:pPr marL="0" indent="0">
              <a:buNone/>
            </a:pPr>
            <a:r>
              <a:rPr lang="sv-SE" dirty="0" smtClean="0"/>
              <a:t>Mer allvarliga</a:t>
            </a:r>
          </a:p>
          <a:p>
            <a:r>
              <a:rPr lang="sv-SE" dirty="0"/>
              <a:t>En metod ”hpCounter” hittades som inte uppfyllde någon funktion. Den användes tidigare i projeket för testing av HP men ersattes senare av takeDamage som uppfyller samma funktion på ett effektivare sätt.</a:t>
            </a:r>
          </a:p>
          <a:p>
            <a:r>
              <a:rPr lang="sv-SE" dirty="0"/>
              <a:t>Metoden hasEquipped() kan förenklas genom att slå ihop if sattserna med en &amp;&amp; </a:t>
            </a:r>
            <a:endParaRPr lang="sv-SE" dirty="0" smtClean="0"/>
          </a:p>
          <a:p>
            <a:endParaRPr lang="sv-SE" dirty="0" smtClean="0"/>
          </a:p>
          <a:p>
            <a:pPr marL="0" indent="0">
              <a:buNone/>
            </a:pPr>
            <a:r>
              <a:rPr lang="sv-SE" dirty="0" smtClean="0"/>
              <a:t>Mindra allvarliga </a:t>
            </a:r>
            <a:endParaRPr lang="sv-SE" dirty="0"/>
          </a:p>
          <a:p>
            <a:pPr fontAlgn="base"/>
            <a:r>
              <a:rPr lang="sv-SE" dirty="0"/>
              <a:t>Metod namnet “makeCharacterInCombat” &amp; “MakeCharacterInPeacefulStance” är onödigt komplicerade och skulle kunna döpas om till t.ex. “enterCombat” &amp; “exitCombat”.</a:t>
            </a:r>
          </a:p>
          <a:p>
            <a:pPr fontAlgn="base"/>
            <a:r>
              <a:rPr lang="sv-SE" dirty="0"/>
              <a:t/>
            </a:r>
            <a:br>
              <a:rPr lang="sv-SE" dirty="0"/>
            </a:br>
            <a:r>
              <a:rPr lang="sv-SE" dirty="0"/>
              <a:t>Metod namnet “getIsInCombat” skulle kunna döpas om till “isCharacterInCombat”.</a:t>
            </a:r>
          </a:p>
          <a:p>
            <a:pPr fontAlgn="base"/>
            <a:r>
              <a:rPr lang="sv-SE" dirty="0"/>
              <a:t/>
            </a:r>
            <a:br>
              <a:rPr lang="sv-SE" dirty="0"/>
            </a:br>
            <a:r>
              <a:rPr lang="sv-SE" dirty="0"/>
              <a:t>Metod namnet “makeCharacterDead” skulle kunna döpas om till “killCharacter” eller “characterDies”.</a:t>
            </a:r>
          </a:p>
          <a:p>
            <a:pPr fontAlgn="base"/>
            <a:r>
              <a:rPr lang="sv-SE" dirty="0"/>
              <a:t/>
            </a:r>
            <a:br>
              <a:rPr lang="sv-SE" dirty="0"/>
            </a:br>
            <a:r>
              <a:rPr lang="sv-SE" dirty="0"/>
              <a:t>Metod namnet “equipEquipment” skulle kunna döpas om till “useEquipment”.</a:t>
            </a:r>
          </a:p>
          <a:p>
            <a:pPr fontAlgn="base"/>
            <a:r>
              <a:rPr lang="sv-SE" dirty="0"/>
              <a:t/>
            </a:r>
            <a:br>
              <a:rPr lang="sv-SE" dirty="0"/>
            </a:br>
            <a:r>
              <a:rPr lang="sv-SE" dirty="0"/>
              <a:t>Metod namnet “isWielding” skulle kunna döpas till “isCharacterWieldingWeapon” för att bättre beskriva dess funktion.</a:t>
            </a:r>
          </a:p>
          <a:p>
            <a:pPr fontAlgn="base"/>
            <a:r>
              <a:rPr lang="sv-SE" dirty="0"/>
              <a:t>Metod namnet “hasEquipped” skulle kunna döpas om till “isEquipmentInUse”.</a:t>
            </a:r>
          </a:p>
          <a:p>
            <a:pPr fontAlgn="base"/>
            <a:r>
              <a:rPr lang="sv-SE" dirty="0"/>
              <a:t/>
            </a:r>
            <a:br>
              <a:rPr lang="sv-SE" dirty="0"/>
            </a:br>
            <a:r>
              <a:rPr lang="sv-SE" dirty="0"/>
              <a:t>Metod namnet “unWield” skulle kunna döpas om till “unWieldWeapon” för att specificera dess funktion.</a:t>
            </a:r>
          </a:p>
          <a:p>
            <a:pPr fontAlgn="base"/>
            <a:r>
              <a:rPr lang="sv-SE" dirty="0"/>
              <a:t/>
            </a:r>
            <a:br>
              <a:rPr lang="sv-SE" dirty="0"/>
            </a:br>
            <a:r>
              <a:rPr lang="sv-SE" dirty="0"/>
              <a:t>Metod namnet “pickUp” skulle kunna döpas till “pickUpItem” för att specificera dess funktion</a:t>
            </a:r>
            <a:r>
              <a:rPr lang="sv-SE" dirty="0" smtClean="0"/>
              <a:t>.</a:t>
            </a:r>
            <a:endParaRPr lang="sv-SE" dirty="0"/>
          </a:p>
          <a:p>
            <a:pPr fontAlgn="base"/>
            <a:r>
              <a:rPr lang="sv-SE" dirty="0"/>
              <a:t>Metoden “resetLevel” kan göras private</a:t>
            </a:r>
          </a:p>
          <a:p>
            <a:pPr fontAlgn="base"/>
            <a:r>
              <a:rPr lang="sv-SE" dirty="0"/>
              <a:t>Metoden “resetExperience” kan göras private</a:t>
            </a:r>
          </a:p>
          <a:p>
            <a:pPr marL="0" indent="0" fontAlgn="base">
              <a:buNone/>
            </a:pPr>
            <a:endParaRPr lang="sv-SE" b="1" dirty="0"/>
          </a:p>
          <a:p>
            <a:endParaRPr lang="sv-SE" sz="1800" dirty="0"/>
          </a:p>
        </p:txBody>
      </p:sp>
    </p:spTree>
    <p:custDataLst>
      <p:tags r:id="rId1"/>
    </p:custDataLst>
    <p:extLst>
      <p:ext uri="{BB962C8B-B14F-4D97-AF65-F5344CB8AC3E}">
        <p14:creationId xmlns:p14="http://schemas.microsoft.com/office/powerpoint/2010/main" val="3793883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pPr marL="0" indent="0">
              <a:lnSpc>
                <a:spcPct val="100000"/>
              </a:lnSpc>
              <a:buNone/>
            </a:pPr>
            <a:r>
              <a:rPr lang="sv-SE" sz="2400" dirty="0"/>
              <a:t>Den största erfarenheten vi kunde dra av att utföra en formell teknisk inspektion var hur effektiv den var när det kommer till att hitta fel. Att först enskilt gå igenom koden noggrant steg för steg och sedan gå igenom den tillsammans visade sig vara väldigt effektivt. Det gav oss en möjlighet att gå igenom koden för att se till att allting ser bra ut och fungerar som det ska. Det är ett bra sätt att se hur varandras kod ser ut i minsta detalj och hur man har jobbat</a:t>
            </a:r>
            <a:r>
              <a:rPr lang="sv-SE" sz="2400" dirty="0" smtClean="0"/>
              <a:t>.</a:t>
            </a:r>
          </a:p>
          <a:p>
            <a:pPr marL="0" indent="0">
              <a:buNone/>
            </a:pPr>
            <a:endParaRPr lang="sv-SE" sz="2400" dirty="0" smtClean="0"/>
          </a:p>
          <a:p>
            <a:pPr marL="0" indent="0">
              <a:buNone/>
            </a:pPr>
            <a:endParaRPr lang="sv-SE" sz="2400" b="1" dirty="0"/>
          </a:p>
        </p:txBody>
      </p:sp>
    </p:spTree>
    <p:custDataLst>
      <p:tags r:id="rId1"/>
    </p:custDataLst>
    <p:extLst>
      <p:ext uri="{BB962C8B-B14F-4D97-AF65-F5344CB8AC3E}">
        <p14:creationId xmlns:p14="http://schemas.microsoft.com/office/powerpoint/2010/main" val="724679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963" y="365125"/>
            <a:ext cx="6843837" cy="6092052"/>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a:xfrm>
            <a:off x="678543" y="1448253"/>
            <a:ext cx="10515600" cy="4351338"/>
          </a:xfrm>
        </p:spPr>
        <p:txBody>
          <a:bodyPr/>
          <a:lstStyle/>
          <a:p>
            <a:pPr marL="0" indent="0">
              <a:buNone/>
            </a:pPr>
            <a:r>
              <a:rPr lang="sv-SE" dirty="0" smtClean="0"/>
              <a:t>Vi började med att köra profilern på alla klasser i programmet för att undersöka vilka klasser och metoder som hade längst körtid</a:t>
            </a:r>
            <a:endParaRPr lang="sv-SE"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37" y="2661104"/>
            <a:ext cx="11363325" cy="3829050"/>
          </a:xfrm>
          <a:prstGeom prst="rect">
            <a:avLst/>
          </a:prstGeom>
        </p:spPr>
      </p:pic>
      <p:sp>
        <p:nvSpPr>
          <p:cNvPr id="9" name="Flowchart: Process 8"/>
          <p:cNvSpPr/>
          <p:nvPr/>
        </p:nvSpPr>
        <p:spPr>
          <a:xfrm>
            <a:off x="678542" y="3802743"/>
            <a:ext cx="11099120" cy="696686"/>
          </a:xfrm>
          <a:prstGeom prst="flowChartProcess">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5478245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143" y="388711"/>
            <a:ext cx="10515600" cy="4351338"/>
          </a:xfrm>
        </p:spPr>
        <p:txBody>
          <a:bodyPr/>
          <a:lstStyle/>
          <a:p>
            <a:pPr marL="0" indent="0">
              <a:buNone/>
            </a:pPr>
            <a:r>
              <a:rPr lang="sv-SE" dirty="0" smtClean="0"/>
              <a:t>Efter flera körningar med någorlunda varierande resultat så stod det klart att det var GameCharacter classen, dens konstruktor samt metoden unEquip som krävde mest CPU tid. Därför valde vi att undersöka den närmare och köra profilern på bara den klassen</a:t>
            </a:r>
            <a:endParaRPr lang="sv-S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43" y="2102957"/>
            <a:ext cx="10974332" cy="3639058"/>
          </a:xfrm>
          <a:prstGeom prst="rect">
            <a:avLst/>
          </a:prstGeom>
        </p:spPr>
      </p:pic>
      <p:sp>
        <p:nvSpPr>
          <p:cNvPr id="5" name="Flowchart: Process 4"/>
          <p:cNvSpPr/>
          <p:nvPr/>
        </p:nvSpPr>
        <p:spPr>
          <a:xfrm>
            <a:off x="780143" y="2902856"/>
            <a:ext cx="11078028" cy="1567543"/>
          </a:xfrm>
          <a:prstGeom prst="flowChartProcess">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sv-SE"/>
          </a:p>
        </p:txBody>
      </p:sp>
    </p:spTree>
    <p:extLst>
      <p:ext uri="{BB962C8B-B14F-4D97-AF65-F5344CB8AC3E}">
        <p14:creationId xmlns:p14="http://schemas.microsoft.com/office/powerpoint/2010/main" val="3925587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584" y="0"/>
            <a:ext cx="7393473" cy="6858000"/>
          </a:xfrm>
          <a:prstGeom prst="rect">
            <a:avLst/>
          </a:prstGeom>
        </p:spPr>
      </p:pic>
    </p:spTree>
    <p:custDataLst>
      <p:tags r:id="rId1"/>
    </p:custDataLst>
    <p:extLst>
      <p:ext uri="{BB962C8B-B14F-4D97-AF65-F5344CB8AC3E}">
        <p14:creationId xmlns:p14="http://schemas.microsoft.com/office/powerpoint/2010/main" val="3617610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34" y="342469"/>
            <a:ext cx="10974332" cy="6173061"/>
          </a:xfrm>
          <a:prstGeom prst="rect">
            <a:avLst/>
          </a:prstGeom>
        </p:spPr>
      </p:pic>
    </p:spTree>
    <p:extLst>
      <p:ext uri="{BB962C8B-B14F-4D97-AF65-F5344CB8AC3E}">
        <p14:creationId xmlns:p14="http://schemas.microsoft.com/office/powerpoint/2010/main" val="2782903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43" y="1179565"/>
            <a:ext cx="10974332" cy="2495898"/>
          </a:xfrm>
          <a:prstGeom prst="rect">
            <a:avLst/>
          </a:prstGeom>
        </p:spPr>
      </p:pic>
      <p:sp>
        <p:nvSpPr>
          <p:cNvPr id="5" name="Content Placeholder 2"/>
          <p:cNvSpPr>
            <a:spLocks noGrp="1"/>
          </p:cNvSpPr>
          <p:nvPr>
            <p:ph idx="1"/>
          </p:nvPr>
        </p:nvSpPr>
        <p:spPr>
          <a:xfrm>
            <a:off x="780143" y="388711"/>
            <a:ext cx="10515600" cy="4351338"/>
          </a:xfrm>
        </p:spPr>
        <p:txBody>
          <a:bodyPr/>
          <a:lstStyle/>
          <a:p>
            <a:pPr marL="0" indent="0">
              <a:buNone/>
            </a:pPr>
            <a:r>
              <a:rPr lang="sv-SE" dirty="0" smtClean="0"/>
              <a:t>Enum Type tar upp mest plats WTF</a:t>
            </a:r>
            <a:endParaRPr lang="sv-S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43" y="3949753"/>
            <a:ext cx="11315700" cy="1581150"/>
          </a:xfrm>
          <a:prstGeom prst="rect">
            <a:avLst/>
          </a:prstGeom>
        </p:spPr>
      </p:pic>
    </p:spTree>
    <p:extLst>
      <p:ext uri="{BB962C8B-B14F-4D97-AF65-F5344CB8AC3E}">
        <p14:creationId xmlns:p14="http://schemas.microsoft.com/office/powerpoint/2010/main" val="2788474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143" y="1027340"/>
            <a:ext cx="10515600" cy="4351338"/>
          </a:xfrm>
        </p:spPr>
        <p:txBody>
          <a:bodyPr/>
          <a:lstStyle/>
          <a:p>
            <a:pPr marL="0" indent="0">
              <a:buNone/>
            </a:pPr>
            <a:r>
              <a:rPr lang="sv-SE" dirty="0" smtClean="0"/>
              <a:t>Kan finnas ett samband mellan att unequip är långsam och att equipment och dens enum tar upp mycket plats, eller så är jag bara sämst på att skriva kod</a:t>
            </a:r>
            <a:endParaRPr lang="sv-SE" dirty="0"/>
          </a:p>
        </p:txBody>
      </p:sp>
    </p:spTree>
    <p:extLst>
      <p:ext uri="{BB962C8B-B14F-4D97-AF65-F5344CB8AC3E}">
        <p14:creationId xmlns:p14="http://schemas.microsoft.com/office/powerpoint/2010/main" val="2577718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 xmlns:a16="http://schemas.microsoft.com/office/drawing/2014/main"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 xmlns:a16="http://schemas.microsoft.com/office/drawing/2014/main"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 xmlns:a16="http://schemas.microsoft.com/office/drawing/2014/main"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 xmlns:a16="http://schemas.microsoft.com/office/drawing/2014/main"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 xmlns:a16="http://schemas.microsoft.com/office/drawing/2014/main"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 xmlns:a16="http://schemas.microsoft.com/office/drawing/2014/main"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 xmlns:a16="http://schemas.microsoft.com/office/drawing/2014/main"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 xmlns:a16="http://schemas.microsoft.com/office/drawing/2014/main"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 xmlns:a16="http://schemas.microsoft.com/office/drawing/2014/main"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 xmlns:a16="http://schemas.microsoft.com/office/drawing/2014/main"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 xmlns:a16="http://schemas.microsoft.com/office/drawing/2014/main"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 xmlns:a16="http://schemas.microsoft.com/office/drawing/2014/main"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1619276" y="1078033"/>
            <a:ext cx="5157787" cy="823912"/>
          </a:xfrm>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3657599"/>
            <a:ext cx="6019800" cy="3209411"/>
          </a:xfrm>
        </p:spPr>
      </p:pic>
      <p:sp>
        <p:nvSpPr>
          <p:cNvPr id="6" name="Platshållare för text 5"/>
          <p:cNvSpPr>
            <a:spLocks noGrp="1"/>
          </p:cNvSpPr>
          <p:nvPr>
            <p:ph type="body" sz="quarter" idx="3"/>
          </p:nvPr>
        </p:nvSpPr>
        <p:spPr>
          <a:xfrm>
            <a:off x="7455277" y="2460990"/>
            <a:ext cx="5183188" cy="823912"/>
          </a:xfrm>
        </p:spPr>
        <p:txBody>
          <a:bodyPr/>
          <a:lstStyle/>
          <a:p>
            <a:r>
              <a:rPr lang="sv-SE" dirty="0"/>
              <a:t>Koden som testas</a:t>
            </a:r>
          </a:p>
        </p:txBody>
      </p:sp>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088293"/>
            <a:ext cx="6172199" cy="4778717"/>
          </a:xfrm>
          <a:prstGeom prst="rect">
            <a:avLst/>
          </a:prstGeom>
        </p:spPr>
      </p:pic>
    </p:spTree>
    <p:custDataLst>
      <p:tags r:id="rId1"/>
    </p:custDataLst>
    <p:extLst>
      <p:ext uri="{BB962C8B-B14F-4D97-AF65-F5344CB8AC3E}">
        <p14:creationId xmlns:p14="http://schemas.microsoft.com/office/powerpoint/2010/main" val="356430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2708301" y="125710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914400" y="5513212"/>
            <a:ext cx="5183188" cy="823912"/>
          </a:xfrm>
        </p:spPr>
        <p:txBody>
          <a:bodyPr/>
          <a:lstStyle/>
          <a:p>
            <a:r>
              <a:rPr lang="sv-SE" dirty="0"/>
              <a:t>Koden som testas</a:t>
            </a:r>
          </a:p>
        </p:txBody>
      </p:sp>
      <p:pic>
        <p:nvPicPr>
          <p:cNvPr id="7" name="Platshållare för innehåll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268587"/>
            <a:ext cx="9878519" cy="2666726"/>
          </a:xfrm>
        </p:spPr>
      </p:pic>
      <p:pic>
        <p:nvPicPr>
          <p:cNvPr id="9" name="Bildobjekt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1115" y="5325641"/>
            <a:ext cx="6270885" cy="1532359"/>
          </a:xfrm>
          <a:prstGeom prst="rect">
            <a:avLst/>
          </a:prstGeom>
        </p:spPr>
      </p:pic>
    </p:spTree>
    <p:custDataLst>
      <p:tags r:id="rId1"/>
    </p:custDataLst>
    <p:extLst>
      <p:ext uri="{BB962C8B-B14F-4D97-AF65-F5344CB8AC3E}">
        <p14:creationId xmlns:p14="http://schemas.microsoft.com/office/powerpoint/2010/main" val="327084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Content Placeholder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3006726"/>
            <a:ext cx="6810793" cy="1797503"/>
          </a:xfrm>
        </p:spPr>
      </p:pic>
      <p:sp>
        <p:nvSpPr>
          <p:cNvPr id="6" name="Platshållare för text 5"/>
          <p:cNvSpPr>
            <a:spLocks noGrp="1"/>
          </p:cNvSpPr>
          <p:nvPr>
            <p:ph type="body" sz="quarter" idx="3"/>
          </p:nvPr>
        </p:nvSpPr>
        <p:spPr>
          <a:xfrm>
            <a:off x="7246257" y="1673680"/>
            <a:ext cx="5183188" cy="823912"/>
          </a:xfrm>
        </p:spPr>
        <p:txBody>
          <a:bodyPr/>
          <a:lstStyle/>
          <a:p>
            <a:r>
              <a:rPr lang="sv-SE" dirty="0"/>
              <a:t>Koden som testas</a:t>
            </a:r>
          </a:p>
        </p:txBody>
      </p:sp>
      <p:pic>
        <p:nvPicPr>
          <p:cNvPr id="8" name="Content Placeholder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7073638" y="2746381"/>
            <a:ext cx="3158933" cy="3443282"/>
          </a:xfrm>
        </p:spPr>
      </p:pic>
    </p:spTree>
    <p:custDataLst>
      <p:tags r:id="rId1"/>
    </p:custDataLst>
    <p:extLst>
      <p:ext uri="{BB962C8B-B14F-4D97-AF65-F5344CB8AC3E}">
        <p14:creationId xmlns:p14="http://schemas.microsoft.com/office/powerpoint/2010/main" val="146367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9729" y="1280160"/>
            <a:ext cx="6136476" cy="5577840"/>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246204" y="2497148"/>
            <a:ext cx="5183188" cy="1845924"/>
          </a:xfrm>
        </p:spPr>
      </p:pic>
    </p:spTree>
    <p:custDataLst>
      <p:tags r:id="rId1"/>
    </p:custDataLst>
    <p:extLst>
      <p:ext uri="{BB962C8B-B14F-4D97-AF65-F5344CB8AC3E}">
        <p14:creationId xmlns:p14="http://schemas.microsoft.com/office/powerpoint/2010/main" val="259561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2002</TotalTime>
  <Words>2432</Words>
  <Application>Microsoft Macintosh PowerPoint</Application>
  <PresentationFormat>Bredbild</PresentationFormat>
  <Paragraphs>197</Paragraphs>
  <Slides>34</Slides>
  <Notes>29</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34</vt:i4>
      </vt:variant>
    </vt:vector>
  </HeadingPairs>
  <TitlesOfParts>
    <vt:vector size="39" baseType="lpstr">
      <vt:lpstr>Calibri</vt:lpstr>
      <vt:lpstr>Calibri Light</vt:lpstr>
      <vt:lpstr>Courier New</vt:lpstr>
      <vt:lpstr>Arial</vt:lpstr>
      <vt:lpstr>Office-tema</vt:lpstr>
      <vt:lpstr>Grupp nr: 1</vt:lpstr>
      <vt:lpstr>Verktyg</vt:lpstr>
      <vt:lpstr>Slutlig design</vt:lpstr>
      <vt:lpstr>TDD-exempel: Lukas</vt:lpstr>
      <vt:lpstr>TDD-exempel: Lukas</vt:lpstr>
      <vt:lpstr>TDD-exempel: Emil</vt:lpstr>
      <vt:lpstr>TDD-exempel: Emil</vt:lpstr>
      <vt:lpstr>TDD-exempel: Robert</vt:lpstr>
      <vt:lpstr>TDD-exempel: Oscar</vt:lpstr>
      <vt:lpstr>TDD-exempel: Oscar</vt:lpstr>
      <vt:lpstr>TDD-exempel: Peter</vt:lpstr>
      <vt:lpstr>TDD-exempel: Peter</vt:lpstr>
      <vt:lpstr>TDD erfarenheter</vt:lpstr>
      <vt:lpstr>Testfallsdesign ekvivalensklasser</vt:lpstr>
      <vt:lpstr>PowerPoint-presentation</vt:lpstr>
      <vt:lpstr>Tillståndsmaskiner</vt:lpstr>
      <vt:lpstr>Tillståndsmaskinen</vt:lpstr>
      <vt:lpstr>Testfall</vt:lpstr>
      <vt:lpstr>Testfall</vt:lpstr>
      <vt:lpstr>Granskning</vt:lpstr>
      <vt:lpstr>Granskningsrapport</vt:lpstr>
      <vt:lpstr>Granskningsrapport</vt:lpstr>
      <vt:lpstr>Erfarenheter av granskning</vt:lpstr>
      <vt:lpstr>Kodkritiksystem</vt:lpstr>
      <vt:lpstr>Statiska mått</vt:lpstr>
      <vt:lpstr>Täckningsgrad</vt:lpstr>
      <vt:lpstr>Profiler</vt:lpstr>
      <vt:lpstr>Profiler</vt:lpstr>
      <vt:lpstr>PowerPoint-presentation</vt:lpstr>
      <vt:lpstr>PowerPoint-presentation</vt:lpstr>
      <vt:lpstr>PowerPoint-presentation</vt:lpstr>
      <vt:lpstr>PowerPoint-presentation</vt:lpstr>
      <vt:lpstr>Byggscript före</vt:lpstr>
      <vt:lpstr>Byggscript slutliga</vt:lpstr>
    </vt:vector>
  </TitlesOfParts>
  <Company>Microsoft</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Emil Rosell</cp:lastModifiedBy>
  <cp:revision>91</cp:revision>
  <dcterms:created xsi:type="dcterms:W3CDTF">2016-10-07T07:01:15Z</dcterms:created>
  <dcterms:modified xsi:type="dcterms:W3CDTF">2017-10-25T08:31:18Z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