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89" r:id="rId6"/>
    <p:sldId id="287" r:id="rId7"/>
    <p:sldId id="292" r:id="rId8"/>
    <p:sldId id="288" r:id="rId9"/>
    <p:sldId id="301" r:id="rId10"/>
    <p:sldId id="283" r:id="rId11"/>
    <p:sldId id="291" r:id="rId12"/>
    <p:sldId id="284" r:id="rId13"/>
    <p:sldId id="290" r:id="rId14"/>
    <p:sldId id="260" r:id="rId15"/>
    <p:sldId id="261" r:id="rId16"/>
    <p:sldId id="262" r:id="rId17"/>
    <p:sldId id="265" r:id="rId18"/>
    <p:sldId id="266" r:id="rId19"/>
    <p:sldId id="267" r:id="rId20"/>
    <p:sldId id="293" r:id="rId21"/>
    <p:sldId id="273" r:id="rId22"/>
    <p:sldId id="295" r:id="rId23"/>
    <p:sldId id="306" r:id="rId24"/>
    <p:sldId id="275" r:id="rId25"/>
    <p:sldId id="276" r:id="rId26"/>
    <p:sldId id="277" r:id="rId27"/>
    <p:sldId id="302" r:id="rId28"/>
    <p:sldId id="303" r:id="rId29"/>
    <p:sldId id="304" r:id="rId30"/>
    <p:sldId id="278" r:id="rId31"/>
    <p:sldId id="296" r:id="rId32"/>
    <p:sldId id="305" r:id="rId33"/>
    <p:sldId id="282" r:id="rId34"/>
    <p:sldId id="280"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5087" autoAdjust="0"/>
  </p:normalViewPr>
  <p:slideViewPr>
    <p:cSldViewPr snapToGrid="0">
      <p:cViewPr varScale="1">
        <p:scale>
          <a:sx n="58" d="100"/>
          <a:sy n="58" d="100"/>
        </p:scale>
        <p:origin x="224" y="1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216018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157414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821843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0228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93@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1.xml"/><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tags" Target="../tags/tag14.x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8.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9.pn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2.png"/><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2.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2.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22.pn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3.jp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24.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27.png"/><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8.jpg"/><Relationship Id="rId5" Type="http://schemas.openxmlformats.org/officeDocument/2006/relationships/image" Target="../media/image9.jpg"/><Relationship Id="rId1" Type="http://schemas.openxmlformats.org/officeDocument/2006/relationships/tags" Target="../tags/tag10.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xmlns=""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xmlns=""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xmlns=""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xmlns=""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en karta anges namnet på vad kartan ska heta samt bredden och höjden. Man kan tydligt dela upp detta i grupper och skapa begränsningar, därför har vi valt att utföra en </a:t>
            </a:r>
            <a:r>
              <a:rPr lang="sv-SE" dirty="0" err="1"/>
              <a:t>ekvalensklassuppdelning</a:t>
            </a:r>
            <a:r>
              <a:rPr lang="sv-SE" dirty="0"/>
              <a:t> här. Vi har delat upp ekvivalensklasserna i </a:t>
            </a:r>
            <a:r>
              <a:rPr lang="sv-SE" dirty="0" err="1"/>
              <a:t>mapName</a:t>
            </a:r>
            <a:r>
              <a:rPr lang="sv-SE" dirty="0"/>
              <a:t>, </a:t>
            </a:r>
            <a:r>
              <a:rPr lang="sv-SE" dirty="0" err="1"/>
              <a:t>mapHeight</a:t>
            </a:r>
            <a:r>
              <a:rPr lang="sv-SE" dirty="0"/>
              <a:t> och </a:t>
            </a:r>
            <a:r>
              <a:rPr lang="sv-SE" dirty="0" err="1"/>
              <a:t>mapWidth</a:t>
            </a:r>
            <a:r>
              <a:rPr lang="sv-SE" dirty="0"/>
              <a:t>. Där vi har gjort tydliga begränsningar så att man inte ska kunna skapa en för stor karta samt en karta som inte finns. Vi har även gjort att man inte ska kunna skapa en karta utan namn.</a:t>
            </a:r>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a:t>Vi har valt att tillämpa tillståndsmaskinen på karaktären då den är i peaceful state, overburdened, in combat, in combat overburdned och dead. Vi har valt att nå </a:t>
            </a:r>
            <a:r>
              <a:rPr lang="sv-SE" dirty="0" err="1" smtClean="0"/>
              <a:t>branch</a:t>
            </a:r>
            <a:r>
              <a:rPr lang="sv-SE" dirty="0" smtClean="0"/>
              <a:t> </a:t>
            </a:r>
            <a:r>
              <a:rPr lang="sv-SE" dirty="0"/>
              <a:t>coverage dvs täcka alla </a:t>
            </a:r>
            <a:r>
              <a:rPr lang="sv-SE" dirty="0" smtClean="0"/>
              <a:t>tillstånd samt vägar. </a:t>
            </a:r>
            <a:r>
              <a:rPr lang="sv-SE" dirty="0"/>
              <a:t>Vi tyckte det var intressant hur karaktären kan plocka upp items, bli overburdened och ändå ha möjligheten att gå in i combat. Sedan var det nödvändigt att testa om karaktären kan ta bort item och gå in i vanlig combat eller gå tillbaka till peaceful </a:t>
            </a:r>
            <a:r>
              <a:rPr lang="sv-SE" dirty="0" err="1"/>
              <a:t>state</a:t>
            </a:r>
            <a:r>
              <a:rPr lang="sv-SE" dirty="0"/>
              <a:t>. Vi såg även till att karaktären inte ska kunna plocka upp </a:t>
            </a:r>
            <a:r>
              <a:rPr lang="sv-SE" dirty="0" err="1"/>
              <a:t>items</a:t>
            </a:r>
            <a:r>
              <a:rPr lang="sv-SE" dirty="0"/>
              <a:t> då den är i </a:t>
            </a:r>
            <a:r>
              <a:rPr lang="sv-SE" dirty="0" err="1"/>
              <a:t>combat</a:t>
            </a:r>
            <a:r>
              <a:rPr lang="sv-SE" dirty="0"/>
              <a:t>. </a:t>
            </a:r>
          </a:p>
        </p:txBody>
      </p:sp>
    </p:spTree>
    <p:custDataLst>
      <p:tags r:id="rId1"/>
    </p:custDataLst>
    <p:extLst>
      <p:ext uri="{BB962C8B-B14F-4D97-AF65-F5344CB8AC3E}">
        <p14:creationId xmlns:p14="http://schemas.microsoft.com/office/powerpoint/2010/main" val="123019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31127441"/>
              </p:ext>
            </p:extLst>
          </p:nvPr>
        </p:nvGraphicFramePr>
        <p:xfrm>
          <a:off x="2686087" y="-2583089"/>
          <a:ext cx="9104244" cy="10360954"/>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xmlns="" val="20000"/>
                    </a:ext>
                  </a:extLst>
                </a:gridCol>
                <a:gridCol w="2276061">
                  <a:extLst>
                    <a:ext uri="{9D8B030D-6E8A-4147-A177-3AD203B41FA5}">
                      <a16:colId xmlns:a16="http://schemas.microsoft.com/office/drawing/2014/main" xmlns="" val="20001"/>
                    </a:ext>
                  </a:extLst>
                </a:gridCol>
                <a:gridCol w="2276061">
                  <a:extLst>
                    <a:ext uri="{9D8B030D-6E8A-4147-A177-3AD203B41FA5}">
                      <a16:colId xmlns:a16="http://schemas.microsoft.com/office/drawing/2014/main" xmlns="" val="20002"/>
                    </a:ext>
                  </a:extLst>
                </a:gridCol>
                <a:gridCol w="2276061">
                  <a:extLst>
                    <a:ext uri="{9D8B030D-6E8A-4147-A177-3AD203B41FA5}">
                      <a16:colId xmlns:a16="http://schemas.microsoft.com/office/drawing/2014/main" xmlns="" val="20003"/>
                    </a:ext>
                  </a:extLst>
                </a:gridCol>
              </a:tblGrid>
              <a:tr h="395363">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xmlns="" val="10000"/>
                  </a:ext>
                </a:extLst>
              </a:tr>
              <a:tr h="1852249">
                <a:tc>
                  <a:txBody>
                    <a:bodyPr/>
                    <a:lstStyle/>
                    <a:p>
                      <a:r>
                        <a:rPr lang="sv-SE" dirty="0"/>
                        <a:t>1</a:t>
                      </a:r>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p>
                      <a:pPr marL="342900" indent="-342900">
                        <a:buAutoNum type="arabicPeriod"/>
                      </a:pPr>
                      <a:r>
                        <a:rPr lang="sv-SE" baseline="0" dirty="0" smtClean="0"/>
                        <a:t>Plockar upp item och blir OB</a:t>
                      </a:r>
                    </a:p>
                    <a:p>
                      <a:pPr marL="342900" indent="-342900">
                        <a:buAutoNum type="arabicPeriod"/>
                      </a:pPr>
                      <a:r>
                        <a:rPr lang="sv-SE" baseline="0" dirty="0" smtClean="0"/>
                        <a:t>Tar bort  och går tillbaka i </a:t>
                      </a:r>
                      <a:r>
                        <a:rPr lang="sv-SE" baseline="0" dirty="0" err="1" smtClean="0"/>
                        <a:t>peaceful</a:t>
                      </a:r>
                      <a:r>
                        <a:rPr lang="sv-SE" baseline="0" dirty="0" smtClean="0"/>
                        <a:t> </a:t>
                      </a:r>
                      <a:r>
                        <a:rPr lang="sv-SE" baseline="0" dirty="0" err="1" smtClean="0"/>
                        <a:t>state</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Plockar upp item och blir OB</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på sig item och går tillbaka i </a:t>
                      </a:r>
                      <a:r>
                        <a:rPr lang="sv-SE" baseline="0" dirty="0" err="1" smtClean="0"/>
                        <a:t>peaceful</a:t>
                      </a:r>
                      <a:r>
                        <a:rPr lang="sv-SE" baseline="0" dirty="0" smtClean="0"/>
                        <a:t> </a:t>
                      </a:r>
                      <a:r>
                        <a:rPr lang="sv-SE" baseline="0" dirty="0" err="1" smtClean="0"/>
                        <a:t>state</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Plockar upp item och blir OB</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Attackerar och går in i OB </a:t>
                      </a:r>
                      <a:r>
                        <a:rPr lang="sv-SE" baseline="0" dirty="0" err="1" smtClean="0"/>
                        <a:t>combat</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Attack dödar och går tillbaka till OB</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Attackerar och går in i OB </a:t>
                      </a:r>
                      <a:r>
                        <a:rPr lang="sv-SE" baseline="0" dirty="0" err="1" smtClean="0"/>
                        <a:t>combat</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a:t>
                      </a:r>
                      <a:r>
                        <a:rPr lang="sv-SE" baseline="0" dirty="0" err="1" smtClean="0"/>
                        <a:t>damage</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Attackerar</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bort item</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bort item och går in i vanlig </a:t>
                      </a:r>
                      <a:r>
                        <a:rPr lang="sv-SE" baseline="0" dirty="0" err="1" smtClean="0"/>
                        <a:t>combat</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a:t>
                      </a:r>
                      <a:r>
                        <a:rPr lang="sv-SE" baseline="0" dirty="0" err="1" smtClean="0"/>
                        <a:t>damage</a:t>
                      </a:r>
                      <a:r>
                        <a:rPr lang="sv-SE" baseline="0" dirty="0" smtClean="0"/>
                        <a:t> och dör.</a:t>
                      </a:r>
                      <a:endParaRPr lang="sv-SE" baseline="0" dirty="0" smtClean="0"/>
                    </a:p>
                  </a:txBody>
                  <a:tcPr/>
                </a:tc>
                <a:tc>
                  <a:txBody>
                    <a:bodyPr/>
                    <a:lstStyle/>
                    <a:p>
                      <a:r>
                        <a:rPr lang="sv-SE" dirty="0"/>
                        <a:t>Peaceful</a:t>
                      </a:r>
                      <a:r>
                        <a:rPr lang="sv-SE" baseline="0" dirty="0"/>
                        <a:t> </a:t>
                      </a:r>
                      <a:r>
                        <a:rPr lang="sv-SE" baseline="0" dirty="0" err="1"/>
                        <a:t>state</a:t>
                      </a:r>
                      <a:r>
                        <a:rPr lang="sv-SE" baseline="0" dirty="0"/>
                        <a:t>,</a:t>
                      </a:r>
                    </a:p>
                    <a:p>
                      <a:r>
                        <a:rPr lang="sv-SE" baseline="0" dirty="0"/>
                        <a:t>Overburdened,</a:t>
                      </a:r>
                    </a:p>
                    <a:p>
                      <a:r>
                        <a:rPr lang="sv-SE" baseline="0" dirty="0"/>
                        <a:t>OB </a:t>
                      </a:r>
                      <a:r>
                        <a:rPr lang="sv-SE" baseline="0" dirty="0" err="1"/>
                        <a:t>combat</a:t>
                      </a:r>
                      <a:r>
                        <a:rPr lang="sv-SE" baseline="0" dirty="0" smtClean="0"/>
                        <a:t>,</a:t>
                      </a:r>
                    </a:p>
                    <a:p>
                      <a:r>
                        <a:rPr lang="sv-SE" baseline="0" dirty="0" smtClean="0"/>
                        <a:t>In </a:t>
                      </a:r>
                      <a:r>
                        <a:rPr lang="sv-SE" baseline="0" dirty="0" err="1" smtClean="0"/>
                        <a:t>combat</a:t>
                      </a:r>
                      <a:endParaRPr lang="sv-SE" baseline="0" dirty="0"/>
                    </a:p>
                    <a:p>
                      <a:r>
                        <a:rPr lang="sv-SE" baseline="0" dirty="0" err="1"/>
                        <a:t>Dead</a:t>
                      </a:r>
                      <a:endParaRPr lang="sv-SE" dirty="0"/>
                    </a:p>
                  </a:txBody>
                  <a:tcPr/>
                </a:tc>
                <a:tc>
                  <a:txBody>
                    <a:bodyPr/>
                    <a:lstStyle/>
                    <a:p>
                      <a:r>
                        <a:rPr lang="sv-SE" dirty="0" err="1" smtClean="0"/>
                        <a:t>Equp</a:t>
                      </a:r>
                      <a:r>
                        <a:rPr lang="sv-SE" dirty="0" smtClean="0"/>
                        <a:t>,</a:t>
                      </a:r>
                    </a:p>
                    <a:p>
                      <a:r>
                        <a:rPr lang="sv-SE" dirty="0" err="1" smtClean="0"/>
                        <a:t>Remove</a:t>
                      </a:r>
                      <a:r>
                        <a:rPr lang="sv-SE" dirty="0" smtClean="0"/>
                        <a:t>,</a:t>
                      </a:r>
                    </a:p>
                    <a:p>
                      <a:r>
                        <a:rPr lang="sv-SE" dirty="0" smtClean="0"/>
                        <a:t>Pick</a:t>
                      </a:r>
                      <a:r>
                        <a:rPr lang="sv-SE" baseline="0" dirty="0" smtClean="0"/>
                        <a:t> </a:t>
                      </a:r>
                      <a:r>
                        <a:rPr lang="sv-SE" baseline="0" dirty="0" err="1" smtClean="0"/>
                        <a:t>up</a:t>
                      </a:r>
                      <a:r>
                        <a:rPr lang="sv-SE" baseline="0" dirty="0" smtClean="0"/>
                        <a:t>,</a:t>
                      </a:r>
                      <a:endParaRPr lang="sv-SE" dirty="0" smtClean="0"/>
                    </a:p>
                    <a:p>
                      <a:r>
                        <a:rPr lang="sv-SE" dirty="0" smtClean="0"/>
                        <a:t>Pick </a:t>
                      </a:r>
                      <a:r>
                        <a:rPr lang="sv-SE" dirty="0" err="1"/>
                        <a:t>up</a:t>
                      </a:r>
                      <a:r>
                        <a:rPr lang="sv-SE" dirty="0"/>
                        <a:t> </a:t>
                      </a:r>
                      <a:r>
                        <a:rPr lang="sv-SE" dirty="0" err="1"/>
                        <a:t>becomes</a:t>
                      </a:r>
                      <a:r>
                        <a:rPr lang="sv-SE" baseline="0" dirty="0"/>
                        <a:t> OB, </a:t>
                      </a:r>
                      <a:endParaRPr lang="sv-SE" baseline="0" dirty="0" smtClean="0"/>
                    </a:p>
                    <a:p>
                      <a:r>
                        <a:rPr lang="sv-SE" baseline="0" dirty="0" err="1" smtClean="0"/>
                        <a:t>Remove</a:t>
                      </a:r>
                      <a:r>
                        <a:rPr lang="sv-SE" baseline="0" dirty="0" smtClean="0"/>
                        <a:t> no </a:t>
                      </a:r>
                      <a:r>
                        <a:rPr lang="sv-SE" baseline="0" dirty="0" err="1" smtClean="0"/>
                        <a:t>longer</a:t>
                      </a:r>
                      <a:r>
                        <a:rPr lang="sv-SE" baseline="0" dirty="0" smtClean="0"/>
                        <a:t> OB,</a:t>
                      </a:r>
                    </a:p>
                    <a:p>
                      <a:r>
                        <a:rPr lang="sv-SE" baseline="0" dirty="0" err="1" smtClean="0"/>
                        <a:t>Equip</a:t>
                      </a:r>
                      <a:r>
                        <a:rPr lang="sv-SE" baseline="0" dirty="0" smtClean="0"/>
                        <a:t> no </a:t>
                      </a:r>
                      <a:r>
                        <a:rPr lang="sv-SE" baseline="0" dirty="0" err="1" smtClean="0"/>
                        <a:t>longer</a:t>
                      </a:r>
                      <a:r>
                        <a:rPr lang="sv-SE" baseline="0" dirty="0" smtClean="0"/>
                        <a:t> OB</a:t>
                      </a:r>
                      <a:endParaRPr lang="sv-SE" baseline="0" dirty="0"/>
                    </a:p>
                    <a:p>
                      <a:r>
                        <a:rPr lang="sv-SE" baseline="0" dirty="0"/>
                        <a:t>Attacks</a:t>
                      </a:r>
                      <a:r>
                        <a:rPr lang="sv-SE" baseline="0" dirty="0" smtClean="0"/>
                        <a:t>,</a:t>
                      </a:r>
                    </a:p>
                    <a:p>
                      <a:r>
                        <a:rPr lang="sv-SE" baseline="0" dirty="0" smtClean="0"/>
                        <a:t>Attack </a:t>
                      </a:r>
                      <a:r>
                        <a:rPr lang="sv-SE" baseline="0" dirty="0" err="1" smtClean="0"/>
                        <a:t>kills</a:t>
                      </a:r>
                      <a:r>
                        <a:rPr lang="sv-SE" baseline="0" dirty="0" smtClean="0"/>
                        <a:t>,</a:t>
                      </a:r>
                    </a:p>
                    <a:p>
                      <a:r>
                        <a:rPr lang="sv-SE" baseline="0" dirty="0" err="1" smtClean="0"/>
                        <a:t>Take</a:t>
                      </a:r>
                      <a:r>
                        <a:rPr lang="sv-SE" baseline="0" dirty="0" smtClean="0"/>
                        <a:t> </a:t>
                      </a:r>
                      <a:r>
                        <a:rPr lang="sv-SE" baseline="0" dirty="0" err="1" smtClean="0"/>
                        <a:t>damage</a:t>
                      </a:r>
                      <a:r>
                        <a:rPr lang="sv-SE" baseline="0" dirty="0" smtClean="0"/>
                        <a:t>,</a:t>
                      </a:r>
                    </a:p>
                    <a:p>
                      <a:r>
                        <a:rPr lang="sv-SE" baseline="0" dirty="0" err="1" smtClean="0"/>
                        <a:t>Remove</a:t>
                      </a:r>
                      <a:r>
                        <a:rPr lang="sv-SE" baseline="0" dirty="0" smtClean="0"/>
                        <a:t> no </a:t>
                      </a:r>
                      <a:r>
                        <a:rPr lang="sv-SE" baseline="0" dirty="0" err="1" smtClean="0"/>
                        <a:t>longer</a:t>
                      </a:r>
                      <a:r>
                        <a:rPr lang="sv-SE" baseline="0" smtClean="0"/>
                        <a:t> OB,</a:t>
                      </a:r>
                      <a:endParaRPr lang="sv-SE" baseline="0" dirty="0"/>
                    </a:p>
                    <a:p>
                      <a:r>
                        <a:rPr lang="sv-SE" baseline="0" dirty="0" err="1"/>
                        <a:t>Take</a:t>
                      </a:r>
                      <a:r>
                        <a:rPr lang="sv-SE" baseline="0" dirty="0"/>
                        <a:t> </a:t>
                      </a:r>
                      <a:r>
                        <a:rPr lang="sv-SE" baseline="0" dirty="0" err="1"/>
                        <a:t>damage</a:t>
                      </a:r>
                      <a:r>
                        <a:rPr lang="sv-SE" baseline="0" dirty="0"/>
                        <a:t> </a:t>
                      </a:r>
                      <a:r>
                        <a:rPr lang="sv-SE" baseline="0" dirty="0" err="1"/>
                        <a:t>dies</a:t>
                      </a:r>
                      <a:endParaRPr lang="sv-SE" dirty="0"/>
                    </a:p>
                  </a:txBody>
                  <a:tcPr/>
                </a:tc>
                <a:extLst>
                  <a:ext uri="{0D108BD9-81ED-4DB2-BD59-A6C34878D82A}">
                    <a16:rowId xmlns:a16="http://schemas.microsoft.com/office/drawing/2014/main" xmlns="" val="10001"/>
                  </a:ext>
                </a:extLst>
              </a:tr>
              <a:tr h="974868">
                <a:tc>
                  <a:txBody>
                    <a:bodyPr/>
                    <a:lstStyle/>
                    <a:p>
                      <a:endParaRPr lang="sv-SE" dirty="0"/>
                    </a:p>
                  </a:txBody>
                  <a:tcPr/>
                </a:tc>
                <a:tc>
                  <a:txBody>
                    <a:bodyPr/>
                    <a:lstStyle/>
                    <a:p>
                      <a:pPr marL="342900" indent="-342900">
                        <a:buAutoNum type="arabicPeriod"/>
                      </a:pPr>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2"/>
                  </a:ext>
                </a:extLst>
              </a:tr>
              <a:tr h="395363">
                <a:tc>
                  <a:txBody>
                    <a:bodyPr/>
                    <a:lstStyle/>
                    <a:p>
                      <a:endParaRPr lang="sv-SE" dirty="0"/>
                    </a:p>
                  </a:txBody>
                  <a:tcPr/>
                </a:tc>
                <a:tc>
                  <a:txBody>
                    <a:bodyPr/>
                    <a:lstStyle/>
                    <a:p>
                      <a:pPr marL="342900" indent="-342900">
                        <a:buAutoNum type="arabicPeriod"/>
                      </a:pPr>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NetBeans Profiler</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xmlns="" val="20000"/>
                    </a:ext>
                  </a:extLst>
                </a:gridCol>
                <a:gridCol w="2276061">
                  <a:extLst>
                    <a:ext uri="{9D8B030D-6E8A-4147-A177-3AD203B41FA5}">
                      <a16:colId xmlns:a16="http://schemas.microsoft.com/office/drawing/2014/main" xmlns="" val="20001"/>
                    </a:ext>
                  </a:extLst>
                </a:gridCol>
                <a:gridCol w="2276061">
                  <a:extLst>
                    <a:ext uri="{9D8B030D-6E8A-4147-A177-3AD203B41FA5}">
                      <a16:colId xmlns:a16="http://schemas.microsoft.com/office/drawing/2014/main" xmlns="" val="20002"/>
                    </a:ext>
                  </a:extLst>
                </a:gridCol>
                <a:gridCol w="2276061">
                  <a:extLst>
                    <a:ext uri="{9D8B030D-6E8A-4147-A177-3AD203B41FA5}">
                      <a16:colId xmlns:a16="http://schemas.microsoft.com/office/drawing/2014/main" xmlns="" val="20003"/>
                    </a:ext>
                  </a:extLst>
                </a:gridCol>
              </a:tblGrid>
              <a:tr h="268621">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xmlns="" val="10000"/>
                  </a:ext>
                </a:extLst>
              </a:tr>
              <a:tr h="1074482">
                <a:tc>
                  <a:txBody>
                    <a:bodyPr/>
                    <a:lstStyle/>
                    <a:p>
                      <a:r>
                        <a:rPr lang="sv-SE" dirty="0"/>
                        <a:t>4</a:t>
                      </a:r>
                    </a:p>
                  </a:txBody>
                  <a:tcPr/>
                </a:tc>
                <a:tc>
                  <a:txBody>
                    <a:bodyPr/>
                    <a:lstStyle/>
                    <a:p>
                      <a:pPr marL="342900" indent="-342900">
                        <a:buAutoNum type="arabicPeriod"/>
                      </a:pPr>
                      <a:r>
                        <a:rPr lang="sv-SE" baseline="0" dirty="0"/>
                        <a:t>Plockar upp item</a:t>
                      </a:r>
                    </a:p>
                    <a:p>
                      <a:pPr marL="342900" indent="-342900">
                        <a:buAutoNum type="arabicPeriod"/>
                      </a:pPr>
                      <a:r>
                        <a:rPr lang="sv-SE" baseline="0" dirty="0"/>
                        <a:t>Kastar bort item ur väskan</a:t>
                      </a:r>
                    </a:p>
                    <a:p>
                      <a:pPr marL="342900" indent="-342900">
                        <a:buAutoNum type="arabicPeriod"/>
                      </a:pPr>
                      <a:r>
                        <a:rPr lang="sv-SE" baseline="0" dirty="0"/>
                        <a:t>Plockar upp item</a:t>
                      </a:r>
                    </a:p>
                    <a:p>
                      <a:pPr marL="342900" indent="-342900">
                        <a:buAutoNum type="arabicPeriod"/>
                      </a:pPr>
                      <a:r>
                        <a:rPr lang="sv-SE" baseline="0" dirty="0"/>
                        <a:t>Tar på sig item</a:t>
                      </a:r>
                    </a:p>
                  </a:txBody>
                  <a:tcPr/>
                </a:tc>
                <a:tc>
                  <a:txBody>
                    <a:bodyPr/>
                    <a:lstStyle/>
                    <a:p>
                      <a:r>
                        <a:rPr lang="sv-SE" dirty="0"/>
                        <a:t>Peaceful</a:t>
                      </a:r>
                      <a:r>
                        <a:rPr lang="sv-SE" baseline="0" dirty="0"/>
                        <a:t> state</a:t>
                      </a:r>
                    </a:p>
                  </a:txBody>
                  <a:tcPr/>
                </a:tc>
                <a:tc>
                  <a:txBody>
                    <a:bodyPr/>
                    <a:lstStyle/>
                    <a:p>
                      <a:r>
                        <a:rPr lang="sv-SE" dirty="0"/>
                        <a:t>Pick up,</a:t>
                      </a:r>
                      <a:endParaRPr lang="sv-SE" baseline="0" dirty="0"/>
                    </a:p>
                    <a:p>
                      <a:r>
                        <a:rPr lang="sv-SE" baseline="0" dirty="0"/>
                        <a:t>remove,</a:t>
                      </a:r>
                    </a:p>
                    <a:p>
                      <a:r>
                        <a:rPr lang="sv-SE" baseline="0" dirty="0"/>
                        <a:t>equip</a:t>
                      </a:r>
                      <a:endParaRPr lang="sv-SE" dirty="0"/>
                    </a:p>
                  </a:txBody>
                  <a:tcPr/>
                </a:tc>
                <a:extLst>
                  <a:ext uri="{0D108BD9-81ED-4DB2-BD59-A6C34878D82A}">
                    <a16:rowId xmlns:a16="http://schemas.microsoft.com/office/drawing/2014/main" xmlns=""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92200" y="-180975"/>
            <a:ext cx="10452100" cy="1171575"/>
          </a:xfrm>
        </p:spPr>
        <p:txBody>
          <a:bodyPr/>
          <a:lstStyle/>
          <a:p>
            <a:r>
              <a:rPr lang="sv-SE" dirty="0"/>
              <a:t>Granskningsrapport</a:t>
            </a:r>
          </a:p>
        </p:txBody>
      </p:sp>
      <p:sp>
        <p:nvSpPr>
          <p:cNvPr id="3" name="Platshållare för innehåll 2"/>
          <p:cNvSpPr>
            <a:spLocks noGrp="1"/>
          </p:cNvSpPr>
          <p:nvPr>
            <p:ph idx="1"/>
          </p:nvPr>
        </p:nvSpPr>
        <p:spPr>
          <a:xfrm>
            <a:off x="0" y="584200"/>
            <a:ext cx="12192000" cy="6273800"/>
          </a:xfrm>
        </p:spPr>
        <p:txBody>
          <a:bodyPr>
            <a:normAutofit fontScale="47500" lnSpcReduction="20000"/>
          </a:bodyPr>
          <a:lstStyle/>
          <a:p>
            <a:endParaRPr lang="sv-SE" sz="2900" dirty="0" smtClean="0"/>
          </a:p>
          <a:p>
            <a:pPr marL="0" indent="0">
              <a:buNone/>
            </a:pPr>
            <a:r>
              <a:rPr lang="sv-SE" sz="2900" dirty="0"/>
              <a:t>En metod ”hpCounter” hittades som inte uppfyllde någon funktion. Den användes tidigare i projeket för testing av HP men ersattes senare av takeDamage som uppfyller samma funktion på ett effektivare sätt.</a:t>
            </a:r>
          </a:p>
          <a:p>
            <a:pPr marL="0" indent="0">
              <a:buNone/>
            </a:pPr>
            <a:r>
              <a:rPr lang="sv-SE" sz="2900" dirty="0"/>
              <a:t>Nament på metoden unWield bör specificeras, till exempel unWieldWeapon för att undvika förvirring. </a:t>
            </a:r>
          </a:p>
          <a:p>
            <a:pPr marL="0" indent="0">
              <a:buNone/>
            </a:pPr>
            <a:r>
              <a:rPr lang="sv-SE" sz="2900" dirty="0"/>
              <a:t>Namnet på metoden nameCheck bör specificeras. För att tydliggöra dess funktion kan man ändra till checkValidName  </a:t>
            </a:r>
          </a:p>
          <a:p>
            <a:pPr marL="0" indent="0">
              <a:buNone/>
            </a:pPr>
            <a:r>
              <a:rPr lang="sv-SE" sz="2900" dirty="0"/>
              <a:t>Namnet på metoden makeCharachterInPeacefulStance skulle kunna förenklas till notInCombat eller outOfCombat</a:t>
            </a:r>
            <a:r>
              <a:rPr lang="sv-SE" sz="2900" dirty="0" smtClean="0"/>
              <a:t>.</a:t>
            </a:r>
            <a:endParaRPr lang="sv-SE" sz="2900" dirty="0"/>
          </a:p>
          <a:p>
            <a:pPr marL="0" indent="0">
              <a:buNone/>
            </a:pPr>
            <a:r>
              <a:rPr lang="sv-SE" sz="2900" dirty="0" smtClean="0"/>
              <a:t>En </a:t>
            </a:r>
            <a:r>
              <a:rPr lang="sv-SE" sz="2900" dirty="0"/>
              <a:t>metod ”hpCounter” hittades som inte uppfyllde någon funktion. Den användes tidigare i projeket för testing av HP men ersattes senare av takeDamage som uppfyller samma funktion på ett effektivare sätt.</a:t>
            </a:r>
          </a:p>
          <a:p>
            <a:pPr marL="0" indent="0">
              <a:buNone/>
            </a:pPr>
            <a:r>
              <a:rPr lang="sv-SE" sz="2900" dirty="0"/>
              <a:t>Metoden hasEquipped() kan förenklas genom att slå ihop if sattserna med en &amp;&amp; </a:t>
            </a:r>
          </a:p>
          <a:p>
            <a:pPr marL="0" indent="0" fontAlgn="base">
              <a:buNone/>
            </a:pPr>
            <a:r>
              <a:rPr lang="sv-SE" sz="2900" dirty="0" smtClean="0"/>
              <a:t>Metod </a:t>
            </a:r>
            <a:r>
              <a:rPr lang="sv-SE" sz="2900" dirty="0"/>
              <a:t>namnet “makeCharacterInCombat” &amp; “MakeCharacterInPeacefulStance” är onödigt komplicerade och skulle kunna döpas om till t.ex. “enterCombat” &amp; “exitCombat”.</a:t>
            </a:r>
          </a:p>
          <a:p>
            <a:pPr marL="0" indent="0" fontAlgn="base">
              <a:buNone/>
            </a:pPr>
            <a:r>
              <a:rPr lang="sv-SE" sz="2900" dirty="0"/>
              <a:t/>
            </a:r>
            <a:br>
              <a:rPr lang="sv-SE" sz="2900" dirty="0"/>
            </a:br>
            <a:r>
              <a:rPr lang="sv-SE" sz="2900" dirty="0"/>
              <a:t>Metod namnet “getIsInCombat” skulle kunna döpas om till “isCharacterInCombat</a:t>
            </a:r>
            <a:r>
              <a:rPr lang="sv-SE" sz="2900" dirty="0" smtClean="0"/>
              <a:t>”.</a:t>
            </a:r>
          </a:p>
          <a:p>
            <a:pPr marL="0" indent="0" fontAlgn="base">
              <a:buNone/>
            </a:pPr>
            <a:r>
              <a:rPr lang="sv-SE" sz="2900" dirty="0"/>
              <a:t/>
            </a:r>
            <a:br>
              <a:rPr lang="sv-SE" sz="2900" dirty="0"/>
            </a:br>
            <a:r>
              <a:rPr lang="sv-SE" sz="2900" dirty="0"/>
              <a:t>Metod namnet “makeCharacterDead” skulle kunna döpas om till “killCharacter” eller “characterDies”.</a:t>
            </a:r>
          </a:p>
          <a:p>
            <a:pPr marL="0" indent="0" fontAlgn="base">
              <a:buNone/>
            </a:pPr>
            <a:r>
              <a:rPr lang="sv-SE" sz="2900" dirty="0"/>
              <a:t/>
            </a:r>
            <a:br>
              <a:rPr lang="sv-SE" sz="2900" dirty="0"/>
            </a:br>
            <a:r>
              <a:rPr lang="sv-SE" sz="2900" dirty="0"/>
              <a:t>Metod namnet “equipEquipment” skulle kunna döpas om till “useEquipment”.</a:t>
            </a:r>
          </a:p>
          <a:p>
            <a:pPr marL="0" indent="0" fontAlgn="base">
              <a:buNone/>
            </a:pPr>
            <a:r>
              <a:rPr lang="sv-SE" sz="2900" dirty="0"/>
              <a:t/>
            </a:r>
            <a:br>
              <a:rPr lang="sv-SE" sz="2900" dirty="0"/>
            </a:br>
            <a:r>
              <a:rPr lang="sv-SE" sz="2900" dirty="0"/>
              <a:t>Metod namnet “isWielding” skulle kunna döpas till “isCharacterWieldingWeapon” för att bättre beskriva dess funktion.</a:t>
            </a:r>
          </a:p>
          <a:p>
            <a:pPr marL="0" indent="0" fontAlgn="base">
              <a:buNone/>
            </a:pPr>
            <a:r>
              <a:rPr lang="sv-SE" sz="2900" dirty="0"/>
              <a:t>Metod namnet “hasEquipped” skulle kunna döpas om till “isEquipmentInUse”.</a:t>
            </a:r>
          </a:p>
          <a:p>
            <a:pPr marL="0" indent="0" fontAlgn="base">
              <a:buNone/>
            </a:pPr>
            <a:r>
              <a:rPr lang="sv-SE" sz="2900" dirty="0"/>
              <a:t/>
            </a:r>
            <a:br>
              <a:rPr lang="sv-SE" sz="2900" dirty="0"/>
            </a:br>
            <a:r>
              <a:rPr lang="sv-SE" sz="2900" dirty="0"/>
              <a:t>Metod namnet “unWield” skulle kunna döpas om till “unWieldWeapon” för att specificera dess funktion.</a:t>
            </a:r>
          </a:p>
          <a:p>
            <a:pPr marL="0" indent="0" fontAlgn="base">
              <a:buNone/>
            </a:pPr>
            <a:r>
              <a:rPr lang="sv-SE" sz="2900" dirty="0"/>
              <a:t/>
            </a:r>
            <a:br>
              <a:rPr lang="sv-SE" sz="2900" dirty="0"/>
            </a:br>
            <a:r>
              <a:rPr lang="sv-SE" sz="2900" dirty="0"/>
              <a:t>Metod namnet “pickUp” skulle kunna döpas till “pickUpItem” för att specificera dess funktion.</a:t>
            </a:r>
          </a:p>
          <a:p>
            <a:pPr marL="0" indent="0" fontAlgn="base">
              <a:buNone/>
            </a:pPr>
            <a:r>
              <a:rPr lang="sv-SE" sz="2900" dirty="0"/>
              <a:t>Metoden “resetLevel” kan göras private</a:t>
            </a:r>
          </a:p>
          <a:p>
            <a:pPr marL="0" indent="0" fontAlgn="base">
              <a:buNone/>
            </a:pPr>
            <a:r>
              <a:rPr lang="sv-SE" sz="2900"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Granskningsrapport</a:t>
            </a:r>
          </a:p>
        </p:txBody>
      </p:sp>
      <p:sp>
        <p:nvSpPr>
          <p:cNvPr id="3" name="Content Placeholder 2"/>
          <p:cNvSpPr>
            <a:spLocks noGrp="1"/>
          </p:cNvSpPr>
          <p:nvPr>
            <p:ph idx="1"/>
          </p:nvPr>
        </p:nvSpPr>
        <p:spPr/>
        <p:txBody>
          <a:bodyPr/>
          <a:lstStyle/>
          <a:p>
            <a:r>
              <a:rPr lang="sv-SE" dirty="0" smtClean="0"/>
              <a:t>De felen som vi har hittat anser vi inte vara så allvarliga eftersom de inte påverkar funktionen av programmet. De flesta felen handlar om dåliga namnval på metoderna samt nån metod som inte uppfyller någon funktion alls. Två fel som är lite allvarligare än de andra är metoderna som kan göras private istället för public då de ändast används i klassen själv.</a:t>
            </a:r>
            <a:endParaRPr lang="sv-SE" dirty="0"/>
          </a:p>
        </p:txBody>
      </p:sp>
    </p:spTree>
    <p:extLst>
      <p:ext uri="{BB962C8B-B14F-4D97-AF65-F5344CB8AC3E}">
        <p14:creationId xmlns:p14="http://schemas.microsoft.com/office/powerpoint/2010/main" val="3576045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p>
          <a:p>
            <a:pPr marL="0" indent="0">
              <a:buNone/>
            </a:pPr>
            <a:endParaRPr lang="sv-SE" sz="2400" dirty="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normAutofit/>
          </a:bodyPr>
          <a:lstStyle/>
          <a:p>
            <a:r>
              <a:rPr lang="sv-SE" sz="1800" dirty="0"/>
              <a:t>Några av felen vi hittade i </a:t>
            </a:r>
            <a:r>
              <a:rPr lang="sv-SE" sz="1800" dirty="0" err="1"/>
              <a:t>FindBugs</a:t>
            </a:r>
            <a:r>
              <a:rPr lang="sv-SE" sz="1800" dirty="0"/>
              <a:t> visar att under granskningen så fokuserade vi på annat än vad som kan va relevant för funktionen i programmet. Huvudfokus i granskningen var att göra koden lätt att förstå och </a:t>
            </a:r>
            <a:r>
              <a:rPr lang="sv-SE" sz="1800" dirty="0" err="1"/>
              <a:t>refaktorera</a:t>
            </a:r>
            <a:r>
              <a:rPr lang="sv-SE" sz="1800" dirty="0"/>
              <a:t> metoder med svåra namn. </a:t>
            </a:r>
            <a:r>
              <a:rPr lang="sv-SE" sz="1800" dirty="0" err="1"/>
              <a:t>FindBugs</a:t>
            </a:r>
            <a:r>
              <a:rPr lang="sv-SE" sz="1800" dirty="0"/>
              <a:t> hittade mer fel såsom ”\n” kunde ersättas med ”%n” i en </a:t>
            </a:r>
            <a:r>
              <a:rPr lang="sv-SE" sz="1800" dirty="0" err="1"/>
              <a:t>printf</a:t>
            </a:r>
            <a:r>
              <a:rPr lang="sv-SE" sz="1800" dirty="0"/>
              <a:t>() för att säkra funktionaliteten över flera operativsystem och miljöer.</a:t>
            </a:r>
          </a:p>
          <a:p>
            <a:r>
              <a:rPr lang="sv-SE" sz="1800" dirty="0"/>
              <a:t>Kodkritiksystemet har varit inställt på högsta  känslighet både före och efter granskningen, dock så hittade det inte något kritiskt som behövdes åtgärdas när vi korrigerat allt från </a:t>
            </a:r>
            <a:r>
              <a:rPr lang="sv-SE" sz="1800" dirty="0" err="1"/>
              <a:t>granskningrapporten</a:t>
            </a:r>
            <a:r>
              <a:rPr lang="sv-SE" sz="1800" dirty="0"/>
              <a:t> samt första körningen av </a:t>
            </a:r>
            <a:r>
              <a:rPr lang="sv-SE" sz="1800" dirty="0" err="1"/>
              <a:t>FindBugs</a:t>
            </a:r>
            <a:r>
              <a:rPr lang="sv-SE" sz="1800" dirty="0"/>
              <a:t>.</a:t>
            </a:r>
          </a:p>
          <a:p>
            <a:r>
              <a:rPr lang="sv-SE" sz="1800" dirty="0"/>
              <a:t>Det felet som </a:t>
            </a:r>
            <a:r>
              <a:rPr lang="sv-SE" sz="1800" dirty="0" err="1"/>
              <a:t>FindBugs</a:t>
            </a:r>
            <a:r>
              <a:rPr lang="sv-SE" sz="1800" dirty="0"/>
              <a:t> hittat är att returvärdet i </a:t>
            </a:r>
            <a:r>
              <a:rPr lang="sv-SE" sz="1800" dirty="0" err="1"/>
              <a:t>getMaxHp</a:t>
            </a:r>
            <a:r>
              <a:rPr lang="sv-SE" sz="1800" dirty="0"/>
              <a:t>() ignoreras, om vi tolkat uppgifterna rätt. I nuläget används inte metoden för mer än testning av variabeln </a:t>
            </a:r>
            <a:r>
              <a:rPr lang="sv-SE" sz="1800" dirty="0" err="1"/>
              <a:t>maxHp</a:t>
            </a:r>
            <a:r>
              <a:rPr lang="sv-SE" sz="1800" dirty="0"/>
              <a:t>, dock så kommer den vara till stor nytta när man i framtiden ska kunna lägga möjlighet att </a:t>
            </a:r>
            <a:r>
              <a:rPr lang="sv-SE" sz="1800" dirty="0" err="1"/>
              <a:t>heala</a:t>
            </a:r>
            <a:r>
              <a:rPr lang="sv-SE" sz="1800" dirty="0"/>
              <a:t> karaktären så livet inte överstiger max. Därav är det viktigt att ha det maximala värdet uppdaterat varje gång metoden kallas på.</a:t>
            </a:r>
          </a:p>
        </p:txBody>
      </p:sp>
      <p:pic>
        <p:nvPicPr>
          <p:cNvPr id="4" name="Bildobjekt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27171"/>
            <a:ext cx="7547366" cy="1518558"/>
          </a:xfrm>
          <a:prstGeom prst="rect">
            <a:avLst/>
          </a:prstGeom>
        </p:spPr>
      </p:pic>
      <p:pic>
        <p:nvPicPr>
          <p:cNvPr id="5" name="Bildobjekt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6500" y="5433446"/>
            <a:ext cx="4635500" cy="97790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pPr marL="0" indent="0">
              <a:buNone/>
            </a:pPr>
            <a:r>
              <a:rPr lang="sv-SE" dirty="0"/>
              <a:t>Vi har valt följande mått:</a:t>
            </a:r>
          </a:p>
          <a:p>
            <a:pPr marL="0" indent="0">
              <a:buNone/>
            </a:pPr>
            <a:r>
              <a:rPr lang="sv-SE" dirty="0" err="1"/>
              <a:t>Coupling</a:t>
            </a:r>
            <a:r>
              <a:rPr lang="sv-SE" dirty="0"/>
              <a:t> </a:t>
            </a:r>
            <a:r>
              <a:rPr lang="sv-SE" dirty="0" err="1"/>
              <a:t>Factor</a:t>
            </a:r>
            <a:r>
              <a:rPr lang="sv-SE" dirty="0"/>
              <a:t> (CF): 29,52%</a:t>
            </a:r>
          </a:p>
          <a:p>
            <a:pPr marL="0" indent="0">
              <a:buNone/>
            </a:pPr>
            <a:r>
              <a:rPr lang="sv-SE" dirty="0" err="1"/>
              <a:t>Comment</a:t>
            </a:r>
            <a:r>
              <a:rPr lang="sv-SE" dirty="0"/>
              <a:t> </a:t>
            </a:r>
            <a:r>
              <a:rPr lang="sv-SE" dirty="0" err="1"/>
              <a:t>ratio</a:t>
            </a:r>
            <a:r>
              <a:rPr lang="sv-SE" dirty="0"/>
              <a:t> (COM_RAT) : 3,69%</a:t>
            </a:r>
          </a:p>
          <a:p>
            <a:pPr marL="0" indent="0">
              <a:buNone/>
            </a:pPr>
            <a:r>
              <a:rPr lang="sv-SE" dirty="0"/>
              <a:t>Lines </a:t>
            </a:r>
            <a:r>
              <a:rPr lang="sv-SE" dirty="0" err="1"/>
              <a:t>of</a:t>
            </a:r>
            <a:r>
              <a:rPr lang="sv-SE" dirty="0"/>
              <a:t> Product </a:t>
            </a:r>
            <a:r>
              <a:rPr lang="sv-SE" dirty="0" err="1"/>
              <a:t>Code</a:t>
            </a:r>
            <a:r>
              <a:rPr lang="sv-SE" dirty="0"/>
              <a:t> (</a:t>
            </a:r>
            <a:r>
              <a:rPr lang="sv-SE" dirty="0" err="1"/>
              <a:t>LOCp</a:t>
            </a:r>
            <a:r>
              <a:rPr lang="sv-SE" dirty="0"/>
              <a:t>) : 646</a:t>
            </a:r>
          </a:p>
          <a:p>
            <a:pPr marL="0" indent="0">
              <a:buNone/>
            </a:pPr>
            <a:r>
              <a:rPr lang="sv-SE" dirty="0"/>
              <a:t>Lines </a:t>
            </a:r>
            <a:r>
              <a:rPr lang="sv-SE" dirty="0" err="1"/>
              <a:t>of</a:t>
            </a:r>
            <a:r>
              <a:rPr lang="sv-SE" dirty="0"/>
              <a:t> Test </a:t>
            </a:r>
            <a:r>
              <a:rPr lang="sv-SE" dirty="0" err="1"/>
              <a:t>Code</a:t>
            </a:r>
            <a:r>
              <a:rPr lang="sv-SE" dirty="0"/>
              <a:t> (</a:t>
            </a:r>
            <a:r>
              <a:rPr lang="sv-SE" dirty="0" err="1"/>
              <a:t>LOCt</a:t>
            </a:r>
            <a:r>
              <a:rPr lang="sv-SE"/>
              <a:t>): </a:t>
            </a:r>
            <a:r>
              <a:rPr lang="sv-SE" dirty="0"/>
              <a:t>950</a:t>
            </a:r>
          </a:p>
        </p:txBody>
      </p:sp>
      <p:pic>
        <p:nvPicPr>
          <p:cNvPr id="9" name="Bildobjekt 8">
            <a:extLst>
              <a:ext uri="{FF2B5EF4-FFF2-40B4-BE49-F238E27FC236}">
                <a16:creationId xmlns:a16="http://schemas.microsoft.com/office/drawing/2014/main" xmlns=""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37135"/>
            <a:ext cx="9835718" cy="108043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a:bodyPr>
          <a:lstStyle/>
          <a:p>
            <a:pPr marL="0" indent="0">
              <a:buNone/>
            </a:pPr>
            <a:r>
              <a:rPr lang="sv-SE" dirty="0" err="1"/>
              <a:t>Coupling</a:t>
            </a:r>
            <a:r>
              <a:rPr lang="sv-SE" dirty="0"/>
              <a:t> </a:t>
            </a:r>
            <a:r>
              <a:rPr lang="sv-SE" dirty="0" err="1"/>
              <a:t>factor</a:t>
            </a:r>
            <a:r>
              <a:rPr lang="sv-SE" dirty="0"/>
              <a:t> (CF)</a:t>
            </a:r>
          </a:p>
          <a:p>
            <a:pPr marL="0" indent="0">
              <a:buNone/>
            </a:pPr>
            <a:r>
              <a:rPr lang="sv-SE" dirty="0"/>
              <a:t>Vi valde detta mått eftersom vi ville veta hur beroende klasserna är av varandra. I ett större projekt så hade detta mått haft en hög prioritet då en låg CF gör det enklare att bygga om systemet då man inte stöter på lika många problemen. </a:t>
            </a:r>
          </a:p>
          <a:p>
            <a:pPr marL="0" indent="0">
              <a:buNone/>
            </a:pPr>
            <a:r>
              <a:rPr lang="sv-SE" dirty="0"/>
              <a:t>Detta mått borde fungera bäst när man mäter klass för klass då kan man veta vilka klasser som är sårbara och då kan man rikta mer resurser till för att fixa till när man väl börjar göra några ändringar. </a:t>
            </a:r>
          </a:p>
          <a:p>
            <a:pPr marL="0" indent="0">
              <a:buNone/>
            </a:pPr>
            <a:r>
              <a:rPr lang="sv-SE" dirty="0"/>
              <a:t>	</a:t>
            </a:r>
          </a:p>
        </p:txBody>
      </p:sp>
      <p:pic>
        <p:nvPicPr>
          <p:cNvPr id="9" name="Bildobjekt 8">
            <a:extLst>
              <a:ext uri="{FF2B5EF4-FFF2-40B4-BE49-F238E27FC236}">
                <a16:creationId xmlns:a16="http://schemas.microsoft.com/office/drawing/2014/main" xmlns=""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2302435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err="1"/>
              <a:t>Comment</a:t>
            </a:r>
            <a:r>
              <a:rPr lang="sv-SE" dirty="0"/>
              <a:t> </a:t>
            </a:r>
            <a:r>
              <a:rPr lang="sv-SE" dirty="0" err="1"/>
              <a:t>Ratio</a:t>
            </a:r>
            <a:endParaRPr lang="sv-SE" dirty="0"/>
          </a:p>
          <a:p>
            <a:pPr marL="0" indent="0">
              <a:buNone/>
            </a:pPr>
            <a:r>
              <a:rPr lang="sv-SE" dirty="0"/>
              <a:t>Detta mått är ganska låg vilket kan indikera på bristfällig dokumentation i koden.</a:t>
            </a:r>
          </a:p>
          <a:p>
            <a:pPr marL="0" indent="0">
              <a:buNone/>
            </a:pPr>
            <a:r>
              <a:rPr lang="sv-SE" dirty="0"/>
              <a:t>Mer dokumentation i koden gör det enklare att förstå syftet med klassen uppgifterna som den utför, vilket kan vara hjälpsamt om en annan aktör behöver lära sig hur koden fungerar.</a:t>
            </a:r>
          </a:p>
          <a:p>
            <a:pPr marL="0" indent="0">
              <a:buNone/>
            </a:pPr>
            <a:r>
              <a:rPr lang="sv-SE" dirty="0"/>
              <a:t>Detta mått blir då viktigt när man vill spåra hur mycket av programmet man dokumenterat och om siffran blir för låg och man märker av det i de tidigaste stadierna av utvecklingsprocessen så kan man lätt se till att utvecklarna lägger mer tid på att dokumentera sin kod. </a:t>
            </a:r>
          </a:p>
          <a:p>
            <a:pPr marL="0" indent="0">
              <a:buNone/>
            </a:pPr>
            <a:r>
              <a:rPr lang="sv-SE" dirty="0"/>
              <a:t>Ett högt värde kan även vara en indikation på många onödiga eller redundanta kommentarer eller att specifika bitar av koden är dåligt skriva och svåra att förstå.</a:t>
            </a:r>
          </a:p>
        </p:txBody>
      </p:sp>
      <p:pic>
        <p:nvPicPr>
          <p:cNvPr id="9" name="Bildobjekt 8">
            <a:extLst>
              <a:ext uri="{FF2B5EF4-FFF2-40B4-BE49-F238E27FC236}">
                <a16:creationId xmlns:a16="http://schemas.microsoft.com/office/drawing/2014/main" xmlns=""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3109467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a:t>Lines </a:t>
            </a:r>
            <a:r>
              <a:rPr lang="sv-SE" dirty="0" err="1"/>
              <a:t>of</a:t>
            </a:r>
            <a:r>
              <a:rPr lang="sv-SE" dirty="0"/>
              <a:t> </a:t>
            </a:r>
            <a:r>
              <a:rPr lang="sv-SE" dirty="0" err="1"/>
              <a:t>codes</a:t>
            </a:r>
            <a:endParaRPr lang="sv-SE" dirty="0"/>
          </a:p>
          <a:p>
            <a:pPr marL="0" indent="0">
              <a:buNone/>
            </a:pPr>
            <a:r>
              <a:rPr lang="sv-SE" dirty="0"/>
              <a:t>Dessa mått är inte så intressanta var för sig men tillsammans så tillåter de oss att se förhållandet mellan produkt koden samt test koden.</a:t>
            </a:r>
          </a:p>
          <a:p>
            <a:pPr marL="0" indent="0">
              <a:buNone/>
            </a:pPr>
            <a:r>
              <a:rPr lang="sv-SE" dirty="0"/>
              <a:t>950/646 = 1.4705…</a:t>
            </a:r>
          </a:p>
          <a:p>
            <a:pPr marL="0" indent="0">
              <a:buNone/>
            </a:pPr>
            <a:r>
              <a:rPr lang="sv-SE" dirty="0"/>
              <a:t>Förhållandet mellan de är ungefär 1:1.47</a:t>
            </a:r>
          </a:p>
          <a:p>
            <a:pPr marL="0" indent="0">
              <a:buNone/>
            </a:pPr>
            <a:r>
              <a:rPr lang="sv-SE" dirty="0"/>
              <a:t>Vi har alltså ~47% mer test kod än produkt kod enligt diskussioner som vi har hittat online så är det normal att förhållandet brukar ligga mellan 1:1-1:3. Dessa mått är intressanta som en komplettering för </a:t>
            </a:r>
            <a:r>
              <a:rPr lang="sv-SE" dirty="0" err="1"/>
              <a:t>coverage</a:t>
            </a:r>
            <a:r>
              <a:rPr lang="sv-SE" dirty="0"/>
              <a:t> då </a:t>
            </a:r>
            <a:r>
              <a:rPr lang="sv-SE" dirty="0" err="1"/>
              <a:t>code</a:t>
            </a:r>
            <a:r>
              <a:rPr lang="sv-SE" dirty="0"/>
              <a:t> </a:t>
            </a:r>
            <a:r>
              <a:rPr lang="sv-SE" dirty="0" err="1"/>
              <a:t>coverage</a:t>
            </a:r>
            <a:r>
              <a:rPr lang="sv-SE" dirty="0"/>
              <a:t> bara visar om man täcker delar av koden, den berättar inte om man täckt alla möjliga vägar.</a:t>
            </a:r>
          </a:p>
          <a:p>
            <a:pPr marL="0" indent="0">
              <a:buNone/>
            </a:pPr>
            <a:r>
              <a:rPr lang="sv-SE" dirty="0"/>
              <a:t>Ett lågt förhållande är en indikator av att man kanske bör lägga till fler testfall medans för höga värden kan vara en indikation på redundanta test eller gamla testfall som kanske bör tas bort eller </a:t>
            </a:r>
            <a:r>
              <a:rPr lang="sv-SE" dirty="0" err="1"/>
              <a:t>refaktoreras</a:t>
            </a:r>
            <a:r>
              <a:rPr lang="sv-SE" dirty="0"/>
              <a:t>.</a:t>
            </a:r>
          </a:p>
        </p:txBody>
      </p:sp>
      <p:pic>
        <p:nvPicPr>
          <p:cNvPr id="9" name="Bildobjekt 8">
            <a:extLst>
              <a:ext uri="{FF2B5EF4-FFF2-40B4-BE49-F238E27FC236}">
                <a16:creationId xmlns:a16="http://schemas.microsoft.com/office/drawing/2014/main" xmlns=""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15624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5" y="365125"/>
            <a:ext cx="7941005" cy="6035675"/>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909004"/>
          </a:xfrm>
        </p:spPr>
        <p:txBody>
          <a:bodyPr/>
          <a:lstStyle/>
          <a:p>
            <a:pPr marL="0" indent="0">
              <a:buNone/>
            </a:pPr>
            <a:r>
              <a:rPr lang="sv-SE" dirty="0" smtClean="0"/>
              <a:t>I ett rougelike-spel så kan man ofta plocka upp många items samtidigt, därför tyckte vi att det skulle vara intressant att ta reda på hur metoden pickUpItems presterar när man försöker göra det.</a:t>
            </a:r>
          </a:p>
          <a:p>
            <a:pPr marL="0" indent="0">
              <a:buNone/>
            </a:pPr>
            <a:endParaRPr lang="sv-SE" dirty="0"/>
          </a:p>
          <a:p>
            <a:pPr marL="0" indent="0">
              <a:buNone/>
            </a:pPr>
            <a:r>
              <a:rPr lang="sv-SE" dirty="0" smtClean="0"/>
              <a:t>Vi började med att i en for loop testa plocka upp 10 miljoner items</a:t>
            </a:r>
          </a:p>
          <a:p>
            <a:pPr marL="0" indent="0">
              <a:buNone/>
            </a:pPr>
            <a:endParaRPr lang="sv-SE" dirty="0"/>
          </a:p>
          <a:p>
            <a:pPr marL="0" indent="0">
              <a:buNone/>
            </a:pPr>
            <a:endParaRPr lang="sv-SE" dirty="0" smtClean="0"/>
          </a:p>
          <a:p>
            <a:pPr marL="0" indent="0">
              <a:buNone/>
            </a:pPr>
            <a:endParaRPr lang="sv-SE" dirty="0"/>
          </a:p>
          <a:p>
            <a:pPr marL="0" indent="0">
              <a:buNone/>
            </a:pPr>
            <a:r>
              <a:rPr lang="sv-SE" dirty="0" smtClean="0"/>
              <a:t>Resultatet blev ca 3.5 sekunder</a:t>
            </a:r>
            <a:endParaRPr lang="sv-SE"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81980"/>
            <a:ext cx="12175641" cy="1475182"/>
          </a:xfrm>
          <a:prstGeom prst="rect">
            <a:avLst/>
          </a:prstGeom>
        </p:spPr>
      </p:pic>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171" y="649966"/>
            <a:ext cx="10515600" cy="5750833"/>
          </a:xfrm>
        </p:spPr>
        <p:txBody>
          <a:bodyPr>
            <a:normAutofit/>
          </a:bodyPr>
          <a:lstStyle/>
          <a:p>
            <a:pPr marL="0" indent="0">
              <a:buNone/>
            </a:pPr>
            <a:r>
              <a:rPr lang="sv-SE" dirty="0" smtClean="0"/>
              <a:t>3.5 sekunder ansåg vi skulle vara för lång tid att vänta för en spelare och därför skulle inte plocka up funktionen upplevas som att den utförs i ”real time”</a:t>
            </a:r>
          </a:p>
          <a:p>
            <a:pPr marL="0" indent="0">
              <a:buNone/>
            </a:pPr>
            <a:endParaRPr lang="sv-SE" dirty="0"/>
          </a:p>
          <a:p>
            <a:pPr marL="0" indent="0">
              <a:buNone/>
            </a:pPr>
            <a:r>
              <a:rPr lang="sv-SE" dirty="0" smtClean="0"/>
              <a:t>Vi fortsatte köra profilern, denna gång med 1 miljon items istället</a:t>
            </a:r>
          </a:p>
          <a:p>
            <a:pPr marL="0" indent="0">
              <a:buNone/>
            </a:pPr>
            <a:endParaRPr lang="sv-SE" dirty="0"/>
          </a:p>
          <a:p>
            <a:pPr marL="0" indent="0">
              <a:buNone/>
            </a:pPr>
            <a:endParaRPr lang="sv-SE" dirty="0" smtClean="0"/>
          </a:p>
          <a:p>
            <a:pPr marL="0" indent="0">
              <a:buNone/>
            </a:pPr>
            <a:endParaRPr lang="sv-SE" dirty="0" smtClean="0"/>
          </a:p>
          <a:p>
            <a:pPr marL="0" indent="0">
              <a:buNone/>
            </a:pPr>
            <a:r>
              <a:rPr lang="sv-SE" dirty="0" smtClean="0"/>
              <a:t>Den här gången blev resultatet ca 0.4 sekunder. Utifrån detta kunde vi konstatera att det skulle vara rimligt att implementera en gräns på hur många items man kan plocka upp vid ett tillfälle på ungefär 1 miljon items</a:t>
            </a:r>
          </a:p>
          <a:p>
            <a:pPr marL="0" indent="0">
              <a:buNone/>
            </a:pPr>
            <a:endParaRPr lang="sv-SE" dirty="0" smtClean="0"/>
          </a:p>
          <a:p>
            <a:pPr marL="0" indent="0">
              <a:buNone/>
            </a:pPr>
            <a:endParaRPr lang="sv-S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0298"/>
            <a:ext cx="12156865" cy="1040778"/>
          </a:xfrm>
          <a:prstGeom prst="rect">
            <a:avLst/>
          </a:prstGeom>
        </p:spPr>
      </p:pic>
    </p:spTree>
    <p:extLst>
      <p:ext uri="{BB962C8B-B14F-4D97-AF65-F5344CB8AC3E}">
        <p14:creationId xmlns:p14="http://schemas.microsoft.com/office/powerpoint/2010/main" val="2992564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xmlns=""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xmlns=""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xmlns=""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xmlns=""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xmlns=""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xmlns=""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xmlns=""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xmlns=""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xmlns=""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xmlns=""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xmlns=""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xmlns=""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 y="2268587"/>
            <a:ext cx="8318500" cy="2417713"/>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1100" y="5195702"/>
            <a:ext cx="5035576" cy="1230498"/>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a:xfrm>
            <a:off x="346302" y="93578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8795245" y="1492379"/>
            <a:ext cx="5183188" cy="823912"/>
          </a:xfrm>
        </p:spPr>
        <p:txBody>
          <a:bodyPr/>
          <a:lstStyle/>
          <a:p>
            <a:r>
              <a:rPr lang="sv-SE" dirty="0"/>
              <a:t>Koden som testas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0" y="1904335"/>
            <a:ext cx="8192643" cy="462979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903" y="2316291"/>
            <a:ext cx="3743847" cy="1295581"/>
          </a:xfrm>
          <a:prstGeom prst="rect">
            <a:avLst/>
          </a:prstGeo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108160"/>
            <a:ext cx="5157787" cy="2478417"/>
          </a:xfrm>
        </p:spPr>
      </p:pic>
      <p:pic>
        <p:nvPicPr>
          <p:cNvPr id="10" name="Content Placeholder 9"/>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87319" y="3218656"/>
            <a:ext cx="4552950" cy="2257425"/>
          </a:xfrm>
        </p:spPr>
      </p:pic>
    </p:spTree>
    <p:custDataLst>
      <p:tags r:id="rId1"/>
    </p:custDataLst>
    <p:extLst>
      <p:ext uri="{BB962C8B-B14F-4D97-AF65-F5344CB8AC3E}">
        <p14:creationId xmlns:p14="http://schemas.microsoft.com/office/powerpoint/2010/main" val="40341281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3407</Words>
  <Application>Microsoft Macintosh PowerPoint</Application>
  <PresentationFormat>Bredbild</PresentationFormat>
  <Paragraphs>240</Paragraphs>
  <Slides>34</Slides>
  <Notes>31</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Calibri</vt:lpstr>
      <vt:lpstr>Calibri Light</vt:lpstr>
      <vt:lpstr>Courier New</vt:lpstr>
      <vt:lpstr>Arial</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Robert</vt:lpstr>
      <vt:lpstr>TDD-exempel: Oscar</vt:lpstr>
      <vt:lpstr>TDD-exempel: Oscar</vt:lpstr>
      <vt:lpstr>TDD-exempel: Peter</vt:lpstr>
      <vt:lpstr>TDD-exempel: Peter</vt:lpstr>
      <vt:lpstr>TDD erfarenheter</vt:lpstr>
      <vt:lpstr>Testfallsdesign ekvivalensklasser</vt:lpstr>
      <vt:lpstr>PowerPoint-presentation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Statiska mått</vt:lpstr>
      <vt:lpstr>Statiska mått</vt:lpstr>
      <vt:lpstr>Statiska mått</vt:lpstr>
      <vt:lpstr>Täckningsgrad</vt:lpstr>
      <vt:lpstr>Profiler</vt:lpstr>
      <vt:lpstr>PowerPoint-presentation</vt:lpstr>
      <vt:lpstr>Byggscript före</vt:lpstr>
      <vt:lpstr>Byggscript slutliga</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108</cp:revision>
  <dcterms:created xsi:type="dcterms:W3CDTF">2016-10-07T07:01:15Z</dcterms:created>
  <dcterms:modified xsi:type="dcterms:W3CDTF">2017-10-26T09:51:51Z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