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89" r:id="rId6"/>
    <p:sldId id="287" r:id="rId7"/>
    <p:sldId id="292" r:id="rId8"/>
    <p:sldId id="288" r:id="rId9"/>
    <p:sldId id="301" r:id="rId10"/>
    <p:sldId id="283" r:id="rId11"/>
    <p:sldId id="291" r:id="rId12"/>
    <p:sldId id="284" r:id="rId13"/>
    <p:sldId id="290" r:id="rId14"/>
    <p:sldId id="260" r:id="rId15"/>
    <p:sldId id="261" r:id="rId16"/>
    <p:sldId id="262" r:id="rId17"/>
    <p:sldId id="265" r:id="rId18"/>
    <p:sldId id="266" r:id="rId19"/>
    <p:sldId id="267" r:id="rId20"/>
    <p:sldId id="293" r:id="rId21"/>
    <p:sldId id="273" r:id="rId22"/>
    <p:sldId id="274" r:id="rId23"/>
    <p:sldId id="295" r:id="rId24"/>
    <p:sldId id="275" r:id="rId25"/>
    <p:sldId id="276" r:id="rId26"/>
    <p:sldId id="277" r:id="rId27"/>
    <p:sldId id="278" r:id="rId28"/>
    <p:sldId id="279" r:id="rId29"/>
    <p:sldId id="296" r:id="rId30"/>
    <p:sldId id="297" r:id="rId31"/>
    <p:sldId id="298" r:id="rId32"/>
    <p:sldId id="299" r:id="rId33"/>
    <p:sldId id="300" r:id="rId34"/>
    <p:sldId id="282" r:id="rId35"/>
    <p:sldId id="280"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85087" autoAdjust="0"/>
  </p:normalViewPr>
  <p:slideViewPr>
    <p:cSldViewPr snapToGrid="0">
      <p:cViewPr varScale="1">
        <p:scale>
          <a:sx n="78" d="100"/>
          <a:sy n="78" d="100"/>
        </p:scale>
        <p:origin x="192"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tags" Target="tags/tag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‹Nr.›</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23565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0228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2017-10-25</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‹Nr.›</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mailto:Lukas.varli@hotmail.com" TargetMode="External"/><Relationship Id="rId5" Type="http://schemas.openxmlformats.org/officeDocument/2006/relationships/hyperlink" Target="mailto:peteryakobte11@gmail.com" TargetMode="External"/><Relationship Id="rId6" Type="http://schemas.openxmlformats.org/officeDocument/2006/relationships/hyperlink" Target="mailto:emil.rosell@outlook.com" TargetMode="External"/><Relationship Id="rId7" Type="http://schemas.openxmlformats.org/officeDocument/2006/relationships/hyperlink" Target="mailto:tornquist93@gmail.com" TargetMode="External"/><Relationship Id="rId8" Type="http://schemas.openxmlformats.org/officeDocument/2006/relationships/hyperlink" Target="mailto:robertgrubesic@hotmail.com" TargetMode="Externa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tags" Target="../tags/tag11.xml"/><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tags" Target="../tags/tag12.xml"/><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tags" Target="../tags/tag13.xml"/><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tags" Target="../tags/tag14.xml"/><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8.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9.png"/><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22.jpg"/><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23.jpg"/><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29.png"/><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7.xml"/><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9.x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8.jpg"/><Relationship Id="rId5" Type="http://schemas.openxmlformats.org/officeDocument/2006/relationships/image" Target="../media/image9.jpg"/><Relationship Id="rId1" Type="http://schemas.openxmlformats.org/officeDocument/2006/relationships/tags" Target="../tags/tag10.x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smtClean="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xmlns=""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xmlns=""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xmlns=""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xmlns=""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smtClean="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smtClean="0"/>
              <a:t>. När </a:t>
            </a:r>
            <a:r>
              <a:rPr lang="sv-SE" dirty="0"/>
              <a:t>man skapar </a:t>
            </a:r>
            <a:r>
              <a:rPr lang="sv-SE" dirty="0" smtClean="0"/>
              <a:t>en karta anges </a:t>
            </a:r>
            <a:r>
              <a:rPr lang="sv-SE" dirty="0"/>
              <a:t>namnet på vad kartan ska heta samt bredden och </a:t>
            </a:r>
            <a:r>
              <a:rPr lang="sv-SE" dirty="0" smtClean="0"/>
              <a:t>höjden. Man kan tydligt dela upp detta i grupper och skapa begränsningar, därför har vi valt att utföra en </a:t>
            </a:r>
            <a:r>
              <a:rPr lang="sv-SE" dirty="0" err="1" smtClean="0"/>
              <a:t>ekvalensklassuppdelning</a:t>
            </a:r>
            <a:r>
              <a:rPr lang="sv-SE" dirty="0" smtClean="0"/>
              <a:t> här. </a:t>
            </a:r>
            <a:r>
              <a:rPr lang="sv-SE" dirty="0"/>
              <a:t>Vi har </a:t>
            </a:r>
            <a:r>
              <a:rPr lang="sv-SE" dirty="0" smtClean="0"/>
              <a:t>delat </a:t>
            </a:r>
            <a:r>
              <a:rPr lang="sv-SE" dirty="0"/>
              <a:t>upp ekvivalensklasserna i </a:t>
            </a:r>
            <a:r>
              <a:rPr lang="sv-SE" dirty="0" err="1"/>
              <a:t>mapName</a:t>
            </a:r>
            <a:r>
              <a:rPr lang="sv-SE" dirty="0"/>
              <a:t>, </a:t>
            </a:r>
            <a:r>
              <a:rPr lang="sv-SE" dirty="0" err="1"/>
              <a:t>mapHeight</a:t>
            </a:r>
            <a:r>
              <a:rPr lang="sv-SE" dirty="0"/>
              <a:t> och </a:t>
            </a:r>
            <a:r>
              <a:rPr lang="sv-SE" dirty="0" err="1" smtClean="0"/>
              <a:t>mapWidth</a:t>
            </a:r>
            <a:r>
              <a:rPr lang="sv-SE" dirty="0" smtClean="0"/>
              <a:t>. Där vi har gjort tydliga begränsningar så att man inte ska kunna skapa en för stor karta samt en karta som inte finns. Vi har även gjort att man inte ska kunna skapa en karta utan namn.</a:t>
            </a: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smtClean="0"/>
              <a:t>Vi har valt att tillämpa tillståndsmaskinen på karaktären då den är i peaceful state, overburdened, in combat, in combat overburdned och dead. Vi har valt att nå state coverage dvs täcka alla tillstånd. Vi tyckte det var intressant hur karaktären kan plocka upp items, bli overburdened och ändå ha möjligheten att gå in i combat. Sedan var det nödvändigt att testa om karaktären kan ta bort item och gå in i vanlig combat eller gå tillbaka till peaceful </a:t>
            </a:r>
            <a:r>
              <a:rPr lang="sv-SE" dirty="0" err="1" smtClean="0"/>
              <a:t>state</a:t>
            </a:r>
            <a:r>
              <a:rPr lang="sv-SE" dirty="0" smtClean="0"/>
              <a:t>. Vi såg även till att karaktären inte ska kunna plocka upp </a:t>
            </a:r>
            <a:r>
              <a:rPr lang="sv-SE" dirty="0" err="1" smtClean="0"/>
              <a:t>items</a:t>
            </a:r>
            <a:r>
              <a:rPr lang="sv-SE" dirty="0" smtClean="0"/>
              <a:t> då den är i </a:t>
            </a:r>
            <a:r>
              <a:rPr lang="sv-SE" dirty="0" err="1" smtClean="0"/>
              <a:t>combat</a:t>
            </a:r>
            <a:r>
              <a:rPr lang="sv-SE" dirty="0" smtClean="0"/>
              <a:t>. </a:t>
            </a:r>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3210700722"/>
              </p:ext>
            </p:extLst>
          </p:nvPr>
        </p:nvGraphicFramePr>
        <p:xfrm>
          <a:off x="2686087" y="472345"/>
          <a:ext cx="9104244" cy="60571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xmlns="" val="20000"/>
                    </a:ext>
                  </a:extLst>
                </a:gridCol>
                <a:gridCol w="2276061">
                  <a:extLst>
                    <a:ext uri="{9D8B030D-6E8A-4147-A177-3AD203B41FA5}">
                      <a16:colId xmlns:a16="http://schemas.microsoft.com/office/drawing/2014/main" xmlns="" val="20001"/>
                    </a:ext>
                  </a:extLst>
                </a:gridCol>
                <a:gridCol w="2276061">
                  <a:extLst>
                    <a:ext uri="{9D8B030D-6E8A-4147-A177-3AD203B41FA5}">
                      <a16:colId xmlns:a16="http://schemas.microsoft.com/office/drawing/2014/main" xmlns="" val="20002"/>
                    </a:ext>
                  </a:extLst>
                </a:gridCol>
                <a:gridCol w="2276061">
                  <a:extLst>
                    <a:ext uri="{9D8B030D-6E8A-4147-A177-3AD203B41FA5}">
                      <a16:colId xmlns:a16="http://schemas.microsoft.com/office/drawing/2014/main" xmlns="" val="20003"/>
                    </a:ext>
                  </a:extLst>
                </a:gridCol>
              </a:tblGrid>
              <a:tr h="395363">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a16="http://schemas.microsoft.com/office/drawing/2014/main" xmlns="" val="10000"/>
                  </a:ext>
                </a:extLst>
              </a:tr>
              <a:tr h="1852249">
                <a:tc>
                  <a:txBody>
                    <a:bodyPr/>
                    <a:lstStyle/>
                    <a:p>
                      <a:r>
                        <a:rPr lang="sv-SE" dirty="0" smtClean="0"/>
                        <a:t>1</a:t>
                      </a:r>
                      <a:endParaRPr lang="sv-SE" dirty="0"/>
                    </a:p>
                  </a:txBody>
                  <a:tcPr/>
                </a:tc>
                <a:tc>
                  <a:txBody>
                    <a:bodyPr/>
                    <a:lstStyle/>
                    <a:p>
                      <a:pPr marL="342900" indent="-342900">
                        <a:buAutoNum type="arabicPeriod"/>
                      </a:pPr>
                      <a:r>
                        <a:rPr lang="sv-SE" dirty="0" smtClean="0"/>
                        <a:t>Plockar</a:t>
                      </a:r>
                      <a:r>
                        <a:rPr lang="sv-SE" baseline="0" dirty="0" smtClean="0"/>
                        <a:t>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skada och dör</a:t>
                      </a:r>
                      <a:endParaRPr lang="sv-SE" dirty="0"/>
                    </a:p>
                  </a:txBody>
                  <a:tcPr/>
                </a:tc>
                <a:tc>
                  <a:txBody>
                    <a:bodyPr/>
                    <a:lstStyle/>
                    <a:p>
                      <a:r>
                        <a:rPr lang="sv-SE" dirty="0" smtClean="0"/>
                        <a:t>Peaceful</a:t>
                      </a:r>
                      <a:r>
                        <a:rPr lang="sv-SE" baseline="0" dirty="0" smtClean="0"/>
                        <a:t> </a:t>
                      </a:r>
                      <a:r>
                        <a:rPr lang="sv-SE" baseline="0" dirty="0" err="1" smtClean="0"/>
                        <a:t>state</a:t>
                      </a:r>
                      <a:r>
                        <a:rPr lang="sv-SE" baseline="0" dirty="0" smtClean="0"/>
                        <a:t>,</a:t>
                      </a:r>
                    </a:p>
                    <a:p>
                      <a:r>
                        <a:rPr lang="sv-SE" baseline="0" dirty="0" smtClean="0"/>
                        <a:t>Overburdened,</a:t>
                      </a:r>
                    </a:p>
                    <a:p>
                      <a:r>
                        <a:rPr lang="sv-SE" baseline="0" dirty="0" smtClean="0"/>
                        <a:t>OB </a:t>
                      </a:r>
                      <a:r>
                        <a:rPr lang="sv-SE" baseline="0" dirty="0" err="1" smtClean="0"/>
                        <a:t>combat</a:t>
                      </a:r>
                      <a:r>
                        <a:rPr lang="sv-SE" baseline="0" dirty="0" smtClean="0"/>
                        <a:t>,</a:t>
                      </a:r>
                    </a:p>
                    <a:p>
                      <a:r>
                        <a:rPr lang="sv-SE" baseline="0" dirty="0" err="1" smtClean="0"/>
                        <a:t>Dead</a:t>
                      </a:r>
                      <a:endParaRPr lang="sv-SE" dirty="0"/>
                    </a:p>
                  </a:txBody>
                  <a:tcPr/>
                </a:tc>
                <a:tc>
                  <a:txBody>
                    <a:bodyPr/>
                    <a:lstStyle/>
                    <a:p>
                      <a:r>
                        <a:rPr lang="sv-SE" dirty="0" smtClean="0"/>
                        <a:t>Pick </a:t>
                      </a:r>
                      <a:r>
                        <a:rPr lang="sv-SE" dirty="0" err="1" smtClean="0"/>
                        <a:t>up</a:t>
                      </a:r>
                      <a:r>
                        <a:rPr lang="sv-SE" dirty="0" smtClean="0"/>
                        <a:t> </a:t>
                      </a:r>
                      <a:r>
                        <a:rPr lang="sv-SE" dirty="0" err="1" smtClean="0"/>
                        <a:t>becomes</a:t>
                      </a:r>
                      <a:r>
                        <a:rPr lang="sv-SE" baseline="0" dirty="0" smtClean="0"/>
                        <a:t> OB, </a:t>
                      </a:r>
                    </a:p>
                    <a:p>
                      <a:r>
                        <a:rPr lang="sv-SE" baseline="0" dirty="0" smtClean="0"/>
                        <a:t>Attacks,</a:t>
                      </a:r>
                    </a:p>
                    <a:p>
                      <a:r>
                        <a:rPr lang="sv-SE" baseline="0" dirty="0" err="1" smtClean="0"/>
                        <a:t>Take</a:t>
                      </a:r>
                      <a:r>
                        <a:rPr lang="sv-SE" baseline="0" dirty="0" smtClean="0"/>
                        <a:t> </a:t>
                      </a:r>
                      <a:r>
                        <a:rPr lang="sv-SE" baseline="0" dirty="0" err="1" smtClean="0"/>
                        <a:t>damage</a:t>
                      </a:r>
                      <a:r>
                        <a:rPr lang="sv-SE" baseline="0" dirty="0" smtClean="0"/>
                        <a:t> </a:t>
                      </a:r>
                      <a:r>
                        <a:rPr lang="sv-SE" baseline="0" dirty="0" err="1" smtClean="0"/>
                        <a:t>dies</a:t>
                      </a:r>
                      <a:endParaRPr lang="sv-SE" dirty="0"/>
                    </a:p>
                  </a:txBody>
                  <a:tcPr/>
                </a:tc>
                <a:extLst>
                  <a:ext uri="{0D108BD9-81ED-4DB2-BD59-A6C34878D82A}">
                    <a16:rowId xmlns:a16="http://schemas.microsoft.com/office/drawing/2014/main" xmlns="" val="10001"/>
                  </a:ext>
                </a:extLst>
              </a:tr>
              <a:tr h="974868">
                <a:tc>
                  <a:txBody>
                    <a:bodyPr/>
                    <a:lstStyle/>
                    <a:p>
                      <a:r>
                        <a:rPr lang="sv-SE" dirty="0" smtClean="0"/>
                        <a:t>2</a:t>
                      </a:r>
                      <a:endParaRPr lang="sv-SE" dirty="0"/>
                    </a:p>
                  </a:txBody>
                  <a:tcPr/>
                </a:tc>
                <a:tc>
                  <a:txBody>
                    <a:bodyPr/>
                    <a:lstStyle/>
                    <a:p>
                      <a:pPr marL="342900" indent="-342900">
                        <a:buAutoNum type="arabicPeriod"/>
                      </a:pPr>
                      <a:r>
                        <a:rPr lang="sv-SE" baseline="0" dirty="0" smtClean="0"/>
                        <a:t>Attackerar </a:t>
                      </a:r>
                    </a:p>
                    <a:p>
                      <a:pPr marL="342900" indent="-342900">
                        <a:buAutoNum type="arabicPeriod"/>
                      </a:pPr>
                      <a:r>
                        <a:rPr lang="sv-SE" baseline="0" dirty="0" smtClean="0"/>
                        <a:t>Tar skada och dör</a:t>
                      </a:r>
                    </a:p>
                    <a:p>
                      <a:pPr marL="342900" indent="-342900">
                        <a:buAutoNum type="arabicPeriod"/>
                      </a:pPr>
                      <a:endParaRPr lang="sv-SE" dirty="0"/>
                    </a:p>
                  </a:txBody>
                  <a:tcPr/>
                </a:tc>
                <a:tc>
                  <a:txBody>
                    <a:bodyPr/>
                    <a:lstStyle/>
                    <a:p>
                      <a:r>
                        <a:rPr lang="sv-SE" dirty="0" smtClean="0"/>
                        <a:t>Peaceful </a:t>
                      </a:r>
                      <a:r>
                        <a:rPr lang="sv-SE" dirty="0" err="1" smtClean="0"/>
                        <a:t>state</a:t>
                      </a:r>
                      <a:r>
                        <a:rPr lang="sv-SE" dirty="0" smtClean="0"/>
                        <a:t>,</a:t>
                      </a:r>
                    </a:p>
                    <a:p>
                      <a:r>
                        <a:rPr lang="sv-SE" dirty="0" smtClean="0"/>
                        <a:t>In combat,</a:t>
                      </a:r>
                    </a:p>
                    <a:p>
                      <a:r>
                        <a:rPr lang="sv-SE" dirty="0" err="1" smtClean="0"/>
                        <a:t>dead</a:t>
                      </a:r>
                      <a:endParaRPr lang="sv-SE" dirty="0"/>
                    </a:p>
                  </a:txBody>
                  <a:tcPr/>
                </a:tc>
                <a:tc>
                  <a:txBody>
                    <a:bodyPr/>
                    <a:lstStyle/>
                    <a:p>
                      <a:r>
                        <a:rPr lang="sv-SE" dirty="0" smtClean="0"/>
                        <a:t>Attack,</a:t>
                      </a:r>
                    </a:p>
                    <a:p>
                      <a:r>
                        <a:rPr lang="sv-SE" dirty="0" err="1" smtClean="0"/>
                        <a:t>Take</a:t>
                      </a:r>
                      <a:r>
                        <a:rPr lang="sv-SE" dirty="0" smtClean="0"/>
                        <a:t> </a:t>
                      </a:r>
                      <a:r>
                        <a:rPr lang="sv-SE" dirty="0" err="1" smtClean="0"/>
                        <a:t>damage</a:t>
                      </a:r>
                      <a:r>
                        <a:rPr lang="sv-SE" dirty="0" smtClean="0"/>
                        <a:t> </a:t>
                      </a:r>
                      <a:r>
                        <a:rPr lang="sv-SE" dirty="0" err="1" smtClean="0"/>
                        <a:t>dies</a:t>
                      </a:r>
                      <a:endParaRPr lang="sv-SE" dirty="0"/>
                    </a:p>
                  </a:txBody>
                  <a:tcPr/>
                </a:tc>
                <a:extLst>
                  <a:ext uri="{0D108BD9-81ED-4DB2-BD59-A6C34878D82A}">
                    <a16:rowId xmlns:a16="http://schemas.microsoft.com/office/drawing/2014/main" xmlns="" val="10002"/>
                  </a:ext>
                </a:extLst>
              </a:tr>
              <a:tr h="395363">
                <a:tc>
                  <a:txBody>
                    <a:bodyPr/>
                    <a:lstStyle/>
                    <a:p>
                      <a:r>
                        <a:rPr lang="sv-SE" dirty="0" smtClean="0"/>
                        <a:t>3.</a:t>
                      </a:r>
                      <a:endParaRPr lang="sv-SE" dirty="0"/>
                    </a:p>
                  </a:txBody>
                  <a:tcPr/>
                </a:tc>
                <a:tc>
                  <a:txBody>
                    <a:bodyPr/>
                    <a:lstStyle/>
                    <a:p>
                      <a:pPr marL="342900" indent="-342900">
                        <a:buAutoNum type="arabicPeriod"/>
                      </a:pPr>
                      <a:r>
                        <a:rPr lang="sv-SE" baseline="0" dirty="0" smtClean="0"/>
                        <a:t>Plockar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bort item går in i vanlig combat</a:t>
                      </a:r>
                    </a:p>
                    <a:p>
                      <a:pPr marL="342900" indent="-342900">
                        <a:buAutoNum type="arabicPeriod"/>
                      </a:pPr>
                      <a:r>
                        <a:rPr lang="sv-SE" baseline="0" dirty="0" smtClean="0"/>
                        <a:t>Dödar och går tillbaka till peaceful</a:t>
                      </a:r>
                    </a:p>
                    <a:p>
                      <a:pPr marL="342900" indent="-342900">
                        <a:buAutoNum type="arabicPeriod"/>
                      </a:pPr>
                      <a:endParaRPr lang="sv-SE" dirty="0"/>
                    </a:p>
                  </a:txBody>
                  <a:tcPr/>
                </a:tc>
                <a:tc>
                  <a:txBody>
                    <a:bodyPr/>
                    <a:lstStyle/>
                    <a:p>
                      <a:r>
                        <a:rPr lang="sv-SE" dirty="0" smtClean="0"/>
                        <a:t>Peaceful state,</a:t>
                      </a:r>
                    </a:p>
                    <a:p>
                      <a:r>
                        <a:rPr lang="sv-SE" dirty="0" smtClean="0"/>
                        <a:t>OB</a:t>
                      </a:r>
                      <a:r>
                        <a:rPr lang="sv-SE" baseline="0" dirty="0" smtClean="0"/>
                        <a:t> </a:t>
                      </a:r>
                      <a:r>
                        <a:rPr lang="sv-SE" dirty="0" smtClean="0"/>
                        <a:t>combat,</a:t>
                      </a:r>
                    </a:p>
                    <a:p>
                      <a:r>
                        <a:rPr lang="sv-SE" i="0" dirty="0" smtClean="0"/>
                        <a:t>I</a:t>
                      </a:r>
                      <a:r>
                        <a:rPr lang="sv-SE" dirty="0" smtClean="0"/>
                        <a:t>n</a:t>
                      </a:r>
                      <a:r>
                        <a:rPr lang="sv-SE" baseline="0" dirty="0" smtClean="0"/>
                        <a:t> combat,</a:t>
                      </a:r>
                    </a:p>
                    <a:p>
                      <a:r>
                        <a:rPr lang="sv-SE" baseline="0" dirty="0" smtClean="0"/>
                        <a:t>Overburdened</a:t>
                      </a:r>
                      <a:endParaRPr lang="sv-SE" dirty="0" smtClean="0"/>
                    </a:p>
                    <a:p>
                      <a:endParaRPr lang="sv-SE" dirty="0"/>
                    </a:p>
                  </a:txBody>
                  <a:tcPr/>
                </a:tc>
                <a:tc>
                  <a:txBody>
                    <a:bodyPr/>
                    <a:lstStyle/>
                    <a:p>
                      <a:r>
                        <a:rPr lang="sv-SE" dirty="0" smtClean="0"/>
                        <a:t>Pick up becomes</a:t>
                      </a:r>
                      <a:r>
                        <a:rPr lang="sv-SE" baseline="0" dirty="0" smtClean="0"/>
                        <a:t> OB, </a:t>
                      </a:r>
                    </a:p>
                    <a:p>
                      <a:r>
                        <a:rPr lang="sv-SE" baseline="0" dirty="0" smtClean="0"/>
                        <a:t>Attacks,</a:t>
                      </a:r>
                    </a:p>
                    <a:p>
                      <a:r>
                        <a:rPr lang="sv-SE" dirty="0" smtClean="0"/>
                        <a:t>Remove no longer OB,</a:t>
                      </a:r>
                    </a:p>
                    <a:p>
                      <a:r>
                        <a:rPr lang="sv-SE" dirty="0" smtClean="0"/>
                        <a:t>Attack kills</a:t>
                      </a:r>
                    </a:p>
                    <a:p>
                      <a:endParaRPr lang="sv-SE" dirty="0"/>
                    </a:p>
                  </a:txBody>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err="1" smtClean="0"/>
              <a:t>FindBugs</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a:t>
            </a:r>
            <a:r>
              <a:rPr lang="sv-SE" dirty="0" smtClean="0"/>
              <a:t>NetBeans Profiler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graphicFrame>
        <p:nvGraphicFramePr>
          <p:cNvPr id="4" name="Tabell 3"/>
          <p:cNvGraphicFramePr>
            <a:graphicFrameLocks noGrp="1"/>
          </p:cNvGraphicFramePr>
          <p:nvPr>
            <p:extLst>
              <p:ext uri="{D42A27DB-BD31-4B8C-83A1-F6EECF244321}">
                <p14:modId xmlns:p14="http://schemas.microsoft.com/office/powerpoint/2010/main" val="4201598125"/>
              </p:ext>
            </p:extLst>
          </p:nvPr>
        </p:nvGraphicFramePr>
        <p:xfrm>
          <a:off x="2787688" y="1923774"/>
          <a:ext cx="9104244" cy="25603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xmlns="" val="20000"/>
                    </a:ext>
                  </a:extLst>
                </a:gridCol>
                <a:gridCol w="2276061">
                  <a:extLst>
                    <a:ext uri="{9D8B030D-6E8A-4147-A177-3AD203B41FA5}">
                      <a16:colId xmlns:a16="http://schemas.microsoft.com/office/drawing/2014/main" xmlns="" val="20001"/>
                    </a:ext>
                  </a:extLst>
                </a:gridCol>
                <a:gridCol w="2276061">
                  <a:extLst>
                    <a:ext uri="{9D8B030D-6E8A-4147-A177-3AD203B41FA5}">
                      <a16:colId xmlns:a16="http://schemas.microsoft.com/office/drawing/2014/main" xmlns="" val="20002"/>
                    </a:ext>
                  </a:extLst>
                </a:gridCol>
                <a:gridCol w="2276061">
                  <a:extLst>
                    <a:ext uri="{9D8B030D-6E8A-4147-A177-3AD203B41FA5}">
                      <a16:colId xmlns:a16="http://schemas.microsoft.com/office/drawing/2014/main" xmlns="" val="20003"/>
                    </a:ext>
                  </a:extLst>
                </a:gridCol>
              </a:tblGrid>
              <a:tr h="268621">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a16="http://schemas.microsoft.com/office/drawing/2014/main" xmlns="" val="10000"/>
                  </a:ext>
                </a:extLst>
              </a:tr>
              <a:tr h="1074482">
                <a:tc>
                  <a:txBody>
                    <a:bodyPr/>
                    <a:lstStyle/>
                    <a:p>
                      <a:r>
                        <a:rPr lang="sv-SE" dirty="0" smtClean="0"/>
                        <a:t>4</a:t>
                      </a:r>
                      <a:endParaRPr lang="sv-SE" dirty="0"/>
                    </a:p>
                  </a:txBody>
                  <a:tcPr/>
                </a:tc>
                <a:tc>
                  <a:txBody>
                    <a:bodyPr/>
                    <a:lstStyle/>
                    <a:p>
                      <a:pPr marL="342900" indent="-342900">
                        <a:buAutoNum type="arabicPeriod"/>
                      </a:pPr>
                      <a:r>
                        <a:rPr lang="sv-SE" baseline="0" dirty="0" smtClean="0"/>
                        <a:t>Plockar upp item</a:t>
                      </a:r>
                    </a:p>
                    <a:p>
                      <a:pPr marL="342900" indent="-342900">
                        <a:buAutoNum type="arabicPeriod"/>
                      </a:pPr>
                      <a:r>
                        <a:rPr lang="sv-SE" baseline="0" dirty="0" smtClean="0"/>
                        <a:t>Kastar bort item ur väskan</a:t>
                      </a:r>
                    </a:p>
                    <a:p>
                      <a:pPr marL="342900" indent="-342900">
                        <a:buAutoNum type="arabicPeriod"/>
                      </a:pPr>
                      <a:r>
                        <a:rPr lang="sv-SE" baseline="0" dirty="0" smtClean="0"/>
                        <a:t>Plockar upp item</a:t>
                      </a:r>
                    </a:p>
                    <a:p>
                      <a:pPr marL="342900" indent="-342900">
                        <a:buAutoNum type="arabicPeriod"/>
                      </a:pPr>
                      <a:r>
                        <a:rPr lang="sv-SE" baseline="0" dirty="0" smtClean="0"/>
                        <a:t>Tar på sig item</a:t>
                      </a:r>
                    </a:p>
                  </a:txBody>
                  <a:tcPr/>
                </a:tc>
                <a:tc>
                  <a:txBody>
                    <a:bodyPr/>
                    <a:lstStyle/>
                    <a:p>
                      <a:r>
                        <a:rPr lang="sv-SE" dirty="0" smtClean="0"/>
                        <a:t>Peaceful</a:t>
                      </a:r>
                      <a:r>
                        <a:rPr lang="sv-SE" baseline="0" dirty="0" smtClean="0"/>
                        <a:t> state</a:t>
                      </a:r>
                    </a:p>
                  </a:txBody>
                  <a:tcPr/>
                </a:tc>
                <a:tc>
                  <a:txBody>
                    <a:bodyPr/>
                    <a:lstStyle/>
                    <a:p>
                      <a:r>
                        <a:rPr lang="sv-SE" dirty="0" smtClean="0"/>
                        <a:t>Pick up,</a:t>
                      </a:r>
                      <a:endParaRPr lang="sv-SE" baseline="0" dirty="0" smtClean="0"/>
                    </a:p>
                    <a:p>
                      <a:r>
                        <a:rPr lang="sv-SE" baseline="0" dirty="0" smtClean="0"/>
                        <a:t>remove,</a:t>
                      </a:r>
                    </a:p>
                    <a:p>
                      <a:r>
                        <a:rPr lang="sv-SE" baseline="0" dirty="0" smtClean="0"/>
                        <a:t>equip</a:t>
                      </a:r>
                      <a:endParaRPr lang="sv-SE" dirty="0"/>
                    </a:p>
                  </a:txBody>
                  <a:tcPr/>
                </a:tc>
                <a:extLst>
                  <a:ext uri="{0D108BD9-81ED-4DB2-BD59-A6C34878D82A}">
                    <a16:rowId xmlns:a16="http://schemas.microsoft.com/office/drawing/2014/main" xmlns=""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xmlns=""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smtClean="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smtClean="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endParaRPr lang="sv-SE" dirty="0"/>
          </a:p>
        </p:txBody>
      </p:sp>
    </p:spTree>
    <p:custDataLst>
      <p:tags r:id="rId1"/>
    </p:custDataLst>
    <p:extLst>
      <p:ext uri="{BB962C8B-B14F-4D97-AF65-F5344CB8AC3E}">
        <p14:creationId xmlns:p14="http://schemas.microsoft.com/office/powerpoint/2010/main" val="3427005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smtClean="0"/>
              <a:t>En metod ”hpCounter” hittades som inte uppfyllde någon funktion. Den användes tidigare i projeket för testing av HP men ersattes senare av takeDamage som uppfyller samma funktion på ett effektivare sätt.</a:t>
            </a:r>
          </a:p>
          <a:p>
            <a:r>
              <a:rPr lang="sv-SE" dirty="0" smtClean="0"/>
              <a:t>Nament på metoden unWield bör specificeras, till exempel unWieldWeapon för att undvika förvirring. </a:t>
            </a:r>
            <a:endParaRPr lang="sv-SE" dirty="0"/>
          </a:p>
          <a:p>
            <a:r>
              <a:rPr lang="sv-SE" dirty="0" smtClean="0"/>
              <a:t>Namnet på metoden nameCheck bör specificeras. För att tydliggöra dess funktion kan man ändra till checkValidName  </a:t>
            </a:r>
            <a:endParaRPr lang="sv-SE" dirty="0"/>
          </a:p>
          <a:p>
            <a:r>
              <a:rPr lang="sv-SE" dirty="0" smtClean="0"/>
              <a:t>Namnet på metoden makeCharachterInPeacefulStance skulle kunna förenklas till notInCombat eller outOfCombat.</a:t>
            </a:r>
            <a:endParaRPr lang="sv-SE" dirty="0"/>
          </a:p>
        </p:txBody>
      </p:sp>
    </p:spTree>
    <p:custDataLst>
      <p:tags r:id="rId1"/>
    </p:custDataLst>
    <p:extLst>
      <p:ext uri="{BB962C8B-B14F-4D97-AF65-F5344CB8AC3E}">
        <p14:creationId xmlns:p14="http://schemas.microsoft.com/office/powerpoint/2010/main" val="3874197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normAutofit fontScale="32500" lnSpcReduction="20000"/>
          </a:bodyPr>
          <a:lstStyle/>
          <a:p>
            <a:pPr marL="0" indent="0">
              <a:buNone/>
            </a:pPr>
            <a:r>
              <a:rPr lang="sv-SE" dirty="0" smtClean="0"/>
              <a:t>Mer allvarliga</a:t>
            </a:r>
          </a:p>
          <a:p>
            <a:r>
              <a:rPr lang="sv-SE" dirty="0"/>
              <a:t>En metod ”hpCounter” hittades som inte uppfyllde någon funktion. Den användes tidigare i projeket för testing av HP men ersattes senare av takeDamage som uppfyller samma funktion på ett effektivare sätt.</a:t>
            </a:r>
          </a:p>
          <a:p>
            <a:r>
              <a:rPr lang="sv-SE" dirty="0"/>
              <a:t>Metoden hasEquipped() kan förenklas genom att slå ihop if sattserna med en &amp;&amp; </a:t>
            </a:r>
            <a:endParaRPr lang="sv-SE" dirty="0" smtClean="0"/>
          </a:p>
          <a:p>
            <a:endParaRPr lang="sv-SE" dirty="0" smtClean="0"/>
          </a:p>
          <a:p>
            <a:pPr marL="0" indent="0">
              <a:buNone/>
            </a:pPr>
            <a:r>
              <a:rPr lang="sv-SE" dirty="0" smtClean="0"/>
              <a:t>Mindre allvarliga </a:t>
            </a:r>
            <a:endParaRPr lang="sv-SE" dirty="0"/>
          </a:p>
          <a:p>
            <a:pPr fontAlgn="base"/>
            <a:r>
              <a:rPr lang="sv-SE" dirty="0"/>
              <a:t>Metod namnet “makeCharacterInCombat” &amp; “MakeCharacterInPeacefulStance” är onödigt komplicerade och skulle kunna döpas om till t.ex. “enterCombat” &amp; “exitCombat”.</a:t>
            </a:r>
          </a:p>
          <a:p>
            <a:pPr fontAlgn="base"/>
            <a:r>
              <a:rPr lang="sv-SE" dirty="0"/>
              <a:t/>
            </a:r>
            <a:br>
              <a:rPr lang="sv-SE" dirty="0"/>
            </a:br>
            <a:r>
              <a:rPr lang="sv-SE" dirty="0"/>
              <a:t>Metod namnet “getIsInCombat” skulle kunna döpas om till “isCharacterInCombat”.</a:t>
            </a:r>
          </a:p>
          <a:p>
            <a:pPr fontAlgn="base"/>
            <a:r>
              <a:rPr lang="sv-SE" dirty="0"/>
              <a:t/>
            </a:r>
            <a:br>
              <a:rPr lang="sv-SE" dirty="0"/>
            </a:br>
            <a:r>
              <a:rPr lang="sv-SE" dirty="0"/>
              <a:t>Metod namnet “makeCharacterDead” skulle kunna döpas om till “killCharacter” eller “characterDies”.</a:t>
            </a:r>
          </a:p>
          <a:p>
            <a:pPr fontAlgn="base"/>
            <a:r>
              <a:rPr lang="sv-SE" dirty="0"/>
              <a:t/>
            </a:r>
            <a:br>
              <a:rPr lang="sv-SE" dirty="0"/>
            </a:br>
            <a:r>
              <a:rPr lang="sv-SE" dirty="0"/>
              <a:t>Metod namnet “equipEquipment” skulle kunna döpas om till “useEquipment”.</a:t>
            </a:r>
          </a:p>
          <a:p>
            <a:pPr fontAlgn="base"/>
            <a:r>
              <a:rPr lang="sv-SE" dirty="0"/>
              <a:t/>
            </a:r>
            <a:br>
              <a:rPr lang="sv-SE" dirty="0"/>
            </a:br>
            <a:r>
              <a:rPr lang="sv-SE" dirty="0"/>
              <a:t>Metod namnet “isWielding” skulle kunna döpas till “isCharacterWieldingWeapon” för att bättre beskriva dess funktion.</a:t>
            </a:r>
          </a:p>
          <a:p>
            <a:pPr fontAlgn="base"/>
            <a:r>
              <a:rPr lang="sv-SE" dirty="0"/>
              <a:t>Metod namnet “hasEquipped” skulle kunna döpas om till “isEquipmentInUse”.</a:t>
            </a:r>
          </a:p>
          <a:p>
            <a:pPr fontAlgn="base"/>
            <a:r>
              <a:rPr lang="sv-SE" dirty="0"/>
              <a:t/>
            </a:r>
            <a:br>
              <a:rPr lang="sv-SE" dirty="0"/>
            </a:br>
            <a:r>
              <a:rPr lang="sv-SE" dirty="0"/>
              <a:t>Metod namnet “unWield” skulle kunna döpas om till “unWieldWeapon” för att specificera dess funktion.</a:t>
            </a:r>
          </a:p>
          <a:p>
            <a:pPr fontAlgn="base"/>
            <a:r>
              <a:rPr lang="sv-SE" dirty="0"/>
              <a:t/>
            </a:r>
            <a:br>
              <a:rPr lang="sv-SE" dirty="0"/>
            </a:br>
            <a:r>
              <a:rPr lang="sv-SE" dirty="0"/>
              <a:t>Metod namnet “pickUp” skulle kunna döpas till “pickUpItem” för att specificera dess funktion</a:t>
            </a:r>
            <a:r>
              <a:rPr lang="sv-SE" dirty="0" smtClean="0"/>
              <a:t>.</a:t>
            </a:r>
            <a:endParaRPr lang="sv-SE" dirty="0"/>
          </a:p>
          <a:p>
            <a:pPr fontAlgn="base"/>
            <a:r>
              <a:rPr lang="sv-SE" dirty="0"/>
              <a:t>Metoden “resetLevel” kan göras private</a:t>
            </a:r>
          </a:p>
          <a:p>
            <a:pPr fontAlgn="base"/>
            <a:r>
              <a:rPr lang="sv-SE"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r>
              <a:rPr lang="sv-SE" sz="2400" dirty="0" smtClean="0"/>
              <a:t>.</a:t>
            </a:r>
          </a:p>
          <a:p>
            <a:pPr marL="0" indent="0">
              <a:buNone/>
            </a:pPr>
            <a:endParaRPr lang="sv-SE" sz="2400" dirty="0" smtClean="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normAutofit/>
          </a:bodyPr>
          <a:lstStyle/>
          <a:p>
            <a:r>
              <a:rPr lang="sv-SE" sz="1800" dirty="0" smtClean="0"/>
              <a:t>Några av felen vi hittade i </a:t>
            </a:r>
            <a:r>
              <a:rPr lang="sv-SE" sz="1800" dirty="0" err="1" smtClean="0"/>
              <a:t>FindBugs</a:t>
            </a:r>
            <a:r>
              <a:rPr lang="sv-SE" sz="1800" dirty="0" smtClean="0"/>
              <a:t> visar att under granskningen så fokuserade vi på annat än vad som kan va relevant för funktionen i programmet. Huvudfokus i granskningen var att göra koden lätt att förstå och </a:t>
            </a:r>
            <a:r>
              <a:rPr lang="sv-SE" sz="1800" dirty="0" err="1" smtClean="0"/>
              <a:t>refaktorera</a:t>
            </a:r>
            <a:r>
              <a:rPr lang="sv-SE" sz="1800" dirty="0" smtClean="0"/>
              <a:t> metoder med svåra namn. </a:t>
            </a:r>
            <a:r>
              <a:rPr lang="sv-SE" sz="1800" dirty="0" err="1" smtClean="0"/>
              <a:t>FindBugs</a:t>
            </a:r>
            <a:r>
              <a:rPr lang="sv-SE" sz="1800" dirty="0" smtClean="0"/>
              <a:t> hittade mer fel såsom ”\n” kunde ersättas med ”%n” i en </a:t>
            </a:r>
            <a:r>
              <a:rPr lang="sv-SE" sz="1800" dirty="0" err="1" smtClean="0"/>
              <a:t>printf</a:t>
            </a:r>
            <a:r>
              <a:rPr lang="sv-SE" sz="1800" dirty="0" smtClean="0"/>
              <a:t>() för att säkra funktionaliteten över flera operativsystem och miljöer.</a:t>
            </a:r>
          </a:p>
          <a:p>
            <a:r>
              <a:rPr lang="sv-SE" sz="1800" dirty="0" smtClean="0"/>
              <a:t>Kodkritiksystemet har varit inställt på högsta  känslighet både före och efter granskningen, dock så hittade det inte något kritiskt som behövdes åtgärdas när vi korrigerat allt från </a:t>
            </a:r>
            <a:r>
              <a:rPr lang="sv-SE" sz="1800" dirty="0" err="1" smtClean="0"/>
              <a:t>granskningrapporten</a:t>
            </a:r>
            <a:r>
              <a:rPr lang="sv-SE" sz="1800" dirty="0" smtClean="0"/>
              <a:t> samt första körningen av </a:t>
            </a:r>
            <a:r>
              <a:rPr lang="sv-SE" sz="1800" dirty="0" err="1" smtClean="0"/>
              <a:t>FindBugs</a:t>
            </a:r>
            <a:r>
              <a:rPr lang="sv-SE" sz="1800" dirty="0" smtClean="0"/>
              <a:t>.</a:t>
            </a:r>
          </a:p>
          <a:p>
            <a:r>
              <a:rPr lang="sv-SE" sz="1800" dirty="0" smtClean="0"/>
              <a:t>Det felet som </a:t>
            </a:r>
            <a:r>
              <a:rPr lang="sv-SE" sz="1800" dirty="0" err="1" smtClean="0"/>
              <a:t>FindBugs</a:t>
            </a:r>
            <a:r>
              <a:rPr lang="sv-SE" sz="1800" dirty="0" smtClean="0"/>
              <a:t> hittat är att returvärdet i </a:t>
            </a:r>
            <a:r>
              <a:rPr lang="sv-SE" sz="1800" dirty="0" err="1" smtClean="0"/>
              <a:t>getMaxHp</a:t>
            </a:r>
            <a:r>
              <a:rPr lang="sv-SE" sz="1800" dirty="0" smtClean="0"/>
              <a:t>() ignoreras, om vi tolkat uppgifterna rätt. I nuläget används inte metoden för mer än testning av variabeln </a:t>
            </a:r>
            <a:r>
              <a:rPr lang="sv-SE" sz="1800" dirty="0" err="1" smtClean="0"/>
              <a:t>maxHp</a:t>
            </a:r>
            <a:r>
              <a:rPr lang="sv-SE" sz="1800" dirty="0" smtClean="0"/>
              <a:t>, dock så kommer den vara till stor nytta när man i framtiden ska kunna lägga möjlighet att </a:t>
            </a:r>
            <a:r>
              <a:rPr lang="sv-SE" sz="1800" dirty="0" err="1" smtClean="0"/>
              <a:t>heala</a:t>
            </a:r>
            <a:r>
              <a:rPr lang="sv-SE" sz="1800" dirty="0" smtClean="0"/>
              <a:t> karaktären så livet inte överstiger max. Därav är det viktigt att ha det maximala värdet uppdaterat varje gång metoden kallas på.</a:t>
            </a:r>
            <a:endParaRPr lang="sv-SE" sz="1800" dirty="0" smtClean="0"/>
          </a:p>
        </p:txBody>
      </p:sp>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27171"/>
            <a:ext cx="7547366" cy="1518558"/>
          </a:xfrm>
          <a:prstGeom prst="rect">
            <a:avLst/>
          </a:prstGeom>
        </p:spPr>
      </p:pic>
      <p:pic>
        <p:nvPicPr>
          <p:cNvPr id="5" name="Bildobjekt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6500" y="5433446"/>
            <a:ext cx="4635500" cy="97790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995" y="365125"/>
            <a:ext cx="7941005" cy="6035675"/>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a:xfrm>
            <a:off x="678543" y="1448253"/>
            <a:ext cx="10515600" cy="4351338"/>
          </a:xfrm>
        </p:spPr>
        <p:txBody>
          <a:bodyPr/>
          <a:lstStyle/>
          <a:p>
            <a:pPr marL="0" indent="0">
              <a:buNone/>
            </a:pPr>
            <a:r>
              <a:rPr lang="sv-SE" dirty="0" smtClean="0"/>
              <a:t>Vi började med att köra profilern på alla klasser i programmet för att undersöka vilka klasser och metoder som hade längst körtid</a:t>
            </a:r>
            <a:endParaRPr lang="sv-SE"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37" y="2661104"/>
            <a:ext cx="11363325" cy="3829050"/>
          </a:xfrm>
          <a:prstGeom prst="rect">
            <a:avLst/>
          </a:prstGeom>
        </p:spPr>
      </p:pic>
      <p:sp>
        <p:nvSpPr>
          <p:cNvPr id="9" name="Flowchart: Process 8"/>
          <p:cNvSpPr/>
          <p:nvPr/>
        </p:nvSpPr>
        <p:spPr>
          <a:xfrm>
            <a:off x="678542" y="3802743"/>
            <a:ext cx="11099120" cy="696686"/>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547824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388711"/>
            <a:ext cx="10515600" cy="4351338"/>
          </a:xfrm>
        </p:spPr>
        <p:txBody>
          <a:bodyPr/>
          <a:lstStyle/>
          <a:p>
            <a:pPr marL="0" indent="0">
              <a:buNone/>
            </a:pPr>
            <a:r>
              <a:rPr lang="sv-SE" dirty="0" smtClean="0"/>
              <a:t>Efter flera körningar med någorlunda varierande resultat så stod det klart att det var GameCharacter classen, dens konstruktor samt metoden unEquip som krävde mest CPU tid. Därför valde vi att undersöka den närmare och köra profilern på bara den klassen</a:t>
            </a:r>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2102957"/>
            <a:ext cx="10974332" cy="3639058"/>
          </a:xfrm>
          <a:prstGeom prst="rect">
            <a:avLst/>
          </a:prstGeom>
        </p:spPr>
      </p:pic>
      <p:sp>
        <p:nvSpPr>
          <p:cNvPr id="5" name="Flowchart: Process 4"/>
          <p:cNvSpPr/>
          <p:nvPr/>
        </p:nvSpPr>
        <p:spPr>
          <a:xfrm>
            <a:off x="780143" y="2902856"/>
            <a:ext cx="11078028" cy="1567543"/>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extLst>
      <p:ext uri="{BB962C8B-B14F-4D97-AF65-F5344CB8AC3E}">
        <p14:creationId xmlns:p14="http://schemas.microsoft.com/office/powerpoint/2010/main" val="3925587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34" y="342469"/>
            <a:ext cx="10974332" cy="6173061"/>
          </a:xfrm>
          <a:prstGeom prst="rect">
            <a:avLst/>
          </a:prstGeom>
        </p:spPr>
      </p:pic>
    </p:spTree>
    <p:extLst>
      <p:ext uri="{BB962C8B-B14F-4D97-AF65-F5344CB8AC3E}">
        <p14:creationId xmlns:p14="http://schemas.microsoft.com/office/powerpoint/2010/main" val="2782903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1179565"/>
            <a:ext cx="10974332" cy="2495898"/>
          </a:xfrm>
          <a:prstGeom prst="rect">
            <a:avLst/>
          </a:prstGeom>
        </p:spPr>
      </p:pic>
      <p:sp>
        <p:nvSpPr>
          <p:cNvPr id="5" name="Content Placeholder 2"/>
          <p:cNvSpPr>
            <a:spLocks noGrp="1"/>
          </p:cNvSpPr>
          <p:nvPr>
            <p:ph idx="1"/>
          </p:nvPr>
        </p:nvSpPr>
        <p:spPr>
          <a:xfrm>
            <a:off x="780143" y="388711"/>
            <a:ext cx="10515600" cy="4351338"/>
          </a:xfrm>
        </p:spPr>
        <p:txBody>
          <a:bodyPr/>
          <a:lstStyle/>
          <a:p>
            <a:pPr marL="0" indent="0">
              <a:buNone/>
            </a:pPr>
            <a:r>
              <a:rPr lang="sv-SE" dirty="0" smtClean="0"/>
              <a:t>Enum Type tar upp mest plats WTF</a:t>
            </a:r>
            <a:endParaRPr lang="sv-S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43" y="3949753"/>
            <a:ext cx="11315700" cy="1581150"/>
          </a:xfrm>
          <a:prstGeom prst="rect">
            <a:avLst/>
          </a:prstGeom>
        </p:spPr>
      </p:pic>
    </p:spTree>
    <p:extLst>
      <p:ext uri="{BB962C8B-B14F-4D97-AF65-F5344CB8AC3E}">
        <p14:creationId xmlns:p14="http://schemas.microsoft.com/office/powerpoint/2010/main" val="2788474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1027340"/>
            <a:ext cx="10515600" cy="4351338"/>
          </a:xfrm>
        </p:spPr>
        <p:txBody>
          <a:bodyPr/>
          <a:lstStyle/>
          <a:p>
            <a:pPr marL="0" indent="0">
              <a:buNone/>
            </a:pPr>
            <a:r>
              <a:rPr lang="sv-SE" dirty="0" smtClean="0"/>
              <a:t>Kan finnas ett samband mellan att unequip är långsam och att equipment och dens enum tar upp mycket plats, eller så är jag bara sämst på att skriva kod</a:t>
            </a:r>
            <a:endParaRPr lang="sv-SE" dirty="0"/>
          </a:p>
        </p:txBody>
      </p:sp>
    </p:spTree>
    <p:extLst>
      <p:ext uri="{BB962C8B-B14F-4D97-AF65-F5344CB8AC3E}">
        <p14:creationId xmlns:p14="http://schemas.microsoft.com/office/powerpoint/2010/main" val="2577718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xmlns=""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xmlns=""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xmlns=""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xmlns=""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xmlns=""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xmlns=""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xmlns=""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xmlns=""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xmlns=""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xmlns=""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xmlns=""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xmlns=""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268587"/>
            <a:ext cx="9878519" cy="2666726"/>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1115" y="5325641"/>
            <a:ext cx="6270885" cy="1532359"/>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Content Placeholder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3006726"/>
            <a:ext cx="6810793" cy="1797503"/>
          </a:xfrm>
        </p:spPr>
      </p:pic>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8" name="Content Placeholder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7073638" y="2746381"/>
            <a:ext cx="3158933" cy="3443282"/>
          </a:xfrm>
        </p:spPr>
      </p:pic>
    </p:spTree>
    <p:custDataLst>
      <p:tags r:id="rId1"/>
    </p:custDataLst>
    <p:extLst>
      <p:ext uri="{BB962C8B-B14F-4D97-AF65-F5344CB8AC3E}">
        <p14:creationId xmlns:p14="http://schemas.microsoft.com/office/powerpoint/2010/main" val="146367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3108160"/>
            <a:ext cx="5157787" cy="2478417"/>
          </a:xfrm>
        </p:spPr>
      </p:pic>
      <p:pic>
        <p:nvPicPr>
          <p:cNvPr id="10" name="Content Placeholder 9"/>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487319" y="3218656"/>
            <a:ext cx="4552950" cy="2257425"/>
          </a:xfrm>
        </p:spPr>
      </p:pic>
    </p:spTree>
    <p:custDataLst>
      <p:tags r:id="rId1"/>
    </p:custDataLst>
    <p:extLst>
      <p:ext uri="{BB962C8B-B14F-4D97-AF65-F5344CB8AC3E}">
        <p14:creationId xmlns:p14="http://schemas.microsoft.com/office/powerpoint/2010/main" val="40341281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2039</TotalTime>
  <Words>2711</Words>
  <Application>Microsoft Macintosh PowerPoint</Application>
  <PresentationFormat>Bredbild</PresentationFormat>
  <Paragraphs>205</Paragraphs>
  <Slides>35</Slides>
  <Notes>30</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35</vt:i4>
      </vt:variant>
    </vt:vector>
  </HeadingPairs>
  <TitlesOfParts>
    <vt:vector size="40" baseType="lpstr">
      <vt:lpstr>Calibri</vt:lpstr>
      <vt:lpstr>Calibri Light</vt:lpstr>
      <vt:lpstr>Courier New</vt:lpstr>
      <vt:lpstr>Arial</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Robert</vt:lpstr>
      <vt:lpstr>TDD-exempel: Oscar</vt:lpstr>
      <vt:lpstr>TDD-exempel: Oscar</vt:lpstr>
      <vt:lpstr>TDD-exempel: Peter</vt:lpstr>
      <vt:lpstr>TDD-exempel: Peter</vt:lpstr>
      <vt:lpstr>TDD erfarenheter</vt:lpstr>
      <vt:lpstr>Testfallsdesign ekvivalensklasser</vt:lpstr>
      <vt:lpstr>PowerPoint-presentation</vt:lpstr>
      <vt:lpstr>Tillståndsmaskiner</vt:lpstr>
      <vt:lpstr>Tillståndsmaskinen</vt:lpstr>
      <vt:lpstr>Testfall</vt:lpstr>
      <vt:lpstr>Testfall</vt:lpstr>
      <vt:lpstr>Granskning</vt:lpstr>
      <vt:lpstr>Granskningsrapport</vt:lpstr>
      <vt:lpstr>Granskningsrapport</vt:lpstr>
      <vt:lpstr>Erfarenheter av granskning</vt:lpstr>
      <vt:lpstr>Kodkritiksystem</vt:lpstr>
      <vt:lpstr>Statiska mått</vt:lpstr>
      <vt:lpstr>Täckningsgrad</vt:lpstr>
      <vt:lpstr>Profiler</vt:lpstr>
      <vt:lpstr>Profiler</vt:lpstr>
      <vt:lpstr>PowerPoint-presentation</vt:lpstr>
      <vt:lpstr>PowerPoint-presentation</vt:lpstr>
      <vt:lpstr>PowerPoint-presentation</vt:lpstr>
      <vt:lpstr>PowerPoint-presentation</vt:lpstr>
      <vt:lpstr>Byggscript före</vt:lpstr>
      <vt:lpstr>Byggscript slutliga</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Oscar Törnquist</cp:lastModifiedBy>
  <cp:revision>95</cp:revision>
  <dcterms:created xsi:type="dcterms:W3CDTF">2016-10-07T07:01:15Z</dcterms:created>
  <dcterms:modified xsi:type="dcterms:W3CDTF">2017-10-25T11:14:46Z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