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89" r:id="rId6"/>
    <p:sldId id="287" r:id="rId7"/>
    <p:sldId id="288" r:id="rId8"/>
    <p:sldId id="283" r:id="rId9"/>
    <p:sldId id="284" r:id="rId10"/>
    <p:sldId id="260" r:id="rId11"/>
    <p:sldId id="285" r:id="rId12"/>
    <p:sldId id="286" r:id="rId13"/>
    <p:sldId id="261" r:id="rId14"/>
    <p:sldId id="262" r:id="rId15"/>
    <p:sldId id="265" r:id="rId16"/>
    <p:sldId id="266" r:id="rId17"/>
    <p:sldId id="267" r:id="rId18"/>
    <p:sldId id="268" r:id="rId19"/>
    <p:sldId id="273" r:id="rId20"/>
    <p:sldId id="274" r:id="rId21"/>
    <p:sldId id="275" r:id="rId22"/>
    <p:sldId id="276" r:id="rId23"/>
    <p:sldId id="277" r:id="rId24"/>
    <p:sldId id="278" r:id="rId25"/>
    <p:sldId id="279" r:id="rId26"/>
    <p:sldId id="282" r:id="rId27"/>
    <p:sldId id="280" r:id="rId28"/>
    <p:sldId id="281" r:id="rId29"/>
  </p:sldIdLst>
  <p:sldSz cx="12192000" cy="6858000"/>
  <p:notesSz cx="6858000" cy="9144000"/>
  <p:custDataLst>
    <p:tags r:id="rId31"/>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5020" autoAdjust="0"/>
  </p:normalViewPr>
  <p:slideViewPr>
    <p:cSldViewPr snapToGrid="0">
      <p:cViewPr varScale="1">
        <p:scale>
          <a:sx n="73" d="100"/>
          <a:sy n="73"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2017-10-20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13801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1466515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474236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70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36326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290615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05628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2017-10-20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2017-10-20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2017-10-20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2017-10-20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2017-10-20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2017-10-20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bertgrubesic@hotmail.com" TargetMode="External"/><Relationship Id="rId3" Type="http://schemas.openxmlformats.org/officeDocument/2006/relationships/notesSlide" Target="../notesSlides/notesSlide1.xml"/><Relationship Id="rId7" Type="http://schemas.openxmlformats.org/officeDocument/2006/relationships/hyperlink" Target="mailto:tornquist@gmail.com"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emil.rosell@outlook.com" TargetMode="External"/><Relationship Id="rId5" Type="http://schemas.openxmlformats.org/officeDocument/2006/relationships/hyperlink" Target="mailto:peteryakobte11@gmail.com" TargetMode="External"/><Relationship Id="rId4" Type="http://schemas.openxmlformats.org/officeDocument/2006/relationships/hyperlink" Target="mailto:Lukas.varli@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a:t>
            </a:r>
          </a:p>
        </p:txBody>
      </p:sp>
      <p:sp>
        <p:nvSpPr>
          <p:cNvPr id="5" name="Platshållare för innehåll 4"/>
          <p:cNvSpPr>
            <a:spLocks noGrp="1"/>
          </p:cNvSpPr>
          <p:nvPr>
            <p:ph idx="1"/>
          </p:nvPr>
        </p:nvSpPr>
        <p:spPr>
          <a:xfrm>
            <a:off x="1120302" y="1815897"/>
            <a:ext cx="10515600" cy="4351338"/>
          </a:xfrm>
        </p:spPr>
        <p:txBody>
          <a:bodyPr/>
          <a:lstStyle/>
          <a:p>
            <a:r>
              <a:rPr lang="sv-SE" dirty="0"/>
              <a:t>Lukas Varli </a:t>
            </a:r>
            <a:r>
              <a:rPr lang="sv-SE" dirty="0">
                <a:hlinkClick r:id="rId4"/>
              </a:rPr>
              <a:t>Lukas.varli@hotmail.com</a:t>
            </a:r>
            <a:endParaRPr lang="sv-SE" dirty="0"/>
          </a:p>
          <a:p>
            <a:r>
              <a:rPr lang="sv-SE" dirty="0"/>
              <a:t>Peter Yakob </a:t>
            </a:r>
            <a:r>
              <a:rPr lang="sv-SE" dirty="0">
                <a:hlinkClick r:id="rId5"/>
              </a:rPr>
              <a:t>peteryakobte11@gmail.com</a:t>
            </a:r>
            <a:endParaRPr lang="sv-SE" dirty="0"/>
          </a:p>
          <a:p>
            <a:r>
              <a:rPr lang="sv-SE" dirty="0"/>
              <a:t>Emil Rosell </a:t>
            </a:r>
            <a:r>
              <a:rPr lang="sv-SE" dirty="0">
                <a:hlinkClick r:id="rId6"/>
              </a:rPr>
              <a:t>emil.rosell@outlook.com</a:t>
            </a:r>
            <a:endParaRPr lang="sv-SE" dirty="0"/>
          </a:p>
          <a:p>
            <a:r>
              <a:rPr lang="sv-SE" dirty="0"/>
              <a:t>Oscar Törnquist </a:t>
            </a:r>
            <a:r>
              <a:rPr lang="sv-SE" dirty="0">
                <a:hlinkClick r:id="rId7"/>
              </a:rPr>
              <a:t>tornquist@gmail.com</a:t>
            </a:r>
            <a:endParaRPr lang="sv-SE" dirty="0"/>
          </a:p>
          <a:p>
            <a:r>
              <a:rPr lang="sv-SE" dirty="0"/>
              <a:t>Robert Grubesic </a:t>
            </a:r>
            <a:r>
              <a:rPr lang="sv-SE" dirty="0">
                <a:hlinkClick r:id="rId8"/>
              </a:rPr>
              <a:t>robertgrubesic@hotmail.com</a:t>
            </a:r>
            <a:endParaRPr lang="sv-SE" dirty="0"/>
          </a:p>
          <a:p>
            <a:endParaRPr lang="sv-SE" dirty="0"/>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3209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31191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på klassen </a:t>
            </a:r>
            <a:r>
              <a:rPr lang="sv-SE" dirty="0" err="1"/>
              <a:t>Map</a:t>
            </a:r>
            <a:r>
              <a:rPr lang="sv-SE" dirty="0"/>
              <a:t>. När man skapar ett objekt ur </a:t>
            </a:r>
            <a:r>
              <a:rPr lang="sv-SE" dirty="0" err="1"/>
              <a:t>Map</a:t>
            </a:r>
            <a:r>
              <a:rPr lang="sv-SE" dirty="0"/>
              <a:t> klassen anges namnet på vad kartan ska heta samt bredden och höjden. Vi har därför delat upp ekvivalensklasserna i </a:t>
            </a:r>
            <a:r>
              <a:rPr lang="sv-SE" dirty="0" err="1"/>
              <a:t>mapName</a:t>
            </a:r>
            <a:r>
              <a:rPr lang="sv-SE" dirty="0"/>
              <a:t>, </a:t>
            </a:r>
            <a:r>
              <a:rPr lang="sv-SE" dirty="0" err="1"/>
              <a:t>mapHeight</a:t>
            </a:r>
            <a:r>
              <a:rPr lang="sv-SE" dirty="0"/>
              <a:t> och </a:t>
            </a:r>
            <a:r>
              <a:rPr lang="sv-SE" dirty="0" err="1"/>
              <a:t>mapWidth</a:t>
            </a:r>
            <a:r>
              <a:rPr lang="sv-SE" dirty="0"/>
              <a:t>. </a:t>
            </a:r>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flipH="1">
            <a:off x="5794409" y="2536414"/>
            <a:ext cx="3530888" cy="1275190"/>
          </a:xfrm>
        </p:spPr>
        <p:txBody>
          <a:bodyPr>
            <a:normAutofit/>
          </a:bodyPr>
          <a:lstStyle/>
          <a:p>
            <a:endParaRPr lang="sv-SE" dirty="0"/>
          </a:p>
        </p:txBody>
      </p:sp>
      <p:pic>
        <p:nvPicPr>
          <p:cNvPr id="8" name="Platshållare för innehåll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8168" y="163629"/>
            <a:ext cx="8576109" cy="655234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r>
              <a:rPr lang="sv-SE" dirty="0"/>
              <a:t>Karaktären kan droppa item under </a:t>
            </a:r>
            <a:r>
              <a:rPr lang="sv-SE" dirty="0" err="1"/>
              <a:t>combat</a:t>
            </a:r>
            <a:r>
              <a:rPr lang="sv-SE" dirty="0"/>
              <a:t>.</a:t>
            </a:r>
          </a:p>
          <a:p>
            <a:r>
              <a:rPr lang="sv-SE" dirty="0"/>
              <a:t>Karaktären kan inte plocka upp item under </a:t>
            </a:r>
            <a:r>
              <a:rPr lang="sv-SE" dirty="0" err="1"/>
              <a:t>combat</a:t>
            </a:r>
            <a:r>
              <a:rPr lang="sv-SE" dirty="0"/>
              <a:t>.</a:t>
            </a:r>
          </a:p>
          <a:p>
            <a:endParaRPr lang="sv-SE" dirty="0"/>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sv-SE" b="1" dirty="0"/>
              <a:t>Versionshanteringssystem:</a:t>
            </a:r>
            <a:r>
              <a:rPr lang="sv-SE" dirty="0"/>
              <a:t> </a:t>
            </a:r>
            <a:r>
              <a:rPr lang="sv-SE" dirty="0" err="1"/>
              <a:t>GitHub</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Byggscript:</a:t>
            </a:r>
            <a:r>
              <a:rPr lang="sv-SE" dirty="0"/>
              <a:t> </a:t>
            </a:r>
            <a:r>
              <a:rPr lang="sv-SE" dirty="0" err="1"/>
              <a:t>Ant</a:t>
            </a:r>
            <a:endParaRPr lang="sv-SE" dirty="0"/>
          </a:p>
          <a:p>
            <a:pPr marL="0" marR="0" lvl="0" indent="0" defTabSz="914400" eaLnBrk="1" fontAlgn="auto" latinLnBrk="0" hangingPunct="1">
              <a:lnSpc>
                <a:spcPct val="100000"/>
              </a:lnSpc>
              <a:spcBef>
                <a:spcPts val="0"/>
              </a:spcBef>
              <a:spcAft>
                <a:spcPts val="0"/>
              </a:spcAft>
              <a:buClrTx/>
              <a:buSzTx/>
              <a:buFontTx/>
              <a:buNone/>
              <a:tabLst/>
              <a:defRPr/>
            </a:pPr>
            <a:r>
              <a:rPr lang="sv-SE" b="1" dirty="0"/>
              <a:t>Enhetsramverk:</a:t>
            </a:r>
            <a:r>
              <a:rPr lang="sv-SE" dirty="0"/>
              <a:t> </a:t>
            </a:r>
            <a:r>
              <a:rPr lang="sv-SE" dirty="0" err="1"/>
              <a:t>Junit</a:t>
            </a:r>
            <a:r>
              <a:rPr lang="sv-SE" dirty="0"/>
              <a:t> 4</a:t>
            </a:r>
          </a:p>
          <a:p>
            <a:pPr marL="0" marR="0" lvl="0" indent="0" defTabSz="914400" eaLnBrk="1" fontAlgn="auto" latinLnBrk="0" hangingPunct="1">
              <a:lnSpc>
                <a:spcPct val="100000"/>
              </a:lnSpc>
              <a:spcBef>
                <a:spcPts val="0"/>
              </a:spcBef>
              <a:spcAft>
                <a:spcPts val="0"/>
              </a:spcAft>
              <a:buClrTx/>
              <a:buSzTx/>
              <a:buFontTx/>
              <a:buNone/>
              <a:tabLst/>
              <a:defRPr/>
            </a:pPr>
            <a:r>
              <a:rPr lang="sv-SE" b="1" dirty="0"/>
              <a:t>Kodkritiksystem: </a:t>
            </a:r>
            <a:r>
              <a:rPr lang="sv-SE" dirty="0"/>
              <a:t>Debugger intelij</a:t>
            </a:r>
            <a:endParaRPr lang="sv-SE" b="1" dirty="0"/>
          </a:p>
          <a:p>
            <a:pPr marL="0" lvl="0" indent="0">
              <a:lnSpc>
                <a:spcPct val="100000"/>
              </a:lnSpc>
              <a:spcBef>
                <a:spcPts val="0"/>
              </a:spcBef>
              <a:buNone/>
            </a:pPr>
            <a:r>
              <a:rPr lang="sv-SE" b="1" dirty="0"/>
              <a:t>Täckningsgrad: </a:t>
            </a:r>
            <a:r>
              <a:rPr lang="en-US" dirty="0"/>
              <a:t>IntelliJ IDEA code coverage runner</a:t>
            </a:r>
            <a:r>
              <a:rPr lang="sv-SE" dirty="0"/>
              <a:t> </a:t>
            </a:r>
          </a:p>
          <a:p>
            <a:pPr marL="0" lvl="0" indent="0">
              <a:lnSpc>
                <a:spcPct val="100000"/>
              </a:lnSpc>
              <a:spcBef>
                <a:spcPts val="0"/>
              </a:spcBef>
              <a:buNone/>
            </a:pPr>
            <a:r>
              <a:rPr lang="sv-SE" b="1" dirty="0"/>
              <a:t>Statiska mått: </a:t>
            </a:r>
            <a:r>
              <a:rPr lang="sv-SE" dirty="0"/>
              <a:t>Metrics Reloaded</a:t>
            </a:r>
            <a:endParaRPr lang="sv-SE" b="1" dirty="0"/>
          </a:p>
          <a:p>
            <a:pPr marL="0" lvl="0" indent="0">
              <a:lnSpc>
                <a:spcPct val="100000"/>
              </a:lnSpc>
              <a:spcBef>
                <a:spcPts val="0"/>
              </a:spcBef>
              <a:buNone/>
            </a:pPr>
            <a:r>
              <a:rPr lang="sv-SE" b="1" dirty="0"/>
              <a:t>Profiler:</a:t>
            </a:r>
            <a:r>
              <a:rPr lang="sv-SE" dirty="0"/>
              <a:t> Visual VM</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pic>
        <p:nvPicPr>
          <p:cNvPr id="4" name="Platshållare för innehåll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198608" y="1825625"/>
            <a:ext cx="7794784" cy="4351338"/>
          </a:xfr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0831" y="0"/>
            <a:ext cx="8731170" cy="6830210"/>
          </a:xfrm>
        </p:spPr>
      </p:pic>
      <p:sp>
        <p:nvSpPr>
          <p:cNvPr id="5" name="Rubrik 1"/>
          <p:cNvSpPr>
            <a:spLocks noGrp="1"/>
          </p:cNvSpPr>
          <p:nvPr>
            <p:ph type="title"/>
          </p:nvPr>
        </p:nvSpPr>
        <p:spPr>
          <a:xfrm>
            <a:off x="-134074" y="2610613"/>
            <a:ext cx="10515600" cy="1325563"/>
          </a:xfrm>
        </p:spPr>
        <p:txBody>
          <a:bodyPr/>
          <a:lstStyle/>
          <a:p>
            <a:r>
              <a:rPr lang="sv-SE" dirty="0"/>
              <a:t>Byggscript före</a:t>
            </a:r>
          </a:p>
        </p:txBody>
      </p:sp>
    </p:spTree>
    <p:extLst>
      <p:ext uri="{BB962C8B-B14F-4D97-AF65-F5344CB8AC3E}">
        <p14:creationId xmlns:p14="http://schemas.microsoft.com/office/powerpoint/2010/main" val="17018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1"/>
          <p:cNvSpPr>
            <a:spLocks noGrp="1"/>
          </p:cNvSpPr>
          <p:nvPr>
            <p:ph type="title"/>
          </p:nvPr>
        </p:nvSpPr>
        <p:spPr>
          <a:xfrm>
            <a:off x="-153365" y="2471717"/>
            <a:ext cx="10515600" cy="1325563"/>
          </a:xfrm>
        </p:spPr>
        <p:txBody>
          <a:bodyPr/>
          <a:lstStyle/>
          <a:p>
            <a:r>
              <a:rPr lang="sv-SE" dirty="0"/>
              <a:t>Byggscript slutliga</a:t>
            </a:r>
          </a:p>
        </p:txBody>
      </p:sp>
      <p:pic>
        <p:nvPicPr>
          <p:cNvPr id="11" name="Platshållare för innehåll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051139" y="33327"/>
            <a:ext cx="8140861" cy="6824673"/>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3" name="Rectangle 1">
            <a:extLst>
              <a:ext uri="{FF2B5EF4-FFF2-40B4-BE49-F238E27FC236}">
                <a16:creationId xmlns:a16="http://schemas.microsoft.com/office/drawing/2014/main" id="{D07CAB29-ED84-405F-8AEE-BA728CB84C43}"/>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testCheckExperienceAfterCharacterIsDead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mainCharacter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"kalle"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mainCharacter.makeCharacterInCombat()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int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currentHp = mainCharacter.getCurrentHp()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mainCharacter.hpCounter(currentHp)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mainCharacter.makeCharacterDead()</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mainCharacter.getExperience())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1FC9AD1E-4A52-4998-A5A3-BAEC1C827718}"/>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makeCharacterDead</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isInCombat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&amp;&amp;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currentHp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isAlive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false;</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resetPosition()</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312574"/>
            <a:ext cx="10515600" cy="1325563"/>
          </a:xfrm>
        </p:spPr>
        <p:txBody>
          <a:bodyPr/>
          <a:lstStyle/>
          <a:p>
            <a:r>
              <a:rPr lang="sv-SE" dirty="0"/>
              <a:t>TDD-exempel: Lukas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1">
            <a:extLst>
              <a:ext uri="{FF2B5EF4-FFF2-40B4-BE49-F238E27FC236}">
                <a16:creationId xmlns:a16="http://schemas.microsoft.com/office/drawing/2014/main" id="{71DF96C0-C9A4-4E03-B1E4-67C132639050}"/>
              </a:ext>
            </a:extLst>
          </p:cNvPr>
          <p:cNvSpPr>
            <a:spLocks noGrp="1" noChangeArrowheads="1"/>
          </p:cNvSpPr>
          <p:nvPr>
            <p:ph sz="half" idx="2"/>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t>@Test</a:t>
            </a:r>
            <a:br>
              <a:rPr kumimoji="0" lang="sv-SE" altLang="sv-SE" sz="1000" b="0" i="0" u="none" strike="noStrike" cap="none" normalizeH="0" baseline="0">
                <a:ln>
                  <a:noFill/>
                </a:ln>
                <a:solidFill>
                  <a:srgbClr val="BBB529"/>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testLevelAfterFight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throws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Exception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GameCharacter character =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new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GameCharacter(</a:t>
            </a:r>
            <a:r>
              <a:rPr kumimoji="0" lang="sv-SE" altLang="sv-SE" sz="1000" b="0" i="0" u="none" strike="noStrike" cap="none" normalizeH="0" baseline="0">
                <a:ln>
                  <a:noFill/>
                </a:ln>
                <a:solidFill>
                  <a:srgbClr val="6A8759"/>
                </a:solidFill>
                <a:effectLst/>
                <a:latin typeface="Courier New" panose="02070309020205020404" pitchFamily="49" charset="0"/>
                <a:cs typeface="Courier New" panose="02070309020205020404" pitchFamily="49" charset="0"/>
              </a:rPr>
              <a:t>"Gubbe"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character.afterCombat(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true</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1" u="none" strike="noStrike" cap="none" normalizeH="0" baseline="0">
                <a:ln>
                  <a:noFill/>
                </a:ln>
                <a:solidFill>
                  <a:srgbClr val="A9B7C6"/>
                </a:solidFill>
                <a:effectLst/>
                <a:latin typeface="Courier New" panose="02070309020205020404" pitchFamily="49" charset="0"/>
                <a:cs typeface="Courier New" panose="02070309020205020404" pitchFamily="49" charset="0"/>
              </a:rPr>
              <a:t>assertEquals</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character.getLevel())</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endParaRPr kumimoji="0" lang="sv-SE" altLang="sv-SE" sz="1800" b="0" i="0" u="none" strike="noStrike" cap="none" normalizeH="0" baseline="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C08EF8EF-E887-46B2-8D83-1FD183E46154}"/>
              </a:ext>
            </a:extLst>
          </p:cNvPr>
          <p:cNvSpPr>
            <a:spLocks noGrp="1" noChangeArrowheads="1"/>
          </p:cNvSpPr>
          <p:nvPr>
            <p:ph sz="quarter" idx="4"/>
          </p:nvPr>
        </p:nvSpPr>
        <p:spPr bwMode="auto">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public void </a:t>
            </a:r>
            <a:r>
              <a:rPr kumimoji="0" lang="sv-SE" altLang="sv-SE" sz="1000" b="0" i="0" u="none" strike="noStrike" cap="none" normalizeH="0" baseline="0">
                <a:ln>
                  <a:noFill/>
                </a:ln>
                <a:solidFill>
                  <a:srgbClr val="FFC66D"/>
                </a:solidFill>
                <a:effectLst/>
                <a:latin typeface="Courier New" panose="02070309020205020404" pitchFamily="49" charset="0"/>
                <a:cs typeface="Courier New" panose="02070309020205020404" pitchFamily="49" charset="0"/>
              </a:rPr>
              <a:t>afterCombat</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boolean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(isInCombat)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makeCharacterInPeacefulStance()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10</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if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r>
              <a:rPr kumimoji="0" lang="sv-SE" altLang="sv-SE" sz="1000" b="0" i="0" u="none" strike="noStrike" cap="none" normalizeH="0" baseline="0">
                <a:ln>
                  <a:noFill/>
                </a:ln>
                <a:solidFill>
                  <a:srgbClr val="9876AA"/>
                </a:solidFill>
                <a:effectLst/>
                <a:latin typeface="Courier New" panose="02070309020205020404" pitchFamily="49" charset="0"/>
                <a:cs typeface="Courier New" panose="02070309020205020404" pitchFamily="49" charset="0"/>
              </a:rPr>
              <a:t>experience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&gt; </a:t>
            </a:r>
            <a:r>
              <a:rPr kumimoji="0" lang="sv-SE" altLang="sv-SE" sz="1000" b="0" i="0" u="none" strike="noStrike" cap="none" normalizeH="0" baseline="0">
                <a:ln>
                  <a:noFill/>
                </a:ln>
                <a:solidFill>
                  <a:srgbClr val="6897BB"/>
                </a:solidFill>
                <a:effectLst/>
                <a:latin typeface="Courier New" panose="02070309020205020404" pitchFamily="49" charset="0"/>
                <a:cs typeface="Courier New" panose="02070309020205020404" pitchFamily="49" charset="0"/>
              </a:rPr>
              <a:t>30</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levelUp()</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resetExperience()</a:t>
            </a: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CC7832"/>
                </a:solidFill>
                <a:effectLst/>
                <a:latin typeface="Courier New" panose="02070309020205020404" pitchFamily="49" charset="0"/>
                <a:cs typeface="Courier New" panose="02070309020205020404" pitchFamily="49" charset="0"/>
              </a:rPr>
              <a:t>        </a:t>
            </a: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    }</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t>}</a:t>
            </a:r>
            <a:br>
              <a:rPr kumimoji="0" lang="sv-SE" altLang="sv-SE" sz="1000" b="0" i="0" u="none" strike="noStrike" cap="none" normalizeH="0" baseline="0">
                <a:ln>
                  <a:noFill/>
                </a:ln>
                <a:solidFill>
                  <a:srgbClr val="A9B7C6"/>
                </a:solidFill>
                <a:effectLst/>
                <a:latin typeface="Courier New" panose="02070309020205020404" pitchFamily="49" charset="0"/>
                <a:cs typeface="Courier New" panose="02070309020205020404" pitchFamily="49" charset="0"/>
              </a:rPr>
            </a:br>
            <a:endParaRPr kumimoji="0" lang="sv-SE" altLang="sv-SE"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007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Emil</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643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Robert</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46367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Oscar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259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Peter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11615729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1658</TotalTime>
  <Words>1477</Words>
  <Application>Microsoft Office PowerPoint</Application>
  <PresentationFormat>Bredbild</PresentationFormat>
  <Paragraphs>110</Paragraphs>
  <Slides>28</Slides>
  <Notes>27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28</vt:i4>
      </vt:variant>
    </vt:vector>
  </HeadingPairs>
  <TitlesOfParts>
    <vt:vector size="33" baseType="lpstr">
      <vt:lpstr>Arial</vt:lpstr>
      <vt:lpstr>Calibri</vt:lpstr>
      <vt:lpstr>Calibri Light</vt:lpstr>
      <vt:lpstr>Courier New</vt:lpstr>
      <vt:lpstr>Office-tema</vt:lpstr>
      <vt:lpstr>Grupp nr: 1</vt:lpstr>
      <vt:lpstr>Verktyg</vt:lpstr>
      <vt:lpstr>Slutlig design</vt:lpstr>
      <vt:lpstr>TDD-exempel: Lukas</vt:lpstr>
      <vt:lpstr>TDD-exempel: Lukas</vt:lpstr>
      <vt:lpstr>TDD-exempel: Emil</vt:lpstr>
      <vt:lpstr>TDD-exempel: Robert</vt:lpstr>
      <vt:lpstr>TDD-exempel: Oscar</vt:lpstr>
      <vt:lpstr>TDD-exempel: Peter</vt:lpstr>
      <vt:lpstr>TDD erfarenheter</vt:lpstr>
      <vt:lpstr>TDD erfarenheter</vt:lpstr>
      <vt:lpstr>TDD erfarenheter</vt:lpstr>
      <vt:lpstr>Testfallsdesign ekvivalensklasser</vt:lpstr>
      <vt:lpstr>PowerPoint-presentation</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 före</vt:lpstr>
      <vt:lpstr>Byggscript slutliga</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Lukas Varli</cp:lastModifiedBy>
  <cp:revision>57</cp:revision>
  <dcterms:created xsi:type="dcterms:W3CDTF">2016-10-07T07:01:15Z</dcterms:created>
  <dcterms:modified xsi:type="dcterms:W3CDTF">2017-10-20T13:15:00Z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