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89" r:id="rId6"/>
    <p:sldId id="287" r:id="rId7"/>
    <p:sldId id="292" r:id="rId8"/>
    <p:sldId id="288" r:id="rId9"/>
    <p:sldId id="283" r:id="rId10"/>
    <p:sldId id="291" r:id="rId11"/>
    <p:sldId id="284" r:id="rId12"/>
    <p:sldId id="290" r:id="rId13"/>
    <p:sldId id="260" r:id="rId14"/>
    <p:sldId id="261" r:id="rId15"/>
    <p:sldId id="262" r:id="rId16"/>
    <p:sldId id="265" r:id="rId17"/>
    <p:sldId id="266" r:id="rId18"/>
    <p:sldId id="267" r:id="rId19"/>
    <p:sldId id="293" r:id="rId20"/>
    <p:sldId id="273" r:id="rId21"/>
    <p:sldId id="274" r:id="rId22"/>
    <p:sldId id="295" r:id="rId23"/>
    <p:sldId id="275" r:id="rId24"/>
    <p:sldId id="276" r:id="rId25"/>
    <p:sldId id="277" r:id="rId26"/>
    <p:sldId id="278" r:id="rId27"/>
    <p:sldId id="279" r:id="rId28"/>
    <p:sldId id="282" r:id="rId29"/>
    <p:sldId id="280" r:id="rId30"/>
  </p:sldIdLst>
  <p:sldSz cx="12192000" cy="6858000"/>
  <p:notesSz cx="6858000" cy="9144000"/>
  <p:custDataLst>
    <p:tags r:id="rId32"/>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421"/>
    <p:restoredTop sz="85097" autoAdjust="0"/>
  </p:normalViewPr>
  <p:slideViewPr>
    <p:cSldViewPr snapToGrid="0">
      <p:cViewPr varScale="1">
        <p:scale>
          <a:sx n="97" d="100"/>
          <a:sy n="97" d="100"/>
        </p:scale>
        <p:origin x="45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2017-10-23</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1515248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3805628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61407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3591006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23809431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 version, och den slutliga.</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3474236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1704264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1892790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363262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2906159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2017-10-23</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2017-10-23</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2017-10-23</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2017-10-23</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2017-10-23</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2017-10-23</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2017-10-23</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2017-10-23</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2017-10-23</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2017-10-23</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2017-10-23</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2017-10-23</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robertgrubesic@hotmail.com" TargetMode="External"/><Relationship Id="rId3" Type="http://schemas.openxmlformats.org/officeDocument/2006/relationships/notesSlide" Target="../notesSlides/notesSlide1.xml"/><Relationship Id="rId7" Type="http://schemas.openxmlformats.org/officeDocument/2006/relationships/hyperlink" Target="mailto:tornquist93@gmail.com" TargetMode="Externa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hyperlink" Target="mailto:emil.rosell@outlook.com" TargetMode="External"/><Relationship Id="rId5" Type="http://schemas.openxmlformats.org/officeDocument/2006/relationships/hyperlink" Target="mailto:peteryakobte11@gmail.com" TargetMode="External"/><Relationship Id="rId4" Type="http://schemas.openxmlformats.org/officeDocument/2006/relationships/hyperlink" Target="mailto:Lukas.varli@hotmail.com"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1</a:t>
            </a:r>
          </a:p>
        </p:txBody>
      </p:sp>
      <p:sp>
        <p:nvSpPr>
          <p:cNvPr id="5" name="Platshållare för innehåll 4"/>
          <p:cNvSpPr>
            <a:spLocks noGrp="1"/>
          </p:cNvSpPr>
          <p:nvPr>
            <p:ph idx="1"/>
          </p:nvPr>
        </p:nvSpPr>
        <p:spPr>
          <a:xfrm>
            <a:off x="1120302" y="1815897"/>
            <a:ext cx="10515600" cy="4351338"/>
          </a:xfrm>
        </p:spPr>
        <p:txBody>
          <a:bodyPr/>
          <a:lstStyle/>
          <a:p>
            <a:r>
              <a:rPr lang="sv-SE" dirty="0"/>
              <a:t>Lukas Varli </a:t>
            </a:r>
            <a:r>
              <a:rPr lang="sv-SE" dirty="0">
                <a:hlinkClick r:id="rId4"/>
              </a:rPr>
              <a:t>Lukas.varli@hotmail.com</a:t>
            </a:r>
            <a:endParaRPr lang="sv-SE" dirty="0"/>
          </a:p>
          <a:p>
            <a:r>
              <a:rPr lang="sv-SE" dirty="0"/>
              <a:t>Peter Yakob </a:t>
            </a:r>
            <a:r>
              <a:rPr lang="sv-SE" dirty="0">
                <a:hlinkClick r:id="rId5"/>
              </a:rPr>
              <a:t>peteryakobte11@gmail.com</a:t>
            </a:r>
            <a:endParaRPr lang="sv-SE" dirty="0"/>
          </a:p>
          <a:p>
            <a:r>
              <a:rPr lang="sv-SE" dirty="0"/>
              <a:t>Emil Rosell </a:t>
            </a:r>
            <a:r>
              <a:rPr lang="sv-SE" dirty="0">
                <a:hlinkClick r:id="rId6"/>
              </a:rPr>
              <a:t>emil.rosell@outlook.com</a:t>
            </a:r>
            <a:endParaRPr lang="sv-SE" dirty="0"/>
          </a:p>
          <a:p>
            <a:r>
              <a:rPr lang="sv-SE" dirty="0"/>
              <a:t>Oscar Törnquist </a:t>
            </a:r>
            <a:r>
              <a:rPr lang="sv-SE" dirty="0" smtClean="0">
                <a:hlinkClick r:id="rId7"/>
              </a:rPr>
              <a:t>tornquist93@gmail.com</a:t>
            </a:r>
            <a:endParaRPr lang="sv-SE" dirty="0"/>
          </a:p>
          <a:p>
            <a:r>
              <a:rPr lang="sv-SE" dirty="0"/>
              <a:t>Robert Grubesic </a:t>
            </a:r>
            <a:r>
              <a:rPr lang="sv-SE" dirty="0">
                <a:hlinkClick r:id="rId8"/>
              </a:rPr>
              <a:t>robertgrubesic@hotmail.com</a:t>
            </a:r>
            <a:endParaRPr lang="sv-SE" dirty="0"/>
          </a:p>
          <a:p>
            <a:endParaRPr lang="sv-SE" dirty="0"/>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Oscar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91545" y="2449132"/>
            <a:ext cx="5980655" cy="3390836"/>
          </a:xfr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172200" y="3998594"/>
            <a:ext cx="5183188" cy="697550"/>
          </a:xfrm>
        </p:spPr>
      </p:pic>
    </p:spTree>
    <p:custDataLst>
      <p:tags r:id="rId1"/>
    </p:custDataLst>
    <p:extLst>
      <p:ext uri="{BB962C8B-B14F-4D97-AF65-F5344CB8AC3E}">
        <p14:creationId xmlns:p14="http://schemas.microsoft.com/office/powerpoint/2010/main" val="1472292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Peter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8" name="Platshållare för innehåll 7">
            <a:extLst>
              <a:ext uri="{FF2B5EF4-FFF2-40B4-BE49-F238E27FC236}">
                <a16:creationId xmlns:a16="http://schemas.microsoft.com/office/drawing/2014/main" id="{F4151D08-FA9D-4AC1-8C53-E69308777791}"/>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0" y="2505075"/>
            <a:ext cx="5771535" cy="1663802"/>
          </a:xfrm>
        </p:spPr>
      </p:pic>
      <p:sp>
        <p:nvSpPr>
          <p:cNvPr id="6" name="Platshållare för text 5"/>
          <p:cNvSpPr>
            <a:spLocks noGrp="1"/>
          </p:cNvSpPr>
          <p:nvPr>
            <p:ph type="body" sz="quarter" idx="3"/>
          </p:nvPr>
        </p:nvSpPr>
        <p:spPr/>
        <p:txBody>
          <a:bodyPr/>
          <a:lstStyle/>
          <a:p>
            <a:r>
              <a:rPr lang="sv-SE" dirty="0"/>
              <a:t>Koden som testas</a:t>
            </a:r>
          </a:p>
        </p:txBody>
      </p:sp>
      <p:pic>
        <p:nvPicPr>
          <p:cNvPr id="10" name="Platshållare för innehåll 9" descr="En bild som visar skärmbild&#10;&#10;Beskrivning genererad med mycket hög exakthet">
            <a:extLst>
              <a:ext uri="{FF2B5EF4-FFF2-40B4-BE49-F238E27FC236}">
                <a16:creationId xmlns:a16="http://schemas.microsoft.com/office/drawing/2014/main" id="{C928B2DA-6F41-475E-9F6A-C1A7518CAFD0}"/>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5997574" y="2505074"/>
            <a:ext cx="5269497" cy="3738409"/>
          </a:xfrm>
        </p:spPr>
      </p:pic>
    </p:spTree>
    <p:custDataLst>
      <p:tags r:id="rId1"/>
    </p:custDataLst>
    <p:extLst>
      <p:ext uri="{BB962C8B-B14F-4D97-AF65-F5344CB8AC3E}">
        <p14:creationId xmlns:p14="http://schemas.microsoft.com/office/powerpoint/2010/main" val="1161572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Peter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18" name="Platshållare för innehåll 17" descr="En bild som visar skärmbild&#10;&#10;Beskrivning genererad med hög exakthet">
            <a:extLst>
              <a:ext uri="{FF2B5EF4-FFF2-40B4-BE49-F238E27FC236}">
                <a16:creationId xmlns:a16="http://schemas.microsoft.com/office/drawing/2014/main" id="{CE98ADE7-97A3-46F9-BEDC-A38E54C3E1E8}"/>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0" y="2697960"/>
            <a:ext cx="5961080" cy="1215279"/>
          </a:xfrm>
        </p:spPr>
      </p:pic>
      <p:pic>
        <p:nvPicPr>
          <p:cNvPr id="22" name="Platshållare för innehåll 21">
            <a:extLst>
              <a:ext uri="{FF2B5EF4-FFF2-40B4-BE49-F238E27FC236}">
                <a16:creationId xmlns:a16="http://schemas.microsoft.com/office/drawing/2014/main" id="{5C3327C6-EFFD-46F1-97F7-D99EDFD25B6E}"/>
              </a:ext>
            </a:extLst>
          </p:cNvPr>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5975277" y="2697959"/>
            <a:ext cx="6114149" cy="920311"/>
          </a:xfrm>
        </p:spPr>
      </p:pic>
    </p:spTree>
    <p:custDataLst>
      <p:tags r:id="rId1"/>
    </p:custDataLst>
    <p:extLst>
      <p:ext uri="{BB962C8B-B14F-4D97-AF65-F5344CB8AC3E}">
        <p14:creationId xmlns:p14="http://schemas.microsoft.com/office/powerpoint/2010/main" val="617488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pPr marL="0" indent="0">
              <a:buNone/>
            </a:pPr>
            <a:r>
              <a:rPr lang="sv-SE" dirty="0" smtClean="0"/>
              <a:t>En av de bästa erfarenheten av TDD är att man får tänka till ordentligt när man skriver sin kod, det ger dig vissa begränsningar när man väl ska börja koda vilket hjälper en att hålla den röda tråden och ser till att du kan strukturera din kod korrekt. Men ibland kan den första tanken bli fel vilket gör att man får tänka om på hur man skrivit sin testkod/testfall och detta leder till att man kanske skriver enklare eller bättre kod än som var avsiktligt. </a:t>
            </a:r>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a:t>
            </a:r>
          </a:p>
        </p:txBody>
      </p:sp>
      <p:sp>
        <p:nvSpPr>
          <p:cNvPr id="3" name="Platshållare för innehåll 2"/>
          <p:cNvSpPr>
            <a:spLocks noGrp="1"/>
          </p:cNvSpPr>
          <p:nvPr>
            <p:ph idx="1"/>
          </p:nvPr>
        </p:nvSpPr>
        <p:spPr/>
        <p:txBody>
          <a:bodyPr/>
          <a:lstStyle/>
          <a:p>
            <a:r>
              <a:rPr lang="sv-SE" dirty="0"/>
              <a:t>Vi har valt att tillämpa ekvivalensklassuppdelning på klassen </a:t>
            </a:r>
            <a:r>
              <a:rPr lang="sv-SE" dirty="0" err="1"/>
              <a:t>Map</a:t>
            </a:r>
            <a:r>
              <a:rPr lang="sv-SE" dirty="0"/>
              <a:t>. När man skapar ett objekt ur </a:t>
            </a:r>
            <a:r>
              <a:rPr lang="sv-SE" dirty="0" err="1"/>
              <a:t>Map</a:t>
            </a:r>
            <a:r>
              <a:rPr lang="sv-SE" dirty="0"/>
              <a:t> klassen anges namnet på vad kartan ska heta samt bredden och höjden. Vi har därför delat upp ekvivalensklasserna i </a:t>
            </a:r>
            <a:r>
              <a:rPr lang="sv-SE" dirty="0" err="1"/>
              <a:t>mapName</a:t>
            </a:r>
            <a:r>
              <a:rPr lang="sv-SE" dirty="0"/>
              <a:t>, </a:t>
            </a:r>
            <a:r>
              <a:rPr lang="sv-SE" dirty="0" err="1"/>
              <a:t>mapHeight</a:t>
            </a:r>
            <a:r>
              <a:rPr lang="sv-SE" dirty="0"/>
              <a:t> och </a:t>
            </a:r>
            <a:r>
              <a:rPr lang="sv-SE" dirty="0" err="1"/>
              <a:t>mapWidth</a:t>
            </a:r>
            <a:r>
              <a:rPr lang="sv-SE" dirty="0"/>
              <a:t>. </a:t>
            </a:r>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flipH="1">
            <a:off x="5794409" y="2536414"/>
            <a:ext cx="3530888" cy="1275190"/>
          </a:xfrm>
        </p:spPr>
        <p:txBody>
          <a:bodyPr>
            <a:normAutofit/>
          </a:bodyPr>
          <a:lstStyle/>
          <a:p>
            <a:endParaRPr lang="sv-SE" dirty="0"/>
          </a:p>
        </p:txBody>
      </p:sp>
      <p:pic>
        <p:nvPicPr>
          <p:cNvPr id="8" name="Platshållare för innehåll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588168" y="163629"/>
            <a:ext cx="8576109" cy="6552349"/>
          </a:xfrm>
        </p:spPr>
      </p:pic>
    </p:spTree>
    <p:custDataLst>
      <p:tags r:id="rId1"/>
    </p:custDataLst>
    <p:extLst>
      <p:ext uri="{BB962C8B-B14F-4D97-AF65-F5344CB8AC3E}">
        <p14:creationId xmlns:p14="http://schemas.microsoft.com/office/powerpoint/2010/main" val="3750412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Tillståndsmaskiner</a:t>
            </a:r>
          </a:p>
        </p:txBody>
      </p:sp>
      <p:sp>
        <p:nvSpPr>
          <p:cNvPr id="3" name="Platshållare för innehåll 2"/>
          <p:cNvSpPr>
            <a:spLocks noGrp="1"/>
          </p:cNvSpPr>
          <p:nvPr>
            <p:ph idx="1"/>
          </p:nvPr>
        </p:nvSpPr>
        <p:spPr/>
        <p:txBody>
          <a:bodyPr/>
          <a:lstStyle/>
          <a:p>
            <a:r>
              <a:rPr lang="sv-SE" dirty="0" smtClean="0"/>
              <a:t>Vi har valt att tillämpa tillståndsmaskinen på </a:t>
            </a:r>
            <a:r>
              <a:rPr lang="sv-SE" dirty="0" smtClean="0"/>
              <a:t>karaktären då den är i peaceful state, overburdened, in combat, in combat overburdned och dead. Vi har valt att nå state coverage dvs täcka alla tillstånd. Vi tyckte det var intressant hur karaktären kan plocka upp items, bli overburdened och ändå gå in i combat. Sedan var det nödvändigt att testa om karaktären kan ta bort item och gå in i vanlig combat eller gå tillbaka till peaceful state.</a:t>
            </a:r>
            <a:endParaRPr lang="sv-SE" dirty="0"/>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0" y="2749979"/>
            <a:ext cx="10515600" cy="1325563"/>
          </a:xfrm>
        </p:spPr>
        <p:txBody>
          <a:bodyPr/>
          <a:lstStyle/>
          <a:p>
            <a:r>
              <a:rPr lang="sv-SE" dirty="0"/>
              <a:t>Tillståndsmaskinen</a:t>
            </a:r>
          </a:p>
        </p:txBody>
      </p:sp>
      <p:pic>
        <p:nvPicPr>
          <p:cNvPr id="4" name="Platshållare för innehåll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300890" y="-32006"/>
            <a:ext cx="7891109" cy="6890006"/>
          </a:xfrm>
        </p:spPr>
      </p:pic>
    </p:spTree>
    <p:custDataLst>
      <p:tags r:id="rId1"/>
    </p:custDataLst>
    <p:extLst>
      <p:ext uri="{BB962C8B-B14F-4D97-AF65-F5344CB8AC3E}">
        <p14:creationId xmlns:p14="http://schemas.microsoft.com/office/powerpoint/2010/main" val="2924590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graphicFrame>
        <p:nvGraphicFramePr>
          <p:cNvPr id="4" name="Tabell 3"/>
          <p:cNvGraphicFramePr>
            <a:graphicFrameLocks noGrp="1"/>
          </p:cNvGraphicFramePr>
          <p:nvPr>
            <p:extLst>
              <p:ext uri="{D42A27DB-BD31-4B8C-83A1-F6EECF244321}">
                <p14:modId xmlns:p14="http://schemas.microsoft.com/office/powerpoint/2010/main" val="3210700722"/>
              </p:ext>
            </p:extLst>
          </p:nvPr>
        </p:nvGraphicFramePr>
        <p:xfrm>
          <a:off x="2686087" y="472345"/>
          <a:ext cx="9104244" cy="6057120"/>
        </p:xfrm>
        <a:graphic>
          <a:graphicData uri="http://schemas.openxmlformats.org/drawingml/2006/table">
            <a:tbl>
              <a:tblPr firstRow="1" bandRow="1">
                <a:tableStyleId>{5C22544A-7EE6-4342-B048-85BDC9FD1C3A}</a:tableStyleId>
              </a:tblPr>
              <a:tblGrid>
                <a:gridCol w="2276061">
                  <a:extLst>
                    <a:ext uri="{9D8B030D-6E8A-4147-A177-3AD203B41FA5}">
                      <a16:colId xmlns:a16="http://schemas.microsoft.com/office/drawing/2014/main" val="20000"/>
                    </a:ext>
                  </a:extLst>
                </a:gridCol>
                <a:gridCol w="2276061">
                  <a:extLst>
                    <a:ext uri="{9D8B030D-6E8A-4147-A177-3AD203B41FA5}">
                      <a16:colId xmlns:a16="http://schemas.microsoft.com/office/drawing/2014/main" val="20001"/>
                    </a:ext>
                  </a:extLst>
                </a:gridCol>
                <a:gridCol w="2276061">
                  <a:extLst>
                    <a:ext uri="{9D8B030D-6E8A-4147-A177-3AD203B41FA5}">
                      <a16:colId xmlns:a16="http://schemas.microsoft.com/office/drawing/2014/main" val="20002"/>
                    </a:ext>
                  </a:extLst>
                </a:gridCol>
                <a:gridCol w="2276061">
                  <a:extLst>
                    <a:ext uri="{9D8B030D-6E8A-4147-A177-3AD203B41FA5}">
                      <a16:colId xmlns:a16="http://schemas.microsoft.com/office/drawing/2014/main" val="20003"/>
                    </a:ext>
                  </a:extLst>
                </a:gridCol>
              </a:tblGrid>
              <a:tr h="395363">
                <a:tc>
                  <a:txBody>
                    <a:bodyPr/>
                    <a:lstStyle/>
                    <a:p>
                      <a:r>
                        <a:rPr lang="sv-SE" dirty="0" smtClean="0"/>
                        <a:t>ID</a:t>
                      </a:r>
                      <a:endParaRPr lang="sv-SE" dirty="0"/>
                    </a:p>
                  </a:txBody>
                  <a:tcPr/>
                </a:tc>
                <a:tc>
                  <a:txBody>
                    <a:bodyPr/>
                    <a:lstStyle/>
                    <a:p>
                      <a:r>
                        <a:rPr lang="sv-SE" dirty="0" smtClean="0"/>
                        <a:t>Beskrivning</a:t>
                      </a:r>
                      <a:endParaRPr lang="sv-SE" dirty="0"/>
                    </a:p>
                  </a:txBody>
                  <a:tcPr/>
                </a:tc>
                <a:tc>
                  <a:txBody>
                    <a:bodyPr/>
                    <a:lstStyle/>
                    <a:p>
                      <a:r>
                        <a:rPr lang="sv-SE" dirty="0" smtClean="0"/>
                        <a:t>Täckta</a:t>
                      </a:r>
                      <a:r>
                        <a:rPr lang="sv-SE" baseline="0" dirty="0" smtClean="0"/>
                        <a:t> tillstånd</a:t>
                      </a:r>
                      <a:endParaRPr lang="sv-SE" dirty="0"/>
                    </a:p>
                  </a:txBody>
                  <a:tcPr/>
                </a:tc>
                <a:tc>
                  <a:txBody>
                    <a:bodyPr/>
                    <a:lstStyle/>
                    <a:p>
                      <a:r>
                        <a:rPr lang="sv-SE" dirty="0" smtClean="0"/>
                        <a:t>Täckta övergångar</a:t>
                      </a:r>
                      <a:endParaRPr lang="sv-SE" dirty="0"/>
                    </a:p>
                  </a:txBody>
                  <a:tcPr/>
                </a:tc>
                <a:extLst>
                  <a:ext uri="{0D108BD9-81ED-4DB2-BD59-A6C34878D82A}">
                    <a16:rowId xmlns:a16="http://schemas.microsoft.com/office/drawing/2014/main" val="10000"/>
                  </a:ext>
                </a:extLst>
              </a:tr>
              <a:tr h="1852249">
                <a:tc>
                  <a:txBody>
                    <a:bodyPr/>
                    <a:lstStyle/>
                    <a:p>
                      <a:r>
                        <a:rPr lang="sv-SE" dirty="0" smtClean="0"/>
                        <a:t>1</a:t>
                      </a:r>
                      <a:endParaRPr lang="sv-SE" dirty="0"/>
                    </a:p>
                  </a:txBody>
                  <a:tcPr/>
                </a:tc>
                <a:tc>
                  <a:txBody>
                    <a:bodyPr/>
                    <a:lstStyle/>
                    <a:p>
                      <a:pPr marL="342900" indent="-342900">
                        <a:buAutoNum type="arabicPeriod"/>
                      </a:pPr>
                      <a:r>
                        <a:rPr lang="sv-SE" dirty="0" smtClean="0"/>
                        <a:t>Plockar</a:t>
                      </a:r>
                      <a:r>
                        <a:rPr lang="sv-SE" baseline="0" dirty="0" smtClean="0"/>
                        <a:t> upp och blir OB</a:t>
                      </a:r>
                    </a:p>
                    <a:p>
                      <a:pPr marL="342900" indent="-342900">
                        <a:buAutoNum type="arabicPeriod"/>
                      </a:pPr>
                      <a:r>
                        <a:rPr lang="sv-SE" baseline="0" dirty="0" smtClean="0"/>
                        <a:t>Attackerar och går in i </a:t>
                      </a:r>
                      <a:r>
                        <a:rPr lang="sv-SE" baseline="0" dirty="0" smtClean="0"/>
                        <a:t>OB combat</a:t>
                      </a:r>
                      <a:r>
                        <a:rPr lang="sv-SE" baseline="0" dirty="0" smtClean="0"/>
                        <a:t>.</a:t>
                      </a:r>
                    </a:p>
                    <a:p>
                      <a:pPr marL="342900" indent="-342900">
                        <a:buAutoNum type="arabicPeriod"/>
                      </a:pPr>
                      <a:r>
                        <a:rPr lang="sv-SE" baseline="0" dirty="0" smtClean="0"/>
                        <a:t>Tar skada och dör</a:t>
                      </a:r>
                      <a:endParaRPr lang="sv-SE" dirty="0"/>
                    </a:p>
                  </a:txBody>
                  <a:tcPr/>
                </a:tc>
                <a:tc>
                  <a:txBody>
                    <a:bodyPr/>
                    <a:lstStyle/>
                    <a:p>
                      <a:r>
                        <a:rPr lang="sv-SE" dirty="0" smtClean="0"/>
                        <a:t>Peaceful</a:t>
                      </a:r>
                      <a:r>
                        <a:rPr lang="sv-SE" baseline="0" dirty="0" smtClean="0"/>
                        <a:t> </a:t>
                      </a:r>
                      <a:r>
                        <a:rPr lang="sv-SE" baseline="0" dirty="0" err="1" smtClean="0"/>
                        <a:t>state</a:t>
                      </a:r>
                      <a:r>
                        <a:rPr lang="sv-SE" baseline="0" dirty="0" smtClean="0"/>
                        <a:t>,</a:t>
                      </a:r>
                    </a:p>
                    <a:p>
                      <a:r>
                        <a:rPr lang="sv-SE" baseline="0" dirty="0" smtClean="0"/>
                        <a:t>Overburdened</a:t>
                      </a:r>
                      <a:r>
                        <a:rPr lang="sv-SE" baseline="0" dirty="0" smtClean="0"/>
                        <a:t>,</a:t>
                      </a:r>
                    </a:p>
                    <a:p>
                      <a:r>
                        <a:rPr lang="sv-SE" baseline="0" dirty="0" smtClean="0"/>
                        <a:t>OB </a:t>
                      </a:r>
                      <a:r>
                        <a:rPr lang="sv-SE" baseline="0" dirty="0" err="1" smtClean="0"/>
                        <a:t>combat</a:t>
                      </a:r>
                      <a:r>
                        <a:rPr lang="sv-SE" baseline="0" dirty="0" smtClean="0"/>
                        <a:t>,</a:t>
                      </a:r>
                    </a:p>
                    <a:p>
                      <a:r>
                        <a:rPr lang="sv-SE" baseline="0" dirty="0" err="1" smtClean="0"/>
                        <a:t>Dead</a:t>
                      </a:r>
                      <a:endParaRPr lang="sv-SE" dirty="0"/>
                    </a:p>
                  </a:txBody>
                  <a:tcPr/>
                </a:tc>
                <a:tc>
                  <a:txBody>
                    <a:bodyPr/>
                    <a:lstStyle/>
                    <a:p>
                      <a:r>
                        <a:rPr lang="sv-SE" dirty="0" smtClean="0"/>
                        <a:t>Pick </a:t>
                      </a:r>
                      <a:r>
                        <a:rPr lang="sv-SE" dirty="0" err="1" smtClean="0"/>
                        <a:t>up</a:t>
                      </a:r>
                      <a:r>
                        <a:rPr lang="sv-SE" dirty="0" smtClean="0"/>
                        <a:t> </a:t>
                      </a:r>
                      <a:r>
                        <a:rPr lang="sv-SE" dirty="0" err="1" smtClean="0"/>
                        <a:t>becomes</a:t>
                      </a:r>
                      <a:r>
                        <a:rPr lang="sv-SE" baseline="0" dirty="0" smtClean="0"/>
                        <a:t> OB, </a:t>
                      </a:r>
                    </a:p>
                    <a:p>
                      <a:r>
                        <a:rPr lang="sv-SE" baseline="0" dirty="0" smtClean="0"/>
                        <a:t>Attacks,</a:t>
                      </a:r>
                    </a:p>
                    <a:p>
                      <a:r>
                        <a:rPr lang="sv-SE" baseline="0" dirty="0" err="1" smtClean="0"/>
                        <a:t>Take</a:t>
                      </a:r>
                      <a:r>
                        <a:rPr lang="sv-SE" baseline="0" dirty="0" smtClean="0"/>
                        <a:t> </a:t>
                      </a:r>
                      <a:r>
                        <a:rPr lang="sv-SE" baseline="0" dirty="0" err="1" smtClean="0"/>
                        <a:t>damage</a:t>
                      </a:r>
                      <a:r>
                        <a:rPr lang="sv-SE" baseline="0" dirty="0" smtClean="0"/>
                        <a:t> </a:t>
                      </a:r>
                      <a:r>
                        <a:rPr lang="sv-SE" baseline="0" dirty="0" err="1" smtClean="0"/>
                        <a:t>dies</a:t>
                      </a:r>
                      <a:endParaRPr lang="sv-SE" dirty="0"/>
                    </a:p>
                  </a:txBody>
                  <a:tcPr/>
                </a:tc>
                <a:extLst>
                  <a:ext uri="{0D108BD9-81ED-4DB2-BD59-A6C34878D82A}">
                    <a16:rowId xmlns:a16="http://schemas.microsoft.com/office/drawing/2014/main" val="10001"/>
                  </a:ext>
                </a:extLst>
              </a:tr>
              <a:tr h="974868">
                <a:tc>
                  <a:txBody>
                    <a:bodyPr/>
                    <a:lstStyle/>
                    <a:p>
                      <a:r>
                        <a:rPr lang="sv-SE" dirty="0" smtClean="0"/>
                        <a:t>2</a:t>
                      </a:r>
                      <a:endParaRPr lang="sv-SE" dirty="0"/>
                    </a:p>
                  </a:txBody>
                  <a:tcPr/>
                </a:tc>
                <a:tc>
                  <a:txBody>
                    <a:bodyPr/>
                    <a:lstStyle/>
                    <a:p>
                      <a:pPr marL="342900" indent="-342900">
                        <a:buAutoNum type="arabicPeriod"/>
                      </a:pPr>
                      <a:r>
                        <a:rPr lang="sv-SE" baseline="0" dirty="0" smtClean="0"/>
                        <a:t>Attackerar </a:t>
                      </a:r>
                    </a:p>
                    <a:p>
                      <a:pPr marL="342900" indent="-342900">
                        <a:buAutoNum type="arabicPeriod"/>
                      </a:pPr>
                      <a:r>
                        <a:rPr lang="sv-SE" baseline="0" dirty="0" smtClean="0"/>
                        <a:t>Tar skada och dör</a:t>
                      </a:r>
                    </a:p>
                    <a:p>
                      <a:pPr marL="342900" indent="-342900">
                        <a:buAutoNum type="arabicPeriod"/>
                      </a:pPr>
                      <a:endParaRPr lang="sv-SE" dirty="0"/>
                    </a:p>
                  </a:txBody>
                  <a:tcPr/>
                </a:tc>
                <a:tc>
                  <a:txBody>
                    <a:bodyPr/>
                    <a:lstStyle/>
                    <a:p>
                      <a:r>
                        <a:rPr lang="sv-SE" dirty="0" smtClean="0"/>
                        <a:t>Peaceful </a:t>
                      </a:r>
                      <a:r>
                        <a:rPr lang="sv-SE" dirty="0" err="1" smtClean="0"/>
                        <a:t>state</a:t>
                      </a:r>
                      <a:r>
                        <a:rPr lang="sv-SE" dirty="0" smtClean="0"/>
                        <a:t>,</a:t>
                      </a:r>
                    </a:p>
                    <a:p>
                      <a:r>
                        <a:rPr lang="sv-SE" dirty="0" smtClean="0"/>
                        <a:t>In </a:t>
                      </a:r>
                      <a:r>
                        <a:rPr lang="sv-SE" dirty="0" smtClean="0"/>
                        <a:t>combat</a:t>
                      </a:r>
                      <a:r>
                        <a:rPr lang="sv-SE" dirty="0" smtClean="0"/>
                        <a:t>,</a:t>
                      </a:r>
                    </a:p>
                    <a:p>
                      <a:r>
                        <a:rPr lang="sv-SE" dirty="0" err="1" smtClean="0"/>
                        <a:t>dead</a:t>
                      </a:r>
                      <a:endParaRPr lang="sv-SE" dirty="0"/>
                    </a:p>
                  </a:txBody>
                  <a:tcPr/>
                </a:tc>
                <a:tc>
                  <a:txBody>
                    <a:bodyPr/>
                    <a:lstStyle/>
                    <a:p>
                      <a:r>
                        <a:rPr lang="sv-SE" dirty="0" smtClean="0"/>
                        <a:t>Attack,</a:t>
                      </a:r>
                    </a:p>
                    <a:p>
                      <a:r>
                        <a:rPr lang="sv-SE" dirty="0" err="1" smtClean="0"/>
                        <a:t>Take</a:t>
                      </a:r>
                      <a:r>
                        <a:rPr lang="sv-SE" dirty="0" smtClean="0"/>
                        <a:t> </a:t>
                      </a:r>
                      <a:r>
                        <a:rPr lang="sv-SE" dirty="0" err="1" smtClean="0"/>
                        <a:t>damage</a:t>
                      </a:r>
                      <a:r>
                        <a:rPr lang="sv-SE" dirty="0" smtClean="0"/>
                        <a:t> </a:t>
                      </a:r>
                      <a:r>
                        <a:rPr lang="sv-SE" dirty="0" err="1" smtClean="0"/>
                        <a:t>dies</a:t>
                      </a:r>
                      <a:endParaRPr lang="sv-SE" dirty="0"/>
                    </a:p>
                  </a:txBody>
                  <a:tcPr/>
                </a:tc>
                <a:extLst>
                  <a:ext uri="{0D108BD9-81ED-4DB2-BD59-A6C34878D82A}">
                    <a16:rowId xmlns:a16="http://schemas.microsoft.com/office/drawing/2014/main" val="10002"/>
                  </a:ext>
                </a:extLst>
              </a:tr>
              <a:tr h="395363">
                <a:tc>
                  <a:txBody>
                    <a:bodyPr/>
                    <a:lstStyle/>
                    <a:p>
                      <a:r>
                        <a:rPr lang="sv-SE" dirty="0" smtClean="0"/>
                        <a:t>3.</a:t>
                      </a:r>
                      <a:endParaRPr lang="sv-SE" dirty="0"/>
                    </a:p>
                  </a:txBody>
                  <a:tcPr/>
                </a:tc>
                <a:tc>
                  <a:txBody>
                    <a:bodyPr/>
                    <a:lstStyle/>
                    <a:p>
                      <a:pPr marL="342900" indent="-342900">
                        <a:buAutoNum type="arabicPeriod"/>
                      </a:pPr>
                      <a:r>
                        <a:rPr lang="sv-SE" baseline="0" dirty="0" smtClean="0"/>
                        <a:t>Plockar upp och blir OB</a:t>
                      </a:r>
                    </a:p>
                    <a:p>
                      <a:pPr marL="342900" indent="-342900">
                        <a:buAutoNum type="arabicPeriod"/>
                      </a:pPr>
                      <a:r>
                        <a:rPr lang="sv-SE" baseline="0" dirty="0" smtClean="0"/>
                        <a:t>Attackerar och går in i OB combat</a:t>
                      </a:r>
                    </a:p>
                    <a:p>
                      <a:pPr marL="342900" indent="-342900">
                        <a:buAutoNum type="arabicPeriod"/>
                      </a:pPr>
                      <a:r>
                        <a:rPr lang="sv-SE" baseline="0" dirty="0" smtClean="0"/>
                        <a:t>Tar bort item går in i vanlig combat</a:t>
                      </a:r>
                    </a:p>
                    <a:p>
                      <a:pPr marL="342900" indent="-342900">
                        <a:buAutoNum type="arabicPeriod"/>
                      </a:pPr>
                      <a:r>
                        <a:rPr lang="sv-SE" baseline="0" dirty="0" smtClean="0"/>
                        <a:t>Dödar och går tillbaka till peaceful</a:t>
                      </a:r>
                    </a:p>
                    <a:p>
                      <a:pPr marL="342900" indent="-342900">
                        <a:buAutoNum type="arabicPeriod"/>
                      </a:pPr>
                      <a:endParaRPr lang="sv-SE" dirty="0"/>
                    </a:p>
                  </a:txBody>
                  <a:tcPr/>
                </a:tc>
                <a:tc>
                  <a:txBody>
                    <a:bodyPr/>
                    <a:lstStyle/>
                    <a:p>
                      <a:r>
                        <a:rPr lang="sv-SE" dirty="0" smtClean="0"/>
                        <a:t>Peaceful state,</a:t>
                      </a:r>
                    </a:p>
                    <a:p>
                      <a:r>
                        <a:rPr lang="sv-SE" dirty="0" smtClean="0"/>
                        <a:t>OB</a:t>
                      </a:r>
                      <a:r>
                        <a:rPr lang="sv-SE" baseline="0" dirty="0" smtClean="0"/>
                        <a:t> </a:t>
                      </a:r>
                      <a:r>
                        <a:rPr lang="sv-SE" dirty="0" smtClean="0"/>
                        <a:t>combat,</a:t>
                      </a:r>
                    </a:p>
                    <a:p>
                      <a:r>
                        <a:rPr lang="sv-SE" i="0" dirty="0" smtClean="0"/>
                        <a:t>I</a:t>
                      </a:r>
                      <a:r>
                        <a:rPr lang="sv-SE" dirty="0" smtClean="0"/>
                        <a:t>n</a:t>
                      </a:r>
                      <a:r>
                        <a:rPr lang="sv-SE" baseline="0" dirty="0" smtClean="0"/>
                        <a:t> combat,</a:t>
                      </a:r>
                    </a:p>
                    <a:p>
                      <a:r>
                        <a:rPr lang="sv-SE" baseline="0" dirty="0" smtClean="0"/>
                        <a:t>Overburdened</a:t>
                      </a:r>
                      <a:endParaRPr lang="sv-SE" dirty="0" smtClean="0"/>
                    </a:p>
                    <a:p>
                      <a:endParaRPr lang="sv-SE" dirty="0"/>
                    </a:p>
                  </a:txBody>
                  <a:tcPr/>
                </a:tc>
                <a:tc>
                  <a:txBody>
                    <a:bodyPr/>
                    <a:lstStyle/>
                    <a:p>
                      <a:r>
                        <a:rPr lang="sv-SE" dirty="0" smtClean="0"/>
                        <a:t>Pick up becomes</a:t>
                      </a:r>
                      <a:r>
                        <a:rPr lang="sv-SE" baseline="0" dirty="0" smtClean="0"/>
                        <a:t> OB, </a:t>
                      </a:r>
                    </a:p>
                    <a:p>
                      <a:r>
                        <a:rPr lang="sv-SE" baseline="0" dirty="0" smtClean="0"/>
                        <a:t>Attacks,</a:t>
                      </a:r>
                    </a:p>
                    <a:p>
                      <a:r>
                        <a:rPr lang="sv-SE" dirty="0" smtClean="0"/>
                        <a:t>Remove no longer OB,</a:t>
                      </a:r>
                    </a:p>
                    <a:p>
                      <a:r>
                        <a:rPr lang="sv-SE" dirty="0" smtClean="0"/>
                        <a:t>Attack kills</a:t>
                      </a:r>
                    </a:p>
                    <a:p>
                      <a:endParaRPr lang="sv-SE" dirty="0"/>
                    </a:p>
                  </a:txBody>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1268711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Testfall</a:t>
            </a:r>
            <a:endParaRPr lang="sv-SE" dirty="0"/>
          </a:p>
        </p:txBody>
      </p:sp>
      <p:graphicFrame>
        <p:nvGraphicFramePr>
          <p:cNvPr id="4" name="Tabell 3"/>
          <p:cNvGraphicFramePr>
            <a:graphicFrameLocks noGrp="1"/>
          </p:cNvGraphicFramePr>
          <p:nvPr>
            <p:extLst>
              <p:ext uri="{D42A27DB-BD31-4B8C-83A1-F6EECF244321}">
                <p14:modId xmlns:p14="http://schemas.microsoft.com/office/powerpoint/2010/main" val="4201598125"/>
              </p:ext>
            </p:extLst>
          </p:nvPr>
        </p:nvGraphicFramePr>
        <p:xfrm>
          <a:off x="2787688" y="1923774"/>
          <a:ext cx="9104244" cy="2560320"/>
        </p:xfrm>
        <a:graphic>
          <a:graphicData uri="http://schemas.openxmlformats.org/drawingml/2006/table">
            <a:tbl>
              <a:tblPr firstRow="1" bandRow="1">
                <a:tableStyleId>{5C22544A-7EE6-4342-B048-85BDC9FD1C3A}</a:tableStyleId>
              </a:tblPr>
              <a:tblGrid>
                <a:gridCol w="2276061">
                  <a:extLst>
                    <a:ext uri="{9D8B030D-6E8A-4147-A177-3AD203B41FA5}">
                      <a16:colId xmlns:a16="http://schemas.microsoft.com/office/drawing/2014/main" val="20000"/>
                    </a:ext>
                  </a:extLst>
                </a:gridCol>
                <a:gridCol w="2276061">
                  <a:extLst>
                    <a:ext uri="{9D8B030D-6E8A-4147-A177-3AD203B41FA5}">
                      <a16:colId xmlns:a16="http://schemas.microsoft.com/office/drawing/2014/main" val="20001"/>
                    </a:ext>
                  </a:extLst>
                </a:gridCol>
                <a:gridCol w="2276061">
                  <a:extLst>
                    <a:ext uri="{9D8B030D-6E8A-4147-A177-3AD203B41FA5}">
                      <a16:colId xmlns:a16="http://schemas.microsoft.com/office/drawing/2014/main" val="20002"/>
                    </a:ext>
                  </a:extLst>
                </a:gridCol>
                <a:gridCol w="2276061">
                  <a:extLst>
                    <a:ext uri="{9D8B030D-6E8A-4147-A177-3AD203B41FA5}">
                      <a16:colId xmlns:a16="http://schemas.microsoft.com/office/drawing/2014/main" val="20003"/>
                    </a:ext>
                  </a:extLst>
                </a:gridCol>
              </a:tblGrid>
              <a:tr h="268621">
                <a:tc>
                  <a:txBody>
                    <a:bodyPr/>
                    <a:lstStyle/>
                    <a:p>
                      <a:r>
                        <a:rPr lang="sv-SE" dirty="0" smtClean="0"/>
                        <a:t>ID</a:t>
                      </a:r>
                      <a:endParaRPr lang="sv-SE" dirty="0"/>
                    </a:p>
                  </a:txBody>
                  <a:tcPr/>
                </a:tc>
                <a:tc>
                  <a:txBody>
                    <a:bodyPr/>
                    <a:lstStyle/>
                    <a:p>
                      <a:r>
                        <a:rPr lang="sv-SE" dirty="0" smtClean="0"/>
                        <a:t>Beskrivning</a:t>
                      </a:r>
                      <a:endParaRPr lang="sv-SE" dirty="0"/>
                    </a:p>
                  </a:txBody>
                  <a:tcPr/>
                </a:tc>
                <a:tc>
                  <a:txBody>
                    <a:bodyPr/>
                    <a:lstStyle/>
                    <a:p>
                      <a:r>
                        <a:rPr lang="sv-SE" dirty="0" smtClean="0"/>
                        <a:t>Täckta</a:t>
                      </a:r>
                      <a:r>
                        <a:rPr lang="sv-SE" baseline="0" dirty="0" smtClean="0"/>
                        <a:t> tillstånd</a:t>
                      </a:r>
                      <a:endParaRPr lang="sv-SE" dirty="0"/>
                    </a:p>
                  </a:txBody>
                  <a:tcPr/>
                </a:tc>
                <a:tc>
                  <a:txBody>
                    <a:bodyPr/>
                    <a:lstStyle/>
                    <a:p>
                      <a:r>
                        <a:rPr lang="sv-SE" dirty="0" smtClean="0"/>
                        <a:t>Täckta övergångar</a:t>
                      </a:r>
                      <a:endParaRPr lang="sv-SE" dirty="0"/>
                    </a:p>
                  </a:txBody>
                  <a:tcPr/>
                </a:tc>
                <a:extLst>
                  <a:ext uri="{0D108BD9-81ED-4DB2-BD59-A6C34878D82A}">
                    <a16:rowId xmlns:a16="http://schemas.microsoft.com/office/drawing/2014/main" val="10000"/>
                  </a:ext>
                </a:extLst>
              </a:tr>
              <a:tr h="1074482">
                <a:tc>
                  <a:txBody>
                    <a:bodyPr/>
                    <a:lstStyle/>
                    <a:p>
                      <a:r>
                        <a:rPr lang="sv-SE" dirty="0" smtClean="0"/>
                        <a:t>4</a:t>
                      </a:r>
                      <a:endParaRPr lang="sv-SE" dirty="0"/>
                    </a:p>
                  </a:txBody>
                  <a:tcPr/>
                </a:tc>
                <a:tc>
                  <a:txBody>
                    <a:bodyPr/>
                    <a:lstStyle/>
                    <a:p>
                      <a:pPr marL="342900" indent="-342900">
                        <a:buAutoNum type="arabicPeriod"/>
                      </a:pPr>
                      <a:r>
                        <a:rPr lang="sv-SE" baseline="0" dirty="0" smtClean="0"/>
                        <a:t>Plockar upp item</a:t>
                      </a:r>
                    </a:p>
                    <a:p>
                      <a:pPr marL="342900" indent="-342900">
                        <a:buAutoNum type="arabicPeriod"/>
                      </a:pPr>
                      <a:r>
                        <a:rPr lang="sv-SE" baseline="0" dirty="0" smtClean="0"/>
                        <a:t>Kastar bort item ur väskan</a:t>
                      </a:r>
                    </a:p>
                    <a:p>
                      <a:pPr marL="342900" indent="-342900">
                        <a:buAutoNum type="arabicPeriod"/>
                      </a:pPr>
                      <a:r>
                        <a:rPr lang="sv-SE" baseline="0" dirty="0" smtClean="0"/>
                        <a:t>Plockar upp item</a:t>
                      </a:r>
                    </a:p>
                    <a:p>
                      <a:pPr marL="342900" indent="-342900">
                        <a:buAutoNum type="arabicPeriod"/>
                      </a:pPr>
                      <a:r>
                        <a:rPr lang="sv-SE" baseline="0" dirty="0" smtClean="0"/>
                        <a:t>Tar på sig item</a:t>
                      </a:r>
                    </a:p>
                  </a:txBody>
                  <a:tcPr/>
                </a:tc>
                <a:tc>
                  <a:txBody>
                    <a:bodyPr/>
                    <a:lstStyle/>
                    <a:p>
                      <a:r>
                        <a:rPr lang="sv-SE" dirty="0" smtClean="0"/>
                        <a:t>Peaceful</a:t>
                      </a:r>
                      <a:r>
                        <a:rPr lang="sv-SE" baseline="0" dirty="0" smtClean="0"/>
                        <a:t> </a:t>
                      </a:r>
                      <a:r>
                        <a:rPr lang="sv-SE" baseline="0" dirty="0" smtClean="0"/>
                        <a:t>state</a:t>
                      </a:r>
                      <a:endParaRPr lang="sv-SE" baseline="0" dirty="0" smtClean="0"/>
                    </a:p>
                  </a:txBody>
                  <a:tcPr/>
                </a:tc>
                <a:tc>
                  <a:txBody>
                    <a:bodyPr/>
                    <a:lstStyle/>
                    <a:p>
                      <a:r>
                        <a:rPr lang="sv-SE" dirty="0" smtClean="0"/>
                        <a:t>Pick </a:t>
                      </a:r>
                      <a:r>
                        <a:rPr lang="sv-SE" dirty="0" smtClean="0"/>
                        <a:t>up,</a:t>
                      </a:r>
                      <a:endParaRPr lang="sv-SE" baseline="0" dirty="0" smtClean="0"/>
                    </a:p>
                    <a:p>
                      <a:r>
                        <a:rPr lang="sv-SE" baseline="0" dirty="0" smtClean="0"/>
                        <a:t>remove,</a:t>
                      </a:r>
                      <a:endParaRPr lang="sv-SE" baseline="0" dirty="0" smtClean="0"/>
                    </a:p>
                    <a:p>
                      <a:r>
                        <a:rPr lang="sv-SE" baseline="0" dirty="0" smtClean="0"/>
                        <a:t>equip</a:t>
                      </a:r>
                      <a:endParaRPr lang="sv-SE" dirty="0"/>
                    </a:p>
                  </a:txBody>
                  <a:tcPr/>
                </a:tc>
                <a:extLst>
                  <a:ext uri="{0D108BD9-81ED-4DB2-BD59-A6C34878D82A}">
                    <a16:rowId xmlns:a16="http://schemas.microsoft.com/office/drawing/2014/main" val="10001"/>
                  </a:ext>
                </a:extLst>
              </a:tr>
              <a:tr h="0">
                <a:tc>
                  <a:txBody>
                    <a:bodyPr/>
                    <a:lstStyle/>
                    <a:p>
                      <a:endParaRPr lang="sv-SE" dirty="0"/>
                    </a:p>
                  </a:txBody>
                  <a:tcPr/>
                </a:tc>
                <a:tc>
                  <a:txBody>
                    <a:bodyPr/>
                    <a:lstStyle/>
                    <a:p>
                      <a:endParaRPr lang="sv-SE" dirty="0"/>
                    </a:p>
                  </a:txBody>
                  <a:tcPr/>
                </a:tc>
                <a:tc>
                  <a:txBody>
                    <a:bodyPr/>
                    <a:lstStyle/>
                    <a:p>
                      <a:endParaRPr lang="sv-SE" dirty="0"/>
                    </a:p>
                  </a:txBody>
                  <a:tcPr/>
                </a:tc>
                <a:tc>
                  <a:txBody>
                    <a:bodyPr/>
                    <a:lstStyle/>
                    <a:p>
                      <a:endParaRPr lang="sv-SE" dirty="0"/>
                    </a:p>
                  </a:txBody>
                  <a:tcPr/>
                </a:tc>
                <a:extLst>
                  <a:ext uri="{0D108BD9-81ED-4DB2-BD59-A6C34878D82A}">
                    <a16:rowId xmlns:a16="http://schemas.microsoft.com/office/drawing/2014/main" val="10002"/>
                  </a:ext>
                </a:extLst>
              </a:tr>
              <a:tr h="268621">
                <a:tc>
                  <a:txBody>
                    <a:bodyPr/>
                    <a:lstStyle/>
                    <a:p>
                      <a:endParaRPr lang="sv-SE" dirty="0"/>
                    </a:p>
                  </a:txBody>
                  <a:tcPr/>
                </a:tc>
                <a:tc>
                  <a:txBody>
                    <a:bodyPr/>
                    <a:lstStyle/>
                    <a:p>
                      <a:endParaRPr lang="sv-SE" dirty="0"/>
                    </a:p>
                  </a:txBody>
                  <a:tcPr/>
                </a:tc>
                <a:tc>
                  <a:txBody>
                    <a:bodyPr/>
                    <a:lstStyle/>
                    <a:p>
                      <a:endParaRPr lang="sv-SE" dirty="0"/>
                    </a:p>
                  </a:txBody>
                  <a:tcPr/>
                </a:tc>
                <a:tc>
                  <a:txBody>
                    <a:bodyPr/>
                    <a:lstStyle/>
                    <a:p>
                      <a:endParaRPr lang="sv-SE" dirty="0"/>
                    </a:p>
                  </a:txBody>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2654353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sv-SE" b="1" dirty="0"/>
              <a:t>Versionshanteringssystem:</a:t>
            </a:r>
            <a:r>
              <a:rPr lang="sv-SE" dirty="0"/>
              <a:t> </a:t>
            </a:r>
            <a:r>
              <a:rPr lang="sv-SE" dirty="0" err="1"/>
              <a:t>GitHub</a:t>
            </a:r>
            <a:endParaRPr lang="sv-SE" dirty="0"/>
          </a:p>
          <a:p>
            <a:pPr marL="0" marR="0" lvl="0" indent="0" defTabSz="914400" eaLnBrk="1" fontAlgn="auto" latinLnBrk="0" hangingPunct="1">
              <a:lnSpc>
                <a:spcPct val="100000"/>
              </a:lnSpc>
              <a:spcBef>
                <a:spcPts val="0"/>
              </a:spcBef>
              <a:spcAft>
                <a:spcPts val="0"/>
              </a:spcAft>
              <a:buClrTx/>
              <a:buSzTx/>
              <a:buFontTx/>
              <a:buNone/>
              <a:tabLst/>
              <a:defRPr/>
            </a:pPr>
            <a:r>
              <a:rPr lang="sv-SE" b="1" dirty="0"/>
              <a:t>Byggscript:</a:t>
            </a:r>
            <a:r>
              <a:rPr lang="sv-SE" dirty="0"/>
              <a:t> </a:t>
            </a:r>
            <a:r>
              <a:rPr lang="sv-SE" dirty="0" err="1"/>
              <a:t>Ant</a:t>
            </a:r>
            <a:endParaRPr lang="sv-SE" dirty="0"/>
          </a:p>
          <a:p>
            <a:pPr marL="0" marR="0" lvl="0" indent="0" defTabSz="914400" eaLnBrk="1" fontAlgn="auto" latinLnBrk="0" hangingPunct="1">
              <a:lnSpc>
                <a:spcPct val="100000"/>
              </a:lnSpc>
              <a:spcBef>
                <a:spcPts val="0"/>
              </a:spcBef>
              <a:spcAft>
                <a:spcPts val="0"/>
              </a:spcAft>
              <a:buClrTx/>
              <a:buSzTx/>
              <a:buFontTx/>
              <a:buNone/>
              <a:tabLst/>
              <a:defRPr/>
            </a:pPr>
            <a:r>
              <a:rPr lang="sv-SE" b="1" dirty="0"/>
              <a:t>Enhetsramverk:</a:t>
            </a:r>
            <a:r>
              <a:rPr lang="sv-SE" dirty="0"/>
              <a:t> </a:t>
            </a:r>
            <a:r>
              <a:rPr lang="sv-SE" dirty="0" err="1"/>
              <a:t>Junit</a:t>
            </a:r>
            <a:r>
              <a:rPr lang="sv-SE" dirty="0"/>
              <a:t> 4</a:t>
            </a:r>
          </a:p>
          <a:p>
            <a:pPr marL="0" marR="0" lvl="0" indent="0" defTabSz="914400" eaLnBrk="1" fontAlgn="auto" latinLnBrk="0" hangingPunct="1">
              <a:lnSpc>
                <a:spcPct val="100000"/>
              </a:lnSpc>
              <a:spcBef>
                <a:spcPts val="0"/>
              </a:spcBef>
              <a:spcAft>
                <a:spcPts val="0"/>
              </a:spcAft>
              <a:buClrTx/>
              <a:buSzTx/>
              <a:buFontTx/>
              <a:buNone/>
              <a:tabLst/>
              <a:defRPr/>
            </a:pPr>
            <a:r>
              <a:rPr lang="sv-SE" b="1" dirty="0"/>
              <a:t>Kodkritiksystem: </a:t>
            </a:r>
            <a:r>
              <a:rPr lang="sv-SE" dirty="0"/>
              <a:t>Debugger intelij</a:t>
            </a:r>
            <a:endParaRPr lang="sv-SE" b="1" dirty="0"/>
          </a:p>
          <a:p>
            <a:pPr marL="0" lvl="0" indent="0">
              <a:lnSpc>
                <a:spcPct val="100000"/>
              </a:lnSpc>
              <a:spcBef>
                <a:spcPts val="0"/>
              </a:spcBef>
              <a:buNone/>
            </a:pPr>
            <a:r>
              <a:rPr lang="sv-SE" b="1" dirty="0"/>
              <a:t>Täckningsgrad: </a:t>
            </a:r>
            <a:r>
              <a:rPr lang="en-US" dirty="0"/>
              <a:t>IntelliJ IDEA code coverage runner</a:t>
            </a:r>
            <a:r>
              <a:rPr lang="sv-SE" dirty="0"/>
              <a:t> </a:t>
            </a:r>
          </a:p>
          <a:p>
            <a:pPr marL="0" lvl="0" indent="0">
              <a:lnSpc>
                <a:spcPct val="100000"/>
              </a:lnSpc>
              <a:spcBef>
                <a:spcPts val="0"/>
              </a:spcBef>
              <a:buNone/>
            </a:pPr>
            <a:r>
              <a:rPr lang="sv-SE" b="1" dirty="0"/>
              <a:t>Statiska mått: </a:t>
            </a:r>
            <a:r>
              <a:rPr lang="sv-SE" dirty="0"/>
              <a:t>Metrics Reloaded</a:t>
            </a:r>
            <a:endParaRPr lang="sv-SE" b="1" dirty="0"/>
          </a:p>
          <a:p>
            <a:pPr marL="0" lvl="0" indent="0">
              <a:lnSpc>
                <a:spcPct val="100000"/>
              </a:lnSpc>
              <a:spcBef>
                <a:spcPts val="0"/>
              </a:spcBef>
              <a:buNone/>
            </a:pPr>
            <a:r>
              <a:rPr lang="sv-SE" b="1" dirty="0"/>
              <a:t>Profiler:</a:t>
            </a:r>
            <a:r>
              <a:rPr lang="sv-SE" dirty="0"/>
              <a:t> Visual VM</a:t>
            </a:r>
          </a:p>
        </p:txBody>
      </p:sp>
    </p:spTree>
    <p:custDataLst>
      <p:tags r:id="rId1"/>
    </p:custDataLst>
    <p:extLst>
      <p:ext uri="{BB962C8B-B14F-4D97-AF65-F5344CB8AC3E}">
        <p14:creationId xmlns:p14="http://schemas.microsoft.com/office/powerpoint/2010/main" val="10801201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lstStyle/>
          <a:p>
            <a:pPr marL="0" indent="0">
              <a:buNone/>
            </a:pPr>
            <a:r>
              <a:rPr lang="sv-SE" dirty="0" smtClean="0"/>
              <a:t>Vi har utfört en formell teknisk inspektion där var  och en av gruppmedlemmarna systematisk gått igenom klassen ”GameCharacter” som är primärt skriven av Lukas Varli(Författare). Vi har använt oss av checklistan(Från Seminaretillfälle Två) som vår röda tråd för att underlätta granskningen och se till att vi jobbar inom tydliga ramar. </a:t>
            </a:r>
          </a:p>
          <a:p>
            <a:pPr marL="0" indent="0">
              <a:buNone/>
            </a:pPr>
            <a:r>
              <a:rPr lang="sv-SE" dirty="0" smtClean="0"/>
              <a:t>Den primära anledningen för att vi valde just ”GameCharacter” var för att den klassen mätt i antalet metoder är den största klassen och att den kan ses som en integrationshub för hela programmet, vilket ökar risken till att den har fler defekter än de andra klasserna.  </a:t>
            </a:r>
            <a:endParaRPr lang="sv-SE" dirty="0"/>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p:txBody>
          <a:bodyPr/>
          <a:lstStyle/>
          <a:p>
            <a:r>
              <a:rPr lang="sv-SE" dirty="0" smtClean="0"/>
              <a:t>En metod ”hpCounter” hittades som inte uppfyllde någon funktion. Den användes tidigare i projeket för testing av HP men ersattes senare av takeDamage som uppfyller samma funktion på ett effektivare sätt.</a:t>
            </a:r>
          </a:p>
          <a:p>
            <a:r>
              <a:rPr lang="sv-SE" dirty="0" smtClean="0"/>
              <a:t>Nament på metoden unWield bör specificeras, till exempel unWieldWeapon för att undvika förvirring. </a:t>
            </a:r>
            <a:endParaRPr lang="sv-SE" dirty="0"/>
          </a:p>
          <a:p>
            <a:r>
              <a:rPr lang="sv-SE" dirty="0" smtClean="0"/>
              <a:t>Namnet på metoden nameCheck bör specificeras. För att tydliggöra dess funktion kan man ändra till checkValidName  </a:t>
            </a:r>
            <a:endParaRPr lang="sv-SE" dirty="0"/>
          </a:p>
          <a:p>
            <a:r>
              <a:rPr lang="sv-SE" dirty="0" smtClean="0"/>
              <a:t>Namnet på metoden makeCharachterInPeacefulStance skulle kunna förenklas till notInCombat eller outOfCombat.</a:t>
            </a:r>
            <a:endParaRPr lang="sv-SE" dirty="0"/>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p:txBody>
          <a:bodyPr>
            <a:normAutofit fontScale="32500" lnSpcReduction="20000"/>
          </a:bodyPr>
          <a:lstStyle/>
          <a:p>
            <a:pPr marL="0" indent="0">
              <a:buNone/>
            </a:pPr>
            <a:r>
              <a:rPr lang="sv-SE" dirty="0" smtClean="0"/>
              <a:t>Mer allvarliga</a:t>
            </a:r>
          </a:p>
          <a:p>
            <a:r>
              <a:rPr lang="sv-SE" dirty="0"/>
              <a:t>En metod ”hpCounter” hittades som inte uppfyllde någon funktion. Den användes tidigare i projeket för testing av HP men ersattes senare av takeDamage som uppfyller samma funktion på ett effektivare sätt.</a:t>
            </a:r>
          </a:p>
          <a:p>
            <a:r>
              <a:rPr lang="sv-SE" dirty="0"/>
              <a:t>Metoden hasEquipped() kan förenklas genom att slå ihop if sattserna med en &amp;&amp; </a:t>
            </a:r>
            <a:endParaRPr lang="sv-SE" dirty="0" smtClean="0"/>
          </a:p>
          <a:p>
            <a:endParaRPr lang="sv-SE" dirty="0" smtClean="0"/>
          </a:p>
          <a:p>
            <a:pPr marL="0" indent="0">
              <a:buNone/>
            </a:pPr>
            <a:r>
              <a:rPr lang="sv-SE" dirty="0" smtClean="0"/>
              <a:t>Mindra allvarliga </a:t>
            </a:r>
            <a:endParaRPr lang="sv-SE" dirty="0"/>
          </a:p>
          <a:p>
            <a:pPr fontAlgn="base"/>
            <a:r>
              <a:rPr lang="sv-SE" dirty="0"/>
              <a:t>Metod namnet “makeCharacterInCombat” &amp; “MakeCharacterInPeacefulStance” är onödigt komplicerade och skulle kunna döpas om till t.ex. “enterCombat” &amp; “exitCombat”.</a:t>
            </a:r>
          </a:p>
          <a:p>
            <a:pPr fontAlgn="base"/>
            <a:r>
              <a:rPr lang="sv-SE" dirty="0"/>
              <a:t/>
            </a:r>
            <a:br>
              <a:rPr lang="sv-SE" dirty="0"/>
            </a:br>
            <a:r>
              <a:rPr lang="sv-SE" dirty="0"/>
              <a:t>Metod namnet “getIsInCombat” skulle kunna döpas om till “isCharacterInCombat”.</a:t>
            </a:r>
          </a:p>
          <a:p>
            <a:pPr fontAlgn="base"/>
            <a:r>
              <a:rPr lang="sv-SE" dirty="0"/>
              <a:t/>
            </a:r>
            <a:br>
              <a:rPr lang="sv-SE" dirty="0"/>
            </a:br>
            <a:r>
              <a:rPr lang="sv-SE" dirty="0"/>
              <a:t>Metod namnet “makeCharacterDead” skulle kunna döpas om till “killCharacter” eller “characterDies”.</a:t>
            </a:r>
          </a:p>
          <a:p>
            <a:pPr fontAlgn="base"/>
            <a:r>
              <a:rPr lang="sv-SE" dirty="0"/>
              <a:t/>
            </a:r>
            <a:br>
              <a:rPr lang="sv-SE" dirty="0"/>
            </a:br>
            <a:r>
              <a:rPr lang="sv-SE" dirty="0"/>
              <a:t>Metod namnet “equipEquipment” skulle kunna döpas om till “useEquipment”.</a:t>
            </a:r>
          </a:p>
          <a:p>
            <a:pPr fontAlgn="base"/>
            <a:r>
              <a:rPr lang="sv-SE" dirty="0"/>
              <a:t/>
            </a:r>
            <a:br>
              <a:rPr lang="sv-SE" dirty="0"/>
            </a:br>
            <a:r>
              <a:rPr lang="sv-SE" dirty="0"/>
              <a:t>Metod namnet “isWielding” skulle kunna döpas till “isCharacterWieldingWeapon” för att bättre beskriva dess funktion.</a:t>
            </a:r>
          </a:p>
          <a:p>
            <a:pPr fontAlgn="base"/>
            <a:r>
              <a:rPr lang="sv-SE" dirty="0"/>
              <a:t>Metod namnet “hasEquipped” skulle kunna döpas om till “isEquipmentInUse”.</a:t>
            </a:r>
          </a:p>
          <a:p>
            <a:pPr fontAlgn="base"/>
            <a:r>
              <a:rPr lang="sv-SE" dirty="0"/>
              <a:t/>
            </a:r>
            <a:br>
              <a:rPr lang="sv-SE" dirty="0"/>
            </a:br>
            <a:r>
              <a:rPr lang="sv-SE" dirty="0"/>
              <a:t>Metod namnet “unWield” skulle kunna döpas om till “unWieldWeapon” för att specificera dess funktion.</a:t>
            </a:r>
          </a:p>
          <a:p>
            <a:pPr fontAlgn="base"/>
            <a:r>
              <a:rPr lang="sv-SE" dirty="0"/>
              <a:t/>
            </a:r>
            <a:br>
              <a:rPr lang="sv-SE" dirty="0"/>
            </a:br>
            <a:r>
              <a:rPr lang="sv-SE" dirty="0"/>
              <a:t>Metod namnet “pickUp” skulle kunna döpas till “pickUpItem” för att specificera dess funktion</a:t>
            </a:r>
            <a:r>
              <a:rPr lang="sv-SE" dirty="0" smtClean="0"/>
              <a:t>.</a:t>
            </a:r>
            <a:endParaRPr lang="sv-SE" dirty="0"/>
          </a:p>
          <a:p>
            <a:pPr fontAlgn="base"/>
            <a:r>
              <a:rPr lang="sv-SE" dirty="0"/>
              <a:t>Metoden “resetLevel” kan göras private</a:t>
            </a:r>
          </a:p>
          <a:p>
            <a:pPr fontAlgn="base"/>
            <a:r>
              <a:rPr lang="sv-SE" dirty="0"/>
              <a:t>Metoden “resetExperience” kan göras private</a:t>
            </a:r>
          </a:p>
          <a:p>
            <a:pPr marL="0" indent="0" fontAlgn="base">
              <a:buNone/>
            </a:pPr>
            <a:endParaRPr lang="sv-SE" b="1" dirty="0"/>
          </a:p>
          <a:p>
            <a:endParaRPr lang="sv-SE" sz="1800" dirty="0"/>
          </a:p>
        </p:txBody>
      </p:sp>
    </p:spTree>
    <p:custDataLst>
      <p:tags r:id="rId1"/>
    </p:custDataLst>
    <p:extLst>
      <p:ext uri="{BB962C8B-B14F-4D97-AF65-F5344CB8AC3E}">
        <p14:creationId xmlns:p14="http://schemas.microsoft.com/office/powerpoint/2010/main" val="3793883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normAutofit/>
          </a:bodyPr>
          <a:lstStyle/>
          <a:p>
            <a:pPr marL="0" indent="0">
              <a:lnSpc>
                <a:spcPct val="100000"/>
              </a:lnSpc>
              <a:buNone/>
            </a:pPr>
            <a:r>
              <a:rPr lang="sv-SE" sz="2400" dirty="0"/>
              <a:t>Den största erfarenheten vi kunde dra av att utföra en formell teknisk inspektion var hur effektiv den var när det kommer till att hitta fel. Att först enskilt gå igenom koden noggrant steg för steg och sedan gå igenom den tillsammans visade sig vara väldigt effektivt. Det gav oss en möjlighet att gå igenom koden för att se till att allting ser bra ut och fungerar som det ska. Det är ett bra sätt att se hur varandras kod ser ut i minsta detalj och hur man har jobbat</a:t>
            </a:r>
            <a:r>
              <a:rPr lang="sv-SE" sz="2400" dirty="0" smtClean="0"/>
              <a:t>.</a:t>
            </a:r>
          </a:p>
          <a:p>
            <a:pPr marL="0" indent="0">
              <a:buNone/>
            </a:pPr>
            <a:endParaRPr lang="sv-SE" sz="2400" dirty="0" smtClean="0"/>
          </a:p>
          <a:p>
            <a:pPr marL="0" indent="0">
              <a:buNone/>
            </a:pPr>
            <a:endParaRPr lang="sv-SE" sz="2400" b="1" dirty="0"/>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Kodkritiksystem</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6200965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Täckningsgrad</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9963" y="365125"/>
            <a:ext cx="6843837" cy="6092052"/>
          </a:xfrm>
          <a:prstGeom prst="rect">
            <a:avLst/>
          </a:prstGeom>
        </p:spPr>
      </p:pic>
    </p:spTree>
    <p:custDataLst>
      <p:tags r:id="rId1"/>
    </p:custDataLst>
    <p:extLst>
      <p:ext uri="{BB962C8B-B14F-4D97-AF65-F5344CB8AC3E}">
        <p14:creationId xmlns:p14="http://schemas.microsoft.com/office/powerpoint/2010/main" val="34762794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41242325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latshållare för innehåll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0831" y="0"/>
            <a:ext cx="8731170" cy="6830210"/>
          </a:xfrm>
        </p:spPr>
      </p:pic>
      <p:sp>
        <p:nvSpPr>
          <p:cNvPr id="5" name="Rubrik 1"/>
          <p:cNvSpPr>
            <a:spLocks noGrp="1"/>
          </p:cNvSpPr>
          <p:nvPr>
            <p:ph type="title"/>
          </p:nvPr>
        </p:nvSpPr>
        <p:spPr>
          <a:xfrm>
            <a:off x="-134074" y="2610613"/>
            <a:ext cx="10515600" cy="1325563"/>
          </a:xfrm>
        </p:spPr>
        <p:txBody>
          <a:bodyPr/>
          <a:lstStyle/>
          <a:p>
            <a:r>
              <a:rPr lang="sv-SE" dirty="0"/>
              <a:t>Byggscript före</a:t>
            </a:r>
          </a:p>
        </p:txBody>
      </p:sp>
    </p:spTree>
    <p:extLst>
      <p:ext uri="{BB962C8B-B14F-4D97-AF65-F5344CB8AC3E}">
        <p14:creationId xmlns:p14="http://schemas.microsoft.com/office/powerpoint/2010/main" val="1701856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1"/>
          <p:cNvSpPr>
            <a:spLocks noGrp="1"/>
          </p:cNvSpPr>
          <p:nvPr>
            <p:ph type="title"/>
          </p:nvPr>
        </p:nvSpPr>
        <p:spPr>
          <a:xfrm>
            <a:off x="-153365" y="2471717"/>
            <a:ext cx="10515600" cy="1325563"/>
          </a:xfrm>
        </p:spPr>
        <p:txBody>
          <a:bodyPr/>
          <a:lstStyle/>
          <a:p>
            <a:r>
              <a:rPr lang="sv-SE" dirty="0"/>
              <a:t>Byggscript slutliga</a:t>
            </a:r>
          </a:p>
        </p:txBody>
      </p:sp>
      <p:pic>
        <p:nvPicPr>
          <p:cNvPr id="11" name="Platshållare för innehåll 10"/>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051139" y="33327"/>
            <a:ext cx="8140861" cy="6824673"/>
          </a:xfrm>
        </p:spPr>
      </p:pic>
      <p:sp>
        <p:nvSpPr>
          <p:cNvPr id="2" name="Pil: höger 1">
            <a:extLst>
              <a:ext uri="{FF2B5EF4-FFF2-40B4-BE49-F238E27FC236}">
                <a16:creationId xmlns:a16="http://schemas.microsoft.com/office/drawing/2014/main" id="{5BED2071-56FA-4E12-93ED-D5F1E015E9AB}"/>
              </a:ext>
            </a:extLst>
          </p:cNvPr>
          <p:cNvSpPr/>
          <p:nvPr/>
        </p:nvSpPr>
        <p:spPr>
          <a:xfrm>
            <a:off x="4111750" y="3695181"/>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5" name="Pil: höger 4">
            <a:extLst>
              <a:ext uri="{FF2B5EF4-FFF2-40B4-BE49-F238E27FC236}">
                <a16:creationId xmlns:a16="http://schemas.microsoft.com/office/drawing/2014/main" id="{DC33DE33-4EEE-4AAE-971A-9ECC8EEE5EF1}"/>
              </a:ext>
            </a:extLst>
          </p:cNvPr>
          <p:cNvSpPr/>
          <p:nvPr/>
        </p:nvSpPr>
        <p:spPr>
          <a:xfrm>
            <a:off x="4111750" y="6210805"/>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6" name="Pil: höger 5">
            <a:extLst>
              <a:ext uri="{FF2B5EF4-FFF2-40B4-BE49-F238E27FC236}">
                <a16:creationId xmlns:a16="http://schemas.microsoft.com/office/drawing/2014/main" id="{079D7526-A6BE-430A-8F83-1E17E1718B8F}"/>
              </a:ext>
            </a:extLst>
          </p:cNvPr>
          <p:cNvSpPr/>
          <p:nvPr/>
        </p:nvSpPr>
        <p:spPr>
          <a:xfrm>
            <a:off x="4051139" y="370728"/>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7" name="Pil: höger 6">
            <a:extLst>
              <a:ext uri="{FF2B5EF4-FFF2-40B4-BE49-F238E27FC236}">
                <a16:creationId xmlns:a16="http://schemas.microsoft.com/office/drawing/2014/main" id="{C612D35E-3946-4792-9C94-3ADB79886997}"/>
              </a:ext>
            </a:extLst>
          </p:cNvPr>
          <p:cNvSpPr/>
          <p:nvPr/>
        </p:nvSpPr>
        <p:spPr>
          <a:xfrm>
            <a:off x="4436090" y="5132868"/>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8" name="Pil: höger 7">
            <a:extLst>
              <a:ext uri="{FF2B5EF4-FFF2-40B4-BE49-F238E27FC236}">
                <a16:creationId xmlns:a16="http://schemas.microsoft.com/office/drawing/2014/main" id="{5BD09438-3B93-47E0-BC3B-379F80A1ECA7}"/>
              </a:ext>
            </a:extLst>
          </p:cNvPr>
          <p:cNvSpPr/>
          <p:nvPr/>
        </p:nvSpPr>
        <p:spPr>
          <a:xfrm>
            <a:off x="4436090" y="5755635"/>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10" name="Pil: höger 9">
            <a:extLst>
              <a:ext uri="{FF2B5EF4-FFF2-40B4-BE49-F238E27FC236}">
                <a16:creationId xmlns:a16="http://schemas.microsoft.com/office/drawing/2014/main" id="{5E1CDCBD-85A1-479E-827B-CE49B4497796}"/>
              </a:ext>
            </a:extLst>
          </p:cNvPr>
          <p:cNvSpPr/>
          <p:nvPr/>
        </p:nvSpPr>
        <p:spPr>
          <a:xfrm>
            <a:off x="4750598" y="5283391"/>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12" name="Pil: höger 11">
            <a:extLst>
              <a:ext uri="{FF2B5EF4-FFF2-40B4-BE49-F238E27FC236}">
                <a16:creationId xmlns:a16="http://schemas.microsoft.com/office/drawing/2014/main" id="{8731D112-5CF6-4435-8FC0-5ABB9AFA1AC7}"/>
              </a:ext>
            </a:extLst>
          </p:cNvPr>
          <p:cNvSpPr/>
          <p:nvPr/>
        </p:nvSpPr>
        <p:spPr>
          <a:xfrm>
            <a:off x="4784887" y="5584437"/>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13" name="Pil: höger 12">
            <a:extLst>
              <a:ext uri="{FF2B5EF4-FFF2-40B4-BE49-F238E27FC236}">
                <a16:creationId xmlns:a16="http://schemas.microsoft.com/office/drawing/2014/main" id="{6353E274-CA98-4BA5-9F0C-F86B0EAE5578}"/>
              </a:ext>
            </a:extLst>
          </p:cNvPr>
          <p:cNvSpPr/>
          <p:nvPr/>
        </p:nvSpPr>
        <p:spPr>
          <a:xfrm>
            <a:off x="5104435" y="5433914"/>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8584" y="0"/>
            <a:ext cx="7393473" cy="6858000"/>
          </a:xfrm>
          <a:prstGeom prst="rect">
            <a:avLst/>
          </a:prstGeom>
        </p:spPr>
      </p:pic>
    </p:spTree>
    <p:custDataLst>
      <p:tags r:id="rId1"/>
    </p:custDataLst>
    <p:extLst>
      <p:ext uri="{BB962C8B-B14F-4D97-AF65-F5344CB8AC3E}">
        <p14:creationId xmlns:p14="http://schemas.microsoft.com/office/powerpoint/2010/main" val="36176107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312574"/>
            <a:ext cx="10515600" cy="1325563"/>
          </a:xfrm>
        </p:spPr>
        <p:txBody>
          <a:bodyPr/>
          <a:lstStyle/>
          <a:p>
            <a:r>
              <a:rPr lang="sv-SE" dirty="0"/>
              <a:t>TDD-exempel: Lukas</a:t>
            </a:r>
          </a:p>
        </p:txBody>
      </p:sp>
      <p:sp>
        <p:nvSpPr>
          <p:cNvPr id="4" name="Platshållare för text 3"/>
          <p:cNvSpPr>
            <a:spLocks noGrp="1"/>
          </p:cNvSpPr>
          <p:nvPr>
            <p:ph type="body" idx="1"/>
          </p:nvPr>
        </p:nvSpPr>
        <p:spPr>
          <a:xfrm>
            <a:off x="839788" y="1226181"/>
            <a:ext cx="5157787" cy="823912"/>
          </a:xfrm>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8" name="Rectangle 2">
            <a:extLst>
              <a:ext uri="{FF2B5EF4-FFF2-40B4-BE49-F238E27FC236}">
                <a16:creationId xmlns:a16="http://schemas.microsoft.com/office/drawing/2014/main" id="{1FC9AD1E-4A52-4998-A5A3-BAEC1C827718}"/>
              </a:ext>
            </a:extLst>
          </p:cNvPr>
          <p:cNvSpPr>
            <a:spLocks noGrp="1" noChangeArrowheads="1"/>
          </p:cNvSpPr>
          <p:nvPr>
            <p:ph sz="quarter" idx="4"/>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makeCharacterDead</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if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isInCombat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&amp;&amp; </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currentHp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0</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isAlive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false;</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resetExperience()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resetPosition()</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endParaRPr kumimoji="0" lang="sv-SE" altLang="sv-SE" sz="1800" b="0" i="0" u="none" strike="noStrike" cap="none" normalizeH="0" baseline="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90B7AF8-02CC-4EF9-A9A5-59849FC5BA99}"/>
              </a:ext>
            </a:extLst>
          </p:cNvPr>
          <p:cNvSpPr>
            <a:spLocks noGrp="1" noChangeArrowheads="1"/>
          </p:cNvSpPr>
          <p:nvPr>
            <p:ph sz="half" idx="2"/>
          </p:nvPr>
        </p:nvSpPr>
        <p:spPr bwMode="auto">
          <a:xfrm>
            <a:off x="556009" y="1949031"/>
            <a:ext cx="5441566" cy="470898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void</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testCheckExperienceAfterCharacterIsDead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"kalle"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mainCharacter.makeCharacterInCombat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int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mainCharacter.hpCounter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mainCharacter.getExperience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void</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testResetPositionX</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"kalle"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mainCharacter.moveRight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mainCharacter.makeCharacterInCombat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mainCharacter.hpCounter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20.0</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mainCharacter.getXPos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0.1</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void</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testResetPositionY</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"kalle"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mainCharacter.moveRight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mainCharacter.moveDown</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mainCharacter.makeCharacterInCombat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mainCharacter.hpCounter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10.0</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mainCharacter.getYPos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0.1</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35024134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312574"/>
            <a:ext cx="10515600" cy="1325563"/>
          </a:xfrm>
        </p:spPr>
        <p:txBody>
          <a:bodyPr/>
          <a:lstStyle/>
          <a:p>
            <a:r>
              <a:rPr lang="sv-SE" dirty="0"/>
              <a:t>TDD-exempel: Lukas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3" name="Rectangle 3">
            <a:extLst>
              <a:ext uri="{FF2B5EF4-FFF2-40B4-BE49-F238E27FC236}">
                <a16:creationId xmlns:a16="http://schemas.microsoft.com/office/drawing/2014/main" id="{C08EF8EF-E887-46B2-8D83-1FD183E46154}"/>
              </a:ext>
            </a:extLst>
          </p:cNvPr>
          <p:cNvSpPr>
            <a:spLocks noGrp="1" noChangeArrowheads="1"/>
          </p:cNvSpPr>
          <p:nvPr>
            <p:ph sz="quarter" idx="4"/>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afterCombat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boolean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isInCombat)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if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(isInCombat)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makeCharacterInPeacefulStance()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experience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10</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if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experience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&gt; </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30</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levelUp()</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resetExperience()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endParaRPr kumimoji="0" lang="sv-SE" altLang="sv-SE" sz="1800" b="0" i="0" u="none" strike="noStrike" cap="none" normalizeH="0" baseline="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3199D4B4-952F-47D5-A8B5-DFCEF934D87B}"/>
              </a:ext>
            </a:extLst>
          </p:cNvPr>
          <p:cNvSpPr>
            <a:spLocks noGrp="1" noChangeArrowheads="1"/>
          </p:cNvSpPr>
          <p:nvPr>
            <p:ph sz="half" idx="2"/>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testIsInCombatAfterFight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throws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Exception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GameCharacter character =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"Gubbe"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character.afterCombat(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false,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character.getIsInCombat())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testExperienceAfterFight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throws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Exception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GameCharacter character =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"Gubbe"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character.afterCombat(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10</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character.getExperience())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testLevelAfterFight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throws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Exception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GameCharacter character =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"Gubbe"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character.afterCombat(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character.getLevel())</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endParaRPr kumimoji="0" lang="sv-SE" altLang="sv-SE" sz="1800" b="0" i="0" u="none" strike="noStrike" cap="none" normalizeH="0" baseline="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800721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Emil</a:t>
            </a:r>
          </a:p>
        </p:txBody>
      </p:sp>
      <p:sp>
        <p:nvSpPr>
          <p:cNvPr id="4" name="Platshållare för text 3"/>
          <p:cNvSpPr>
            <a:spLocks noGrp="1"/>
          </p:cNvSpPr>
          <p:nvPr>
            <p:ph type="body" idx="1"/>
          </p:nvPr>
        </p:nvSpPr>
        <p:spPr>
          <a:xfrm>
            <a:off x="1619276" y="1078033"/>
            <a:ext cx="5157787" cy="823912"/>
          </a:xfrm>
        </p:spPr>
        <p:txBody>
          <a:bodyPr/>
          <a:lstStyle/>
          <a:p>
            <a:r>
              <a:rPr lang="sv-SE" dirty="0" err="1"/>
              <a:t>Testkod</a:t>
            </a:r>
            <a:endParaRPr lang="sv-SE" dirty="0"/>
          </a:p>
        </p:txBody>
      </p:sp>
      <p:pic>
        <p:nvPicPr>
          <p:cNvPr id="3" name="Platshållare för innehåll 2"/>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172200" y="3657599"/>
            <a:ext cx="6019800" cy="3209411"/>
          </a:xfrm>
        </p:spPr>
      </p:pic>
      <p:sp>
        <p:nvSpPr>
          <p:cNvPr id="6" name="Platshållare för text 5"/>
          <p:cNvSpPr>
            <a:spLocks noGrp="1"/>
          </p:cNvSpPr>
          <p:nvPr>
            <p:ph type="body" sz="quarter" idx="3"/>
          </p:nvPr>
        </p:nvSpPr>
        <p:spPr>
          <a:xfrm>
            <a:off x="7455277" y="2460990"/>
            <a:ext cx="5183188" cy="823912"/>
          </a:xfrm>
        </p:spPr>
        <p:txBody>
          <a:bodyPr/>
          <a:lstStyle/>
          <a:p>
            <a:r>
              <a:rPr lang="sv-SE" dirty="0"/>
              <a:t>Koden som testas</a:t>
            </a:r>
          </a:p>
        </p:txBody>
      </p:sp>
      <p:pic>
        <p:nvPicPr>
          <p:cNvPr id="8" name="Bildobjekt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2088293"/>
            <a:ext cx="6172199" cy="4778717"/>
          </a:xfrm>
          <a:prstGeom prst="rect">
            <a:avLst/>
          </a:prstGeom>
        </p:spPr>
      </p:pic>
    </p:spTree>
    <p:custDataLst>
      <p:tags r:id="rId1"/>
    </p:custDataLst>
    <p:extLst>
      <p:ext uri="{BB962C8B-B14F-4D97-AF65-F5344CB8AC3E}">
        <p14:creationId xmlns:p14="http://schemas.microsoft.com/office/powerpoint/2010/main" val="35643088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Emil</a:t>
            </a:r>
          </a:p>
        </p:txBody>
      </p:sp>
      <p:sp>
        <p:nvSpPr>
          <p:cNvPr id="4" name="Platshållare för text 3"/>
          <p:cNvSpPr>
            <a:spLocks noGrp="1"/>
          </p:cNvSpPr>
          <p:nvPr>
            <p:ph type="body" idx="1"/>
          </p:nvPr>
        </p:nvSpPr>
        <p:spPr>
          <a:xfrm>
            <a:off x="2708301" y="1257104"/>
            <a:ext cx="5157787" cy="823912"/>
          </a:xfrm>
        </p:spPr>
        <p:txBody>
          <a:bodyPr/>
          <a:lstStyle/>
          <a:p>
            <a:r>
              <a:rPr lang="sv-SE" dirty="0" err="1"/>
              <a:t>Testkod</a:t>
            </a:r>
            <a:endParaRPr lang="sv-SE" dirty="0"/>
          </a:p>
        </p:txBody>
      </p:sp>
      <p:sp>
        <p:nvSpPr>
          <p:cNvPr id="6" name="Platshållare för text 5"/>
          <p:cNvSpPr>
            <a:spLocks noGrp="1"/>
          </p:cNvSpPr>
          <p:nvPr>
            <p:ph type="body" sz="quarter" idx="3"/>
          </p:nvPr>
        </p:nvSpPr>
        <p:spPr>
          <a:xfrm>
            <a:off x="914400" y="5513212"/>
            <a:ext cx="5183188" cy="823912"/>
          </a:xfrm>
        </p:spPr>
        <p:txBody>
          <a:bodyPr/>
          <a:lstStyle/>
          <a:p>
            <a:r>
              <a:rPr lang="sv-SE" dirty="0"/>
              <a:t>Koden som testas</a:t>
            </a:r>
          </a:p>
        </p:txBody>
      </p:sp>
      <p:pic>
        <p:nvPicPr>
          <p:cNvPr id="7" name="Platshållare för innehåll 6"/>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0" y="2268587"/>
            <a:ext cx="9878519" cy="2666726"/>
          </a:xfrm>
        </p:spPr>
      </p:pic>
      <p:pic>
        <p:nvPicPr>
          <p:cNvPr id="9" name="Bildobjekt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21115" y="5325641"/>
            <a:ext cx="6270885" cy="1532359"/>
          </a:xfrm>
          <a:prstGeom prst="rect">
            <a:avLst/>
          </a:prstGeom>
        </p:spPr>
      </p:pic>
    </p:spTree>
    <p:custDataLst>
      <p:tags r:id="rId1"/>
    </p:custDataLst>
    <p:extLst>
      <p:ext uri="{BB962C8B-B14F-4D97-AF65-F5344CB8AC3E}">
        <p14:creationId xmlns:p14="http://schemas.microsoft.com/office/powerpoint/2010/main" val="3270841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Robert</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endParaRPr lang="sv-SE"/>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endParaRPr lang="sv-SE"/>
          </a:p>
        </p:txBody>
      </p:sp>
    </p:spTree>
    <p:custDataLst>
      <p:tags r:id="rId1"/>
    </p:custDataLst>
    <p:extLst>
      <p:ext uri="{BB962C8B-B14F-4D97-AF65-F5344CB8AC3E}">
        <p14:creationId xmlns:p14="http://schemas.microsoft.com/office/powerpoint/2010/main" val="14636721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Oscar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09729" y="1280160"/>
            <a:ext cx="6136476" cy="5577840"/>
          </a:xfr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246204" y="2497148"/>
            <a:ext cx="5183188" cy="1845924"/>
          </a:xfrm>
        </p:spPr>
      </p:pic>
    </p:spTree>
    <p:custDataLst>
      <p:tags r:id="rId1"/>
    </p:custDataLst>
    <p:extLst>
      <p:ext uri="{BB962C8B-B14F-4D97-AF65-F5344CB8AC3E}">
        <p14:creationId xmlns:p14="http://schemas.microsoft.com/office/powerpoint/2010/main" val="2595610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1975</TotalTime>
  <Words>2235</Words>
  <Application>Microsoft Office PowerPoint</Application>
  <PresentationFormat>Widescreen</PresentationFormat>
  <Paragraphs>190</Paragraphs>
  <Slides>29</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Courier New</vt:lpstr>
      <vt:lpstr>Office-tema</vt:lpstr>
      <vt:lpstr>Grupp nr: 1</vt:lpstr>
      <vt:lpstr>Verktyg</vt:lpstr>
      <vt:lpstr>Slutlig design</vt:lpstr>
      <vt:lpstr>TDD-exempel: Lukas</vt:lpstr>
      <vt:lpstr>TDD-exempel: Lukas</vt:lpstr>
      <vt:lpstr>TDD-exempel: Emil</vt:lpstr>
      <vt:lpstr>TDD-exempel: Emil</vt:lpstr>
      <vt:lpstr>TDD-exempel: Robert</vt:lpstr>
      <vt:lpstr>TDD-exempel: Oscar</vt:lpstr>
      <vt:lpstr>TDD-exempel: Oscar</vt:lpstr>
      <vt:lpstr>TDD-exempel: Peter</vt:lpstr>
      <vt:lpstr>TDD-exempel: Peter</vt:lpstr>
      <vt:lpstr>TDD erfarenheter</vt:lpstr>
      <vt:lpstr>Testfallsdesign ekvivalensklasser</vt:lpstr>
      <vt:lpstr>PowerPoint Presentation</vt:lpstr>
      <vt:lpstr>Tillståndsmaskiner</vt:lpstr>
      <vt:lpstr>Tillståndsmaskinen</vt:lpstr>
      <vt:lpstr>Testfall</vt:lpstr>
      <vt:lpstr>Testfall</vt:lpstr>
      <vt:lpstr>Granskning</vt:lpstr>
      <vt:lpstr>Granskningsrapport</vt:lpstr>
      <vt:lpstr>Granskningsrapport</vt:lpstr>
      <vt:lpstr>Erfarenheter av granskning</vt:lpstr>
      <vt:lpstr>Kodkritiksystem</vt:lpstr>
      <vt:lpstr>Statiska mått</vt:lpstr>
      <vt:lpstr>Täckningsgrad</vt:lpstr>
      <vt:lpstr>Profiler</vt:lpstr>
      <vt:lpstr>Byggscript före</vt:lpstr>
      <vt:lpstr>Byggscript slutliga</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dc:title>
  <dc:creator>henrikbe</dc:creator>
  <cp:lastModifiedBy>Robert Grubesic</cp:lastModifiedBy>
  <cp:revision>87</cp:revision>
  <dcterms:created xsi:type="dcterms:W3CDTF">2016-10-07T07:01:15Z</dcterms:created>
  <dcterms:modified xsi:type="dcterms:W3CDTF">2017-10-23T15:13:59Z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