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ppt/tags/tag25.xml" ContentType="application/vnd.openxmlformats-officedocument.presentationml.tags+xml"/>
  <Override PartName="/ppt/notesSlides/notesSlide24.xml" ContentType="application/vnd.openxmlformats-officedocument.presentationml.notesSlide+xml"/>
  <Override PartName="/ppt/tags/tag26.xml" ContentType="application/vnd.openxmlformats-officedocument.presentationml.tags+xml"/>
  <Override PartName="/ppt/notesSlides/notesSlide25.xml" ContentType="application/vnd.openxmlformats-officedocument.presentationml.notesSlide+xml"/>
  <Override PartName="/ppt/tags/tag27.xml" ContentType="application/vnd.openxmlformats-officedocument.presentationml.tags+xml"/>
  <Override PartName="/ppt/notesSlides/notesSlide26.xml" ContentType="application/vnd.openxmlformats-officedocument.presentationml.notesSlide+xml"/>
  <Override PartName="/ppt/tags/tag28.xml" ContentType="application/vnd.openxmlformats-officedocument.presentationml.tags+xml"/>
  <Override PartName="/ppt/notesSlides/notesSlide27.xml" ContentType="application/vnd.openxmlformats-officedocument.presentationml.notesSlide+xml"/>
  <Override PartName="/ppt/tags/tag29.xml" ContentType="application/vnd.openxmlformats-officedocument.presentationml.tags+xml"/>
  <Override PartName="/ppt/notesSlides/notesSlide28.xml" ContentType="application/vnd.openxmlformats-officedocument.presentationml.notesSlide+xml"/>
  <Override PartName="/ppt/tags/tag30.xml" ContentType="application/vnd.openxmlformats-officedocument.presentationml.tags+xml"/>
  <Override PartName="/ppt/notesSlides/notesSlide29.xml" ContentType="application/vnd.openxmlformats-officedocument.presentationml.notesSlide+xml"/>
  <Override PartName="/ppt/tags/tag31.xml" ContentType="application/vnd.openxmlformats-officedocument.presentationml.tags+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6" r:id="rId2"/>
    <p:sldId id="257" r:id="rId3"/>
    <p:sldId id="258" r:id="rId4"/>
    <p:sldId id="259" r:id="rId5"/>
    <p:sldId id="289" r:id="rId6"/>
    <p:sldId id="287" r:id="rId7"/>
    <p:sldId id="292" r:id="rId8"/>
    <p:sldId id="288" r:id="rId9"/>
    <p:sldId id="301" r:id="rId10"/>
    <p:sldId id="283" r:id="rId11"/>
    <p:sldId id="291" r:id="rId12"/>
    <p:sldId id="284" r:id="rId13"/>
    <p:sldId id="290" r:id="rId14"/>
    <p:sldId id="260" r:id="rId15"/>
    <p:sldId id="261" r:id="rId16"/>
    <p:sldId id="262" r:id="rId17"/>
    <p:sldId id="265" r:id="rId18"/>
    <p:sldId id="266" r:id="rId19"/>
    <p:sldId id="267" r:id="rId20"/>
    <p:sldId id="293" r:id="rId21"/>
    <p:sldId id="273" r:id="rId22"/>
    <p:sldId id="274" r:id="rId23"/>
    <p:sldId id="295" r:id="rId24"/>
    <p:sldId id="275" r:id="rId25"/>
    <p:sldId id="276" r:id="rId26"/>
    <p:sldId id="277" r:id="rId27"/>
    <p:sldId id="278" r:id="rId28"/>
    <p:sldId id="279" r:id="rId29"/>
    <p:sldId id="296" r:id="rId30"/>
    <p:sldId id="297" r:id="rId31"/>
    <p:sldId id="298" r:id="rId32"/>
    <p:sldId id="299" r:id="rId33"/>
    <p:sldId id="300" r:id="rId34"/>
    <p:sldId id="282" r:id="rId35"/>
    <p:sldId id="280" r:id="rId36"/>
  </p:sldIdLst>
  <p:sldSz cx="12192000" cy="6858000"/>
  <p:notesSz cx="6858000" cy="9144000"/>
  <p:custDataLst>
    <p:tags r:id="rId38"/>
  </p:custDataLst>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llanmörkt format 2 - Dekorfärg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774"/>
    <p:restoredTop sz="85085" autoAdjust="0"/>
  </p:normalViewPr>
  <p:slideViewPr>
    <p:cSldViewPr snapToGrid="0">
      <p:cViewPr varScale="1">
        <p:scale>
          <a:sx n="66" d="100"/>
          <a:sy n="66" d="100"/>
        </p:scale>
        <p:origin x="36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v-SE"/>
          </a:p>
        </p:txBody>
      </p:sp>
      <p:sp>
        <p:nvSpPr>
          <p:cNvPr id="3" name="Platshållare fö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657D70-8167-4127-866D-BAA56A2DFFEF}" type="datetimeFigureOut">
              <a:rPr lang="sv-SE" smtClean="0"/>
              <a:t>2017-10-25</a:t>
            </a:fld>
            <a:endParaRPr lang="sv-SE"/>
          </a:p>
        </p:txBody>
      </p:sp>
      <p:sp>
        <p:nvSpPr>
          <p:cNvPr id="4" name="Platshållare för bildobjekt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v-SE"/>
          </a:p>
        </p:txBody>
      </p:sp>
      <p:sp>
        <p:nvSpPr>
          <p:cNvPr id="5" name="Platshållare för anteckninga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6" name="Platshållare för sidfo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v-SE"/>
          </a:p>
        </p:txBody>
      </p:sp>
      <p:sp>
        <p:nvSpPr>
          <p:cNvPr id="7" name="Platshållare för bild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67F948-D2CB-486C-A2EA-FEABC2DAAE8D}" type="slidenum">
              <a:rPr lang="sv-SE" smtClean="0"/>
              <a:t>‹#›</a:t>
            </a:fld>
            <a:endParaRPr lang="sv-SE"/>
          </a:p>
        </p:txBody>
      </p:sp>
    </p:spTree>
    <p:extLst>
      <p:ext uri="{BB962C8B-B14F-4D97-AF65-F5344CB8AC3E}">
        <p14:creationId xmlns:p14="http://schemas.microsoft.com/office/powerpoint/2010/main" val="26818689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a:p>
        </p:txBody>
      </p:sp>
      <p:sp>
        <p:nvSpPr>
          <p:cNvPr id="4" name="Platshållare för bildnummer 3"/>
          <p:cNvSpPr>
            <a:spLocks noGrp="1"/>
          </p:cNvSpPr>
          <p:nvPr>
            <p:ph type="sldNum" sz="quarter" idx="10"/>
          </p:nvPr>
        </p:nvSpPr>
        <p:spPr/>
        <p:txBody>
          <a:bodyPr/>
          <a:lstStyle/>
          <a:p>
            <a:fld id="{8667F948-D2CB-486C-A2EA-FEABC2DAAE8D}" type="slidenum">
              <a:rPr lang="sv-SE" smtClean="0"/>
              <a:t>1</a:t>
            </a:fld>
            <a:endParaRPr lang="sv-SE"/>
          </a:p>
        </p:txBody>
      </p:sp>
    </p:spTree>
    <p:extLst>
      <p:ext uri="{BB962C8B-B14F-4D97-AF65-F5344CB8AC3E}">
        <p14:creationId xmlns:p14="http://schemas.microsoft.com/office/powerpoint/2010/main" val="8166397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faser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10</a:t>
            </a:fld>
            <a:endParaRPr lang="sv-SE"/>
          </a:p>
        </p:txBody>
      </p:sp>
    </p:spTree>
    <p:extLst>
      <p:ext uri="{BB962C8B-B14F-4D97-AF65-F5344CB8AC3E}">
        <p14:creationId xmlns:p14="http://schemas.microsoft.com/office/powerpoint/2010/main" val="29061594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faser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11</a:t>
            </a:fld>
            <a:endParaRPr lang="sv-SE"/>
          </a:p>
        </p:txBody>
      </p:sp>
    </p:spTree>
    <p:extLst>
      <p:ext uri="{BB962C8B-B14F-4D97-AF65-F5344CB8AC3E}">
        <p14:creationId xmlns:p14="http://schemas.microsoft.com/office/powerpoint/2010/main" val="15152483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faser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12</a:t>
            </a:fld>
            <a:endParaRPr lang="sv-SE"/>
          </a:p>
        </p:txBody>
      </p:sp>
    </p:spTree>
    <p:extLst>
      <p:ext uri="{BB962C8B-B14F-4D97-AF65-F5344CB8AC3E}">
        <p14:creationId xmlns:p14="http://schemas.microsoft.com/office/powerpoint/2010/main" val="38056280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faser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13</a:t>
            </a:fld>
            <a:endParaRPr lang="sv-SE"/>
          </a:p>
        </p:txBody>
      </p:sp>
    </p:spTree>
    <p:extLst>
      <p:ext uri="{BB962C8B-B14F-4D97-AF65-F5344CB8AC3E}">
        <p14:creationId xmlns:p14="http://schemas.microsoft.com/office/powerpoint/2010/main" val="614076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diskussion om vilka era erfarenheter ni dragit av att tillämpa TDD. Det finns inget rätt eller fel här. Enda sättet att bli underkända är att bara fuska över punkten och säga något pliktskyldigt.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14</a:t>
            </a:fld>
            <a:endParaRPr lang="sv-SE"/>
          </a:p>
        </p:txBody>
      </p:sp>
    </p:spTree>
    <p:extLst>
      <p:ext uri="{BB962C8B-B14F-4D97-AF65-F5344CB8AC3E}">
        <p14:creationId xmlns:p14="http://schemas.microsoft.com/office/powerpoint/2010/main" val="41605695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textuell presentation av vad ni valt ut för att tillämpa ekvivalensklassuppdelning på. Ni ska kort motivera valet, och ge tillräckligt med information för att det ska gå att bedöma er. Detta avsnitt och de följande (till och med testmatrisen) ska finnas för samtliga delar ni tillämpat ekvivalensklassuppdelning på. Om ni inte tillämpat ekvivalensklassuppdelning tar ni bort dessa bilder.</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15</a:t>
            </a:fld>
            <a:endParaRPr lang="sv-SE"/>
          </a:p>
        </p:txBody>
      </p:sp>
    </p:spTree>
    <p:extLst>
      <p:ext uri="{BB962C8B-B14F-4D97-AF65-F5344CB8AC3E}">
        <p14:creationId xmlns:p14="http://schemas.microsoft.com/office/powerpoint/2010/main" val="24734273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Samtliga ekvivalensklasser för denna del presenterade på ett tydligt sätt. Använd</a:t>
            </a:r>
            <a:r>
              <a:rPr lang="sv-SE" sz="1200" kern="1200" baseline="0" dirty="0">
                <a:solidFill>
                  <a:schemeClr val="tx1"/>
                </a:solidFill>
                <a:effectLst/>
                <a:latin typeface="+mn-lt"/>
                <a:ea typeface="+mn-ea"/>
                <a:cs typeface="+mn-cs"/>
              </a:rPr>
              <a:t> gärna flera sidor om det behövs.</a:t>
            </a:r>
            <a:endParaRPr lang="sv-SE" sz="1200" kern="1200" dirty="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16</a:t>
            </a:fld>
            <a:endParaRPr lang="sv-SE"/>
          </a:p>
        </p:txBody>
      </p:sp>
    </p:spTree>
    <p:extLst>
      <p:ext uri="{BB962C8B-B14F-4D97-AF65-F5344CB8AC3E}">
        <p14:creationId xmlns:p14="http://schemas.microsoft.com/office/powerpoint/2010/main" val="26137845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textuell presentation av vad ni valt ut för att tillämpa tillståndsmaskiner på och vilket eller vilka kriterier ni använder för att ta fram testfall från maskinen. Ni ska kort motivera valet, och ge tillräckligt med information för att det ska gå att bedöma er. Detta avsnitt och de följande ska finnas för samtliga delar ni tillämpat tillståndsmaskiner på. Om ni inte tillämpat tillståndsmaskiner tar ni bort dessa bilder.</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17</a:t>
            </a:fld>
            <a:endParaRPr lang="sv-SE"/>
          </a:p>
        </p:txBody>
      </p:sp>
    </p:spTree>
    <p:extLst>
      <p:ext uri="{BB962C8B-B14F-4D97-AF65-F5344CB8AC3E}">
        <p14:creationId xmlns:p14="http://schemas.microsoft.com/office/powerpoint/2010/main" val="20416269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Själva tillståndsmaskinen</a:t>
            </a:r>
          </a:p>
        </p:txBody>
      </p:sp>
      <p:sp>
        <p:nvSpPr>
          <p:cNvPr id="4" name="Platshållare för bildnummer 3"/>
          <p:cNvSpPr>
            <a:spLocks noGrp="1"/>
          </p:cNvSpPr>
          <p:nvPr>
            <p:ph type="sldNum" sz="quarter" idx="10"/>
          </p:nvPr>
        </p:nvSpPr>
        <p:spPr/>
        <p:txBody>
          <a:bodyPr/>
          <a:lstStyle/>
          <a:p>
            <a:fld id="{8667F948-D2CB-486C-A2EA-FEABC2DAAE8D}" type="slidenum">
              <a:rPr lang="sv-SE" smtClean="0"/>
              <a:t>18</a:t>
            </a:fld>
            <a:endParaRPr lang="sv-SE"/>
          </a:p>
        </p:txBody>
      </p:sp>
    </p:spTree>
    <p:extLst>
      <p:ext uri="{BB962C8B-B14F-4D97-AF65-F5344CB8AC3E}">
        <p14:creationId xmlns:p14="http://schemas.microsoft.com/office/powerpoint/2010/main" val="12351344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Testfallen som ni fått fram från tillståndsmaskinen. Observera att vi inte vill ha någon kod här, utan bara en tydlig presentation av testfallen i någon lämplig tabellform. </a:t>
            </a:r>
            <a:endParaRPr lang="sv-SE" dirty="0"/>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19</a:t>
            </a:fld>
            <a:endParaRPr lang="sv-SE"/>
          </a:p>
        </p:txBody>
      </p:sp>
    </p:spTree>
    <p:extLst>
      <p:ext uri="{BB962C8B-B14F-4D97-AF65-F5344CB8AC3E}">
        <p14:creationId xmlns:p14="http://schemas.microsoft.com/office/powerpoint/2010/main" val="5563593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a:p>
        </p:txBody>
      </p:sp>
      <p:sp>
        <p:nvSpPr>
          <p:cNvPr id="4" name="Platshållare för bildnummer 3"/>
          <p:cNvSpPr>
            <a:spLocks noGrp="1"/>
          </p:cNvSpPr>
          <p:nvPr>
            <p:ph type="sldNum" sz="quarter" idx="10"/>
          </p:nvPr>
        </p:nvSpPr>
        <p:spPr/>
        <p:txBody>
          <a:bodyPr/>
          <a:lstStyle/>
          <a:p>
            <a:fld id="{8667F948-D2CB-486C-A2EA-FEABC2DAAE8D}" type="slidenum">
              <a:rPr lang="sv-SE" smtClean="0"/>
              <a:t>2</a:t>
            </a:fld>
            <a:endParaRPr lang="sv-SE"/>
          </a:p>
        </p:txBody>
      </p:sp>
    </p:spTree>
    <p:extLst>
      <p:ext uri="{BB962C8B-B14F-4D97-AF65-F5344CB8AC3E}">
        <p14:creationId xmlns:p14="http://schemas.microsoft.com/office/powerpoint/2010/main" val="3355443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Testfallen som ni fått fram från tillståndsmaskinen. Observera att vi inte vill ha någon kod här, utan bara en tydlig presentation av testfallen i någon lämplig tabellform. </a:t>
            </a:r>
            <a:endParaRPr lang="sv-SE" dirty="0"/>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20</a:t>
            </a:fld>
            <a:endParaRPr lang="sv-SE"/>
          </a:p>
        </p:txBody>
      </p:sp>
    </p:spTree>
    <p:extLst>
      <p:ext uri="{BB962C8B-B14F-4D97-AF65-F5344CB8AC3E}">
        <p14:creationId xmlns:p14="http://schemas.microsoft.com/office/powerpoint/2010/main" val="35910069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presentation av den del av koden ni valt ut för att göra en formell granskning av och processen ni använt er av inklusive eventuella checklistor, scenarier, </a:t>
            </a:r>
            <a:r>
              <a:rPr lang="sv-SE" sz="1200" kern="1200" dirty="0" err="1">
                <a:solidFill>
                  <a:schemeClr val="tx1"/>
                </a:solidFill>
                <a:effectLst/>
                <a:latin typeface="+mn-lt"/>
                <a:ea typeface="+mn-ea"/>
                <a:cs typeface="+mn-cs"/>
              </a:rPr>
              <a:t>edyl</a:t>
            </a:r>
            <a:r>
              <a:rPr lang="sv-SE" sz="1200" kern="1200" dirty="0">
                <a:solidFill>
                  <a:schemeClr val="tx1"/>
                </a:solidFill>
                <a:effectLst/>
                <a:latin typeface="+mn-lt"/>
                <a:ea typeface="+mn-ea"/>
                <a:cs typeface="+mn-cs"/>
              </a:rPr>
              <a:t>. Ni ska kort motivera valen, och ge tillräckligt med information för att det ska gå att bedöma er.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21</a:t>
            </a:fld>
            <a:endParaRPr lang="sv-SE"/>
          </a:p>
        </p:txBody>
      </p:sp>
    </p:spTree>
    <p:extLst>
      <p:ext uri="{BB962C8B-B14F-4D97-AF65-F5344CB8AC3E}">
        <p14:creationId xmlns:p14="http://schemas.microsoft.com/office/powerpoint/2010/main" val="18369205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lista över de påträffade felen och hur pass allvarliga ni bedömer dem.</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22</a:t>
            </a:fld>
            <a:endParaRPr lang="sv-SE"/>
          </a:p>
        </p:txBody>
      </p:sp>
    </p:spTree>
    <p:extLst>
      <p:ext uri="{BB962C8B-B14F-4D97-AF65-F5344CB8AC3E}">
        <p14:creationId xmlns:p14="http://schemas.microsoft.com/office/powerpoint/2010/main" val="16457342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lista över de påträffade felen och hur pass allvarliga ni bedömer dem.</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23</a:t>
            </a:fld>
            <a:endParaRPr lang="sv-SE"/>
          </a:p>
        </p:txBody>
      </p:sp>
    </p:spTree>
    <p:extLst>
      <p:ext uri="{BB962C8B-B14F-4D97-AF65-F5344CB8AC3E}">
        <p14:creationId xmlns:p14="http://schemas.microsoft.com/office/powerpoint/2010/main" val="23809431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diskussion om vilka era erfarenheter ni dragit av att tillämpa granskning. Det finns inget rätt eller fel här. Enda sättet att bli underkända är att bara fuska över punkten och bara säga något pliktskyldigt. Ni förväntas förhålla er till såväl kursböckerna som utdelat material och IEEE </a:t>
            </a:r>
            <a:r>
              <a:rPr lang="sv-SE" sz="1200" kern="1200" dirty="0" err="1">
                <a:solidFill>
                  <a:schemeClr val="tx1"/>
                </a:solidFill>
                <a:effectLst/>
                <a:latin typeface="+mn-lt"/>
                <a:ea typeface="+mn-ea"/>
                <a:cs typeface="+mn-cs"/>
              </a:rPr>
              <a:t>Std</a:t>
            </a:r>
            <a:r>
              <a:rPr lang="sv-SE" sz="1200" kern="1200" dirty="0">
                <a:solidFill>
                  <a:schemeClr val="tx1"/>
                </a:solidFill>
                <a:effectLst/>
                <a:latin typeface="+mn-lt"/>
                <a:ea typeface="+mn-ea"/>
                <a:cs typeface="+mn-cs"/>
              </a:rPr>
              <a:t> 1028.</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24</a:t>
            </a:fld>
            <a:endParaRPr lang="sv-SE"/>
          </a:p>
        </p:txBody>
      </p:sp>
    </p:spTree>
    <p:extLst>
      <p:ext uri="{BB962C8B-B14F-4D97-AF65-F5344CB8AC3E}">
        <p14:creationId xmlns:p14="http://schemas.microsoft.com/office/powerpoint/2010/main" val="3934914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presentation av de problem som hittats med hjälp av verktyg för statisk analys och en diskussion av dem enligt anvisningarna. Det räcker alltså inte med att bara lista problemen, ni måste förhålla er till dem också. Tänk också på att ni ska göra detta både på koden som den såg ut före granskningen och på koden efter att ni rättat det som kommit fram under granskningen.</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25</a:t>
            </a:fld>
            <a:endParaRPr lang="sv-SE"/>
          </a:p>
        </p:txBody>
      </p:sp>
    </p:spTree>
    <p:extLst>
      <p:ext uri="{BB962C8B-B14F-4D97-AF65-F5344CB8AC3E}">
        <p14:creationId xmlns:p14="http://schemas.microsoft.com/office/powerpoint/2010/main" val="13434338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presentation och diskussion kring ett antal lämpliga statiska mått på koden. Att vi inte specificerar exakt vilka mått som ska tas upp beror på att olika verktyg har olika uppsättningar, men vi förväntar oss fler och mer intressanta mått än bara rena storleksmått som LOC, #klasser, #metoder, etc. Även här är det viktigt att förhållas sig till måtten, inte bara lista dem.</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26</a:t>
            </a:fld>
            <a:endParaRPr lang="sv-SE"/>
          </a:p>
        </p:txBody>
      </p:sp>
    </p:spTree>
    <p:extLst>
      <p:ext uri="{BB962C8B-B14F-4D97-AF65-F5344CB8AC3E}">
        <p14:creationId xmlns:p14="http://schemas.microsoft.com/office/powerpoint/2010/main" val="24708270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översikt över vilken täckningsgrad era testfall uppnått. Denna kan antagligen tas rakt av från verktyget ni använt för att mäta den. Om ni inte uppnått fullständig täckning så ska detta förklaras och motiveras.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27</a:t>
            </a:fld>
            <a:endParaRPr lang="sv-SE"/>
          </a:p>
        </p:txBody>
      </p:sp>
    </p:spTree>
    <p:extLst>
      <p:ext uri="{BB962C8B-B14F-4D97-AF65-F5344CB8AC3E}">
        <p14:creationId xmlns:p14="http://schemas.microsoft.com/office/powerpoint/2010/main" val="16975188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presentation av hur ni gått tillväga för att testa koden med en profiler och vilka resultat ni fick fram. Även här är det viktigt att förhållas sig till måtten, inte bara presentera dem.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sv-SE" sz="1200" kern="1200" dirty="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28</a:t>
            </a:fld>
            <a:endParaRPr lang="sv-SE"/>
          </a:p>
        </p:txBody>
      </p:sp>
    </p:spTree>
    <p:extLst>
      <p:ext uri="{BB962C8B-B14F-4D97-AF65-F5344CB8AC3E}">
        <p14:creationId xmlns:p14="http://schemas.microsoft.com/office/powerpoint/2010/main" val="127824624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presentation av hur ni gått tillväga för att testa koden med en profiler och vilka resultat ni fick fram. Även här är det viktigt att förhållas sig till måtten, inte bara presentera dem.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sv-SE" sz="1200" kern="1200" dirty="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29</a:t>
            </a:fld>
            <a:endParaRPr lang="sv-SE"/>
          </a:p>
        </p:txBody>
      </p:sp>
    </p:spTree>
    <p:extLst>
      <p:ext uri="{BB962C8B-B14F-4D97-AF65-F5344CB8AC3E}">
        <p14:creationId xmlns:p14="http://schemas.microsoft.com/office/powerpoint/2010/main" val="32356549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eller flera bilder som visar designen av det slutliga systemet. Lämpligt format är ett eller flera klassdiagram, plus eventuella andra modeller som behövs för att förstå hur systemet är uppbyggt. Diagrammen ska vara läsbara. Det är dock fullständigt okej att de är detaljerade, bara det går att zooma in ordentligt på dem. Ett tips är att börja med ett översiktligt diagram som inte innehåller mer än paket och klassnamn, och att sedan lägga till mer detaljerade diagram efter det.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a:t>
            </a:fld>
            <a:endParaRPr lang="sv-SE"/>
          </a:p>
        </p:txBody>
      </p:sp>
    </p:spTree>
    <p:extLst>
      <p:ext uri="{BB962C8B-B14F-4D97-AF65-F5344CB8AC3E}">
        <p14:creationId xmlns:p14="http://schemas.microsoft.com/office/powerpoint/2010/main" val="40746699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Byggscriptets första (seriösa) version, och den slutliga.</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35</a:t>
            </a:fld>
            <a:endParaRPr lang="sv-SE"/>
          </a:p>
        </p:txBody>
      </p:sp>
    </p:spTree>
    <p:extLst>
      <p:ext uri="{BB962C8B-B14F-4D97-AF65-F5344CB8AC3E}">
        <p14:creationId xmlns:p14="http://schemas.microsoft.com/office/powerpoint/2010/main" val="1098494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faser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4</a:t>
            </a:fld>
            <a:endParaRPr lang="sv-SE"/>
          </a:p>
        </p:txBody>
      </p:sp>
    </p:spTree>
    <p:extLst>
      <p:ext uri="{BB962C8B-B14F-4D97-AF65-F5344CB8AC3E}">
        <p14:creationId xmlns:p14="http://schemas.microsoft.com/office/powerpoint/2010/main" val="33442817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faser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5</a:t>
            </a:fld>
            <a:endParaRPr lang="sv-SE"/>
          </a:p>
        </p:txBody>
      </p:sp>
    </p:spTree>
    <p:extLst>
      <p:ext uri="{BB962C8B-B14F-4D97-AF65-F5344CB8AC3E}">
        <p14:creationId xmlns:p14="http://schemas.microsoft.com/office/powerpoint/2010/main" val="34742369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faser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6</a:t>
            </a:fld>
            <a:endParaRPr lang="sv-SE"/>
          </a:p>
        </p:txBody>
      </p:sp>
    </p:spTree>
    <p:extLst>
      <p:ext uri="{BB962C8B-B14F-4D97-AF65-F5344CB8AC3E}">
        <p14:creationId xmlns:p14="http://schemas.microsoft.com/office/powerpoint/2010/main" val="17042646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faser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7</a:t>
            </a:fld>
            <a:endParaRPr lang="sv-SE"/>
          </a:p>
        </p:txBody>
      </p:sp>
    </p:spTree>
    <p:extLst>
      <p:ext uri="{BB962C8B-B14F-4D97-AF65-F5344CB8AC3E}">
        <p14:creationId xmlns:p14="http://schemas.microsoft.com/office/powerpoint/2010/main" val="18927908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faser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8</a:t>
            </a:fld>
            <a:endParaRPr lang="sv-SE"/>
          </a:p>
        </p:txBody>
      </p:sp>
    </p:spTree>
    <p:extLst>
      <p:ext uri="{BB962C8B-B14F-4D97-AF65-F5344CB8AC3E}">
        <p14:creationId xmlns:p14="http://schemas.microsoft.com/office/powerpoint/2010/main" val="33632621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faser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9</a:t>
            </a:fld>
            <a:endParaRPr lang="sv-SE"/>
          </a:p>
        </p:txBody>
      </p:sp>
    </p:spTree>
    <p:extLst>
      <p:ext uri="{BB962C8B-B14F-4D97-AF65-F5344CB8AC3E}">
        <p14:creationId xmlns:p14="http://schemas.microsoft.com/office/powerpoint/2010/main" val="30228382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Rubrikbild">
    <p:spTree>
      <p:nvGrpSpPr>
        <p:cNvPr id="1" name=""/>
        <p:cNvGrpSpPr/>
        <p:nvPr/>
      </p:nvGrpSpPr>
      <p:grpSpPr>
        <a:xfrm>
          <a:off x="0" y="0"/>
          <a:ext cx="0" cy="0"/>
          <a:chOff x="0" y="0"/>
          <a:chExt cx="0" cy="0"/>
        </a:xfrm>
      </p:grpSpPr>
      <p:sp>
        <p:nvSpPr>
          <p:cNvPr id="2" name="Rubrik 1"/>
          <p:cNvSpPr>
            <a:spLocks noGrp="1"/>
          </p:cNvSpPr>
          <p:nvPr>
            <p:ph type="ctrTitle"/>
          </p:nvPr>
        </p:nvSpPr>
        <p:spPr>
          <a:xfrm>
            <a:off x="1524000" y="1122363"/>
            <a:ext cx="9144000" cy="2387600"/>
          </a:xfrm>
        </p:spPr>
        <p:txBody>
          <a:bodyPr anchor="b"/>
          <a:lstStyle>
            <a:lvl1pPr algn="ctr">
              <a:defRPr sz="6000"/>
            </a:lvl1pPr>
          </a:lstStyle>
          <a:p>
            <a:r>
              <a:rPr lang="sv-SE"/>
              <a:t>Klicka här för att ändra format</a:t>
            </a:r>
          </a:p>
        </p:txBody>
      </p:sp>
      <p:sp>
        <p:nvSpPr>
          <p:cNvPr id="3" name="Underrubri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a:t>Klicka här för att ändra format på underrubrik i bakgrunden</a:t>
            </a:r>
          </a:p>
        </p:txBody>
      </p:sp>
      <p:sp>
        <p:nvSpPr>
          <p:cNvPr id="4" name="Platshållare för datum 3"/>
          <p:cNvSpPr>
            <a:spLocks noGrp="1"/>
          </p:cNvSpPr>
          <p:nvPr>
            <p:ph type="dt" sz="half" idx="10"/>
          </p:nvPr>
        </p:nvSpPr>
        <p:spPr/>
        <p:txBody>
          <a:bodyPr/>
          <a:lstStyle/>
          <a:p>
            <a:fld id="{B4C653A3-D7FF-4AF7-943B-34A467C3139E}" type="datetimeFigureOut">
              <a:rPr lang="sv-SE" smtClean="0"/>
              <a:t>2017-10-25</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176639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lodrät text 2"/>
          <p:cNvSpPr>
            <a:spLocks noGrp="1"/>
          </p:cNvSpPr>
          <p:nvPr>
            <p:ph type="body" orient="vert" idx="1"/>
          </p:nvPr>
        </p:nvSpPr>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B4C653A3-D7FF-4AF7-943B-34A467C3139E}" type="datetimeFigureOut">
              <a:rPr lang="sv-SE" smtClean="0"/>
              <a:t>2017-10-25</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53932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Lodrät rubrik 1"/>
          <p:cNvSpPr>
            <a:spLocks noGrp="1"/>
          </p:cNvSpPr>
          <p:nvPr>
            <p:ph type="title" orient="vert"/>
          </p:nvPr>
        </p:nvSpPr>
        <p:spPr>
          <a:xfrm>
            <a:off x="8724900" y="365125"/>
            <a:ext cx="2628900" cy="5811838"/>
          </a:xfrm>
        </p:spPr>
        <p:txBody>
          <a:bodyPr vert="eaVert"/>
          <a:lstStyle/>
          <a:p>
            <a:r>
              <a:rPr lang="sv-SE"/>
              <a:t>Klicka här för att ändra format</a:t>
            </a:r>
          </a:p>
        </p:txBody>
      </p:sp>
      <p:sp>
        <p:nvSpPr>
          <p:cNvPr id="3" name="Platshållare för lodrät text 2"/>
          <p:cNvSpPr>
            <a:spLocks noGrp="1"/>
          </p:cNvSpPr>
          <p:nvPr>
            <p:ph type="body" orient="vert" idx="1"/>
          </p:nvPr>
        </p:nvSpPr>
        <p:spPr>
          <a:xfrm>
            <a:off x="838200" y="365125"/>
            <a:ext cx="7734300" cy="5811838"/>
          </a:xfrm>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B4C653A3-D7FF-4AF7-943B-34A467C3139E}" type="datetimeFigureOut">
              <a:rPr lang="sv-SE" smtClean="0"/>
              <a:t>2017-10-25</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4024709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innehåll 2"/>
          <p:cNvSpPr>
            <a:spLocks noGrp="1"/>
          </p:cNvSpPr>
          <p:nvPr>
            <p:ph idx="1"/>
          </p:nvPr>
        </p:nvSpPr>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B4C653A3-D7FF-4AF7-943B-34A467C3139E}" type="datetimeFigureOut">
              <a:rPr lang="sv-SE" smtClean="0"/>
              <a:t>2017-10-25</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493140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2" name="Rubrik 1"/>
          <p:cNvSpPr>
            <a:spLocks noGrp="1"/>
          </p:cNvSpPr>
          <p:nvPr>
            <p:ph type="title"/>
          </p:nvPr>
        </p:nvSpPr>
        <p:spPr>
          <a:xfrm>
            <a:off x="831850" y="1709738"/>
            <a:ext cx="10515600" cy="2852737"/>
          </a:xfrm>
        </p:spPr>
        <p:txBody>
          <a:bodyPr anchor="b"/>
          <a:lstStyle>
            <a:lvl1pPr>
              <a:defRPr sz="6000"/>
            </a:lvl1pPr>
          </a:lstStyle>
          <a:p>
            <a:r>
              <a:rPr lang="sv-SE"/>
              <a:t>Klicka här för att ändra format</a:t>
            </a:r>
          </a:p>
        </p:txBody>
      </p:sp>
      <p:sp>
        <p:nvSpPr>
          <p:cNvPr id="3" name="Platshållare för text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v-SE"/>
              <a:t>Klicka här för att ändra format på bakgrundstexten</a:t>
            </a:r>
          </a:p>
        </p:txBody>
      </p:sp>
      <p:sp>
        <p:nvSpPr>
          <p:cNvPr id="4" name="Platshållare för datum 3"/>
          <p:cNvSpPr>
            <a:spLocks noGrp="1"/>
          </p:cNvSpPr>
          <p:nvPr>
            <p:ph type="dt" sz="half" idx="10"/>
          </p:nvPr>
        </p:nvSpPr>
        <p:spPr/>
        <p:txBody>
          <a:bodyPr/>
          <a:lstStyle/>
          <a:p>
            <a:fld id="{B4C653A3-D7FF-4AF7-943B-34A467C3139E}" type="datetimeFigureOut">
              <a:rPr lang="sv-SE" smtClean="0"/>
              <a:t>2017-10-25</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961444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vå innehållsdelar">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innehåll 2"/>
          <p:cNvSpPr>
            <a:spLocks noGrp="1"/>
          </p:cNvSpPr>
          <p:nvPr>
            <p:ph sz="half" idx="1"/>
          </p:nvPr>
        </p:nvSpPr>
        <p:spPr>
          <a:xfrm>
            <a:off x="838200" y="1825625"/>
            <a:ext cx="5181600" cy="435133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innehåll 3"/>
          <p:cNvSpPr>
            <a:spLocks noGrp="1"/>
          </p:cNvSpPr>
          <p:nvPr>
            <p:ph sz="half" idx="2"/>
          </p:nvPr>
        </p:nvSpPr>
        <p:spPr>
          <a:xfrm>
            <a:off x="6172200" y="1825625"/>
            <a:ext cx="5181600" cy="435133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datum 4"/>
          <p:cNvSpPr>
            <a:spLocks noGrp="1"/>
          </p:cNvSpPr>
          <p:nvPr>
            <p:ph type="dt" sz="half" idx="10"/>
          </p:nvPr>
        </p:nvSpPr>
        <p:spPr/>
        <p:txBody>
          <a:bodyPr/>
          <a:lstStyle/>
          <a:p>
            <a:fld id="{B4C653A3-D7FF-4AF7-943B-34A467C3139E}" type="datetimeFigureOut">
              <a:rPr lang="sv-SE" smtClean="0"/>
              <a:t>2017-10-25</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276520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Rubrik 1"/>
          <p:cNvSpPr>
            <a:spLocks noGrp="1"/>
          </p:cNvSpPr>
          <p:nvPr>
            <p:ph type="title"/>
          </p:nvPr>
        </p:nvSpPr>
        <p:spPr>
          <a:xfrm>
            <a:off x="839788" y="365125"/>
            <a:ext cx="10515600" cy="1325563"/>
          </a:xfrm>
        </p:spPr>
        <p:txBody>
          <a:bodyPr/>
          <a:lstStyle/>
          <a:p>
            <a:r>
              <a:rPr lang="sv-SE"/>
              <a:t>Klicka här för att ändra format</a:t>
            </a:r>
          </a:p>
        </p:txBody>
      </p:sp>
      <p:sp>
        <p:nvSpPr>
          <p:cNvPr id="3" name="Platshållare för tex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4" name="Platshållare för innehåll 3"/>
          <p:cNvSpPr>
            <a:spLocks noGrp="1"/>
          </p:cNvSpPr>
          <p:nvPr>
            <p:ph sz="half" idx="2"/>
          </p:nvPr>
        </p:nvSpPr>
        <p:spPr>
          <a:xfrm>
            <a:off x="839788" y="2505075"/>
            <a:ext cx="5157787"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tex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6" name="Platshållare för innehåll 5"/>
          <p:cNvSpPr>
            <a:spLocks noGrp="1"/>
          </p:cNvSpPr>
          <p:nvPr>
            <p:ph sz="quarter" idx="4"/>
          </p:nvPr>
        </p:nvSpPr>
        <p:spPr>
          <a:xfrm>
            <a:off x="6172200" y="2505075"/>
            <a:ext cx="5183188"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7" name="Platshållare för datum 6"/>
          <p:cNvSpPr>
            <a:spLocks noGrp="1"/>
          </p:cNvSpPr>
          <p:nvPr>
            <p:ph type="dt" sz="half" idx="10"/>
          </p:nvPr>
        </p:nvSpPr>
        <p:spPr/>
        <p:txBody>
          <a:bodyPr/>
          <a:lstStyle/>
          <a:p>
            <a:fld id="{B4C653A3-D7FF-4AF7-943B-34A467C3139E}" type="datetimeFigureOut">
              <a:rPr lang="sv-SE" smtClean="0"/>
              <a:t>2017-10-25</a:t>
            </a:fld>
            <a:endParaRPr lang="sv-SE"/>
          </a:p>
        </p:txBody>
      </p:sp>
      <p:sp>
        <p:nvSpPr>
          <p:cNvPr id="8" name="Platshållare för sidfot 7"/>
          <p:cNvSpPr>
            <a:spLocks noGrp="1"/>
          </p:cNvSpPr>
          <p:nvPr>
            <p:ph type="ftr" sz="quarter" idx="11"/>
          </p:nvPr>
        </p:nvSpPr>
        <p:spPr/>
        <p:txBody>
          <a:bodyPr/>
          <a:lstStyle/>
          <a:p>
            <a:endParaRPr lang="sv-SE"/>
          </a:p>
        </p:txBody>
      </p:sp>
      <p:sp>
        <p:nvSpPr>
          <p:cNvPr id="9" name="Platshållare för bildnummer 8"/>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15164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datum 2"/>
          <p:cNvSpPr>
            <a:spLocks noGrp="1"/>
          </p:cNvSpPr>
          <p:nvPr>
            <p:ph type="dt" sz="half" idx="10"/>
          </p:nvPr>
        </p:nvSpPr>
        <p:spPr/>
        <p:txBody>
          <a:bodyPr/>
          <a:lstStyle/>
          <a:p>
            <a:fld id="{B4C653A3-D7FF-4AF7-943B-34A467C3139E}" type="datetimeFigureOut">
              <a:rPr lang="sv-SE" smtClean="0"/>
              <a:t>2017-10-25</a:t>
            </a:fld>
            <a:endParaRPr lang="sv-SE"/>
          </a:p>
        </p:txBody>
      </p:sp>
      <p:sp>
        <p:nvSpPr>
          <p:cNvPr id="4" name="Platshållare för sidfot 3"/>
          <p:cNvSpPr>
            <a:spLocks noGrp="1"/>
          </p:cNvSpPr>
          <p:nvPr>
            <p:ph type="ftr" sz="quarter" idx="11"/>
          </p:nvPr>
        </p:nvSpPr>
        <p:spPr/>
        <p:txBody>
          <a:bodyPr/>
          <a:lstStyle/>
          <a:p>
            <a:endParaRPr lang="sv-SE"/>
          </a:p>
        </p:txBody>
      </p:sp>
      <p:sp>
        <p:nvSpPr>
          <p:cNvPr id="5" name="Platshållare för bildnummer 4"/>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985552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tshållare för datum 1"/>
          <p:cNvSpPr>
            <a:spLocks noGrp="1"/>
          </p:cNvSpPr>
          <p:nvPr>
            <p:ph type="dt" sz="half" idx="10"/>
          </p:nvPr>
        </p:nvSpPr>
        <p:spPr/>
        <p:txBody>
          <a:bodyPr/>
          <a:lstStyle/>
          <a:p>
            <a:fld id="{B4C653A3-D7FF-4AF7-943B-34A467C3139E}" type="datetimeFigureOut">
              <a:rPr lang="sv-SE" smtClean="0"/>
              <a:t>2017-10-25</a:t>
            </a:fld>
            <a:endParaRPr lang="sv-SE"/>
          </a:p>
        </p:txBody>
      </p:sp>
      <p:sp>
        <p:nvSpPr>
          <p:cNvPr id="3" name="Platshållare för sidfot 2"/>
          <p:cNvSpPr>
            <a:spLocks noGrp="1"/>
          </p:cNvSpPr>
          <p:nvPr>
            <p:ph type="ftr" sz="quarter" idx="11"/>
          </p:nvPr>
        </p:nvSpPr>
        <p:spPr/>
        <p:txBody>
          <a:bodyPr/>
          <a:lstStyle/>
          <a:p>
            <a:endParaRPr lang="sv-SE"/>
          </a:p>
        </p:txBody>
      </p:sp>
      <p:sp>
        <p:nvSpPr>
          <p:cNvPr id="4" name="Platshållare för bildnummer 3"/>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06838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nehåll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3932237" cy="1600200"/>
          </a:xfrm>
        </p:spPr>
        <p:txBody>
          <a:bodyPr anchor="b"/>
          <a:lstStyle>
            <a:lvl1pPr>
              <a:defRPr sz="3200"/>
            </a:lvl1pPr>
          </a:lstStyle>
          <a:p>
            <a:r>
              <a:rPr lang="sv-SE"/>
              <a:t>Klicka här för att ändra format</a:t>
            </a:r>
          </a:p>
        </p:txBody>
      </p:sp>
      <p:sp>
        <p:nvSpPr>
          <p:cNvPr id="3" name="Platshållare för innehåll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Platshållare för datum 4"/>
          <p:cNvSpPr>
            <a:spLocks noGrp="1"/>
          </p:cNvSpPr>
          <p:nvPr>
            <p:ph type="dt" sz="half" idx="10"/>
          </p:nvPr>
        </p:nvSpPr>
        <p:spPr/>
        <p:txBody>
          <a:bodyPr/>
          <a:lstStyle/>
          <a:p>
            <a:fld id="{B4C653A3-D7FF-4AF7-943B-34A467C3139E}" type="datetimeFigureOut">
              <a:rPr lang="sv-SE" smtClean="0"/>
              <a:t>2017-10-25</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664687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3932237" cy="1600200"/>
          </a:xfrm>
        </p:spPr>
        <p:txBody>
          <a:bodyPr anchor="b"/>
          <a:lstStyle>
            <a:lvl1pPr>
              <a:defRPr sz="3200"/>
            </a:lvl1pPr>
          </a:lstStyle>
          <a:p>
            <a:r>
              <a:rPr lang="sv-SE"/>
              <a:t>Klicka här för att ändra format</a:t>
            </a:r>
          </a:p>
        </p:txBody>
      </p:sp>
      <p:sp>
        <p:nvSpPr>
          <p:cNvPr id="3" name="Platshållare för bild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4" name="Platshållare för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Platshållare för datum 4"/>
          <p:cNvSpPr>
            <a:spLocks noGrp="1"/>
          </p:cNvSpPr>
          <p:nvPr>
            <p:ph type="dt" sz="half" idx="10"/>
          </p:nvPr>
        </p:nvSpPr>
        <p:spPr/>
        <p:txBody>
          <a:bodyPr/>
          <a:lstStyle/>
          <a:p>
            <a:fld id="{B4C653A3-D7FF-4AF7-943B-34A467C3139E}" type="datetimeFigureOut">
              <a:rPr lang="sv-SE" smtClean="0"/>
              <a:t>2017-10-25</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3342506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rubrik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v-SE"/>
              <a:t>Klicka här för att ändra format</a:t>
            </a:r>
          </a:p>
        </p:txBody>
      </p:sp>
      <p:sp>
        <p:nvSpPr>
          <p:cNvPr id="3" name="Platshållare för tex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C653A3-D7FF-4AF7-943B-34A467C3139E}" type="datetimeFigureOut">
              <a:rPr lang="sv-SE" smtClean="0"/>
              <a:t>2017-10-25</a:t>
            </a:fld>
            <a:endParaRPr lang="sv-SE"/>
          </a:p>
        </p:txBody>
      </p:sp>
      <p:sp>
        <p:nvSpPr>
          <p:cNvPr id="5" name="Platshållare för sidfot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a:p>
        </p:txBody>
      </p:sp>
      <p:sp>
        <p:nvSpPr>
          <p:cNvPr id="6" name="Platshållare för bildnumm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FE6EAF-707E-454E-841A-E111EB854EEC}" type="slidenum">
              <a:rPr lang="sv-SE" smtClean="0"/>
              <a:t>‹#›</a:t>
            </a:fld>
            <a:endParaRPr lang="sv-SE"/>
          </a:p>
        </p:txBody>
      </p:sp>
    </p:spTree>
    <p:extLst>
      <p:ext uri="{BB962C8B-B14F-4D97-AF65-F5344CB8AC3E}">
        <p14:creationId xmlns:p14="http://schemas.microsoft.com/office/powerpoint/2010/main" val="8431757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mailto:robertgrubesic@hotmail.com" TargetMode="External"/><Relationship Id="rId3" Type="http://schemas.openxmlformats.org/officeDocument/2006/relationships/notesSlide" Target="../notesSlides/notesSlide1.xml"/><Relationship Id="rId7" Type="http://schemas.openxmlformats.org/officeDocument/2006/relationships/hyperlink" Target="mailto:tornquist93@gmail.com" TargetMode="External"/><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hyperlink" Target="mailto:emil.rosell@outlook.com" TargetMode="External"/><Relationship Id="rId5" Type="http://schemas.openxmlformats.org/officeDocument/2006/relationships/hyperlink" Target="mailto:peteryakobte11@gmail.com" TargetMode="External"/><Relationship Id="rId4" Type="http://schemas.openxmlformats.org/officeDocument/2006/relationships/hyperlink" Target="mailto:Lukas.varli@hotmail.com" TargetMode="Externa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5.xml"/><Relationship Id="rId1" Type="http://schemas.openxmlformats.org/officeDocument/2006/relationships/tags" Target="../tags/tag11.xml"/><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5.xml"/><Relationship Id="rId1" Type="http://schemas.openxmlformats.org/officeDocument/2006/relationships/tags" Target="../tags/tag12.xml"/><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5.xml"/><Relationship Id="rId1" Type="http://schemas.openxmlformats.org/officeDocument/2006/relationships/tags" Target="../tags/tag13.xml"/><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5.xml"/><Relationship Id="rId1" Type="http://schemas.openxmlformats.org/officeDocument/2006/relationships/tags" Target="../tags/tag14.xml"/><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7.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9.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28.xml"/><Relationship Id="rId4" Type="http://schemas.openxmlformats.org/officeDocument/2006/relationships/image" Target="../media/image20.jp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30.xml"/><Relationship Id="rId4" Type="http://schemas.openxmlformats.org/officeDocument/2006/relationships/image" Target="../media/image21.jp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31.xml"/><Relationship Id="rId4" Type="http://schemas.openxmlformats.org/officeDocument/2006/relationships/image" Target="../media/image27.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tags" Target="../tags/tag7.xml"/><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tags" Target="../tags/tag8.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xml"/><Relationship Id="rId1" Type="http://schemas.openxmlformats.org/officeDocument/2006/relationships/tags" Target="../tags/tag9.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5.xml"/><Relationship Id="rId1" Type="http://schemas.openxmlformats.org/officeDocument/2006/relationships/tags" Target="../tags/tag10.xml"/><Relationship Id="rId5" Type="http://schemas.openxmlformats.org/officeDocument/2006/relationships/image" Target="../media/image9.jpg"/><Relationship Id="rId4"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ubrik 3"/>
          <p:cNvSpPr>
            <a:spLocks noGrp="1"/>
          </p:cNvSpPr>
          <p:nvPr>
            <p:ph type="title"/>
          </p:nvPr>
        </p:nvSpPr>
        <p:spPr/>
        <p:txBody>
          <a:bodyPr/>
          <a:lstStyle/>
          <a:p>
            <a:r>
              <a:rPr lang="sv-SE" dirty="0"/>
              <a:t>Grupp nr: 1</a:t>
            </a:r>
          </a:p>
        </p:txBody>
      </p:sp>
      <p:sp>
        <p:nvSpPr>
          <p:cNvPr id="5" name="Platshållare för innehåll 4"/>
          <p:cNvSpPr>
            <a:spLocks noGrp="1"/>
          </p:cNvSpPr>
          <p:nvPr>
            <p:ph idx="1"/>
          </p:nvPr>
        </p:nvSpPr>
        <p:spPr>
          <a:xfrm>
            <a:off x="1120302" y="1815897"/>
            <a:ext cx="10515600" cy="4351338"/>
          </a:xfrm>
        </p:spPr>
        <p:txBody>
          <a:bodyPr/>
          <a:lstStyle/>
          <a:p>
            <a:r>
              <a:rPr lang="sv-SE" dirty="0"/>
              <a:t>Lukas Varli </a:t>
            </a:r>
            <a:r>
              <a:rPr lang="sv-SE" dirty="0">
                <a:hlinkClick r:id="rId4"/>
              </a:rPr>
              <a:t>Lukas.varli@hotmail.com</a:t>
            </a:r>
            <a:endParaRPr lang="sv-SE" dirty="0"/>
          </a:p>
          <a:p>
            <a:r>
              <a:rPr lang="sv-SE" dirty="0"/>
              <a:t>Peter Yakob </a:t>
            </a:r>
            <a:r>
              <a:rPr lang="sv-SE" dirty="0">
                <a:hlinkClick r:id="rId5"/>
              </a:rPr>
              <a:t>peteryakobte11@gmail.com</a:t>
            </a:r>
            <a:endParaRPr lang="sv-SE" dirty="0"/>
          </a:p>
          <a:p>
            <a:r>
              <a:rPr lang="sv-SE" dirty="0"/>
              <a:t>Emil Rosell </a:t>
            </a:r>
            <a:r>
              <a:rPr lang="sv-SE" dirty="0">
                <a:hlinkClick r:id="rId6"/>
              </a:rPr>
              <a:t>emil.rosell@outlook.com</a:t>
            </a:r>
            <a:endParaRPr lang="sv-SE" dirty="0"/>
          </a:p>
          <a:p>
            <a:r>
              <a:rPr lang="sv-SE" dirty="0"/>
              <a:t>Oscar Törnquist </a:t>
            </a:r>
            <a:r>
              <a:rPr lang="sv-SE" dirty="0" smtClean="0">
                <a:hlinkClick r:id="rId7"/>
              </a:rPr>
              <a:t>tornquist93@gmail.com</a:t>
            </a:r>
            <a:endParaRPr lang="sv-SE" dirty="0"/>
          </a:p>
          <a:p>
            <a:r>
              <a:rPr lang="sv-SE" dirty="0"/>
              <a:t>Robert Grubesic </a:t>
            </a:r>
            <a:r>
              <a:rPr lang="sv-SE" dirty="0">
                <a:hlinkClick r:id="rId8"/>
              </a:rPr>
              <a:t>robertgrubesic@hotmail.com</a:t>
            </a:r>
            <a:endParaRPr lang="sv-SE" dirty="0"/>
          </a:p>
          <a:p>
            <a:endParaRPr lang="sv-SE" dirty="0"/>
          </a:p>
        </p:txBody>
      </p:sp>
    </p:spTree>
    <p:custDataLst>
      <p:tags r:id="rId1"/>
    </p:custDataLst>
    <p:extLst>
      <p:ext uri="{BB962C8B-B14F-4D97-AF65-F5344CB8AC3E}">
        <p14:creationId xmlns:p14="http://schemas.microsoft.com/office/powerpoint/2010/main" val="38884714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Oscar</a:t>
            </a:r>
          </a:p>
        </p:txBody>
      </p:sp>
      <p:sp>
        <p:nvSpPr>
          <p:cNvPr id="4" name="Platshållare för text 3"/>
          <p:cNvSpPr>
            <a:spLocks noGrp="1"/>
          </p:cNvSpPr>
          <p:nvPr>
            <p:ph type="body" idx="1"/>
          </p:nvPr>
        </p:nvSpPr>
        <p:spPr/>
        <p:txBody>
          <a:bodyPr/>
          <a:lstStyle/>
          <a:p>
            <a:r>
              <a:rPr lang="sv-SE" dirty="0" err="1"/>
              <a:t>Testkod</a:t>
            </a:r>
            <a:endParaRPr lang="sv-SE" dirty="0"/>
          </a:p>
        </p:txBody>
      </p:sp>
      <p:pic>
        <p:nvPicPr>
          <p:cNvPr id="3" name="Platshållare för innehåll 2"/>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109729" y="1280160"/>
            <a:ext cx="6136476" cy="5577840"/>
          </a:xfrm>
        </p:spPr>
      </p:pic>
      <p:sp>
        <p:nvSpPr>
          <p:cNvPr id="6" name="Platshållare för text 5"/>
          <p:cNvSpPr>
            <a:spLocks noGrp="1"/>
          </p:cNvSpPr>
          <p:nvPr>
            <p:ph type="body" sz="quarter" idx="3"/>
          </p:nvPr>
        </p:nvSpPr>
        <p:spPr/>
        <p:txBody>
          <a:bodyPr/>
          <a:lstStyle/>
          <a:p>
            <a:r>
              <a:rPr lang="sv-SE" dirty="0"/>
              <a:t>Koden som testas</a:t>
            </a:r>
          </a:p>
        </p:txBody>
      </p:sp>
      <p:pic>
        <p:nvPicPr>
          <p:cNvPr id="8" name="Platshållare för innehåll 7"/>
          <p:cNvPicPr>
            <a:picLocks noGrp="1" noChangeAspect="1"/>
          </p:cNvPicPr>
          <p:nvPr>
            <p:ph sz="quarter" idx="4"/>
          </p:nvPr>
        </p:nvPicPr>
        <p:blipFill>
          <a:blip r:embed="rId5">
            <a:extLst>
              <a:ext uri="{28A0092B-C50C-407E-A947-70E740481C1C}">
                <a14:useLocalDpi xmlns:a14="http://schemas.microsoft.com/office/drawing/2010/main" val="0"/>
              </a:ext>
            </a:extLst>
          </a:blip>
          <a:stretch>
            <a:fillRect/>
          </a:stretch>
        </p:blipFill>
        <p:spPr>
          <a:xfrm>
            <a:off x="6246204" y="2497148"/>
            <a:ext cx="5183188" cy="1845924"/>
          </a:xfrm>
        </p:spPr>
      </p:pic>
    </p:spTree>
    <p:custDataLst>
      <p:tags r:id="rId1"/>
    </p:custDataLst>
    <p:extLst>
      <p:ext uri="{BB962C8B-B14F-4D97-AF65-F5344CB8AC3E}">
        <p14:creationId xmlns:p14="http://schemas.microsoft.com/office/powerpoint/2010/main" val="259561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Oscar</a:t>
            </a:r>
          </a:p>
        </p:txBody>
      </p:sp>
      <p:sp>
        <p:nvSpPr>
          <p:cNvPr id="4" name="Platshållare för text 3"/>
          <p:cNvSpPr>
            <a:spLocks noGrp="1"/>
          </p:cNvSpPr>
          <p:nvPr>
            <p:ph type="body" idx="1"/>
          </p:nvPr>
        </p:nvSpPr>
        <p:spPr/>
        <p:txBody>
          <a:bodyPr/>
          <a:lstStyle/>
          <a:p>
            <a:r>
              <a:rPr lang="sv-SE" dirty="0" err="1"/>
              <a:t>Testkod</a:t>
            </a:r>
            <a:endParaRPr lang="sv-SE" dirty="0"/>
          </a:p>
        </p:txBody>
      </p:sp>
      <p:pic>
        <p:nvPicPr>
          <p:cNvPr id="3" name="Platshållare för innehåll 2"/>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191545" y="2449132"/>
            <a:ext cx="5980655" cy="3390836"/>
          </a:xfrm>
        </p:spPr>
      </p:pic>
      <p:sp>
        <p:nvSpPr>
          <p:cNvPr id="6" name="Platshållare för text 5"/>
          <p:cNvSpPr>
            <a:spLocks noGrp="1"/>
          </p:cNvSpPr>
          <p:nvPr>
            <p:ph type="body" sz="quarter" idx="3"/>
          </p:nvPr>
        </p:nvSpPr>
        <p:spPr/>
        <p:txBody>
          <a:bodyPr/>
          <a:lstStyle/>
          <a:p>
            <a:r>
              <a:rPr lang="sv-SE" dirty="0"/>
              <a:t>Koden som testas</a:t>
            </a:r>
          </a:p>
        </p:txBody>
      </p:sp>
      <p:pic>
        <p:nvPicPr>
          <p:cNvPr id="8" name="Platshållare för innehåll 7"/>
          <p:cNvPicPr>
            <a:picLocks noGrp="1" noChangeAspect="1"/>
          </p:cNvPicPr>
          <p:nvPr>
            <p:ph sz="quarter" idx="4"/>
          </p:nvPr>
        </p:nvPicPr>
        <p:blipFill>
          <a:blip r:embed="rId5">
            <a:extLst>
              <a:ext uri="{28A0092B-C50C-407E-A947-70E740481C1C}">
                <a14:useLocalDpi xmlns:a14="http://schemas.microsoft.com/office/drawing/2010/main" val="0"/>
              </a:ext>
            </a:extLst>
          </a:blip>
          <a:stretch>
            <a:fillRect/>
          </a:stretch>
        </p:blipFill>
        <p:spPr>
          <a:xfrm>
            <a:off x="6172200" y="3998594"/>
            <a:ext cx="5183188" cy="697550"/>
          </a:xfrm>
        </p:spPr>
      </p:pic>
    </p:spTree>
    <p:custDataLst>
      <p:tags r:id="rId1"/>
    </p:custDataLst>
    <p:extLst>
      <p:ext uri="{BB962C8B-B14F-4D97-AF65-F5344CB8AC3E}">
        <p14:creationId xmlns:p14="http://schemas.microsoft.com/office/powerpoint/2010/main" val="14722926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Peter</a:t>
            </a:r>
          </a:p>
        </p:txBody>
      </p:sp>
      <p:sp>
        <p:nvSpPr>
          <p:cNvPr id="4" name="Platshållare för text 3"/>
          <p:cNvSpPr>
            <a:spLocks noGrp="1"/>
          </p:cNvSpPr>
          <p:nvPr>
            <p:ph type="body" idx="1"/>
          </p:nvPr>
        </p:nvSpPr>
        <p:spPr/>
        <p:txBody>
          <a:bodyPr/>
          <a:lstStyle/>
          <a:p>
            <a:r>
              <a:rPr lang="sv-SE" dirty="0" err="1"/>
              <a:t>Testkod</a:t>
            </a:r>
            <a:endParaRPr lang="sv-SE" dirty="0"/>
          </a:p>
        </p:txBody>
      </p:sp>
      <p:pic>
        <p:nvPicPr>
          <p:cNvPr id="8" name="Platshållare för innehåll 7">
            <a:extLst>
              <a:ext uri="{FF2B5EF4-FFF2-40B4-BE49-F238E27FC236}">
                <a16:creationId xmlns:a16="http://schemas.microsoft.com/office/drawing/2014/main" id="{F4151D08-FA9D-4AC1-8C53-E69308777791}"/>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0" y="2505075"/>
            <a:ext cx="5771535" cy="1663802"/>
          </a:xfrm>
        </p:spPr>
      </p:pic>
      <p:sp>
        <p:nvSpPr>
          <p:cNvPr id="6" name="Platshållare för text 5"/>
          <p:cNvSpPr>
            <a:spLocks noGrp="1"/>
          </p:cNvSpPr>
          <p:nvPr>
            <p:ph type="body" sz="quarter" idx="3"/>
          </p:nvPr>
        </p:nvSpPr>
        <p:spPr/>
        <p:txBody>
          <a:bodyPr/>
          <a:lstStyle/>
          <a:p>
            <a:r>
              <a:rPr lang="sv-SE" dirty="0"/>
              <a:t>Koden som testas</a:t>
            </a:r>
          </a:p>
        </p:txBody>
      </p:sp>
      <p:pic>
        <p:nvPicPr>
          <p:cNvPr id="10" name="Platshållare för innehåll 9" descr="En bild som visar skärmbild&#10;&#10;Beskrivning genererad med mycket hög exakthet">
            <a:extLst>
              <a:ext uri="{FF2B5EF4-FFF2-40B4-BE49-F238E27FC236}">
                <a16:creationId xmlns:a16="http://schemas.microsoft.com/office/drawing/2014/main" id="{C928B2DA-6F41-475E-9F6A-C1A7518CAFD0}"/>
              </a:ext>
            </a:extLst>
          </p:cNvPr>
          <p:cNvPicPr>
            <a:picLocks noGrp="1" noChangeAspect="1"/>
          </p:cNvPicPr>
          <p:nvPr>
            <p:ph sz="quarter" idx="4"/>
          </p:nvPr>
        </p:nvPicPr>
        <p:blipFill>
          <a:blip r:embed="rId5">
            <a:extLst>
              <a:ext uri="{28A0092B-C50C-407E-A947-70E740481C1C}">
                <a14:useLocalDpi xmlns:a14="http://schemas.microsoft.com/office/drawing/2010/main" val="0"/>
              </a:ext>
            </a:extLst>
          </a:blip>
          <a:stretch>
            <a:fillRect/>
          </a:stretch>
        </p:blipFill>
        <p:spPr>
          <a:xfrm>
            <a:off x="5997574" y="2505074"/>
            <a:ext cx="5269497" cy="3738409"/>
          </a:xfrm>
        </p:spPr>
      </p:pic>
    </p:spTree>
    <p:custDataLst>
      <p:tags r:id="rId1"/>
    </p:custDataLst>
    <p:extLst>
      <p:ext uri="{BB962C8B-B14F-4D97-AF65-F5344CB8AC3E}">
        <p14:creationId xmlns:p14="http://schemas.microsoft.com/office/powerpoint/2010/main" val="11615729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Peter</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6" name="Platshållare för text 5"/>
          <p:cNvSpPr>
            <a:spLocks noGrp="1"/>
          </p:cNvSpPr>
          <p:nvPr>
            <p:ph type="body" sz="quarter" idx="3"/>
          </p:nvPr>
        </p:nvSpPr>
        <p:spPr/>
        <p:txBody>
          <a:bodyPr/>
          <a:lstStyle/>
          <a:p>
            <a:r>
              <a:rPr lang="sv-SE" dirty="0"/>
              <a:t>Koden som testas</a:t>
            </a:r>
          </a:p>
        </p:txBody>
      </p:sp>
      <p:pic>
        <p:nvPicPr>
          <p:cNvPr id="18" name="Platshållare för innehåll 17" descr="En bild som visar skärmbild&#10;&#10;Beskrivning genererad med hög exakthet">
            <a:extLst>
              <a:ext uri="{FF2B5EF4-FFF2-40B4-BE49-F238E27FC236}">
                <a16:creationId xmlns:a16="http://schemas.microsoft.com/office/drawing/2014/main" id="{CE98ADE7-97A3-46F9-BEDC-A38E54C3E1E8}"/>
              </a:ext>
            </a:extLst>
          </p:cNvPr>
          <p:cNvPicPr>
            <a:picLocks noGrp="1" noChangeAspect="1"/>
          </p:cNvPicPr>
          <p:nvPr>
            <p:ph sz="quarter" idx="4"/>
          </p:nvPr>
        </p:nvPicPr>
        <p:blipFill>
          <a:blip r:embed="rId4">
            <a:extLst>
              <a:ext uri="{28A0092B-C50C-407E-A947-70E740481C1C}">
                <a14:useLocalDpi xmlns:a14="http://schemas.microsoft.com/office/drawing/2010/main" val="0"/>
              </a:ext>
            </a:extLst>
          </a:blip>
          <a:stretch>
            <a:fillRect/>
          </a:stretch>
        </p:blipFill>
        <p:spPr>
          <a:xfrm>
            <a:off x="0" y="2697960"/>
            <a:ext cx="5961080" cy="1215279"/>
          </a:xfrm>
        </p:spPr>
      </p:pic>
      <p:pic>
        <p:nvPicPr>
          <p:cNvPr id="22" name="Platshållare för innehåll 21">
            <a:extLst>
              <a:ext uri="{FF2B5EF4-FFF2-40B4-BE49-F238E27FC236}">
                <a16:creationId xmlns:a16="http://schemas.microsoft.com/office/drawing/2014/main" id="{5C3327C6-EFFD-46F1-97F7-D99EDFD25B6E}"/>
              </a:ext>
            </a:extLst>
          </p:cNvPr>
          <p:cNvPicPr>
            <a:picLocks noGrp="1" noChangeAspect="1"/>
          </p:cNvPicPr>
          <p:nvPr>
            <p:ph sz="half" idx="2"/>
          </p:nvPr>
        </p:nvPicPr>
        <p:blipFill>
          <a:blip r:embed="rId5">
            <a:extLst>
              <a:ext uri="{28A0092B-C50C-407E-A947-70E740481C1C}">
                <a14:useLocalDpi xmlns:a14="http://schemas.microsoft.com/office/drawing/2010/main" val="0"/>
              </a:ext>
            </a:extLst>
          </a:blip>
          <a:stretch>
            <a:fillRect/>
          </a:stretch>
        </p:blipFill>
        <p:spPr>
          <a:xfrm>
            <a:off x="5975277" y="2697959"/>
            <a:ext cx="6114149" cy="920311"/>
          </a:xfrm>
        </p:spPr>
      </p:pic>
    </p:spTree>
    <p:custDataLst>
      <p:tags r:id="rId1"/>
    </p:custDataLst>
    <p:extLst>
      <p:ext uri="{BB962C8B-B14F-4D97-AF65-F5344CB8AC3E}">
        <p14:creationId xmlns:p14="http://schemas.microsoft.com/office/powerpoint/2010/main" val="6174887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ubrik 8"/>
          <p:cNvSpPr>
            <a:spLocks noGrp="1"/>
          </p:cNvSpPr>
          <p:nvPr>
            <p:ph type="title"/>
          </p:nvPr>
        </p:nvSpPr>
        <p:spPr/>
        <p:txBody>
          <a:bodyPr/>
          <a:lstStyle/>
          <a:p>
            <a:r>
              <a:rPr lang="sv-SE" dirty="0"/>
              <a:t>TDD erfarenheter</a:t>
            </a:r>
          </a:p>
        </p:txBody>
      </p:sp>
      <p:sp>
        <p:nvSpPr>
          <p:cNvPr id="10" name="Platshållare för innehåll 9"/>
          <p:cNvSpPr>
            <a:spLocks noGrp="1"/>
          </p:cNvSpPr>
          <p:nvPr>
            <p:ph idx="1"/>
          </p:nvPr>
        </p:nvSpPr>
        <p:spPr/>
        <p:txBody>
          <a:bodyPr/>
          <a:lstStyle/>
          <a:p>
            <a:pPr marL="0" indent="0">
              <a:buNone/>
            </a:pPr>
            <a:r>
              <a:rPr lang="sv-SE" dirty="0" smtClean="0"/>
              <a:t>En av de bästa erfarenheten av TDD är att man får tänka till ordentligt när man skriver sin kod, det ger dig vissa begränsningar när man väl ska börja koda vilket hjälper en att hålla den röda tråden och ser till att du kan strukturera din kod korrekt. Men ibland kan den första tanken bli fel vilket gör att man får tänka om på hur man skrivit sin testkod/testfall och detta leder till att man kanske skriver enklare eller bättre kod än som var avsiktligt. </a:t>
            </a:r>
          </a:p>
        </p:txBody>
      </p:sp>
    </p:spTree>
    <p:custDataLst>
      <p:tags r:id="rId1"/>
    </p:custDataLst>
    <p:extLst>
      <p:ext uri="{BB962C8B-B14F-4D97-AF65-F5344CB8AC3E}">
        <p14:creationId xmlns:p14="http://schemas.microsoft.com/office/powerpoint/2010/main" val="14582866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Testfallsdesign ekvivalensklasser</a:t>
            </a:r>
          </a:p>
        </p:txBody>
      </p:sp>
      <p:sp>
        <p:nvSpPr>
          <p:cNvPr id="3" name="Platshållare för innehåll 2"/>
          <p:cNvSpPr>
            <a:spLocks noGrp="1"/>
          </p:cNvSpPr>
          <p:nvPr>
            <p:ph idx="1"/>
          </p:nvPr>
        </p:nvSpPr>
        <p:spPr/>
        <p:txBody>
          <a:bodyPr/>
          <a:lstStyle/>
          <a:p>
            <a:r>
              <a:rPr lang="sv-SE" dirty="0"/>
              <a:t>Vi har valt att tillämpa ekvivalensklassuppdelning på klassen </a:t>
            </a:r>
            <a:r>
              <a:rPr lang="sv-SE" dirty="0" err="1"/>
              <a:t>Map</a:t>
            </a:r>
            <a:r>
              <a:rPr lang="sv-SE" dirty="0" smtClean="0"/>
              <a:t>. När </a:t>
            </a:r>
            <a:r>
              <a:rPr lang="sv-SE" dirty="0"/>
              <a:t>man skapar </a:t>
            </a:r>
            <a:r>
              <a:rPr lang="sv-SE" dirty="0" smtClean="0"/>
              <a:t>en karta anges </a:t>
            </a:r>
            <a:r>
              <a:rPr lang="sv-SE" dirty="0"/>
              <a:t>namnet på vad kartan ska heta samt bredden och </a:t>
            </a:r>
            <a:r>
              <a:rPr lang="sv-SE" dirty="0" smtClean="0"/>
              <a:t>höjden. Man kan tydligt dela upp detta i grupper och skapa begränsningar, därför har vi valt att utföra en </a:t>
            </a:r>
            <a:r>
              <a:rPr lang="sv-SE" dirty="0" err="1" smtClean="0"/>
              <a:t>ekvalensklassuppdelning</a:t>
            </a:r>
            <a:r>
              <a:rPr lang="sv-SE" dirty="0" smtClean="0"/>
              <a:t> här. </a:t>
            </a:r>
            <a:r>
              <a:rPr lang="sv-SE" dirty="0"/>
              <a:t>Vi har </a:t>
            </a:r>
            <a:r>
              <a:rPr lang="sv-SE" dirty="0" smtClean="0"/>
              <a:t>delat </a:t>
            </a:r>
            <a:r>
              <a:rPr lang="sv-SE" dirty="0"/>
              <a:t>upp ekvivalensklasserna i </a:t>
            </a:r>
            <a:r>
              <a:rPr lang="sv-SE" dirty="0" err="1"/>
              <a:t>mapName</a:t>
            </a:r>
            <a:r>
              <a:rPr lang="sv-SE" dirty="0"/>
              <a:t>, </a:t>
            </a:r>
            <a:r>
              <a:rPr lang="sv-SE" dirty="0" err="1"/>
              <a:t>mapHeight</a:t>
            </a:r>
            <a:r>
              <a:rPr lang="sv-SE" dirty="0"/>
              <a:t> och </a:t>
            </a:r>
            <a:r>
              <a:rPr lang="sv-SE" dirty="0" err="1" smtClean="0"/>
              <a:t>mapWidth</a:t>
            </a:r>
            <a:r>
              <a:rPr lang="sv-SE" dirty="0" smtClean="0"/>
              <a:t>. Där vi har gjort tydliga begränsningar så att man inte ska kunna skapa en för stor karta samt en karta som inte finns. Vi har även gjort att man inte ska kunna skapa en karta utan namn.</a:t>
            </a:r>
            <a:endParaRPr lang="sv-SE" dirty="0"/>
          </a:p>
        </p:txBody>
      </p:sp>
    </p:spTree>
    <p:custDataLst>
      <p:tags r:id="rId1"/>
    </p:custDataLst>
    <p:extLst>
      <p:ext uri="{BB962C8B-B14F-4D97-AF65-F5344CB8AC3E}">
        <p14:creationId xmlns:p14="http://schemas.microsoft.com/office/powerpoint/2010/main" val="348024124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flipH="1">
            <a:off x="5794409" y="2536414"/>
            <a:ext cx="3530888" cy="1275190"/>
          </a:xfrm>
        </p:spPr>
        <p:txBody>
          <a:bodyPr>
            <a:normAutofit/>
          </a:bodyPr>
          <a:lstStyle/>
          <a:p>
            <a:endParaRPr lang="sv-SE" dirty="0"/>
          </a:p>
        </p:txBody>
      </p:sp>
      <p:pic>
        <p:nvPicPr>
          <p:cNvPr id="8" name="Platshållare för innehåll 7"/>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588168" y="163629"/>
            <a:ext cx="8576109" cy="6552349"/>
          </a:xfrm>
        </p:spPr>
      </p:pic>
    </p:spTree>
    <p:custDataLst>
      <p:tags r:id="rId1"/>
    </p:custDataLst>
    <p:extLst>
      <p:ext uri="{BB962C8B-B14F-4D97-AF65-F5344CB8AC3E}">
        <p14:creationId xmlns:p14="http://schemas.microsoft.com/office/powerpoint/2010/main" val="37504127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Tillståndsmaskiner</a:t>
            </a:r>
          </a:p>
        </p:txBody>
      </p:sp>
      <p:sp>
        <p:nvSpPr>
          <p:cNvPr id="3" name="Platshållare för innehåll 2"/>
          <p:cNvSpPr>
            <a:spLocks noGrp="1"/>
          </p:cNvSpPr>
          <p:nvPr>
            <p:ph idx="1"/>
          </p:nvPr>
        </p:nvSpPr>
        <p:spPr/>
        <p:txBody>
          <a:bodyPr/>
          <a:lstStyle/>
          <a:p>
            <a:r>
              <a:rPr lang="sv-SE" dirty="0" smtClean="0"/>
              <a:t>Vi har valt att tillämpa tillståndsmaskinen på karaktären då den är i peaceful state, overburdened, in combat, in combat overburdned och dead. Vi har valt att nå state coverage dvs täcka alla tillstånd. Vi tyckte det var intressant hur karaktären kan plocka upp items, bli overburdened och ändå ha möjligheten att gå in i combat. Sedan var det nödvändigt att testa om karaktären kan ta bort item och gå in i vanlig combat eller gå tillbaka till peaceful </a:t>
            </a:r>
            <a:r>
              <a:rPr lang="sv-SE" dirty="0" err="1" smtClean="0"/>
              <a:t>state</a:t>
            </a:r>
            <a:r>
              <a:rPr lang="sv-SE" dirty="0" smtClean="0"/>
              <a:t>. Vi såg även till att karaktären inte ska kunna plocka upp </a:t>
            </a:r>
            <a:r>
              <a:rPr lang="sv-SE" dirty="0" err="1" smtClean="0"/>
              <a:t>items</a:t>
            </a:r>
            <a:r>
              <a:rPr lang="sv-SE" dirty="0" smtClean="0"/>
              <a:t> då den är i </a:t>
            </a:r>
            <a:r>
              <a:rPr lang="sv-SE" dirty="0" err="1" smtClean="0"/>
              <a:t>combat</a:t>
            </a:r>
            <a:r>
              <a:rPr lang="sv-SE" dirty="0" smtClean="0"/>
              <a:t>. </a:t>
            </a:r>
            <a:endParaRPr lang="sv-SE" dirty="0"/>
          </a:p>
        </p:txBody>
      </p:sp>
    </p:spTree>
    <p:custDataLst>
      <p:tags r:id="rId1"/>
    </p:custDataLst>
    <p:extLst>
      <p:ext uri="{BB962C8B-B14F-4D97-AF65-F5344CB8AC3E}">
        <p14:creationId xmlns:p14="http://schemas.microsoft.com/office/powerpoint/2010/main" val="123019470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0" y="2749979"/>
            <a:ext cx="10515600" cy="1325563"/>
          </a:xfrm>
        </p:spPr>
        <p:txBody>
          <a:bodyPr/>
          <a:lstStyle/>
          <a:p>
            <a:r>
              <a:rPr lang="sv-SE" dirty="0"/>
              <a:t>Tillståndsmaskinen</a:t>
            </a:r>
          </a:p>
        </p:txBody>
      </p:sp>
      <p:pic>
        <p:nvPicPr>
          <p:cNvPr id="4" name="Platshållare för innehåll 3"/>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4300890" y="-32006"/>
            <a:ext cx="7891109" cy="6890006"/>
          </a:xfrm>
        </p:spPr>
      </p:pic>
    </p:spTree>
    <p:custDataLst>
      <p:tags r:id="rId1"/>
    </p:custDataLst>
    <p:extLst>
      <p:ext uri="{BB962C8B-B14F-4D97-AF65-F5344CB8AC3E}">
        <p14:creationId xmlns:p14="http://schemas.microsoft.com/office/powerpoint/2010/main" val="292459026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Testfall</a:t>
            </a:r>
          </a:p>
        </p:txBody>
      </p:sp>
      <p:graphicFrame>
        <p:nvGraphicFramePr>
          <p:cNvPr id="4" name="Tabell 3"/>
          <p:cNvGraphicFramePr>
            <a:graphicFrameLocks noGrp="1"/>
          </p:cNvGraphicFramePr>
          <p:nvPr>
            <p:extLst>
              <p:ext uri="{D42A27DB-BD31-4B8C-83A1-F6EECF244321}">
                <p14:modId xmlns:p14="http://schemas.microsoft.com/office/powerpoint/2010/main" val="3210700722"/>
              </p:ext>
            </p:extLst>
          </p:nvPr>
        </p:nvGraphicFramePr>
        <p:xfrm>
          <a:off x="2686087" y="472345"/>
          <a:ext cx="9104244" cy="6057120"/>
        </p:xfrm>
        <a:graphic>
          <a:graphicData uri="http://schemas.openxmlformats.org/drawingml/2006/table">
            <a:tbl>
              <a:tblPr firstRow="1" bandRow="1">
                <a:tableStyleId>{5C22544A-7EE6-4342-B048-85BDC9FD1C3A}</a:tableStyleId>
              </a:tblPr>
              <a:tblGrid>
                <a:gridCol w="2276061">
                  <a:extLst>
                    <a:ext uri="{9D8B030D-6E8A-4147-A177-3AD203B41FA5}">
                      <a16:colId xmlns:a16="http://schemas.microsoft.com/office/drawing/2014/main" val="20000"/>
                    </a:ext>
                  </a:extLst>
                </a:gridCol>
                <a:gridCol w="2276061">
                  <a:extLst>
                    <a:ext uri="{9D8B030D-6E8A-4147-A177-3AD203B41FA5}">
                      <a16:colId xmlns:a16="http://schemas.microsoft.com/office/drawing/2014/main" val="20001"/>
                    </a:ext>
                  </a:extLst>
                </a:gridCol>
                <a:gridCol w="2276061">
                  <a:extLst>
                    <a:ext uri="{9D8B030D-6E8A-4147-A177-3AD203B41FA5}">
                      <a16:colId xmlns:a16="http://schemas.microsoft.com/office/drawing/2014/main" val="20002"/>
                    </a:ext>
                  </a:extLst>
                </a:gridCol>
                <a:gridCol w="2276061">
                  <a:extLst>
                    <a:ext uri="{9D8B030D-6E8A-4147-A177-3AD203B41FA5}">
                      <a16:colId xmlns:a16="http://schemas.microsoft.com/office/drawing/2014/main" val="20003"/>
                    </a:ext>
                  </a:extLst>
                </a:gridCol>
              </a:tblGrid>
              <a:tr h="395363">
                <a:tc>
                  <a:txBody>
                    <a:bodyPr/>
                    <a:lstStyle/>
                    <a:p>
                      <a:r>
                        <a:rPr lang="sv-SE" dirty="0" smtClean="0"/>
                        <a:t>ID</a:t>
                      </a:r>
                      <a:endParaRPr lang="sv-SE" dirty="0"/>
                    </a:p>
                  </a:txBody>
                  <a:tcPr/>
                </a:tc>
                <a:tc>
                  <a:txBody>
                    <a:bodyPr/>
                    <a:lstStyle/>
                    <a:p>
                      <a:r>
                        <a:rPr lang="sv-SE" dirty="0" smtClean="0"/>
                        <a:t>Beskrivning</a:t>
                      </a:r>
                      <a:endParaRPr lang="sv-SE" dirty="0"/>
                    </a:p>
                  </a:txBody>
                  <a:tcPr/>
                </a:tc>
                <a:tc>
                  <a:txBody>
                    <a:bodyPr/>
                    <a:lstStyle/>
                    <a:p>
                      <a:r>
                        <a:rPr lang="sv-SE" dirty="0" smtClean="0"/>
                        <a:t>Täckta</a:t>
                      </a:r>
                      <a:r>
                        <a:rPr lang="sv-SE" baseline="0" dirty="0" smtClean="0"/>
                        <a:t> tillstånd</a:t>
                      </a:r>
                      <a:endParaRPr lang="sv-SE" dirty="0"/>
                    </a:p>
                  </a:txBody>
                  <a:tcPr/>
                </a:tc>
                <a:tc>
                  <a:txBody>
                    <a:bodyPr/>
                    <a:lstStyle/>
                    <a:p>
                      <a:r>
                        <a:rPr lang="sv-SE" dirty="0" smtClean="0"/>
                        <a:t>Täckta övergångar</a:t>
                      </a:r>
                      <a:endParaRPr lang="sv-SE" dirty="0"/>
                    </a:p>
                  </a:txBody>
                  <a:tcPr/>
                </a:tc>
                <a:extLst>
                  <a:ext uri="{0D108BD9-81ED-4DB2-BD59-A6C34878D82A}">
                    <a16:rowId xmlns:a16="http://schemas.microsoft.com/office/drawing/2014/main" val="10000"/>
                  </a:ext>
                </a:extLst>
              </a:tr>
              <a:tr h="1852249">
                <a:tc>
                  <a:txBody>
                    <a:bodyPr/>
                    <a:lstStyle/>
                    <a:p>
                      <a:r>
                        <a:rPr lang="sv-SE" dirty="0" smtClean="0"/>
                        <a:t>1</a:t>
                      </a:r>
                      <a:endParaRPr lang="sv-SE" dirty="0"/>
                    </a:p>
                  </a:txBody>
                  <a:tcPr/>
                </a:tc>
                <a:tc>
                  <a:txBody>
                    <a:bodyPr/>
                    <a:lstStyle/>
                    <a:p>
                      <a:pPr marL="342900" indent="-342900">
                        <a:buAutoNum type="arabicPeriod"/>
                      </a:pPr>
                      <a:r>
                        <a:rPr lang="sv-SE" dirty="0" smtClean="0"/>
                        <a:t>Plockar</a:t>
                      </a:r>
                      <a:r>
                        <a:rPr lang="sv-SE" baseline="0" dirty="0" smtClean="0"/>
                        <a:t> upp och blir OB</a:t>
                      </a:r>
                    </a:p>
                    <a:p>
                      <a:pPr marL="342900" indent="-342900">
                        <a:buAutoNum type="arabicPeriod"/>
                      </a:pPr>
                      <a:r>
                        <a:rPr lang="sv-SE" baseline="0" dirty="0" smtClean="0"/>
                        <a:t>Attackerar och går in i OB combat.</a:t>
                      </a:r>
                    </a:p>
                    <a:p>
                      <a:pPr marL="342900" indent="-342900">
                        <a:buAutoNum type="arabicPeriod"/>
                      </a:pPr>
                      <a:r>
                        <a:rPr lang="sv-SE" baseline="0" dirty="0" smtClean="0"/>
                        <a:t>Tar skada och dör</a:t>
                      </a:r>
                      <a:endParaRPr lang="sv-SE" dirty="0"/>
                    </a:p>
                  </a:txBody>
                  <a:tcPr/>
                </a:tc>
                <a:tc>
                  <a:txBody>
                    <a:bodyPr/>
                    <a:lstStyle/>
                    <a:p>
                      <a:r>
                        <a:rPr lang="sv-SE" dirty="0" smtClean="0"/>
                        <a:t>Peaceful</a:t>
                      </a:r>
                      <a:r>
                        <a:rPr lang="sv-SE" baseline="0" dirty="0" smtClean="0"/>
                        <a:t> </a:t>
                      </a:r>
                      <a:r>
                        <a:rPr lang="sv-SE" baseline="0" dirty="0" err="1" smtClean="0"/>
                        <a:t>state</a:t>
                      </a:r>
                      <a:r>
                        <a:rPr lang="sv-SE" baseline="0" dirty="0" smtClean="0"/>
                        <a:t>,</a:t>
                      </a:r>
                    </a:p>
                    <a:p>
                      <a:r>
                        <a:rPr lang="sv-SE" baseline="0" dirty="0" smtClean="0"/>
                        <a:t>Overburdened,</a:t>
                      </a:r>
                    </a:p>
                    <a:p>
                      <a:r>
                        <a:rPr lang="sv-SE" baseline="0" dirty="0" smtClean="0"/>
                        <a:t>OB </a:t>
                      </a:r>
                      <a:r>
                        <a:rPr lang="sv-SE" baseline="0" dirty="0" err="1" smtClean="0"/>
                        <a:t>combat</a:t>
                      </a:r>
                      <a:r>
                        <a:rPr lang="sv-SE" baseline="0" dirty="0" smtClean="0"/>
                        <a:t>,</a:t>
                      </a:r>
                    </a:p>
                    <a:p>
                      <a:r>
                        <a:rPr lang="sv-SE" baseline="0" dirty="0" err="1" smtClean="0"/>
                        <a:t>Dead</a:t>
                      </a:r>
                      <a:endParaRPr lang="sv-SE" dirty="0"/>
                    </a:p>
                  </a:txBody>
                  <a:tcPr/>
                </a:tc>
                <a:tc>
                  <a:txBody>
                    <a:bodyPr/>
                    <a:lstStyle/>
                    <a:p>
                      <a:r>
                        <a:rPr lang="sv-SE" dirty="0" smtClean="0"/>
                        <a:t>Pick </a:t>
                      </a:r>
                      <a:r>
                        <a:rPr lang="sv-SE" dirty="0" err="1" smtClean="0"/>
                        <a:t>up</a:t>
                      </a:r>
                      <a:r>
                        <a:rPr lang="sv-SE" dirty="0" smtClean="0"/>
                        <a:t> </a:t>
                      </a:r>
                      <a:r>
                        <a:rPr lang="sv-SE" dirty="0" err="1" smtClean="0"/>
                        <a:t>becomes</a:t>
                      </a:r>
                      <a:r>
                        <a:rPr lang="sv-SE" baseline="0" dirty="0" smtClean="0"/>
                        <a:t> OB, </a:t>
                      </a:r>
                    </a:p>
                    <a:p>
                      <a:r>
                        <a:rPr lang="sv-SE" baseline="0" dirty="0" smtClean="0"/>
                        <a:t>Attacks,</a:t>
                      </a:r>
                    </a:p>
                    <a:p>
                      <a:r>
                        <a:rPr lang="sv-SE" baseline="0" dirty="0" err="1" smtClean="0"/>
                        <a:t>Take</a:t>
                      </a:r>
                      <a:r>
                        <a:rPr lang="sv-SE" baseline="0" dirty="0" smtClean="0"/>
                        <a:t> </a:t>
                      </a:r>
                      <a:r>
                        <a:rPr lang="sv-SE" baseline="0" dirty="0" err="1" smtClean="0"/>
                        <a:t>damage</a:t>
                      </a:r>
                      <a:r>
                        <a:rPr lang="sv-SE" baseline="0" dirty="0" smtClean="0"/>
                        <a:t> </a:t>
                      </a:r>
                      <a:r>
                        <a:rPr lang="sv-SE" baseline="0" dirty="0" err="1" smtClean="0"/>
                        <a:t>dies</a:t>
                      </a:r>
                      <a:endParaRPr lang="sv-SE" dirty="0"/>
                    </a:p>
                  </a:txBody>
                  <a:tcPr/>
                </a:tc>
                <a:extLst>
                  <a:ext uri="{0D108BD9-81ED-4DB2-BD59-A6C34878D82A}">
                    <a16:rowId xmlns:a16="http://schemas.microsoft.com/office/drawing/2014/main" val="10001"/>
                  </a:ext>
                </a:extLst>
              </a:tr>
              <a:tr h="974868">
                <a:tc>
                  <a:txBody>
                    <a:bodyPr/>
                    <a:lstStyle/>
                    <a:p>
                      <a:r>
                        <a:rPr lang="sv-SE" dirty="0" smtClean="0"/>
                        <a:t>2</a:t>
                      </a:r>
                      <a:endParaRPr lang="sv-SE" dirty="0"/>
                    </a:p>
                  </a:txBody>
                  <a:tcPr/>
                </a:tc>
                <a:tc>
                  <a:txBody>
                    <a:bodyPr/>
                    <a:lstStyle/>
                    <a:p>
                      <a:pPr marL="342900" indent="-342900">
                        <a:buAutoNum type="arabicPeriod"/>
                      </a:pPr>
                      <a:r>
                        <a:rPr lang="sv-SE" baseline="0" dirty="0" smtClean="0"/>
                        <a:t>Attackerar </a:t>
                      </a:r>
                    </a:p>
                    <a:p>
                      <a:pPr marL="342900" indent="-342900">
                        <a:buAutoNum type="arabicPeriod"/>
                      </a:pPr>
                      <a:r>
                        <a:rPr lang="sv-SE" baseline="0" dirty="0" smtClean="0"/>
                        <a:t>Tar skada och dör</a:t>
                      </a:r>
                    </a:p>
                    <a:p>
                      <a:pPr marL="342900" indent="-342900">
                        <a:buAutoNum type="arabicPeriod"/>
                      </a:pPr>
                      <a:endParaRPr lang="sv-SE" dirty="0"/>
                    </a:p>
                  </a:txBody>
                  <a:tcPr/>
                </a:tc>
                <a:tc>
                  <a:txBody>
                    <a:bodyPr/>
                    <a:lstStyle/>
                    <a:p>
                      <a:r>
                        <a:rPr lang="sv-SE" dirty="0" smtClean="0"/>
                        <a:t>Peaceful </a:t>
                      </a:r>
                      <a:r>
                        <a:rPr lang="sv-SE" dirty="0" err="1" smtClean="0"/>
                        <a:t>state</a:t>
                      </a:r>
                      <a:r>
                        <a:rPr lang="sv-SE" dirty="0" smtClean="0"/>
                        <a:t>,</a:t>
                      </a:r>
                    </a:p>
                    <a:p>
                      <a:r>
                        <a:rPr lang="sv-SE" dirty="0" smtClean="0"/>
                        <a:t>In combat,</a:t>
                      </a:r>
                    </a:p>
                    <a:p>
                      <a:r>
                        <a:rPr lang="sv-SE" dirty="0" err="1" smtClean="0"/>
                        <a:t>dead</a:t>
                      </a:r>
                      <a:endParaRPr lang="sv-SE" dirty="0"/>
                    </a:p>
                  </a:txBody>
                  <a:tcPr/>
                </a:tc>
                <a:tc>
                  <a:txBody>
                    <a:bodyPr/>
                    <a:lstStyle/>
                    <a:p>
                      <a:r>
                        <a:rPr lang="sv-SE" dirty="0" smtClean="0"/>
                        <a:t>Attack,</a:t>
                      </a:r>
                    </a:p>
                    <a:p>
                      <a:r>
                        <a:rPr lang="sv-SE" dirty="0" err="1" smtClean="0"/>
                        <a:t>Take</a:t>
                      </a:r>
                      <a:r>
                        <a:rPr lang="sv-SE" dirty="0" smtClean="0"/>
                        <a:t> </a:t>
                      </a:r>
                      <a:r>
                        <a:rPr lang="sv-SE" dirty="0" err="1" smtClean="0"/>
                        <a:t>damage</a:t>
                      </a:r>
                      <a:r>
                        <a:rPr lang="sv-SE" dirty="0" smtClean="0"/>
                        <a:t> </a:t>
                      </a:r>
                      <a:r>
                        <a:rPr lang="sv-SE" dirty="0" err="1" smtClean="0"/>
                        <a:t>dies</a:t>
                      </a:r>
                      <a:endParaRPr lang="sv-SE" dirty="0"/>
                    </a:p>
                  </a:txBody>
                  <a:tcPr/>
                </a:tc>
                <a:extLst>
                  <a:ext uri="{0D108BD9-81ED-4DB2-BD59-A6C34878D82A}">
                    <a16:rowId xmlns:a16="http://schemas.microsoft.com/office/drawing/2014/main" val="10002"/>
                  </a:ext>
                </a:extLst>
              </a:tr>
              <a:tr h="395363">
                <a:tc>
                  <a:txBody>
                    <a:bodyPr/>
                    <a:lstStyle/>
                    <a:p>
                      <a:r>
                        <a:rPr lang="sv-SE" dirty="0" smtClean="0"/>
                        <a:t>3.</a:t>
                      </a:r>
                      <a:endParaRPr lang="sv-SE" dirty="0"/>
                    </a:p>
                  </a:txBody>
                  <a:tcPr/>
                </a:tc>
                <a:tc>
                  <a:txBody>
                    <a:bodyPr/>
                    <a:lstStyle/>
                    <a:p>
                      <a:pPr marL="342900" indent="-342900">
                        <a:buAutoNum type="arabicPeriod"/>
                      </a:pPr>
                      <a:r>
                        <a:rPr lang="sv-SE" baseline="0" dirty="0" smtClean="0"/>
                        <a:t>Plockar upp och blir OB</a:t>
                      </a:r>
                    </a:p>
                    <a:p>
                      <a:pPr marL="342900" indent="-342900">
                        <a:buAutoNum type="arabicPeriod"/>
                      </a:pPr>
                      <a:r>
                        <a:rPr lang="sv-SE" baseline="0" dirty="0" smtClean="0"/>
                        <a:t>Attackerar och går in i OB combat</a:t>
                      </a:r>
                    </a:p>
                    <a:p>
                      <a:pPr marL="342900" indent="-342900">
                        <a:buAutoNum type="arabicPeriod"/>
                      </a:pPr>
                      <a:r>
                        <a:rPr lang="sv-SE" baseline="0" dirty="0" smtClean="0"/>
                        <a:t>Tar bort item går in i vanlig combat</a:t>
                      </a:r>
                    </a:p>
                    <a:p>
                      <a:pPr marL="342900" indent="-342900">
                        <a:buAutoNum type="arabicPeriod"/>
                      </a:pPr>
                      <a:r>
                        <a:rPr lang="sv-SE" baseline="0" dirty="0" smtClean="0"/>
                        <a:t>Dödar och går tillbaka till peaceful</a:t>
                      </a:r>
                    </a:p>
                    <a:p>
                      <a:pPr marL="342900" indent="-342900">
                        <a:buAutoNum type="arabicPeriod"/>
                      </a:pPr>
                      <a:endParaRPr lang="sv-SE" dirty="0"/>
                    </a:p>
                  </a:txBody>
                  <a:tcPr/>
                </a:tc>
                <a:tc>
                  <a:txBody>
                    <a:bodyPr/>
                    <a:lstStyle/>
                    <a:p>
                      <a:r>
                        <a:rPr lang="sv-SE" dirty="0" smtClean="0"/>
                        <a:t>Peaceful state,</a:t>
                      </a:r>
                    </a:p>
                    <a:p>
                      <a:r>
                        <a:rPr lang="sv-SE" dirty="0" smtClean="0"/>
                        <a:t>OB</a:t>
                      </a:r>
                      <a:r>
                        <a:rPr lang="sv-SE" baseline="0" dirty="0" smtClean="0"/>
                        <a:t> </a:t>
                      </a:r>
                      <a:r>
                        <a:rPr lang="sv-SE" dirty="0" smtClean="0"/>
                        <a:t>combat,</a:t>
                      </a:r>
                    </a:p>
                    <a:p>
                      <a:r>
                        <a:rPr lang="sv-SE" i="0" dirty="0" smtClean="0"/>
                        <a:t>I</a:t>
                      </a:r>
                      <a:r>
                        <a:rPr lang="sv-SE" dirty="0" smtClean="0"/>
                        <a:t>n</a:t>
                      </a:r>
                      <a:r>
                        <a:rPr lang="sv-SE" baseline="0" dirty="0" smtClean="0"/>
                        <a:t> combat,</a:t>
                      </a:r>
                    </a:p>
                    <a:p>
                      <a:r>
                        <a:rPr lang="sv-SE" baseline="0" dirty="0" smtClean="0"/>
                        <a:t>Overburdened</a:t>
                      </a:r>
                      <a:endParaRPr lang="sv-SE" dirty="0" smtClean="0"/>
                    </a:p>
                    <a:p>
                      <a:endParaRPr lang="sv-SE" dirty="0"/>
                    </a:p>
                  </a:txBody>
                  <a:tcPr/>
                </a:tc>
                <a:tc>
                  <a:txBody>
                    <a:bodyPr/>
                    <a:lstStyle/>
                    <a:p>
                      <a:r>
                        <a:rPr lang="sv-SE" dirty="0" smtClean="0"/>
                        <a:t>Pick up becomes</a:t>
                      </a:r>
                      <a:r>
                        <a:rPr lang="sv-SE" baseline="0" dirty="0" smtClean="0"/>
                        <a:t> OB, </a:t>
                      </a:r>
                    </a:p>
                    <a:p>
                      <a:r>
                        <a:rPr lang="sv-SE" baseline="0" dirty="0" smtClean="0"/>
                        <a:t>Attacks,</a:t>
                      </a:r>
                    </a:p>
                    <a:p>
                      <a:r>
                        <a:rPr lang="sv-SE" dirty="0" smtClean="0"/>
                        <a:t>Remove no longer OB,</a:t>
                      </a:r>
                    </a:p>
                    <a:p>
                      <a:r>
                        <a:rPr lang="sv-SE" dirty="0" smtClean="0"/>
                        <a:t>Attack kills</a:t>
                      </a:r>
                    </a:p>
                    <a:p>
                      <a:endParaRPr lang="sv-SE" dirty="0"/>
                    </a:p>
                  </a:txBody>
                  <a:tcPr/>
                </a:tc>
                <a:extLst>
                  <a:ext uri="{0D108BD9-81ED-4DB2-BD59-A6C34878D82A}">
                    <a16:rowId xmlns:a16="http://schemas.microsoft.com/office/drawing/2014/main" val="10003"/>
                  </a:ext>
                </a:extLst>
              </a:tr>
            </a:tbl>
          </a:graphicData>
        </a:graphic>
      </p:graphicFrame>
    </p:spTree>
    <p:custDataLst>
      <p:tags r:id="rId1"/>
    </p:custDataLst>
    <p:extLst>
      <p:ext uri="{BB962C8B-B14F-4D97-AF65-F5344CB8AC3E}">
        <p14:creationId xmlns:p14="http://schemas.microsoft.com/office/powerpoint/2010/main" val="12687117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Verktyg</a:t>
            </a:r>
          </a:p>
        </p:txBody>
      </p:sp>
      <p:sp>
        <p:nvSpPr>
          <p:cNvPr id="3" name="Platshållare för innehåll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sv-SE" b="1" dirty="0"/>
              <a:t>Versionshanteringssystem:</a:t>
            </a:r>
            <a:r>
              <a:rPr lang="sv-SE" dirty="0"/>
              <a:t> </a:t>
            </a:r>
            <a:r>
              <a:rPr lang="sv-SE" dirty="0" err="1"/>
              <a:t>GitHub</a:t>
            </a:r>
            <a:endParaRPr lang="sv-SE" dirty="0"/>
          </a:p>
          <a:p>
            <a:pPr marL="0" marR="0" lvl="0" indent="0" defTabSz="914400" eaLnBrk="1" fontAlgn="auto" latinLnBrk="0" hangingPunct="1">
              <a:lnSpc>
                <a:spcPct val="100000"/>
              </a:lnSpc>
              <a:spcBef>
                <a:spcPts val="0"/>
              </a:spcBef>
              <a:spcAft>
                <a:spcPts val="0"/>
              </a:spcAft>
              <a:buClrTx/>
              <a:buSzTx/>
              <a:buFontTx/>
              <a:buNone/>
              <a:tabLst/>
              <a:defRPr/>
            </a:pPr>
            <a:r>
              <a:rPr lang="sv-SE" b="1" dirty="0"/>
              <a:t>Byggscript:</a:t>
            </a:r>
            <a:r>
              <a:rPr lang="sv-SE" dirty="0"/>
              <a:t> </a:t>
            </a:r>
            <a:r>
              <a:rPr lang="sv-SE" dirty="0" err="1"/>
              <a:t>Ant</a:t>
            </a:r>
            <a:endParaRPr lang="sv-SE" dirty="0"/>
          </a:p>
          <a:p>
            <a:pPr marL="0" marR="0" lvl="0" indent="0" defTabSz="914400" eaLnBrk="1" fontAlgn="auto" latinLnBrk="0" hangingPunct="1">
              <a:lnSpc>
                <a:spcPct val="100000"/>
              </a:lnSpc>
              <a:spcBef>
                <a:spcPts val="0"/>
              </a:spcBef>
              <a:spcAft>
                <a:spcPts val="0"/>
              </a:spcAft>
              <a:buClrTx/>
              <a:buSzTx/>
              <a:buFontTx/>
              <a:buNone/>
              <a:tabLst/>
              <a:defRPr/>
            </a:pPr>
            <a:r>
              <a:rPr lang="sv-SE" b="1" dirty="0"/>
              <a:t>Enhetsramverk:</a:t>
            </a:r>
            <a:r>
              <a:rPr lang="sv-SE" dirty="0"/>
              <a:t> </a:t>
            </a:r>
            <a:r>
              <a:rPr lang="sv-SE" dirty="0" err="1"/>
              <a:t>Junit</a:t>
            </a:r>
            <a:r>
              <a:rPr lang="sv-SE" dirty="0"/>
              <a:t> 4</a:t>
            </a:r>
          </a:p>
          <a:p>
            <a:pPr marL="0" marR="0" lvl="0" indent="0" defTabSz="914400" eaLnBrk="1" fontAlgn="auto" latinLnBrk="0" hangingPunct="1">
              <a:lnSpc>
                <a:spcPct val="100000"/>
              </a:lnSpc>
              <a:spcBef>
                <a:spcPts val="0"/>
              </a:spcBef>
              <a:spcAft>
                <a:spcPts val="0"/>
              </a:spcAft>
              <a:buClrTx/>
              <a:buSzTx/>
              <a:buFontTx/>
              <a:buNone/>
              <a:tabLst/>
              <a:defRPr/>
            </a:pPr>
            <a:r>
              <a:rPr lang="sv-SE" b="1" dirty="0"/>
              <a:t>Kodkritiksystem: </a:t>
            </a:r>
            <a:r>
              <a:rPr lang="sv-SE" dirty="0" err="1" smtClean="0"/>
              <a:t>FindBugs</a:t>
            </a:r>
            <a:endParaRPr lang="sv-SE" b="1" dirty="0"/>
          </a:p>
          <a:p>
            <a:pPr marL="0" lvl="0" indent="0">
              <a:lnSpc>
                <a:spcPct val="100000"/>
              </a:lnSpc>
              <a:spcBef>
                <a:spcPts val="0"/>
              </a:spcBef>
              <a:buNone/>
            </a:pPr>
            <a:r>
              <a:rPr lang="sv-SE" b="1" dirty="0"/>
              <a:t>Täckningsgrad: </a:t>
            </a:r>
            <a:r>
              <a:rPr lang="en-US" dirty="0"/>
              <a:t>IntelliJ IDEA code coverage runner</a:t>
            </a:r>
            <a:r>
              <a:rPr lang="sv-SE" dirty="0"/>
              <a:t> </a:t>
            </a:r>
          </a:p>
          <a:p>
            <a:pPr marL="0" lvl="0" indent="0">
              <a:lnSpc>
                <a:spcPct val="100000"/>
              </a:lnSpc>
              <a:spcBef>
                <a:spcPts val="0"/>
              </a:spcBef>
              <a:buNone/>
            </a:pPr>
            <a:r>
              <a:rPr lang="sv-SE" b="1" dirty="0"/>
              <a:t>Statiska mått: </a:t>
            </a:r>
            <a:r>
              <a:rPr lang="sv-SE" dirty="0"/>
              <a:t>Metrics Reloaded</a:t>
            </a:r>
            <a:endParaRPr lang="sv-SE" b="1" dirty="0"/>
          </a:p>
          <a:p>
            <a:pPr marL="0" lvl="0" indent="0">
              <a:lnSpc>
                <a:spcPct val="100000"/>
              </a:lnSpc>
              <a:spcBef>
                <a:spcPts val="0"/>
              </a:spcBef>
              <a:buNone/>
            </a:pPr>
            <a:r>
              <a:rPr lang="sv-SE" b="1" dirty="0"/>
              <a:t>Profiler:</a:t>
            </a:r>
            <a:r>
              <a:rPr lang="sv-SE" dirty="0"/>
              <a:t> </a:t>
            </a:r>
            <a:r>
              <a:rPr lang="sv-SE" dirty="0" smtClean="0"/>
              <a:t>NetBeans Profiler</a:t>
            </a:r>
            <a:endParaRPr lang="sv-SE" dirty="0"/>
          </a:p>
        </p:txBody>
      </p:sp>
    </p:spTree>
    <p:custDataLst>
      <p:tags r:id="rId1"/>
    </p:custDataLst>
    <p:extLst>
      <p:ext uri="{BB962C8B-B14F-4D97-AF65-F5344CB8AC3E}">
        <p14:creationId xmlns:p14="http://schemas.microsoft.com/office/powerpoint/2010/main" val="10801201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Testfall</a:t>
            </a:r>
            <a:endParaRPr lang="sv-SE" dirty="0"/>
          </a:p>
        </p:txBody>
      </p:sp>
      <p:graphicFrame>
        <p:nvGraphicFramePr>
          <p:cNvPr id="4" name="Tabell 3"/>
          <p:cNvGraphicFramePr>
            <a:graphicFrameLocks noGrp="1"/>
          </p:cNvGraphicFramePr>
          <p:nvPr>
            <p:extLst>
              <p:ext uri="{D42A27DB-BD31-4B8C-83A1-F6EECF244321}">
                <p14:modId xmlns:p14="http://schemas.microsoft.com/office/powerpoint/2010/main" val="4201598125"/>
              </p:ext>
            </p:extLst>
          </p:nvPr>
        </p:nvGraphicFramePr>
        <p:xfrm>
          <a:off x="2787688" y="1923774"/>
          <a:ext cx="9104244" cy="2560320"/>
        </p:xfrm>
        <a:graphic>
          <a:graphicData uri="http://schemas.openxmlformats.org/drawingml/2006/table">
            <a:tbl>
              <a:tblPr firstRow="1" bandRow="1">
                <a:tableStyleId>{5C22544A-7EE6-4342-B048-85BDC9FD1C3A}</a:tableStyleId>
              </a:tblPr>
              <a:tblGrid>
                <a:gridCol w="2276061">
                  <a:extLst>
                    <a:ext uri="{9D8B030D-6E8A-4147-A177-3AD203B41FA5}">
                      <a16:colId xmlns:a16="http://schemas.microsoft.com/office/drawing/2014/main" val="20000"/>
                    </a:ext>
                  </a:extLst>
                </a:gridCol>
                <a:gridCol w="2276061">
                  <a:extLst>
                    <a:ext uri="{9D8B030D-6E8A-4147-A177-3AD203B41FA5}">
                      <a16:colId xmlns:a16="http://schemas.microsoft.com/office/drawing/2014/main" val="20001"/>
                    </a:ext>
                  </a:extLst>
                </a:gridCol>
                <a:gridCol w="2276061">
                  <a:extLst>
                    <a:ext uri="{9D8B030D-6E8A-4147-A177-3AD203B41FA5}">
                      <a16:colId xmlns:a16="http://schemas.microsoft.com/office/drawing/2014/main" val="20002"/>
                    </a:ext>
                  </a:extLst>
                </a:gridCol>
                <a:gridCol w="2276061">
                  <a:extLst>
                    <a:ext uri="{9D8B030D-6E8A-4147-A177-3AD203B41FA5}">
                      <a16:colId xmlns:a16="http://schemas.microsoft.com/office/drawing/2014/main" val="20003"/>
                    </a:ext>
                  </a:extLst>
                </a:gridCol>
              </a:tblGrid>
              <a:tr h="268621">
                <a:tc>
                  <a:txBody>
                    <a:bodyPr/>
                    <a:lstStyle/>
                    <a:p>
                      <a:r>
                        <a:rPr lang="sv-SE" dirty="0" smtClean="0"/>
                        <a:t>ID</a:t>
                      </a:r>
                      <a:endParaRPr lang="sv-SE" dirty="0"/>
                    </a:p>
                  </a:txBody>
                  <a:tcPr/>
                </a:tc>
                <a:tc>
                  <a:txBody>
                    <a:bodyPr/>
                    <a:lstStyle/>
                    <a:p>
                      <a:r>
                        <a:rPr lang="sv-SE" dirty="0" smtClean="0"/>
                        <a:t>Beskrivning</a:t>
                      </a:r>
                      <a:endParaRPr lang="sv-SE" dirty="0"/>
                    </a:p>
                  </a:txBody>
                  <a:tcPr/>
                </a:tc>
                <a:tc>
                  <a:txBody>
                    <a:bodyPr/>
                    <a:lstStyle/>
                    <a:p>
                      <a:r>
                        <a:rPr lang="sv-SE" dirty="0" smtClean="0"/>
                        <a:t>Täckta</a:t>
                      </a:r>
                      <a:r>
                        <a:rPr lang="sv-SE" baseline="0" dirty="0" smtClean="0"/>
                        <a:t> tillstånd</a:t>
                      </a:r>
                      <a:endParaRPr lang="sv-SE" dirty="0"/>
                    </a:p>
                  </a:txBody>
                  <a:tcPr/>
                </a:tc>
                <a:tc>
                  <a:txBody>
                    <a:bodyPr/>
                    <a:lstStyle/>
                    <a:p>
                      <a:r>
                        <a:rPr lang="sv-SE" dirty="0" smtClean="0"/>
                        <a:t>Täckta övergångar</a:t>
                      </a:r>
                      <a:endParaRPr lang="sv-SE" dirty="0"/>
                    </a:p>
                  </a:txBody>
                  <a:tcPr/>
                </a:tc>
                <a:extLst>
                  <a:ext uri="{0D108BD9-81ED-4DB2-BD59-A6C34878D82A}">
                    <a16:rowId xmlns:a16="http://schemas.microsoft.com/office/drawing/2014/main" val="10000"/>
                  </a:ext>
                </a:extLst>
              </a:tr>
              <a:tr h="1074482">
                <a:tc>
                  <a:txBody>
                    <a:bodyPr/>
                    <a:lstStyle/>
                    <a:p>
                      <a:r>
                        <a:rPr lang="sv-SE" dirty="0" smtClean="0"/>
                        <a:t>4</a:t>
                      </a:r>
                      <a:endParaRPr lang="sv-SE" dirty="0"/>
                    </a:p>
                  </a:txBody>
                  <a:tcPr/>
                </a:tc>
                <a:tc>
                  <a:txBody>
                    <a:bodyPr/>
                    <a:lstStyle/>
                    <a:p>
                      <a:pPr marL="342900" indent="-342900">
                        <a:buAutoNum type="arabicPeriod"/>
                      </a:pPr>
                      <a:r>
                        <a:rPr lang="sv-SE" baseline="0" dirty="0" smtClean="0"/>
                        <a:t>Plockar upp item</a:t>
                      </a:r>
                    </a:p>
                    <a:p>
                      <a:pPr marL="342900" indent="-342900">
                        <a:buAutoNum type="arabicPeriod"/>
                      </a:pPr>
                      <a:r>
                        <a:rPr lang="sv-SE" baseline="0" dirty="0" smtClean="0"/>
                        <a:t>Kastar bort item ur väskan</a:t>
                      </a:r>
                    </a:p>
                    <a:p>
                      <a:pPr marL="342900" indent="-342900">
                        <a:buAutoNum type="arabicPeriod"/>
                      </a:pPr>
                      <a:r>
                        <a:rPr lang="sv-SE" baseline="0" dirty="0" smtClean="0"/>
                        <a:t>Plockar upp item</a:t>
                      </a:r>
                    </a:p>
                    <a:p>
                      <a:pPr marL="342900" indent="-342900">
                        <a:buAutoNum type="arabicPeriod"/>
                      </a:pPr>
                      <a:r>
                        <a:rPr lang="sv-SE" baseline="0" dirty="0" smtClean="0"/>
                        <a:t>Tar på sig item</a:t>
                      </a:r>
                    </a:p>
                  </a:txBody>
                  <a:tcPr/>
                </a:tc>
                <a:tc>
                  <a:txBody>
                    <a:bodyPr/>
                    <a:lstStyle/>
                    <a:p>
                      <a:r>
                        <a:rPr lang="sv-SE" dirty="0" smtClean="0"/>
                        <a:t>Peaceful</a:t>
                      </a:r>
                      <a:r>
                        <a:rPr lang="sv-SE" baseline="0" dirty="0" smtClean="0"/>
                        <a:t> state</a:t>
                      </a:r>
                    </a:p>
                  </a:txBody>
                  <a:tcPr/>
                </a:tc>
                <a:tc>
                  <a:txBody>
                    <a:bodyPr/>
                    <a:lstStyle/>
                    <a:p>
                      <a:r>
                        <a:rPr lang="sv-SE" dirty="0" smtClean="0"/>
                        <a:t>Pick up,</a:t>
                      </a:r>
                      <a:endParaRPr lang="sv-SE" baseline="0" dirty="0" smtClean="0"/>
                    </a:p>
                    <a:p>
                      <a:r>
                        <a:rPr lang="sv-SE" baseline="0" dirty="0" smtClean="0"/>
                        <a:t>remove,</a:t>
                      </a:r>
                    </a:p>
                    <a:p>
                      <a:r>
                        <a:rPr lang="sv-SE" baseline="0" dirty="0" smtClean="0"/>
                        <a:t>equip</a:t>
                      </a:r>
                      <a:endParaRPr lang="sv-SE" dirty="0"/>
                    </a:p>
                  </a:txBody>
                  <a:tcPr/>
                </a:tc>
                <a:extLst>
                  <a:ext uri="{0D108BD9-81ED-4DB2-BD59-A6C34878D82A}">
                    <a16:rowId xmlns:a16="http://schemas.microsoft.com/office/drawing/2014/main" val="10001"/>
                  </a:ext>
                </a:extLst>
              </a:tr>
              <a:tr h="0">
                <a:tc>
                  <a:txBody>
                    <a:bodyPr/>
                    <a:lstStyle/>
                    <a:p>
                      <a:endParaRPr lang="sv-SE" dirty="0"/>
                    </a:p>
                  </a:txBody>
                  <a:tcPr/>
                </a:tc>
                <a:tc>
                  <a:txBody>
                    <a:bodyPr/>
                    <a:lstStyle/>
                    <a:p>
                      <a:endParaRPr lang="sv-SE" dirty="0"/>
                    </a:p>
                  </a:txBody>
                  <a:tcPr/>
                </a:tc>
                <a:tc>
                  <a:txBody>
                    <a:bodyPr/>
                    <a:lstStyle/>
                    <a:p>
                      <a:endParaRPr lang="sv-SE" dirty="0"/>
                    </a:p>
                  </a:txBody>
                  <a:tcPr/>
                </a:tc>
                <a:tc>
                  <a:txBody>
                    <a:bodyPr/>
                    <a:lstStyle/>
                    <a:p>
                      <a:endParaRPr lang="sv-SE" dirty="0"/>
                    </a:p>
                  </a:txBody>
                  <a:tcPr/>
                </a:tc>
                <a:extLst>
                  <a:ext uri="{0D108BD9-81ED-4DB2-BD59-A6C34878D82A}">
                    <a16:rowId xmlns:a16="http://schemas.microsoft.com/office/drawing/2014/main" val="10002"/>
                  </a:ext>
                </a:extLst>
              </a:tr>
              <a:tr h="268621">
                <a:tc>
                  <a:txBody>
                    <a:bodyPr/>
                    <a:lstStyle/>
                    <a:p>
                      <a:endParaRPr lang="sv-SE" dirty="0"/>
                    </a:p>
                  </a:txBody>
                  <a:tcPr/>
                </a:tc>
                <a:tc>
                  <a:txBody>
                    <a:bodyPr/>
                    <a:lstStyle/>
                    <a:p>
                      <a:endParaRPr lang="sv-SE" dirty="0"/>
                    </a:p>
                  </a:txBody>
                  <a:tcPr/>
                </a:tc>
                <a:tc>
                  <a:txBody>
                    <a:bodyPr/>
                    <a:lstStyle/>
                    <a:p>
                      <a:endParaRPr lang="sv-SE" dirty="0"/>
                    </a:p>
                  </a:txBody>
                  <a:tcPr/>
                </a:tc>
                <a:tc>
                  <a:txBody>
                    <a:bodyPr/>
                    <a:lstStyle/>
                    <a:p>
                      <a:endParaRPr lang="sv-SE" dirty="0"/>
                    </a:p>
                  </a:txBody>
                  <a:tcPr/>
                </a:tc>
                <a:extLst>
                  <a:ext uri="{0D108BD9-81ED-4DB2-BD59-A6C34878D82A}">
                    <a16:rowId xmlns:a16="http://schemas.microsoft.com/office/drawing/2014/main" val="10003"/>
                  </a:ext>
                </a:extLst>
              </a:tr>
            </a:tbl>
          </a:graphicData>
        </a:graphic>
      </p:graphicFrame>
    </p:spTree>
    <p:custDataLst>
      <p:tags r:id="rId1"/>
    </p:custDataLst>
    <p:extLst>
      <p:ext uri="{BB962C8B-B14F-4D97-AF65-F5344CB8AC3E}">
        <p14:creationId xmlns:p14="http://schemas.microsoft.com/office/powerpoint/2010/main" val="265435380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Granskning</a:t>
            </a:r>
          </a:p>
        </p:txBody>
      </p:sp>
      <p:sp>
        <p:nvSpPr>
          <p:cNvPr id="3" name="Platshållare för innehåll 2"/>
          <p:cNvSpPr>
            <a:spLocks noGrp="1"/>
          </p:cNvSpPr>
          <p:nvPr>
            <p:ph idx="1"/>
          </p:nvPr>
        </p:nvSpPr>
        <p:spPr/>
        <p:txBody>
          <a:bodyPr/>
          <a:lstStyle/>
          <a:p>
            <a:pPr marL="0" indent="0">
              <a:buNone/>
            </a:pPr>
            <a:r>
              <a:rPr lang="sv-SE" dirty="0" smtClean="0"/>
              <a:t>Vi har utfört en formell teknisk inspektion där var  och en av gruppmedlemmarna systematisk gått igenom klassen ”GameCharacter” som är primärt skriven av Lukas Varli(Författare). Vi har använt oss av checklistan(Från Seminaretillfälle Två) som vår röda tråd för att underlätta granskningen och se till att vi jobbar inom tydliga ramar. </a:t>
            </a:r>
          </a:p>
          <a:p>
            <a:pPr marL="0" indent="0">
              <a:buNone/>
            </a:pPr>
            <a:r>
              <a:rPr lang="sv-SE" dirty="0" smtClean="0"/>
              <a:t>Den primära anledningen för att vi valde just ”GameCharacter” var för att den klassen mätt i antalet metoder är den största klassen och att den kan ses som en integrationshub för hela programmet, vilket ökar risken till att den har fler defekter än de andra klasserna.  </a:t>
            </a:r>
            <a:endParaRPr lang="sv-SE" dirty="0"/>
          </a:p>
        </p:txBody>
      </p:sp>
    </p:spTree>
    <p:custDataLst>
      <p:tags r:id="rId1"/>
    </p:custDataLst>
    <p:extLst>
      <p:ext uri="{BB962C8B-B14F-4D97-AF65-F5344CB8AC3E}">
        <p14:creationId xmlns:p14="http://schemas.microsoft.com/office/powerpoint/2010/main" val="342700565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Granskningsrapport</a:t>
            </a:r>
          </a:p>
        </p:txBody>
      </p:sp>
      <p:sp>
        <p:nvSpPr>
          <p:cNvPr id="3" name="Platshållare för innehåll 2"/>
          <p:cNvSpPr>
            <a:spLocks noGrp="1"/>
          </p:cNvSpPr>
          <p:nvPr>
            <p:ph idx="1"/>
          </p:nvPr>
        </p:nvSpPr>
        <p:spPr/>
        <p:txBody>
          <a:bodyPr/>
          <a:lstStyle/>
          <a:p>
            <a:r>
              <a:rPr lang="sv-SE" dirty="0" smtClean="0"/>
              <a:t>En metod ”hpCounter” hittades som inte uppfyllde någon funktion. Den användes tidigare i projeket för testing av HP men ersattes senare av takeDamage som uppfyller samma funktion på ett effektivare sätt.</a:t>
            </a:r>
          </a:p>
          <a:p>
            <a:r>
              <a:rPr lang="sv-SE" dirty="0" smtClean="0"/>
              <a:t>Nament på metoden unWield bör specificeras, till exempel unWieldWeapon för att undvika förvirring. </a:t>
            </a:r>
            <a:endParaRPr lang="sv-SE" dirty="0"/>
          </a:p>
          <a:p>
            <a:r>
              <a:rPr lang="sv-SE" dirty="0" smtClean="0"/>
              <a:t>Namnet på metoden nameCheck bör specificeras. För att tydliggöra dess funktion kan man ändra till checkValidName  </a:t>
            </a:r>
            <a:endParaRPr lang="sv-SE" dirty="0"/>
          </a:p>
          <a:p>
            <a:r>
              <a:rPr lang="sv-SE" dirty="0" smtClean="0"/>
              <a:t>Namnet på metoden makeCharachterInPeacefulStance skulle kunna förenklas till notInCombat eller outOfCombat.</a:t>
            </a:r>
            <a:endParaRPr lang="sv-SE" dirty="0"/>
          </a:p>
        </p:txBody>
      </p:sp>
    </p:spTree>
    <p:custDataLst>
      <p:tags r:id="rId1"/>
    </p:custDataLst>
    <p:extLst>
      <p:ext uri="{BB962C8B-B14F-4D97-AF65-F5344CB8AC3E}">
        <p14:creationId xmlns:p14="http://schemas.microsoft.com/office/powerpoint/2010/main" val="387419717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Granskningsrapport</a:t>
            </a:r>
          </a:p>
        </p:txBody>
      </p:sp>
      <p:sp>
        <p:nvSpPr>
          <p:cNvPr id="3" name="Platshållare för innehåll 2"/>
          <p:cNvSpPr>
            <a:spLocks noGrp="1"/>
          </p:cNvSpPr>
          <p:nvPr>
            <p:ph idx="1"/>
          </p:nvPr>
        </p:nvSpPr>
        <p:spPr/>
        <p:txBody>
          <a:bodyPr>
            <a:normAutofit fontScale="32500" lnSpcReduction="20000"/>
          </a:bodyPr>
          <a:lstStyle/>
          <a:p>
            <a:pPr marL="0" indent="0">
              <a:buNone/>
            </a:pPr>
            <a:r>
              <a:rPr lang="sv-SE" dirty="0" smtClean="0"/>
              <a:t>Mer allvarliga</a:t>
            </a:r>
          </a:p>
          <a:p>
            <a:r>
              <a:rPr lang="sv-SE" dirty="0"/>
              <a:t>En metod ”hpCounter” hittades som inte uppfyllde någon funktion. Den användes tidigare i projeket för testing av HP men ersattes senare av takeDamage som uppfyller samma funktion på ett effektivare sätt.</a:t>
            </a:r>
          </a:p>
          <a:p>
            <a:r>
              <a:rPr lang="sv-SE" dirty="0"/>
              <a:t>Metoden hasEquipped() kan förenklas genom att slå ihop if sattserna med en &amp;&amp; </a:t>
            </a:r>
            <a:endParaRPr lang="sv-SE" dirty="0" smtClean="0"/>
          </a:p>
          <a:p>
            <a:endParaRPr lang="sv-SE" dirty="0" smtClean="0"/>
          </a:p>
          <a:p>
            <a:pPr marL="0" indent="0">
              <a:buNone/>
            </a:pPr>
            <a:r>
              <a:rPr lang="sv-SE" dirty="0" smtClean="0"/>
              <a:t>Mindre </a:t>
            </a:r>
            <a:r>
              <a:rPr lang="sv-SE" dirty="0" smtClean="0"/>
              <a:t>allvarliga </a:t>
            </a:r>
            <a:endParaRPr lang="sv-SE" dirty="0"/>
          </a:p>
          <a:p>
            <a:pPr fontAlgn="base"/>
            <a:r>
              <a:rPr lang="sv-SE" dirty="0"/>
              <a:t>Metod namnet “makeCharacterInCombat” &amp; “MakeCharacterInPeacefulStance” är onödigt komplicerade och skulle kunna döpas om till t.ex. “enterCombat” &amp; “exitCombat”.</a:t>
            </a:r>
          </a:p>
          <a:p>
            <a:pPr fontAlgn="base"/>
            <a:r>
              <a:rPr lang="sv-SE" dirty="0"/>
              <a:t/>
            </a:r>
            <a:br>
              <a:rPr lang="sv-SE" dirty="0"/>
            </a:br>
            <a:r>
              <a:rPr lang="sv-SE" dirty="0"/>
              <a:t>Metod namnet “getIsInCombat” skulle kunna döpas om till “isCharacterInCombat”.</a:t>
            </a:r>
          </a:p>
          <a:p>
            <a:pPr fontAlgn="base"/>
            <a:r>
              <a:rPr lang="sv-SE" dirty="0"/>
              <a:t/>
            </a:r>
            <a:br>
              <a:rPr lang="sv-SE" dirty="0"/>
            </a:br>
            <a:r>
              <a:rPr lang="sv-SE" dirty="0"/>
              <a:t>Metod namnet “makeCharacterDead” skulle kunna döpas om till “killCharacter” eller “characterDies”.</a:t>
            </a:r>
          </a:p>
          <a:p>
            <a:pPr fontAlgn="base"/>
            <a:r>
              <a:rPr lang="sv-SE" dirty="0"/>
              <a:t/>
            </a:r>
            <a:br>
              <a:rPr lang="sv-SE" dirty="0"/>
            </a:br>
            <a:r>
              <a:rPr lang="sv-SE" dirty="0"/>
              <a:t>Metod namnet “equipEquipment” skulle kunna döpas om till “useEquipment”.</a:t>
            </a:r>
          </a:p>
          <a:p>
            <a:pPr fontAlgn="base"/>
            <a:r>
              <a:rPr lang="sv-SE" dirty="0"/>
              <a:t/>
            </a:r>
            <a:br>
              <a:rPr lang="sv-SE" dirty="0"/>
            </a:br>
            <a:r>
              <a:rPr lang="sv-SE" dirty="0"/>
              <a:t>Metod namnet “isWielding” skulle kunna döpas till “isCharacterWieldingWeapon” för att bättre beskriva dess funktion.</a:t>
            </a:r>
          </a:p>
          <a:p>
            <a:pPr fontAlgn="base"/>
            <a:r>
              <a:rPr lang="sv-SE" dirty="0"/>
              <a:t>Metod namnet “hasEquipped” skulle kunna döpas om till “isEquipmentInUse”.</a:t>
            </a:r>
          </a:p>
          <a:p>
            <a:pPr fontAlgn="base"/>
            <a:r>
              <a:rPr lang="sv-SE" dirty="0"/>
              <a:t/>
            </a:r>
            <a:br>
              <a:rPr lang="sv-SE" dirty="0"/>
            </a:br>
            <a:r>
              <a:rPr lang="sv-SE" dirty="0"/>
              <a:t>Metod namnet “unWield” skulle kunna döpas om till “unWieldWeapon” för att specificera dess funktion.</a:t>
            </a:r>
          </a:p>
          <a:p>
            <a:pPr fontAlgn="base"/>
            <a:r>
              <a:rPr lang="sv-SE" dirty="0"/>
              <a:t/>
            </a:r>
            <a:br>
              <a:rPr lang="sv-SE" dirty="0"/>
            </a:br>
            <a:r>
              <a:rPr lang="sv-SE" dirty="0"/>
              <a:t>Metod namnet “pickUp” skulle kunna döpas till “pickUpItem” för att specificera dess funktion</a:t>
            </a:r>
            <a:r>
              <a:rPr lang="sv-SE" dirty="0" smtClean="0"/>
              <a:t>.</a:t>
            </a:r>
            <a:endParaRPr lang="sv-SE" dirty="0"/>
          </a:p>
          <a:p>
            <a:pPr fontAlgn="base"/>
            <a:r>
              <a:rPr lang="sv-SE" dirty="0"/>
              <a:t>Metoden “resetLevel” kan göras private</a:t>
            </a:r>
          </a:p>
          <a:p>
            <a:pPr fontAlgn="base"/>
            <a:r>
              <a:rPr lang="sv-SE" dirty="0"/>
              <a:t>Metoden “resetExperience” kan göras private</a:t>
            </a:r>
          </a:p>
          <a:p>
            <a:pPr marL="0" indent="0" fontAlgn="base">
              <a:buNone/>
            </a:pPr>
            <a:endParaRPr lang="sv-SE" b="1" dirty="0"/>
          </a:p>
          <a:p>
            <a:endParaRPr lang="sv-SE" sz="1800" dirty="0"/>
          </a:p>
        </p:txBody>
      </p:sp>
    </p:spTree>
    <p:custDataLst>
      <p:tags r:id="rId1"/>
    </p:custDataLst>
    <p:extLst>
      <p:ext uri="{BB962C8B-B14F-4D97-AF65-F5344CB8AC3E}">
        <p14:creationId xmlns:p14="http://schemas.microsoft.com/office/powerpoint/2010/main" val="379388359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Erfarenheter av granskning</a:t>
            </a:r>
          </a:p>
        </p:txBody>
      </p:sp>
      <p:sp>
        <p:nvSpPr>
          <p:cNvPr id="3" name="Platshållare för innehåll 2"/>
          <p:cNvSpPr>
            <a:spLocks noGrp="1"/>
          </p:cNvSpPr>
          <p:nvPr>
            <p:ph idx="1"/>
          </p:nvPr>
        </p:nvSpPr>
        <p:spPr/>
        <p:txBody>
          <a:bodyPr>
            <a:normAutofit/>
          </a:bodyPr>
          <a:lstStyle/>
          <a:p>
            <a:pPr marL="0" indent="0">
              <a:lnSpc>
                <a:spcPct val="100000"/>
              </a:lnSpc>
              <a:buNone/>
            </a:pPr>
            <a:r>
              <a:rPr lang="sv-SE" sz="2400" dirty="0"/>
              <a:t>Den största erfarenheten vi kunde dra av att utföra en formell teknisk inspektion var hur effektiv den var när det kommer till att hitta fel. Att först enskilt gå igenom koden noggrant steg för steg och sedan gå igenom den tillsammans visade sig vara väldigt effektivt. Det gav oss en möjlighet att gå igenom koden för att se till att allting ser bra ut och fungerar som det ska. Det är ett bra sätt att se hur varandras kod ser ut i minsta detalj och hur man har jobbat</a:t>
            </a:r>
            <a:r>
              <a:rPr lang="sv-SE" sz="2400" dirty="0" smtClean="0"/>
              <a:t>.</a:t>
            </a:r>
          </a:p>
          <a:p>
            <a:pPr marL="0" indent="0">
              <a:buNone/>
            </a:pPr>
            <a:endParaRPr lang="sv-SE" sz="2400" dirty="0" smtClean="0"/>
          </a:p>
          <a:p>
            <a:pPr marL="0" indent="0">
              <a:buNone/>
            </a:pPr>
            <a:endParaRPr lang="sv-SE" sz="2400" b="1" dirty="0"/>
          </a:p>
        </p:txBody>
      </p:sp>
    </p:spTree>
    <p:custDataLst>
      <p:tags r:id="rId1"/>
    </p:custDataLst>
    <p:extLst>
      <p:ext uri="{BB962C8B-B14F-4D97-AF65-F5344CB8AC3E}">
        <p14:creationId xmlns:p14="http://schemas.microsoft.com/office/powerpoint/2010/main" val="72467972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Kodkritiksystem</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84761886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Statiska mått</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62009659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Täckningsgrad</a:t>
            </a: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50995" y="365125"/>
            <a:ext cx="7941005" cy="6035675"/>
          </a:xfrm>
          <a:prstGeom prst="rect">
            <a:avLst/>
          </a:prstGeom>
        </p:spPr>
      </p:pic>
    </p:spTree>
    <p:custDataLst>
      <p:tags r:id="rId1"/>
    </p:custDataLst>
    <p:extLst>
      <p:ext uri="{BB962C8B-B14F-4D97-AF65-F5344CB8AC3E}">
        <p14:creationId xmlns:p14="http://schemas.microsoft.com/office/powerpoint/2010/main" val="347627941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Profiler</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412423257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Profiler</a:t>
            </a:r>
          </a:p>
        </p:txBody>
      </p:sp>
      <p:sp>
        <p:nvSpPr>
          <p:cNvPr id="3" name="Platshållare för innehåll 2"/>
          <p:cNvSpPr>
            <a:spLocks noGrp="1"/>
          </p:cNvSpPr>
          <p:nvPr>
            <p:ph idx="1"/>
          </p:nvPr>
        </p:nvSpPr>
        <p:spPr>
          <a:xfrm>
            <a:off x="678543" y="1448253"/>
            <a:ext cx="10515600" cy="4351338"/>
          </a:xfrm>
        </p:spPr>
        <p:txBody>
          <a:bodyPr/>
          <a:lstStyle/>
          <a:p>
            <a:pPr marL="0" indent="0">
              <a:buNone/>
            </a:pPr>
            <a:r>
              <a:rPr lang="sv-SE" dirty="0" smtClean="0"/>
              <a:t>Vi började med att köra profilern på alla klasser i programmet för att undersöka vilka klasser och metoder som hade längst körtid</a:t>
            </a:r>
            <a:endParaRPr lang="sv-SE"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4337" y="2661104"/>
            <a:ext cx="11363325" cy="3829050"/>
          </a:xfrm>
          <a:prstGeom prst="rect">
            <a:avLst/>
          </a:prstGeom>
        </p:spPr>
      </p:pic>
      <p:sp>
        <p:nvSpPr>
          <p:cNvPr id="9" name="Flowchart: Process 8"/>
          <p:cNvSpPr/>
          <p:nvPr/>
        </p:nvSpPr>
        <p:spPr>
          <a:xfrm>
            <a:off x="678542" y="3802743"/>
            <a:ext cx="11099120" cy="696686"/>
          </a:xfrm>
          <a:prstGeom prst="flowChartProcess">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sv-SE"/>
          </a:p>
        </p:txBody>
      </p:sp>
    </p:spTree>
    <p:custDataLst>
      <p:tags r:id="rId1"/>
    </p:custDataLst>
    <p:extLst>
      <p:ext uri="{BB962C8B-B14F-4D97-AF65-F5344CB8AC3E}">
        <p14:creationId xmlns:p14="http://schemas.microsoft.com/office/powerpoint/2010/main" val="25478245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Slutlig design</a:t>
            </a:r>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48584" y="0"/>
            <a:ext cx="7393473" cy="6858000"/>
          </a:xfrm>
          <a:prstGeom prst="rect">
            <a:avLst/>
          </a:prstGeom>
        </p:spPr>
      </p:pic>
    </p:spTree>
    <p:custDataLst>
      <p:tags r:id="rId1"/>
    </p:custDataLst>
    <p:extLst>
      <p:ext uri="{BB962C8B-B14F-4D97-AF65-F5344CB8AC3E}">
        <p14:creationId xmlns:p14="http://schemas.microsoft.com/office/powerpoint/2010/main" val="361761075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80143" y="388711"/>
            <a:ext cx="10515600" cy="4351338"/>
          </a:xfrm>
        </p:spPr>
        <p:txBody>
          <a:bodyPr/>
          <a:lstStyle/>
          <a:p>
            <a:pPr marL="0" indent="0">
              <a:buNone/>
            </a:pPr>
            <a:r>
              <a:rPr lang="sv-SE" dirty="0" smtClean="0"/>
              <a:t>Efter flera körningar med någorlunda varierande resultat så stod det klart att det var GameCharacter classen, dens konstruktor samt metoden unEquip som krävde mest CPU tid. Därför valde vi att undersöka den närmare och köra profilern på bara den klassen</a:t>
            </a:r>
            <a:endParaRPr lang="sv-SE"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0143" y="2102957"/>
            <a:ext cx="10974332" cy="3639058"/>
          </a:xfrm>
          <a:prstGeom prst="rect">
            <a:avLst/>
          </a:prstGeom>
        </p:spPr>
      </p:pic>
      <p:sp>
        <p:nvSpPr>
          <p:cNvPr id="5" name="Flowchart: Process 4"/>
          <p:cNvSpPr/>
          <p:nvPr/>
        </p:nvSpPr>
        <p:spPr>
          <a:xfrm>
            <a:off x="780143" y="2902856"/>
            <a:ext cx="11078028" cy="1567543"/>
          </a:xfrm>
          <a:prstGeom prst="flowChartProcess">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sv-SE"/>
          </a:p>
        </p:txBody>
      </p:sp>
    </p:spTree>
    <p:extLst>
      <p:ext uri="{BB962C8B-B14F-4D97-AF65-F5344CB8AC3E}">
        <p14:creationId xmlns:p14="http://schemas.microsoft.com/office/powerpoint/2010/main" val="392558796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8834" y="342469"/>
            <a:ext cx="10974332" cy="6173061"/>
          </a:xfrm>
          <a:prstGeom prst="rect">
            <a:avLst/>
          </a:prstGeom>
        </p:spPr>
      </p:pic>
    </p:spTree>
    <p:extLst>
      <p:ext uri="{BB962C8B-B14F-4D97-AF65-F5344CB8AC3E}">
        <p14:creationId xmlns:p14="http://schemas.microsoft.com/office/powerpoint/2010/main" val="278290310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0143" y="1179565"/>
            <a:ext cx="10974332" cy="2495898"/>
          </a:xfrm>
          <a:prstGeom prst="rect">
            <a:avLst/>
          </a:prstGeom>
        </p:spPr>
      </p:pic>
      <p:sp>
        <p:nvSpPr>
          <p:cNvPr id="5" name="Content Placeholder 2"/>
          <p:cNvSpPr>
            <a:spLocks noGrp="1"/>
          </p:cNvSpPr>
          <p:nvPr>
            <p:ph idx="1"/>
          </p:nvPr>
        </p:nvSpPr>
        <p:spPr>
          <a:xfrm>
            <a:off x="780143" y="388711"/>
            <a:ext cx="10515600" cy="4351338"/>
          </a:xfrm>
        </p:spPr>
        <p:txBody>
          <a:bodyPr/>
          <a:lstStyle/>
          <a:p>
            <a:pPr marL="0" indent="0">
              <a:buNone/>
            </a:pPr>
            <a:r>
              <a:rPr lang="sv-SE" dirty="0" smtClean="0"/>
              <a:t>Enum Type tar upp mest plats WTF</a:t>
            </a:r>
            <a:endParaRPr lang="sv-SE"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0143" y="3949753"/>
            <a:ext cx="11315700" cy="1581150"/>
          </a:xfrm>
          <a:prstGeom prst="rect">
            <a:avLst/>
          </a:prstGeom>
        </p:spPr>
      </p:pic>
    </p:spTree>
    <p:extLst>
      <p:ext uri="{BB962C8B-B14F-4D97-AF65-F5344CB8AC3E}">
        <p14:creationId xmlns:p14="http://schemas.microsoft.com/office/powerpoint/2010/main" val="278847471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80143" y="1027340"/>
            <a:ext cx="10515600" cy="4351338"/>
          </a:xfrm>
        </p:spPr>
        <p:txBody>
          <a:bodyPr/>
          <a:lstStyle/>
          <a:p>
            <a:pPr marL="0" indent="0">
              <a:buNone/>
            </a:pPr>
            <a:r>
              <a:rPr lang="sv-SE" dirty="0" smtClean="0"/>
              <a:t>Kan finnas ett samband mellan att unequip är långsam och att equipment och dens enum tar upp mycket plats, eller så är jag bara sämst på att skriva kod</a:t>
            </a:r>
            <a:endParaRPr lang="sv-SE" dirty="0"/>
          </a:p>
        </p:txBody>
      </p:sp>
    </p:spTree>
    <p:extLst>
      <p:ext uri="{BB962C8B-B14F-4D97-AF65-F5344CB8AC3E}">
        <p14:creationId xmlns:p14="http://schemas.microsoft.com/office/powerpoint/2010/main" val="257771853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latshållare för innehåll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60831" y="0"/>
            <a:ext cx="8731170" cy="6830210"/>
          </a:xfrm>
        </p:spPr>
      </p:pic>
      <p:sp>
        <p:nvSpPr>
          <p:cNvPr id="5" name="Rubrik 1"/>
          <p:cNvSpPr>
            <a:spLocks noGrp="1"/>
          </p:cNvSpPr>
          <p:nvPr>
            <p:ph type="title"/>
          </p:nvPr>
        </p:nvSpPr>
        <p:spPr>
          <a:xfrm>
            <a:off x="-134074" y="2610613"/>
            <a:ext cx="10515600" cy="1325563"/>
          </a:xfrm>
        </p:spPr>
        <p:txBody>
          <a:bodyPr/>
          <a:lstStyle/>
          <a:p>
            <a:r>
              <a:rPr lang="sv-SE" dirty="0"/>
              <a:t>Byggscript före</a:t>
            </a:r>
          </a:p>
        </p:txBody>
      </p:sp>
    </p:spTree>
    <p:extLst>
      <p:ext uri="{BB962C8B-B14F-4D97-AF65-F5344CB8AC3E}">
        <p14:creationId xmlns:p14="http://schemas.microsoft.com/office/powerpoint/2010/main" val="17018567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ubrik 1"/>
          <p:cNvSpPr>
            <a:spLocks noGrp="1"/>
          </p:cNvSpPr>
          <p:nvPr>
            <p:ph type="title"/>
          </p:nvPr>
        </p:nvSpPr>
        <p:spPr>
          <a:xfrm>
            <a:off x="-153365" y="2471717"/>
            <a:ext cx="10515600" cy="1325563"/>
          </a:xfrm>
        </p:spPr>
        <p:txBody>
          <a:bodyPr/>
          <a:lstStyle/>
          <a:p>
            <a:r>
              <a:rPr lang="sv-SE" dirty="0"/>
              <a:t>Byggscript slutliga</a:t>
            </a:r>
          </a:p>
        </p:txBody>
      </p:sp>
      <p:pic>
        <p:nvPicPr>
          <p:cNvPr id="11" name="Platshållare för innehåll 10"/>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4051139" y="33327"/>
            <a:ext cx="8140861" cy="6824673"/>
          </a:xfrm>
        </p:spPr>
      </p:pic>
      <p:sp>
        <p:nvSpPr>
          <p:cNvPr id="2" name="Pil: höger 1">
            <a:extLst>
              <a:ext uri="{FF2B5EF4-FFF2-40B4-BE49-F238E27FC236}">
                <a16:creationId xmlns:a16="http://schemas.microsoft.com/office/drawing/2014/main" id="{5BED2071-56FA-4E12-93ED-D5F1E015E9AB}"/>
              </a:ext>
            </a:extLst>
          </p:cNvPr>
          <p:cNvSpPr/>
          <p:nvPr/>
        </p:nvSpPr>
        <p:spPr>
          <a:xfrm>
            <a:off x="4111750" y="3695181"/>
            <a:ext cx="629016" cy="129848"/>
          </a:xfrm>
          <a:prstGeom prst="rightArrow">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sv-SE"/>
          </a:p>
        </p:txBody>
      </p:sp>
      <p:sp>
        <p:nvSpPr>
          <p:cNvPr id="5" name="Pil: höger 4">
            <a:extLst>
              <a:ext uri="{FF2B5EF4-FFF2-40B4-BE49-F238E27FC236}">
                <a16:creationId xmlns:a16="http://schemas.microsoft.com/office/drawing/2014/main" id="{DC33DE33-4EEE-4AAE-971A-9ECC8EEE5EF1}"/>
              </a:ext>
            </a:extLst>
          </p:cNvPr>
          <p:cNvSpPr/>
          <p:nvPr/>
        </p:nvSpPr>
        <p:spPr>
          <a:xfrm>
            <a:off x="4111750" y="6210805"/>
            <a:ext cx="629016" cy="129848"/>
          </a:xfrm>
          <a:prstGeom prst="rightArrow">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sv-SE"/>
          </a:p>
        </p:txBody>
      </p:sp>
      <p:sp>
        <p:nvSpPr>
          <p:cNvPr id="6" name="Pil: höger 5">
            <a:extLst>
              <a:ext uri="{FF2B5EF4-FFF2-40B4-BE49-F238E27FC236}">
                <a16:creationId xmlns:a16="http://schemas.microsoft.com/office/drawing/2014/main" id="{079D7526-A6BE-430A-8F83-1E17E1718B8F}"/>
              </a:ext>
            </a:extLst>
          </p:cNvPr>
          <p:cNvSpPr/>
          <p:nvPr/>
        </p:nvSpPr>
        <p:spPr>
          <a:xfrm>
            <a:off x="4051139" y="370728"/>
            <a:ext cx="629016" cy="129848"/>
          </a:xfrm>
          <a:prstGeom prst="rightArrow">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sv-SE"/>
          </a:p>
        </p:txBody>
      </p:sp>
      <p:sp>
        <p:nvSpPr>
          <p:cNvPr id="7" name="Pil: höger 6">
            <a:extLst>
              <a:ext uri="{FF2B5EF4-FFF2-40B4-BE49-F238E27FC236}">
                <a16:creationId xmlns:a16="http://schemas.microsoft.com/office/drawing/2014/main" id="{C612D35E-3946-4792-9C94-3ADB79886997}"/>
              </a:ext>
            </a:extLst>
          </p:cNvPr>
          <p:cNvSpPr/>
          <p:nvPr/>
        </p:nvSpPr>
        <p:spPr>
          <a:xfrm>
            <a:off x="4436090" y="5132868"/>
            <a:ext cx="629016" cy="129848"/>
          </a:xfrm>
          <a:prstGeom prst="rightArrow">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sv-SE"/>
          </a:p>
        </p:txBody>
      </p:sp>
      <p:sp>
        <p:nvSpPr>
          <p:cNvPr id="8" name="Pil: höger 7">
            <a:extLst>
              <a:ext uri="{FF2B5EF4-FFF2-40B4-BE49-F238E27FC236}">
                <a16:creationId xmlns:a16="http://schemas.microsoft.com/office/drawing/2014/main" id="{5BD09438-3B93-47E0-BC3B-379F80A1ECA7}"/>
              </a:ext>
            </a:extLst>
          </p:cNvPr>
          <p:cNvSpPr/>
          <p:nvPr/>
        </p:nvSpPr>
        <p:spPr>
          <a:xfrm>
            <a:off x="4436090" y="5755635"/>
            <a:ext cx="629016" cy="129848"/>
          </a:xfrm>
          <a:prstGeom prst="rightArrow">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sv-SE"/>
          </a:p>
        </p:txBody>
      </p:sp>
      <p:sp>
        <p:nvSpPr>
          <p:cNvPr id="10" name="Pil: höger 9">
            <a:extLst>
              <a:ext uri="{FF2B5EF4-FFF2-40B4-BE49-F238E27FC236}">
                <a16:creationId xmlns:a16="http://schemas.microsoft.com/office/drawing/2014/main" id="{5E1CDCBD-85A1-479E-827B-CE49B4497796}"/>
              </a:ext>
            </a:extLst>
          </p:cNvPr>
          <p:cNvSpPr/>
          <p:nvPr/>
        </p:nvSpPr>
        <p:spPr>
          <a:xfrm>
            <a:off x="4750598" y="5283391"/>
            <a:ext cx="629016" cy="129848"/>
          </a:xfrm>
          <a:prstGeom prst="rightArrow">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sv-SE"/>
          </a:p>
        </p:txBody>
      </p:sp>
      <p:sp>
        <p:nvSpPr>
          <p:cNvPr id="12" name="Pil: höger 11">
            <a:extLst>
              <a:ext uri="{FF2B5EF4-FFF2-40B4-BE49-F238E27FC236}">
                <a16:creationId xmlns:a16="http://schemas.microsoft.com/office/drawing/2014/main" id="{8731D112-5CF6-4435-8FC0-5ABB9AFA1AC7}"/>
              </a:ext>
            </a:extLst>
          </p:cNvPr>
          <p:cNvSpPr/>
          <p:nvPr/>
        </p:nvSpPr>
        <p:spPr>
          <a:xfrm>
            <a:off x="4784887" y="5584437"/>
            <a:ext cx="629016" cy="129848"/>
          </a:xfrm>
          <a:prstGeom prst="rightArrow">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sv-SE"/>
          </a:p>
        </p:txBody>
      </p:sp>
      <p:sp>
        <p:nvSpPr>
          <p:cNvPr id="13" name="Pil: höger 12">
            <a:extLst>
              <a:ext uri="{FF2B5EF4-FFF2-40B4-BE49-F238E27FC236}">
                <a16:creationId xmlns:a16="http://schemas.microsoft.com/office/drawing/2014/main" id="{6353E274-CA98-4BA5-9F0C-F86B0EAE5578}"/>
              </a:ext>
            </a:extLst>
          </p:cNvPr>
          <p:cNvSpPr/>
          <p:nvPr/>
        </p:nvSpPr>
        <p:spPr>
          <a:xfrm>
            <a:off x="5104435" y="5433914"/>
            <a:ext cx="629016" cy="129848"/>
          </a:xfrm>
          <a:prstGeom prst="rightArrow">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sv-SE"/>
          </a:p>
        </p:txBody>
      </p:sp>
    </p:spTree>
    <p:custDataLst>
      <p:tags r:id="rId1"/>
    </p:custDataLst>
    <p:extLst>
      <p:ext uri="{BB962C8B-B14F-4D97-AF65-F5344CB8AC3E}">
        <p14:creationId xmlns:p14="http://schemas.microsoft.com/office/powerpoint/2010/main" val="9637173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839788" y="312574"/>
            <a:ext cx="10515600" cy="1325563"/>
          </a:xfrm>
        </p:spPr>
        <p:txBody>
          <a:bodyPr/>
          <a:lstStyle/>
          <a:p>
            <a:r>
              <a:rPr lang="sv-SE" dirty="0"/>
              <a:t>TDD-exempel: Lukas</a:t>
            </a:r>
          </a:p>
        </p:txBody>
      </p:sp>
      <p:sp>
        <p:nvSpPr>
          <p:cNvPr id="4" name="Platshållare för text 3"/>
          <p:cNvSpPr>
            <a:spLocks noGrp="1"/>
          </p:cNvSpPr>
          <p:nvPr>
            <p:ph type="body" idx="1"/>
          </p:nvPr>
        </p:nvSpPr>
        <p:spPr>
          <a:xfrm>
            <a:off x="839788" y="1226181"/>
            <a:ext cx="5157787" cy="823912"/>
          </a:xfrm>
        </p:spPr>
        <p:txBody>
          <a:bodyPr/>
          <a:lstStyle/>
          <a:p>
            <a:r>
              <a:rPr lang="sv-SE" dirty="0" err="1"/>
              <a:t>Testkod</a:t>
            </a:r>
            <a:endParaRPr lang="sv-SE" dirty="0"/>
          </a:p>
        </p:txBody>
      </p:sp>
      <p:sp>
        <p:nvSpPr>
          <p:cNvPr id="6" name="Platshållare för text 5"/>
          <p:cNvSpPr>
            <a:spLocks noGrp="1"/>
          </p:cNvSpPr>
          <p:nvPr>
            <p:ph type="body" sz="quarter" idx="3"/>
          </p:nvPr>
        </p:nvSpPr>
        <p:spPr/>
        <p:txBody>
          <a:bodyPr/>
          <a:lstStyle/>
          <a:p>
            <a:r>
              <a:rPr lang="sv-SE" dirty="0"/>
              <a:t>Koden som testas</a:t>
            </a:r>
          </a:p>
        </p:txBody>
      </p:sp>
      <p:sp>
        <p:nvSpPr>
          <p:cNvPr id="8" name="Rectangle 2">
            <a:extLst>
              <a:ext uri="{FF2B5EF4-FFF2-40B4-BE49-F238E27FC236}">
                <a16:creationId xmlns:a16="http://schemas.microsoft.com/office/drawing/2014/main" id="{1FC9AD1E-4A52-4998-A5A3-BAEC1C827718}"/>
              </a:ext>
            </a:extLst>
          </p:cNvPr>
          <p:cNvSpPr>
            <a:spLocks noGrp="1" noChangeArrowheads="1"/>
          </p:cNvSpPr>
          <p:nvPr>
            <p:ph sz="quarter" idx="4"/>
          </p:nvPr>
        </p:nvSpPr>
        <p:spPr bwMode="auto">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public void </a:t>
            </a:r>
            <a:r>
              <a:rPr kumimoji="0" lang="sv-SE" altLang="sv-SE" sz="1000" b="0" i="0" u="none" strike="noStrike" cap="none" normalizeH="0" baseline="0">
                <a:ln>
                  <a:noFill/>
                </a:ln>
                <a:solidFill>
                  <a:srgbClr val="FFC66D"/>
                </a:solidFill>
                <a:effectLst/>
                <a:latin typeface="Courier New" panose="02070309020205020404" pitchFamily="49" charset="0"/>
                <a:cs typeface="Courier New" panose="02070309020205020404" pitchFamily="49" charset="0"/>
              </a:rPr>
              <a:t>makeCharacterDead</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b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if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a:ln>
                  <a:noFill/>
                </a:ln>
                <a:solidFill>
                  <a:srgbClr val="9876AA"/>
                </a:solidFill>
                <a:effectLst/>
                <a:latin typeface="Courier New" panose="02070309020205020404" pitchFamily="49" charset="0"/>
                <a:cs typeface="Courier New" panose="02070309020205020404" pitchFamily="49" charset="0"/>
              </a:rPr>
              <a:t>isInCombat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&amp;&amp; </a:t>
            </a:r>
            <a:r>
              <a:rPr kumimoji="0" lang="sv-SE" altLang="sv-SE" sz="1000" b="0" i="0" u="none" strike="noStrike" cap="none" normalizeH="0" baseline="0">
                <a:ln>
                  <a:noFill/>
                </a:ln>
                <a:solidFill>
                  <a:srgbClr val="9876AA"/>
                </a:solidFill>
                <a:effectLst/>
                <a:latin typeface="Courier New" panose="02070309020205020404" pitchFamily="49" charset="0"/>
                <a:cs typeface="Courier New" panose="02070309020205020404" pitchFamily="49" charset="0"/>
              </a:rPr>
              <a:t>currentHp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6897BB"/>
                </a:solidFill>
                <a:effectLst/>
                <a:latin typeface="Courier New" panose="02070309020205020404" pitchFamily="49" charset="0"/>
                <a:cs typeface="Courier New" panose="02070309020205020404" pitchFamily="49" charset="0"/>
              </a:rPr>
              <a:t>0</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b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9876AA"/>
                </a:solidFill>
                <a:effectLst/>
                <a:latin typeface="Courier New" panose="02070309020205020404" pitchFamily="49" charset="0"/>
                <a:cs typeface="Courier New" panose="02070309020205020404" pitchFamily="49" charset="0"/>
              </a:rPr>
              <a:t>isAlive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false;</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resetExperience()</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resetPosition()</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endParaRPr kumimoji="0" lang="sv-SE" altLang="sv-SE" sz="1800" b="0" i="0" u="none" strike="noStrike" cap="none" normalizeH="0" baseline="0">
              <a:ln>
                <a:noFill/>
              </a:ln>
              <a:solidFill>
                <a:schemeClr val="tx1"/>
              </a:solidFill>
              <a:effectLst/>
              <a:latin typeface="Arial" panose="020B0604020202020204" pitchFamily="34" charset="0"/>
            </a:endParaRPr>
          </a:p>
        </p:txBody>
      </p:sp>
      <p:sp>
        <p:nvSpPr>
          <p:cNvPr id="12" name="Rectangle 2">
            <a:extLst>
              <a:ext uri="{FF2B5EF4-FFF2-40B4-BE49-F238E27FC236}">
                <a16:creationId xmlns:a16="http://schemas.microsoft.com/office/drawing/2014/main" id="{390B7AF8-02CC-4EF9-A9A5-59849FC5BA99}"/>
              </a:ext>
            </a:extLst>
          </p:cNvPr>
          <p:cNvSpPr>
            <a:spLocks noGrp="1" noChangeArrowheads="1"/>
          </p:cNvSpPr>
          <p:nvPr>
            <p:ph sz="half" idx="2"/>
          </p:nvPr>
        </p:nvSpPr>
        <p:spPr bwMode="auto">
          <a:xfrm>
            <a:off x="556009" y="1949031"/>
            <a:ext cx="5441566" cy="470898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r>
            <a:b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BBB529"/>
                </a:solidFill>
                <a:effectLst/>
                <a:latin typeface="Courier New" panose="02070309020205020404" pitchFamily="49" charset="0"/>
                <a:cs typeface="Courier New" panose="02070309020205020404" pitchFamily="49" charset="0"/>
              </a:rPr>
              <a:t>@Test</a:t>
            </a:r>
            <a:br>
              <a:rPr kumimoji="0" lang="sv-SE" altLang="sv-SE" sz="1000" b="0" i="0" u="none" strike="noStrike" cap="none" normalizeH="0" baseline="0" dirty="0">
                <a:ln>
                  <a:noFill/>
                </a:ln>
                <a:solidFill>
                  <a:srgbClr val="BBB529"/>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public </a:t>
            </a:r>
            <a:r>
              <a:rPr kumimoji="0" lang="sv-SE" altLang="sv-SE" sz="1000" b="0" i="0" u="none" strike="noStrike" cap="none" normalizeH="0" baseline="0" dirty="0" err="1">
                <a:ln>
                  <a:noFill/>
                </a:ln>
                <a:solidFill>
                  <a:srgbClr val="CC7832"/>
                </a:solidFill>
                <a:effectLst/>
                <a:latin typeface="Courier New" panose="02070309020205020404" pitchFamily="49" charset="0"/>
                <a:cs typeface="Courier New" panose="02070309020205020404" pitchFamily="49" charset="0"/>
              </a:rPr>
              <a:t>void</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FFC66D"/>
                </a:solidFill>
                <a:effectLst/>
                <a:latin typeface="Courier New" panose="02070309020205020404" pitchFamily="49" charset="0"/>
                <a:cs typeface="Courier New" panose="02070309020205020404" pitchFamily="49" charset="0"/>
              </a:rPr>
              <a:t>testCheckExperienceAfterCharacterIsDead</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b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GameCharacter</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new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GameCharacter</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"kalle"</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mainCharacter.makeCharacterInCombat</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CC7832"/>
                </a:solidFill>
                <a:effectLst/>
                <a:latin typeface="Courier New" panose="02070309020205020404" pitchFamily="49" charset="0"/>
                <a:cs typeface="Courier New" panose="02070309020205020404" pitchFamily="49" charset="0"/>
              </a:rPr>
              <a:t>int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currentHp</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mainCharacter.getCurrentHp</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mainCharacter.hpCounter</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currentHp</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mainCharacter.makeCharacterDead</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1"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assertEquals</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0</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mainCharacter.getExperience</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BBB529"/>
                </a:solidFill>
                <a:effectLst/>
                <a:latin typeface="Courier New" panose="02070309020205020404" pitchFamily="49" charset="0"/>
                <a:cs typeface="Courier New" panose="02070309020205020404" pitchFamily="49" charset="0"/>
              </a:rPr>
              <a:t>@Test</a:t>
            </a:r>
            <a:br>
              <a:rPr kumimoji="0" lang="sv-SE" altLang="sv-SE" sz="1000" b="0" i="0" u="none" strike="noStrike" cap="none" normalizeH="0" baseline="0" dirty="0">
                <a:ln>
                  <a:noFill/>
                </a:ln>
                <a:solidFill>
                  <a:srgbClr val="BBB529"/>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public </a:t>
            </a:r>
            <a:r>
              <a:rPr kumimoji="0" lang="sv-SE" altLang="sv-SE" sz="1000" b="0" i="0" u="none" strike="noStrike" cap="none" normalizeH="0" baseline="0" dirty="0" err="1">
                <a:ln>
                  <a:noFill/>
                </a:ln>
                <a:solidFill>
                  <a:srgbClr val="CC7832"/>
                </a:solidFill>
                <a:effectLst/>
                <a:latin typeface="Courier New" panose="02070309020205020404" pitchFamily="49" charset="0"/>
                <a:cs typeface="Courier New" panose="02070309020205020404" pitchFamily="49" charset="0"/>
              </a:rPr>
              <a:t>void</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FFC66D"/>
                </a:solidFill>
                <a:effectLst/>
                <a:latin typeface="Courier New" panose="02070309020205020404" pitchFamily="49" charset="0"/>
                <a:cs typeface="Courier New" panose="02070309020205020404" pitchFamily="49" charset="0"/>
              </a:rPr>
              <a:t>testResetPositionX</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b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GameCharacter</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new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GameCharacter</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"kalle"</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mainCharacter.moveRight</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mainCharacter.makeCharacterInCombat</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mainCharacter.hpCounter</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mainCharacter.getCurrentHp</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mainCharacter.makeCharacterDead</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1"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assertEquals</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20.0</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mainCharacter.getXPos</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0.1</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r>
            <a:b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BBB529"/>
                </a:solidFill>
                <a:effectLst/>
                <a:latin typeface="Courier New" panose="02070309020205020404" pitchFamily="49" charset="0"/>
                <a:cs typeface="Courier New" panose="02070309020205020404" pitchFamily="49" charset="0"/>
              </a:rPr>
              <a:t>@Test</a:t>
            </a:r>
            <a:br>
              <a:rPr kumimoji="0" lang="sv-SE" altLang="sv-SE" sz="1000" b="0" i="0" u="none" strike="noStrike" cap="none" normalizeH="0" baseline="0" dirty="0">
                <a:ln>
                  <a:noFill/>
                </a:ln>
                <a:solidFill>
                  <a:srgbClr val="BBB529"/>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public </a:t>
            </a:r>
            <a:r>
              <a:rPr kumimoji="0" lang="sv-SE" altLang="sv-SE" sz="1000" b="0" i="0" u="none" strike="noStrike" cap="none" normalizeH="0" baseline="0" dirty="0" err="1">
                <a:ln>
                  <a:noFill/>
                </a:ln>
                <a:solidFill>
                  <a:srgbClr val="CC7832"/>
                </a:solidFill>
                <a:effectLst/>
                <a:latin typeface="Courier New" panose="02070309020205020404" pitchFamily="49" charset="0"/>
                <a:cs typeface="Courier New" panose="02070309020205020404" pitchFamily="49" charset="0"/>
              </a:rPr>
              <a:t>void</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FFC66D"/>
                </a:solidFill>
                <a:effectLst/>
                <a:latin typeface="Courier New" panose="02070309020205020404" pitchFamily="49" charset="0"/>
                <a:cs typeface="Courier New" panose="02070309020205020404" pitchFamily="49" charset="0"/>
              </a:rPr>
              <a:t>testResetPositionY</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b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GameCharacter</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new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GameCharacter</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"kalle"</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mainCharacter.moveRight</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mainCharacter.moveDown</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mainCharacter.makeCharacterInCombat</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mainCharacter.hpCounter</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mainCharacter.getCurrentHp</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mainCharacter.makeCharacterDead</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1"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assertEquals</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10.0</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mainCharacter.getYPos</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0.1</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endParaRPr kumimoji="0" lang="sv-SE" altLang="sv-SE" sz="1800" b="0" i="0" u="none" strike="noStrike" cap="none" normalizeH="0" baseline="0" dirty="0">
              <a:ln>
                <a:noFill/>
              </a:ln>
              <a:solidFill>
                <a:schemeClr val="tx1"/>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35024134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839788" y="312574"/>
            <a:ext cx="10515600" cy="1325563"/>
          </a:xfrm>
        </p:spPr>
        <p:txBody>
          <a:bodyPr/>
          <a:lstStyle/>
          <a:p>
            <a:r>
              <a:rPr lang="sv-SE" dirty="0"/>
              <a:t>TDD-exempel: Lukas</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6" name="Platshållare för text 5"/>
          <p:cNvSpPr>
            <a:spLocks noGrp="1"/>
          </p:cNvSpPr>
          <p:nvPr>
            <p:ph type="body" sz="quarter" idx="3"/>
          </p:nvPr>
        </p:nvSpPr>
        <p:spPr/>
        <p:txBody>
          <a:bodyPr/>
          <a:lstStyle/>
          <a:p>
            <a:r>
              <a:rPr lang="sv-SE" dirty="0"/>
              <a:t>Koden som testas</a:t>
            </a:r>
          </a:p>
        </p:txBody>
      </p:sp>
      <p:sp>
        <p:nvSpPr>
          <p:cNvPr id="13" name="Rectangle 3">
            <a:extLst>
              <a:ext uri="{FF2B5EF4-FFF2-40B4-BE49-F238E27FC236}">
                <a16:creationId xmlns:a16="http://schemas.microsoft.com/office/drawing/2014/main" id="{C08EF8EF-E887-46B2-8D83-1FD183E46154}"/>
              </a:ext>
            </a:extLst>
          </p:cNvPr>
          <p:cNvSpPr>
            <a:spLocks noGrp="1" noChangeArrowheads="1"/>
          </p:cNvSpPr>
          <p:nvPr>
            <p:ph sz="quarter" idx="4"/>
          </p:nvPr>
        </p:nvSpPr>
        <p:spPr bwMode="auto">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public void </a:t>
            </a:r>
            <a:r>
              <a:rPr kumimoji="0" lang="sv-SE" altLang="sv-SE" sz="1000" b="0" i="0" u="none" strike="noStrike" cap="none" normalizeH="0" baseline="0">
                <a:ln>
                  <a:noFill/>
                </a:ln>
                <a:solidFill>
                  <a:srgbClr val="FFC66D"/>
                </a:solidFill>
                <a:effectLst/>
                <a:latin typeface="Courier New" panose="02070309020205020404" pitchFamily="49" charset="0"/>
                <a:cs typeface="Courier New" panose="02070309020205020404" pitchFamily="49" charset="0"/>
              </a:rPr>
              <a:t>afterCombat</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boolean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isInCombat) {</a:t>
            </a:r>
            <a:b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if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(isInCombat) {</a:t>
            </a:r>
            <a:b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makeCharacterInPeacefulStance()</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9876AA"/>
                </a:solidFill>
                <a:effectLst/>
                <a:latin typeface="Courier New" panose="02070309020205020404" pitchFamily="49" charset="0"/>
                <a:cs typeface="Courier New" panose="02070309020205020404" pitchFamily="49" charset="0"/>
              </a:rPr>
              <a:t>experience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6897BB"/>
                </a:solidFill>
                <a:effectLst/>
                <a:latin typeface="Courier New" panose="02070309020205020404" pitchFamily="49" charset="0"/>
                <a:cs typeface="Courier New" panose="02070309020205020404" pitchFamily="49" charset="0"/>
              </a:rPr>
              <a:t>10</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if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a:ln>
                  <a:noFill/>
                </a:ln>
                <a:solidFill>
                  <a:srgbClr val="9876AA"/>
                </a:solidFill>
                <a:effectLst/>
                <a:latin typeface="Courier New" panose="02070309020205020404" pitchFamily="49" charset="0"/>
                <a:cs typeface="Courier New" panose="02070309020205020404" pitchFamily="49" charset="0"/>
              </a:rPr>
              <a:t>experience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&gt; </a:t>
            </a:r>
            <a:r>
              <a:rPr kumimoji="0" lang="sv-SE" altLang="sv-SE" sz="1000" b="0" i="0" u="none" strike="noStrike" cap="none" normalizeH="0" baseline="0">
                <a:ln>
                  <a:noFill/>
                </a:ln>
                <a:solidFill>
                  <a:srgbClr val="6897BB"/>
                </a:solidFill>
                <a:effectLst/>
                <a:latin typeface="Courier New" panose="02070309020205020404" pitchFamily="49" charset="0"/>
                <a:cs typeface="Courier New" panose="02070309020205020404" pitchFamily="49" charset="0"/>
              </a:rPr>
              <a:t>30</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b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levelUp()</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resetExperience()</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b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endParaRPr kumimoji="0" lang="sv-SE" altLang="sv-SE" sz="1800" b="0" i="0" u="none" strike="noStrike" cap="none" normalizeH="0" baseline="0">
              <a:ln>
                <a:noFill/>
              </a:ln>
              <a:solidFill>
                <a:schemeClr val="tx1"/>
              </a:solidFill>
              <a:effectLst/>
              <a:latin typeface="Arial" panose="020B0604020202020204" pitchFamily="34" charset="0"/>
            </a:endParaRPr>
          </a:p>
        </p:txBody>
      </p:sp>
      <p:sp>
        <p:nvSpPr>
          <p:cNvPr id="7" name="Rectangle 1">
            <a:extLst>
              <a:ext uri="{FF2B5EF4-FFF2-40B4-BE49-F238E27FC236}">
                <a16:creationId xmlns:a16="http://schemas.microsoft.com/office/drawing/2014/main" id="{3199D4B4-952F-47D5-A8B5-DFCEF934D87B}"/>
              </a:ext>
            </a:extLst>
          </p:cNvPr>
          <p:cNvSpPr>
            <a:spLocks noGrp="1" noChangeArrowheads="1"/>
          </p:cNvSpPr>
          <p:nvPr>
            <p:ph sz="half" idx="2"/>
          </p:nvPr>
        </p:nvSpPr>
        <p:spPr bwMode="auto">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1000" b="0" i="0" u="none" strike="noStrike" cap="none" normalizeH="0" baseline="0">
                <a:ln>
                  <a:noFill/>
                </a:ln>
                <a:solidFill>
                  <a:srgbClr val="BBB529"/>
                </a:solidFill>
                <a:effectLst/>
                <a:latin typeface="Courier New" panose="02070309020205020404" pitchFamily="49" charset="0"/>
                <a:cs typeface="Courier New" panose="02070309020205020404" pitchFamily="49" charset="0"/>
              </a:rPr>
              <a:t>@Test</a:t>
            </a:r>
            <a:br>
              <a:rPr kumimoji="0" lang="sv-SE" altLang="sv-SE" sz="1000" b="0" i="0" u="none" strike="noStrike" cap="none" normalizeH="0" baseline="0">
                <a:ln>
                  <a:noFill/>
                </a:ln>
                <a:solidFill>
                  <a:srgbClr val="BBB529"/>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public void </a:t>
            </a:r>
            <a:r>
              <a:rPr kumimoji="0" lang="sv-SE" altLang="sv-SE" sz="1000" b="0" i="0" u="none" strike="noStrike" cap="none" normalizeH="0" baseline="0">
                <a:ln>
                  <a:noFill/>
                </a:ln>
                <a:solidFill>
                  <a:srgbClr val="FFC66D"/>
                </a:solidFill>
                <a:effectLst/>
                <a:latin typeface="Courier New" panose="02070309020205020404" pitchFamily="49" charset="0"/>
                <a:cs typeface="Courier New" panose="02070309020205020404" pitchFamily="49" charset="0"/>
              </a:rPr>
              <a:t>testIsInCombatAfterFight</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throws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Exception {</a:t>
            </a:r>
            <a:b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GameCharacter character = </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new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GameCharacter(</a:t>
            </a:r>
            <a:r>
              <a:rPr kumimoji="0" lang="sv-SE" altLang="sv-SE" sz="10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"Gubbe"</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character.afterCombat(</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true</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1" u="none" strike="noStrike" cap="none" normalizeH="0" baseline="0">
                <a:ln>
                  <a:noFill/>
                </a:ln>
                <a:solidFill>
                  <a:srgbClr val="A9B7C6"/>
                </a:solidFill>
                <a:effectLst/>
                <a:latin typeface="Courier New" panose="02070309020205020404" pitchFamily="49" charset="0"/>
                <a:cs typeface="Courier New" panose="02070309020205020404" pitchFamily="49" charset="0"/>
              </a:rPr>
              <a:t>assertEquals</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false,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character.getIsInCombat())</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r>
            <a:b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BBB529"/>
                </a:solidFill>
                <a:effectLst/>
                <a:latin typeface="Courier New" panose="02070309020205020404" pitchFamily="49" charset="0"/>
                <a:cs typeface="Courier New" panose="02070309020205020404" pitchFamily="49" charset="0"/>
              </a:rPr>
              <a:t>@Test</a:t>
            </a:r>
            <a:br>
              <a:rPr kumimoji="0" lang="sv-SE" altLang="sv-SE" sz="1000" b="0" i="0" u="none" strike="noStrike" cap="none" normalizeH="0" baseline="0">
                <a:ln>
                  <a:noFill/>
                </a:ln>
                <a:solidFill>
                  <a:srgbClr val="BBB529"/>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public void </a:t>
            </a:r>
            <a:r>
              <a:rPr kumimoji="0" lang="sv-SE" altLang="sv-SE" sz="1000" b="0" i="0" u="none" strike="noStrike" cap="none" normalizeH="0" baseline="0">
                <a:ln>
                  <a:noFill/>
                </a:ln>
                <a:solidFill>
                  <a:srgbClr val="FFC66D"/>
                </a:solidFill>
                <a:effectLst/>
                <a:latin typeface="Courier New" panose="02070309020205020404" pitchFamily="49" charset="0"/>
                <a:cs typeface="Courier New" panose="02070309020205020404" pitchFamily="49" charset="0"/>
              </a:rPr>
              <a:t>testExperienceAfterFight</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throws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Exception {</a:t>
            </a:r>
            <a:b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GameCharacter character = </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new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GameCharacter(</a:t>
            </a:r>
            <a:r>
              <a:rPr kumimoji="0" lang="sv-SE" altLang="sv-SE" sz="10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"Gubbe"</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character.afterCombat(</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true</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1" u="none" strike="noStrike" cap="none" normalizeH="0" baseline="0">
                <a:ln>
                  <a:noFill/>
                </a:ln>
                <a:solidFill>
                  <a:srgbClr val="A9B7C6"/>
                </a:solidFill>
                <a:effectLst/>
                <a:latin typeface="Courier New" panose="02070309020205020404" pitchFamily="49" charset="0"/>
                <a:cs typeface="Courier New" panose="02070309020205020404" pitchFamily="49" charset="0"/>
              </a:rPr>
              <a:t>assertEquals</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a:ln>
                  <a:noFill/>
                </a:ln>
                <a:solidFill>
                  <a:srgbClr val="6897BB"/>
                </a:solidFill>
                <a:effectLst/>
                <a:latin typeface="Courier New" panose="02070309020205020404" pitchFamily="49" charset="0"/>
                <a:cs typeface="Courier New" panose="02070309020205020404" pitchFamily="49" charset="0"/>
              </a:rPr>
              <a:t>10</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character.getExperience())</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r>
            <a:b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BBB529"/>
                </a:solidFill>
                <a:effectLst/>
                <a:latin typeface="Courier New" panose="02070309020205020404" pitchFamily="49" charset="0"/>
                <a:cs typeface="Courier New" panose="02070309020205020404" pitchFamily="49" charset="0"/>
              </a:rPr>
              <a:t>@Test</a:t>
            </a:r>
            <a:br>
              <a:rPr kumimoji="0" lang="sv-SE" altLang="sv-SE" sz="1000" b="0" i="0" u="none" strike="noStrike" cap="none" normalizeH="0" baseline="0">
                <a:ln>
                  <a:noFill/>
                </a:ln>
                <a:solidFill>
                  <a:srgbClr val="BBB529"/>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public void </a:t>
            </a:r>
            <a:r>
              <a:rPr kumimoji="0" lang="sv-SE" altLang="sv-SE" sz="1000" b="0" i="0" u="none" strike="noStrike" cap="none" normalizeH="0" baseline="0">
                <a:ln>
                  <a:noFill/>
                </a:ln>
                <a:solidFill>
                  <a:srgbClr val="FFC66D"/>
                </a:solidFill>
                <a:effectLst/>
                <a:latin typeface="Courier New" panose="02070309020205020404" pitchFamily="49" charset="0"/>
                <a:cs typeface="Courier New" panose="02070309020205020404" pitchFamily="49" charset="0"/>
              </a:rPr>
              <a:t>testLevelAfterFight</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throws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Exception {</a:t>
            </a:r>
            <a:b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GameCharacter character = </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new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GameCharacter(</a:t>
            </a:r>
            <a:r>
              <a:rPr kumimoji="0" lang="sv-SE" altLang="sv-SE" sz="10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"Gubbe"</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character.afterCombat(</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true</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1" u="none" strike="noStrike" cap="none" normalizeH="0" baseline="0">
                <a:ln>
                  <a:noFill/>
                </a:ln>
                <a:solidFill>
                  <a:srgbClr val="A9B7C6"/>
                </a:solidFill>
                <a:effectLst/>
                <a:latin typeface="Courier New" panose="02070309020205020404" pitchFamily="49" charset="0"/>
                <a:cs typeface="Courier New" panose="02070309020205020404" pitchFamily="49" charset="0"/>
              </a:rPr>
              <a:t>assertEquals</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a:ln>
                  <a:noFill/>
                </a:ln>
                <a:solidFill>
                  <a:srgbClr val="6897BB"/>
                </a:solidFill>
                <a:effectLst/>
                <a:latin typeface="Courier New" panose="02070309020205020404" pitchFamily="49" charset="0"/>
                <a:cs typeface="Courier New" panose="02070309020205020404" pitchFamily="49" charset="0"/>
              </a:rPr>
              <a:t>1</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character.getLevel())</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endParaRPr kumimoji="0" lang="sv-SE" altLang="sv-SE" sz="1800" b="0" i="0" u="none" strike="noStrike" cap="none" normalizeH="0" baseline="0">
              <a:ln>
                <a:noFill/>
              </a:ln>
              <a:solidFill>
                <a:schemeClr val="tx1"/>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28007215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Emil</a:t>
            </a:r>
          </a:p>
        </p:txBody>
      </p:sp>
      <p:sp>
        <p:nvSpPr>
          <p:cNvPr id="4" name="Platshållare för text 3"/>
          <p:cNvSpPr>
            <a:spLocks noGrp="1"/>
          </p:cNvSpPr>
          <p:nvPr>
            <p:ph type="body" idx="1"/>
          </p:nvPr>
        </p:nvSpPr>
        <p:spPr>
          <a:xfrm>
            <a:off x="1619276" y="1078033"/>
            <a:ext cx="5157787" cy="823912"/>
          </a:xfrm>
        </p:spPr>
        <p:txBody>
          <a:bodyPr/>
          <a:lstStyle/>
          <a:p>
            <a:r>
              <a:rPr lang="sv-SE" dirty="0" err="1"/>
              <a:t>Testkod</a:t>
            </a:r>
            <a:endParaRPr lang="sv-SE" dirty="0"/>
          </a:p>
        </p:txBody>
      </p:sp>
      <p:pic>
        <p:nvPicPr>
          <p:cNvPr id="3" name="Platshållare för innehåll 2"/>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6172200" y="3657599"/>
            <a:ext cx="6019800" cy="3209411"/>
          </a:xfrm>
        </p:spPr>
      </p:pic>
      <p:sp>
        <p:nvSpPr>
          <p:cNvPr id="6" name="Platshållare för text 5"/>
          <p:cNvSpPr>
            <a:spLocks noGrp="1"/>
          </p:cNvSpPr>
          <p:nvPr>
            <p:ph type="body" sz="quarter" idx="3"/>
          </p:nvPr>
        </p:nvSpPr>
        <p:spPr>
          <a:xfrm>
            <a:off x="7455277" y="2460990"/>
            <a:ext cx="5183188" cy="823912"/>
          </a:xfrm>
        </p:spPr>
        <p:txBody>
          <a:bodyPr/>
          <a:lstStyle/>
          <a:p>
            <a:r>
              <a:rPr lang="sv-SE" dirty="0"/>
              <a:t>Koden som testas</a:t>
            </a:r>
          </a:p>
        </p:txBody>
      </p:sp>
      <p:pic>
        <p:nvPicPr>
          <p:cNvPr id="8" name="Bildobjekt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 y="2088293"/>
            <a:ext cx="6172199" cy="4778717"/>
          </a:xfrm>
          <a:prstGeom prst="rect">
            <a:avLst/>
          </a:prstGeom>
        </p:spPr>
      </p:pic>
    </p:spTree>
    <p:custDataLst>
      <p:tags r:id="rId1"/>
    </p:custDataLst>
    <p:extLst>
      <p:ext uri="{BB962C8B-B14F-4D97-AF65-F5344CB8AC3E}">
        <p14:creationId xmlns:p14="http://schemas.microsoft.com/office/powerpoint/2010/main" val="35643088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Emil</a:t>
            </a:r>
          </a:p>
        </p:txBody>
      </p:sp>
      <p:sp>
        <p:nvSpPr>
          <p:cNvPr id="4" name="Platshållare för text 3"/>
          <p:cNvSpPr>
            <a:spLocks noGrp="1"/>
          </p:cNvSpPr>
          <p:nvPr>
            <p:ph type="body" idx="1"/>
          </p:nvPr>
        </p:nvSpPr>
        <p:spPr>
          <a:xfrm>
            <a:off x="2708301" y="1257104"/>
            <a:ext cx="5157787" cy="823912"/>
          </a:xfrm>
        </p:spPr>
        <p:txBody>
          <a:bodyPr/>
          <a:lstStyle/>
          <a:p>
            <a:r>
              <a:rPr lang="sv-SE" dirty="0" err="1"/>
              <a:t>Testkod</a:t>
            </a:r>
            <a:endParaRPr lang="sv-SE" dirty="0"/>
          </a:p>
        </p:txBody>
      </p:sp>
      <p:sp>
        <p:nvSpPr>
          <p:cNvPr id="6" name="Platshållare för text 5"/>
          <p:cNvSpPr>
            <a:spLocks noGrp="1"/>
          </p:cNvSpPr>
          <p:nvPr>
            <p:ph type="body" sz="quarter" idx="3"/>
          </p:nvPr>
        </p:nvSpPr>
        <p:spPr>
          <a:xfrm>
            <a:off x="914400" y="5513212"/>
            <a:ext cx="5183188" cy="823912"/>
          </a:xfrm>
        </p:spPr>
        <p:txBody>
          <a:bodyPr/>
          <a:lstStyle/>
          <a:p>
            <a:r>
              <a:rPr lang="sv-SE" dirty="0"/>
              <a:t>Koden som testas</a:t>
            </a:r>
          </a:p>
        </p:txBody>
      </p:sp>
      <p:pic>
        <p:nvPicPr>
          <p:cNvPr id="7" name="Platshållare för innehåll 6"/>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0" y="2268587"/>
            <a:ext cx="9878519" cy="2666726"/>
          </a:xfrm>
        </p:spPr>
      </p:pic>
      <p:pic>
        <p:nvPicPr>
          <p:cNvPr id="9" name="Bildobjekt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21115" y="5325641"/>
            <a:ext cx="6270885" cy="1532359"/>
          </a:xfrm>
          <a:prstGeom prst="rect">
            <a:avLst/>
          </a:prstGeom>
        </p:spPr>
      </p:pic>
    </p:spTree>
    <p:custDataLst>
      <p:tags r:id="rId1"/>
    </p:custDataLst>
    <p:extLst>
      <p:ext uri="{BB962C8B-B14F-4D97-AF65-F5344CB8AC3E}">
        <p14:creationId xmlns:p14="http://schemas.microsoft.com/office/powerpoint/2010/main" val="3270841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Robert</a:t>
            </a:r>
          </a:p>
        </p:txBody>
      </p:sp>
      <p:sp>
        <p:nvSpPr>
          <p:cNvPr id="4" name="Platshållare för text 3"/>
          <p:cNvSpPr>
            <a:spLocks noGrp="1"/>
          </p:cNvSpPr>
          <p:nvPr>
            <p:ph type="body" idx="1"/>
          </p:nvPr>
        </p:nvSpPr>
        <p:spPr/>
        <p:txBody>
          <a:bodyPr/>
          <a:lstStyle/>
          <a:p>
            <a:r>
              <a:rPr lang="sv-SE" dirty="0" err="1"/>
              <a:t>Testkod</a:t>
            </a:r>
            <a:endParaRPr lang="sv-SE" dirty="0"/>
          </a:p>
        </p:txBody>
      </p:sp>
      <p:pic>
        <p:nvPicPr>
          <p:cNvPr id="3" name="Content Placeholder 2"/>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0" y="3006726"/>
            <a:ext cx="6810793" cy="1797503"/>
          </a:xfrm>
        </p:spPr>
      </p:pic>
      <p:sp>
        <p:nvSpPr>
          <p:cNvPr id="6" name="Platshållare för text 5"/>
          <p:cNvSpPr>
            <a:spLocks noGrp="1"/>
          </p:cNvSpPr>
          <p:nvPr>
            <p:ph type="body" sz="quarter" idx="3"/>
          </p:nvPr>
        </p:nvSpPr>
        <p:spPr>
          <a:xfrm>
            <a:off x="7246257" y="1673680"/>
            <a:ext cx="5183188" cy="823912"/>
          </a:xfrm>
        </p:spPr>
        <p:txBody>
          <a:bodyPr/>
          <a:lstStyle/>
          <a:p>
            <a:r>
              <a:rPr lang="sv-SE" dirty="0"/>
              <a:t>Koden som testas</a:t>
            </a:r>
          </a:p>
        </p:txBody>
      </p:sp>
      <p:pic>
        <p:nvPicPr>
          <p:cNvPr id="8" name="Content Placeholder 7"/>
          <p:cNvPicPr>
            <a:picLocks noGrp="1" noChangeAspect="1"/>
          </p:cNvPicPr>
          <p:nvPr>
            <p:ph sz="quarter" idx="4"/>
          </p:nvPr>
        </p:nvPicPr>
        <p:blipFill>
          <a:blip r:embed="rId5">
            <a:extLst>
              <a:ext uri="{28A0092B-C50C-407E-A947-70E740481C1C}">
                <a14:useLocalDpi xmlns:a14="http://schemas.microsoft.com/office/drawing/2010/main" val="0"/>
              </a:ext>
            </a:extLst>
          </a:blip>
          <a:stretch>
            <a:fillRect/>
          </a:stretch>
        </p:blipFill>
        <p:spPr>
          <a:xfrm>
            <a:off x="7073638" y="2746381"/>
            <a:ext cx="3158933" cy="3443282"/>
          </a:xfrm>
        </p:spPr>
      </p:pic>
    </p:spTree>
    <p:custDataLst>
      <p:tags r:id="rId1"/>
    </p:custDataLst>
    <p:extLst>
      <p:ext uri="{BB962C8B-B14F-4D97-AF65-F5344CB8AC3E}">
        <p14:creationId xmlns:p14="http://schemas.microsoft.com/office/powerpoint/2010/main" val="14636721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Robert</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6" name="Platshållare för text 5"/>
          <p:cNvSpPr>
            <a:spLocks noGrp="1"/>
          </p:cNvSpPr>
          <p:nvPr>
            <p:ph type="body" sz="quarter" idx="3"/>
          </p:nvPr>
        </p:nvSpPr>
        <p:spPr>
          <a:xfrm>
            <a:off x="7246257" y="1673680"/>
            <a:ext cx="5183188" cy="823912"/>
          </a:xfrm>
        </p:spPr>
        <p:txBody>
          <a:bodyPr/>
          <a:lstStyle/>
          <a:p>
            <a:r>
              <a:rPr lang="sv-SE" dirty="0"/>
              <a:t>Koden som testas</a:t>
            </a:r>
          </a:p>
        </p:txBody>
      </p:sp>
      <p:pic>
        <p:nvPicPr>
          <p:cNvPr id="9" name="Content Placeholder 8"/>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839788" y="3108160"/>
            <a:ext cx="5157787" cy="2478417"/>
          </a:xfrm>
        </p:spPr>
      </p:pic>
      <p:pic>
        <p:nvPicPr>
          <p:cNvPr id="10" name="Content Placeholder 9"/>
          <p:cNvPicPr>
            <a:picLocks noGrp="1" noChangeAspect="1"/>
          </p:cNvPicPr>
          <p:nvPr>
            <p:ph sz="quarter" idx="4"/>
          </p:nvPr>
        </p:nvPicPr>
        <p:blipFill>
          <a:blip r:embed="rId5">
            <a:extLst>
              <a:ext uri="{28A0092B-C50C-407E-A947-70E740481C1C}">
                <a14:useLocalDpi xmlns:a14="http://schemas.microsoft.com/office/drawing/2010/main" val="0"/>
              </a:ext>
            </a:extLst>
          </a:blip>
          <a:stretch>
            <a:fillRect/>
          </a:stretch>
        </p:blipFill>
        <p:spPr>
          <a:xfrm>
            <a:off x="6487319" y="3218656"/>
            <a:ext cx="4552950" cy="2257425"/>
          </a:xfrm>
        </p:spPr>
      </p:pic>
    </p:spTree>
    <p:custDataLst>
      <p:tags r:id="rId1"/>
    </p:custDataLst>
    <p:extLst>
      <p:ext uri="{BB962C8B-B14F-4D97-AF65-F5344CB8AC3E}">
        <p14:creationId xmlns:p14="http://schemas.microsoft.com/office/powerpoint/2010/main" val="4034128180"/>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26"/>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2026</TotalTime>
  <Words>2531</Words>
  <Application>Microsoft Office PowerPoint</Application>
  <PresentationFormat>Widescreen</PresentationFormat>
  <Paragraphs>202</Paragraphs>
  <Slides>35</Slides>
  <Notes>30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Calibri</vt:lpstr>
      <vt:lpstr>Calibri Light</vt:lpstr>
      <vt:lpstr>Courier New</vt:lpstr>
      <vt:lpstr>Office-tema</vt:lpstr>
      <vt:lpstr>Grupp nr: 1</vt:lpstr>
      <vt:lpstr>Verktyg</vt:lpstr>
      <vt:lpstr>Slutlig design</vt:lpstr>
      <vt:lpstr>TDD-exempel: Lukas</vt:lpstr>
      <vt:lpstr>TDD-exempel: Lukas</vt:lpstr>
      <vt:lpstr>TDD-exempel: Emil</vt:lpstr>
      <vt:lpstr>TDD-exempel: Emil</vt:lpstr>
      <vt:lpstr>TDD-exempel: Robert</vt:lpstr>
      <vt:lpstr>TDD-exempel: Robert</vt:lpstr>
      <vt:lpstr>TDD-exempel: Oscar</vt:lpstr>
      <vt:lpstr>TDD-exempel: Oscar</vt:lpstr>
      <vt:lpstr>TDD-exempel: Peter</vt:lpstr>
      <vt:lpstr>TDD-exempel: Peter</vt:lpstr>
      <vt:lpstr>TDD erfarenheter</vt:lpstr>
      <vt:lpstr>Testfallsdesign ekvivalensklasser</vt:lpstr>
      <vt:lpstr>PowerPoint Presentation</vt:lpstr>
      <vt:lpstr>Tillståndsmaskiner</vt:lpstr>
      <vt:lpstr>Tillståndsmaskinen</vt:lpstr>
      <vt:lpstr>Testfall</vt:lpstr>
      <vt:lpstr>Testfall</vt:lpstr>
      <vt:lpstr>Granskning</vt:lpstr>
      <vt:lpstr>Granskningsrapport</vt:lpstr>
      <vt:lpstr>Granskningsrapport</vt:lpstr>
      <vt:lpstr>Erfarenheter av granskning</vt:lpstr>
      <vt:lpstr>Kodkritiksystem</vt:lpstr>
      <vt:lpstr>Statiska mått</vt:lpstr>
      <vt:lpstr>Täckningsgrad</vt:lpstr>
      <vt:lpstr>Profiler</vt:lpstr>
      <vt:lpstr>Profiler</vt:lpstr>
      <vt:lpstr>PowerPoint Presentation</vt:lpstr>
      <vt:lpstr>PowerPoint Presentation</vt:lpstr>
      <vt:lpstr>PowerPoint Presentation</vt:lpstr>
      <vt:lpstr>PowerPoint Presentation</vt:lpstr>
      <vt:lpstr>Byggscript före</vt:lpstr>
      <vt:lpstr>Byggscript slutliga</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Grupp nr: </dc:title>
  <dc:creator>henrikbe</dc:creator>
  <cp:lastModifiedBy>Robert Grubesic</cp:lastModifiedBy>
  <cp:revision>93</cp:revision>
  <dcterms:created xsi:type="dcterms:W3CDTF">2016-10-07T07:01:15Z</dcterms:created>
  <dcterms:modified xsi:type="dcterms:W3CDTF">2017-10-25T09:30:02Z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9E8ECCF8-68C6-4B82-8AE4-30A258228A0A</vt:lpwstr>
  </property>
  <property fmtid="{D5CDD505-2E9C-101B-9397-08002B2CF9AE}" pid="3" name="ArticulatePath">
    <vt:lpwstr>red1</vt:lpwstr>
  </property>
</Properties>
</file>