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7"/>
  </p:notesMasterIdLst>
  <p:handoutMasterIdLst>
    <p:handoutMasterId r:id="rId18"/>
  </p:handoutMasterIdLst>
  <p:sldIdLst>
    <p:sldId id="297" r:id="rId2"/>
    <p:sldId id="352" r:id="rId3"/>
    <p:sldId id="387" r:id="rId4"/>
    <p:sldId id="392" r:id="rId5"/>
    <p:sldId id="379" r:id="rId6"/>
    <p:sldId id="393" r:id="rId7"/>
    <p:sldId id="394" r:id="rId8"/>
    <p:sldId id="380" r:id="rId9"/>
    <p:sldId id="389" r:id="rId10"/>
    <p:sldId id="358" r:id="rId11"/>
    <p:sldId id="390" r:id="rId12"/>
    <p:sldId id="395" r:id="rId13"/>
    <p:sldId id="396" r:id="rId14"/>
    <p:sldId id="355" r:id="rId15"/>
    <p:sldId id="38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3B7"/>
    <a:srgbClr val="14B28B"/>
    <a:srgbClr val="E25E0E"/>
    <a:srgbClr val="01ACBE"/>
    <a:srgbClr val="4FC34E"/>
    <a:srgbClr val="81B747"/>
    <a:srgbClr val="27C5D6"/>
    <a:srgbClr val="E94E60"/>
    <a:srgbClr val="018989"/>
    <a:srgbClr val="F58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2" autoAdjust="0"/>
    <p:restoredTop sz="97778" autoAdjust="0"/>
  </p:normalViewPr>
  <p:slideViewPr>
    <p:cSldViewPr snapToGrid="0" showGuides="1">
      <p:cViewPr varScale="1">
        <p:scale>
          <a:sx n="54" d="100"/>
          <a:sy n="54" d="100"/>
        </p:scale>
        <p:origin x="108" y="1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5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1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0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190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496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392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17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76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545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903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989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909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066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7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25" y="2130527"/>
            <a:ext cx="10363470" cy="14700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49" y="3886380"/>
            <a:ext cx="8534623" cy="17526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79" y="4800825"/>
            <a:ext cx="7315391" cy="566765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79" y="612805"/>
            <a:ext cx="7315391" cy="4114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79" y="5367590"/>
            <a:ext cx="7315391" cy="804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6" y="274652"/>
            <a:ext cx="10973087" cy="11430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16" y="1600276"/>
            <a:ext cx="10973087" cy="45261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431" y="274653"/>
            <a:ext cx="2743272" cy="585179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17" y="274653"/>
            <a:ext cx="8026609" cy="58517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6" y="274652"/>
            <a:ext cx="10973087" cy="11430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16" y="1600276"/>
            <a:ext cx="10973087" cy="45261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10" y="4407107"/>
            <a:ext cx="10363470" cy="1362138"/>
          </a:xfrm>
          <a:prstGeom prst="rect">
            <a:avLst/>
          </a:prstGeo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110" y="2906849"/>
            <a:ext cx="10363470" cy="15002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6" y="274652"/>
            <a:ext cx="10973087" cy="11430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17" y="1600276"/>
            <a:ext cx="5384940" cy="452617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762" y="1600276"/>
            <a:ext cx="5384940" cy="452617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6" y="274652"/>
            <a:ext cx="10973087" cy="11430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17" y="1535185"/>
            <a:ext cx="5387058" cy="6397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200" b="1"/>
            </a:lvl4pPr>
            <a:lvl5pPr marL="2437765" indent="0">
              <a:buNone/>
              <a:defRPr sz="2200" b="1"/>
            </a:lvl5pPr>
            <a:lvl6pPr marL="3047365" indent="0">
              <a:buNone/>
              <a:defRPr sz="2200" b="1"/>
            </a:lvl6pPr>
            <a:lvl7pPr marL="3656965" indent="0">
              <a:buNone/>
              <a:defRPr sz="2200" b="1"/>
            </a:lvl7pPr>
            <a:lvl8pPr marL="4266565" indent="0">
              <a:buNone/>
              <a:defRPr sz="2200" b="1"/>
            </a:lvl8pPr>
            <a:lvl9pPr marL="4876165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17" y="2174977"/>
            <a:ext cx="5387058" cy="395147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5" y="1535185"/>
            <a:ext cx="5389174" cy="6397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200" b="1"/>
            </a:lvl4pPr>
            <a:lvl5pPr marL="2437765" indent="0">
              <a:buNone/>
              <a:defRPr sz="2200" b="1"/>
            </a:lvl5pPr>
            <a:lvl6pPr marL="3047365" indent="0">
              <a:buNone/>
              <a:defRPr sz="2200" b="1"/>
            </a:lvl6pPr>
            <a:lvl7pPr marL="3656965" indent="0">
              <a:buNone/>
              <a:defRPr sz="2200" b="1"/>
            </a:lvl7pPr>
            <a:lvl8pPr marL="4266565" indent="0">
              <a:buNone/>
              <a:defRPr sz="2200" b="1"/>
            </a:lvl8pPr>
            <a:lvl9pPr marL="4876165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5" y="2174977"/>
            <a:ext cx="5389174" cy="395147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9429510" y="64311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6" y="274652"/>
            <a:ext cx="10973087" cy="11430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663" y="1031306"/>
            <a:ext cx="9912993" cy="4289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0" tIns="45725" rIns="91450" bIns="4572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900211" y="6452198"/>
            <a:ext cx="391899" cy="2201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0" tIns="45725" rIns="91450" bIns="4572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3722" y="6396523"/>
            <a:ext cx="2844875" cy="365142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9" y="273062"/>
            <a:ext cx="4011189" cy="1162105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858" y="273066"/>
            <a:ext cx="6815845" cy="5853384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9" y="1435171"/>
            <a:ext cx="4011189" cy="469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"/>
            <a:ext cx="12192318" cy="6858179"/>
          </a:xfrm>
          <a:prstGeom prst="rect">
            <a:avLst/>
          </a:prstGeom>
          <a:ln w="7620">
            <a:solidFill>
              <a:srgbClr val="CDCDCD"/>
            </a:solidFill>
          </a:ln>
          <a:effectLst>
            <a:outerShdw blurRad="63500" rotWithShape="0">
              <a:srgbClr val="000000">
                <a:alpha val="35000"/>
              </a:srgbClr>
            </a:outerShdw>
          </a:effectLst>
        </p:spPr>
      </p:pic>
      <p:sp>
        <p:nvSpPr>
          <p:cNvPr id="27" name="_14"/>
          <p:cNvSpPr txBox="1">
            <a:spLocks noChangeArrowheads="1"/>
          </p:cNvSpPr>
          <p:nvPr/>
        </p:nvSpPr>
        <p:spPr bwMode="auto">
          <a:xfrm>
            <a:off x="1815718" y="2702322"/>
            <a:ext cx="8408458" cy="17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4" tIns="45727" rIns="91454" bIns="45727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5400" spc="300" dirty="0">
                <a:solidFill>
                  <a:srgbClr val="1983B7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计算机</a:t>
            </a:r>
            <a:r>
              <a:rPr lang="zh-CN" altLang="en-US" sz="5400" spc="300" dirty="0">
                <a:solidFill>
                  <a:schemeClr val="accent1">
                    <a:lumMod val="7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图形学</a:t>
            </a:r>
            <a:r>
              <a:rPr lang="zh-CN" altLang="en-US" sz="5400" spc="300" dirty="0">
                <a:solidFill>
                  <a:schemeClr val="accent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报告</a:t>
            </a:r>
            <a:endParaRPr lang="zh-CN" sz="5400" spc="300" dirty="0">
              <a:solidFill>
                <a:schemeClr val="accent5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8" name="_16"/>
          <p:cNvSpPr txBox="1">
            <a:spLocks noChangeArrowheads="1"/>
          </p:cNvSpPr>
          <p:nvPr/>
        </p:nvSpPr>
        <p:spPr bwMode="auto">
          <a:xfrm>
            <a:off x="1540556" y="1928875"/>
            <a:ext cx="9110888" cy="10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4" tIns="45727" rIns="91454" bIns="4572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4400" b="0" spc="300" dirty="0">
                <a:solidFill>
                  <a:schemeClr val="accent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光源和明暗处理</a:t>
            </a:r>
            <a:endParaRPr lang="zh-CN" altLang="zh-CN" sz="4400" b="0" spc="300" dirty="0">
              <a:solidFill>
                <a:schemeClr val="accent5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29" name="Group 10"/>
          <p:cNvGrpSpPr/>
          <p:nvPr/>
        </p:nvGrpSpPr>
        <p:grpSpPr>
          <a:xfrm>
            <a:off x="6207896" y="4425053"/>
            <a:ext cx="2767940" cy="478675"/>
            <a:chOff x="4383584" y="10884560"/>
            <a:chExt cx="6126514" cy="1212098"/>
          </a:xfrm>
          <a:noFill/>
        </p:grpSpPr>
        <p:sp>
          <p:nvSpPr>
            <p:cNvPr id="30" name="Rectangle 11"/>
            <p:cNvSpPr/>
            <p:nvPr/>
          </p:nvSpPr>
          <p:spPr>
            <a:xfrm>
              <a:off x="4383584" y="10884560"/>
              <a:ext cx="6126514" cy="1212098"/>
            </a:xfrm>
            <a:prstGeom prst="rect">
              <a:avLst/>
            </a:prstGeom>
            <a:grpFill/>
            <a:ln w="12700"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220"/>
            <p:cNvSpPr txBox="1"/>
            <p:nvPr/>
          </p:nvSpPr>
          <p:spPr>
            <a:xfrm>
              <a:off x="4991240" y="11016771"/>
              <a:ext cx="4911227" cy="935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pc="300" dirty="0">
                  <a:solidFill>
                    <a:schemeClr val="accent5"/>
                  </a:solidFill>
                  <a:cs typeface="+mn-ea"/>
                  <a:sym typeface="+mn-lt"/>
                </a:rPr>
                <a:t>时间</a:t>
              </a:r>
              <a:r>
                <a:rPr lang="en-US" altLang="zh-CN" spc="300" dirty="0">
                  <a:solidFill>
                    <a:schemeClr val="accent5"/>
                  </a:solidFill>
                  <a:cs typeface="+mn-ea"/>
                  <a:sym typeface="+mn-lt"/>
                </a:rPr>
                <a:t>:</a:t>
              </a:r>
              <a:r>
                <a:rPr lang="en-US" altLang="zh-CN" spc="300" dirty="0" smtClean="0">
                  <a:solidFill>
                    <a:schemeClr val="accent5"/>
                  </a:solidFill>
                  <a:cs typeface="+mn-ea"/>
                  <a:sym typeface="+mn-lt"/>
                </a:rPr>
                <a:t>2020.12.9</a:t>
              </a:r>
              <a:endParaRPr lang="en-US" spc="300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Group 10"/>
          <p:cNvGrpSpPr/>
          <p:nvPr/>
        </p:nvGrpSpPr>
        <p:grpSpPr>
          <a:xfrm>
            <a:off x="3249081" y="4425312"/>
            <a:ext cx="2767940" cy="478675"/>
            <a:chOff x="4383584" y="10884560"/>
            <a:chExt cx="6126514" cy="1212098"/>
          </a:xfrm>
          <a:noFill/>
        </p:grpSpPr>
        <p:sp>
          <p:nvSpPr>
            <p:cNvPr id="33" name="Rectangle 11"/>
            <p:cNvSpPr/>
            <p:nvPr/>
          </p:nvSpPr>
          <p:spPr>
            <a:xfrm>
              <a:off x="4383584" y="10884560"/>
              <a:ext cx="6126514" cy="1212098"/>
            </a:xfrm>
            <a:prstGeom prst="rect">
              <a:avLst/>
            </a:prstGeom>
            <a:grpFill/>
            <a:ln w="12700"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34" name="TextBox 223"/>
            <p:cNvSpPr txBox="1"/>
            <p:nvPr/>
          </p:nvSpPr>
          <p:spPr>
            <a:xfrm>
              <a:off x="5349600" y="11016771"/>
              <a:ext cx="4194520" cy="935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pc="300" dirty="0">
                  <a:solidFill>
                    <a:schemeClr val="accent5"/>
                  </a:solidFill>
                  <a:cs typeface="+mn-ea"/>
                  <a:sym typeface="+mn-lt"/>
                </a:rPr>
                <a:t>汇报人</a:t>
              </a:r>
              <a:r>
                <a:rPr lang="en-US" altLang="zh-CN" spc="300" dirty="0">
                  <a:solidFill>
                    <a:schemeClr val="accent5"/>
                  </a:solidFill>
                  <a:cs typeface="+mn-ea"/>
                  <a:sym typeface="+mn-lt"/>
                </a:rPr>
                <a:t>:</a:t>
              </a:r>
              <a:r>
                <a:rPr lang="zh-CN" altLang="en-US" spc="300" dirty="0">
                  <a:solidFill>
                    <a:schemeClr val="accent5"/>
                  </a:solidFill>
                  <a:cs typeface="+mn-ea"/>
                  <a:sym typeface="+mn-lt"/>
                </a:rPr>
                <a:t>杨瑞璋</a:t>
              </a:r>
              <a:endParaRPr lang="en-US" spc="300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1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/>
      <p:bldP spid="2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4155080" cy="538531"/>
                <a:chOff x="5043488" y="515938"/>
                <a:chExt cx="4155080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4" y="515938"/>
                  <a:ext cx="3531194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着色器内的颜色计算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F131FD6E-0756-437F-AA35-8F360CAD2816}"/>
              </a:ext>
            </a:extLst>
          </p:cNvPr>
          <p:cNvSpPr txBox="1"/>
          <p:nvPr/>
        </p:nvSpPr>
        <p:spPr>
          <a:xfrm>
            <a:off x="8262213" y="2108936"/>
            <a:ext cx="35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FD9273C-6DFB-4F8C-A0FE-48DDB7FE8A3F}"/>
              </a:ext>
            </a:extLst>
          </p:cNvPr>
          <p:cNvSpPr/>
          <p:nvPr/>
        </p:nvSpPr>
        <p:spPr>
          <a:xfrm>
            <a:off x="8001582" y="1873841"/>
            <a:ext cx="4079333" cy="3939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将物体变换矩阵、材质、法向量和光源信息等传递</a:t>
            </a: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到着色器中</a:t>
            </a:r>
            <a:r>
              <a:rPr kumimoji="0" lang="zh-CN" altLang="en-US" sz="25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后，在顶点着色器内进行图像</a:t>
            </a: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变换和系数计算，</a:t>
            </a:r>
            <a:r>
              <a:rPr kumimoji="0" lang="zh-CN" altLang="en-US" sz="25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在片源着色器内进行颜色计算</a:t>
            </a: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。</a:t>
            </a:r>
            <a:endParaRPr kumimoji="0" lang="en-US" altLang="zh-CN" sz="2500" b="0" i="0" u="none" strike="noStrike" kern="1200" cap="none" spc="0" normalizeH="0" baseline="0" noProof="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计算方法</a:t>
            </a:r>
            <a:r>
              <a:rPr kumimoji="0" lang="zh-CN" altLang="en-US" sz="25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是对于每中反射光分别计算颜色再累加</a:t>
            </a: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。</a:t>
            </a:r>
            <a:endParaRPr lang="en-US" altLang="zh-CN" sz="250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同时考虑到距离影响</a:t>
            </a:r>
            <a:r>
              <a:rPr kumimoji="0" lang="en-US" altLang="zh-CN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,</a:t>
            </a: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应除以距离平方的系数倍。</a:t>
            </a:r>
            <a:endParaRPr kumimoji="0" lang="en-US" altLang="zh-CN" sz="25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404" y="1873841"/>
            <a:ext cx="4566678" cy="420228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90" y="4330381"/>
            <a:ext cx="3187114" cy="173533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16" y="1945575"/>
            <a:ext cx="3191188" cy="1504127"/>
          </a:xfrm>
          <a:prstGeom prst="rect">
            <a:avLst/>
          </a:prstGeom>
        </p:spPr>
      </p:pic>
    </p:spTree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3783243" cy="538531"/>
                <a:chOff x="5043488" y="515938"/>
                <a:chExt cx="3783243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3159356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光源</a:t>
                  </a:r>
                  <a:r>
                    <a:rPr lang="zh-CN" altLang="en-US" sz="2900" dirty="0" smtClean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与图元的</a:t>
                  </a:r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定义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5277868" y="1752492"/>
                <a:ext cx="1573059" cy="16051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n w="12700">
                                <a:solidFill>
                                  <a:srgbClr val="01B3C5">
                                    <a:lumMod val="50000"/>
                                  </a:srgbClr>
                                </a:solidFill>
                                <a:prstDash val="solid"/>
                              </a:ln>
                              <a:solidFill>
                                <a:srgbClr val="92D050"/>
                              </a:solidFill>
                              <a:effectLst>
                                <a:innerShdw blurRad="177800">
                                  <a:srgbClr val="01B3C5">
                                    <a:lumMod val="50000"/>
                                  </a:srgbClr>
                                </a:innerShdw>
                              </a:effectLst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eqArrPr>
                            <m:e>
                              <m:r>
                                <a:rPr lang="zh-CN" altLang="en-US" b="1" i="1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头</m:t>
                              </m:r>
                            </m:e>
                            <m:e>
                              <m:r>
                                <a:rPr lang="zh-CN" altLang="en-US" b="1" i="1" smtClean="0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身体</m:t>
                              </m:r>
                              <m:r>
                                <a:rPr lang="zh-CN" altLang="en-US" b="1" i="1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与</m:t>
                              </m:r>
                              <m:r>
                                <a:rPr lang="zh-CN" altLang="en-US" b="1" i="1" smtClean="0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躯干</m:t>
                              </m:r>
                            </m:e>
                            <m:e>
                              <m:r>
                                <a:rPr lang="zh-CN" altLang="en-US" b="1" i="1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帽子</m:t>
                              </m:r>
                            </m:e>
                            <m:e>
                              <m:r>
                                <a:rPr lang="zh-CN" altLang="en-US" b="1" i="1" smtClean="0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光源的球</m:t>
                              </m:r>
                            </m:e>
                            <m:e>
                              <m:r>
                                <a:rPr lang="zh-CN" altLang="en-US" b="1" i="1" smtClean="0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背景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868" y="1752492"/>
                <a:ext cx="1573059" cy="1605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/>
          <p:cNvSpPr/>
          <p:nvPr/>
        </p:nvSpPr>
        <p:spPr>
          <a:xfrm rot="16200000">
            <a:off x="7685722" y="2231930"/>
            <a:ext cx="632938" cy="646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14379" y="2370416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sym typeface="Wingdings" panose="05000000000000000000" pitchFamily="2" charset="2"/>
              </a:rPr>
              <a:t>5</a:t>
            </a:r>
            <a:r>
              <a:rPr lang="zh-CN" altLang="en-US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sym typeface="Wingdings" panose="05000000000000000000" pitchFamily="2" charset="2"/>
              </a:rPr>
              <a:t>种材质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82" y="4956719"/>
            <a:ext cx="4990476" cy="124761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52982" y="4070794"/>
            <a:ext cx="4710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光源位置的不断变化：</a:t>
            </a:r>
            <a:endParaRPr lang="en-US" altLang="zh-CN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dirty="0" smtClean="0"/>
              <a:t>通过函数令其在一个近似的圆形轨迹上运动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 rot="5400000">
            <a:off x="3810135" y="2231929"/>
            <a:ext cx="632938" cy="646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9416" y="2334040"/>
            <a:ext cx="3264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运算坐标和法向量，并</a:t>
            </a:r>
            <a:r>
              <a:rPr lang="en-US" altLang="zh-CN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push</a:t>
            </a:r>
            <a:r>
              <a:rPr lang="zh-CN" altLang="en-US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进</a:t>
            </a:r>
            <a:endParaRPr lang="en-US" altLang="zh-CN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相应的数组中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96000" y="40295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为了减少计算量，这里令物体位于原点建立，并使其为</a:t>
            </a:r>
            <a:endParaRPr lang="en-US" altLang="zh-CN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标准的图形，后续再通过变换矩阵作用与视模矩阵来进行图元的移动</a:t>
            </a:r>
            <a:r>
              <a:rPr lang="en-US" altLang="zh-CN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zh-CN" altLang="en-US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调整</a:t>
            </a:r>
            <a:r>
              <a:rPr lang="en-US" altLang="zh-CN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zh-CN" altLang="en-US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拼接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9" idx="2"/>
            <a:endCxn id="21" idx="0"/>
          </p:cNvCxnSpPr>
          <p:nvPr/>
        </p:nvCxnSpPr>
        <p:spPr>
          <a:xfrm>
            <a:off x="2171434" y="2980371"/>
            <a:ext cx="6972566" cy="104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37411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1552211" cy="538531"/>
                <a:chOff x="5043488" y="515938"/>
                <a:chExt cx="1552211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928324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 smtClean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背景</a:t>
                  </a:r>
                  <a:endParaRPr lang="zh-CN" altLang="en-US" sz="2900" dirty="0">
                    <a:solidFill>
                      <a:schemeClr val="accent5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348087" y="1710701"/>
            <a:ext cx="339067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dirty="0" smtClean="0"/>
              <a:t>一个正方体作为背景，</a:t>
            </a:r>
            <a:endParaRPr lang="en-US" altLang="zh-CN" sz="2500" dirty="0" smtClean="0"/>
          </a:p>
          <a:p>
            <a:r>
              <a:rPr lang="zh-CN" altLang="en-US" sz="2500" dirty="0" smtClean="0"/>
              <a:t>物体处于正方体内部</a:t>
            </a:r>
            <a:endParaRPr lang="zh-CN" altLang="en-US" sz="25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759" y="1300065"/>
            <a:ext cx="7619048" cy="5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12609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3783243" cy="538531"/>
                <a:chOff x="5043488" y="515938"/>
                <a:chExt cx="3783243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3159356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 smtClean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函数的整理和归类</a:t>
                  </a:r>
                  <a:endParaRPr lang="zh-CN" altLang="en-US" sz="2900" dirty="0">
                    <a:solidFill>
                      <a:schemeClr val="accent5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3427"/>
            <a:ext cx="7430955" cy="54845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514" y="1315351"/>
            <a:ext cx="7552381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18847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"/>
            <a:ext cx="12192318" cy="6858179"/>
          </a:xfrm>
          <a:prstGeom prst="rect">
            <a:avLst/>
          </a:prstGeom>
        </p:spPr>
      </p:pic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1815718" y="2702322"/>
            <a:ext cx="8408458" cy="17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4" tIns="45727" rIns="91454" bIns="45727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9200" b="1" dirty="0">
                <a:solidFill>
                  <a:srgbClr val="1983B7"/>
                </a:solidFill>
                <a:latin typeface="+mn-lt"/>
                <a:ea typeface="+mn-ea"/>
                <a:cs typeface="+mn-ea"/>
                <a:sym typeface="+mn-lt"/>
              </a:rPr>
              <a:t>谢谢</a:t>
            </a:r>
            <a:r>
              <a:rPr lang="zh-CN" altLang="en-US" sz="92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观看</a:t>
            </a:r>
            <a:r>
              <a:rPr lang="zh-CN" altLang="en-US" sz="9200" b="1" dirty="0">
                <a:solidFill>
                  <a:schemeClr val="accent5"/>
                </a:solidFill>
                <a:latin typeface="+mn-lt"/>
                <a:ea typeface="+mn-ea"/>
                <a:cs typeface="+mn-ea"/>
                <a:sym typeface="+mn-lt"/>
              </a:rPr>
              <a:t>指导</a:t>
            </a:r>
            <a:endParaRPr lang="zh-CN" sz="9200" b="1" dirty="0">
              <a:solidFill>
                <a:schemeClr val="accent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_16"/>
          <p:cNvSpPr txBox="1">
            <a:spLocks noChangeArrowheads="1"/>
          </p:cNvSpPr>
          <p:nvPr/>
        </p:nvSpPr>
        <p:spPr bwMode="auto">
          <a:xfrm>
            <a:off x="2265716" y="1831059"/>
            <a:ext cx="7508461" cy="10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4" tIns="45727" rIns="91454" bIns="4572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6600" b="0" spc="300" dirty="0">
                <a:solidFill>
                  <a:schemeClr val="accent5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zh-CN" sz="6600" b="0" spc="300" dirty="0">
              <a:solidFill>
                <a:schemeClr val="accent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4" name="Group 10"/>
          <p:cNvGrpSpPr/>
          <p:nvPr/>
        </p:nvGrpSpPr>
        <p:grpSpPr>
          <a:xfrm>
            <a:off x="6206926" y="4476332"/>
            <a:ext cx="2767940" cy="478675"/>
            <a:chOff x="4383584" y="10884560"/>
            <a:chExt cx="6126514" cy="1212098"/>
          </a:xfrm>
          <a:noFill/>
        </p:grpSpPr>
        <p:sp>
          <p:nvSpPr>
            <p:cNvPr id="25" name="Rectangle 11"/>
            <p:cNvSpPr/>
            <p:nvPr/>
          </p:nvSpPr>
          <p:spPr>
            <a:xfrm>
              <a:off x="4383584" y="10884560"/>
              <a:ext cx="6126514" cy="1212098"/>
            </a:xfrm>
            <a:prstGeom prst="rect">
              <a:avLst/>
            </a:prstGeom>
            <a:grpFill/>
            <a:ln w="12700"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26" name="TextBox 220"/>
            <p:cNvSpPr txBox="1"/>
            <p:nvPr/>
          </p:nvSpPr>
          <p:spPr>
            <a:xfrm>
              <a:off x="4789003" y="11016771"/>
              <a:ext cx="5315705" cy="101315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spc="300" dirty="0">
                  <a:solidFill>
                    <a:schemeClr val="accent5"/>
                  </a:solidFill>
                  <a:cs typeface="+mn-ea"/>
                  <a:sym typeface="+mn-lt"/>
                </a:rPr>
                <a:t>时间</a:t>
              </a:r>
              <a:r>
                <a:rPr lang="en-US" altLang="zh-CN" sz="2000" spc="300" dirty="0">
                  <a:solidFill>
                    <a:schemeClr val="accent5"/>
                  </a:solidFill>
                  <a:cs typeface="+mn-ea"/>
                  <a:sym typeface="+mn-lt"/>
                </a:rPr>
                <a:t>:</a:t>
              </a:r>
              <a:r>
                <a:rPr lang="en-US" altLang="zh-CN" sz="2000" spc="300" dirty="0" smtClean="0">
                  <a:solidFill>
                    <a:schemeClr val="accent5"/>
                  </a:solidFill>
                  <a:cs typeface="+mn-ea"/>
                  <a:sym typeface="+mn-lt"/>
                </a:rPr>
                <a:t>2020.12.9</a:t>
              </a:r>
              <a:endParaRPr lang="en-US" sz="2000" spc="300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Group 10"/>
          <p:cNvGrpSpPr/>
          <p:nvPr/>
        </p:nvGrpSpPr>
        <p:grpSpPr>
          <a:xfrm>
            <a:off x="3248573" y="4476591"/>
            <a:ext cx="2767940" cy="478675"/>
            <a:chOff x="4383584" y="10884560"/>
            <a:chExt cx="6126514" cy="1212098"/>
          </a:xfrm>
          <a:noFill/>
        </p:grpSpPr>
        <p:sp>
          <p:nvSpPr>
            <p:cNvPr id="28" name="Rectangle 11"/>
            <p:cNvSpPr/>
            <p:nvPr/>
          </p:nvSpPr>
          <p:spPr>
            <a:xfrm>
              <a:off x="4383584" y="10884560"/>
              <a:ext cx="6126514" cy="1212098"/>
            </a:xfrm>
            <a:prstGeom prst="rect">
              <a:avLst/>
            </a:prstGeom>
            <a:grpFill/>
            <a:ln w="12700"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223"/>
            <p:cNvSpPr txBox="1"/>
            <p:nvPr/>
          </p:nvSpPr>
          <p:spPr>
            <a:xfrm>
              <a:off x="5172202" y="11016771"/>
              <a:ext cx="4549323" cy="101315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spc="300" dirty="0">
                  <a:solidFill>
                    <a:schemeClr val="accent5"/>
                  </a:solidFill>
                  <a:cs typeface="+mn-ea"/>
                  <a:sym typeface="+mn-lt"/>
                </a:rPr>
                <a:t>汇报人</a:t>
              </a:r>
              <a:r>
                <a:rPr lang="en-US" altLang="zh-CN" sz="2000" spc="300" dirty="0">
                  <a:solidFill>
                    <a:schemeClr val="accent5"/>
                  </a:solidFill>
                  <a:cs typeface="+mn-ea"/>
                  <a:sym typeface="+mn-lt"/>
                </a:rPr>
                <a:t>:</a:t>
              </a:r>
              <a:r>
                <a:rPr lang="zh-CN" altLang="en-US" sz="2000" spc="300" dirty="0">
                  <a:solidFill>
                    <a:schemeClr val="accent5"/>
                  </a:solidFill>
                  <a:cs typeface="+mn-ea"/>
                  <a:sym typeface="+mn-lt"/>
                </a:rPr>
                <a:t>杨瑞璋</a:t>
              </a:r>
              <a:endParaRPr lang="en-US" sz="2000" spc="300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1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/>
      <p:bldP spid="2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"/>
            <a:ext cx="12192318" cy="6858179"/>
          </a:xfrm>
          <a:prstGeom prst="rect">
            <a:avLst/>
          </a:prstGeom>
        </p:spPr>
      </p:pic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1748482" y="2560533"/>
            <a:ext cx="8408458" cy="17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4" tIns="45727" rIns="91454" bIns="45727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9200" b="1" dirty="0">
                <a:solidFill>
                  <a:srgbClr val="1983B7"/>
                </a:solidFill>
                <a:latin typeface="+mn-lt"/>
                <a:ea typeface="+mn-ea"/>
                <a:cs typeface="+mn-ea"/>
                <a:sym typeface="+mn-lt"/>
              </a:rPr>
              <a:t>Q&amp;A</a:t>
            </a:r>
            <a:endParaRPr lang="zh-CN" sz="9200" b="1" dirty="0">
              <a:solidFill>
                <a:schemeClr val="accent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3545579"/>
      </p:ext>
    </p:extLst>
  </p:cSld>
  <p:clrMapOvr>
    <a:masterClrMapping/>
  </p:clrMapOvr>
  <p:transition spd="slow" advClick="0" advTm="1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3039564" cy="538531"/>
                <a:chOff x="5043488" y="515938"/>
                <a:chExt cx="3039564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3" y="515938"/>
                  <a:ext cx="2415679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整体结果展示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13" name="文本框 29"/>
          <p:cNvSpPr>
            <a:spLocks noChangeArrowheads="1"/>
          </p:cNvSpPr>
          <p:nvPr/>
        </p:nvSpPr>
        <p:spPr bwMode="auto">
          <a:xfrm>
            <a:off x="1960295" y="4975694"/>
            <a:ext cx="11897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               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0992" y="1441292"/>
            <a:ext cx="42883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制作</a:t>
            </a:r>
            <a:r>
              <a:rPr lang="zh-CN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结果大体介绍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550" y="2275119"/>
            <a:ext cx="2485714" cy="39523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082" y="2642511"/>
            <a:ext cx="1247619" cy="90476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244" y="1424850"/>
            <a:ext cx="4638187" cy="445456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882264" y="5987807"/>
            <a:ext cx="4932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小人</a:t>
            </a:r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光源</a:t>
            </a:r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背景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2667727" cy="538531"/>
                <a:chOff x="5043488" y="515938"/>
                <a:chExt cx="2667727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2043840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AF92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相机与交互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BAE8A34-16A1-4BC4-96DF-CA70D0F6C0F8}"/>
                  </a:ext>
                </a:extLst>
              </p:cNvPr>
              <p:cNvSpPr/>
              <p:nvPr/>
            </p:nvSpPr>
            <p:spPr>
              <a:xfrm>
                <a:off x="3441906" y="1464180"/>
                <a:ext cx="4281892" cy="146540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4000" b="1" i="1" smtClean="0">
                              <a:ln w="12700">
                                <a:solidFill>
                                  <a:srgbClr val="01B3C5">
                                    <a:lumMod val="50000"/>
                                  </a:srgbClr>
                                </a:solidFill>
                                <a:prstDash val="solid"/>
                              </a:ln>
                              <a:solidFill>
                                <a:srgbClr val="92D050"/>
                              </a:solidFill>
                              <a:effectLst>
                                <a:innerShdw blurRad="177800">
                                  <a:srgbClr val="01B3C5">
                                    <a:lumMod val="50000"/>
                                  </a:srgbClr>
                                </a:innerShdw>
                              </a:effectLst>
                              <a:latin typeface="Cambria Math" panose="02040503050406030204" pitchFamily="18" charset="0"/>
                              <a:ea typeface="微软雅黑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4000" b="1" i="1" smtClean="0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ea typeface="微软雅黑"/>
                                  <a:sym typeface="Wingdings" panose="05000000000000000000" pitchFamily="2" charset="2"/>
                                </a:rPr>
                              </m:ctrlPr>
                            </m:eqArrPr>
                            <m:e>
                              <m:r>
                                <a:rPr lang="zh-CN" altLang="en-US" sz="4000" b="1" i="1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ea typeface="微软雅黑"/>
                                  <a:sym typeface="Wingdings" panose="05000000000000000000" pitchFamily="2" charset="2"/>
                                </a:rPr>
                                <m:t>世界</m:t>
                              </m:r>
                              <m:r>
                                <a:rPr lang="zh-CN" altLang="en-US" sz="4000" b="1" i="1" smtClean="0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ea typeface="微软雅黑"/>
                                  <a:sym typeface="Wingdings" panose="05000000000000000000" pitchFamily="2" charset="2"/>
                                </a:rPr>
                                <m:t>视角</m:t>
                              </m:r>
                              <m:r>
                                <a:rPr lang="zh-CN" altLang="en-US" sz="4000" b="1" i="1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ea typeface="微软雅黑"/>
                                  <a:sym typeface="Wingdings" panose="05000000000000000000" pitchFamily="2" charset="2"/>
                                </a:rPr>
                                <m:t>相机</m:t>
                              </m:r>
                            </m:e>
                            <m:e>
                              <m:r>
                                <a:rPr lang="zh-CN" altLang="en-US" sz="4000" b="1" i="1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ea typeface="微软雅黑"/>
                                  <a:sym typeface="Wingdings" panose="05000000000000000000" pitchFamily="2" charset="2"/>
                                </a:rPr>
                                <m:t>小人</m:t>
                              </m:r>
                              <m:r>
                                <a:rPr lang="zh-CN" altLang="en-US" sz="4000" b="1" i="1" smtClean="0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ea typeface="微软雅黑"/>
                                  <a:sym typeface="Wingdings" panose="05000000000000000000" pitchFamily="2" charset="2"/>
                                </a:rPr>
                                <m:t>视角</m:t>
                              </m:r>
                              <m:r>
                                <a:rPr lang="zh-CN" altLang="en-US" sz="4000" b="1" i="1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ea typeface="微软雅黑"/>
                                  <a:sym typeface="Wingdings" panose="05000000000000000000" pitchFamily="2" charset="2"/>
                                </a:rPr>
                                <m:t>相机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CN" altLang="en-US" sz="4000" b="1" i="0" u="none" strike="noStrike" kern="1200" cap="none" spc="0" normalizeH="0" baseline="0" noProof="0" dirty="0">
                  <a:ln w="12700">
                    <a:solidFill>
                      <a:srgbClr val="01B3C5">
                        <a:lumMod val="50000"/>
                      </a:srgbClr>
                    </a:solidFill>
                    <a:prstDash val="solid"/>
                  </a:ln>
                  <a:solidFill>
                    <a:srgbClr val="92D050"/>
                  </a:solidFill>
                  <a:effectLst>
                    <a:innerShdw blurRad="177800">
                      <a:srgbClr val="01B3C5">
                        <a:lumMod val="50000"/>
                      </a:srgbClr>
                    </a:innerShdw>
                  </a:effectLst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BAE8A34-16A1-4BC4-96DF-CA70D0F6C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906" y="1464180"/>
                <a:ext cx="4281892" cy="1465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E0FAD5A8-C102-4C1B-B15C-1D38DFA8409A}"/>
              </a:ext>
            </a:extLst>
          </p:cNvPr>
          <p:cNvSpPr/>
          <p:nvPr/>
        </p:nvSpPr>
        <p:spPr>
          <a:xfrm>
            <a:off x="453217" y="4982693"/>
            <a:ext cx="9060060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将</a:t>
            </a:r>
            <a:r>
              <a:rPr lang="en-US" altLang="zh-CN" sz="2500" dirty="0" err="1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LookAt</a:t>
            </a: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得到矩阵传给视模矩阵</a:t>
            </a:r>
            <a:endParaRPr lang="en-US" altLang="zh-CN" sz="250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（这里第二个减去</a:t>
            </a:r>
            <a:r>
              <a:rPr lang="en-US" altLang="zh-CN" sz="2500" dirty="0" err="1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direction_Obj</a:t>
            </a: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是为了让视角后移，防止与小人重合阻碍视线，同时不改变记录小人坐标和方向的参数）</a:t>
            </a:r>
            <a:endParaRPr kumimoji="0" lang="en-US" altLang="zh-CN" sz="25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707503" y="1991998"/>
            <a:ext cx="734403" cy="527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1115" y="2031721"/>
            <a:ext cx="213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布尔变量viewTotal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616" y="1408368"/>
            <a:ext cx="4180952" cy="1638095"/>
          </a:xfrm>
          <a:prstGeom prst="rect">
            <a:avLst/>
          </a:prstGeom>
        </p:spPr>
      </p:pic>
      <p:sp>
        <p:nvSpPr>
          <p:cNvPr id="20" name="下箭头 19"/>
          <p:cNvSpPr/>
          <p:nvPr/>
        </p:nvSpPr>
        <p:spPr>
          <a:xfrm rot="10800000">
            <a:off x="1183469" y="2723310"/>
            <a:ext cx="632938" cy="646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47002" y="350720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键盘按键监听函数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002" y="4014130"/>
            <a:ext cx="8706381" cy="8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40742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2667727" cy="538531"/>
                <a:chOff x="5043488" y="515938"/>
                <a:chExt cx="2667727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2043840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AF92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相机与交互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BAE8A34-16A1-4BC4-96DF-CA70D0F6C0F8}"/>
                  </a:ext>
                </a:extLst>
              </p:cNvPr>
              <p:cNvSpPr/>
              <p:nvPr/>
            </p:nvSpPr>
            <p:spPr>
              <a:xfrm>
                <a:off x="597282" y="1638967"/>
                <a:ext cx="2456870" cy="10749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b="1" dirty="0">
                    <a:ln w="12700">
                      <a:solidFill>
                        <a:srgbClr val="01B3C5">
                          <a:lumMod val="50000"/>
                        </a:srgbClr>
                      </a:solidFill>
                      <a:prstDash val="solid"/>
                    </a:ln>
                    <a:solidFill>
                      <a:srgbClr val="92D050"/>
                    </a:solidFill>
                    <a:effectLst>
                      <a:innerShdw blurRad="177800">
                        <a:srgbClr val="01B3C5">
                          <a:lumMod val="50000"/>
                        </a:srgbClr>
                      </a:innerShdw>
                    </a:effectLst>
                    <a:ea typeface="微软雅黑"/>
                    <a:sym typeface="Wingdings" panose="05000000000000000000" pitchFamily="2" charset="2"/>
                  </a:rPr>
                  <a:t>已知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ln w="12700">
                          <a:solidFill>
                            <a:srgbClr val="01B3C5">
                              <a:lumMod val="50000"/>
                            </a:srgbClr>
                          </a:solidFill>
                          <a:prstDash val="solid"/>
                        </a:ln>
                        <a:solidFill>
                          <a:srgbClr val="92D050"/>
                        </a:solidFill>
                        <a:effectLst>
                          <a:innerShdw blurRad="177800">
                            <a:srgbClr val="01B3C5">
                              <a:lumMod val="50000"/>
                            </a:srgbClr>
                          </a:innerShdw>
                        </a:effectLst>
                        <a:latin typeface="Cambria Math" panose="02040503050406030204" pitchFamily="18" charset="0"/>
                        <a:ea typeface="微软雅黑"/>
                        <a:sym typeface="Wingdings" panose="05000000000000000000" pitchFamily="2" charset="2"/>
                      </a:rPr>
                      <m:t>：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1" i="1" smtClean="0">
                            <a:ln w="12700">
                              <a:solidFill>
                                <a:srgbClr val="01B3C5">
                                  <a:lumMod val="50000"/>
                                </a:srgbClr>
                              </a:solidFill>
                              <a:prstDash val="solid"/>
                            </a:ln>
                            <a:solidFill>
                              <a:srgbClr val="92D050"/>
                            </a:solidFill>
                            <a:effectLst>
                              <a:innerShdw blurRad="177800">
                                <a:srgbClr val="01B3C5">
                                  <a:lumMod val="50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  <a:ea typeface="微软雅黑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smtClean="0">
                                <a:ln w="12700">
                                  <a:solidFill>
                                    <a:srgbClr val="01B3C5">
                                      <a:lumMod val="50000"/>
                                    </a:srgbClr>
                                  </a:solidFill>
                                  <a:prstDash val="solid"/>
                                </a:ln>
                                <a:solidFill>
                                  <a:srgbClr val="92D050"/>
                                </a:solidFill>
                                <a:effectLst>
                                  <a:innerShdw blurRad="177800">
                                    <a:srgbClr val="01B3C5">
                                      <a:lumMod val="50000"/>
                                    </a:srgbClr>
                                  </a:innerShdw>
                                </a:effectLst>
                                <a:latin typeface="Cambria Math" panose="02040503050406030204" pitchFamily="18" charset="0"/>
                                <a:ea typeface="微软雅黑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sz="2000" b="1" i="1">
                                <a:ln w="12700">
                                  <a:solidFill>
                                    <a:srgbClr val="01B3C5">
                                      <a:lumMod val="50000"/>
                                    </a:srgbClr>
                                  </a:solidFill>
                                  <a:prstDash val="solid"/>
                                </a:ln>
                                <a:solidFill>
                                  <a:srgbClr val="92D050"/>
                                </a:solidFill>
                                <a:effectLst>
                                  <a:innerShdw blurRad="177800">
                                    <a:srgbClr val="01B3C5">
                                      <a:lumMod val="50000"/>
                                    </a:srgbClr>
                                  </a:innerShdw>
                                </a:effectLst>
                                <a:latin typeface="Cambria Math" panose="02040503050406030204" pitchFamily="18" charset="0"/>
                                <a:ea typeface="微软雅黑"/>
                                <a:sym typeface="Wingdings" panose="05000000000000000000" pitchFamily="2" charset="2"/>
                              </a:rPr>
                              <m:t>eye</m:t>
                            </m:r>
                          </m:e>
                          <m:e>
                            <m:r>
                              <a:rPr lang="en-US" altLang="zh-CN" sz="2000" b="1" i="1" smtClean="0">
                                <a:ln w="12700">
                                  <a:solidFill>
                                    <a:srgbClr val="01B3C5">
                                      <a:lumMod val="50000"/>
                                    </a:srgbClr>
                                  </a:solidFill>
                                  <a:prstDash val="solid"/>
                                </a:ln>
                                <a:solidFill>
                                  <a:srgbClr val="92D050"/>
                                </a:solidFill>
                                <a:effectLst>
                                  <a:innerShdw blurRad="177800">
                                    <a:srgbClr val="01B3C5">
                                      <a:lumMod val="50000"/>
                                    </a:srgbClr>
                                  </a:innerShdw>
                                </a:effectLst>
                                <a:latin typeface="Cambria Math" panose="02040503050406030204" pitchFamily="18" charset="0"/>
                                <a:ea typeface="微软雅黑"/>
                                <a:sym typeface="Wingdings" panose="05000000000000000000" pitchFamily="2" charset="2"/>
                              </a:rPr>
                              <m:t>𝒂𝒕</m:t>
                            </m:r>
                          </m:e>
                          <m:e>
                            <m:r>
                              <a:rPr lang="en-US" altLang="zh-CN" sz="2000" b="1" i="1" smtClean="0">
                                <a:ln w="12700">
                                  <a:solidFill>
                                    <a:srgbClr val="01B3C5">
                                      <a:lumMod val="50000"/>
                                    </a:srgbClr>
                                  </a:solidFill>
                                  <a:prstDash val="solid"/>
                                </a:ln>
                                <a:solidFill>
                                  <a:srgbClr val="92D050"/>
                                </a:solidFill>
                                <a:effectLst>
                                  <a:innerShdw blurRad="177800">
                                    <a:srgbClr val="01B3C5">
                                      <a:lumMod val="50000"/>
                                    </a:srgbClr>
                                  </a:innerShdw>
                                </a:effectLst>
                                <a:latin typeface="Cambria Math" panose="02040503050406030204" pitchFamily="18" charset="0"/>
                                <a:ea typeface="微软雅黑"/>
                                <a:sym typeface="Wingdings" panose="05000000000000000000" pitchFamily="2" charset="2"/>
                              </a:rPr>
                              <m:t>𝒅𝒊𝒓𝒆𝒄𝒕𝒊𝒐𝒏</m:t>
                            </m:r>
                          </m:e>
                        </m:eqArr>
                      </m:e>
                    </m:d>
                  </m:oMath>
                </a14:m>
                <a:endParaRPr kumimoji="0" lang="zh-CN" altLang="en-US" sz="2000" b="1" i="0" u="none" strike="noStrike" kern="1200" cap="none" spc="0" normalizeH="0" baseline="0" noProof="0" dirty="0">
                  <a:ln w="12700">
                    <a:solidFill>
                      <a:srgbClr val="01B3C5">
                        <a:lumMod val="50000"/>
                      </a:srgbClr>
                    </a:solidFill>
                    <a:prstDash val="solid"/>
                  </a:ln>
                  <a:solidFill>
                    <a:srgbClr val="92D050"/>
                  </a:solidFill>
                  <a:effectLst>
                    <a:innerShdw blurRad="177800">
                      <a:srgbClr val="01B3C5">
                        <a:lumMod val="50000"/>
                      </a:srgbClr>
                    </a:innerShdw>
                  </a:effectLst>
                  <a:uLnTx/>
                  <a:uFillTx/>
                  <a:latin typeface="微软雅黑"/>
                  <a:ea typeface="微软雅黑"/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BAE8A34-16A1-4BC4-96DF-CA70D0F6C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2" y="1638967"/>
                <a:ext cx="2456870" cy="1074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656" y="2057374"/>
            <a:ext cx="3885714" cy="23809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129163" y="200038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捕捉鼠标移动：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35010" y="2998803"/>
            <a:ext cx="10457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运算此时的</a:t>
            </a:r>
            <a:r>
              <a:rPr lang="en-US" altLang="zh-CN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direction</a:t>
            </a:r>
            <a:r>
              <a:rPr lang="zh-CN" altLang="en-US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角度参数：</a:t>
            </a:r>
            <a:r>
              <a:rPr lang="en-US" altLang="zh-CN" b="1" dirty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 </a:t>
            </a:r>
            <a:r>
              <a:rPr lang="en-US" altLang="zh-CN" b="1" dirty="0" err="1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angle_X</a:t>
            </a:r>
            <a:r>
              <a:rPr lang="zh-CN" altLang="en-US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（</a:t>
            </a:r>
            <a:r>
              <a:rPr lang="en-US" altLang="zh-CN" b="1" dirty="0" err="1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xz</a:t>
            </a:r>
            <a:r>
              <a:rPr lang="zh-CN" altLang="en-US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投影与</a:t>
            </a:r>
            <a:r>
              <a:rPr lang="en-US" altLang="zh-CN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[0,0,-1]</a:t>
            </a:r>
            <a:r>
              <a:rPr lang="zh-CN" altLang="en-US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的夹角），</a:t>
            </a:r>
            <a:r>
              <a:rPr lang="en-US" altLang="zh-CN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 </a:t>
            </a:r>
            <a:r>
              <a:rPr lang="en-US" altLang="zh-CN" b="1" dirty="0" err="1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angle_Y</a:t>
            </a:r>
            <a:r>
              <a:rPr lang="en-US" altLang="zh-CN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(</a:t>
            </a:r>
            <a:r>
              <a:rPr lang="zh-CN" altLang="en-US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与</a:t>
            </a:r>
            <a:r>
              <a:rPr lang="en-US" altLang="zh-CN" b="1" dirty="0" err="1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xz</a:t>
            </a:r>
            <a:r>
              <a:rPr lang="zh-CN" altLang="en-US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平面的夹角</a:t>
            </a:r>
            <a:r>
              <a:rPr lang="en-US" altLang="zh-CN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)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03444" y="3702137"/>
            <a:ext cx="7051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鼠标移动</a:t>
            </a:r>
            <a:r>
              <a:rPr lang="en-US" altLang="zh-CN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-》</a:t>
            </a:r>
            <a:r>
              <a:rPr lang="zh-CN" altLang="en-US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弧度均匀变化</a:t>
            </a:r>
            <a:r>
              <a:rPr lang="en-US" altLang="zh-CN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-》</a:t>
            </a:r>
            <a:r>
              <a:rPr lang="zh-CN" altLang="en-US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更新角度</a:t>
            </a:r>
            <a:r>
              <a:rPr lang="en-US" altLang="zh-CN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-》</a:t>
            </a:r>
            <a:r>
              <a:rPr lang="zh-CN" altLang="en-US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运算新的坐标</a:t>
            </a:r>
            <a:r>
              <a:rPr lang="en-US" altLang="zh-CN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-》</a:t>
            </a:r>
            <a:r>
              <a:rPr lang="zh-CN" altLang="en-US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更新坐标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82" y="5403221"/>
            <a:ext cx="5504762" cy="39047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503444" y="4600989"/>
            <a:ext cx="6814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特别的：在小人视角下，要给小人加上旋转，即乘以一个旋转矩阵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3498" y="3702137"/>
            <a:ext cx="3533333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87127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2667727" cy="538531"/>
                <a:chOff x="5043488" y="515938"/>
                <a:chExt cx="2667727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2043840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AF92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相机与交互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EDA2BA3A-2272-4E51-9253-CD63BBC95278}"/>
              </a:ext>
            </a:extLst>
          </p:cNvPr>
          <p:cNvSpPr/>
          <p:nvPr/>
        </p:nvSpPr>
        <p:spPr>
          <a:xfrm>
            <a:off x="6110684" y="2957170"/>
            <a:ext cx="3752621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首先定义相机的初始状态。</a:t>
            </a:r>
            <a:endParaRPr lang="en-US" altLang="zh-CN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程序运行时，会捕捉鼠标的动作来改变相机的朝向。在</a:t>
            </a:r>
            <a:r>
              <a:rPr lang="en-US" altLang="zh-CN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zh-CN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方向上视角可以随意改变，而</a:t>
            </a:r>
            <a:r>
              <a:rPr lang="en-US" altLang="zh-CN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zh-CN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方向</a:t>
            </a:r>
            <a:r>
              <a:rPr lang="zh-CN" alt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上有角度的制约。</a:t>
            </a:r>
            <a:endParaRPr lang="en-US" altLang="zh-CN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BA9EEFF-FAFA-4155-B73E-52E8C94500CC}"/>
              </a:ext>
            </a:extLst>
          </p:cNvPr>
          <p:cNvSpPr/>
          <p:nvPr/>
        </p:nvSpPr>
        <p:spPr>
          <a:xfrm>
            <a:off x="5972138" y="2095172"/>
            <a:ext cx="42818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  <a:sym typeface="Wingdings" panose="05000000000000000000" pitchFamily="2" charset="2"/>
              </a:rPr>
              <a:t>相机和视角朝向：</a:t>
            </a:r>
            <a:endParaRPr kumimoji="0" lang="zh-CN" altLang="en-US" sz="4000" b="1" i="0" u="none" strike="noStrike" kern="1200" cap="none" spc="0" normalizeH="0" baseline="0" noProof="0" dirty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rgbClr val="01B3C5">
                    <a:lumMod val="50000"/>
                  </a:srgbClr>
                </a:inn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41" y="1921305"/>
            <a:ext cx="3827018" cy="113899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41" y="3513383"/>
            <a:ext cx="3914713" cy="10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14259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2667727" cy="538531"/>
                <a:chOff x="5043488" y="515938"/>
                <a:chExt cx="2667727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2043840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AF92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相机与交互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4BAE8A34-16A1-4BC4-96DF-CA70D0F6C0F8}"/>
              </a:ext>
            </a:extLst>
          </p:cNvPr>
          <p:cNvSpPr/>
          <p:nvPr/>
        </p:nvSpPr>
        <p:spPr>
          <a:xfrm>
            <a:off x="344105" y="1638967"/>
            <a:ext cx="41089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ea typeface="微软雅黑"/>
                <a:sym typeface="Wingdings" panose="05000000000000000000" pitchFamily="2" charset="2"/>
              </a:rPr>
              <a:t>小人伸手动作：</a:t>
            </a:r>
            <a:endParaRPr lang="en-US" altLang="zh-CN" sz="2000" b="1" dirty="0" smtClean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rgbClr val="01B3C5">
                    <a:lumMod val="50000"/>
                  </a:srgbClr>
                </a:innerShdw>
              </a:effectLst>
              <a:ea typeface="微软雅黑"/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zh-CN" altLang="en-US" sz="2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ea typeface="微软雅黑"/>
                <a:sym typeface="Wingdings" panose="05000000000000000000" pitchFamily="2" charset="2"/>
              </a:rPr>
              <a:t>根据鼠标的监听结果，将旋转</a:t>
            </a:r>
            <a:r>
              <a:rPr lang="en-US" altLang="zh-CN" sz="2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ea typeface="微软雅黑"/>
                <a:sym typeface="Wingdings" panose="05000000000000000000" pitchFamily="2" charset="2"/>
              </a:rPr>
              <a:t>60</a:t>
            </a:r>
            <a:r>
              <a:rPr lang="en-US" altLang="zh-CN" sz="2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ea typeface="微软雅黑"/>
                <a:sym typeface="Wingdings" panose="05000000000000000000" pitchFamily="2" charset="2"/>
              </a:rPr>
              <a:t>°</a:t>
            </a:r>
            <a:r>
              <a:rPr lang="zh-CN" altLang="en-US" sz="2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ea typeface="微软雅黑"/>
                <a:sym typeface="Wingdings" panose="05000000000000000000" pitchFamily="2" charset="2"/>
              </a:rPr>
              <a:t>的矩阵作用于</a:t>
            </a:r>
            <a:r>
              <a:rPr lang="en-US" altLang="zh-CN" sz="2000" b="1" dirty="0" err="1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turn_matrix</a:t>
            </a:r>
            <a:r>
              <a:rPr lang="zh-CN" altLang="en-US" sz="2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中</a:t>
            </a:r>
            <a:endParaRPr kumimoji="0" lang="zh-CN" altLang="en-US" sz="2000" b="1" i="0" u="none" strike="noStrike" kern="1200" cap="none" spc="0" normalizeH="0" baseline="0" noProof="0" dirty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rgbClr val="01B3C5">
                    <a:lumMod val="50000"/>
                  </a:srgbClr>
                </a:innerShdw>
              </a:effectLst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05" y="2978246"/>
            <a:ext cx="3514286" cy="2228571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E0FAD5A8-C102-4C1B-B15C-1D38DFA8409A}"/>
              </a:ext>
            </a:extLst>
          </p:cNvPr>
          <p:cNvSpPr/>
          <p:nvPr/>
        </p:nvSpPr>
        <p:spPr>
          <a:xfrm>
            <a:off x="5330017" y="1473280"/>
            <a:ext cx="474631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各不同矩阵的作用范围：</a:t>
            </a:r>
            <a:endParaRPr kumimoji="0" lang="en-US" altLang="zh-CN" sz="25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039" y="2107157"/>
            <a:ext cx="4549185" cy="1655834"/>
          </a:xfrm>
          <a:prstGeom prst="rect">
            <a:avLst/>
          </a:prstGeom>
        </p:spPr>
      </p:pic>
      <p:sp>
        <p:nvSpPr>
          <p:cNvPr id="28" name="下箭头 27"/>
          <p:cNvSpPr/>
          <p:nvPr/>
        </p:nvSpPr>
        <p:spPr>
          <a:xfrm>
            <a:off x="6224699" y="3903848"/>
            <a:ext cx="632938" cy="646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5402367" y="4626531"/>
                <a:ext cx="1573059" cy="160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n w="12700">
                                <a:solidFill>
                                  <a:srgbClr val="01B3C5">
                                    <a:lumMod val="50000"/>
                                  </a:srgbClr>
                                </a:solidFill>
                                <a:prstDash val="solid"/>
                              </a:ln>
                              <a:solidFill>
                                <a:srgbClr val="92D050"/>
                              </a:solidFill>
                              <a:effectLst>
                                <a:innerShdw blurRad="177800">
                                  <a:srgbClr val="01B3C5">
                                    <a:lumMod val="50000"/>
                                  </a:srgbClr>
                                </a:innerShdw>
                              </a:effectLst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eqArrPr>
                            <m:e>
                              <m:r>
                                <a:rPr lang="zh-CN" altLang="en-US" b="1" i="1" smtClean="0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小人</m:t>
                              </m:r>
                              <m:r>
                                <a:rPr lang="zh-CN" altLang="en-US" b="1" i="1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整体</m:t>
                              </m:r>
                            </m:e>
                            <m:e>
                              <m:r>
                                <a:rPr lang="zh-CN" altLang="en-US" b="1" i="1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仅</m:t>
                              </m:r>
                              <m:r>
                                <a:rPr lang="zh-CN" altLang="en-US" b="1" i="1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头部</m:t>
                              </m:r>
                            </m:e>
                            <m:e>
                              <m:r>
                                <a:rPr lang="zh-CN" altLang="en-US" b="1" i="1" smtClean="0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仅</m:t>
                              </m:r>
                              <m:r>
                                <a:rPr lang="zh-CN" altLang="en-US" b="1" i="1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身体</m:t>
                              </m:r>
                            </m:e>
                            <m:e>
                              <m:r>
                                <a:rPr lang="zh-CN" altLang="en-US" b="1" i="1" smtClean="0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仅</m:t>
                              </m:r>
                              <m:r>
                                <a:rPr lang="zh-CN" altLang="en-US" b="1" i="1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光源</m:t>
                              </m:r>
                              <m:r>
                                <a:rPr lang="zh-CN" altLang="en-US" b="1" i="1" smtClean="0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的</m:t>
                              </m:r>
                              <m:r>
                                <a:rPr lang="zh-CN" altLang="en-US" b="1" i="1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球</m:t>
                              </m:r>
                            </m:e>
                            <m:e>
                              <m:r>
                                <a:rPr lang="zh-CN" altLang="en-US" b="1" i="1" smtClean="0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仅</m:t>
                              </m:r>
                              <m:r>
                                <a:rPr lang="zh-CN" altLang="en-US" b="1" i="1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两只</m:t>
                              </m:r>
                              <m:r>
                                <a:rPr lang="zh-CN" altLang="en-US" b="1" i="1" smtClean="0">
                                  <a:ln w="12700">
                                    <a:solidFill>
                                      <a:srgbClr val="01B3C5">
                                        <a:lumMod val="50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92D050"/>
                                  </a:solidFill>
                                  <a:effectLst>
                                    <a:innerShdw blurRad="177800">
                                      <a:srgbClr val="01B3C5">
                                        <a:lumMod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367" y="4626531"/>
                <a:ext cx="1573059" cy="16065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4832" y="5430806"/>
            <a:ext cx="4759559" cy="80231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489290" y="4990958"/>
            <a:ext cx="1352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作用的案例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919960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2667727" cy="538531"/>
                <a:chOff x="5043488" y="515938"/>
                <a:chExt cx="2667727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2043840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AF92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相机与交互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4BAE8A34-16A1-4BC4-96DF-CA70D0F6C0F8}"/>
              </a:ext>
            </a:extLst>
          </p:cNvPr>
          <p:cNvSpPr/>
          <p:nvPr/>
        </p:nvSpPr>
        <p:spPr>
          <a:xfrm>
            <a:off x="344105" y="1638967"/>
            <a:ext cx="410895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ea typeface="微软雅黑"/>
                <a:sym typeface="Wingdings" panose="05000000000000000000" pitchFamily="2" charset="2"/>
              </a:rPr>
              <a:t>ASDW</a:t>
            </a:r>
            <a:r>
              <a:rPr lang="zh-CN" altLang="en-US" sz="2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ea typeface="微软雅黑"/>
                <a:sym typeface="Wingdings" panose="05000000000000000000" pitchFamily="2" charset="2"/>
              </a:rPr>
              <a:t>移动：</a:t>
            </a:r>
            <a:endParaRPr lang="en-US" altLang="zh-CN" sz="2000" b="1" dirty="0" smtClean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rgbClr val="01B3C5">
                    <a:lumMod val="50000"/>
                  </a:srgbClr>
                </a:innerShdw>
              </a:effectLst>
              <a:ea typeface="微软雅黑"/>
              <a:sym typeface="Wingdings" panose="05000000000000000000" pitchFamily="2" charset="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sym typeface="Wingdings" panose="05000000000000000000" pitchFamily="2" charset="2"/>
              </a:rPr>
              <a:t>因为实现记录了</a:t>
            </a:r>
            <a:r>
              <a:rPr lang="en-US" altLang="zh-CN" sz="20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sym typeface="Wingdings" panose="05000000000000000000" pitchFamily="2" charset="2"/>
              </a:rPr>
              <a:t>direction,</a:t>
            </a:r>
            <a:r>
              <a:rPr lang="zh-CN" altLang="en-US" sz="20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sym typeface="Wingdings" panose="05000000000000000000" pitchFamily="2" charset="2"/>
              </a:rPr>
              <a:t>直接根据</a:t>
            </a:r>
            <a:r>
              <a:rPr lang="en-US" altLang="zh-CN" sz="20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sym typeface="Wingdings" panose="05000000000000000000" pitchFamily="2" charset="2"/>
              </a:rPr>
              <a:t>direction</a:t>
            </a:r>
            <a:r>
              <a:rPr lang="zh-CN" altLang="en-US" sz="20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sym typeface="Wingdings" panose="05000000000000000000" pitchFamily="2" charset="2"/>
              </a:rPr>
              <a:t>可以运算出相应的移动方向，根据设定值得到位移量</a:t>
            </a:r>
            <a:endParaRPr lang="zh-CN" altLang="en-US" sz="20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4105" y="4760276"/>
            <a:ext cx="384538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ZXC</a:t>
            </a:r>
            <a:r>
              <a:rPr lang="zh-CN" altLang="en-US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移动</a:t>
            </a:r>
            <a:r>
              <a:rPr lang="zh-CN" altLang="en-US" b="1" dirty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：</a:t>
            </a:r>
            <a:endParaRPr lang="en-US" altLang="zh-CN" b="1" dirty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rgbClr val="01B3C5">
                    <a:lumMod val="50000"/>
                  </a:srgbClr>
                </a:innerShdw>
              </a:effectLst>
              <a:sym typeface="Wingdings" panose="05000000000000000000" pitchFamily="2" charset="2"/>
            </a:endParaRPr>
          </a:p>
          <a:p>
            <a:pPr>
              <a:defRPr/>
            </a:pPr>
            <a:r>
              <a:rPr lang="zh-CN" altLang="en-US" sz="20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sym typeface="Wingdings" panose="05000000000000000000" pitchFamily="2" charset="2"/>
              </a:rPr>
              <a:t>进行键盘监听改变相应视角信息</a:t>
            </a:r>
            <a:endParaRPr lang="zh-CN" altLang="en-US" sz="20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84546" y="1638967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sym typeface="Wingdings" panose="05000000000000000000" pitchFamily="2" charset="2"/>
              </a:rPr>
              <a:t>投影方式：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透视投影；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546" y="2620584"/>
            <a:ext cx="6161905" cy="72121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03" y="3017391"/>
            <a:ext cx="2910550" cy="46276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05" y="3589424"/>
            <a:ext cx="8129336" cy="4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5724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2667727" cy="538531"/>
                <a:chOff x="5043488" y="515938"/>
                <a:chExt cx="2667727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2043840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AF92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相机与交互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37" name="矩形 36"/>
          <p:cNvSpPr/>
          <p:nvPr/>
        </p:nvSpPr>
        <p:spPr>
          <a:xfrm>
            <a:off x="5542699" y="2274328"/>
            <a:ext cx="5859310" cy="20159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通过定义图中的</a:t>
            </a:r>
            <a:r>
              <a:rPr kumimoji="0" lang="en-US" altLang="zh-CN" sz="2500" b="0" i="0" u="none" strike="noStrike" kern="1200" cap="none" spc="0" normalizeH="0" baseline="0" noProof="0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enterFullScreen</a:t>
            </a:r>
            <a:r>
              <a:rPr lang="en-US" altLang="zh-CN" sz="25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()</a:t>
            </a:r>
            <a:r>
              <a:rPr lang="zh-CN" altLang="en-US" sz="25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函数</a:t>
            </a:r>
            <a:endParaRPr lang="en-US" altLang="zh-CN" sz="25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和</a:t>
            </a:r>
            <a:r>
              <a:rPr kumimoji="0" lang="en-US" altLang="zh-CN" sz="2500" b="0" i="0" u="none" strike="noStrike" kern="1200" cap="none" spc="0" normalizeH="0" baseline="0" noProof="0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exitFullScreen</a:t>
            </a:r>
            <a:r>
              <a:rPr kumimoji="0" lang="en-US" altLang="zh-CN" sz="25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()</a:t>
            </a:r>
            <a:r>
              <a:rPr kumimoji="0" lang="zh-CN" altLang="en-US" sz="25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函数来实现打开和推出全屏的操作</a:t>
            </a: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。</a:t>
            </a:r>
            <a:endParaRPr kumimoji="0" lang="en-US" altLang="zh-CN" sz="2500" b="0" i="0" u="none" strike="noStrike" kern="1200" cap="none" spc="0" normalizeH="0" baseline="0" noProof="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  <a:p>
            <a:pPr lvl="0">
              <a:defRPr/>
            </a:pP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其主要还是使用</a:t>
            </a:r>
            <a:r>
              <a:rPr lang="en-US" altLang="zh-CN" sz="2500" dirty="0" err="1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requestFullscreen</a:t>
            </a:r>
            <a:r>
              <a:rPr lang="en-US" altLang="zh-CN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()</a:t>
            </a: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还是实现</a:t>
            </a:r>
            <a:endParaRPr kumimoji="0" lang="en-US" altLang="zh-CN" sz="25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428C1F9-4E3D-403D-87A7-C5CAFB975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7" y="1513026"/>
            <a:ext cx="4127734" cy="534497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183B1D70-96EE-4EEC-8CF3-EC927D132560}"/>
              </a:ext>
            </a:extLst>
          </p:cNvPr>
          <p:cNvSpPr/>
          <p:nvPr/>
        </p:nvSpPr>
        <p:spPr>
          <a:xfrm>
            <a:off x="5560332" y="1464180"/>
            <a:ext cx="42818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  <a:sym typeface="Wingdings" panose="05000000000000000000" pitchFamily="2" charset="2"/>
              </a:rPr>
              <a:t>全屏的实现：</a:t>
            </a:r>
            <a:endParaRPr kumimoji="0" lang="zh-CN" altLang="en-US" sz="4000" b="1" i="0" u="none" strike="noStrike" kern="1200" cap="none" spc="0" normalizeH="0" baseline="0" noProof="0" dirty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rgbClr val="01B3C5">
                    <a:lumMod val="50000"/>
                  </a:srgbClr>
                </a:inn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348464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3783242" cy="538531"/>
                <a:chOff x="5043488" y="515938"/>
                <a:chExt cx="3783242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3159355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光源与材质的定义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37" name="矩形 36"/>
          <p:cNvSpPr/>
          <p:nvPr/>
        </p:nvSpPr>
        <p:spPr>
          <a:xfrm>
            <a:off x="5892803" y="1722911"/>
            <a:ext cx="6220408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环境</a:t>
            </a:r>
            <a:r>
              <a:rPr lang="zh-CN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光、漫反射光和镜面反射</a:t>
            </a:r>
            <a:r>
              <a:rPr lang="zh-CN" altLang="en-US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光系数；</a:t>
            </a:r>
            <a:endParaRPr lang="en-US" altLang="zh-CN" sz="25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光源位置；</a:t>
            </a:r>
            <a:endParaRPr lang="en-US" altLang="zh-CN" sz="25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高光系数；</a:t>
            </a:r>
            <a:endParaRPr lang="en-US" altLang="zh-CN" sz="25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材质的相应系数；</a:t>
            </a:r>
            <a:endParaRPr lang="en-US" altLang="zh-CN" sz="25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-》</a:t>
            </a:r>
            <a:r>
              <a:rPr lang="zh-CN" altLang="en-US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顶点着色器</a:t>
            </a:r>
            <a:endParaRPr lang="en-US" altLang="zh-CN" sz="25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-》</a:t>
            </a:r>
            <a:r>
              <a:rPr lang="zh-CN" alt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片元着色器（进行颜色运算和插值）</a:t>
            </a:r>
            <a:endParaRPr lang="en-US" altLang="zh-CN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9E60BBF-7BEC-4DEF-AB68-C65E3E384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371"/>
            <a:ext cx="5698836" cy="420773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EFD6658-D2BD-4974-A4B1-2E15AD514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3" y="4695197"/>
            <a:ext cx="6064493" cy="149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90953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zzljtyu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550</Words>
  <Application>Microsoft Office PowerPoint</Application>
  <PresentationFormat>宽屏</PresentationFormat>
  <Paragraphs>87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ITC Avant Garde Std Bk</vt:lpstr>
      <vt:lpstr>等线</vt:lpstr>
      <vt:lpstr>方正细谭黑简体</vt:lpstr>
      <vt:lpstr>宋体</vt:lpstr>
      <vt:lpstr>微软雅黑</vt:lpstr>
      <vt:lpstr>Arial</vt:lpstr>
      <vt:lpstr>Calibri</vt:lpstr>
      <vt:lpstr>Cambria Math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彩色叶子</dc:title>
  <dc:creator>第一PPT</dc:creator>
  <cp:keywords>www.1ppt.com</cp:keywords>
  <dc:description>www.1ppt.com</dc:description>
  <cp:lastModifiedBy>Dell</cp:lastModifiedBy>
  <cp:revision>2459</cp:revision>
  <dcterms:created xsi:type="dcterms:W3CDTF">2015-12-01T09:06:00Z</dcterms:created>
  <dcterms:modified xsi:type="dcterms:W3CDTF">2020-12-07T18:34:11Z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2052-11.1.0.8472</vt:lpwstr>
  </property>
</Properties>
</file>