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6"/>
  </p:notesMasterIdLst>
  <p:handoutMasterIdLst>
    <p:handoutMasterId r:id="rId17"/>
  </p:handoutMasterIdLst>
  <p:sldIdLst>
    <p:sldId id="297" r:id="rId2"/>
    <p:sldId id="353" r:id="rId3"/>
    <p:sldId id="352" r:id="rId4"/>
    <p:sldId id="356" r:id="rId5"/>
    <p:sldId id="357" r:id="rId6"/>
    <p:sldId id="379" r:id="rId7"/>
    <p:sldId id="380" r:id="rId8"/>
    <p:sldId id="358" r:id="rId9"/>
    <p:sldId id="385" r:id="rId10"/>
    <p:sldId id="386" r:id="rId11"/>
    <p:sldId id="372" r:id="rId12"/>
    <p:sldId id="373" r:id="rId13"/>
    <p:sldId id="355" r:id="rId14"/>
    <p:sldId id="3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3B7"/>
    <a:srgbClr val="14B28B"/>
    <a:srgbClr val="E25E0E"/>
    <a:srgbClr val="01ACBE"/>
    <a:srgbClr val="4FC34E"/>
    <a:srgbClr val="81B747"/>
    <a:srgbClr val="27C5D6"/>
    <a:srgbClr val="E94E60"/>
    <a:srgbClr val="018989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2" autoAdjust="0"/>
    <p:restoredTop sz="97778" autoAdjust="0"/>
  </p:normalViewPr>
  <p:slideViewPr>
    <p:cSldViewPr snapToGrid="0" showGuides="1">
      <p:cViewPr varScale="1">
        <p:scale>
          <a:sx n="82" d="100"/>
          <a:sy n="82" d="100"/>
        </p:scale>
        <p:origin x="81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5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1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1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90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06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8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25" y="2130527"/>
            <a:ext cx="10363470" cy="14700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49" y="3886380"/>
            <a:ext cx="8534623" cy="1752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79" y="4800825"/>
            <a:ext cx="7315391" cy="566765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79" y="612805"/>
            <a:ext cx="7315391" cy="4114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79" y="5367590"/>
            <a:ext cx="7315391" cy="80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16" y="1600276"/>
            <a:ext cx="10973087" cy="45261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431" y="274653"/>
            <a:ext cx="2743272" cy="585179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17" y="274653"/>
            <a:ext cx="8026609" cy="58517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16" y="1600276"/>
            <a:ext cx="10973087" cy="45261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0" y="4407107"/>
            <a:ext cx="10363470" cy="1362138"/>
          </a:xfrm>
          <a:prstGeom prst="rect">
            <a:avLst/>
          </a:prstGeo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0" y="2906849"/>
            <a:ext cx="10363470" cy="15002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7" y="1600276"/>
            <a:ext cx="5384940" cy="452617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762" y="1600276"/>
            <a:ext cx="5384940" cy="452617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17" y="1535185"/>
            <a:ext cx="5387058" cy="639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200" b="1"/>
            </a:lvl4pPr>
            <a:lvl5pPr marL="2437765" indent="0">
              <a:buNone/>
              <a:defRPr sz="2200" b="1"/>
            </a:lvl5pPr>
            <a:lvl6pPr marL="3047365" indent="0">
              <a:buNone/>
              <a:defRPr sz="2200" b="1"/>
            </a:lvl6pPr>
            <a:lvl7pPr marL="3656965" indent="0">
              <a:buNone/>
              <a:defRPr sz="2200" b="1"/>
            </a:lvl7pPr>
            <a:lvl8pPr marL="4266565" indent="0">
              <a:buNone/>
              <a:defRPr sz="2200" b="1"/>
            </a:lvl8pPr>
            <a:lvl9pPr marL="4876165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17" y="2174977"/>
            <a:ext cx="5387058" cy="395147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5" y="1535185"/>
            <a:ext cx="5389174" cy="639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200" b="1"/>
            </a:lvl4pPr>
            <a:lvl5pPr marL="2437765" indent="0">
              <a:buNone/>
              <a:defRPr sz="2200" b="1"/>
            </a:lvl5pPr>
            <a:lvl6pPr marL="3047365" indent="0">
              <a:buNone/>
              <a:defRPr sz="2200" b="1"/>
            </a:lvl6pPr>
            <a:lvl7pPr marL="3656965" indent="0">
              <a:buNone/>
              <a:defRPr sz="2200" b="1"/>
            </a:lvl7pPr>
            <a:lvl8pPr marL="4266565" indent="0">
              <a:buNone/>
              <a:defRPr sz="2200" b="1"/>
            </a:lvl8pPr>
            <a:lvl9pPr marL="4876165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5" y="2174977"/>
            <a:ext cx="5389174" cy="395147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429510" y="64311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6" y="274652"/>
            <a:ext cx="10973087" cy="11430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63" y="1031306"/>
            <a:ext cx="9912993" cy="428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5" rIns="91450" bIns="45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211" y="6452198"/>
            <a:ext cx="391899" cy="220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0" tIns="45725" rIns="91450" bIns="4572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722" y="6396523"/>
            <a:ext cx="2844875" cy="36514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9" y="273062"/>
            <a:ext cx="4011189" cy="1162105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858" y="273066"/>
            <a:ext cx="6815845" cy="5853384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9" y="1435171"/>
            <a:ext cx="4011189" cy="469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16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11/16/2020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710" y="6356648"/>
            <a:ext cx="3860900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828" y="6356648"/>
            <a:ext cx="2844875" cy="36514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  <a:ln w="7620">
            <a:solidFill>
              <a:srgbClr val="CDCDCD"/>
            </a:solidFill>
          </a:ln>
          <a:effectLst>
            <a:outerShdw blurRad="63500" rotWithShape="0">
              <a:srgbClr val="000000">
                <a:alpha val="35000"/>
              </a:srgbClr>
            </a:outerShdw>
          </a:effectLst>
        </p:spPr>
      </p:pic>
      <p:sp>
        <p:nvSpPr>
          <p:cNvPr id="27" name="_14"/>
          <p:cNvSpPr txBox="1">
            <a:spLocks noChangeArrowheads="1"/>
          </p:cNvSpPr>
          <p:nvPr/>
        </p:nvSpPr>
        <p:spPr bwMode="auto">
          <a:xfrm>
            <a:off x="1815718" y="2702322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5400" spc="300" dirty="0">
                <a:solidFill>
                  <a:srgbClr val="1983B7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计算机</a:t>
            </a:r>
            <a:r>
              <a:rPr lang="zh-CN" altLang="en-US" sz="5400" spc="300" dirty="0">
                <a:solidFill>
                  <a:schemeClr val="accent1">
                    <a:lumMod val="7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图形学</a:t>
            </a:r>
            <a:r>
              <a:rPr lang="zh-CN" altLang="en-US" sz="5400" spc="300" dirty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报告</a:t>
            </a:r>
            <a:endParaRPr lang="zh-CN" sz="5400" spc="300" dirty="0">
              <a:solidFill>
                <a:schemeClr val="accent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8" name="_16"/>
          <p:cNvSpPr txBox="1">
            <a:spLocks noChangeArrowheads="1"/>
          </p:cNvSpPr>
          <p:nvPr/>
        </p:nvSpPr>
        <p:spPr bwMode="auto">
          <a:xfrm>
            <a:off x="1540556" y="1928875"/>
            <a:ext cx="9110888" cy="10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4400" b="0" spc="300" dirty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《</a:t>
            </a:r>
            <a:r>
              <a:rPr lang="zh-CN" altLang="en-US" sz="4400" b="0" spc="300" dirty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纪念碑谷</a:t>
            </a:r>
            <a:r>
              <a:rPr lang="en-US" altLang="zh-CN" sz="4400" b="0" spc="300" dirty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》</a:t>
            </a:r>
            <a:r>
              <a:rPr lang="zh-CN" altLang="en-US" sz="4400" b="0" spc="300" dirty="0">
                <a:solidFill>
                  <a:schemeClr val="accent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人物绘制</a:t>
            </a:r>
            <a:endParaRPr lang="zh-CN" altLang="zh-CN" sz="4400" b="0" spc="300" dirty="0">
              <a:solidFill>
                <a:schemeClr val="accent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9" name="Group 10"/>
          <p:cNvGrpSpPr/>
          <p:nvPr/>
        </p:nvGrpSpPr>
        <p:grpSpPr>
          <a:xfrm>
            <a:off x="6207896" y="4425053"/>
            <a:ext cx="2767940" cy="478675"/>
            <a:chOff x="4383584" y="10884560"/>
            <a:chExt cx="6126514" cy="1212098"/>
          </a:xfrm>
          <a:noFill/>
        </p:grpSpPr>
        <p:sp>
          <p:nvSpPr>
            <p:cNvPr id="30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20"/>
            <p:cNvSpPr txBox="1"/>
            <p:nvPr/>
          </p:nvSpPr>
          <p:spPr>
            <a:xfrm>
              <a:off x="4799647" y="11016771"/>
              <a:ext cx="5294417" cy="935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accent5"/>
                  </a:solidFill>
                  <a:cs typeface="+mn-ea"/>
                  <a:sym typeface="+mn-lt"/>
                </a:rPr>
                <a:t>时间</a:t>
              </a:r>
              <a:r>
                <a:rPr lang="en-US" altLang="zh-CN" spc="300" dirty="0">
                  <a:solidFill>
                    <a:schemeClr val="accent5"/>
                  </a:solidFill>
                  <a:cs typeface="+mn-ea"/>
                  <a:sym typeface="+mn-lt"/>
                </a:rPr>
                <a:t>:2020.11.17</a:t>
              </a:r>
              <a:endParaRPr lang="en-US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Group 10"/>
          <p:cNvGrpSpPr/>
          <p:nvPr/>
        </p:nvGrpSpPr>
        <p:grpSpPr>
          <a:xfrm>
            <a:off x="3249081" y="4425312"/>
            <a:ext cx="2767940" cy="478675"/>
            <a:chOff x="4383584" y="10884560"/>
            <a:chExt cx="6126514" cy="1212098"/>
          </a:xfrm>
          <a:noFill/>
        </p:grpSpPr>
        <p:sp>
          <p:nvSpPr>
            <p:cNvPr id="33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223"/>
            <p:cNvSpPr txBox="1"/>
            <p:nvPr/>
          </p:nvSpPr>
          <p:spPr>
            <a:xfrm>
              <a:off x="5349593" y="11016771"/>
              <a:ext cx="4194518" cy="935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accent5"/>
                  </a:solidFill>
                  <a:cs typeface="+mn-ea"/>
                  <a:sym typeface="+mn-lt"/>
                </a:rPr>
                <a:t>汇报人</a:t>
              </a:r>
              <a:r>
                <a:rPr lang="en-US" altLang="zh-CN" spc="300" dirty="0">
                  <a:solidFill>
                    <a:schemeClr val="accent5"/>
                  </a:solidFill>
                  <a:cs typeface="+mn-ea"/>
                  <a:sym typeface="+mn-lt"/>
                </a:rPr>
                <a:t>:</a:t>
              </a:r>
              <a:r>
                <a:rPr lang="zh-CN" altLang="en-US" spc="300" dirty="0">
                  <a:solidFill>
                    <a:schemeClr val="accent5"/>
                  </a:solidFill>
                  <a:cs typeface="+mn-ea"/>
                  <a:sym typeface="+mn-lt"/>
                </a:rPr>
                <a:t>刘俊杰</a:t>
              </a:r>
              <a:endParaRPr lang="en-US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/>
      <p:bldP spid="2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411404" cy="538531"/>
                <a:chOff x="5043488" y="515938"/>
                <a:chExt cx="3411404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2787518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交互与控制处理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311418" y="1325098"/>
            <a:ext cx="53336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鼠标交互（星光效果）：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D28D7ED-1EC1-47B3-91F5-54116CD14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9" y="2274328"/>
            <a:ext cx="6175407" cy="38041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CC2455D-F577-4ABD-88E4-87C5E98686BE}"/>
              </a:ext>
            </a:extLst>
          </p:cNvPr>
          <p:cNvSpPr txBox="1"/>
          <p:nvPr/>
        </p:nvSpPr>
        <p:spPr>
          <a:xfrm>
            <a:off x="7294181" y="3253057"/>
            <a:ext cx="359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星光效果为鼠标交互，交互逻辑与上面两种同理。在点击后画面随机生成白色的星光点。</a:t>
            </a:r>
          </a:p>
        </p:txBody>
      </p:sp>
    </p:spTree>
    <p:extLst>
      <p:ext uri="{BB962C8B-B14F-4D97-AF65-F5344CB8AC3E}">
        <p14:creationId xmlns:p14="http://schemas.microsoft.com/office/powerpoint/2010/main" val="1619326521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84538" y="2523877"/>
            <a:ext cx="7204300" cy="1404099"/>
            <a:chOff x="971997" y="2061029"/>
            <a:chExt cx="10309231" cy="2220666"/>
          </a:xfrm>
        </p:grpSpPr>
        <p:grpSp>
          <p:nvGrpSpPr>
            <p:cNvPr id="3" name="组合 2"/>
            <p:cNvGrpSpPr/>
            <p:nvPr/>
          </p:nvGrpSpPr>
          <p:grpSpPr>
            <a:xfrm>
              <a:off x="3093583" y="2061029"/>
              <a:ext cx="8187645" cy="2220666"/>
              <a:chOff x="2320697" y="395508"/>
              <a:chExt cx="8187645" cy="878114"/>
            </a:xfrm>
          </p:grpSpPr>
          <p:sp>
            <p:nvSpPr>
              <p:cNvPr id="7" name="矩形 6"/>
              <p:cNvSpPr/>
              <p:nvPr/>
            </p:nvSpPr>
            <p:spPr>
              <a:xfrm flipH="1">
                <a:off x="2320697" y="395508"/>
                <a:ext cx="8187645" cy="87811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212329" y="614489"/>
                <a:ext cx="2623149" cy="404215"/>
                <a:chOff x="4066979" y="570096"/>
                <a:chExt cx="2623149" cy="404215"/>
              </a:xfrm>
            </p:grpSpPr>
            <p:sp>
              <p:nvSpPr>
                <p:cNvPr id="9" name="矩形 3"/>
                <p:cNvSpPr/>
                <p:nvPr/>
              </p:nvSpPr>
              <p:spPr>
                <a:xfrm>
                  <a:off x="5104590" y="570096"/>
                  <a:ext cx="1585538" cy="404215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3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总结</a:t>
                  </a:r>
                </a:p>
              </p:txBody>
            </p:sp>
            <p:grpSp>
              <p:nvGrpSpPr>
                <p:cNvPr id="10" name="组合 26"/>
                <p:cNvGrpSpPr/>
                <p:nvPr/>
              </p:nvGrpSpPr>
              <p:grpSpPr>
                <a:xfrm>
                  <a:off x="4066979" y="577856"/>
                  <a:ext cx="263525" cy="395287"/>
                  <a:chOff x="-792092" y="8591"/>
                  <a:chExt cx="213756" cy="427512"/>
                </a:xfrm>
              </p:grpSpPr>
              <p:sp>
                <p:nvSpPr>
                  <p:cNvPr id="11" name="直接连接符 27"/>
                  <p:cNvSpPr/>
                  <p:nvPr/>
                </p:nvSpPr>
                <p:spPr>
                  <a:xfrm>
                    <a:off x="-792092" y="8591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" name="直接连接符 28"/>
                  <p:cNvSpPr/>
                  <p:nvPr/>
                </p:nvSpPr>
                <p:spPr>
                  <a:xfrm flipH="1">
                    <a:off x="-792092" y="222347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4" name="组合 3"/>
            <p:cNvGrpSpPr/>
            <p:nvPr/>
          </p:nvGrpSpPr>
          <p:grpSpPr>
            <a:xfrm>
              <a:off x="971997" y="2061029"/>
              <a:ext cx="2121586" cy="2220666"/>
              <a:chOff x="2215144" y="982844"/>
              <a:chExt cx="1120898" cy="923141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2215144" y="982844"/>
                <a:ext cx="1120898" cy="923141"/>
              </a:xfrm>
              <a:prstGeom prst="parallelogram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6" name="文本框 9"/>
              <p:cNvSpPr txBox="1"/>
              <p:nvPr/>
            </p:nvSpPr>
            <p:spPr>
              <a:xfrm>
                <a:off x="2245058" y="1132319"/>
                <a:ext cx="1066799" cy="6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5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1552211" cy="538531"/>
                <a:chOff x="5043488" y="515938"/>
                <a:chExt cx="1552211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928324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总结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2226041" y="1513026"/>
            <a:ext cx="7822975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图形采用球体、圆锥、长方体构成</a:t>
            </a:r>
            <a:endParaRPr lang="en-US" altLang="zh-CN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利用全局变量、响应函数和变换矩阵实现交互和变换</a:t>
            </a:r>
            <a:endParaRPr lang="en-US" altLang="zh-CN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进一步理解了三维立体图形的绘制过程</a:t>
            </a:r>
            <a:endParaRPr lang="en-US" altLang="zh-CN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1815718" y="2702322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9200" b="1" dirty="0">
                <a:solidFill>
                  <a:srgbClr val="1983B7"/>
                </a:solidFill>
                <a:latin typeface="+mn-lt"/>
                <a:ea typeface="+mn-ea"/>
                <a:cs typeface="+mn-ea"/>
                <a:sym typeface="+mn-lt"/>
              </a:rPr>
              <a:t>谢谢</a:t>
            </a:r>
            <a:r>
              <a:rPr lang="zh-CN" altLang="en-US" sz="9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观看</a:t>
            </a:r>
            <a:r>
              <a:rPr lang="zh-CN" altLang="en-US" sz="9200" b="1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指导</a:t>
            </a:r>
            <a:endParaRPr lang="zh-CN" sz="9200" b="1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_16"/>
          <p:cNvSpPr txBox="1">
            <a:spLocks noChangeArrowheads="1"/>
          </p:cNvSpPr>
          <p:nvPr/>
        </p:nvSpPr>
        <p:spPr bwMode="auto">
          <a:xfrm>
            <a:off x="2265716" y="1831059"/>
            <a:ext cx="7508461" cy="10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6600" b="0" spc="300" dirty="0">
                <a:solidFill>
                  <a:schemeClr val="accent5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zh-CN" sz="6600" b="0" spc="300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Group 10"/>
          <p:cNvGrpSpPr/>
          <p:nvPr/>
        </p:nvGrpSpPr>
        <p:grpSpPr>
          <a:xfrm>
            <a:off x="6206926" y="4476332"/>
            <a:ext cx="2767940" cy="478675"/>
            <a:chOff x="4383584" y="10884560"/>
            <a:chExt cx="6126514" cy="1212098"/>
          </a:xfrm>
          <a:noFill/>
        </p:grpSpPr>
        <p:sp>
          <p:nvSpPr>
            <p:cNvPr id="25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220"/>
            <p:cNvSpPr txBox="1"/>
            <p:nvPr/>
          </p:nvSpPr>
          <p:spPr>
            <a:xfrm>
              <a:off x="4579668" y="11016771"/>
              <a:ext cx="5734378" cy="10131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时间</a:t>
              </a:r>
              <a:r>
                <a:rPr lang="en-US" altLang="zh-CN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:2020.11.17</a:t>
              </a:r>
              <a:endParaRPr lang="en-US" sz="2000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10"/>
          <p:cNvGrpSpPr/>
          <p:nvPr/>
        </p:nvGrpSpPr>
        <p:grpSpPr>
          <a:xfrm>
            <a:off x="3248573" y="4476591"/>
            <a:ext cx="2767940" cy="478675"/>
            <a:chOff x="4383584" y="10884560"/>
            <a:chExt cx="6126514" cy="1212098"/>
          </a:xfrm>
          <a:noFill/>
        </p:grpSpPr>
        <p:sp>
          <p:nvSpPr>
            <p:cNvPr id="28" name="Rectangle 11"/>
            <p:cNvSpPr/>
            <p:nvPr/>
          </p:nvSpPr>
          <p:spPr>
            <a:xfrm>
              <a:off x="4383584" y="10884560"/>
              <a:ext cx="6126514" cy="1212098"/>
            </a:xfrm>
            <a:prstGeom prst="rect">
              <a:avLst/>
            </a:prstGeom>
            <a:grpFill/>
            <a:ln w="12700"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23"/>
            <p:cNvSpPr txBox="1"/>
            <p:nvPr/>
          </p:nvSpPr>
          <p:spPr>
            <a:xfrm>
              <a:off x="5172195" y="11016771"/>
              <a:ext cx="4549325" cy="10131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汇报人</a:t>
              </a:r>
              <a:r>
                <a:rPr lang="en-US" altLang="zh-CN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:</a:t>
              </a:r>
              <a:r>
                <a:rPr lang="zh-CN" altLang="en-US" sz="2000" spc="300" dirty="0">
                  <a:solidFill>
                    <a:schemeClr val="accent5"/>
                  </a:solidFill>
                  <a:cs typeface="+mn-ea"/>
                  <a:sym typeface="+mn-lt"/>
                </a:rPr>
                <a:t>刘俊杰</a:t>
              </a:r>
              <a:endParaRPr lang="en-US" sz="2000" spc="300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  <p:bldP spid="2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1748482" y="2560533"/>
            <a:ext cx="8408458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4" tIns="45727" rIns="91454" bIns="45727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9200" b="1" dirty="0">
                <a:solidFill>
                  <a:srgbClr val="1983B7"/>
                </a:solidFill>
                <a:latin typeface="+mn-lt"/>
                <a:ea typeface="+mn-ea"/>
                <a:cs typeface="+mn-ea"/>
                <a:sym typeface="+mn-lt"/>
              </a:rPr>
              <a:t>Q&amp;A</a:t>
            </a:r>
            <a:endParaRPr lang="zh-CN" sz="9200" b="1" dirty="0">
              <a:solidFill>
                <a:schemeClr val="accent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545579"/>
      </p:ext>
    </p:extLst>
  </p:cSld>
  <p:clrMapOvr>
    <a:masterClrMapping/>
  </p:clrMapOvr>
  <p:transition spd="slow" advClick="0" advTm="1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"/>
            <a:ext cx="12192318" cy="6858179"/>
          </a:xfrm>
          <a:prstGeom prst="rect">
            <a:avLst/>
          </a:prstGeom>
        </p:spPr>
      </p:pic>
      <p:sp>
        <p:nvSpPr>
          <p:cNvPr id="3" name="TextBox 76"/>
          <p:cNvSpPr txBox="1"/>
          <p:nvPr/>
        </p:nvSpPr>
        <p:spPr>
          <a:xfrm>
            <a:off x="1752874" y="2704973"/>
            <a:ext cx="50334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整体结果对比展示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TextBox 77"/>
          <p:cNvSpPr txBox="1"/>
          <p:nvPr/>
        </p:nvSpPr>
        <p:spPr>
          <a:xfrm>
            <a:off x="1752874" y="3779675"/>
            <a:ext cx="50334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cs typeface="+mn-ea"/>
                <a:sym typeface="+mn-lt"/>
              </a:rPr>
              <a:t>各个立体图形的函数实现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78"/>
          <p:cNvSpPr txBox="1"/>
          <p:nvPr/>
        </p:nvSpPr>
        <p:spPr>
          <a:xfrm>
            <a:off x="7386596" y="2704973"/>
            <a:ext cx="50334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cs typeface="+mn-ea"/>
                <a:sym typeface="+mn-lt"/>
              </a:rPr>
              <a:t>架构组成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" name="TextBox 79"/>
          <p:cNvSpPr txBox="1"/>
          <p:nvPr/>
        </p:nvSpPr>
        <p:spPr>
          <a:xfrm>
            <a:off x="7386596" y="3779675"/>
            <a:ext cx="503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cs typeface="+mn-ea"/>
                <a:sym typeface="+mn-lt"/>
              </a:rPr>
              <a:t>交互与变换处理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2849" y="2635520"/>
            <a:ext cx="624782" cy="999722"/>
            <a:chOff x="2215144" y="982844"/>
            <a:chExt cx="1120898" cy="1402740"/>
          </a:xfrm>
          <a:solidFill>
            <a:schemeClr val="accent5"/>
          </a:solidFill>
        </p:grpSpPr>
        <p:sp>
          <p:nvSpPr>
            <p:cNvPr id="8" name="平行四边形 7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2245058" y="1046848"/>
              <a:ext cx="1066800" cy="133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24589" y="2635520"/>
            <a:ext cx="624782" cy="999722"/>
            <a:chOff x="2215144" y="982844"/>
            <a:chExt cx="1120898" cy="1402740"/>
          </a:xfrm>
          <a:solidFill>
            <a:schemeClr val="accent1">
              <a:lumMod val="75000"/>
            </a:schemeClr>
          </a:solidFill>
        </p:grpSpPr>
        <p:sp>
          <p:nvSpPr>
            <p:cNvPr id="11" name="平行四边形 10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2245058" y="1046848"/>
              <a:ext cx="1066800" cy="133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9523" y="3710222"/>
            <a:ext cx="624782" cy="999722"/>
            <a:chOff x="2215144" y="982844"/>
            <a:chExt cx="1120898" cy="1402740"/>
          </a:xfrm>
          <a:solidFill>
            <a:schemeClr val="accent1">
              <a:lumMod val="75000"/>
            </a:schemeClr>
          </a:solidFill>
        </p:grpSpPr>
        <p:sp>
          <p:nvSpPr>
            <p:cNvPr id="14" name="平行四边形 13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5" name="文本框 9"/>
            <p:cNvSpPr txBox="1"/>
            <p:nvPr/>
          </p:nvSpPr>
          <p:spPr>
            <a:xfrm>
              <a:off x="2245058" y="1046848"/>
              <a:ext cx="1066800" cy="133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41263" y="3710222"/>
            <a:ext cx="624782" cy="999722"/>
            <a:chOff x="2215144" y="982844"/>
            <a:chExt cx="1120898" cy="1402740"/>
          </a:xfrm>
          <a:solidFill>
            <a:schemeClr val="accent5"/>
          </a:solidFill>
        </p:grpSpPr>
        <p:sp>
          <p:nvSpPr>
            <p:cNvPr id="17" name="平行四边形 16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8" name="文本框 9"/>
            <p:cNvSpPr txBox="1"/>
            <p:nvPr/>
          </p:nvSpPr>
          <p:spPr>
            <a:xfrm>
              <a:off x="2245058" y="1046848"/>
              <a:ext cx="1066800" cy="1338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5002994" y="-1171"/>
            <a:ext cx="2186330" cy="1879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283"/>
          <p:cNvSpPr txBox="1"/>
          <p:nvPr/>
        </p:nvSpPr>
        <p:spPr>
          <a:xfrm>
            <a:off x="5122749" y="455237"/>
            <a:ext cx="194681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19" grpId="0" bldLvl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039564" cy="538531"/>
                <a:chOff x="5043488" y="515938"/>
                <a:chExt cx="3039564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3" y="515938"/>
                  <a:ext cx="2415679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整体结果展示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3" name="文本框 29"/>
          <p:cNvSpPr>
            <a:spLocks noChangeArrowheads="1"/>
          </p:cNvSpPr>
          <p:nvPr/>
        </p:nvSpPr>
        <p:spPr bwMode="auto">
          <a:xfrm>
            <a:off x="1960295" y="4975694"/>
            <a:ext cx="11897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      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5025" y="512958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预期效果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13699" y="512958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制作结果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30BCCFE-0750-4978-879D-EEF786551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72" y="1455265"/>
            <a:ext cx="2272963" cy="34626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EE2A8D-53CE-4E68-A572-C90D1010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4" y="1455265"/>
            <a:ext cx="3618744" cy="3579164"/>
          </a:xfrm>
          <a:prstGeom prst="rect">
            <a:avLst/>
          </a:prstGeom>
        </p:spPr>
      </p:pic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2295887" cy="538531"/>
                <a:chOff x="5043488" y="515938"/>
                <a:chExt cx="2295887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3" y="515938"/>
                  <a:ext cx="1672002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架构组成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148959" y="2679039"/>
            <a:ext cx="2796237" cy="2715258"/>
            <a:chOff x="3387557" y="1790972"/>
            <a:chExt cx="2100806" cy="2039967"/>
          </a:xfrm>
        </p:grpSpPr>
        <p:sp>
          <p:nvSpPr>
            <p:cNvPr id="13" name="Freeform 6"/>
            <p:cNvSpPr/>
            <p:nvPr/>
          </p:nvSpPr>
          <p:spPr bwMode="auto">
            <a:xfrm>
              <a:off x="4420294" y="1790972"/>
              <a:ext cx="586124" cy="931969"/>
            </a:xfrm>
            <a:custGeom>
              <a:avLst/>
              <a:gdLst>
                <a:gd name="T0" fmla="*/ 647 w 647"/>
                <a:gd name="T1" fmla="*/ 0 h 1043"/>
                <a:gd name="T2" fmla="*/ 0 w 647"/>
                <a:gd name="T3" fmla="*/ 290 h 1043"/>
                <a:gd name="T4" fmla="*/ 0 w 647"/>
                <a:gd name="T5" fmla="*/ 1043 h 1043"/>
                <a:gd name="T6" fmla="*/ 647 w 647"/>
                <a:gd name="T7" fmla="*/ 396 h 1043"/>
                <a:gd name="T8" fmla="*/ 647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647" y="0"/>
                  </a:moveTo>
                  <a:lnTo>
                    <a:pt x="0" y="290"/>
                  </a:lnTo>
                  <a:lnTo>
                    <a:pt x="0" y="1043"/>
                  </a:lnTo>
                  <a:lnTo>
                    <a:pt x="647" y="396"/>
                  </a:lnTo>
                  <a:lnTo>
                    <a:pt x="6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834171" y="1790972"/>
              <a:ext cx="586124" cy="931969"/>
            </a:xfrm>
            <a:custGeom>
              <a:avLst/>
              <a:gdLst>
                <a:gd name="T0" fmla="*/ 0 w 647"/>
                <a:gd name="T1" fmla="*/ 0 h 1043"/>
                <a:gd name="T2" fmla="*/ 647 w 647"/>
                <a:gd name="T3" fmla="*/ 290 h 1043"/>
                <a:gd name="T4" fmla="*/ 647 w 647"/>
                <a:gd name="T5" fmla="*/ 1043 h 1043"/>
                <a:gd name="T6" fmla="*/ 0 w 647"/>
                <a:gd name="T7" fmla="*/ 396 h 1043"/>
                <a:gd name="T8" fmla="*/ 0 w 647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3">
                  <a:moveTo>
                    <a:pt x="0" y="0"/>
                  </a:moveTo>
                  <a:lnTo>
                    <a:pt x="647" y="290"/>
                  </a:lnTo>
                  <a:lnTo>
                    <a:pt x="647" y="1043"/>
                  </a:lnTo>
                  <a:lnTo>
                    <a:pt x="0" y="39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4510886" y="2812296"/>
              <a:ext cx="942147" cy="578125"/>
            </a:xfrm>
            <a:custGeom>
              <a:avLst/>
              <a:gdLst>
                <a:gd name="T0" fmla="*/ 1040 w 1040"/>
                <a:gd name="T1" fmla="*/ 647 h 647"/>
                <a:gd name="T2" fmla="*/ 753 w 1040"/>
                <a:gd name="T3" fmla="*/ 0 h 647"/>
                <a:gd name="T4" fmla="*/ 0 w 1040"/>
                <a:gd name="T5" fmla="*/ 0 h 647"/>
                <a:gd name="T6" fmla="*/ 647 w 1040"/>
                <a:gd name="T7" fmla="*/ 647 h 647"/>
                <a:gd name="T8" fmla="*/ 1040 w 1040"/>
                <a:gd name="T9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47">
                  <a:moveTo>
                    <a:pt x="1040" y="647"/>
                  </a:moveTo>
                  <a:lnTo>
                    <a:pt x="753" y="0"/>
                  </a:lnTo>
                  <a:lnTo>
                    <a:pt x="0" y="0"/>
                  </a:lnTo>
                  <a:lnTo>
                    <a:pt x="647" y="647"/>
                  </a:lnTo>
                  <a:lnTo>
                    <a:pt x="1040" y="6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4510886" y="2231490"/>
              <a:ext cx="942147" cy="580805"/>
            </a:xfrm>
            <a:custGeom>
              <a:avLst/>
              <a:gdLst>
                <a:gd name="T0" fmla="*/ 1040 w 1040"/>
                <a:gd name="T1" fmla="*/ 0 h 650"/>
                <a:gd name="T2" fmla="*/ 753 w 1040"/>
                <a:gd name="T3" fmla="*/ 650 h 650"/>
                <a:gd name="T4" fmla="*/ 0 w 1040"/>
                <a:gd name="T5" fmla="*/ 650 h 650"/>
                <a:gd name="T6" fmla="*/ 647 w 1040"/>
                <a:gd name="T7" fmla="*/ 0 h 650"/>
                <a:gd name="T8" fmla="*/ 1040 w 1040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50">
                  <a:moveTo>
                    <a:pt x="1040" y="0"/>
                  </a:moveTo>
                  <a:lnTo>
                    <a:pt x="753" y="650"/>
                  </a:lnTo>
                  <a:lnTo>
                    <a:pt x="0" y="650"/>
                  </a:lnTo>
                  <a:lnTo>
                    <a:pt x="647" y="0"/>
                  </a:lnTo>
                  <a:lnTo>
                    <a:pt x="10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834171" y="2899863"/>
              <a:ext cx="586124" cy="931076"/>
            </a:xfrm>
            <a:custGeom>
              <a:avLst/>
              <a:gdLst>
                <a:gd name="T0" fmla="*/ 0 w 647"/>
                <a:gd name="T1" fmla="*/ 1042 h 1042"/>
                <a:gd name="T2" fmla="*/ 647 w 647"/>
                <a:gd name="T3" fmla="*/ 752 h 1042"/>
                <a:gd name="T4" fmla="*/ 647 w 647"/>
                <a:gd name="T5" fmla="*/ 0 h 1042"/>
                <a:gd name="T6" fmla="*/ 0 w 647"/>
                <a:gd name="T7" fmla="*/ 649 h 1042"/>
                <a:gd name="T8" fmla="*/ 0 w 647"/>
                <a:gd name="T9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2">
                  <a:moveTo>
                    <a:pt x="0" y="1042"/>
                  </a:moveTo>
                  <a:lnTo>
                    <a:pt x="647" y="752"/>
                  </a:lnTo>
                  <a:lnTo>
                    <a:pt x="647" y="0"/>
                  </a:lnTo>
                  <a:lnTo>
                    <a:pt x="0" y="649"/>
                  </a:lnTo>
                  <a:lnTo>
                    <a:pt x="0" y="10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4420294" y="2899863"/>
              <a:ext cx="586124" cy="931076"/>
            </a:xfrm>
            <a:custGeom>
              <a:avLst/>
              <a:gdLst>
                <a:gd name="T0" fmla="*/ 647 w 647"/>
                <a:gd name="T1" fmla="*/ 1042 h 1042"/>
                <a:gd name="T2" fmla="*/ 0 w 647"/>
                <a:gd name="T3" fmla="*/ 752 h 1042"/>
                <a:gd name="T4" fmla="*/ 0 w 647"/>
                <a:gd name="T5" fmla="*/ 0 h 1042"/>
                <a:gd name="T6" fmla="*/ 647 w 647"/>
                <a:gd name="T7" fmla="*/ 649 h 1042"/>
                <a:gd name="T8" fmla="*/ 647 w 647"/>
                <a:gd name="T9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1042">
                  <a:moveTo>
                    <a:pt x="647" y="1042"/>
                  </a:moveTo>
                  <a:lnTo>
                    <a:pt x="0" y="752"/>
                  </a:lnTo>
                  <a:lnTo>
                    <a:pt x="0" y="0"/>
                  </a:lnTo>
                  <a:lnTo>
                    <a:pt x="647" y="649"/>
                  </a:lnTo>
                  <a:lnTo>
                    <a:pt x="647" y="10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3387557" y="2812296"/>
              <a:ext cx="942147" cy="578125"/>
            </a:xfrm>
            <a:custGeom>
              <a:avLst/>
              <a:gdLst>
                <a:gd name="T0" fmla="*/ 0 w 1040"/>
                <a:gd name="T1" fmla="*/ 647 h 647"/>
                <a:gd name="T2" fmla="*/ 287 w 1040"/>
                <a:gd name="T3" fmla="*/ 0 h 647"/>
                <a:gd name="T4" fmla="*/ 1040 w 1040"/>
                <a:gd name="T5" fmla="*/ 0 h 647"/>
                <a:gd name="T6" fmla="*/ 393 w 1040"/>
                <a:gd name="T7" fmla="*/ 647 h 647"/>
                <a:gd name="T8" fmla="*/ 0 w 1040"/>
                <a:gd name="T9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647">
                  <a:moveTo>
                    <a:pt x="0" y="647"/>
                  </a:moveTo>
                  <a:lnTo>
                    <a:pt x="287" y="0"/>
                  </a:lnTo>
                  <a:lnTo>
                    <a:pt x="1040" y="0"/>
                  </a:lnTo>
                  <a:lnTo>
                    <a:pt x="393" y="647"/>
                  </a:lnTo>
                  <a:lnTo>
                    <a:pt x="0" y="6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3869502" y="1870497"/>
              <a:ext cx="1172249" cy="931969"/>
            </a:xfrm>
            <a:custGeom>
              <a:avLst/>
              <a:gdLst>
                <a:gd name="T0" fmla="*/ 1294 w 1294"/>
                <a:gd name="T1" fmla="*/ 0 h 1043"/>
                <a:gd name="T2" fmla="*/ 1255 w 1294"/>
                <a:gd name="T3" fmla="*/ 20 h 1043"/>
                <a:gd name="T4" fmla="*/ 1255 w 1294"/>
                <a:gd name="T5" fmla="*/ 307 h 1043"/>
                <a:gd name="T6" fmla="*/ 608 w 1294"/>
                <a:gd name="T7" fmla="*/ 954 h 1043"/>
                <a:gd name="T8" fmla="*/ 0 w 1294"/>
                <a:gd name="T9" fmla="*/ 346 h 1043"/>
                <a:gd name="T10" fmla="*/ 0 w 1294"/>
                <a:gd name="T11" fmla="*/ 396 h 1043"/>
                <a:gd name="T12" fmla="*/ 647 w 1294"/>
                <a:gd name="T13" fmla="*/ 1043 h 1043"/>
                <a:gd name="T14" fmla="*/ 1294 w 1294"/>
                <a:gd name="T15" fmla="*/ 396 h 1043"/>
                <a:gd name="T16" fmla="*/ 1294 w 1294"/>
                <a:gd name="T17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4" h="1043">
                  <a:moveTo>
                    <a:pt x="1294" y="0"/>
                  </a:moveTo>
                  <a:lnTo>
                    <a:pt x="1255" y="20"/>
                  </a:lnTo>
                  <a:lnTo>
                    <a:pt x="1255" y="307"/>
                  </a:lnTo>
                  <a:lnTo>
                    <a:pt x="608" y="954"/>
                  </a:lnTo>
                  <a:lnTo>
                    <a:pt x="0" y="346"/>
                  </a:lnTo>
                  <a:lnTo>
                    <a:pt x="0" y="396"/>
                  </a:lnTo>
                  <a:lnTo>
                    <a:pt x="647" y="1043"/>
                  </a:lnTo>
                  <a:lnTo>
                    <a:pt x="1294" y="396"/>
                  </a:lnTo>
                  <a:lnTo>
                    <a:pt x="1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3422887" y="2311909"/>
              <a:ext cx="2065476" cy="1158037"/>
            </a:xfrm>
            <a:custGeom>
              <a:avLst/>
              <a:gdLst>
                <a:gd name="T0" fmla="*/ 1265 w 2280"/>
                <a:gd name="T1" fmla="*/ 624 h 1296"/>
                <a:gd name="T2" fmla="*/ 1240 w 2280"/>
                <a:gd name="T3" fmla="*/ 649 h 1296"/>
                <a:gd name="T4" fmla="*/ 1887 w 2280"/>
                <a:gd name="T5" fmla="*/ 1296 h 1296"/>
                <a:gd name="T6" fmla="*/ 2280 w 2280"/>
                <a:gd name="T7" fmla="*/ 1296 h 1296"/>
                <a:gd name="T8" fmla="*/ 2241 w 2280"/>
                <a:gd name="T9" fmla="*/ 1207 h 1296"/>
                <a:gd name="T10" fmla="*/ 1848 w 2280"/>
                <a:gd name="T11" fmla="*/ 1207 h 1296"/>
                <a:gd name="T12" fmla="*/ 1265 w 2280"/>
                <a:gd name="T13" fmla="*/ 624 h 1296"/>
                <a:gd name="T14" fmla="*/ 975 w 2280"/>
                <a:gd name="T15" fmla="*/ 585 h 1296"/>
                <a:gd name="T16" fmla="*/ 354 w 2280"/>
                <a:gd name="T17" fmla="*/ 1207 h 1296"/>
                <a:gd name="T18" fmla="*/ 39 w 2280"/>
                <a:gd name="T19" fmla="*/ 1207 h 1296"/>
                <a:gd name="T20" fmla="*/ 0 w 2280"/>
                <a:gd name="T21" fmla="*/ 1296 h 1296"/>
                <a:gd name="T22" fmla="*/ 393 w 2280"/>
                <a:gd name="T23" fmla="*/ 1296 h 1296"/>
                <a:gd name="T24" fmla="*/ 1040 w 2280"/>
                <a:gd name="T25" fmla="*/ 649 h 1296"/>
                <a:gd name="T26" fmla="*/ 975 w 2280"/>
                <a:gd name="T27" fmla="*/ 585 h 1296"/>
                <a:gd name="T28" fmla="*/ 0 w 2280"/>
                <a:gd name="T29" fmla="*/ 0 h 1296"/>
                <a:gd name="T30" fmla="*/ 0 w 2280"/>
                <a:gd name="T31" fmla="*/ 0 h 1296"/>
                <a:gd name="T32" fmla="*/ 248 w 2280"/>
                <a:gd name="T33" fmla="*/ 560 h 1296"/>
                <a:gd name="T34" fmla="*/ 248 w 2280"/>
                <a:gd name="T35" fmla="*/ 560 h 1296"/>
                <a:gd name="T36" fmla="*/ 0 w 2280"/>
                <a:gd name="T3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0" h="1296">
                  <a:moveTo>
                    <a:pt x="1265" y="624"/>
                  </a:moveTo>
                  <a:lnTo>
                    <a:pt x="1240" y="649"/>
                  </a:lnTo>
                  <a:lnTo>
                    <a:pt x="1887" y="1296"/>
                  </a:lnTo>
                  <a:lnTo>
                    <a:pt x="2280" y="1296"/>
                  </a:lnTo>
                  <a:lnTo>
                    <a:pt x="2241" y="1207"/>
                  </a:lnTo>
                  <a:lnTo>
                    <a:pt x="1848" y="1207"/>
                  </a:lnTo>
                  <a:lnTo>
                    <a:pt x="1265" y="624"/>
                  </a:lnTo>
                  <a:moveTo>
                    <a:pt x="975" y="585"/>
                  </a:moveTo>
                  <a:lnTo>
                    <a:pt x="354" y="1207"/>
                  </a:lnTo>
                  <a:lnTo>
                    <a:pt x="39" y="1207"/>
                  </a:lnTo>
                  <a:lnTo>
                    <a:pt x="0" y="1296"/>
                  </a:lnTo>
                  <a:lnTo>
                    <a:pt x="393" y="1296"/>
                  </a:lnTo>
                  <a:lnTo>
                    <a:pt x="1040" y="649"/>
                  </a:lnTo>
                  <a:lnTo>
                    <a:pt x="975" y="585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248" y="560"/>
                  </a:lnTo>
                  <a:lnTo>
                    <a:pt x="248" y="5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4568864" y="2869483"/>
              <a:ext cx="884169" cy="520938"/>
            </a:xfrm>
            <a:custGeom>
              <a:avLst/>
              <a:gdLst>
                <a:gd name="T0" fmla="*/ 0 w 976"/>
                <a:gd name="T1" fmla="*/ 0 h 583"/>
                <a:gd name="T2" fmla="*/ 0 w 976"/>
                <a:gd name="T3" fmla="*/ 0 h 583"/>
                <a:gd name="T4" fmla="*/ 583 w 976"/>
                <a:gd name="T5" fmla="*/ 583 h 583"/>
                <a:gd name="T6" fmla="*/ 976 w 976"/>
                <a:gd name="T7" fmla="*/ 583 h 583"/>
                <a:gd name="T8" fmla="*/ 583 w 976"/>
                <a:gd name="T9" fmla="*/ 583 h 583"/>
                <a:gd name="T10" fmla="*/ 0 w 976"/>
                <a:gd name="T11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583">
                  <a:moveTo>
                    <a:pt x="0" y="0"/>
                  </a:moveTo>
                  <a:lnTo>
                    <a:pt x="0" y="0"/>
                  </a:lnTo>
                  <a:lnTo>
                    <a:pt x="583" y="583"/>
                  </a:lnTo>
                  <a:lnTo>
                    <a:pt x="976" y="583"/>
                  </a:lnTo>
                  <a:lnTo>
                    <a:pt x="583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3" name="Freeform 28"/>
            <p:cNvSpPr/>
            <p:nvPr/>
          </p:nvSpPr>
          <p:spPr bwMode="auto">
            <a:xfrm>
              <a:off x="4568864" y="2869483"/>
              <a:ext cx="884169" cy="520938"/>
            </a:xfrm>
            <a:custGeom>
              <a:avLst/>
              <a:gdLst>
                <a:gd name="T0" fmla="*/ 0 w 976"/>
                <a:gd name="T1" fmla="*/ 0 h 583"/>
                <a:gd name="T2" fmla="*/ 0 w 976"/>
                <a:gd name="T3" fmla="*/ 0 h 583"/>
                <a:gd name="T4" fmla="*/ 583 w 976"/>
                <a:gd name="T5" fmla="*/ 583 h 583"/>
                <a:gd name="T6" fmla="*/ 976 w 976"/>
                <a:gd name="T7" fmla="*/ 583 h 583"/>
                <a:gd name="T8" fmla="*/ 583 w 976"/>
                <a:gd name="T9" fmla="*/ 583 h 583"/>
                <a:gd name="T10" fmla="*/ 0 w 976"/>
                <a:gd name="T11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6" h="583">
                  <a:moveTo>
                    <a:pt x="0" y="0"/>
                  </a:moveTo>
                  <a:lnTo>
                    <a:pt x="0" y="0"/>
                  </a:lnTo>
                  <a:lnTo>
                    <a:pt x="583" y="583"/>
                  </a:lnTo>
                  <a:lnTo>
                    <a:pt x="976" y="583"/>
                  </a:lnTo>
                  <a:lnTo>
                    <a:pt x="583" y="5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24" name="Freeform 31"/>
            <p:cNvSpPr/>
            <p:nvPr/>
          </p:nvSpPr>
          <p:spPr bwMode="auto">
            <a:xfrm>
              <a:off x="3458218" y="2834634"/>
              <a:ext cx="847932" cy="555786"/>
            </a:xfrm>
            <a:custGeom>
              <a:avLst/>
              <a:gdLst>
                <a:gd name="T0" fmla="*/ 936 w 936"/>
                <a:gd name="T1" fmla="*/ 0 h 622"/>
                <a:gd name="T2" fmla="*/ 315 w 936"/>
                <a:gd name="T3" fmla="*/ 622 h 622"/>
                <a:gd name="T4" fmla="*/ 0 w 936"/>
                <a:gd name="T5" fmla="*/ 622 h 622"/>
                <a:gd name="T6" fmla="*/ 315 w 936"/>
                <a:gd name="T7" fmla="*/ 622 h 622"/>
                <a:gd name="T8" fmla="*/ 936 w 936"/>
                <a:gd name="T9" fmla="*/ 0 h 622"/>
                <a:gd name="T10" fmla="*/ 936 w 936"/>
                <a:gd name="T1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6" h="622">
                  <a:moveTo>
                    <a:pt x="936" y="0"/>
                  </a:moveTo>
                  <a:lnTo>
                    <a:pt x="315" y="622"/>
                  </a:lnTo>
                  <a:lnTo>
                    <a:pt x="0" y="622"/>
                  </a:lnTo>
                  <a:lnTo>
                    <a:pt x="315" y="622"/>
                  </a:lnTo>
                  <a:lnTo>
                    <a:pt x="936" y="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90" tIns="34295" rIns="68590" bIns="34295" numCol="1" anchor="t" anchorCtr="0" compatLnSpc="1"/>
            <a:lstStyle/>
            <a:p>
              <a:endParaRPr lang="zh-CN" altLang="en-US" sz="2800">
                <a:cs typeface="+mn-ea"/>
                <a:sym typeface="+mn-lt"/>
              </a:endParaRPr>
            </a:p>
          </p:txBody>
        </p:sp>
        <p:grpSp>
          <p:nvGrpSpPr>
            <p:cNvPr id="29" name="Group 89"/>
            <p:cNvGrpSpPr/>
            <p:nvPr/>
          </p:nvGrpSpPr>
          <p:grpSpPr>
            <a:xfrm>
              <a:off x="3834171" y="1790972"/>
              <a:ext cx="1172247" cy="931969"/>
              <a:chOff x="3834171" y="1790972"/>
              <a:chExt cx="1172247" cy="931969"/>
            </a:xfrm>
          </p:grpSpPr>
          <p:sp>
            <p:nvSpPr>
              <p:cNvPr id="47" name="Freeform 5"/>
              <p:cNvSpPr/>
              <p:nvPr/>
            </p:nvSpPr>
            <p:spPr bwMode="auto">
              <a:xfrm>
                <a:off x="4420294" y="1790972"/>
                <a:ext cx="586124" cy="931969"/>
              </a:xfrm>
              <a:custGeom>
                <a:avLst/>
                <a:gdLst>
                  <a:gd name="T0" fmla="*/ 647 w 647"/>
                  <a:gd name="T1" fmla="*/ 0 h 1043"/>
                  <a:gd name="T2" fmla="*/ 0 w 647"/>
                  <a:gd name="T3" fmla="*/ 290 h 1043"/>
                  <a:gd name="T4" fmla="*/ 0 w 647"/>
                  <a:gd name="T5" fmla="*/ 1043 h 1043"/>
                  <a:gd name="T6" fmla="*/ 647 w 647"/>
                  <a:gd name="T7" fmla="*/ 396 h 1043"/>
                  <a:gd name="T8" fmla="*/ 647 w 647"/>
                  <a:gd name="T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1043">
                    <a:moveTo>
                      <a:pt x="647" y="0"/>
                    </a:moveTo>
                    <a:lnTo>
                      <a:pt x="0" y="290"/>
                    </a:lnTo>
                    <a:lnTo>
                      <a:pt x="0" y="1043"/>
                    </a:lnTo>
                    <a:lnTo>
                      <a:pt x="647" y="396"/>
                    </a:lnTo>
                    <a:lnTo>
                      <a:pt x="647" y="0"/>
                    </a:lnTo>
                    <a:close/>
                  </a:path>
                </a:pathLst>
              </a:custGeom>
              <a:noFill/>
              <a:ln>
                <a:solidFill>
                  <a:srgbClr val="14B28B"/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48" name="Freeform 7"/>
              <p:cNvSpPr/>
              <p:nvPr/>
            </p:nvSpPr>
            <p:spPr bwMode="auto">
              <a:xfrm>
                <a:off x="3834171" y="1790972"/>
                <a:ext cx="586124" cy="931969"/>
              </a:xfrm>
              <a:custGeom>
                <a:avLst/>
                <a:gdLst>
                  <a:gd name="T0" fmla="*/ 0 w 647"/>
                  <a:gd name="T1" fmla="*/ 0 h 1043"/>
                  <a:gd name="T2" fmla="*/ 647 w 647"/>
                  <a:gd name="T3" fmla="*/ 290 h 1043"/>
                  <a:gd name="T4" fmla="*/ 647 w 647"/>
                  <a:gd name="T5" fmla="*/ 1043 h 1043"/>
                  <a:gd name="T6" fmla="*/ 0 w 647"/>
                  <a:gd name="T7" fmla="*/ 396 h 1043"/>
                  <a:gd name="T8" fmla="*/ 0 w 647"/>
                  <a:gd name="T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1043">
                    <a:moveTo>
                      <a:pt x="0" y="0"/>
                    </a:moveTo>
                    <a:lnTo>
                      <a:pt x="647" y="290"/>
                    </a:lnTo>
                    <a:lnTo>
                      <a:pt x="647" y="1043"/>
                    </a:lnTo>
                    <a:lnTo>
                      <a:pt x="0" y="3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rgbClr val="14B28B"/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49" name="Freeform 34"/>
              <p:cNvSpPr>
                <a:spLocks noEditPoints="1"/>
              </p:cNvSpPr>
              <p:nvPr/>
            </p:nvSpPr>
            <p:spPr bwMode="auto">
              <a:xfrm>
                <a:off x="4033471" y="2057249"/>
                <a:ext cx="313445" cy="281467"/>
              </a:xfrm>
              <a:custGeom>
                <a:avLst/>
                <a:gdLst>
                  <a:gd name="T0" fmla="*/ 23 w 124"/>
                  <a:gd name="T1" fmla="*/ 38 h 113"/>
                  <a:gd name="T2" fmla="*/ 0 w 124"/>
                  <a:gd name="T3" fmla="*/ 66 h 113"/>
                  <a:gd name="T4" fmla="*/ 47 w 124"/>
                  <a:gd name="T5" fmla="*/ 98 h 113"/>
                  <a:gd name="T6" fmla="*/ 61 w 124"/>
                  <a:gd name="T7" fmla="*/ 96 h 113"/>
                  <a:gd name="T8" fmla="*/ 78 w 124"/>
                  <a:gd name="T9" fmla="*/ 113 h 113"/>
                  <a:gd name="T10" fmla="*/ 74 w 124"/>
                  <a:gd name="T11" fmla="*/ 92 h 113"/>
                  <a:gd name="T12" fmla="*/ 93 w 124"/>
                  <a:gd name="T13" fmla="*/ 71 h 113"/>
                  <a:gd name="T14" fmla="*/ 74 w 124"/>
                  <a:gd name="T15" fmla="*/ 74 h 113"/>
                  <a:gd name="T16" fmla="*/ 61 w 124"/>
                  <a:gd name="T17" fmla="*/ 73 h 113"/>
                  <a:gd name="T18" fmla="*/ 43 w 124"/>
                  <a:gd name="T19" fmla="*/ 85 h 113"/>
                  <a:gd name="T20" fmla="*/ 43 w 124"/>
                  <a:gd name="T21" fmla="*/ 66 h 113"/>
                  <a:gd name="T22" fmla="*/ 23 w 124"/>
                  <a:gd name="T23" fmla="*/ 38 h 113"/>
                  <a:gd name="T24" fmla="*/ 77 w 124"/>
                  <a:gd name="T25" fmla="*/ 0 h 113"/>
                  <a:gd name="T26" fmla="*/ 30 w 124"/>
                  <a:gd name="T27" fmla="*/ 33 h 113"/>
                  <a:gd name="T28" fmla="*/ 50 w 124"/>
                  <a:gd name="T29" fmla="*/ 59 h 113"/>
                  <a:gd name="T30" fmla="*/ 50 w 124"/>
                  <a:gd name="T31" fmla="*/ 72 h 113"/>
                  <a:gd name="T32" fmla="*/ 63 w 124"/>
                  <a:gd name="T33" fmla="*/ 64 h 113"/>
                  <a:gd name="T34" fmla="*/ 77 w 124"/>
                  <a:gd name="T35" fmla="*/ 65 h 113"/>
                  <a:gd name="T36" fmla="*/ 124 w 124"/>
                  <a:gd name="T37" fmla="*/ 33 h 113"/>
                  <a:gd name="T38" fmla="*/ 77 w 124"/>
                  <a:gd name="T3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13">
                    <a:moveTo>
                      <a:pt x="23" y="38"/>
                    </a:moveTo>
                    <a:cubicBezTo>
                      <a:pt x="9" y="43"/>
                      <a:pt x="0" y="54"/>
                      <a:pt x="0" y="66"/>
                    </a:cubicBezTo>
                    <a:cubicBezTo>
                      <a:pt x="0" y="83"/>
                      <a:pt x="21" y="98"/>
                      <a:pt x="47" y="98"/>
                    </a:cubicBezTo>
                    <a:cubicBezTo>
                      <a:pt x="52" y="98"/>
                      <a:pt x="57" y="97"/>
                      <a:pt x="61" y="96"/>
                    </a:cubicBezTo>
                    <a:cubicBezTo>
                      <a:pt x="78" y="113"/>
                      <a:pt x="78" y="113"/>
                      <a:pt x="78" y="113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84" y="87"/>
                      <a:pt x="91" y="80"/>
                      <a:pt x="93" y="71"/>
                    </a:cubicBezTo>
                    <a:cubicBezTo>
                      <a:pt x="87" y="73"/>
                      <a:pt x="81" y="74"/>
                      <a:pt x="74" y="74"/>
                    </a:cubicBezTo>
                    <a:cubicBezTo>
                      <a:pt x="70" y="74"/>
                      <a:pt x="65" y="74"/>
                      <a:pt x="61" y="73"/>
                    </a:cubicBezTo>
                    <a:cubicBezTo>
                      <a:pt x="59" y="74"/>
                      <a:pt x="43" y="85"/>
                      <a:pt x="43" y="85"/>
                    </a:cubicBezTo>
                    <a:cubicBezTo>
                      <a:pt x="43" y="85"/>
                      <a:pt x="43" y="70"/>
                      <a:pt x="43" y="66"/>
                    </a:cubicBezTo>
                    <a:cubicBezTo>
                      <a:pt x="31" y="60"/>
                      <a:pt x="23" y="49"/>
                      <a:pt x="23" y="38"/>
                    </a:cubicBezTo>
                    <a:moveTo>
                      <a:pt x="77" y="0"/>
                    </a:moveTo>
                    <a:cubicBezTo>
                      <a:pt x="51" y="0"/>
                      <a:pt x="30" y="15"/>
                      <a:pt x="30" y="33"/>
                    </a:cubicBezTo>
                    <a:cubicBezTo>
                      <a:pt x="30" y="44"/>
                      <a:pt x="38" y="53"/>
                      <a:pt x="50" y="59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7" y="65"/>
                      <a:pt x="72" y="65"/>
                      <a:pt x="77" y="65"/>
                    </a:cubicBezTo>
                    <a:cubicBezTo>
                      <a:pt x="103" y="65"/>
                      <a:pt x="124" y="51"/>
                      <a:pt x="124" y="33"/>
                    </a:cubicBezTo>
                    <a:cubicBezTo>
                      <a:pt x="124" y="15"/>
                      <a:pt x="103" y="0"/>
                      <a:pt x="77" y="0"/>
                    </a:cubicBezTo>
                  </a:path>
                </a:pathLst>
              </a:custGeom>
              <a:solidFill>
                <a:srgbClr val="14B28B"/>
              </a:solidFill>
              <a:ln>
                <a:noFill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50" name="TextBox 35"/>
              <p:cNvSpPr txBox="1"/>
              <p:nvPr/>
            </p:nvSpPr>
            <p:spPr>
              <a:xfrm>
                <a:off x="4505771" y="2053960"/>
                <a:ext cx="353110" cy="277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30" name="Group 93"/>
            <p:cNvGrpSpPr/>
            <p:nvPr/>
          </p:nvGrpSpPr>
          <p:grpSpPr>
            <a:xfrm>
              <a:off x="3397082" y="2228084"/>
              <a:ext cx="948902" cy="1158930"/>
              <a:chOff x="3397082" y="2228084"/>
              <a:chExt cx="948902" cy="1158930"/>
            </a:xfrm>
          </p:grpSpPr>
          <p:sp>
            <p:nvSpPr>
              <p:cNvPr id="41" name="Freeform 19"/>
              <p:cNvSpPr/>
              <p:nvPr/>
            </p:nvSpPr>
            <p:spPr bwMode="auto">
              <a:xfrm>
                <a:off x="3397082" y="2802771"/>
                <a:ext cx="942147" cy="578125"/>
              </a:xfrm>
              <a:custGeom>
                <a:avLst/>
                <a:gdLst>
                  <a:gd name="T0" fmla="*/ 0 w 1040"/>
                  <a:gd name="T1" fmla="*/ 647 h 647"/>
                  <a:gd name="T2" fmla="*/ 287 w 1040"/>
                  <a:gd name="T3" fmla="*/ 0 h 647"/>
                  <a:gd name="T4" fmla="*/ 1040 w 1040"/>
                  <a:gd name="T5" fmla="*/ 0 h 647"/>
                  <a:gd name="T6" fmla="*/ 393 w 1040"/>
                  <a:gd name="T7" fmla="*/ 647 h 647"/>
                  <a:gd name="T8" fmla="*/ 0 w 1040"/>
                  <a:gd name="T9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647">
                    <a:moveTo>
                      <a:pt x="0" y="647"/>
                    </a:moveTo>
                    <a:lnTo>
                      <a:pt x="287" y="0"/>
                    </a:lnTo>
                    <a:lnTo>
                      <a:pt x="1040" y="0"/>
                    </a:lnTo>
                    <a:lnTo>
                      <a:pt x="393" y="647"/>
                    </a:lnTo>
                    <a:lnTo>
                      <a:pt x="0" y="647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grpSp>
            <p:nvGrpSpPr>
              <p:cNvPr id="42" name="Group 90"/>
              <p:cNvGrpSpPr/>
              <p:nvPr/>
            </p:nvGrpSpPr>
            <p:grpSpPr>
              <a:xfrm>
                <a:off x="3403837" y="2228084"/>
                <a:ext cx="942147" cy="1158930"/>
                <a:chOff x="3387557" y="2231490"/>
                <a:chExt cx="942147" cy="1158930"/>
              </a:xfrm>
            </p:grpSpPr>
            <p:sp>
              <p:nvSpPr>
                <p:cNvPr id="43" name="Freeform 18"/>
                <p:cNvSpPr/>
                <p:nvPr/>
              </p:nvSpPr>
              <p:spPr bwMode="auto">
                <a:xfrm>
                  <a:off x="3387557" y="2231490"/>
                  <a:ext cx="942147" cy="580805"/>
                </a:xfrm>
                <a:custGeom>
                  <a:avLst/>
                  <a:gdLst>
                    <a:gd name="T0" fmla="*/ 0 w 1040"/>
                    <a:gd name="T1" fmla="*/ 0 h 650"/>
                    <a:gd name="T2" fmla="*/ 287 w 1040"/>
                    <a:gd name="T3" fmla="*/ 650 h 650"/>
                    <a:gd name="T4" fmla="*/ 1040 w 1040"/>
                    <a:gd name="T5" fmla="*/ 650 h 650"/>
                    <a:gd name="T6" fmla="*/ 393 w 1040"/>
                    <a:gd name="T7" fmla="*/ 0 h 650"/>
                    <a:gd name="T8" fmla="*/ 0 w 1040"/>
                    <a:gd name="T9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0" h="650">
                      <a:moveTo>
                        <a:pt x="0" y="0"/>
                      </a:moveTo>
                      <a:lnTo>
                        <a:pt x="287" y="650"/>
                      </a:lnTo>
                      <a:lnTo>
                        <a:pt x="1040" y="650"/>
                      </a:lnTo>
                      <a:lnTo>
                        <a:pt x="39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accent1">
                      <a:lumMod val="75000"/>
                    </a:schemeClr>
                  </a:solidFill>
                  <a:round/>
                </a:ln>
              </p:spPr>
              <p:txBody>
                <a:bodyPr vert="horz" wrap="square" lIns="68590" tIns="34295" rIns="68590" bIns="34295" numCol="1" anchor="t" anchorCtr="0" compatLnSpc="1"/>
                <a:lstStyle/>
                <a:p>
                  <a:endParaRPr lang="zh-CN" altLang="en-US" sz="280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32"/>
                <p:cNvSpPr/>
                <p:nvPr/>
              </p:nvSpPr>
              <p:spPr bwMode="auto">
                <a:xfrm>
                  <a:off x="3458218" y="2834634"/>
                  <a:ext cx="847932" cy="555786"/>
                </a:xfrm>
                <a:custGeom>
                  <a:avLst/>
                  <a:gdLst>
                    <a:gd name="T0" fmla="*/ 936 w 936"/>
                    <a:gd name="T1" fmla="*/ 0 h 622"/>
                    <a:gd name="T2" fmla="*/ 315 w 936"/>
                    <a:gd name="T3" fmla="*/ 622 h 622"/>
                    <a:gd name="T4" fmla="*/ 0 w 936"/>
                    <a:gd name="T5" fmla="*/ 622 h 622"/>
                    <a:gd name="T6" fmla="*/ 315 w 936"/>
                    <a:gd name="T7" fmla="*/ 622 h 622"/>
                    <a:gd name="T8" fmla="*/ 936 w 936"/>
                    <a:gd name="T9" fmla="*/ 0 h 622"/>
                    <a:gd name="T10" fmla="*/ 936 w 936"/>
                    <a:gd name="T11" fmla="*/ 0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6" h="622">
                      <a:moveTo>
                        <a:pt x="936" y="0"/>
                      </a:moveTo>
                      <a:lnTo>
                        <a:pt x="315" y="622"/>
                      </a:lnTo>
                      <a:lnTo>
                        <a:pt x="0" y="622"/>
                      </a:lnTo>
                      <a:lnTo>
                        <a:pt x="315" y="622"/>
                      </a:lnTo>
                      <a:lnTo>
                        <a:pt x="936" y="0"/>
                      </a:lnTo>
                      <a:lnTo>
                        <a:pt x="936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90" tIns="34295" rIns="68590" bIns="34295" numCol="1" anchor="t" anchorCtr="0" compatLnSpc="1"/>
                <a:lstStyle/>
                <a:p>
                  <a:endParaRPr lang="zh-CN" altLang="en-US" sz="280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33"/>
                <p:cNvSpPr>
                  <a:spLocks noEditPoints="1"/>
                </p:cNvSpPr>
                <p:nvPr/>
              </p:nvSpPr>
              <p:spPr bwMode="auto">
                <a:xfrm>
                  <a:off x="3722743" y="2463811"/>
                  <a:ext cx="265432" cy="296658"/>
                </a:xfrm>
                <a:custGeom>
                  <a:avLst/>
                  <a:gdLst>
                    <a:gd name="T0" fmla="*/ 54 w 105"/>
                    <a:gd name="T1" fmla="*/ 33 h 119"/>
                    <a:gd name="T2" fmla="*/ 51 w 105"/>
                    <a:gd name="T3" fmla="*/ 33 h 119"/>
                    <a:gd name="T4" fmla="*/ 51 w 105"/>
                    <a:gd name="T5" fmla="*/ 66 h 119"/>
                    <a:gd name="T6" fmla="*/ 49 w 105"/>
                    <a:gd name="T7" fmla="*/ 69 h 119"/>
                    <a:gd name="T8" fmla="*/ 50 w 105"/>
                    <a:gd name="T9" fmla="*/ 71 h 119"/>
                    <a:gd name="T10" fmla="*/ 51 w 105"/>
                    <a:gd name="T11" fmla="*/ 70 h 119"/>
                    <a:gd name="T12" fmla="*/ 51 w 105"/>
                    <a:gd name="T13" fmla="*/ 73 h 119"/>
                    <a:gd name="T14" fmla="*/ 54 w 105"/>
                    <a:gd name="T15" fmla="*/ 73 h 119"/>
                    <a:gd name="T16" fmla="*/ 54 w 105"/>
                    <a:gd name="T17" fmla="*/ 67 h 119"/>
                    <a:gd name="T18" fmla="*/ 72 w 105"/>
                    <a:gd name="T19" fmla="*/ 49 h 119"/>
                    <a:gd name="T20" fmla="*/ 71 w 105"/>
                    <a:gd name="T21" fmla="*/ 47 h 119"/>
                    <a:gd name="T22" fmla="*/ 54 w 105"/>
                    <a:gd name="T23" fmla="*/ 64 h 119"/>
                    <a:gd name="T24" fmla="*/ 54 w 105"/>
                    <a:gd name="T25" fmla="*/ 33 h 119"/>
                    <a:gd name="T26" fmla="*/ 51 w 105"/>
                    <a:gd name="T27" fmla="*/ 31 h 119"/>
                    <a:gd name="T28" fmla="*/ 54 w 105"/>
                    <a:gd name="T29" fmla="*/ 31 h 119"/>
                    <a:gd name="T30" fmla="*/ 54 w 105"/>
                    <a:gd name="T31" fmla="*/ 21 h 119"/>
                    <a:gd name="T32" fmla="*/ 84 w 105"/>
                    <a:gd name="T33" fmla="*/ 34 h 119"/>
                    <a:gd name="T34" fmla="*/ 77 w 105"/>
                    <a:gd name="T35" fmla="*/ 40 h 119"/>
                    <a:gd name="T36" fmla="*/ 79 w 105"/>
                    <a:gd name="T37" fmla="*/ 42 h 119"/>
                    <a:gd name="T38" fmla="*/ 86 w 105"/>
                    <a:gd name="T39" fmla="*/ 35 h 119"/>
                    <a:gd name="T40" fmla="*/ 98 w 105"/>
                    <a:gd name="T41" fmla="*/ 65 h 119"/>
                    <a:gd name="T42" fmla="*/ 89 w 105"/>
                    <a:gd name="T43" fmla="*/ 65 h 119"/>
                    <a:gd name="T44" fmla="*/ 89 w 105"/>
                    <a:gd name="T45" fmla="*/ 68 h 119"/>
                    <a:gd name="T46" fmla="*/ 98 w 105"/>
                    <a:gd name="T47" fmla="*/ 68 h 119"/>
                    <a:gd name="T48" fmla="*/ 86 w 105"/>
                    <a:gd name="T49" fmla="*/ 98 h 119"/>
                    <a:gd name="T50" fmla="*/ 79 w 105"/>
                    <a:gd name="T51" fmla="*/ 91 h 119"/>
                    <a:gd name="T52" fmla="*/ 77 w 105"/>
                    <a:gd name="T53" fmla="*/ 93 h 119"/>
                    <a:gd name="T54" fmla="*/ 84 w 105"/>
                    <a:gd name="T55" fmla="*/ 100 h 119"/>
                    <a:gd name="T56" fmla="*/ 54 w 105"/>
                    <a:gd name="T57" fmla="*/ 112 h 119"/>
                    <a:gd name="T58" fmla="*/ 54 w 105"/>
                    <a:gd name="T59" fmla="*/ 103 h 119"/>
                    <a:gd name="T60" fmla="*/ 51 w 105"/>
                    <a:gd name="T61" fmla="*/ 103 h 119"/>
                    <a:gd name="T62" fmla="*/ 51 w 105"/>
                    <a:gd name="T63" fmla="*/ 112 h 119"/>
                    <a:gd name="T64" fmla="*/ 21 w 105"/>
                    <a:gd name="T65" fmla="*/ 100 h 119"/>
                    <a:gd name="T66" fmla="*/ 28 w 105"/>
                    <a:gd name="T67" fmla="*/ 93 h 119"/>
                    <a:gd name="T68" fmla="*/ 26 w 105"/>
                    <a:gd name="T69" fmla="*/ 91 h 119"/>
                    <a:gd name="T70" fmla="*/ 20 w 105"/>
                    <a:gd name="T71" fmla="*/ 98 h 119"/>
                    <a:gd name="T72" fmla="*/ 7 w 105"/>
                    <a:gd name="T73" fmla="*/ 68 h 119"/>
                    <a:gd name="T74" fmla="*/ 17 w 105"/>
                    <a:gd name="T75" fmla="*/ 68 h 119"/>
                    <a:gd name="T76" fmla="*/ 17 w 105"/>
                    <a:gd name="T77" fmla="*/ 65 h 119"/>
                    <a:gd name="T78" fmla="*/ 7 w 105"/>
                    <a:gd name="T79" fmla="*/ 65 h 119"/>
                    <a:gd name="T80" fmla="*/ 20 w 105"/>
                    <a:gd name="T81" fmla="*/ 35 h 119"/>
                    <a:gd name="T82" fmla="*/ 26 w 105"/>
                    <a:gd name="T83" fmla="*/ 42 h 119"/>
                    <a:gd name="T84" fmla="*/ 28 w 105"/>
                    <a:gd name="T85" fmla="*/ 40 h 119"/>
                    <a:gd name="T86" fmla="*/ 21 w 105"/>
                    <a:gd name="T87" fmla="*/ 34 h 119"/>
                    <a:gd name="T88" fmla="*/ 51 w 105"/>
                    <a:gd name="T89" fmla="*/ 21 h 119"/>
                    <a:gd name="T90" fmla="*/ 51 w 105"/>
                    <a:gd name="T91" fmla="*/ 31 h 119"/>
                    <a:gd name="T92" fmla="*/ 65 w 105"/>
                    <a:gd name="T93" fmla="*/ 0 h 119"/>
                    <a:gd name="T94" fmla="*/ 40 w 105"/>
                    <a:gd name="T95" fmla="*/ 0 h 119"/>
                    <a:gd name="T96" fmla="*/ 40 w 105"/>
                    <a:gd name="T97" fmla="*/ 10 h 119"/>
                    <a:gd name="T98" fmla="*/ 50 w 105"/>
                    <a:gd name="T99" fmla="*/ 10 h 119"/>
                    <a:gd name="T100" fmla="*/ 50 w 105"/>
                    <a:gd name="T101" fmla="*/ 14 h 119"/>
                    <a:gd name="T102" fmla="*/ 0 w 105"/>
                    <a:gd name="T103" fmla="*/ 67 h 119"/>
                    <a:gd name="T104" fmla="*/ 53 w 105"/>
                    <a:gd name="T105" fmla="*/ 119 h 119"/>
                    <a:gd name="T106" fmla="*/ 105 w 105"/>
                    <a:gd name="T107" fmla="*/ 67 h 119"/>
                    <a:gd name="T108" fmla="*/ 56 w 105"/>
                    <a:gd name="T109" fmla="*/ 14 h 119"/>
                    <a:gd name="T110" fmla="*/ 56 w 105"/>
                    <a:gd name="T111" fmla="*/ 10 h 119"/>
                    <a:gd name="T112" fmla="*/ 65 w 105"/>
                    <a:gd name="T113" fmla="*/ 10 h 119"/>
                    <a:gd name="T114" fmla="*/ 65 w 105"/>
                    <a:gd name="T115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5" h="119">
                      <a:moveTo>
                        <a:pt x="54" y="33"/>
                      </a:moveTo>
                      <a:cubicBezTo>
                        <a:pt x="51" y="33"/>
                        <a:pt x="51" y="33"/>
                        <a:pt x="51" y="33"/>
                      </a:cubicBezTo>
                      <a:cubicBezTo>
                        <a:pt x="51" y="66"/>
                        <a:pt x="51" y="66"/>
                        <a:pt x="51" y="66"/>
                      </a:cubicBezTo>
                      <a:cubicBezTo>
                        <a:pt x="49" y="69"/>
                        <a:pt x="49" y="69"/>
                        <a:pt x="49" y="69"/>
                      </a:cubicBezTo>
                      <a:cubicBezTo>
                        <a:pt x="50" y="71"/>
                        <a:pt x="50" y="71"/>
                        <a:pt x="50" y="71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4" y="67"/>
                        <a:pt x="54" y="67"/>
                        <a:pt x="54" y="67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54" y="64"/>
                        <a:pt x="54" y="64"/>
                        <a:pt x="54" y="64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moveTo>
                        <a:pt x="51" y="31"/>
                      </a:move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66" y="21"/>
                        <a:pt x="76" y="26"/>
                        <a:pt x="84" y="34"/>
                      </a:cubicBezTo>
                      <a:cubicBezTo>
                        <a:pt x="77" y="40"/>
                        <a:pt x="77" y="40"/>
                        <a:pt x="77" y="40"/>
                      </a:cubicBez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93" y="43"/>
                        <a:pt x="98" y="54"/>
                        <a:pt x="98" y="65"/>
                      </a:cubicBezTo>
                      <a:cubicBezTo>
                        <a:pt x="89" y="65"/>
                        <a:pt x="89" y="65"/>
                        <a:pt x="89" y="65"/>
                      </a:cubicBezTo>
                      <a:cubicBezTo>
                        <a:pt x="89" y="68"/>
                        <a:pt x="89" y="68"/>
                        <a:pt x="89" y="68"/>
                      </a:cubicBezTo>
                      <a:cubicBezTo>
                        <a:pt x="98" y="68"/>
                        <a:pt x="98" y="68"/>
                        <a:pt x="98" y="68"/>
                      </a:cubicBezTo>
                      <a:cubicBezTo>
                        <a:pt x="98" y="79"/>
                        <a:pt x="93" y="90"/>
                        <a:pt x="86" y="98"/>
                      </a:cubicBezTo>
                      <a:cubicBezTo>
                        <a:pt x="79" y="91"/>
                        <a:pt x="79" y="91"/>
                        <a:pt x="79" y="91"/>
                      </a:cubicBezTo>
                      <a:cubicBezTo>
                        <a:pt x="77" y="93"/>
                        <a:pt x="77" y="93"/>
                        <a:pt x="77" y="93"/>
                      </a:cubicBezTo>
                      <a:cubicBezTo>
                        <a:pt x="84" y="100"/>
                        <a:pt x="84" y="100"/>
                        <a:pt x="84" y="100"/>
                      </a:cubicBezTo>
                      <a:cubicBezTo>
                        <a:pt x="76" y="107"/>
                        <a:pt x="66" y="112"/>
                        <a:pt x="54" y="112"/>
                      </a:cubicBezTo>
                      <a:cubicBezTo>
                        <a:pt x="54" y="103"/>
                        <a:pt x="54" y="103"/>
                        <a:pt x="54" y="103"/>
                      </a:cubicBezTo>
                      <a:cubicBezTo>
                        <a:pt x="51" y="103"/>
                        <a:pt x="51" y="103"/>
                        <a:pt x="51" y="103"/>
                      </a:cubicBezTo>
                      <a:cubicBezTo>
                        <a:pt x="51" y="112"/>
                        <a:pt x="51" y="112"/>
                        <a:pt x="51" y="112"/>
                      </a:cubicBezTo>
                      <a:cubicBezTo>
                        <a:pt x="40" y="112"/>
                        <a:pt x="29" y="107"/>
                        <a:pt x="21" y="100"/>
                      </a:cubicBezTo>
                      <a:cubicBezTo>
                        <a:pt x="28" y="93"/>
                        <a:pt x="28" y="93"/>
                        <a:pt x="28" y="93"/>
                      </a:cubicBezTo>
                      <a:cubicBezTo>
                        <a:pt x="26" y="91"/>
                        <a:pt x="26" y="91"/>
                        <a:pt x="26" y="91"/>
                      </a:cubicBezTo>
                      <a:cubicBezTo>
                        <a:pt x="20" y="98"/>
                        <a:pt x="20" y="98"/>
                        <a:pt x="20" y="98"/>
                      </a:cubicBezTo>
                      <a:cubicBezTo>
                        <a:pt x="12" y="90"/>
                        <a:pt x="8" y="79"/>
                        <a:pt x="7" y="68"/>
                      </a:cubicBez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7" y="65"/>
                        <a:pt x="17" y="65"/>
                        <a:pt x="17" y="65"/>
                      </a:cubicBezTo>
                      <a:cubicBezTo>
                        <a:pt x="7" y="65"/>
                        <a:pt x="7" y="65"/>
                        <a:pt x="7" y="65"/>
                      </a:cubicBezTo>
                      <a:cubicBezTo>
                        <a:pt x="8" y="54"/>
                        <a:pt x="12" y="43"/>
                        <a:pt x="20" y="35"/>
                      </a:cubicBezTo>
                      <a:cubicBezTo>
                        <a:pt x="26" y="42"/>
                        <a:pt x="26" y="42"/>
                        <a:pt x="26" y="42"/>
                      </a:cubicBezTo>
                      <a:cubicBezTo>
                        <a:pt x="28" y="40"/>
                        <a:pt x="28" y="40"/>
                        <a:pt x="28" y="40"/>
                      </a:cubicBezTo>
                      <a:cubicBezTo>
                        <a:pt x="21" y="34"/>
                        <a:pt x="21" y="34"/>
                        <a:pt x="21" y="34"/>
                      </a:cubicBezTo>
                      <a:cubicBezTo>
                        <a:pt x="29" y="26"/>
                        <a:pt x="40" y="21"/>
                        <a:pt x="51" y="21"/>
                      </a:cubicBezTo>
                      <a:cubicBezTo>
                        <a:pt x="51" y="31"/>
                        <a:pt x="51" y="31"/>
                        <a:pt x="51" y="31"/>
                      </a:cubicBezTo>
                      <a:moveTo>
                        <a:pt x="65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10"/>
                        <a:pt x="40" y="10"/>
                        <a:pt x="4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22" y="16"/>
                        <a:pt x="0" y="39"/>
                        <a:pt x="0" y="67"/>
                      </a:cubicBezTo>
                      <a:cubicBezTo>
                        <a:pt x="0" y="96"/>
                        <a:pt x="24" y="119"/>
                        <a:pt x="53" y="119"/>
                      </a:cubicBezTo>
                      <a:cubicBezTo>
                        <a:pt x="82" y="119"/>
                        <a:pt x="105" y="96"/>
                        <a:pt x="105" y="67"/>
                      </a:cubicBezTo>
                      <a:cubicBezTo>
                        <a:pt x="105" y="39"/>
                        <a:pt x="83" y="16"/>
                        <a:pt x="56" y="14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90" tIns="34295" rIns="68590" bIns="34295" numCol="1" anchor="t" anchorCtr="0" compatLnSpc="1"/>
                <a:lstStyle/>
                <a:p>
                  <a:endParaRPr lang="zh-CN" altLang="en-US" sz="28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TextBox 42"/>
                <p:cNvSpPr txBox="1"/>
                <p:nvPr/>
              </p:nvSpPr>
              <p:spPr>
                <a:xfrm>
                  <a:off x="3609161" y="2909388"/>
                  <a:ext cx="353110" cy="2774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  <a:cs typeface="+mn-ea"/>
                      <a:sym typeface="+mn-lt"/>
                    </a:rPr>
                    <a:t>0</a:t>
                  </a:r>
                  <a:r>
                    <a:rPr lang="en-US" altLang="zh-CN" b="1" dirty="0">
                      <a:solidFill>
                        <a:schemeClr val="bg1">
                          <a:lumMod val="50000"/>
                        </a:schemeClr>
                      </a:solidFill>
                      <a:cs typeface="+mn-ea"/>
                      <a:sym typeface="+mn-lt"/>
                    </a:rPr>
                    <a:t>2</a:t>
                  </a:r>
                  <a:endParaRPr lang="en-US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1" name="Group 92"/>
            <p:cNvGrpSpPr/>
            <p:nvPr/>
          </p:nvGrpSpPr>
          <p:grpSpPr>
            <a:xfrm>
              <a:off x="3834171" y="2899863"/>
              <a:ext cx="1172247" cy="931076"/>
              <a:chOff x="3834171" y="2899863"/>
              <a:chExt cx="1172247" cy="931076"/>
            </a:xfrm>
          </p:grpSpPr>
          <p:sp>
            <p:nvSpPr>
              <p:cNvPr id="37" name="Freeform 13"/>
              <p:cNvSpPr/>
              <p:nvPr/>
            </p:nvSpPr>
            <p:spPr bwMode="auto">
              <a:xfrm>
                <a:off x="3834171" y="2899863"/>
                <a:ext cx="586124" cy="931076"/>
              </a:xfrm>
              <a:custGeom>
                <a:avLst/>
                <a:gdLst>
                  <a:gd name="T0" fmla="*/ 0 w 647"/>
                  <a:gd name="T1" fmla="*/ 1042 h 1042"/>
                  <a:gd name="T2" fmla="*/ 647 w 647"/>
                  <a:gd name="T3" fmla="*/ 752 h 1042"/>
                  <a:gd name="T4" fmla="*/ 647 w 647"/>
                  <a:gd name="T5" fmla="*/ 0 h 1042"/>
                  <a:gd name="T6" fmla="*/ 0 w 647"/>
                  <a:gd name="T7" fmla="*/ 649 h 1042"/>
                  <a:gd name="T8" fmla="*/ 0 w 647"/>
                  <a:gd name="T9" fmla="*/ 1042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1042">
                    <a:moveTo>
                      <a:pt x="0" y="1042"/>
                    </a:moveTo>
                    <a:lnTo>
                      <a:pt x="647" y="752"/>
                    </a:lnTo>
                    <a:lnTo>
                      <a:pt x="647" y="0"/>
                    </a:lnTo>
                    <a:lnTo>
                      <a:pt x="0" y="649"/>
                    </a:lnTo>
                    <a:lnTo>
                      <a:pt x="0" y="1042"/>
                    </a:lnTo>
                    <a:close/>
                  </a:path>
                </a:pathLst>
              </a:custGeom>
              <a:noFill/>
              <a:ln w="9525">
                <a:solidFill>
                  <a:srgbClr val="14B28B"/>
                </a:solidFill>
                <a:round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38" name="Freeform 15"/>
              <p:cNvSpPr/>
              <p:nvPr/>
            </p:nvSpPr>
            <p:spPr bwMode="auto">
              <a:xfrm>
                <a:off x="4420294" y="2899863"/>
                <a:ext cx="586124" cy="931076"/>
              </a:xfrm>
              <a:custGeom>
                <a:avLst/>
                <a:gdLst>
                  <a:gd name="T0" fmla="*/ 647 w 647"/>
                  <a:gd name="T1" fmla="*/ 1042 h 1042"/>
                  <a:gd name="T2" fmla="*/ 0 w 647"/>
                  <a:gd name="T3" fmla="*/ 752 h 1042"/>
                  <a:gd name="T4" fmla="*/ 0 w 647"/>
                  <a:gd name="T5" fmla="*/ 0 h 1042"/>
                  <a:gd name="T6" fmla="*/ 647 w 647"/>
                  <a:gd name="T7" fmla="*/ 649 h 1042"/>
                  <a:gd name="T8" fmla="*/ 647 w 647"/>
                  <a:gd name="T9" fmla="*/ 1042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7" h="1042">
                    <a:moveTo>
                      <a:pt x="647" y="1042"/>
                    </a:moveTo>
                    <a:lnTo>
                      <a:pt x="0" y="752"/>
                    </a:lnTo>
                    <a:lnTo>
                      <a:pt x="0" y="0"/>
                    </a:lnTo>
                    <a:lnTo>
                      <a:pt x="647" y="649"/>
                    </a:lnTo>
                    <a:lnTo>
                      <a:pt x="647" y="1042"/>
                    </a:lnTo>
                    <a:close/>
                  </a:path>
                </a:pathLst>
              </a:custGeom>
              <a:noFill/>
              <a:ln w="9525">
                <a:solidFill>
                  <a:srgbClr val="14B28B"/>
                </a:solidFill>
                <a:round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056119" y="3255495"/>
                <a:ext cx="303480" cy="302019"/>
              </a:xfrm>
              <a:custGeom>
                <a:avLst/>
                <a:gdLst>
                  <a:gd name="T0" fmla="*/ 67 w 120"/>
                  <a:gd name="T1" fmla="*/ 53 h 121"/>
                  <a:gd name="T2" fmla="*/ 67 w 120"/>
                  <a:gd name="T3" fmla="*/ 26 h 121"/>
                  <a:gd name="T4" fmla="*/ 53 w 120"/>
                  <a:gd name="T5" fmla="*/ 26 h 121"/>
                  <a:gd name="T6" fmla="*/ 53 w 120"/>
                  <a:gd name="T7" fmla="*/ 53 h 121"/>
                  <a:gd name="T8" fmla="*/ 27 w 120"/>
                  <a:gd name="T9" fmla="*/ 53 h 121"/>
                  <a:gd name="T10" fmla="*/ 27 w 120"/>
                  <a:gd name="T11" fmla="*/ 68 h 121"/>
                  <a:gd name="T12" fmla="*/ 53 w 120"/>
                  <a:gd name="T13" fmla="*/ 68 h 121"/>
                  <a:gd name="T14" fmla="*/ 53 w 120"/>
                  <a:gd name="T15" fmla="*/ 94 h 121"/>
                  <a:gd name="T16" fmla="*/ 67 w 120"/>
                  <a:gd name="T17" fmla="*/ 94 h 121"/>
                  <a:gd name="T18" fmla="*/ 67 w 120"/>
                  <a:gd name="T19" fmla="*/ 68 h 121"/>
                  <a:gd name="T20" fmla="*/ 93 w 120"/>
                  <a:gd name="T21" fmla="*/ 68 h 121"/>
                  <a:gd name="T22" fmla="*/ 93 w 120"/>
                  <a:gd name="T23" fmla="*/ 53 h 121"/>
                  <a:gd name="T24" fmla="*/ 67 w 120"/>
                  <a:gd name="T25" fmla="*/ 53 h 121"/>
                  <a:gd name="T26" fmla="*/ 60 w 120"/>
                  <a:gd name="T27" fmla="*/ 0 h 121"/>
                  <a:gd name="T28" fmla="*/ 0 w 120"/>
                  <a:gd name="T29" fmla="*/ 61 h 121"/>
                  <a:gd name="T30" fmla="*/ 60 w 120"/>
                  <a:gd name="T31" fmla="*/ 121 h 121"/>
                  <a:gd name="T32" fmla="*/ 120 w 120"/>
                  <a:gd name="T33" fmla="*/ 61 h 121"/>
                  <a:gd name="T34" fmla="*/ 60 w 120"/>
                  <a:gd name="T35" fmla="*/ 0 h 121"/>
                  <a:gd name="T36" fmla="*/ 60 w 120"/>
                  <a:gd name="T37" fmla="*/ 107 h 121"/>
                  <a:gd name="T38" fmla="*/ 13 w 120"/>
                  <a:gd name="T39" fmla="*/ 61 h 121"/>
                  <a:gd name="T40" fmla="*/ 60 w 120"/>
                  <a:gd name="T41" fmla="*/ 14 h 121"/>
                  <a:gd name="T42" fmla="*/ 107 w 120"/>
                  <a:gd name="T43" fmla="*/ 61 h 121"/>
                  <a:gd name="T44" fmla="*/ 60 w 120"/>
                  <a:gd name="T45" fmla="*/ 10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21">
                    <a:moveTo>
                      <a:pt x="67" y="53"/>
                    </a:moveTo>
                    <a:cubicBezTo>
                      <a:pt x="67" y="26"/>
                      <a:pt x="67" y="26"/>
                      <a:pt x="67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93" y="68"/>
                      <a:pt x="93" y="68"/>
                      <a:pt x="93" y="68"/>
                    </a:cubicBezTo>
                    <a:cubicBezTo>
                      <a:pt x="93" y="53"/>
                      <a:pt x="93" y="53"/>
                      <a:pt x="93" y="53"/>
                    </a:cubicBezTo>
                    <a:lnTo>
                      <a:pt x="67" y="53"/>
                    </a:lnTo>
                    <a:close/>
                    <a:moveTo>
                      <a:pt x="60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3" y="121"/>
                      <a:pt x="120" y="94"/>
                      <a:pt x="120" y="61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  <a:moveTo>
                      <a:pt x="60" y="107"/>
                    </a:moveTo>
                    <a:cubicBezTo>
                      <a:pt x="34" y="107"/>
                      <a:pt x="13" y="86"/>
                      <a:pt x="13" y="61"/>
                    </a:cubicBezTo>
                    <a:cubicBezTo>
                      <a:pt x="13" y="35"/>
                      <a:pt x="34" y="14"/>
                      <a:pt x="60" y="14"/>
                    </a:cubicBezTo>
                    <a:cubicBezTo>
                      <a:pt x="86" y="14"/>
                      <a:pt x="107" y="35"/>
                      <a:pt x="107" y="61"/>
                    </a:cubicBezTo>
                    <a:cubicBezTo>
                      <a:pt x="107" y="86"/>
                      <a:pt x="86" y="107"/>
                      <a:pt x="60" y="107"/>
                    </a:cubicBezTo>
                    <a:close/>
                  </a:path>
                </a:pathLst>
              </a:custGeom>
              <a:solidFill>
                <a:srgbClr val="14B28B"/>
              </a:solidFill>
              <a:ln>
                <a:noFill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40" name="TextBox 47"/>
              <p:cNvSpPr txBox="1"/>
              <p:nvPr/>
            </p:nvSpPr>
            <p:spPr>
              <a:xfrm>
                <a:off x="4442446" y="3270970"/>
                <a:ext cx="138788" cy="277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Group 91"/>
            <p:cNvGrpSpPr/>
            <p:nvPr/>
          </p:nvGrpSpPr>
          <p:grpSpPr>
            <a:xfrm>
              <a:off x="4510886" y="2231490"/>
              <a:ext cx="942147" cy="1158931"/>
              <a:chOff x="4510886" y="2231490"/>
              <a:chExt cx="942147" cy="1158931"/>
            </a:xfrm>
          </p:grpSpPr>
          <p:sp>
            <p:nvSpPr>
              <p:cNvPr id="33" name="Freeform 9"/>
              <p:cNvSpPr/>
              <p:nvPr/>
            </p:nvSpPr>
            <p:spPr bwMode="auto">
              <a:xfrm>
                <a:off x="4510886" y="2812296"/>
                <a:ext cx="942147" cy="578125"/>
              </a:xfrm>
              <a:custGeom>
                <a:avLst/>
                <a:gdLst>
                  <a:gd name="T0" fmla="*/ 1040 w 1040"/>
                  <a:gd name="T1" fmla="*/ 647 h 647"/>
                  <a:gd name="T2" fmla="*/ 753 w 1040"/>
                  <a:gd name="T3" fmla="*/ 0 h 647"/>
                  <a:gd name="T4" fmla="*/ 0 w 1040"/>
                  <a:gd name="T5" fmla="*/ 0 h 647"/>
                  <a:gd name="T6" fmla="*/ 647 w 1040"/>
                  <a:gd name="T7" fmla="*/ 647 h 647"/>
                  <a:gd name="T8" fmla="*/ 1040 w 1040"/>
                  <a:gd name="T9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647">
                    <a:moveTo>
                      <a:pt x="1040" y="647"/>
                    </a:moveTo>
                    <a:lnTo>
                      <a:pt x="753" y="0"/>
                    </a:lnTo>
                    <a:lnTo>
                      <a:pt x="0" y="0"/>
                    </a:lnTo>
                    <a:lnTo>
                      <a:pt x="647" y="647"/>
                    </a:lnTo>
                    <a:lnTo>
                      <a:pt x="1040" y="647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cs typeface="+mn-ea"/>
                  <a:sym typeface="+mn-lt"/>
                </a:endParaRPr>
              </a:p>
            </p:txBody>
          </p:sp>
          <p:sp>
            <p:nvSpPr>
              <p:cNvPr id="34" name="Freeform 11"/>
              <p:cNvSpPr/>
              <p:nvPr/>
            </p:nvSpPr>
            <p:spPr bwMode="auto">
              <a:xfrm>
                <a:off x="4510886" y="2231490"/>
                <a:ext cx="942147" cy="580805"/>
              </a:xfrm>
              <a:custGeom>
                <a:avLst/>
                <a:gdLst>
                  <a:gd name="T0" fmla="*/ 1040 w 1040"/>
                  <a:gd name="T1" fmla="*/ 0 h 650"/>
                  <a:gd name="T2" fmla="*/ 753 w 1040"/>
                  <a:gd name="T3" fmla="*/ 650 h 650"/>
                  <a:gd name="T4" fmla="*/ 0 w 1040"/>
                  <a:gd name="T5" fmla="*/ 650 h 650"/>
                  <a:gd name="T6" fmla="*/ 647 w 1040"/>
                  <a:gd name="T7" fmla="*/ 0 h 650"/>
                  <a:gd name="T8" fmla="*/ 1040 w 1040"/>
                  <a:gd name="T9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650">
                    <a:moveTo>
                      <a:pt x="1040" y="0"/>
                    </a:moveTo>
                    <a:lnTo>
                      <a:pt x="753" y="650"/>
                    </a:lnTo>
                    <a:lnTo>
                      <a:pt x="0" y="650"/>
                    </a:lnTo>
                    <a:lnTo>
                      <a:pt x="647" y="0"/>
                    </a:lnTo>
                    <a:lnTo>
                      <a:pt x="1040" y="0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35"/>
              <p:cNvSpPr>
                <a:spLocks noEditPoints="1"/>
              </p:cNvSpPr>
              <p:nvPr/>
            </p:nvSpPr>
            <p:spPr bwMode="auto">
              <a:xfrm>
                <a:off x="4879591" y="2423603"/>
                <a:ext cx="343340" cy="278787"/>
              </a:xfrm>
              <a:custGeom>
                <a:avLst/>
                <a:gdLst>
                  <a:gd name="T0" fmla="*/ 18 w 136"/>
                  <a:gd name="T1" fmla="*/ 63 h 112"/>
                  <a:gd name="T2" fmla="*/ 80 w 136"/>
                  <a:gd name="T3" fmla="*/ 63 h 112"/>
                  <a:gd name="T4" fmla="*/ 56 w 136"/>
                  <a:gd name="T5" fmla="*/ 14 h 112"/>
                  <a:gd name="T6" fmla="*/ 41 w 136"/>
                  <a:gd name="T7" fmla="*/ 23 h 112"/>
                  <a:gd name="T8" fmla="*/ 19 w 136"/>
                  <a:gd name="T9" fmla="*/ 23 h 112"/>
                  <a:gd name="T10" fmla="*/ 15 w 136"/>
                  <a:gd name="T11" fmla="*/ 40 h 112"/>
                  <a:gd name="T12" fmla="*/ 0 w 136"/>
                  <a:gd name="T13" fmla="*/ 55 h 112"/>
                  <a:gd name="T14" fmla="*/ 9 w 136"/>
                  <a:gd name="T15" fmla="*/ 70 h 112"/>
                  <a:gd name="T16" fmla="*/ 9 w 136"/>
                  <a:gd name="T17" fmla="*/ 92 h 112"/>
                  <a:gd name="T18" fmla="*/ 26 w 136"/>
                  <a:gd name="T19" fmla="*/ 97 h 112"/>
                  <a:gd name="T20" fmla="*/ 41 w 136"/>
                  <a:gd name="T21" fmla="*/ 112 h 112"/>
                  <a:gd name="T22" fmla="*/ 56 w 136"/>
                  <a:gd name="T23" fmla="*/ 103 h 112"/>
                  <a:gd name="T24" fmla="*/ 78 w 136"/>
                  <a:gd name="T25" fmla="*/ 103 h 112"/>
                  <a:gd name="T26" fmla="*/ 83 w 136"/>
                  <a:gd name="T27" fmla="*/ 86 h 112"/>
                  <a:gd name="T28" fmla="*/ 98 w 136"/>
                  <a:gd name="T29" fmla="*/ 70 h 112"/>
                  <a:gd name="T30" fmla="*/ 89 w 136"/>
                  <a:gd name="T31" fmla="*/ 55 h 112"/>
                  <a:gd name="T32" fmla="*/ 89 w 136"/>
                  <a:gd name="T33" fmla="*/ 33 h 112"/>
                  <a:gd name="T34" fmla="*/ 72 w 136"/>
                  <a:gd name="T35" fmla="*/ 29 h 112"/>
                  <a:gd name="T36" fmla="*/ 56 w 136"/>
                  <a:gd name="T37" fmla="*/ 14 h 112"/>
                  <a:gd name="T38" fmla="*/ 100 w 136"/>
                  <a:gd name="T39" fmla="*/ 23 h 112"/>
                  <a:gd name="T40" fmla="*/ 124 w 136"/>
                  <a:gd name="T41" fmla="*/ 23 h 112"/>
                  <a:gd name="T42" fmla="*/ 116 w 136"/>
                  <a:gd name="T43" fmla="*/ 0 h 112"/>
                  <a:gd name="T44" fmla="*/ 108 w 136"/>
                  <a:gd name="T45" fmla="*/ 4 h 112"/>
                  <a:gd name="T46" fmla="*/ 98 w 136"/>
                  <a:gd name="T47" fmla="*/ 4 h 112"/>
                  <a:gd name="T48" fmla="*/ 96 w 136"/>
                  <a:gd name="T49" fmla="*/ 12 h 112"/>
                  <a:gd name="T50" fmla="*/ 88 w 136"/>
                  <a:gd name="T51" fmla="*/ 20 h 112"/>
                  <a:gd name="T52" fmla="*/ 93 w 136"/>
                  <a:gd name="T53" fmla="*/ 27 h 112"/>
                  <a:gd name="T54" fmla="*/ 93 w 136"/>
                  <a:gd name="T55" fmla="*/ 37 h 112"/>
                  <a:gd name="T56" fmla="*/ 101 w 136"/>
                  <a:gd name="T57" fmla="*/ 39 h 112"/>
                  <a:gd name="T58" fmla="*/ 108 w 136"/>
                  <a:gd name="T59" fmla="*/ 47 h 112"/>
                  <a:gd name="T60" fmla="*/ 116 w 136"/>
                  <a:gd name="T61" fmla="*/ 42 h 112"/>
                  <a:gd name="T62" fmla="*/ 126 w 136"/>
                  <a:gd name="T63" fmla="*/ 43 h 112"/>
                  <a:gd name="T64" fmla="*/ 128 w 136"/>
                  <a:gd name="T65" fmla="*/ 34 h 112"/>
                  <a:gd name="T66" fmla="*/ 136 w 136"/>
                  <a:gd name="T67" fmla="*/ 27 h 112"/>
                  <a:gd name="T68" fmla="*/ 131 w 136"/>
                  <a:gd name="T69" fmla="*/ 20 h 112"/>
                  <a:gd name="T70" fmla="*/ 131 w 136"/>
                  <a:gd name="T71" fmla="*/ 9 h 112"/>
                  <a:gd name="T72" fmla="*/ 123 w 136"/>
                  <a:gd name="T73" fmla="*/ 7 h 112"/>
                  <a:gd name="T74" fmla="*/ 116 w 136"/>
                  <a:gd name="T7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6" h="112">
                    <a:moveTo>
                      <a:pt x="49" y="94"/>
                    </a:moveTo>
                    <a:cubicBezTo>
                      <a:pt x="32" y="94"/>
                      <a:pt x="18" y="80"/>
                      <a:pt x="18" y="63"/>
                    </a:cubicBezTo>
                    <a:cubicBezTo>
                      <a:pt x="18" y="46"/>
                      <a:pt x="32" y="32"/>
                      <a:pt x="49" y="32"/>
                    </a:cubicBezTo>
                    <a:cubicBezTo>
                      <a:pt x="66" y="32"/>
                      <a:pt x="80" y="46"/>
                      <a:pt x="80" y="63"/>
                    </a:cubicBezTo>
                    <a:cubicBezTo>
                      <a:pt x="80" y="80"/>
                      <a:pt x="66" y="94"/>
                      <a:pt x="49" y="94"/>
                    </a:cubicBezTo>
                    <a:moveTo>
                      <a:pt x="56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6" y="24"/>
                      <a:pt x="30" y="26"/>
                      <a:pt x="26" y="2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2" y="44"/>
                      <a:pt x="10" y="50"/>
                      <a:pt x="9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10" y="76"/>
                      <a:pt x="12" y="81"/>
                      <a:pt x="15" y="86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19" y="103"/>
                      <a:pt x="19" y="103"/>
                      <a:pt x="19" y="103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30" y="100"/>
                      <a:pt x="36" y="102"/>
                      <a:pt x="41" y="103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03"/>
                      <a:pt x="56" y="103"/>
                      <a:pt x="56" y="103"/>
                    </a:cubicBezTo>
                    <a:cubicBezTo>
                      <a:pt x="62" y="102"/>
                      <a:pt x="67" y="100"/>
                      <a:pt x="72" y="97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89" y="92"/>
                      <a:pt x="89" y="92"/>
                      <a:pt x="89" y="92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6" y="81"/>
                      <a:pt x="88" y="76"/>
                      <a:pt x="89" y="70"/>
                    </a:cubicBezTo>
                    <a:cubicBezTo>
                      <a:pt x="98" y="70"/>
                      <a:pt x="98" y="70"/>
                      <a:pt x="98" y="70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8" y="50"/>
                      <a:pt x="86" y="44"/>
                      <a:pt x="83" y="40"/>
                    </a:cubicBezTo>
                    <a:cubicBezTo>
                      <a:pt x="89" y="33"/>
                      <a:pt x="89" y="33"/>
                      <a:pt x="89" y="3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67" y="26"/>
                      <a:pt x="62" y="24"/>
                      <a:pt x="56" y="23"/>
                    </a:cubicBezTo>
                    <a:cubicBezTo>
                      <a:pt x="56" y="14"/>
                      <a:pt x="56" y="14"/>
                      <a:pt x="56" y="14"/>
                    </a:cubicBezTo>
                    <a:moveTo>
                      <a:pt x="112" y="35"/>
                    </a:moveTo>
                    <a:cubicBezTo>
                      <a:pt x="105" y="35"/>
                      <a:pt x="100" y="30"/>
                      <a:pt x="100" y="23"/>
                    </a:cubicBezTo>
                    <a:cubicBezTo>
                      <a:pt x="100" y="16"/>
                      <a:pt x="105" y="11"/>
                      <a:pt x="112" y="11"/>
                    </a:cubicBezTo>
                    <a:cubicBezTo>
                      <a:pt x="119" y="11"/>
                      <a:pt x="124" y="16"/>
                      <a:pt x="124" y="23"/>
                    </a:cubicBezTo>
                    <a:cubicBezTo>
                      <a:pt x="124" y="30"/>
                      <a:pt x="119" y="35"/>
                      <a:pt x="112" y="35"/>
                    </a:cubicBezTo>
                    <a:moveTo>
                      <a:pt x="116" y="0"/>
                    </a:move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6" y="4"/>
                      <a:pt x="103" y="6"/>
                      <a:pt x="101" y="7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4" y="14"/>
                      <a:pt x="93" y="17"/>
                      <a:pt x="93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0"/>
                      <a:pt x="94" y="32"/>
                      <a:pt x="96" y="34"/>
                    </a:cubicBezTo>
                    <a:cubicBezTo>
                      <a:pt x="93" y="37"/>
                      <a:pt x="93" y="37"/>
                      <a:pt x="93" y="37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3" y="41"/>
                      <a:pt x="106" y="42"/>
                      <a:pt x="108" y="42"/>
                    </a:cubicBezTo>
                    <a:cubicBezTo>
                      <a:pt x="108" y="47"/>
                      <a:pt x="108" y="47"/>
                      <a:pt x="108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8" y="42"/>
                      <a:pt x="121" y="41"/>
                      <a:pt x="123" y="39"/>
                    </a:cubicBezTo>
                    <a:cubicBezTo>
                      <a:pt x="126" y="43"/>
                      <a:pt x="126" y="43"/>
                      <a:pt x="126" y="43"/>
                    </a:cubicBezTo>
                    <a:cubicBezTo>
                      <a:pt x="131" y="37"/>
                      <a:pt x="131" y="37"/>
                      <a:pt x="131" y="37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30" y="32"/>
                      <a:pt x="131" y="30"/>
                      <a:pt x="131" y="27"/>
                    </a:cubicBezTo>
                    <a:cubicBezTo>
                      <a:pt x="136" y="27"/>
                      <a:pt x="136" y="27"/>
                      <a:pt x="136" y="27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17"/>
                      <a:pt x="130" y="14"/>
                      <a:pt x="128" y="12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1" y="6"/>
                      <a:pt x="118" y="4"/>
                      <a:pt x="116" y="4"/>
                    </a:cubicBezTo>
                    <a:cubicBezTo>
                      <a:pt x="116" y="0"/>
                      <a:pt x="116" y="0"/>
                      <a:pt x="116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28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TextBox 52"/>
              <p:cNvSpPr txBox="1"/>
              <p:nvPr/>
            </p:nvSpPr>
            <p:spPr>
              <a:xfrm>
                <a:off x="4873417" y="2920359"/>
                <a:ext cx="353110" cy="277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8B3F785-0A31-423F-B867-70B9320A7233}"/>
              </a:ext>
            </a:extLst>
          </p:cNvPr>
          <p:cNvSpPr txBox="1"/>
          <p:nvPr/>
        </p:nvSpPr>
        <p:spPr>
          <a:xfrm>
            <a:off x="5041412" y="1893514"/>
            <a:ext cx="1731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球体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DEE98DC-B1D0-4D0E-AF51-191F8B5FDC83}"/>
              </a:ext>
            </a:extLst>
          </p:cNvPr>
          <p:cNvSpPr txBox="1"/>
          <p:nvPr/>
        </p:nvSpPr>
        <p:spPr>
          <a:xfrm>
            <a:off x="2269929" y="4738430"/>
            <a:ext cx="167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圆锥体</a:t>
            </a:r>
          </a:p>
        </p:txBody>
      </p:sp>
      <p:sp>
        <p:nvSpPr>
          <p:cNvPr id="27" name="Freeform 34">
            <a:extLst>
              <a:ext uri="{FF2B5EF4-FFF2-40B4-BE49-F238E27FC236}">
                <a16:creationId xmlns:a16="http://schemas.microsoft.com/office/drawing/2014/main" id="{E201FEFC-30ED-4CBA-8A0A-620B72DBA96C}"/>
              </a:ext>
            </a:extLst>
          </p:cNvPr>
          <p:cNvSpPr>
            <a:spLocks noEditPoints="1"/>
          </p:cNvSpPr>
          <p:nvPr/>
        </p:nvSpPr>
        <p:spPr bwMode="auto">
          <a:xfrm>
            <a:off x="5585657" y="4650737"/>
            <a:ext cx="417205" cy="374641"/>
          </a:xfrm>
          <a:custGeom>
            <a:avLst/>
            <a:gdLst>
              <a:gd name="T0" fmla="*/ 23 w 124"/>
              <a:gd name="T1" fmla="*/ 38 h 113"/>
              <a:gd name="T2" fmla="*/ 0 w 124"/>
              <a:gd name="T3" fmla="*/ 66 h 113"/>
              <a:gd name="T4" fmla="*/ 47 w 124"/>
              <a:gd name="T5" fmla="*/ 98 h 113"/>
              <a:gd name="T6" fmla="*/ 61 w 124"/>
              <a:gd name="T7" fmla="*/ 96 h 113"/>
              <a:gd name="T8" fmla="*/ 78 w 124"/>
              <a:gd name="T9" fmla="*/ 113 h 113"/>
              <a:gd name="T10" fmla="*/ 74 w 124"/>
              <a:gd name="T11" fmla="*/ 92 h 113"/>
              <a:gd name="T12" fmla="*/ 93 w 124"/>
              <a:gd name="T13" fmla="*/ 71 h 113"/>
              <a:gd name="T14" fmla="*/ 74 w 124"/>
              <a:gd name="T15" fmla="*/ 74 h 113"/>
              <a:gd name="T16" fmla="*/ 61 w 124"/>
              <a:gd name="T17" fmla="*/ 73 h 113"/>
              <a:gd name="T18" fmla="*/ 43 w 124"/>
              <a:gd name="T19" fmla="*/ 85 h 113"/>
              <a:gd name="T20" fmla="*/ 43 w 124"/>
              <a:gd name="T21" fmla="*/ 66 h 113"/>
              <a:gd name="T22" fmla="*/ 23 w 124"/>
              <a:gd name="T23" fmla="*/ 38 h 113"/>
              <a:gd name="T24" fmla="*/ 77 w 124"/>
              <a:gd name="T25" fmla="*/ 0 h 113"/>
              <a:gd name="T26" fmla="*/ 30 w 124"/>
              <a:gd name="T27" fmla="*/ 33 h 113"/>
              <a:gd name="T28" fmla="*/ 50 w 124"/>
              <a:gd name="T29" fmla="*/ 59 h 113"/>
              <a:gd name="T30" fmla="*/ 50 w 124"/>
              <a:gd name="T31" fmla="*/ 72 h 113"/>
              <a:gd name="T32" fmla="*/ 63 w 124"/>
              <a:gd name="T33" fmla="*/ 64 h 113"/>
              <a:gd name="T34" fmla="*/ 77 w 124"/>
              <a:gd name="T35" fmla="*/ 65 h 113"/>
              <a:gd name="T36" fmla="*/ 124 w 124"/>
              <a:gd name="T37" fmla="*/ 33 h 113"/>
              <a:gd name="T38" fmla="*/ 77 w 124"/>
              <a:gd name="T3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" h="113">
                <a:moveTo>
                  <a:pt x="23" y="38"/>
                </a:moveTo>
                <a:cubicBezTo>
                  <a:pt x="9" y="43"/>
                  <a:pt x="0" y="54"/>
                  <a:pt x="0" y="66"/>
                </a:cubicBezTo>
                <a:cubicBezTo>
                  <a:pt x="0" y="83"/>
                  <a:pt x="21" y="98"/>
                  <a:pt x="47" y="98"/>
                </a:cubicBezTo>
                <a:cubicBezTo>
                  <a:pt x="52" y="98"/>
                  <a:pt x="57" y="97"/>
                  <a:pt x="61" y="9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74" y="92"/>
                  <a:pt x="74" y="92"/>
                  <a:pt x="74" y="92"/>
                </a:cubicBezTo>
                <a:cubicBezTo>
                  <a:pt x="84" y="87"/>
                  <a:pt x="91" y="80"/>
                  <a:pt x="93" y="71"/>
                </a:cubicBezTo>
                <a:cubicBezTo>
                  <a:pt x="87" y="73"/>
                  <a:pt x="81" y="74"/>
                  <a:pt x="74" y="74"/>
                </a:cubicBezTo>
                <a:cubicBezTo>
                  <a:pt x="70" y="74"/>
                  <a:pt x="65" y="74"/>
                  <a:pt x="61" y="73"/>
                </a:cubicBezTo>
                <a:cubicBezTo>
                  <a:pt x="59" y="74"/>
                  <a:pt x="43" y="85"/>
                  <a:pt x="43" y="85"/>
                </a:cubicBezTo>
                <a:cubicBezTo>
                  <a:pt x="43" y="85"/>
                  <a:pt x="43" y="70"/>
                  <a:pt x="43" y="66"/>
                </a:cubicBezTo>
                <a:cubicBezTo>
                  <a:pt x="31" y="60"/>
                  <a:pt x="23" y="49"/>
                  <a:pt x="23" y="38"/>
                </a:cubicBezTo>
                <a:moveTo>
                  <a:pt x="77" y="0"/>
                </a:moveTo>
                <a:cubicBezTo>
                  <a:pt x="51" y="0"/>
                  <a:pt x="30" y="15"/>
                  <a:pt x="30" y="33"/>
                </a:cubicBezTo>
                <a:cubicBezTo>
                  <a:pt x="30" y="44"/>
                  <a:pt x="38" y="53"/>
                  <a:pt x="50" y="59"/>
                </a:cubicBezTo>
                <a:cubicBezTo>
                  <a:pt x="50" y="72"/>
                  <a:pt x="50" y="72"/>
                  <a:pt x="50" y="72"/>
                </a:cubicBezTo>
                <a:cubicBezTo>
                  <a:pt x="63" y="64"/>
                  <a:pt x="63" y="64"/>
                  <a:pt x="63" y="64"/>
                </a:cubicBezTo>
                <a:cubicBezTo>
                  <a:pt x="67" y="65"/>
                  <a:pt x="72" y="65"/>
                  <a:pt x="77" y="65"/>
                </a:cubicBezTo>
                <a:cubicBezTo>
                  <a:pt x="103" y="65"/>
                  <a:pt x="124" y="51"/>
                  <a:pt x="124" y="33"/>
                </a:cubicBezTo>
                <a:cubicBezTo>
                  <a:pt x="124" y="15"/>
                  <a:pt x="103" y="0"/>
                  <a:pt x="77" y="0"/>
                </a:cubicBezTo>
              </a:path>
            </a:pathLst>
          </a:custGeom>
          <a:solidFill>
            <a:srgbClr val="14B28B"/>
          </a:solidFill>
          <a:ln>
            <a:noFill/>
          </a:ln>
        </p:spPr>
        <p:txBody>
          <a:bodyPr vert="horz" wrap="square" lIns="68590" tIns="34295" rIns="68590" bIns="34295" numCol="1" anchor="t" anchorCtr="0" compatLnSpc="1"/>
          <a:lstStyle/>
          <a:p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193F96-C09B-417C-9C26-B843DA444B70}"/>
              </a:ext>
            </a:extLst>
          </p:cNvPr>
          <p:cNvSpPr txBox="1"/>
          <p:nvPr/>
        </p:nvSpPr>
        <p:spPr>
          <a:xfrm>
            <a:off x="7412218" y="4738430"/>
            <a:ext cx="167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长方体</a:t>
            </a: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178765" y="1190830"/>
            <a:ext cx="2094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球体</a:t>
            </a:r>
            <a:r>
              <a:rPr lang="zh-CN" alt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5112331" y="1397859"/>
                <a:ext cx="7204077" cy="47330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5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实现思路：</a:t>
                </a:r>
                <a:endParaRPr lang="en-US" altLang="zh-CN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假设</a:t>
                </a:r>
                <a:r>
                  <a:rPr lang="en-US" altLang="zh-CN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t </a:t>
                </a:r>
                <a:r>
                  <a:rPr lang="zh-CN" altLang="en-US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是球上一点与球心连线与 </a:t>
                </a:r>
                <a:r>
                  <a:rPr lang="en-US" altLang="zh-CN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z </a:t>
                </a:r>
                <a:r>
                  <a:rPr lang="zh-CN" altLang="en-US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轴的夹角</a:t>
                </a:r>
                <a:r>
                  <a:rPr lang="en-US" altLang="zh-CN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,p </a:t>
                </a:r>
                <a:r>
                  <a:rPr lang="zh-CN" altLang="en-US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是连线投影到 </a:t>
                </a:r>
                <a:r>
                  <a:rPr lang="en-US" altLang="zh-CN" sz="2800" i="0" dirty="0" err="1">
                    <a:solidFill>
                      <a:srgbClr val="333333"/>
                    </a:solidFill>
                    <a:effectLst/>
                    <a:latin typeface="zuoyeFont_mathFont"/>
                  </a:rPr>
                  <a:t>xy</a:t>
                </a:r>
                <a:r>
                  <a:rPr lang="en-US" altLang="zh-CN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 </a:t>
                </a:r>
                <a:r>
                  <a:rPr lang="zh-CN" altLang="en-US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平面的直线与 </a:t>
                </a:r>
                <a:r>
                  <a:rPr lang="en-US" altLang="zh-CN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x </a:t>
                </a:r>
                <a:r>
                  <a:rPr lang="zh-CN" altLang="en-US" sz="2800" i="0" dirty="0">
                    <a:solidFill>
                      <a:srgbClr val="333333"/>
                    </a:solidFill>
                    <a:effectLst/>
                    <a:latin typeface="zuoyeFont_mathFont"/>
                  </a:rPr>
                  <a:t>轴的夹角，则球的参数方程为：</a:t>
                </a:r>
                <a:endParaRPr lang="en-US" altLang="zh-CN" sz="25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5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5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280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)∗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80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)∗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800"/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/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/>
                <a:r>
                  <a:rPr lang="zh-CN" altLang="en-US" sz="2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根据上述参数方程，将球用</a:t>
                </a:r>
                <a:r>
                  <a:rPr lang="en-US" altLang="zh-CN" sz="2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50</a:t>
                </a:r>
                <a:r>
                  <a:rPr lang="zh-CN" altLang="en-US" sz="2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个经线和纬线进行切分，每次计算两个相邻纬线和各经线的相交点，计算出所有顶点后利用</a:t>
                </a:r>
                <a:r>
                  <a:rPr lang="en-US" altLang="zh-CN" sz="25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TRIANGLE_STRIP</a:t>
                </a:r>
                <a:r>
                  <a:rPr lang="zh-CN" altLang="en-US" sz="2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绘制球体。</a:t>
                </a:r>
                <a:endParaRPr lang="en-US" altLang="zh-CN" sz="25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/>
                <a:endParaRPr lang="en-US" altLang="zh-CN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331" y="1397859"/>
                <a:ext cx="7204077" cy="4733091"/>
              </a:xfrm>
              <a:prstGeom prst="rect">
                <a:avLst/>
              </a:prstGeom>
              <a:blipFill>
                <a:blip r:embed="rId4"/>
                <a:stretch>
                  <a:fillRect l="-1778" t="-1158" r="-5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C8C52647-4E80-497B-9688-90F958702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5" y="2002083"/>
            <a:ext cx="4568992" cy="45106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CB9C49-2A20-44B8-BC58-03C258F76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13" y="6287308"/>
            <a:ext cx="5410200" cy="428625"/>
          </a:xfrm>
          <a:prstGeom prst="rect">
            <a:avLst/>
          </a:prstGeom>
        </p:spPr>
      </p:pic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178765" y="1190830"/>
            <a:ext cx="2094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01B3C5"/>
                  </a:fgClr>
                  <a:bgClr>
                    <a:srgbClr val="01B3C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圆锥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01B3C5"/>
                  </a:fgClr>
                  <a:bgClr>
                    <a:srgbClr val="01B3C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</a:p>
        </p:txBody>
      </p:sp>
      <p:sp>
        <p:nvSpPr>
          <p:cNvPr id="37" name="矩形 36"/>
          <p:cNvSpPr/>
          <p:nvPr/>
        </p:nvSpPr>
        <p:spPr>
          <a:xfrm>
            <a:off x="5915923" y="1770601"/>
            <a:ext cx="628729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实现思路：</a:t>
            </a:r>
            <a:endParaRPr kumimoji="0" lang="en-US" altLang="zh-CN" sz="25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 圆锥可以视作一个点</a:t>
            </a:r>
            <a:r>
              <a:rPr lang="en-US" altLang="zh-CN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+</a:t>
            </a: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圆的组合立体图形。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根据实验一的圆的参数方程可以画出圆形，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随后在距离圆形</a:t>
            </a:r>
            <a:r>
              <a:rPr lang="en-US" altLang="zh-CN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h</a:t>
            </a: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处添加一个点即可实现所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有点的计算。本实验中圆锥的侧面和地面均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使用</a:t>
            </a:r>
            <a:r>
              <a:rPr lang="en-US" altLang="zh-CN" sz="25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TRIANGLE_FAN</a:t>
            </a: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实现。</a:t>
            </a:r>
            <a:endParaRPr kumimoji="0" lang="en-US" altLang="zh-CN" sz="25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6B939D-D88B-4526-963F-AFD24C656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9" y="2002084"/>
            <a:ext cx="5186606" cy="38957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432373-CDD7-445E-8E79-1D1A155CD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23" y="5184418"/>
            <a:ext cx="3752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4259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783243" cy="538531"/>
                <a:chOff x="5043488" y="515938"/>
                <a:chExt cx="3783243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5" y="515938"/>
                  <a:ext cx="3159356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AF92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各部件的函数实现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178765" y="1190830"/>
            <a:ext cx="20947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01B3C5"/>
                  </a:fgClr>
                  <a:bgClr>
                    <a:srgbClr val="01B3C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</a:rPr>
              <a:t>长方体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01B3C5"/>
                  </a:fgClr>
                  <a:bgClr>
                    <a:srgbClr val="01B3C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</a:p>
        </p:txBody>
      </p:sp>
      <p:sp>
        <p:nvSpPr>
          <p:cNvPr id="37" name="矩形 36"/>
          <p:cNvSpPr/>
          <p:nvPr/>
        </p:nvSpPr>
        <p:spPr>
          <a:xfrm>
            <a:off x="5542699" y="2274328"/>
            <a:ext cx="5859310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实现思路：</a:t>
            </a:r>
            <a:endParaRPr lang="en-US" altLang="zh-CN" sz="25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  </a:t>
            </a:r>
            <a:r>
              <a:rPr kumimoji="0" lang="zh-CN" altLang="en-US" sz="25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长方体的实现较为简单，通过绘制六个相互垂直的矩形，</a:t>
            </a:r>
            <a:r>
              <a:rPr lang="zh-CN" altLang="en-US" sz="2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</a:rPr>
              <a:t>即可组合成为长方体。</a:t>
            </a:r>
            <a:endParaRPr kumimoji="0" lang="en-US" altLang="zh-CN" sz="2500" b="0" i="0" u="none" strike="noStrike" kern="1200" cap="none" spc="0" normalizeH="0" baseline="0" noProof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56A623-9F28-46AB-9D3E-F1FC250C8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8" y="1989938"/>
            <a:ext cx="2594337" cy="39511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9237F2-9FFA-43CA-9A14-7E404EC94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23" y="5533139"/>
            <a:ext cx="35242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4846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411404" cy="538531"/>
                <a:chOff x="5043488" y="515938"/>
                <a:chExt cx="3411404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2787518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交互与变换处理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人物移动交互：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047D241-D808-4BF3-A9A5-6CBF6E14B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6" y="2232043"/>
            <a:ext cx="4276848" cy="9672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638D86-AEC8-4D28-AA64-26C5B128C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8" y="2221765"/>
            <a:ext cx="3703165" cy="353726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3B52D63-8FFF-4AA3-866F-F4AB35D51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6" y="3658681"/>
            <a:ext cx="4276848" cy="210034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1C96FBA-B9F2-4497-92D6-9CB956B679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5" y="6121402"/>
            <a:ext cx="10659026" cy="3048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131FD6E-0756-437F-AA35-8F360CAD2816}"/>
              </a:ext>
            </a:extLst>
          </p:cNvPr>
          <p:cNvSpPr txBox="1"/>
          <p:nvPr/>
        </p:nvSpPr>
        <p:spPr>
          <a:xfrm>
            <a:off x="8730343" y="2211345"/>
            <a:ext cx="3558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以人物右移为例，首先通过</a:t>
            </a:r>
            <a:r>
              <a:rPr lang="en-US" altLang="zh-CN" dirty="0" err="1"/>
              <a:t>Keytest</a:t>
            </a:r>
            <a:r>
              <a:rPr lang="zh-CN" altLang="en-US" dirty="0"/>
              <a:t>（</a:t>
            </a:r>
            <a:r>
              <a:rPr lang="en-US" altLang="zh-CN" dirty="0"/>
              <a:t>)</a:t>
            </a:r>
            <a:r>
              <a:rPr lang="zh-CN" altLang="en-US" dirty="0"/>
              <a:t>函数获取输入的键盘按键，根据输入按键置</a:t>
            </a:r>
            <a:r>
              <a:rPr lang="en-US" altLang="zh-CN" dirty="0"/>
              <a:t>JS</a:t>
            </a:r>
            <a:r>
              <a:rPr lang="zh-CN" altLang="en-US" dirty="0"/>
              <a:t>文件中的全局变量</a:t>
            </a:r>
            <a:r>
              <a:rPr lang="en-US" altLang="zh-CN" dirty="0" err="1"/>
              <a:t>right_sign</a:t>
            </a:r>
            <a:r>
              <a:rPr lang="en-US" altLang="zh-CN" dirty="0"/>
              <a:t>=1</a:t>
            </a:r>
            <a:r>
              <a:rPr lang="zh-CN" altLang="en-US" dirty="0"/>
              <a:t>，从而控制在</a:t>
            </a:r>
            <a:r>
              <a:rPr lang="en-US" altLang="zh-CN" dirty="0"/>
              <a:t>render</a:t>
            </a:r>
            <a:r>
              <a:rPr lang="zh-CN" altLang="en-US" dirty="0"/>
              <a:t>（）函数中更改控制右移距离的</a:t>
            </a:r>
            <a:r>
              <a:rPr lang="en-US" altLang="zh-CN" dirty="0" err="1"/>
              <a:t>right_length</a:t>
            </a:r>
            <a:r>
              <a:rPr lang="zh-CN" altLang="en-US" dirty="0"/>
              <a:t>变量，最后通过全局变换矩阵</a:t>
            </a:r>
            <a:r>
              <a:rPr lang="en-US" altLang="zh-CN" dirty="0" err="1"/>
              <a:t>modelViewMatrix</a:t>
            </a:r>
            <a:r>
              <a:rPr lang="zh-CN" altLang="en-US" dirty="0"/>
              <a:t>更改人物坐标。</a:t>
            </a:r>
          </a:p>
        </p:txBody>
      </p:sp>
    </p:spTree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26041" y="-29381"/>
            <a:ext cx="7692395" cy="1345838"/>
            <a:chOff x="2225693" y="-28206"/>
            <a:chExt cx="7691193" cy="1345628"/>
          </a:xfrm>
        </p:grpSpPr>
        <p:grpSp>
          <p:nvGrpSpPr>
            <p:cNvPr id="2" name="组合 1"/>
            <p:cNvGrpSpPr/>
            <p:nvPr/>
          </p:nvGrpSpPr>
          <p:grpSpPr>
            <a:xfrm>
              <a:off x="2320698" y="531303"/>
              <a:ext cx="7519988" cy="713291"/>
              <a:chOff x="2320698" y="560331"/>
              <a:chExt cx="7519988" cy="713291"/>
            </a:xfrm>
          </p:grpSpPr>
          <p:sp>
            <p:nvSpPr>
              <p:cNvPr id="3" name="矩形 2"/>
              <p:cNvSpPr/>
              <p:nvPr/>
            </p:nvSpPr>
            <p:spPr>
              <a:xfrm flipH="1">
                <a:off x="2320698" y="1207238"/>
                <a:ext cx="7519988" cy="663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4188838" y="560331"/>
                <a:ext cx="3411404" cy="538531"/>
                <a:chOff x="5043488" y="515938"/>
                <a:chExt cx="3411404" cy="538531"/>
              </a:xfrm>
            </p:grpSpPr>
            <p:sp>
              <p:nvSpPr>
                <p:cNvPr id="5" name="矩形 3"/>
                <p:cNvSpPr/>
                <p:nvPr/>
              </p:nvSpPr>
              <p:spPr>
                <a:xfrm>
                  <a:off x="5667374" y="515938"/>
                  <a:ext cx="2787518" cy="5385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45" tIns="45723" rIns="91445" bIns="45723">
                  <a:spAutoFit/>
                </a:bodyPr>
                <a:lstStyle/>
                <a:p>
                  <a:pPr lvl="0"/>
                  <a:r>
                    <a:rPr lang="zh-CN" altLang="en-US" sz="2900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交互与变换处理</a:t>
                  </a:r>
                </a:p>
              </p:txBody>
            </p:sp>
            <p:grpSp>
              <p:nvGrpSpPr>
                <p:cNvPr id="6" name="组合 26"/>
                <p:cNvGrpSpPr/>
                <p:nvPr/>
              </p:nvGrpSpPr>
              <p:grpSpPr>
                <a:xfrm>
                  <a:off x="5043488" y="569913"/>
                  <a:ext cx="263525" cy="395287"/>
                  <a:chOff x="0" y="0"/>
                  <a:chExt cx="213756" cy="427512"/>
                </a:xfrm>
              </p:grpSpPr>
              <p:sp>
                <p:nvSpPr>
                  <p:cNvPr id="7" name="直接连接符 27"/>
                  <p:cNvSpPr/>
                  <p:nvPr/>
                </p:nvSpPr>
                <p:spPr>
                  <a:xfrm>
                    <a:off x="0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" name="直接连接符 28"/>
                  <p:cNvSpPr/>
                  <p:nvPr/>
                </p:nvSpPr>
                <p:spPr>
                  <a:xfrm flipH="1">
                    <a:off x="0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93" y="-28206"/>
              <a:ext cx="1655964" cy="13445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60922" y="-27100"/>
              <a:ext cx="1655964" cy="1344522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311419" y="1325098"/>
            <a:ext cx="4281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ln w="12700">
                  <a:solidFill>
                    <a:srgbClr val="01B3C5">
                      <a:lumMod val="50000"/>
                    </a:srgb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rgbClr val="01B3C5">
                      <a:lumMod val="50000"/>
                    </a:srgbClr>
                  </a:innerShdw>
                </a:effectLst>
                <a:latin typeface="微软雅黑"/>
                <a:ea typeface="微软雅黑"/>
                <a:sym typeface="Wingdings" panose="05000000000000000000" pitchFamily="2" charset="2"/>
              </a:rPr>
              <a:t>跳起动作：</a:t>
            </a:r>
            <a:endParaRPr kumimoji="0" lang="zh-CN" altLang="en-US" sz="4000" b="1" i="0" u="none" strike="noStrike" kern="1200" cap="none" spc="0" normalizeH="0" baseline="0" noProof="0" dirty="0">
              <a:ln w="12700">
                <a:solidFill>
                  <a:srgbClr val="01B3C5">
                    <a:lumMod val="50000"/>
                  </a:srgb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rgbClr val="01B3C5">
                    <a:lumMod val="50000"/>
                  </a:srgbClr>
                </a:inn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CC5284-C028-4C4F-B589-AF1D8C59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5" y="2143220"/>
            <a:ext cx="3435659" cy="41806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D83E905-6F79-43C9-B49E-4F466FFD1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47" y="2143220"/>
            <a:ext cx="4039961" cy="26817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EEE6A5F-2F48-4C2F-89A0-5C9413EA69CB}"/>
              </a:ext>
            </a:extLst>
          </p:cNvPr>
          <p:cNvSpPr txBox="1"/>
          <p:nvPr/>
        </p:nvSpPr>
        <p:spPr>
          <a:xfrm>
            <a:off x="4695947" y="5113176"/>
            <a:ext cx="531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跳起动作控制如上所述。由于跳起动作是局部动作，则在跳起时的变换为整体上移</a:t>
            </a:r>
            <a:r>
              <a:rPr lang="en-US" altLang="zh-CN" dirty="0"/>
              <a:t>+</a:t>
            </a:r>
            <a:r>
              <a:rPr lang="zh-CN" altLang="en-US" dirty="0"/>
              <a:t>下移，在移动的同时更改腿部旋转角度值，使得小腿进行旋转。</a:t>
            </a:r>
          </a:p>
        </p:txBody>
      </p:sp>
    </p:spTree>
    <p:extLst>
      <p:ext uri="{BB962C8B-B14F-4D97-AF65-F5344CB8AC3E}">
        <p14:creationId xmlns:p14="http://schemas.microsoft.com/office/powerpoint/2010/main" val="50917171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zzljtyu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465</Words>
  <Application>Microsoft Office PowerPoint</Application>
  <PresentationFormat>宽屏</PresentationFormat>
  <Paragraphs>77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ITC Avant Garde Std Bk</vt:lpstr>
      <vt:lpstr>zuoyeFont_mathFont</vt:lpstr>
      <vt:lpstr>等线</vt:lpstr>
      <vt:lpstr>方正细谭黑简体</vt:lpstr>
      <vt:lpstr>微软雅黑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彩色叶子</dc:title>
  <dc:creator>第一PPT</dc:creator>
  <cp:keywords>www.1ppt.com</cp:keywords>
  <dc:description>www.1ppt.com</dc:description>
  <cp:lastModifiedBy>尧畅</cp:lastModifiedBy>
  <cp:revision>2419</cp:revision>
  <dcterms:created xsi:type="dcterms:W3CDTF">2015-12-01T09:06:00Z</dcterms:created>
  <dcterms:modified xsi:type="dcterms:W3CDTF">2020-11-16T08:40:01Z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